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6" r:id="rId3"/>
    <p:sldId id="258" r:id="rId4"/>
    <p:sldId id="257" r:id="rId5"/>
    <p:sldId id="260" r:id="rId6"/>
    <p:sldId id="259" r:id="rId7"/>
    <p:sldId id="261" r:id="rId8"/>
    <p:sldId id="262" r:id="rId9"/>
    <p:sldId id="263" r:id="rId10"/>
    <p:sldId id="264" r:id="rId11"/>
    <p:sldId id="265" r:id="rId12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E02F6-255D-4D56-BDC6-55166B560C06}" type="datetimeFigureOut">
              <a:rPr lang="da-DK" smtClean="0"/>
              <a:t>06-09-2021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C3943-4AC9-4AC3-8E24-A508BB52F9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0247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440CA-F316-4A50-AF6C-F990FE59956C}" type="datetimeFigureOut">
              <a:rPr lang="da-DK" smtClean="0"/>
              <a:t>06-09-2021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38B27-A7E9-4897-B0F9-01BC08EAD51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354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38B27-A7E9-4897-B0F9-01BC08EAD51F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584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FF4-5680-4FE1-A961-91A24A72EACE}" type="datetimeFigureOut">
              <a:rPr lang="da-DK" smtClean="0"/>
              <a:t>06-09-2021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A040-3C64-4C4D-B469-A76666A14C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540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FF4-5680-4FE1-A961-91A24A72EACE}" type="datetimeFigureOut">
              <a:rPr lang="da-DK" smtClean="0"/>
              <a:t>06-09-2021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A040-3C64-4C4D-B469-A76666A14C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526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FF4-5680-4FE1-A961-91A24A72EACE}" type="datetimeFigureOut">
              <a:rPr lang="da-DK" smtClean="0"/>
              <a:t>06-09-2021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A040-3C64-4C4D-B469-A76666A14C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744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FF4-5680-4FE1-A961-91A24A72EACE}" type="datetimeFigureOut">
              <a:rPr lang="da-DK" smtClean="0"/>
              <a:t>06-09-2021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A040-3C64-4C4D-B469-A76666A14C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085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FF4-5680-4FE1-A961-91A24A72EACE}" type="datetimeFigureOut">
              <a:rPr lang="da-DK" smtClean="0"/>
              <a:t>06-09-2021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A040-3C64-4C4D-B469-A76666A14C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271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FF4-5680-4FE1-A961-91A24A72EACE}" type="datetimeFigureOut">
              <a:rPr lang="da-DK" smtClean="0"/>
              <a:t>06-09-2021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A040-3C64-4C4D-B469-A76666A14C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565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FF4-5680-4FE1-A961-91A24A72EACE}" type="datetimeFigureOut">
              <a:rPr lang="da-DK" smtClean="0"/>
              <a:t>06-09-2021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A040-3C64-4C4D-B469-A76666A14C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020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FF4-5680-4FE1-A961-91A24A72EACE}" type="datetimeFigureOut">
              <a:rPr lang="da-DK" smtClean="0"/>
              <a:t>06-09-2021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A040-3C64-4C4D-B469-A76666A14C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560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FF4-5680-4FE1-A961-91A24A72EACE}" type="datetimeFigureOut">
              <a:rPr lang="da-DK" smtClean="0"/>
              <a:t>06-09-2021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A040-3C64-4C4D-B469-A76666A14C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728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FF4-5680-4FE1-A961-91A24A72EACE}" type="datetimeFigureOut">
              <a:rPr lang="da-DK" smtClean="0"/>
              <a:t>06-09-2021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A040-3C64-4C4D-B469-A76666A14C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64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FF4-5680-4FE1-A961-91A24A72EACE}" type="datetimeFigureOut">
              <a:rPr lang="da-DK" smtClean="0"/>
              <a:t>06-09-2021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A040-3C64-4C4D-B469-A76666A14C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912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C6FF4-5680-4FE1-A961-91A24A72EACE}" type="datetimeFigureOut">
              <a:rPr lang="da-DK" smtClean="0"/>
              <a:t>06-09-2021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0A040-3C64-4C4D-B469-A76666A14C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839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Om programmet for udviklingsdagene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a-DK" sz="4600" dirty="0" smtClean="0">
                <a:solidFill>
                  <a:srgbClr val="00B050"/>
                </a:solidFill>
              </a:rPr>
              <a:t>Det bedst mulige tilbud – indenfor de rammer vi har</a:t>
            </a:r>
            <a:endParaRPr lang="da-DK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I dags hovedfokus: Grundstrukturen til det faste besøgstilbud, klinikken, Babycafe, (</a:t>
            </a:r>
            <a:r>
              <a:rPr lang="da-DK" dirty="0" err="1" smtClean="0"/>
              <a:t>mødregrupper</a:t>
            </a:r>
            <a:r>
              <a:rPr lang="da-DK" dirty="0" smtClean="0"/>
              <a:t>). </a:t>
            </a:r>
          </a:p>
          <a:p>
            <a:pPr marL="0" indent="0">
              <a:buNone/>
            </a:pPr>
            <a:r>
              <a:rPr lang="da-DK" dirty="0" smtClean="0"/>
              <a:t>FIV lader vi ligge, til vi kender budgetforliget. 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De næste 3 udviklingsdage: </a:t>
            </a:r>
          </a:p>
          <a:p>
            <a:r>
              <a:rPr lang="da-DK" dirty="0" smtClean="0"/>
              <a:t>Udfolde det faste besøgstilbud</a:t>
            </a:r>
          </a:p>
          <a:p>
            <a:r>
              <a:rPr lang="da-DK" dirty="0" smtClean="0"/>
              <a:t>Behovstilbuddet</a:t>
            </a:r>
          </a:p>
          <a:p>
            <a:r>
              <a:rPr lang="da-DK" dirty="0" smtClean="0"/>
              <a:t>Samarbejde med dagtilbud og konsulentfunktionen</a:t>
            </a:r>
          </a:p>
          <a:p>
            <a:r>
              <a:rPr lang="da-DK" dirty="0" smtClean="0"/>
              <a:t>Organisering af arbejdet: Fordelingsmøder, fordeling af orange og røde familier og af opgaver generelt</a:t>
            </a:r>
          </a:p>
          <a:p>
            <a:r>
              <a:rPr lang="da-DK" dirty="0" smtClean="0"/>
              <a:t>Og måske andre ting, som dukker op i processen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 smtClean="0"/>
              <a:t>Processen har en vis grad af cyklisk struktur – det kan blive nødvendigt at genbesøge tidligere beslutninger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2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627"/>
            <a:ext cx="10515600" cy="67376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Brainstormen fra opstartsdagen d. 10/6 </a:t>
            </a:r>
            <a:endParaRPr lang="da-DK" dirty="0"/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963472"/>
              </p:ext>
            </p:extLst>
          </p:nvPr>
        </p:nvGraphicFramePr>
        <p:xfrm>
          <a:off x="144379" y="914396"/>
          <a:ext cx="5419023" cy="5771621"/>
        </p:xfrm>
        <a:graphic>
          <a:graphicData uri="http://schemas.openxmlformats.org/drawingml/2006/table">
            <a:tbl>
              <a:tblPr firstRow="1" firstCol="1" bandRow="1"/>
              <a:tblGrid>
                <a:gridCol w="1097280"/>
                <a:gridCol w="4321743"/>
              </a:tblGrid>
              <a:tr h="676793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Besøg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Graviditetsbesøg/graviditetssamtale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Graviditetsbesøg til alle 1.gangsgravide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Graviditetsbesøg til alle første gangs + sårbare/efter behov</a:t>
                      </a:r>
                    </a:p>
                  </a:txBody>
                  <a:tcPr marL="65669" marR="6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38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mdr. besøg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mdr. besøg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mdr. besøg og 6 mdr. besøg til alle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4-6 mdr. besøg</a:t>
                      </a:r>
                    </a:p>
                  </a:txBody>
                  <a:tcPr marL="65669" marR="6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9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års besøg</a:t>
                      </a:r>
                    </a:p>
                  </a:txBody>
                  <a:tcPr marL="65669" marR="6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9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 års besøg</a:t>
                      </a:r>
                    </a:p>
                  </a:txBody>
                  <a:tcPr marL="65669" marR="6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9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års besøg</a:t>
                      </a:r>
                    </a:p>
                  </a:txBody>
                  <a:tcPr marL="65669" marR="6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98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Behovsindsatser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Amme-klinik dagligt</a:t>
                      </a:r>
                    </a:p>
                  </a:txBody>
                  <a:tcPr marL="65669" marR="6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9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Indsats til børn fundet ved ADBB</a:t>
                      </a:r>
                    </a:p>
                  </a:txBody>
                  <a:tcPr marL="65669" marR="6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194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Tilbud ved efterfødselsdepression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Efterfødselsdepressionsgrupper</a:t>
                      </a:r>
                    </a:p>
                  </a:txBody>
                  <a:tcPr marL="65669" marR="6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194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Præmature </a:t>
                      </a:r>
                      <a:r>
                        <a:rPr lang="da-DK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mødregrupper</a:t>
                      </a: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med løbende optag, også senpræmature. Oplæg/undervisning tilpasset dem</a:t>
                      </a:r>
                    </a:p>
                  </a:txBody>
                  <a:tcPr marL="65669" marR="6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194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Andre forslag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9" marR="6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Overleveringsmøde til daginstitution til alle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Overleverings til alle orange og røde familier fra 7 – 10 mdr. </a:t>
                      </a:r>
                    </a:p>
                  </a:txBody>
                  <a:tcPr marL="65669" marR="6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9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FIV: 2 shpl. af gangen. Specialiserede undervisninger</a:t>
                      </a:r>
                    </a:p>
                  </a:txBody>
                  <a:tcPr marL="65669" marR="6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9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Kostoplæg online til forældre</a:t>
                      </a:r>
                    </a:p>
                  </a:txBody>
                  <a:tcPr marL="65669" marR="6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87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Fast konsulent i dagtilbud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Træffetid/åben dør i daginstitutioner til vejledning af forældre og personale</a:t>
                      </a:r>
                    </a:p>
                  </a:txBody>
                  <a:tcPr marL="65669" marR="6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9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Shpl. hjem til flergangsmødregrupper</a:t>
                      </a:r>
                    </a:p>
                  </a:txBody>
                  <a:tcPr marL="65669" marR="6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9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Ammeuddannelse til alle sundhedsplejersker</a:t>
                      </a:r>
                    </a:p>
                  </a:txBody>
                  <a:tcPr marL="65669" marR="6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9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Besøg til tilflyttere</a:t>
                      </a:r>
                    </a:p>
                  </a:txBody>
                  <a:tcPr marL="65669" marR="6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477631"/>
              </p:ext>
            </p:extLst>
          </p:nvPr>
        </p:nvGraphicFramePr>
        <p:xfrm>
          <a:off x="5881036" y="693021"/>
          <a:ext cx="6083491" cy="5899434"/>
        </p:xfrm>
        <a:graphic>
          <a:graphicData uri="http://schemas.openxmlformats.org/drawingml/2006/table">
            <a:tbl>
              <a:tblPr firstRow="1" firstCol="1" bandRow="1"/>
              <a:tblGrid>
                <a:gridCol w="1274522"/>
                <a:gridCol w="4808969"/>
              </a:tblGrid>
              <a:tr h="145512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Indsats ml. spædbarns- og skolealderen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Overlevering mellem spæd- og skolesundhedspleje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24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Samarbejde på tværs mellem spæd og skole, fx overvægt, motorik, grænsesætning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1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Førskole-samtale med shpl. 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375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års børneundersøgelse – enten flere midler til Sundhedsplejen eller overtage lægens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 års besøg i samarbejde mellem skole- og spædbørn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4-5 års besøg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Udvidet konsulentfunktion i institutionerne: Varetage 1½ - 3 år undersøgelse og 1-6 års besøg mm.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 årlige lægeundersøgelse flyttes til Sundhedsplejen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12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Ideer til fokusområder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Vandladning, afføring, af med ble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215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Sansemotorisk </a:t>
                      </a: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opmærksomhed i dagtilbud og skole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Motorisk opsporing i børnehave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Samarbejde med institution omkring motorisk screening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24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Mere fokus på søvn, både småbørn og skole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Skærm/søvn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1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Mere fokus på ro, renlighed og regelmæssighed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12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Samarbejde udadtil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Optimere det tværfaglige samarbejde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1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Årligt møde mellem alle praktiserende læger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24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Undervisning af pædagoger og forældre: Gode drikke- og toiletvaner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53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Forældre-undervisning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Oplægsholder til forældremøder i dagtilbud og skole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Forældreundervisning: Renlighed, søvn, motorik/leg, opdragelse, gode drikke- og toiletvaner, kost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24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Gruppeforløb med forskellige temaer, fx søvn, gråd, motorik, DUÅ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1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 og KIFF til forældre med hjemmeboende børn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1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Opkvalificering af os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Opdateret viden årligt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9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Blive eksperter i </a:t>
                      </a:r>
                      <a:r>
                        <a:rPr lang="da-DK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forsk. </a:t>
                      </a: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temaer, fx søvn, motorik, grænsesætning/regulering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12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Andre ideer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Telefonisk kontakt til tilflyttere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1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 omkring Sundhedsplejen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1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Alle ventelister skal væk – du kommer når du er motiveret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3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Vores universelle besøgspakke </a:t>
            </a:r>
            <a:endParaRPr lang="da-DK" dirty="0"/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57062539"/>
              </p:ext>
            </p:extLst>
          </p:nvPr>
        </p:nvGraphicFramePr>
        <p:xfrm>
          <a:off x="1049956" y="2136809"/>
          <a:ext cx="4099560" cy="3934285"/>
        </p:xfrm>
        <a:graphic>
          <a:graphicData uri="http://schemas.openxmlformats.org/drawingml/2006/table">
            <a:tbl>
              <a:tblPr firstRow="1" firstCol="1" bandRow="1"/>
              <a:tblGrid>
                <a:gridCol w="4099560"/>
              </a:tblGrid>
              <a:tr h="525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Første tlf. kontakt</a:t>
                      </a:r>
                    </a:p>
                  </a:txBody>
                  <a:tcPr marL="53373" marR="53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</a:tr>
              <a:tr h="525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Barselsbesøg</a:t>
                      </a:r>
                    </a:p>
                  </a:txBody>
                  <a:tcPr marL="53373" marR="53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</a:tr>
              <a:tr h="525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Etableringsbesøg</a:t>
                      </a:r>
                    </a:p>
                  </a:txBody>
                  <a:tcPr marL="53373" marR="53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</a:tr>
              <a:tr h="525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– 4 ugers besøg</a:t>
                      </a:r>
                    </a:p>
                  </a:txBody>
                  <a:tcPr marL="53373" marR="53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</a:tr>
              <a:tr h="525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– 3 mdr. besøg</a:t>
                      </a:r>
                    </a:p>
                  </a:txBody>
                  <a:tcPr marL="53373" marR="53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</a:tr>
              <a:tr h="525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– 6 mdr. besøg til førstegangsfam. uden FIV</a:t>
                      </a:r>
                    </a:p>
                  </a:txBody>
                  <a:tcPr marL="53373" marR="53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</a:tr>
              <a:tr h="525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– 10 mdr. besøg</a:t>
                      </a:r>
                    </a:p>
                  </a:txBody>
                  <a:tcPr marL="53373" marR="53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</a:tr>
            </a:tbl>
          </a:graphicData>
        </a:graphic>
      </p:graphicFrame>
      <p:sp>
        <p:nvSpPr>
          <p:cNvPr id="5" name="Pladsholder til indhold 4"/>
          <p:cNvSpPr>
            <a:spLocks noGrp="1"/>
          </p:cNvSpPr>
          <p:nvPr>
            <p:ph sz="half" idx="2"/>
          </p:nvPr>
        </p:nvSpPr>
        <p:spPr>
          <a:xfrm>
            <a:off x="6172200" y="1607419"/>
            <a:ext cx="5181600" cy="4569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3000" dirty="0" smtClean="0"/>
              <a:t>Skal vi prioritere </a:t>
            </a:r>
            <a:r>
              <a:rPr lang="da-DK" sz="3000" i="1" dirty="0" smtClean="0"/>
              <a:t>nye</a:t>
            </a:r>
            <a:r>
              <a:rPr lang="da-DK" sz="3000" dirty="0" smtClean="0"/>
              <a:t> besøg i den universelle besøgspakke?</a:t>
            </a:r>
            <a:endParaRPr lang="da-DK" dirty="0" smtClean="0"/>
          </a:p>
          <a:p>
            <a:r>
              <a:rPr lang="da-DK" sz="2400" dirty="0" smtClean="0"/>
              <a:t>4-6 mdr. besøg (eller 4. mdr. besøg og/eller 6 mdr. besøg)</a:t>
            </a:r>
          </a:p>
          <a:p>
            <a:r>
              <a:rPr lang="da-DK" sz="2400" dirty="0" smtClean="0"/>
              <a:t>Graviditetsbesøg til alle</a:t>
            </a:r>
          </a:p>
          <a:p>
            <a:r>
              <a:rPr lang="da-DK" sz="2400" dirty="0" smtClean="0"/>
              <a:t>1½ års- eller 3 årsbesøg (eller andre besøg inden skolealderen)</a:t>
            </a:r>
          </a:p>
          <a:p>
            <a:endParaRPr lang="da-DK" sz="2400" dirty="0"/>
          </a:p>
          <a:p>
            <a:pPr marL="0" indent="0">
              <a:buNone/>
            </a:pPr>
            <a:r>
              <a:rPr lang="da-DK" sz="3000" dirty="0" smtClean="0"/>
              <a:t>Drøft i grupper: </a:t>
            </a:r>
            <a:endParaRPr lang="da-DK" sz="2400" dirty="0" smtClean="0"/>
          </a:p>
          <a:p>
            <a:r>
              <a:rPr lang="da-DK" sz="2400" dirty="0"/>
              <a:t>Hvilke besøg har størst forebyggelsespotentiale?</a:t>
            </a:r>
          </a:p>
          <a:p>
            <a:r>
              <a:rPr lang="da-DK" sz="2400" dirty="0" smtClean="0"/>
              <a:t>Er de foreslåede nye besøg så vigtige, at de bør prioriteres </a:t>
            </a:r>
            <a:r>
              <a:rPr lang="da-DK" sz="2400" u="sng" dirty="0" smtClean="0"/>
              <a:t>over noget andet</a:t>
            </a:r>
            <a:r>
              <a:rPr lang="da-DK" sz="2400" dirty="0" smtClean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44618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71638"/>
            <a:ext cx="8611550" cy="605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7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520" y="407342"/>
            <a:ext cx="10698479" cy="1325563"/>
          </a:xfrm>
        </p:spPr>
        <p:txBody>
          <a:bodyPr>
            <a:normAutofit/>
          </a:bodyPr>
          <a:lstStyle/>
          <a:p>
            <a:r>
              <a:rPr lang="da-DK" sz="3200" b="1" dirty="0" smtClean="0"/>
              <a:t>Sundhedsstyrelsens forebyggelsespakker</a:t>
            </a:r>
            <a:endParaRPr lang="da-DK" sz="3200" b="1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0046" y="1979741"/>
            <a:ext cx="2665014" cy="3643312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350520" y="1732905"/>
            <a:ext cx="3276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700" b="1" dirty="0" smtClean="0"/>
              <a:t>Rettet mod kommunernes indsats på </a:t>
            </a:r>
            <a:r>
              <a:rPr lang="da-DK" sz="1700" b="1" i="1" dirty="0" smtClean="0"/>
              <a:t>hele</a:t>
            </a:r>
            <a:r>
              <a:rPr lang="da-DK" sz="1700" b="1" dirty="0" smtClean="0"/>
              <a:t> forebyggelsesområdet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7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700" b="1" dirty="0" smtClean="0"/>
              <a:t>Bygger på evidens ,ekspert-skøn og ”viden om god praksis”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7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700" b="1" dirty="0" smtClean="0"/>
              <a:t>Kommer med meget konkrete anbefalinger, opdelt i ”grundniveau” (G) og Udviklingsniveau (U)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7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700" b="1" dirty="0" smtClean="0"/>
              <a:t>Der er 11 forebyggelsespakker + en publikation som samler alle anbefalinger på børne- og ungeområdet.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1" dirty="0" smtClean="0"/>
          </a:p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666" y="696195"/>
            <a:ext cx="4525414" cy="445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4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05444" y="548639"/>
            <a:ext cx="8455018" cy="3012707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33" y="3807696"/>
            <a:ext cx="9303604" cy="228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0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712" y="545012"/>
            <a:ext cx="8981901" cy="1722718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37" y="3185963"/>
            <a:ext cx="9010776" cy="218443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200" y="5476775"/>
            <a:ext cx="9085266" cy="100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7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7588" y="365125"/>
            <a:ext cx="9554370" cy="121944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91416"/>
            <a:ext cx="8180672" cy="455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498" y="644892"/>
            <a:ext cx="8871234" cy="129568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032" y="2822062"/>
            <a:ext cx="9076992" cy="298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5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1561" y="712269"/>
            <a:ext cx="8471189" cy="264220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04" y="4230508"/>
            <a:ext cx="8035189" cy="174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Gruppearbejde – 30 min.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Hvad bed I særligt mærke i fra Bjørn Holstein og Sanne Palners oplæg? </a:t>
            </a:r>
          </a:p>
          <a:p>
            <a:r>
              <a:rPr lang="da-DK" dirty="0" smtClean="0"/>
              <a:t>Hvilke af deres pointer skal vi have i baghovedet ift. vores nye tilbud? 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81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661</Words>
  <Application>Microsoft Office PowerPoint</Application>
  <PresentationFormat>Widescreen</PresentationFormat>
  <Paragraphs>103</Paragraphs>
  <Slides>11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Office-tema</vt:lpstr>
      <vt:lpstr>Om programmet for udviklingsdagene</vt:lpstr>
      <vt:lpstr>PowerPoint-præsentation</vt:lpstr>
      <vt:lpstr>Sundhedsstyrelsens forebyggelsespakker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Gruppearbejde – 30 min. </vt:lpstr>
      <vt:lpstr>Brainstormen fra opstartsdagen d. 10/6 </vt:lpstr>
      <vt:lpstr>Vores universelle besøgspakke </vt:lpstr>
    </vt:vector>
  </TitlesOfParts>
  <Company>Randers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Rikke Kamstrup Knudsen</dc:creator>
  <cp:lastModifiedBy>Rikke Kamstrup Knudsen</cp:lastModifiedBy>
  <cp:revision>30</cp:revision>
  <cp:lastPrinted>2021-09-02T06:09:54Z</cp:lastPrinted>
  <dcterms:created xsi:type="dcterms:W3CDTF">2021-08-30T07:00:34Z</dcterms:created>
  <dcterms:modified xsi:type="dcterms:W3CDTF">2021-09-06T07:11:48Z</dcterms:modified>
</cp:coreProperties>
</file>