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517" r:id="rId6"/>
    <p:sldId id="528" r:id="rId7"/>
    <p:sldId id="522" r:id="rId8"/>
    <p:sldId id="524" r:id="rId9"/>
    <p:sldId id="529" r:id="rId10"/>
    <p:sldId id="520" r:id="rId11"/>
    <p:sldId id="531" r:id="rId12"/>
    <p:sldId id="518" r:id="rId13"/>
    <p:sldId id="525" r:id="rId14"/>
    <p:sldId id="526" r:id="rId15"/>
    <p:sldId id="532" r:id="rId16"/>
    <p:sldId id="534" r:id="rId17"/>
    <p:sldId id="533" r:id="rId18"/>
    <p:sldId id="530" r:id="rId19"/>
    <p:sldId id="527" r:id="rId20"/>
    <p:sldId id="519" r:id="rId2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CD1B8-4E6C-4F48-9287-EE22DAFF267F}" type="datetimeFigureOut">
              <a:rPr lang="da-DK" smtClean="0"/>
              <a:t>28-05-2025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86D4D-25BA-4BFF-B338-C4622AB348A6}" type="slidenum">
              <a:rPr lang="da-DK" smtClean="0"/>
              <a:t>‹nr.›</a:t>
            </a:fld>
            <a:endParaRPr lang="da-DK"/>
          </a:p>
        </p:txBody>
      </p:sp>
    </p:spTree>
    <p:extLst>
      <p:ext uri="{BB962C8B-B14F-4D97-AF65-F5344CB8AC3E}">
        <p14:creationId xmlns:p14="http://schemas.microsoft.com/office/powerpoint/2010/main" val="2661212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6ED502D-817E-4215-8128-908F33087BEB}" type="slidenum">
              <a:rPr lang="da-DK" smtClean="0"/>
              <a:t>2</a:t>
            </a:fld>
            <a:endParaRPr lang="da-DK"/>
          </a:p>
        </p:txBody>
      </p:sp>
    </p:spTree>
    <p:extLst>
      <p:ext uri="{BB962C8B-B14F-4D97-AF65-F5344CB8AC3E}">
        <p14:creationId xmlns:p14="http://schemas.microsoft.com/office/powerpoint/2010/main" val="406112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6ED502D-817E-4215-8128-908F33087BEB}" type="slidenum">
              <a:rPr lang="da-DK" smtClean="0"/>
              <a:t>11</a:t>
            </a:fld>
            <a:endParaRPr lang="da-DK"/>
          </a:p>
        </p:txBody>
      </p:sp>
    </p:spTree>
    <p:extLst>
      <p:ext uri="{BB962C8B-B14F-4D97-AF65-F5344CB8AC3E}">
        <p14:creationId xmlns:p14="http://schemas.microsoft.com/office/powerpoint/2010/main" val="899587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6ED502D-817E-4215-8128-908F33087BEB}" type="slidenum">
              <a:rPr lang="da-DK" smtClean="0"/>
              <a:t>15</a:t>
            </a:fld>
            <a:endParaRPr lang="da-DK"/>
          </a:p>
        </p:txBody>
      </p:sp>
    </p:spTree>
    <p:extLst>
      <p:ext uri="{BB962C8B-B14F-4D97-AF65-F5344CB8AC3E}">
        <p14:creationId xmlns:p14="http://schemas.microsoft.com/office/powerpoint/2010/main" val="708849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6ED502D-817E-4215-8128-908F33087BEB}" type="slidenum">
              <a:rPr lang="da-DK" smtClean="0"/>
              <a:t>16</a:t>
            </a:fld>
            <a:endParaRPr lang="da-DK"/>
          </a:p>
        </p:txBody>
      </p:sp>
    </p:spTree>
    <p:extLst>
      <p:ext uri="{BB962C8B-B14F-4D97-AF65-F5344CB8AC3E}">
        <p14:creationId xmlns:p14="http://schemas.microsoft.com/office/powerpoint/2010/main" val="3884489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6ED502D-817E-4215-8128-908F33087BEB}" type="slidenum">
              <a:rPr lang="da-DK" smtClean="0"/>
              <a:t>17</a:t>
            </a:fld>
            <a:endParaRPr lang="da-DK"/>
          </a:p>
        </p:txBody>
      </p:sp>
    </p:spTree>
    <p:extLst>
      <p:ext uri="{BB962C8B-B14F-4D97-AF65-F5344CB8AC3E}">
        <p14:creationId xmlns:p14="http://schemas.microsoft.com/office/powerpoint/2010/main" val="216735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6ED502D-817E-4215-8128-908F33087BEB}" type="slidenum">
              <a:rPr lang="da-DK" smtClean="0"/>
              <a:t>3</a:t>
            </a:fld>
            <a:endParaRPr lang="da-DK"/>
          </a:p>
        </p:txBody>
      </p:sp>
    </p:spTree>
    <p:extLst>
      <p:ext uri="{BB962C8B-B14F-4D97-AF65-F5344CB8AC3E}">
        <p14:creationId xmlns:p14="http://schemas.microsoft.com/office/powerpoint/2010/main" val="1165530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6ED502D-817E-4215-8128-908F33087BEB}" type="slidenum">
              <a:rPr lang="da-DK" smtClean="0"/>
              <a:t>4</a:t>
            </a:fld>
            <a:endParaRPr lang="da-DK"/>
          </a:p>
        </p:txBody>
      </p:sp>
    </p:spTree>
    <p:extLst>
      <p:ext uri="{BB962C8B-B14F-4D97-AF65-F5344CB8AC3E}">
        <p14:creationId xmlns:p14="http://schemas.microsoft.com/office/powerpoint/2010/main" val="390987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6ED502D-817E-4215-8128-908F33087BEB}" type="slidenum">
              <a:rPr lang="da-DK" smtClean="0"/>
              <a:t>5</a:t>
            </a:fld>
            <a:endParaRPr lang="da-DK"/>
          </a:p>
        </p:txBody>
      </p:sp>
    </p:spTree>
    <p:extLst>
      <p:ext uri="{BB962C8B-B14F-4D97-AF65-F5344CB8AC3E}">
        <p14:creationId xmlns:p14="http://schemas.microsoft.com/office/powerpoint/2010/main" val="101880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6ED502D-817E-4215-8128-908F33087BEB}" type="slidenum">
              <a:rPr lang="da-DK" smtClean="0"/>
              <a:t>6</a:t>
            </a:fld>
            <a:endParaRPr lang="da-DK"/>
          </a:p>
        </p:txBody>
      </p:sp>
    </p:spTree>
    <p:extLst>
      <p:ext uri="{BB962C8B-B14F-4D97-AF65-F5344CB8AC3E}">
        <p14:creationId xmlns:p14="http://schemas.microsoft.com/office/powerpoint/2010/main" val="2910454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6ED502D-817E-4215-8128-908F33087BEB}" type="slidenum">
              <a:rPr lang="da-DK" smtClean="0"/>
              <a:t>7</a:t>
            </a:fld>
            <a:endParaRPr lang="da-DK"/>
          </a:p>
        </p:txBody>
      </p:sp>
    </p:spTree>
    <p:extLst>
      <p:ext uri="{BB962C8B-B14F-4D97-AF65-F5344CB8AC3E}">
        <p14:creationId xmlns:p14="http://schemas.microsoft.com/office/powerpoint/2010/main" val="669546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6ED502D-817E-4215-8128-908F33087BEB}" type="slidenum">
              <a:rPr lang="da-DK" smtClean="0"/>
              <a:t>8</a:t>
            </a:fld>
            <a:endParaRPr lang="da-DK"/>
          </a:p>
        </p:txBody>
      </p:sp>
    </p:spTree>
    <p:extLst>
      <p:ext uri="{BB962C8B-B14F-4D97-AF65-F5344CB8AC3E}">
        <p14:creationId xmlns:p14="http://schemas.microsoft.com/office/powerpoint/2010/main" val="12380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6ED502D-817E-4215-8128-908F33087BEB}" type="slidenum">
              <a:rPr lang="da-DK" smtClean="0"/>
              <a:t>9</a:t>
            </a:fld>
            <a:endParaRPr lang="da-DK"/>
          </a:p>
        </p:txBody>
      </p:sp>
    </p:spTree>
    <p:extLst>
      <p:ext uri="{BB962C8B-B14F-4D97-AF65-F5344CB8AC3E}">
        <p14:creationId xmlns:p14="http://schemas.microsoft.com/office/powerpoint/2010/main" val="3212180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6ED502D-817E-4215-8128-908F33087BEB}" type="slidenum">
              <a:rPr lang="da-DK" smtClean="0"/>
              <a:t>10</a:t>
            </a:fld>
            <a:endParaRPr lang="da-DK"/>
          </a:p>
        </p:txBody>
      </p:sp>
    </p:spTree>
    <p:extLst>
      <p:ext uri="{BB962C8B-B14F-4D97-AF65-F5344CB8AC3E}">
        <p14:creationId xmlns:p14="http://schemas.microsoft.com/office/powerpoint/2010/main" val="296173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18E57-9919-BEF3-4341-F98E8926980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AF9E3715-BD43-EB2B-C6A5-70F4892599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349BDDF-B610-5C73-A79B-F15B71696DB3}"/>
              </a:ext>
            </a:extLst>
          </p:cNvPr>
          <p:cNvSpPr>
            <a:spLocks noGrp="1"/>
          </p:cNvSpPr>
          <p:nvPr>
            <p:ph type="dt" sz="half" idx="10"/>
          </p:nvPr>
        </p:nvSpPr>
        <p:spPr/>
        <p:txBody>
          <a:bodyPr/>
          <a:lstStyle/>
          <a:p>
            <a:fld id="{082DD6CA-673A-4982-94A8-FA5E909D73A1}" type="datetimeFigureOut">
              <a:rPr lang="da-DK" smtClean="0"/>
              <a:t>28-05-2025</a:t>
            </a:fld>
            <a:endParaRPr lang="da-DK"/>
          </a:p>
        </p:txBody>
      </p:sp>
      <p:sp>
        <p:nvSpPr>
          <p:cNvPr id="5" name="Pladsholder til sidefod 4">
            <a:extLst>
              <a:ext uri="{FF2B5EF4-FFF2-40B4-BE49-F238E27FC236}">
                <a16:creationId xmlns:a16="http://schemas.microsoft.com/office/drawing/2014/main" id="{C4C5E6D0-3346-0D11-1709-1B5776A1E58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AAF50EB-AE26-FDA7-9BBF-E73EEF18A4DF}"/>
              </a:ext>
            </a:extLst>
          </p:cNvPr>
          <p:cNvSpPr>
            <a:spLocks noGrp="1"/>
          </p:cNvSpPr>
          <p:nvPr>
            <p:ph type="sldNum" sz="quarter" idx="12"/>
          </p:nvPr>
        </p:nvSpPr>
        <p:spPr/>
        <p:txBody>
          <a:bodyPr/>
          <a:lstStyle/>
          <a:p>
            <a:fld id="{06C19E77-61A5-46E8-916A-E316B4FB9A1A}" type="slidenum">
              <a:rPr lang="da-DK" smtClean="0"/>
              <a:t>‹nr.›</a:t>
            </a:fld>
            <a:endParaRPr lang="da-DK"/>
          </a:p>
        </p:txBody>
      </p:sp>
    </p:spTree>
    <p:extLst>
      <p:ext uri="{BB962C8B-B14F-4D97-AF65-F5344CB8AC3E}">
        <p14:creationId xmlns:p14="http://schemas.microsoft.com/office/powerpoint/2010/main" val="153978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B811E-52A9-0D06-5E1E-F721AC5DD593}"/>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4DE4CBF-ACC0-93A7-143E-2E16365D725E}"/>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BFBA3FF-D3CA-C8A7-47C1-4E8CE1CCC5D4}"/>
              </a:ext>
            </a:extLst>
          </p:cNvPr>
          <p:cNvSpPr>
            <a:spLocks noGrp="1"/>
          </p:cNvSpPr>
          <p:nvPr>
            <p:ph type="dt" sz="half" idx="10"/>
          </p:nvPr>
        </p:nvSpPr>
        <p:spPr/>
        <p:txBody>
          <a:bodyPr/>
          <a:lstStyle/>
          <a:p>
            <a:fld id="{082DD6CA-673A-4982-94A8-FA5E909D73A1}" type="datetimeFigureOut">
              <a:rPr lang="da-DK" smtClean="0"/>
              <a:t>28-05-2025</a:t>
            </a:fld>
            <a:endParaRPr lang="da-DK"/>
          </a:p>
        </p:txBody>
      </p:sp>
      <p:sp>
        <p:nvSpPr>
          <p:cNvPr id="5" name="Pladsholder til sidefod 4">
            <a:extLst>
              <a:ext uri="{FF2B5EF4-FFF2-40B4-BE49-F238E27FC236}">
                <a16:creationId xmlns:a16="http://schemas.microsoft.com/office/drawing/2014/main" id="{22203E57-FAC7-AB16-5A63-D1037FA2607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EA03807-440E-EC31-B3E9-145500B43A07}"/>
              </a:ext>
            </a:extLst>
          </p:cNvPr>
          <p:cNvSpPr>
            <a:spLocks noGrp="1"/>
          </p:cNvSpPr>
          <p:nvPr>
            <p:ph type="sldNum" sz="quarter" idx="12"/>
          </p:nvPr>
        </p:nvSpPr>
        <p:spPr/>
        <p:txBody>
          <a:bodyPr/>
          <a:lstStyle/>
          <a:p>
            <a:fld id="{06C19E77-61A5-46E8-916A-E316B4FB9A1A}" type="slidenum">
              <a:rPr lang="da-DK" smtClean="0"/>
              <a:t>‹nr.›</a:t>
            </a:fld>
            <a:endParaRPr lang="da-DK"/>
          </a:p>
        </p:txBody>
      </p:sp>
    </p:spTree>
    <p:extLst>
      <p:ext uri="{BB962C8B-B14F-4D97-AF65-F5344CB8AC3E}">
        <p14:creationId xmlns:p14="http://schemas.microsoft.com/office/powerpoint/2010/main" val="160989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D2C6838-3BB9-6535-8F84-4700FE4AD87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F0895BA-A904-0ED3-4D25-CBC204A083E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B1DF121-DE4C-159C-7CFC-22CCBFDD1619}"/>
              </a:ext>
            </a:extLst>
          </p:cNvPr>
          <p:cNvSpPr>
            <a:spLocks noGrp="1"/>
          </p:cNvSpPr>
          <p:nvPr>
            <p:ph type="dt" sz="half" idx="10"/>
          </p:nvPr>
        </p:nvSpPr>
        <p:spPr/>
        <p:txBody>
          <a:bodyPr/>
          <a:lstStyle/>
          <a:p>
            <a:fld id="{082DD6CA-673A-4982-94A8-FA5E909D73A1}" type="datetimeFigureOut">
              <a:rPr lang="da-DK" smtClean="0"/>
              <a:t>28-05-2025</a:t>
            </a:fld>
            <a:endParaRPr lang="da-DK"/>
          </a:p>
        </p:txBody>
      </p:sp>
      <p:sp>
        <p:nvSpPr>
          <p:cNvPr id="5" name="Pladsholder til sidefod 4">
            <a:extLst>
              <a:ext uri="{FF2B5EF4-FFF2-40B4-BE49-F238E27FC236}">
                <a16:creationId xmlns:a16="http://schemas.microsoft.com/office/drawing/2014/main" id="{8CBB8809-F1BD-6716-3929-F98285FE860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012026-84D6-BA07-37DD-F3F08990F5BD}"/>
              </a:ext>
            </a:extLst>
          </p:cNvPr>
          <p:cNvSpPr>
            <a:spLocks noGrp="1"/>
          </p:cNvSpPr>
          <p:nvPr>
            <p:ph type="sldNum" sz="quarter" idx="12"/>
          </p:nvPr>
        </p:nvSpPr>
        <p:spPr/>
        <p:txBody>
          <a:bodyPr/>
          <a:lstStyle/>
          <a:p>
            <a:fld id="{06C19E77-61A5-46E8-916A-E316B4FB9A1A}" type="slidenum">
              <a:rPr lang="da-DK" smtClean="0"/>
              <a:t>‹nr.›</a:t>
            </a:fld>
            <a:endParaRPr lang="da-DK"/>
          </a:p>
        </p:txBody>
      </p:sp>
    </p:spTree>
    <p:extLst>
      <p:ext uri="{BB962C8B-B14F-4D97-AF65-F5344CB8AC3E}">
        <p14:creationId xmlns:p14="http://schemas.microsoft.com/office/powerpoint/2010/main" val="4248902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Billede 2" descr="Et billede, der indeholder tekst, clipart&#10;&#10;Automatisk genereret beskrivelse">
            <a:extLst>
              <a:ext uri="{FF2B5EF4-FFF2-40B4-BE49-F238E27FC236}">
                <a16:creationId xmlns:a16="http://schemas.microsoft.com/office/drawing/2014/main" id="{7C6DFEC2-A696-497F-A700-191FBA15D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7999" y="6384000"/>
            <a:ext cx="1593512" cy="264000"/>
          </a:xfrm>
          <a:prstGeom prst="rect">
            <a:avLst/>
          </a:prstGeom>
        </p:spPr>
      </p:pic>
      <p:sp>
        <p:nvSpPr>
          <p:cNvPr id="7" name="Pladsholder til tekst 6">
            <a:extLst>
              <a:ext uri="{FF2B5EF4-FFF2-40B4-BE49-F238E27FC236}">
                <a16:creationId xmlns:a16="http://schemas.microsoft.com/office/drawing/2014/main" id="{88CF3713-444F-4752-A780-8C5378E3EC0D}"/>
              </a:ext>
            </a:extLst>
          </p:cNvPr>
          <p:cNvSpPr>
            <a:spLocks noGrp="1"/>
          </p:cNvSpPr>
          <p:nvPr>
            <p:ph type="body" sz="quarter" idx="10" hasCustomPrompt="1"/>
          </p:nvPr>
        </p:nvSpPr>
        <p:spPr>
          <a:xfrm>
            <a:off x="2331140" y="6262000"/>
            <a:ext cx="5411258" cy="508000"/>
          </a:xfrm>
          <a:prstGeom prst="rect">
            <a:avLst/>
          </a:prstGeom>
        </p:spPr>
        <p:txBody>
          <a:bodyPr tIns="0" bIns="0" anchor="ctr" anchorCtr="0"/>
          <a:lstStyle>
            <a:lvl1pPr marL="0" indent="0">
              <a:buNone/>
              <a:defRPr sz="2667" b="0">
                <a:solidFill>
                  <a:schemeClr val="bg1"/>
                </a:solidFill>
              </a:defRPr>
            </a:lvl1pPr>
          </a:lstStyle>
          <a:p>
            <a:pPr lvl="0"/>
            <a:r>
              <a:rPr lang="da-DK" dirty="0"/>
              <a:t>-  23 september 2022</a:t>
            </a:r>
          </a:p>
        </p:txBody>
      </p:sp>
      <p:sp>
        <p:nvSpPr>
          <p:cNvPr id="9" name="Pladsholder til tekst 8">
            <a:extLst>
              <a:ext uri="{FF2B5EF4-FFF2-40B4-BE49-F238E27FC236}">
                <a16:creationId xmlns:a16="http://schemas.microsoft.com/office/drawing/2014/main" id="{81B51FD5-86A1-443D-BBF1-C0EF494552AC}"/>
              </a:ext>
            </a:extLst>
          </p:cNvPr>
          <p:cNvSpPr>
            <a:spLocks noGrp="1"/>
          </p:cNvSpPr>
          <p:nvPr>
            <p:ph type="body" sz="quarter" idx="11" hasCustomPrompt="1"/>
          </p:nvPr>
        </p:nvSpPr>
        <p:spPr>
          <a:xfrm>
            <a:off x="1" y="1724025"/>
            <a:ext cx="12191999" cy="1422400"/>
          </a:xfrm>
          <a:prstGeom prst="rect">
            <a:avLst/>
          </a:prstGeom>
        </p:spPr>
        <p:txBody>
          <a:bodyPr anchor="ctr"/>
          <a:lstStyle>
            <a:lvl1pPr marL="0" indent="0" algn="ctr">
              <a:buNone/>
              <a:defRPr sz="11067" b="1">
                <a:solidFill>
                  <a:schemeClr val="bg1"/>
                </a:solidFill>
              </a:defRPr>
            </a:lvl1pPr>
          </a:lstStyle>
          <a:p>
            <a:pPr lvl="0"/>
            <a:r>
              <a:rPr lang="da-DK" dirty="0"/>
              <a:t>Titel på slideshow</a:t>
            </a:r>
          </a:p>
        </p:txBody>
      </p:sp>
      <p:sp>
        <p:nvSpPr>
          <p:cNvPr id="12" name="Titel 11">
            <a:extLst>
              <a:ext uri="{FF2B5EF4-FFF2-40B4-BE49-F238E27FC236}">
                <a16:creationId xmlns:a16="http://schemas.microsoft.com/office/drawing/2014/main" id="{84CD2C73-5DEF-4413-9E28-10F31BAC1D23}"/>
              </a:ext>
            </a:extLst>
          </p:cNvPr>
          <p:cNvSpPr>
            <a:spLocks noGrp="1"/>
          </p:cNvSpPr>
          <p:nvPr>
            <p:ph type="title" hasCustomPrompt="1"/>
          </p:nvPr>
        </p:nvSpPr>
        <p:spPr>
          <a:xfrm>
            <a:off x="1" y="3146426"/>
            <a:ext cx="12191999" cy="1326091"/>
          </a:xfrm>
          <a:prstGeom prst="rect">
            <a:avLst/>
          </a:prstGeom>
        </p:spPr>
        <p:txBody>
          <a:bodyPr/>
          <a:lstStyle>
            <a:lvl1pPr algn="ctr">
              <a:defRPr sz="4000" b="1">
                <a:solidFill>
                  <a:schemeClr val="bg1"/>
                </a:solidFill>
              </a:defRPr>
            </a:lvl1pPr>
          </a:lstStyle>
          <a:p>
            <a:r>
              <a:rPr lang="da-DK" dirty="0"/>
              <a:t>Undertitel på slideshow</a:t>
            </a:r>
          </a:p>
        </p:txBody>
      </p:sp>
      <p:pic>
        <p:nvPicPr>
          <p:cNvPr id="6" name="Billede 5">
            <a:extLst>
              <a:ext uri="{FF2B5EF4-FFF2-40B4-BE49-F238E27FC236}">
                <a16:creationId xmlns:a16="http://schemas.microsoft.com/office/drawing/2014/main" id="{E8E501E6-55B6-4FCB-8419-0CD0D64FEEA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97004" y="0"/>
            <a:ext cx="1075253" cy="1308364"/>
          </a:xfrm>
          <a:prstGeom prst="rect">
            <a:avLst/>
          </a:prstGeom>
        </p:spPr>
      </p:pic>
    </p:spTree>
    <p:extLst>
      <p:ext uri="{BB962C8B-B14F-4D97-AF65-F5344CB8AC3E}">
        <p14:creationId xmlns:p14="http://schemas.microsoft.com/office/powerpoint/2010/main" val="3687800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 - bre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31D65B7-11F2-41A8-8094-A23596BF1F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97004" y="0"/>
            <a:ext cx="1075253" cy="1308364"/>
          </a:xfrm>
          <a:prstGeom prst="rect">
            <a:avLst/>
          </a:prstGeom>
        </p:spPr>
      </p:pic>
      <p:sp>
        <p:nvSpPr>
          <p:cNvPr id="5" name="Pladsholder til indhold 5">
            <a:extLst>
              <a:ext uri="{FF2B5EF4-FFF2-40B4-BE49-F238E27FC236}">
                <a16:creationId xmlns:a16="http://schemas.microsoft.com/office/drawing/2014/main" id="{7AE229F2-00EA-4E7E-9E4F-22526B2F5D3B}"/>
              </a:ext>
            </a:extLst>
          </p:cNvPr>
          <p:cNvSpPr>
            <a:spLocks noGrp="1"/>
          </p:cNvSpPr>
          <p:nvPr>
            <p:ph sz="quarter" idx="14" hasCustomPrompt="1"/>
          </p:nvPr>
        </p:nvSpPr>
        <p:spPr>
          <a:xfrm>
            <a:off x="528000" y="1248000"/>
            <a:ext cx="10444256" cy="48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sp>
        <p:nvSpPr>
          <p:cNvPr id="7" name="Titel 3">
            <a:extLst>
              <a:ext uri="{FF2B5EF4-FFF2-40B4-BE49-F238E27FC236}">
                <a16:creationId xmlns:a16="http://schemas.microsoft.com/office/drawing/2014/main" id="{3EE7590C-207A-4AEE-800C-843C1B955B19}"/>
              </a:ext>
            </a:extLst>
          </p:cNvPr>
          <p:cNvSpPr>
            <a:spLocks noGrp="1"/>
          </p:cNvSpPr>
          <p:nvPr>
            <p:ph type="title" hasCustomPrompt="1"/>
          </p:nvPr>
        </p:nvSpPr>
        <p:spPr>
          <a:xfrm>
            <a:off x="528000" y="528000"/>
            <a:ext cx="9246989" cy="592896"/>
          </a:xfrm>
          <a:prstGeom prst="rect">
            <a:avLst/>
          </a:prstGeom>
        </p:spPr>
        <p:txBody>
          <a:bodyPr>
            <a:normAutofit/>
          </a:bodyPr>
          <a:lstStyle>
            <a:lvl1pPr>
              <a:defRPr b="1"/>
            </a:lvl1pPr>
          </a:lstStyle>
          <a:p>
            <a:r>
              <a:rPr lang="da-DK" dirty="0"/>
              <a:t>Skriv en overskrift</a:t>
            </a:r>
          </a:p>
        </p:txBody>
      </p:sp>
      <p:pic>
        <p:nvPicPr>
          <p:cNvPr id="6" name="Billede 5">
            <a:extLst>
              <a:ext uri="{FF2B5EF4-FFF2-40B4-BE49-F238E27FC236}">
                <a16:creationId xmlns:a16="http://schemas.microsoft.com/office/drawing/2014/main" id="{0C1F3748-D322-4B50-8BD8-13F0C9AD9E2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28001" y="6384000"/>
            <a:ext cx="1596711" cy="264000"/>
          </a:xfrm>
          <a:prstGeom prst="rect">
            <a:avLst/>
          </a:prstGeom>
        </p:spPr>
      </p:pic>
    </p:spTree>
    <p:extLst>
      <p:ext uri="{BB962C8B-B14F-4D97-AF65-F5344CB8AC3E}">
        <p14:creationId xmlns:p14="http://schemas.microsoft.com/office/powerpoint/2010/main" val="2590425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 to kolonner ">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Pladsholder til indhold 5">
            <a:extLst>
              <a:ext uri="{FF2B5EF4-FFF2-40B4-BE49-F238E27FC236}">
                <a16:creationId xmlns:a16="http://schemas.microsoft.com/office/drawing/2014/main" id="{12C8D058-24AC-41B2-A64B-361C5A28188A}"/>
              </a:ext>
            </a:extLst>
          </p:cNvPr>
          <p:cNvSpPr>
            <a:spLocks noGrp="1"/>
          </p:cNvSpPr>
          <p:nvPr>
            <p:ph sz="quarter" idx="14" hasCustomPrompt="1"/>
          </p:nvPr>
        </p:nvSpPr>
        <p:spPr>
          <a:xfrm>
            <a:off x="528000" y="1248000"/>
            <a:ext cx="6720000" cy="4800000"/>
          </a:xfrm>
          <a:prstGeom prst="rect">
            <a:avLst/>
          </a:prstGeom>
        </p:spPr>
        <p:txBody>
          <a:bodyPr anchor="t"/>
          <a:lstStyle>
            <a:lvl1pPr marL="0" indent="0" algn="l">
              <a:buNone/>
              <a:defRPr/>
            </a:lvl1pPr>
          </a:lstStyle>
          <a:p>
            <a:pPr lvl="0"/>
            <a:r>
              <a:rPr lang="da-DK" dirty="0"/>
              <a:t>Indsæt indhold</a:t>
            </a:r>
          </a:p>
          <a:p>
            <a:pPr lvl="0"/>
            <a:endParaRPr lang="da-DK" dirty="0"/>
          </a:p>
          <a:p>
            <a:pPr lvl="0"/>
            <a:endParaRPr lang="da-DK" dirty="0"/>
          </a:p>
        </p:txBody>
      </p:sp>
      <p:sp>
        <p:nvSpPr>
          <p:cNvPr id="17" name="Pladsholder til indhold 10">
            <a:extLst>
              <a:ext uri="{FF2B5EF4-FFF2-40B4-BE49-F238E27FC236}">
                <a16:creationId xmlns:a16="http://schemas.microsoft.com/office/drawing/2014/main" id="{BDE03F2D-599C-469E-A699-92B9F1C4C56B}"/>
              </a:ext>
            </a:extLst>
          </p:cNvPr>
          <p:cNvSpPr>
            <a:spLocks noGrp="1"/>
          </p:cNvSpPr>
          <p:nvPr>
            <p:ph sz="quarter" idx="11" hasCustomPrompt="1"/>
          </p:nvPr>
        </p:nvSpPr>
        <p:spPr>
          <a:xfrm>
            <a:off x="8370626" y="1259417"/>
            <a:ext cx="3386776" cy="4788583"/>
          </a:xfrm>
          <a:prstGeom prst="rect">
            <a:avLst/>
          </a:prstGeom>
        </p:spPr>
        <p:txBody>
          <a:bodyPr/>
          <a:lstStyle>
            <a:lvl1pPr marL="0" indent="0">
              <a:buNone/>
              <a:defRPr>
                <a:solidFill>
                  <a:schemeClr val="bg1"/>
                </a:solidFill>
              </a:defRPr>
            </a:lvl1pPr>
          </a:lstStyle>
          <a:p>
            <a:pPr marL="0" marR="0" lvl="0" indent="0" algn="l" defTabSz="914446"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t>Indsæt indhold</a:t>
            </a:r>
          </a:p>
        </p:txBody>
      </p:sp>
      <p:sp>
        <p:nvSpPr>
          <p:cNvPr id="19" name="Titel 3">
            <a:extLst>
              <a:ext uri="{FF2B5EF4-FFF2-40B4-BE49-F238E27FC236}">
                <a16:creationId xmlns:a16="http://schemas.microsoft.com/office/drawing/2014/main" id="{15274CD0-2568-4073-AB6C-509137F73CF5}"/>
              </a:ext>
            </a:extLst>
          </p:cNvPr>
          <p:cNvSpPr>
            <a:spLocks noGrp="1"/>
          </p:cNvSpPr>
          <p:nvPr>
            <p:ph type="title" hasCustomPrompt="1"/>
          </p:nvPr>
        </p:nvSpPr>
        <p:spPr>
          <a:xfrm>
            <a:off x="528000" y="528000"/>
            <a:ext cx="6720000" cy="592896"/>
          </a:xfrm>
          <a:prstGeom prst="rect">
            <a:avLst/>
          </a:prstGeom>
        </p:spPr>
        <p:txBody>
          <a:bodyPr>
            <a:normAutofit/>
          </a:bodyPr>
          <a:lstStyle>
            <a:lvl1pPr>
              <a:defRPr b="1"/>
            </a:lvl1pPr>
          </a:lstStyle>
          <a:p>
            <a:r>
              <a:rPr lang="da-DK" dirty="0"/>
              <a:t>Skriv en overskrift</a:t>
            </a:r>
          </a:p>
        </p:txBody>
      </p:sp>
      <p:sp>
        <p:nvSpPr>
          <p:cNvPr id="21" name="Pladsholder til tekst 20">
            <a:extLst>
              <a:ext uri="{FF2B5EF4-FFF2-40B4-BE49-F238E27FC236}">
                <a16:creationId xmlns:a16="http://schemas.microsoft.com/office/drawing/2014/main" id="{2DBFBAC4-8014-47CB-9919-879B15315BFA}"/>
              </a:ext>
            </a:extLst>
          </p:cNvPr>
          <p:cNvSpPr>
            <a:spLocks noGrp="1"/>
          </p:cNvSpPr>
          <p:nvPr>
            <p:ph type="body" sz="quarter" idx="15" hasCustomPrompt="1"/>
          </p:nvPr>
        </p:nvSpPr>
        <p:spPr>
          <a:xfrm>
            <a:off x="8370626" y="528109"/>
            <a:ext cx="3386776" cy="592667"/>
          </a:xfrm>
          <a:prstGeom prst="rect">
            <a:avLst/>
          </a:prstGeom>
        </p:spPr>
        <p:txBody>
          <a:bodyPr/>
          <a:lstStyle>
            <a:lvl1pPr marL="0" indent="0">
              <a:buNone/>
              <a:defRPr sz="4400" b="1">
                <a:solidFill>
                  <a:schemeClr val="bg1"/>
                </a:solidFill>
              </a:defRPr>
            </a:lvl1pPr>
          </a:lstStyle>
          <a:p>
            <a:pPr lvl="0"/>
            <a:r>
              <a:rPr lang="da-DK" dirty="0"/>
              <a:t>Overskrift</a:t>
            </a:r>
          </a:p>
        </p:txBody>
      </p:sp>
      <p:pic>
        <p:nvPicPr>
          <p:cNvPr id="7" name="Billede 6">
            <a:extLst>
              <a:ext uri="{FF2B5EF4-FFF2-40B4-BE49-F238E27FC236}">
                <a16:creationId xmlns:a16="http://schemas.microsoft.com/office/drawing/2014/main" id="{D05A918C-61A2-437E-BA4E-DEBAA2EDCB8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28001" y="6384000"/>
            <a:ext cx="1596711" cy="264000"/>
          </a:xfrm>
          <a:prstGeom prst="rect">
            <a:avLst/>
          </a:prstGeom>
        </p:spPr>
      </p:pic>
    </p:spTree>
    <p:extLst>
      <p:ext uri="{BB962C8B-B14F-4D97-AF65-F5344CB8AC3E}">
        <p14:creationId xmlns:p14="http://schemas.microsoft.com/office/powerpoint/2010/main" val="2046731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billede + grøn indho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603389F6-819B-437D-A80E-C11EE608C03A}"/>
              </a:ext>
            </a:extLst>
          </p:cNvPr>
          <p:cNvSpPr>
            <a:spLocks noGrp="1"/>
          </p:cNvSpPr>
          <p:nvPr>
            <p:ph type="pic" sz="quarter" idx="12"/>
          </p:nvPr>
        </p:nvSpPr>
        <p:spPr>
          <a:xfrm>
            <a:off x="0" y="0"/>
            <a:ext cx="7620000" cy="6858001"/>
          </a:xfrm>
          <a:custGeom>
            <a:avLst/>
            <a:gdLst>
              <a:gd name="connsiteX0" fmla="*/ 0 w 11430000"/>
              <a:gd name="connsiteY0" fmla="*/ 0 h 10287001"/>
              <a:gd name="connsiteX1" fmla="*/ 11430000 w 11430000"/>
              <a:gd name="connsiteY1" fmla="*/ 0 h 10287001"/>
              <a:gd name="connsiteX2" fmla="*/ 11430000 w 11430000"/>
              <a:gd name="connsiteY2" fmla="*/ 7746151 h 10287001"/>
              <a:gd name="connsiteX3" fmla="*/ 11387988 w 11430000"/>
              <a:gd name="connsiteY3" fmla="*/ 8021428 h 10287001"/>
              <a:gd name="connsiteX4" fmla="*/ 9164428 w 11430000"/>
              <a:gd name="connsiteY4" fmla="*/ 10244987 h 10287001"/>
              <a:gd name="connsiteX5" fmla="*/ 8889139 w 11430000"/>
              <a:gd name="connsiteY5" fmla="*/ 10287001 h 10287001"/>
              <a:gd name="connsiteX6" fmla="*/ 0 w 11430000"/>
              <a:gd name="connsiteY6" fmla="*/ 10287001 h 1028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00" h="10287001">
                <a:moveTo>
                  <a:pt x="0" y="0"/>
                </a:moveTo>
                <a:lnTo>
                  <a:pt x="11430000" y="0"/>
                </a:lnTo>
                <a:lnTo>
                  <a:pt x="11430000" y="7746151"/>
                </a:lnTo>
                <a:lnTo>
                  <a:pt x="11387988" y="8021428"/>
                </a:lnTo>
                <a:cubicBezTo>
                  <a:pt x="11159601" y="9137527"/>
                  <a:pt x="10280526" y="10016601"/>
                  <a:pt x="9164428" y="10244987"/>
                </a:cubicBezTo>
                <a:lnTo>
                  <a:pt x="8889139" y="10287001"/>
                </a:lnTo>
                <a:lnTo>
                  <a:pt x="0" y="10287001"/>
                </a:lnTo>
                <a:close/>
              </a:path>
            </a:pathLst>
          </a:custGeom>
        </p:spPr>
        <p:txBody>
          <a:bodyPr wrap="square">
            <a:noAutofit/>
          </a:bodyPr>
          <a:lstStyle/>
          <a:p>
            <a:r>
              <a:rPr lang="da-DK"/>
              <a:t>Klik på ikonet for at tilføje et billede</a:t>
            </a:r>
          </a:p>
        </p:txBody>
      </p:sp>
      <p:sp>
        <p:nvSpPr>
          <p:cNvPr id="8" name="Pladsholder til indhold 10">
            <a:extLst>
              <a:ext uri="{FF2B5EF4-FFF2-40B4-BE49-F238E27FC236}">
                <a16:creationId xmlns:a16="http://schemas.microsoft.com/office/drawing/2014/main" id="{AB5F99FC-A183-4346-9613-E3FB6B6143F6}"/>
              </a:ext>
            </a:extLst>
          </p:cNvPr>
          <p:cNvSpPr>
            <a:spLocks noGrp="1"/>
          </p:cNvSpPr>
          <p:nvPr>
            <p:ph sz="quarter" idx="11" hasCustomPrompt="1"/>
          </p:nvPr>
        </p:nvSpPr>
        <p:spPr>
          <a:xfrm>
            <a:off x="8370626" y="1259417"/>
            <a:ext cx="3386776" cy="4788583"/>
          </a:xfrm>
          <a:prstGeom prst="rect">
            <a:avLst/>
          </a:prstGeom>
        </p:spPr>
        <p:txBody>
          <a:bodyPr/>
          <a:lstStyle>
            <a:lvl1pPr marL="0" indent="0">
              <a:buNone/>
              <a:defRPr>
                <a:solidFill>
                  <a:schemeClr val="bg1"/>
                </a:solidFill>
              </a:defRPr>
            </a:lvl1pPr>
          </a:lstStyle>
          <a:p>
            <a:pPr marL="0" marR="0" lvl="0" indent="0" algn="l" defTabSz="914446"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dirty="0"/>
              <a:t>Indsæt indhold</a:t>
            </a:r>
          </a:p>
        </p:txBody>
      </p:sp>
      <p:sp>
        <p:nvSpPr>
          <p:cNvPr id="9" name="Pladsholder til tekst 20">
            <a:extLst>
              <a:ext uri="{FF2B5EF4-FFF2-40B4-BE49-F238E27FC236}">
                <a16:creationId xmlns:a16="http://schemas.microsoft.com/office/drawing/2014/main" id="{43513F69-DF27-48AA-AFE5-0214428B20AA}"/>
              </a:ext>
            </a:extLst>
          </p:cNvPr>
          <p:cNvSpPr>
            <a:spLocks noGrp="1"/>
          </p:cNvSpPr>
          <p:nvPr>
            <p:ph type="body" sz="quarter" idx="15" hasCustomPrompt="1"/>
          </p:nvPr>
        </p:nvSpPr>
        <p:spPr>
          <a:xfrm>
            <a:off x="8370626" y="528109"/>
            <a:ext cx="3386776" cy="592667"/>
          </a:xfrm>
          <a:prstGeom prst="rect">
            <a:avLst/>
          </a:prstGeom>
        </p:spPr>
        <p:txBody>
          <a:bodyPr/>
          <a:lstStyle>
            <a:lvl1pPr marL="0" indent="0">
              <a:buNone/>
              <a:defRPr sz="4400" b="1">
                <a:solidFill>
                  <a:schemeClr val="bg1"/>
                </a:solidFill>
              </a:defRPr>
            </a:lvl1pPr>
          </a:lstStyle>
          <a:p>
            <a:pPr lvl="0"/>
            <a:r>
              <a:rPr lang="da-DK" dirty="0"/>
              <a:t>Overskrift</a:t>
            </a:r>
          </a:p>
        </p:txBody>
      </p:sp>
      <p:pic>
        <p:nvPicPr>
          <p:cNvPr id="12" name="Billede 11" descr="Et billede, der indeholder tekst, clipart&#10;&#10;Automatisk genereret beskrivelse">
            <a:extLst>
              <a:ext uri="{FF2B5EF4-FFF2-40B4-BE49-F238E27FC236}">
                <a16:creationId xmlns:a16="http://schemas.microsoft.com/office/drawing/2014/main" id="{095CEE9B-A388-4AFB-8B6A-CFB5197EF1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63890" y="6384000"/>
            <a:ext cx="1593512" cy="264000"/>
          </a:xfrm>
          <a:prstGeom prst="rect">
            <a:avLst/>
          </a:prstGeom>
        </p:spPr>
      </p:pic>
    </p:spTree>
    <p:extLst>
      <p:ext uri="{BB962C8B-B14F-4D97-AF65-F5344CB8AC3E}">
        <p14:creationId xmlns:p14="http://schemas.microsoft.com/office/powerpoint/2010/main" val="126636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86E04C-1C1F-EBD5-F366-93272AA9583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6212B7A-B1E1-1AD5-ED6D-BF5EB5C322E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EE64C26-4066-8EFC-87AE-6D86B2EE0D6B}"/>
              </a:ext>
            </a:extLst>
          </p:cNvPr>
          <p:cNvSpPr>
            <a:spLocks noGrp="1"/>
          </p:cNvSpPr>
          <p:nvPr>
            <p:ph type="dt" sz="half" idx="10"/>
          </p:nvPr>
        </p:nvSpPr>
        <p:spPr/>
        <p:txBody>
          <a:bodyPr/>
          <a:lstStyle/>
          <a:p>
            <a:fld id="{082DD6CA-673A-4982-94A8-FA5E909D73A1}" type="datetimeFigureOut">
              <a:rPr lang="da-DK" smtClean="0"/>
              <a:t>28-05-2025</a:t>
            </a:fld>
            <a:endParaRPr lang="da-DK"/>
          </a:p>
        </p:txBody>
      </p:sp>
      <p:sp>
        <p:nvSpPr>
          <p:cNvPr id="5" name="Pladsholder til sidefod 4">
            <a:extLst>
              <a:ext uri="{FF2B5EF4-FFF2-40B4-BE49-F238E27FC236}">
                <a16:creationId xmlns:a16="http://schemas.microsoft.com/office/drawing/2014/main" id="{75F58A7D-0C64-C3FE-CDD5-A722AE19F70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24AAC56-5712-5038-3D87-63D1CBF56792}"/>
              </a:ext>
            </a:extLst>
          </p:cNvPr>
          <p:cNvSpPr>
            <a:spLocks noGrp="1"/>
          </p:cNvSpPr>
          <p:nvPr>
            <p:ph type="sldNum" sz="quarter" idx="12"/>
          </p:nvPr>
        </p:nvSpPr>
        <p:spPr/>
        <p:txBody>
          <a:bodyPr/>
          <a:lstStyle/>
          <a:p>
            <a:fld id="{06C19E77-61A5-46E8-916A-E316B4FB9A1A}" type="slidenum">
              <a:rPr lang="da-DK" smtClean="0"/>
              <a:t>‹nr.›</a:t>
            </a:fld>
            <a:endParaRPr lang="da-DK"/>
          </a:p>
        </p:txBody>
      </p:sp>
    </p:spTree>
    <p:extLst>
      <p:ext uri="{BB962C8B-B14F-4D97-AF65-F5344CB8AC3E}">
        <p14:creationId xmlns:p14="http://schemas.microsoft.com/office/powerpoint/2010/main" val="208118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65E2DF-39BA-1CFE-C945-918635110F2D}"/>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33BD875-BACD-ADC7-AF08-3A9B5F10B6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12D8DCF-8EAA-09D3-C639-DF589F435318}"/>
              </a:ext>
            </a:extLst>
          </p:cNvPr>
          <p:cNvSpPr>
            <a:spLocks noGrp="1"/>
          </p:cNvSpPr>
          <p:nvPr>
            <p:ph type="dt" sz="half" idx="10"/>
          </p:nvPr>
        </p:nvSpPr>
        <p:spPr/>
        <p:txBody>
          <a:bodyPr/>
          <a:lstStyle/>
          <a:p>
            <a:fld id="{082DD6CA-673A-4982-94A8-FA5E909D73A1}" type="datetimeFigureOut">
              <a:rPr lang="da-DK" smtClean="0"/>
              <a:t>28-05-2025</a:t>
            </a:fld>
            <a:endParaRPr lang="da-DK"/>
          </a:p>
        </p:txBody>
      </p:sp>
      <p:sp>
        <p:nvSpPr>
          <p:cNvPr id="5" name="Pladsholder til sidefod 4">
            <a:extLst>
              <a:ext uri="{FF2B5EF4-FFF2-40B4-BE49-F238E27FC236}">
                <a16:creationId xmlns:a16="http://schemas.microsoft.com/office/drawing/2014/main" id="{278A3105-4EFC-DDF4-A2A1-9E0BC08ADAD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7DB2A0C-AA8F-C9B1-3FA4-72E1357452E2}"/>
              </a:ext>
            </a:extLst>
          </p:cNvPr>
          <p:cNvSpPr>
            <a:spLocks noGrp="1"/>
          </p:cNvSpPr>
          <p:nvPr>
            <p:ph type="sldNum" sz="quarter" idx="12"/>
          </p:nvPr>
        </p:nvSpPr>
        <p:spPr/>
        <p:txBody>
          <a:bodyPr/>
          <a:lstStyle/>
          <a:p>
            <a:fld id="{06C19E77-61A5-46E8-916A-E316B4FB9A1A}" type="slidenum">
              <a:rPr lang="da-DK" smtClean="0"/>
              <a:t>‹nr.›</a:t>
            </a:fld>
            <a:endParaRPr lang="da-DK"/>
          </a:p>
        </p:txBody>
      </p:sp>
    </p:spTree>
    <p:extLst>
      <p:ext uri="{BB962C8B-B14F-4D97-AF65-F5344CB8AC3E}">
        <p14:creationId xmlns:p14="http://schemas.microsoft.com/office/powerpoint/2010/main" val="254534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517093-7628-6221-5ECB-C0905867BF0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3F03FDB-7E73-A721-E2F3-D222F165AA64}"/>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4D459241-7BF6-D1BC-9ACA-1E38DBC844AE}"/>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0DCD3986-D47F-6EE0-054B-0CC1AED971B7}"/>
              </a:ext>
            </a:extLst>
          </p:cNvPr>
          <p:cNvSpPr>
            <a:spLocks noGrp="1"/>
          </p:cNvSpPr>
          <p:nvPr>
            <p:ph type="dt" sz="half" idx="10"/>
          </p:nvPr>
        </p:nvSpPr>
        <p:spPr/>
        <p:txBody>
          <a:bodyPr/>
          <a:lstStyle/>
          <a:p>
            <a:fld id="{082DD6CA-673A-4982-94A8-FA5E909D73A1}" type="datetimeFigureOut">
              <a:rPr lang="da-DK" smtClean="0"/>
              <a:t>28-05-2025</a:t>
            </a:fld>
            <a:endParaRPr lang="da-DK"/>
          </a:p>
        </p:txBody>
      </p:sp>
      <p:sp>
        <p:nvSpPr>
          <p:cNvPr id="6" name="Pladsholder til sidefod 5">
            <a:extLst>
              <a:ext uri="{FF2B5EF4-FFF2-40B4-BE49-F238E27FC236}">
                <a16:creationId xmlns:a16="http://schemas.microsoft.com/office/drawing/2014/main" id="{7D94A2B1-8F00-3E04-964E-C3788D78546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CD204FC-D26F-EFF0-F160-7279983DCCBC}"/>
              </a:ext>
            </a:extLst>
          </p:cNvPr>
          <p:cNvSpPr>
            <a:spLocks noGrp="1"/>
          </p:cNvSpPr>
          <p:nvPr>
            <p:ph type="sldNum" sz="quarter" idx="12"/>
          </p:nvPr>
        </p:nvSpPr>
        <p:spPr/>
        <p:txBody>
          <a:bodyPr/>
          <a:lstStyle/>
          <a:p>
            <a:fld id="{06C19E77-61A5-46E8-916A-E316B4FB9A1A}" type="slidenum">
              <a:rPr lang="da-DK" smtClean="0"/>
              <a:t>‹nr.›</a:t>
            </a:fld>
            <a:endParaRPr lang="da-DK"/>
          </a:p>
        </p:txBody>
      </p:sp>
    </p:spTree>
    <p:extLst>
      <p:ext uri="{BB962C8B-B14F-4D97-AF65-F5344CB8AC3E}">
        <p14:creationId xmlns:p14="http://schemas.microsoft.com/office/powerpoint/2010/main" val="285538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0187F2-3FC9-4340-2155-567B5EBCCF9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3D4BDD4-8BBA-FEC6-3F9B-848E6889E9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F8EF8DF2-0035-ED05-33B5-6CA2F6E6FD48}"/>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2DD4986-E0DB-F4A5-A8BF-93F3340EEA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14D7562-FB86-199E-4E00-A333AC77D74D}"/>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3F38A30D-2E3B-3DFF-D777-2AD13C97AC5F}"/>
              </a:ext>
            </a:extLst>
          </p:cNvPr>
          <p:cNvSpPr>
            <a:spLocks noGrp="1"/>
          </p:cNvSpPr>
          <p:nvPr>
            <p:ph type="dt" sz="half" idx="10"/>
          </p:nvPr>
        </p:nvSpPr>
        <p:spPr/>
        <p:txBody>
          <a:bodyPr/>
          <a:lstStyle/>
          <a:p>
            <a:fld id="{082DD6CA-673A-4982-94A8-FA5E909D73A1}" type="datetimeFigureOut">
              <a:rPr lang="da-DK" smtClean="0"/>
              <a:t>28-05-2025</a:t>
            </a:fld>
            <a:endParaRPr lang="da-DK"/>
          </a:p>
        </p:txBody>
      </p:sp>
      <p:sp>
        <p:nvSpPr>
          <p:cNvPr id="8" name="Pladsholder til sidefod 7">
            <a:extLst>
              <a:ext uri="{FF2B5EF4-FFF2-40B4-BE49-F238E27FC236}">
                <a16:creationId xmlns:a16="http://schemas.microsoft.com/office/drawing/2014/main" id="{71DD3B59-2494-7BEE-9192-1EE066FDBD90}"/>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C823B91-87DB-AE0C-2643-1B50119F58F5}"/>
              </a:ext>
            </a:extLst>
          </p:cNvPr>
          <p:cNvSpPr>
            <a:spLocks noGrp="1"/>
          </p:cNvSpPr>
          <p:nvPr>
            <p:ph type="sldNum" sz="quarter" idx="12"/>
          </p:nvPr>
        </p:nvSpPr>
        <p:spPr/>
        <p:txBody>
          <a:bodyPr/>
          <a:lstStyle/>
          <a:p>
            <a:fld id="{06C19E77-61A5-46E8-916A-E316B4FB9A1A}" type="slidenum">
              <a:rPr lang="da-DK" smtClean="0"/>
              <a:t>‹nr.›</a:t>
            </a:fld>
            <a:endParaRPr lang="da-DK"/>
          </a:p>
        </p:txBody>
      </p:sp>
    </p:spTree>
    <p:extLst>
      <p:ext uri="{BB962C8B-B14F-4D97-AF65-F5344CB8AC3E}">
        <p14:creationId xmlns:p14="http://schemas.microsoft.com/office/powerpoint/2010/main" val="22502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22EE44-F810-583F-E682-B13842B7F83B}"/>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1132841-2FA8-CA9C-009F-3630AC8267B8}"/>
              </a:ext>
            </a:extLst>
          </p:cNvPr>
          <p:cNvSpPr>
            <a:spLocks noGrp="1"/>
          </p:cNvSpPr>
          <p:nvPr>
            <p:ph type="dt" sz="half" idx="10"/>
          </p:nvPr>
        </p:nvSpPr>
        <p:spPr/>
        <p:txBody>
          <a:bodyPr/>
          <a:lstStyle/>
          <a:p>
            <a:fld id="{082DD6CA-673A-4982-94A8-FA5E909D73A1}" type="datetimeFigureOut">
              <a:rPr lang="da-DK" smtClean="0"/>
              <a:t>28-05-2025</a:t>
            </a:fld>
            <a:endParaRPr lang="da-DK"/>
          </a:p>
        </p:txBody>
      </p:sp>
      <p:sp>
        <p:nvSpPr>
          <p:cNvPr id="4" name="Pladsholder til sidefod 3">
            <a:extLst>
              <a:ext uri="{FF2B5EF4-FFF2-40B4-BE49-F238E27FC236}">
                <a16:creationId xmlns:a16="http://schemas.microsoft.com/office/drawing/2014/main" id="{06227C42-7696-17D1-1F79-AD8A56A309A4}"/>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B939DAEC-7E82-6287-4F4F-A89355915FC0}"/>
              </a:ext>
            </a:extLst>
          </p:cNvPr>
          <p:cNvSpPr>
            <a:spLocks noGrp="1"/>
          </p:cNvSpPr>
          <p:nvPr>
            <p:ph type="sldNum" sz="quarter" idx="12"/>
          </p:nvPr>
        </p:nvSpPr>
        <p:spPr/>
        <p:txBody>
          <a:bodyPr/>
          <a:lstStyle/>
          <a:p>
            <a:fld id="{06C19E77-61A5-46E8-916A-E316B4FB9A1A}" type="slidenum">
              <a:rPr lang="da-DK" smtClean="0"/>
              <a:t>‹nr.›</a:t>
            </a:fld>
            <a:endParaRPr lang="da-DK"/>
          </a:p>
        </p:txBody>
      </p:sp>
    </p:spTree>
    <p:extLst>
      <p:ext uri="{BB962C8B-B14F-4D97-AF65-F5344CB8AC3E}">
        <p14:creationId xmlns:p14="http://schemas.microsoft.com/office/powerpoint/2010/main" val="1232875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CE04E69-B2DF-C674-B76E-9D2FD98C9A8D}"/>
              </a:ext>
            </a:extLst>
          </p:cNvPr>
          <p:cNvSpPr>
            <a:spLocks noGrp="1"/>
          </p:cNvSpPr>
          <p:nvPr>
            <p:ph type="dt" sz="half" idx="10"/>
          </p:nvPr>
        </p:nvSpPr>
        <p:spPr/>
        <p:txBody>
          <a:bodyPr/>
          <a:lstStyle/>
          <a:p>
            <a:fld id="{082DD6CA-673A-4982-94A8-FA5E909D73A1}" type="datetimeFigureOut">
              <a:rPr lang="da-DK" smtClean="0"/>
              <a:t>28-05-2025</a:t>
            </a:fld>
            <a:endParaRPr lang="da-DK"/>
          </a:p>
        </p:txBody>
      </p:sp>
      <p:sp>
        <p:nvSpPr>
          <p:cNvPr id="3" name="Pladsholder til sidefod 2">
            <a:extLst>
              <a:ext uri="{FF2B5EF4-FFF2-40B4-BE49-F238E27FC236}">
                <a16:creationId xmlns:a16="http://schemas.microsoft.com/office/drawing/2014/main" id="{62A1DF67-FD83-13C5-3EC5-4367AE2005E8}"/>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75609CC-8B18-4EC8-8C69-D35DE9B5A85C}"/>
              </a:ext>
            </a:extLst>
          </p:cNvPr>
          <p:cNvSpPr>
            <a:spLocks noGrp="1"/>
          </p:cNvSpPr>
          <p:nvPr>
            <p:ph type="sldNum" sz="quarter" idx="12"/>
          </p:nvPr>
        </p:nvSpPr>
        <p:spPr/>
        <p:txBody>
          <a:bodyPr/>
          <a:lstStyle/>
          <a:p>
            <a:fld id="{06C19E77-61A5-46E8-916A-E316B4FB9A1A}" type="slidenum">
              <a:rPr lang="da-DK" smtClean="0"/>
              <a:t>‹nr.›</a:t>
            </a:fld>
            <a:endParaRPr lang="da-DK"/>
          </a:p>
        </p:txBody>
      </p:sp>
    </p:spTree>
    <p:extLst>
      <p:ext uri="{BB962C8B-B14F-4D97-AF65-F5344CB8AC3E}">
        <p14:creationId xmlns:p14="http://schemas.microsoft.com/office/powerpoint/2010/main" val="272878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A76B7-375A-0229-661C-10C0A40D8BB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719D3441-0C1F-FE83-B8B8-C6625C6F7D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49314C47-680D-BEB6-09FE-4E49D01D1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05951D7-81E5-9BEE-3BDA-2E7B66F48C3C}"/>
              </a:ext>
            </a:extLst>
          </p:cNvPr>
          <p:cNvSpPr>
            <a:spLocks noGrp="1"/>
          </p:cNvSpPr>
          <p:nvPr>
            <p:ph type="dt" sz="half" idx="10"/>
          </p:nvPr>
        </p:nvSpPr>
        <p:spPr/>
        <p:txBody>
          <a:bodyPr/>
          <a:lstStyle/>
          <a:p>
            <a:fld id="{082DD6CA-673A-4982-94A8-FA5E909D73A1}" type="datetimeFigureOut">
              <a:rPr lang="da-DK" smtClean="0"/>
              <a:t>28-05-2025</a:t>
            </a:fld>
            <a:endParaRPr lang="da-DK"/>
          </a:p>
        </p:txBody>
      </p:sp>
      <p:sp>
        <p:nvSpPr>
          <p:cNvPr id="6" name="Pladsholder til sidefod 5">
            <a:extLst>
              <a:ext uri="{FF2B5EF4-FFF2-40B4-BE49-F238E27FC236}">
                <a16:creationId xmlns:a16="http://schemas.microsoft.com/office/drawing/2014/main" id="{2355FB43-1BBE-7880-928C-32DCE998088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2769ED4-E32C-C199-3077-5B80B4B78588}"/>
              </a:ext>
            </a:extLst>
          </p:cNvPr>
          <p:cNvSpPr>
            <a:spLocks noGrp="1"/>
          </p:cNvSpPr>
          <p:nvPr>
            <p:ph type="sldNum" sz="quarter" idx="12"/>
          </p:nvPr>
        </p:nvSpPr>
        <p:spPr/>
        <p:txBody>
          <a:bodyPr/>
          <a:lstStyle/>
          <a:p>
            <a:fld id="{06C19E77-61A5-46E8-916A-E316B4FB9A1A}" type="slidenum">
              <a:rPr lang="da-DK" smtClean="0"/>
              <a:t>‹nr.›</a:t>
            </a:fld>
            <a:endParaRPr lang="da-DK"/>
          </a:p>
        </p:txBody>
      </p:sp>
    </p:spTree>
    <p:extLst>
      <p:ext uri="{BB962C8B-B14F-4D97-AF65-F5344CB8AC3E}">
        <p14:creationId xmlns:p14="http://schemas.microsoft.com/office/powerpoint/2010/main" val="135788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4E52F-4939-866C-FBE4-DE7AD03F2DE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94D943E-EAB1-2908-8DE8-6201D6FD4A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05982E04-0130-EEB8-C80C-1F6DA0C6A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2967143-357A-4674-770D-76195B57D155}"/>
              </a:ext>
            </a:extLst>
          </p:cNvPr>
          <p:cNvSpPr>
            <a:spLocks noGrp="1"/>
          </p:cNvSpPr>
          <p:nvPr>
            <p:ph type="dt" sz="half" idx="10"/>
          </p:nvPr>
        </p:nvSpPr>
        <p:spPr/>
        <p:txBody>
          <a:bodyPr/>
          <a:lstStyle/>
          <a:p>
            <a:fld id="{082DD6CA-673A-4982-94A8-FA5E909D73A1}" type="datetimeFigureOut">
              <a:rPr lang="da-DK" smtClean="0"/>
              <a:t>28-05-2025</a:t>
            </a:fld>
            <a:endParaRPr lang="da-DK"/>
          </a:p>
        </p:txBody>
      </p:sp>
      <p:sp>
        <p:nvSpPr>
          <p:cNvPr id="6" name="Pladsholder til sidefod 5">
            <a:extLst>
              <a:ext uri="{FF2B5EF4-FFF2-40B4-BE49-F238E27FC236}">
                <a16:creationId xmlns:a16="http://schemas.microsoft.com/office/drawing/2014/main" id="{46AD1174-84D6-08B6-974D-B54EB91F562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DC2B620-55F5-EB57-F2E2-24E14343F204}"/>
              </a:ext>
            </a:extLst>
          </p:cNvPr>
          <p:cNvSpPr>
            <a:spLocks noGrp="1"/>
          </p:cNvSpPr>
          <p:nvPr>
            <p:ph type="sldNum" sz="quarter" idx="12"/>
          </p:nvPr>
        </p:nvSpPr>
        <p:spPr/>
        <p:txBody>
          <a:bodyPr/>
          <a:lstStyle/>
          <a:p>
            <a:fld id="{06C19E77-61A5-46E8-916A-E316B4FB9A1A}" type="slidenum">
              <a:rPr lang="da-DK" smtClean="0"/>
              <a:t>‹nr.›</a:t>
            </a:fld>
            <a:endParaRPr lang="da-DK"/>
          </a:p>
        </p:txBody>
      </p:sp>
    </p:spTree>
    <p:extLst>
      <p:ext uri="{BB962C8B-B14F-4D97-AF65-F5344CB8AC3E}">
        <p14:creationId xmlns:p14="http://schemas.microsoft.com/office/powerpoint/2010/main" val="244484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A76D807-871B-763E-1457-0B7E26AC3D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4D1259A-79AA-8A30-3DA3-12B240596E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279BE54-4A11-48F7-D291-891D9636BA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2DD6CA-673A-4982-94A8-FA5E909D73A1}" type="datetimeFigureOut">
              <a:rPr lang="da-DK" smtClean="0"/>
              <a:t>28-05-2025</a:t>
            </a:fld>
            <a:endParaRPr lang="da-DK"/>
          </a:p>
        </p:txBody>
      </p:sp>
      <p:sp>
        <p:nvSpPr>
          <p:cNvPr id="5" name="Pladsholder til sidefod 4">
            <a:extLst>
              <a:ext uri="{FF2B5EF4-FFF2-40B4-BE49-F238E27FC236}">
                <a16:creationId xmlns:a16="http://schemas.microsoft.com/office/drawing/2014/main" id="{BA164E87-C07F-8092-E48F-E5C67438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8D5B8FBE-0BBC-00C6-7466-7D4692FB04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C19E77-61A5-46E8-916A-E316B4FB9A1A}" type="slidenum">
              <a:rPr lang="da-DK" smtClean="0"/>
              <a:t>‹nr.›</a:t>
            </a:fld>
            <a:endParaRPr lang="da-DK"/>
          </a:p>
        </p:txBody>
      </p:sp>
    </p:spTree>
    <p:extLst>
      <p:ext uri="{BB962C8B-B14F-4D97-AF65-F5344CB8AC3E}">
        <p14:creationId xmlns:p14="http://schemas.microsoft.com/office/powerpoint/2010/main" val="2485846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hyperlink" Target="mailto:autorisationsd@randers.d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mailto:autorisationsd@randers.dk"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udendørs, træ, vand, sky&#10;&#10;Automatisk genereret beskrivelse">
            <a:extLst>
              <a:ext uri="{FF2B5EF4-FFF2-40B4-BE49-F238E27FC236}">
                <a16:creationId xmlns:a16="http://schemas.microsoft.com/office/drawing/2014/main" id="{FE5E9D68-DB2D-2329-C368-8D9418F59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35000"/>
            <a:ext cx="12392417" cy="8261611"/>
          </a:xfrm>
          <a:prstGeom prst="rect">
            <a:avLst/>
          </a:prstGeom>
        </p:spPr>
      </p:pic>
      <p:sp>
        <p:nvSpPr>
          <p:cNvPr id="7" name="Rektangel 6">
            <a:extLst>
              <a:ext uri="{FF2B5EF4-FFF2-40B4-BE49-F238E27FC236}">
                <a16:creationId xmlns:a16="http://schemas.microsoft.com/office/drawing/2014/main" id="{99514CB4-74DE-006D-83FF-EE8A955EA241}"/>
              </a:ext>
            </a:extLst>
          </p:cNvPr>
          <p:cNvSpPr/>
          <p:nvPr/>
        </p:nvSpPr>
        <p:spPr>
          <a:xfrm>
            <a:off x="1135694" y="1709107"/>
            <a:ext cx="9920613" cy="2555309"/>
          </a:xfrm>
          <a:prstGeom prst="rect">
            <a:avLst/>
          </a:prstGeom>
          <a:solidFill>
            <a:srgbClr val="8D99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200"/>
          </a:p>
        </p:txBody>
      </p:sp>
      <p:sp>
        <p:nvSpPr>
          <p:cNvPr id="3" name="Pladsholder til tekst 2">
            <a:extLst>
              <a:ext uri="{FF2B5EF4-FFF2-40B4-BE49-F238E27FC236}">
                <a16:creationId xmlns:a16="http://schemas.microsoft.com/office/drawing/2014/main" id="{36281B92-EAFC-42A4-BDE6-00DED333849B}"/>
              </a:ext>
            </a:extLst>
          </p:cNvPr>
          <p:cNvSpPr>
            <a:spLocks noGrp="1"/>
          </p:cNvSpPr>
          <p:nvPr>
            <p:ph type="body" sz="quarter" idx="11"/>
          </p:nvPr>
        </p:nvSpPr>
        <p:spPr>
          <a:xfrm>
            <a:off x="1" y="2174962"/>
            <a:ext cx="12191999" cy="1422400"/>
          </a:xfrm>
        </p:spPr>
        <p:txBody>
          <a:bodyPr>
            <a:normAutofit fontScale="92500" lnSpcReduction="20000"/>
          </a:bodyPr>
          <a:lstStyle/>
          <a:p>
            <a:r>
              <a:rPr lang="da-DK" sz="6400" dirty="0">
                <a:solidFill>
                  <a:srgbClr val="EEF0E5"/>
                </a:solidFill>
                <a:latin typeface="Roboto Slab" pitchFamily="2" charset="0"/>
                <a:ea typeface="Roboto Slab" pitchFamily="2" charset="0"/>
                <a:cs typeface="Roboto Slab" pitchFamily="2" charset="0"/>
              </a:rPr>
              <a:t>Ledelsesinformation på personaleområdet</a:t>
            </a:r>
          </a:p>
        </p:txBody>
      </p:sp>
    </p:spTree>
    <p:extLst>
      <p:ext uri="{BB962C8B-B14F-4D97-AF65-F5344CB8AC3E}">
        <p14:creationId xmlns:p14="http://schemas.microsoft.com/office/powerpoint/2010/main" val="2540670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937450E-87B1-A911-2C30-71F912D80326}"/>
              </a:ext>
            </a:extLst>
          </p:cNvPr>
          <p:cNvSpPr>
            <a:spLocks noGrp="1"/>
          </p:cNvSpPr>
          <p:nvPr>
            <p:ph sz="quarter" idx="14"/>
          </p:nvPr>
        </p:nvSpPr>
        <p:spPr>
          <a:xfrm>
            <a:off x="528000" y="1187196"/>
            <a:ext cx="10686100" cy="4800000"/>
          </a:xfrm>
        </p:spPr>
        <p:txBody>
          <a:bodyPr/>
          <a:lstStyle/>
          <a:p>
            <a:r>
              <a:rPr lang="da-DK" sz="2000" b="1" dirty="0">
                <a:latin typeface="Calibri" panose="020F0502020204030204" pitchFamily="34" charset="0"/>
                <a:ea typeface="Calibri" panose="020F0502020204030204" pitchFamily="34" charset="0"/>
                <a:cs typeface="Calibri" panose="020F0502020204030204" pitchFamily="34" charset="0"/>
              </a:rPr>
              <a:t>Sådan navigerer du i grafer:</a:t>
            </a:r>
          </a:p>
          <a:p>
            <a:r>
              <a:rPr lang="da-DK" sz="2000" dirty="0">
                <a:latin typeface="Calibri" panose="020F0502020204030204" pitchFamily="34" charset="0"/>
                <a:ea typeface="Calibri" panose="020F0502020204030204" pitchFamily="34" charset="0"/>
                <a:cs typeface="Calibri" panose="020F0502020204030204" pitchFamily="34" charset="0"/>
              </a:rPr>
              <a:t>Ved alle grafer kan du ved at klikke på grafen få vist muligheder for filtrering, hvor du kan vælge at få vist de måneder/år, du ønsker:</a:t>
            </a:r>
          </a:p>
          <a:p>
            <a:endParaRPr lang="da-DK" sz="2133" dirty="0">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DC2A36E1-260C-3229-7BC9-7F419C42E9F6}"/>
              </a:ext>
            </a:extLst>
          </p:cNvPr>
          <p:cNvSpPr>
            <a:spLocks noGrp="1"/>
          </p:cNvSpPr>
          <p:nvPr>
            <p:ph type="title"/>
          </p:nvPr>
        </p:nvSpPr>
        <p:spPr/>
        <p:txBody>
          <a:bodyPr>
            <a:normAutofit/>
          </a:bodyPr>
          <a:lstStyle/>
          <a:p>
            <a:r>
              <a:rPr lang="da-DK" sz="3200" dirty="0"/>
              <a:t>Navigation i grafer</a:t>
            </a:r>
          </a:p>
        </p:txBody>
      </p:sp>
      <p:pic>
        <p:nvPicPr>
          <p:cNvPr id="19" name="Billede 18">
            <a:extLst>
              <a:ext uri="{FF2B5EF4-FFF2-40B4-BE49-F238E27FC236}">
                <a16:creationId xmlns:a16="http://schemas.microsoft.com/office/drawing/2014/main" id="{342F0BB2-443B-F8B6-B95B-802338EB8C5C}"/>
              </a:ext>
            </a:extLst>
          </p:cNvPr>
          <p:cNvPicPr>
            <a:picLocks noChangeAspect="1"/>
          </p:cNvPicPr>
          <p:nvPr/>
        </p:nvPicPr>
        <p:blipFill>
          <a:blip r:embed="rId3"/>
          <a:stretch>
            <a:fillRect/>
          </a:stretch>
        </p:blipFill>
        <p:spPr>
          <a:xfrm>
            <a:off x="8219804" y="2862260"/>
            <a:ext cx="2342691" cy="1979087"/>
          </a:xfrm>
          <a:prstGeom prst="rect">
            <a:avLst/>
          </a:prstGeom>
        </p:spPr>
      </p:pic>
      <p:pic>
        <p:nvPicPr>
          <p:cNvPr id="1026" name="Billede 1">
            <a:extLst>
              <a:ext uri="{FF2B5EF4-FFF2-40B4-BE49-F238E27FC236}">
                <a16:creationId xmlns:a16="http://schemas.microsoft.com/office/drawing/2014/main" id="{6351C7F5-2572-80BE-BF4C-1BD4871D8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5985" y="2360475"/>
            <a:ext cx="6020975" cy="375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906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7E6DC7D8-CBA6-525D-96A8-1E1EA4D90B4A}"/>
              </a:ext>
            </a:extLst>
          </p:cNvPr>
          <p:cNvSpPr>
            <a:spLocks noGrp="1"/>
          </p:cNvSpPr>
          <p:nvPr>
            <p:ph sz="quarter" idx="14"/>
          </p:nvPr>
        </p:nvSpPr>
        <p:spPr/>
        <p:txBody>
          <a:bodyPr/>
          <a:lstStyle/>
          <a:p>
            <a:endParaRPr lang="da-DK" sz="2000" dirty="0"/>
          </a:p>
          <a:p>
            <a:r>
              <a:rPr lang="da-DK" sz="2000" dirty="0"/>
              <a:t>Ved behov for at vise Dashboard på et personalemøde: </a:t>
            </a:r>
          </a:p>
          <a:p>
            <a:endParaRPr lang="da-DK" sz="2000" dirty="0"/>
          </a:p>
          <a:p>
            <a:pPr marL="457200" indent="-457200">
              <a:buFont typeface="Arial" panose="020B0604020202020204" pitchFamily="34" charset="0"/>
              <a:buChar char="•"/>
            </a:pPr>
            <a:r>
              <a:rPr lang="da-DK" sz="2000" dirty="0"/>
              <a:t>Skærmbillede af Dashboard via klippeværktøj eller </a:t>
            </a:r>
            <a:r>
              <a:rPr lang="da-DK" sz="2000" dirty="0" err="1"/>
              <a:t>PrtSc</a:t>
            </a:r>
            <a:r>
              <a:rPr lang="da-DK" sz="2000" dirty="0"/>
              <a:t> knappen</a:t>
            </a:r>
          </a:p>
          <a:p>
            <a:pPr marL="457200" indent="-457200">
              <a:buFont typeface="Arial" panose="020B0604020202020204" pitchFamily="34" charset="0"/>
              <a:buChar char="•"/>
            </a:pPr>
            <a:endParaRPr lang="da-DK" sz="2000" dirty="0"/>
          </a:p>
          <a:p>
            <a:pPr marL="457200" indent="-457200">
              <a:buFont typeface="Arial" panose="020B0604020202020204" pitchFamily="34" charset="0"/>
              <a:buChar char="•"/>
            </a:pPr>
            <a:r>
              <a:rPr lang="da-DK" sz="2000" dirty="0"/>
              <a:t>Overføre til andre formater som fx Excel eller PDF ved at trykke ”HTML” knappen. For at komme retur til Dashboard, vælges format HTML via samme knap</a:t>
            </a:r>
          </a:p>
          <a:p>
            <a:endParaRPr lang="da-DK" dirty="0"/>
          </a:p>
          <a:p>
            <a:pPr marL="342900" indent="-342900">
              <a:buFont typeface="Arial" panose="020B0604020202020204" pitchFamily="34" charset="0"/>
              <a:buChar char="•"/>
            </a:pPr>
            <a:endParaRPr lang="da-DK" sz="2800" dirty="0"/>
          </a:p>
          <a:p>
            <a:endParaRPr lang="da-DK" dirty="0"/>
          </a:p>
        </p:txBody>
      </p:sp>
      <p:sp>
        <p:nvSpPr>
          <p:cNvPr id="7" name="Titel 6">
            <a:extLst>
              <a:ext uri="{FF2B5EF4-FFF2-40B4-BE49-F238E27FC236}">
                <a16:creationId xmlns:a16="http://schemas.microsoft.com/office/drawing/2014/main" id="{E015760E-7D86-C6C1-7174-E6C69A25BA11}"/>
              </a:ext>
            </a:extLst>
          </p:cNvPr>
          <p:cNvSpPr>
            <a:spLocks noGrp="1"/>
          </p:cNvSpPr>
          <p:nvPr>
            <p:ph type="title"/>
          </p:nvPr>
        </p:nvSpPr>
        <p:spPr/>
        <p:txBody>
          <a:bodyPr>
            <a:normAutofit fontScale="90000"/>
          </a:bodyPr>
          <a:lstStyle/>
          <a:p>
            <a:r>
              <a:rPr lang="da-DK" sz="4400" dirty="0"/>
              <a:t>Print af personaledata</a:t>
            </a:r>
            <a:endParaRPr lang="da-DK" dirty="0"/>
          </a:p>
        </p:txBody>
      </p:sp>
    </p:spTree>
    <p:extLst>
      <p:ext uri="{BB962C8B-B14F-4D97-AF65-F5344CB8AC3E}">
        <p14:creationId xmlns:p14="http://schemas.microsoft.com/office/powerpoint/2010/main" val="2877501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7626C8D-5C08-986C-C363-9D65BD852016}"/>
              </a:ext>
            </a:extLst>
          </p:cNvPr>
          <p:cNvPicPr>
            <a:picLocks noGrp="1" noChangeAspect="1"/>
          </p:cNvPicPr>
          <p:nvPr>
            <p:ph sz="quarter" idx="14"/>
          </p:nvPr>
        </p:nvPicPr>
        <p:blipFill>
          <a:blip r:embed="rId2"/>
          <a:stretch>
            <a:fillRect/>
          </a:stretch>
        </p:blipFill>
        <p:spPr>
          <a:xfrm>
            <a:off x="2923443" y="1247775"/>
            <a:ext cx="5654552" cy="4800600"/>
          </a:xfrm>
        </p:spPr>
      </p:pic>
      <p:sp>
        <p:nvSpPr>
          <p:cNvPr id="7" name="Title 6">
            <a:extLst>
              <a:ext uri="{FF2B5EF4-FFF2-40B4-BE49-F238E27FC236}">
                <a16:creationId xmlns:a16="http://schemas.microsoft.com/office/drawing/2014/main" id="{48274C28-8B3E-8DB6-B1F0-BF06F786EE8A}"/>
              </a:ext>
            </a:extLst>
          </p:cNvPr>
          <p:cNvSpPr>
            <a:spLocks noGrp="1"/>
          </p:cNvSpPr>
          <p:nvPr>
            <p:ph type="title"/>
          </p:nvPr>
        </p:nvSpPr>
        <p:spPr/>
        <p:txBody>
          <a:bodyPr>
            <a:normAutofit fontScale="90000"/>
          </a:bodyPr>
          <a:lstStyle/>
          <a:p>
            <a:r>
              <a:rPr lang="da-DK" dirty="0"/>
              <a:t>Sygefravær løbende 12 måneder: </a:t>
            </a:r>
          </a:p>
        </p:txBody>
      </p:sp>
    </p:spTree>
    <p:extLst>
      <p:ext uri="{BB962C8B-B14F-4D97-AF65-F5344CB8AC3E}">
        <p14:creationId xmlns:p14="http://schemas.microsoft.com/office/powerpoint/2010/main" val="403078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76938-4F62-EBBF-39A0-FB290DFE849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D01A7AE-7732-F9FF-A7C5-AF13A5CF4813}"/>
              </a:ext>
            </a:extLst>
          </p:cNvPr>
          <p:cNvSpPr>
            <a:spLocks noGrp="1"/>
          </p:cNvSpPr>
          <p:nvPr>
            <p:ph type="title"/>
          </p:nvPr>
        </p:nvSpPr>
        <p:spPr/>
        <p:txBody>
          <a:bodyPr>
            <a:normAutofit fontScale="90000"/>
          </a:bodyPr>
          <a:lstStyle/>
          <a:p>
            <a:r>
              <a:rPr lang="da-DK" dirty="0"/>
              <a:t>Gennemsnit sygefravær pr. måned: </a:t>
            </a:r>
          </a:p>
        </p:txBody>
      </p:sp>
      <p:pic>
        <p:nvPicPr>
          <p:cNvPr id="6" name="Content Placeholder 5">
            <a:extLst>
              <a:ext uri="{FF2B5EF4-FFF2-40B4-BE49-F238E27FC236}">
                <a16:creationId xmlns:a16="http://schemas.microsoft.com/office/drawing/2014/main" id="{3EA7B3FC-1F19-8ACB-BF1F-74D8858563C3}"/>
              </a:ext>
            </a:extLst>
          </p:cNvPr>
          <p:cNvPicPr>
            <a:picLocks noGrp="1" noChangeAspect="1"/>
          </p:cNvPicPr>
          <p:nvPr>
            <p:ph sz="quarter" idx="14"/>
          </p:nvPr>
        </p:nvPicPr>
        <p:blipFill>
          <a:blip r:embed="rId2"/>
          <a:stretch>
            <a:fillRect/>
          </a:stretch>
        </p:blipFill>
        <p:spPr>
          <a:xfrm>
            <a:off x="2437311" y="1247775"/>
            <a:ext cx="6626816" cy="4800600"/>
          </a:xfrm>
        </p:spPr>
      </p:pic>
    </p:spTree>
    <p:extLst>
      <p:ext uri="{BB962C8B-B14F-4D97-AF65-F5344CB8AC3E}">
        <p14:creationId xmlns:p14="http://schemas.microsoft.com/office/powerpoint/2010/main" val="76412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E0D2E-DC03-DBF8-89F5-A633020206B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B6551C8-96AD-E361-52EA-DEE4835F702F}"/>
              </a:ext>
            </a:extLst>
          </p:cNvPr>
          <p:cNvSpPr>
            <a:spLocks noGrp="1"/>
          </p:cNvSpPr>
          <p:nvPr>
            <p:ph type="title"/>
          </p:nvPr>
        </p:nvSpPr>
        <p:spPr/>
        <p:txBody>
          <a:bodyPr>
            <a:normAutofit fontScale="90000"/>
          </a:bodyPr>
          <a:lstStyle/>
          <a:p>
            <a:r>
              <a:rPr lang="da-DK" dirty="0"/>
              <a:t>Langtidsfriske løbende 12 måneder:</a:t>
            </a:r>
          </a:p>
        </p:txBody>
      </p:sp>
      <p:pic>
        <p:nvPicPr>
          <p:cNvPr id="6" name="Content Placeholder 5">
            <a:extLst>
              <a:ext uri="{FF2B5EF4-FFF2-40B4-BE49-F238E27FC236}">
                <a16:creationId xmlns:a16="http://schemas.microsoft.com/office/drawing/2014/main" id="{7CE653B6-8709-CD66-72D6-B39A4A5145DF}"/>
              </a:ext>
            </a:extLst>
          </p:cNvPr>
          <p:cNvPicPr>
            <a:picLocks noGrp="1" noChangeAspect="1"/>
          </p:cNvPicPr>
          <p:nvPr>
            <p:ph sz="quarter" idx="14"/>
          </p:nvPr>
        </p:nvPicPr>
        <p:blipFill>
          <a:blip r:embed="rId2"/>
          <a:stretch>
            <a:fillRect/>
          </a:stretch>
        </p:blipFill>
        <p:spPr>
          <a:xfrm>
            <a:off x="2642203" y="1247775"/>
            <a:ext cx="6217031" cy="4800600"/>
          </a:xfrm>
        </p:spPr>
      </p:pic>
    </p:spTree>
    <p:extLst>
      <p:ext uri="{BB962C8B-B14F-4D97-AF65-F5344CB8AC3E}">
        <p14:creationId xmlns:p14="http://schemas.microsoft.com/office/powerpoint/2010/main" val="3621830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937450E-87B1-A911-2C30-71F912D80326}"/>
              </a:ext>
            </a:extLst>
          </p:cNvPr>
          <p:cNvSpPr>
            <a:spLocks noGrp="1"/>
          </p:cNvSpPr>
          <p:nvPr>
            <p:ph sz="quarter" idx="14"/>
          </p:nvPr>
        </p:nvSpPr>
        <p:spPr/>
        <p:txBody>
          <a:bodyPr>
            <a:normAutofit/>
          </a:bodyPr>
          <a:lstStyle/>
          <a:p>
            <a:endParaRPr lang="da-DK" sz="2000" dirty="0">
              <a:ea typeface="Calibri" panose="020F0502020204030204" pitchFamily="34" charset="0"/>
              <a:cs typeface="Calibri" panose="020F0502020204030204" pitchFamily="34" charset="0"/>
            </a:endParaRPr>
          </a:p>
          <a:p>
            <a:r>
              <a:rPr lang="da-DK" sz="2000" dirty="0">
                <a:ea typeface="Calibri" panose="020F0502020204030204" pitchFamily="34" charset="0"/>
                <a:cs typeface="Calibri" panose="020F0502020204030204" pitchFamily="34" charset="0"/>
              </a:rPr>
              <a:t>Organisationsændringer kan have en betydning i forhold til datavaliditet i ledelsesinformation. </a:t>
            </a:r>
          </a:p>
          <a:p>
            <a:endParaRPr lang="da-DK" sz="2000" dirty="0">
              <a:ea typeface="Calibri" panose="020F0502020204030204" pitchFamily="34" charset="0"/>
              <a:cs typeface="Calibri" panose="020F0502020204030204" pitchFamily="34" charset="0"/>
            </a:endParaRPr>
          </a:p>
          <a:p>
            <a:r>
              <a:rPr lang="da-DK" sz="2000" dirty="0">
                <a:ea typeface="Calibri" panose="020F0502020204030204" pitchFamily="34" charset="0"/>
                <a:cs typeface="Calibri" panose="020F0502020204030204" pitchFamily="34" charset="0"/>
              </a:rPr>
              <a:t>Der er i 2025 sket større organisationsændringer inden for Dagtilbuds-, Familie-  og Socialområdet, derfor må der være skærpet opmærksomhed i forhold til organisationsændringers effekt på datavaliditet i ledelsesinformation.</a:t>
            </a:r>
          </a:p>
          <a:p>
            <a:endParaRPr lang="da-DK" sz="2000" dirty="0">
              <a:ea typeface="Calibri" panose="020F0502020204030204" pitchFamily="34" charset="0"/>
              <a:cs typeface="Calibri" panose="020F0502020204030204" pitchFamily="34" charset="0"/>
            </a:endParaRPr>
          </a:p>
          <a:p>
            <a:r>
              <a:rPr lang="da-DK" sz="2000" dirty="0">
                <a:ea typeface="Calibri" panose="020F0502020204030204" pitchFamily="34" charset="0"/>
                <a:cs typeface="Calibri" panose="020F0502020204030204" pitchFamily="34" charset="0"/>
              </a:rPr>
              <a:t>Organisationsændringer kan for eksempel medføre, at fraværsopgørelser baseret på løbende 12 måneder ikke vil være helt retvisende, da fravær 12 måneder tilbage følger den afdeling, medarbejder var på tidligere. Fraværsopgørelser vil således først være valide 12 måneder efter medarbejder er flyttet over på den nye afdeling. Organisationsændringernes effekt på datavaliditet var den samme i tidligere ledelsesinformationsløsning før maj 2025.</a:t>
            </a:r>
          </a:p>
          <a:p>
            <a:r>
              <a:rPr lang="da-DK" sz="2133" dirty="0">
                <a:ea typeface="Aptos" panose="020B0004020202020204" pitchFamily="34" charset="0"/>
                <a:cs typeface="Aptos" panose="020B0004020202020204" pitchFamily="34" charset="0"/>
              </a:rPr>
              <a:t> </a:t>
            </a:r>
          </a:p>
          <a:p>
            <a:endParaRPr lang="da-DK" sz="2667" dirty="0">
              <a:ea typeface="Aptos" panose="020B0004020202020204" pitchFamily="34" charset="0"/>
              <a:cs typeface="Aptos" panose="020B0004020202020204" pitchFamily="34" charset="0"/>
            </a:endParaRPr>
          </a:p>
        </p:txBody>
      </p:sp>
      <p:sp>
        <p:nvSpPr>
          <p:cNvPr id="3" name="Titel 2">
            <a:extLst>
              <a:ext uri="{FF2B5EF4-FFF2-40B4-BE49-F238E27FC236}">
                <a16:creationId xmlns:a16="http://schemas.microsoft.com/office/drawing/2014/main" id="{DC2A36E1-260C-3229-7BC9-7F419C42E9F6}"/>
              </a:ext>
            </a:extLst>
          </p:cNvPr>
          <p:cNvSpPr>
            <a:spLocks noGrp="1"/>
          </p:cNvSpPr>
          <p:nvPr>
            <p:ph type="title"/>
          </p:nvPr>
        </p:nvSpPr>
        <p:spPr/>
        <p:txBody>
          <a:bodyPr>
            <a:normAutofit/>
          </a:bodyPr>
          <a:lstStyle/>
          <a:p>
            <a:r>
              <a:rPr lang="da-DK" sz="3200" dirty="0"/>
              <a:t>Opmærksomhed ved organisationsændringer</a:t>
            </a:r>
          </a:p>
        </p:txBody>
      </p:sp>
    </p:spTree>
    <p:extLst>
      <p:ext uri="{BB962C8B-B14F-4D97-AF65-F5344CB8AC3E}">
        <p14:creationId xmlns:p14="http://schemas.microsoft.com/office/powerpoint/2010/main" val="3798949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937450E-87B1-A911-2C30-71F912D80326}"/>
              </a:ext>
            </a:extLst>
          </p:cNvPr>
          <p:cNvSpPr>
            <a:spLocks noGrp="1"/>
          </p:cNvSpPr>
          <p:nvPr>
            <p:ph sz="quarter" idx="14"/>
          </p:nvPr>
        </p:nvSpPr>
        <p:spPr>
          <a:xfrm>
            <a:off x="528000" y="1260700"/>
            <a:ext cx="10444256" cy="4800000"/>
          </a:xfrm>
        </p:spPr>
        <p:txBody>
          <a:bodyPr>
            <a:normAutofit/>
          </a:bodyPr>
          <a:lstStyle/>
          <a:p>
            <a:r>
              <a:rPr lang="da-DK" sz="2000" b="1" dirty="0"/>
              <a:t>Adgange og rettigheder</a:t>
            </a:r>
            <a:endParaRPr lang="da-DK" sz="2000" dirty="0"/>
          </a:p>
          <a:p>
            <a:r>
              <a:rPr lang="da-DK" sz="2000" dirty="0">
                <a:ea typeface="Aptos" panose="020B0004020202020204" pitchFamily="34" charset="0"/>
                <a:cs typeface="Aptos" panose="020B0004020202020204" pitchFamily="34" charset="0"/>
              </a:rPr>
              <a:t>Rettigheder til at tilgå Ledelsesinformation i forhold til personaledata ligger i lederrollen til SD.</a:t>
            </a:r>
            <a:r>
              <a:rPr lang="da-DK" sz="2000" dirty="0"/>
              <a:t> </a:t>
            </a:r>
            <a:r>
              <a:rPr lang="da-DK" sz="2000" dirty="0">
                <a:latin typeface="Calibri" panose="020F0502020204030204" pitchFamily="34" charset="0"/>
                <a:ea typeface="Calibri" panose="020F0502020204030204" pitchFamily="34" charset="0"/>
                <a:cs typeface="Times New Roman" panose="02020603050405020304" pitchFamily="18" charset="0"/>
              </a:rPr>
              <a:t>Alle ledere vil derfor kunne tilgå ledelsesinformation i forhold til personaledata, </a:t>
            </a:r>
            <a:r>
              <a:rPr lang="da-DK" sz="2000" dirty="0"/>
              <a:t>med samme dataadgang som i nuværende portalløsning.</a:t>
            </a:r>
          </a:p>
          <a:p>
            <a:endParaRPr lang="da-DK" sz="2000" dirty="0"/>
          </a:p>
          <a:p>
            <a:r>
              <a:rPr lang="da-DK" sz="2000" dirty="0"/>
              <a:t>Eksisterende stedfortrædere med adgang til nuværende portalløsning, har automatisk fået tildelt rollen ”Stedfortræder BI” med samme dataadgang som i nuværende portalløsning.</a:t>
            </a:r>
          </a:p>
          <a:p>
            <a:endParaRPr lang="da-DK" sz="2000" dirty="0"/>
          </a:p>
          <a:p>
            <a:r>
              <a:rPr lang="da-DK" sz="2000" dirty="0"/>
              <a:t>Nye stedfortrædere for leder, der skal kunne tilgå ledelsesinformation i forhold til personaledata, skal have tildelt rollen ”Stedfortræder BI”. Rollen </a:t>
            </a:r>
            <a:r>
              <a:rPr lang="da-DK" sz="2000"/>
              <a:t>fremgår af </a:t>
            </a:r>
            <a:r>
              <a:rPr lang="da-DK" sz="2000" dirty="0"/>
              <a:t>autorisationsblanketten. </a:t>
            </a:r>
          </a:p>
        </p:txBody>
      </p:sp>
      <p:sp>
        <p:nvSpPr>
          <p:cNvPr id="3" name="Titel 2">
            <a:extLst>
              <a:ext uri="{FF2B5EF4-FFF2-40B4-BE49-F238E27FC236}">
                <a16:creationId xmlns:a16="http://schemas.microsoft.com/office/drawing/2014/main" id="{DC2A36E1-260C-3229-7BC9-7F419C42E9F6}"/>
              </a:ext>
            </a:extLst>
          </p:cNvPr>
          <p:cNvSpPr>
            <a:spLocks noGrp="1"/>
          </p:cNvSpPr>
          <p:nvPr>
            <p:ph type="title"/>
          </p:nvPr>
        </p:nvSpPr>
        <p:spPr/>
        <p:txBody>
          <a:bodyPr>
            <a:normAutofit/>
          </a:bodyPr>
          <a:lstStyle/>
          <a:p>
            <a:r>
              <a:rPr lang="da-DK" sz="3200" dirty="0"/>
              <a:t>Ledelsesinformation om personaledata</a:t>
            </a:r>
          </a:p>
        </p:txBody>
      </p:sp>
    </p:spTree>
    <p:extLst>
      <p:ext uri="{BB962C8B-B14F-4D97-AF65-F5344CB8AC3E}">
        <p14:creationId xmlns:p14="http://schemas.microsoft.com/office/powerpoint/2010/main" val="285684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descr="Et billede, der indeholder udendørs, himmel, træ, græs&#10;&#10;Automatisk genereret beskrivelse">
            <a:extLst>
              <a:ext uri="{FF2B5EF4-FFF2-40B4-BE49-F238E27FC236}">
                <a16:creationId xmlns:a16="http://schemas.microsoft.com/office/drawing/2014/main" id="{F41A9416-6275-4861-A125-E521805C4BB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4757" r="14757"/>
          <a:stretch>
            <a:fillRect/>
          </a:stretch>
        </p:blipFill>
        <p:spPr>
          <a:xfrm>
            <a:off x="11375" y="0"/>
            <a:ext cx="7620000" cy="6858001"/>
          </a:xfrm>
        </p:spPr>
      </p:pic>
      <p:sp>
        <p:nvSpPr>
          <p:cNvPr id="4" name="Pladsholder til indhold 3">
            <a:extLst>
              <a:ext uri="{FF2B5EF4-FFF2-40B4-BE49-F238E27FC236}">
                <a16:creationId xmlns:a16="http://schemas.microsoft.com/office/drawing/2014/main" id="{EB5ABB73-E575-4658-ABE5-EEC3E2F4F6BA}"/>
              </a:ext>
            </a:extLst>
          </p:cNvPr>
          <p:cNvSpPr>
            <a:spLocks noGrp="1"/>
          </p:cNvSpPr>
          <p:nvPr>
            <p:ph sz="quarter" idx="11"/>
          </p:nvPr>
        </p:nvSpPr>
        <p:spPr>
          <a:xfrm>
            <a:off x="7980218" y="1902207"/>
            <a:ext cx="4211782" cy="4788583"/>
          </a:xfrm>
          <a:noFill/>
        </p:spPr>
        <p:txBody>
          <a:bodyPr/>
          <a:lstStyle/>
          <a:p>
            <a:endParaRPr lang="da-DK" sz="2000" dirty="0">
              <a:solidFill>
                <a:srgbClr val="EEF0E5"/>
              </a:solidFill>
            </a:endParaRPr>
          </a:p>
          <a:p>
            <a:r>
              <a:rPr lang="da-DK" sz="2000" dirty="0">
                <a:solidFill>
                  <a:schemeClr val="tx1"/>
                </a:solidFill>
                <a:ea typeface="Calibri" panose="020F0502020204030204" pitchFamily="34" charset="0"/>
                <a:cs typeface="Calibri" panose="020F0502020204030204" pitchFamily="34" charset="0"/>
              </a:rPr>
              <a:t>Eventuelle spørgsmål til ledelsesinformation om personaledata kan sendes til:</a:t>
            </a:r>
          </a:p>
          <a:p>
            <a:endParaRPr lang="da-DK" sz="2133" dirty="0">
              <a:solidFill>
                <a:srgbClr val="EEF0E5"/>
              </a:solidFill>
            </a:endParaRPr>
          </a:p>
          <a:p>
            <a:r>
              <a:rPr lang="da-DK" sz="2133" u="sng" dirty="0">
                <a:solidFill>
                  <a:srgbClr val="467886"/>
                </a:solidFill>
                <a:ea typeface="Calibri" panose="020F0502020204030204" pitchFamily="34" charset="0"/>
                <a:cs typeface="Calibri" panose="020F0502020204030204" pitchFamily="34" charset="0"/>
                <a:hlinkClick r:id="rId4"/>
              </a:rPr>
              <a:t>autorisationsd@randers.dk</a:t>
            </a:r>
            <a:endParaRPr lang="da-DK" sz="2133" dirty="0">
              <a:ea typeface="Calibri" panose="020F0502020204030204" pitchFamily="34" charset="0"/>
              <a:cs typeface="Calibri" panose="020F0502020204030204" pitchFamily="34" charset="0"/>
            </a:endParaRPr>
          </a:p>
          <a:p>
            <a:endParaRPr lang="da-DK" sz="2133" dirty="0">
              <a:solidFill>
                <a:srgbClr val="EEF0E5"/>
              </a:solidFill>
            </a:endParaRPr>
          </a:p>
          <a:p>
            <a:endParaRPr lang="da-DK" sz="2133" dirty="0"/>
          </a:p>
        </p:txBody>
      </p:sp>
      <p:sp>
        <p:nvSpPr>
          <p:cNvPr id="2" name="Pladsholder til tekst 1">
            <a:extLst>
              <a:ext uri="{FF2B5EF4-FFF2-40B4-BE49-F238E27FC236}">
                <a16:creationId xmlns:a16="http://schemas.microsoft.com/office/drawing/2014/main" id="{7E6ABF52-6C29-455F-98E8-354F4BAFA2C0}"/>
              </a:ext>
            </a:extLst>
          </p:cNvPr>
          <p:cNvSpPr>
            <a:spLocks noGrp="1"/>
          </p:cNvSpPr>
          <p:nvPr>
            <p:ph type="body" sz="quarter" idx="15"/>
          </p:nvPr>
        </p:nvSpPr>
        <p:spPr>
          <a:xfrm>
            <a:off x="8370626" y="528109"/>
            <a:ext cx="3527863" cy="592667"/>
          </a:xfrm>
        </p:spPr>
        <p:txBody>
          <a:bodyPr/>
          <a:lstStyle/>
          <a:p>
            <a:r>
              <a:rPr lang="da-DK" sz="3200" b="0" dirty="0">
                <a:solidFill>
                  <a:schemeClr val="tx1"/>
                </a:solidFill>
              </a:rPr>
              <a:t>Tak for i dag</a:t>
            </a:r>
          </a:p>
        </p:txBody>
      </p:sp>
    </p:spTree>
    <p:extLst>
      <p:ext uri="{BB962C8B-B14F-4D97-AF65-F5344CB8AC3E}">
        <p14:creationId xmlns:p14="http://schemas.microsoft.com/office/powerpoint/2010/main" val="3678463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C2A36E1-260C-3229-7BC9-7F419C42E9F6}"/>
              </a:ext>
            </a:extLst>
          </p:cNvPr>
          <p:cNvSpPr>
            <a:spLocks noGrp="1"/>
          </p:cNvSpPr>
          <p:nvPr>
            <p:ph type="title"/>
          </p:nvPr>
        </p:nvSpPr>
        <p:spPr/>
        <p:txBody>
          <a:bodyPr>
            <a:normAutofit/>
          </a:bodyPr>
          <a:lstStyle/>
          <a:p>
            <a:r>
              <a:rPr lang="da-DK" sz="3200" dirty="0"/>
              <a:t>Ledelsesinformation om personaledata</a:t>
            </a:r>
          </a:p>
        </p:txBody>
      </p:sp>
      <p:sp>
        <p:nvSpPr>
          <p:cNvPr id="6" name="Pladsholder til indhold 5">
            <a:extLst>
              <a:ext uri="{FF2B5EF4-FFF2-40B4-BE49-F238E27FC236}">
                <a16:creationId xmlns:a16="http://schemas.microsoft.com/office/drawing/2014/main" id="{EB3BD041-DEBA-DC1D-7C3C-3A6BE75A28F4}"/>
              </a:ext>
            </a:extLst>
          </p:cNvPr>
          <p:cNvSpPr>
            <a:spLocks noGrp="1"/>
          </p:cNvSpPr>
          <p:nvPr>
            <p:ph sz="quarter" idx="14"/>
          </p:nvPr>
        </p:nvSpPr>
        <p:spPr/>
        <p:txBody>
          <a:bodyPr>
            <a:normAutofit/>
          </a:bodyPr>
          <a:lstStyle/>
          <a:p>
            <a:endParaRPr lang="da-DK" sz="2000" b="1" dirty="0"/>
          </a:p>
          <a:p>
            <a:r>
              <a:rPr lang="da-DK" sz="2000" b="1" dirty="0"/>
              <a:t>Dagsorden:</a:t>
            </a:r>
          </a:p>
          <a:p>
            <a:endParaRPr lang="da-DK" sz="2000" dirty="0"/>
          </a:p>
          <a:p>
            <a:pPr marL="457200" indent="-457200">
              <a:buFont typeface="Arial" panose="020B0604020202020204" pitchFamily="34" charset="0"/>
              <a:buChar char="•"/>
            </a:pPr>
            <a:r>
              <a:rPr lang="da-DK" sz="2000" dirty="0"/>
              <a:t>Velkomst v. Kim Sørensen fra SD og Ulla Kronborg</a:t>
            </a:r>
          </a:p>
          <a:p>
            <a:pPr marL="457200" indent="-457200">
              <a:buFont typeface="Arial" panose="020B0604020202020204" pitchFamily="34" charset="0"/>
              <a:buChar char="•"/>
            </a:pPr>
            <a:r>
              <a:rPr lang="da-DK" sz="2000" dirty="0"/>
              <a:t>Datagrundlag - Visning af Dashboard</a:t>
            </a:r>
          </a:p>
          <a:p>
            <a:pPr marL="457200" indent="-457200">
              <a:buFont typeface="Arial" panose="020B0604020202020204" pitchFamily="34" charset="0"/>
              <a:buChar char="•"/>
            </a:pPr>
            <a:r>
              <a:rPr lang="da-DK" sz="2000" dirty="0"/>
              <a:t>Navigation i tabeller – mulighed for skift direkte fra direktørområde til afdeling</a:t>
            </a:r>
          </a:p>
          <a:p>
            <a:pPr marL="457200" indent="-457200">
              <a:buFont typeface="Arial" panose="020B0604020202020204" pitchFamily="34" charset="0"/>
              <a:buChar char="•"/>
            </a:pPr>
            <a:r>
              <a:rPr lang="da-DK" sz="2000" dirty="0"/>
              <a:t>Navigation i grafer</a:t>
            </a:r>
          </a:p>
          <a:p>
            <a:pPr marL="457200" indent="-457200">
              <a:buFont typeface="Arial" panose="020B0604020202020204" pitchFamily="34" charset="0"/>
              <a:buChar char="•"/>
            </a:pPr>
            <a:r>
              <a:rPr lang="da-DK" sz="2000" dirty="0"/>
              <a:t>Opmærksomhed i BI ved organisationsændringer</a:t>
            </a:r>
          </a:p>
          <a:p>
            <a:pPr marL="457200" indent="-457200">
              <a:buFont typeface="Arial" panose="020B0604020202020204" pitchFamily="34" charset="0"/>
              <a:buChar char="•"/>
            </a:pPr>
            <a:r>
              <a:rPr lang="da-DK" sz="2000" dirty="0"/>
              <a:t>Adgange og rettigheder</a:t>
            </a:r>
          </a:p>
          <a:p>
            <a:pPr marL="457200" indent="-457200">
              <a:buFont typeface="Arial" panose="020B0604020202020204" pitchFamily="34" charset="0"/>
              <a:buChar char="•"/>
            </a:pPr>
            <a:endParaRPr lang="da-DK" sz="2000" dirty="0"/>
          </a:p>
          <a:p>
            <a:pPr marL="457200" indent="-457200">
              <a:buFont typeface="Arial" panose="020B0604020202020204" pitchFamily="34" charset="0"/>
              <a:buChar char="•"/>
            </a:pPr>
            <a:endParaRPr lang="da-DK" sz="2000" dirty="0"/>
          </a:p>
        </p:txBody>
      </p:sp>
    </p:spTree>
    <p:extLst>
      <p:ext uri="{BB962C8B-B14F-4D97-AF65-F5344CB8AC3E}">
        <p14:creationId xmlns:p14="http://schemas.microsoft.com/office/powerpoint/2010/main" val="952691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937450E-87B1-A911-2C30-71F912D80326}"/>
              </a:ext>
            </a:extLst>
          </p:cNvPr>
          <p:cNvSpPr>
            <a:spLocks noGrp="1"/>
          </p:cNvSpPr>
          <p:nvPr>
            <p:ph sz="quarter" idx="14"/>
          </p:nvPr>
        </p:nvSpPr>
        <p:spPr>
          <a:xfrm>
            <a:off x="593936" y="1120896"/>
            <a:ext cx="10444256" cy="4831340"/>
          </a:xfrm>
        </p:spPr>
        <p:txBody>
          <a:bodyPr>
            <a:noAutofit/>
          </a:bodyPr>
          <a:lstStyle/>
          <a:p>
            <a:endParaRPr lang="da-DK" sz="2000" dirty="0">
              <a:ea typeface="Aptos" panose="020B0004020202020204" pitchFamily="34" charset="0"/>
              <a:cs typeface="Aptos" panose="020B0004020202020204" pitchFamily="34" charset="0"/>
            </a:endParaRPr>
          </a:p>
          <a:p>
            <a:r>
              <a:rPr lang="da-DK" sz="2000" dirty="0">
                <a:ea typeface="Aptos" panose="020B0004020202020204" pitchFamily="34" charset="0"/>
                <a:cs typeface="Aptos" panose="020B0004020202020204" pitchFamily="34" charset="0"/>
              </a:rPr>
              <a:t>Ledelsesinformation om personaledata tilgås fortsat i den nuværende portalløsning </a:t>
            </a:r>
          </a:p>
          <a:p>
            <a:r>
              <a:rPr lang="da-DK" sz="2000" dirty="0">
                <a:ea typeface="Aptos" panose="020B0004020202020204" pitchFamily="34" charset="0"/>
                <a:cs typeface="Aptos" panose="020B0004020202020204" pitchFamily="34" charset="0"/>
              </a:rPr>
              <a:t>via flisen ”Personale”. </a:t>
            </a:r>
          </a:p>
          <a:p>
            <a:r>
              <a:rPr lang="da-DK" sz="2000" dirty="0">
                <a:ea typeface="Aptos" panose="020B0004020202020204" pitchFamily="34" charset="0"/>
                <a:cs typeface="Aptos" panose="020B0004020202020204" pitchFamily="34" charset="0"/>
              </a:rPr>
              <a:t>Kan også tilgås via link i </a:t>
            </a:r>
            <a:r>
              <a:rPr lang="da-DK" sz="2000" dirty="0" err="1">
                <a:ea typeface="Aptos" panose="020B0004020202020204" pitchFamily="34" charset="0"/>
                <a:cs typeface="Aptos" panose="020B0004020202020204" pitchFamily="34" charset="0"/>
              </a:rPr>
              <a:t>NemØkonomi</a:t>
            </a:r>
            <a:r>
              <a:rPr lang="da-DK" sz="2000" dirty="0">
                <a:ea typeface="Aptos" panose="020B0004020202020204" pitchFamily="34" charset="0"/>
                <a:cs typeface="Aptos" panose="020B0004020202020204" pitchFamily="34" charset="0"/>
              </a:rPr>
              <a:t> i de måneder, hvor der er kontrol af sygefravær.</a:t>
            </a:r>
          </a:p>
          <a:p>
            <a:endParaRPr lang="da-DK" sz="2000" dirty="0">
              <a:ea typeface="Aptos" panose="020B0004020202020204" pitchFamily="34" charset="0"/>
              <a:cs typeface="Aptos" panose="020B0004020202020204" pitchFamily="34" charset="0"/>
            </a:endParaRPr>
          </a:p>
          <a:p>
            <a:r>
              <a:rPr lang="da-DK" sz="2000" dirty="0">
                <a:ea typeface="Aptos" panose="020B0004020202020204" pitchFamily="34" charset="0"/>
                <a:cs typeface="Aptos" panose="020B0004020202020204" pitchFamily="34" charset="0"/>
              </a:rPr>
              <a:t>Den nye løsning vil anvende det samme datagrundlag som tidligere løsning.</a:t>
            </a:r>
          </a:p>
          <a:p>
            <a:endParaRPr lang="da-DK" sz="2000" dirty="0">
              <a:ea typeface="Aptos" panose="020B0004020202020204" pitchFamily="34" charset="0"/>
              <a:cs typeface="Aptos" panose="020B0004020202020204" pitchFamily="34" charset="0"/>
            </a:endParaRPr>
          </a:p>
          <a:p>
            <a:pPr marL="304815" indent="-304815">
              <a:buFont typeface="Wingdings" panose="05000000000000000000" pitchFamily="2" charset="2"/>
              <a:buChar char="Ø"/>
            </a:pPr>
            <a:r>
              <a:rPr lang="da-DK" sz="2000" b="1" dirty="0"/>
              <a:t>Datakvalitet</a:t>
            </a:r>
            <a:r>
              <a:rPr lang="da-DK" sz="2000" dirty="0"/>
              <a:t>: Data kommer fra kilden</a:t>
            </a:r>
          </a:p>
          <a:p>
            <a:pPr marL="304815" indent="-304815">
              <a:buFont typeface="Wingdings" panose="05000000000000000000" pitchFamily="2" charset="2"/>
              <a:buChar char="Ø"/>
            </a:pPr>
            <a:r>
              <a:rPr lang="da-DK" sz="2000" b="1" dirty="0"/>
              <a:t>Genkendelighed</a:t>
            </a:r>
            <a:r>
              <a:rPr lang="da-DK" sz="2000" dirty="0"/>
              <a:t>: Ens datagrundlag og rapportdesign sikrer, at brugerne genkender rapporternes opbygning og indhold</a:t>
            </a:r>
          </a:p>
          <a:p>
            <a:pPr marL="304815" indent="-304815">
              <a:buFont typeface="Wingdings" panose="05000000000000000000" pitchFamily="2" charset="2"/>
              <a:buChar char="Ø"/>
            </a:pPr>
            <a:r>
              <a:rPr lang="da-DK" sz="2000" b="1" dirty="0"/>
              <a:t>Brugervenlighed</a:t>
            </a:r>
            <a:r>
              <a:rPr lang="da-DK" sz="2000" dirty="0"/>
              <a:t>: Intuitiv og nem at tilgå for den enkelte leder</a:t>
            </a:r>
          </a:p>
          <a:p>
            <a:pPr marL="304815" indent="-304815">
              <a:buFont typeface="Wingdings" panose="05000000000000000000" pitchFamily="2" charset="2"/>
              <a:buChar char="Ø"/>
            </a:pPr>
            <a:r>
              <a:rPr lang="da-DK" sz="2000" b="1" dirty="0"/>
              <a:t>Effektivitet</a:t>
            </a:r>
            <a:r>
              <a:rPr lang="da-DK" sz="2000" dirty="0"/>
              <a:t>: Direkte adgang til personaledata uden manuel bearbejdning</a:t>
            </a:r>
          </a:p>
          <a:p>
            <a:pPr marL="304815" indent="-304815">
              <a:buFont typeface="Wingdings" panose="05000000000000000000" pitchFamily="2" charset="2"/>
              <a:buChar char="Ø"/>
            </a:pPr>
            <a:r>
              <a:rPr lang="da-DK" sz="2000" b="1" dirty="0"/>
              <a:t>Fleksibilitet</a:t>
            </a:r>
            <a:r>
              <a:rPr lang="da-DK" sz="2000" dirty="0"/>
              <a:t>: Den nye løsning kan tilpasses fremtidige behov og udvidelser</a:t>
            </a:r>
          </a:p>
        </p:txBody>
      </p:sp>
      <p:sp>
        <p:nvSpPr>
          <p:cNvPr id="3" name="Titel 2">
            <a:extLst>
              <a:ext uri="{FF2B5EF4-FFF2-40B4-BE49-F238E27FC236}">
                <a16:creationId xmlns:a16="http://schemas.microsoft.com/office/drawing/2014/main" id="{DC2A36E1-260C-3229-7BC9-7F419C42E9F6}"/>
              </a:ext>
            </a:extLst>
          </p:cNvPr>
          <p:cNvSpPr>
            <a:spLocks noGrp="1"/>
          </p:cNvSpPr>
          <p:nvPr>
            <p:ph type="title"/>
          </p:nvPr>
        </p:nvSpPr>
        <p:spPr/>
        <p:txBody>
          <a:bodyPr>
            <a:normAutofit/>
          </a:bodyPr>
          <a:lstStyle/>
          <a:p>
            <a:r>
              <a:rPr lang="da-DK" sz="3200" dirty="0"/>
              <a:t>Ledelsesinformation om personaledata</a:t>
            </a:r>
          </a:p>
        </p:txBody>
      </p:sp>
      <p:pic>
        <p:nvPicPr>
          <p:cNvPr id="4" name="Billede 3">
            <a:extLst>
              <a:ext uri="{FF2B5EF4-FFF2-40B4-BE49-F238E27FC236}">
                <a16:creationId xmlns:a16="http://schemas.microsoft.com/office/drawing/2014/main" id="{774466CE-EDD9-6ADE-2F3F-DE515C643E10}"/>
              </a:ext>
            </a:extLst>
          </p:cNvPr>
          <p:cNvPicPr>
            <a:picLocks noChangeAspect="1"/>
          </p:cNvPicPr>
          <p:nvPr/>
        </p:nvPicPr>
        <p:blipFill>
          <a:blip r:embed="rId3"/>
          <a:stretch>
            <a:fillRect/>
          </a:stretch>
        </p:blipFill>
        <p:spPr>
          <a:xfrm flipH="1">
            <a:off x="9981995" y="1464901"/>
            <a:ext cx="393723" cy="391714"/>
          </a:xfrm>
          <a:prstGeom prst="rect">
            <a:avLst/>
          </a:prstGeom>
        </p:spPr>
      </p:pic>
    </p:spTree>
    <p:extLst>
      <p:ext uri="{BB962C8B-B14F-4D97-AF65-F5344CB8AC3E}">
        <p14:creationId xmlns:p14="http://schemas.microsoft.com/office/powerpoint/2010/main" val="2800090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937450E-87B1-A911-2C30-71F912D80326}"/>
              </a:ext>
            </a:extLst>
          </p:cNvPr>
          <p:cNvSpPr>
            <a:spLocks noGrp="1"/>
          </p:cNvSpPr>
          <p:nvPr>
            <p:ph sz="quarter" idx="14"/>
          </p:nvPr>
        </p:nvSpPr>
        <p:spPr/>
        <p:txBody>
          <a:bodyPr/>
          <a:lstStyle/>
          <a:p>
            <a:endParaRPr lang="da-DK" sz="2667" b="1" dirty="0">
              <a:ea typeface="Aptos" panose="020B0004020202020204" pitchFamily="34" charset="0"/>
              <a:cs typeface="Aptos" panose="020B0004020202020204" pitchFamily="34" charset="0"/>
            </a:endParaRPr>
          </a:p>
          <a:p>
            <a:r>
              <a:rPr lang="da-DK" sz="2000" b="1" dirty="0">
                <a:ea typeface="Aptos" panose="020B0004020202020204" pitchFamily="34" charset="0"/>
                <a:cs typeface="Aptos" panose="020B0004020202020204" pitchFamily="34" charset="0"/>
              </a:rPr>
              <a:t>Maj 2025</a:t>
            </a:r>
          </a:p>
          <a:p>
            <a:pPr marL="304815" indent="-304815">
              <a:buFont typeface="Wingdings" panose="05000000000000000000" pitchFamily="2" charset="2"/>
              <a:buChar char="Ø"/>
            </a:pPr>
            <a:r>
              <a:rPr lang="da-DK" sz="2000" dirty="0">
                <a:ea typeface="Aptos" panose="020B0004020202020204" pitchFamily="34" charset="0"/>
                <a:cs typeface="Aptos" panose="020B0004020202020204" pitchFamily="34" charset="0"/>
              </a:rPr>
              <a:t>Sygefravær løbende 12 måneder</a:t>
            </a:r>
          </a:p>
          <a:p>
            <a:pPr marL="304815" indent="-304815">
              <a:buFont typeface="Wingdings" panose="05000000000000000000" pitchFamily="2" charset="2"/>
              <a:buChar char="Ø"/>
            </a:pPr>
            <a:r>
              <a:rPr lang="da-DK" sz="2000" dirty="0">
                <a:ea typeface="Aptos" panose="020B0004020202020204" pitchFamily="34" charset="0"/>
                <a:cs typeface="Aptos" panose="020B0004020202020204" pitchFamily="34" charset="0"/>
              </a:rPr>
              <a:t>Gennemsnit sygefravær pr. måned</a:t>
            </a:r>
          </a:p>
          <a:p>
            <a:pPr marL="304815" indent="-304815">
              <a:buFont typeface="Wingdings" panose="05000000000000000000" pitchFamily="2" charset="2"/>
              <a:buChar char="Ø"/>
            </a:pPr>
            <a:r>
              <a:rPr lang="da-DK" sz="2000" dirty="0">
                <a:ea typeface="Aptos" panose="020B0004020202020204" pitchFamily="34" charset="0"/>
                <a:cs typeface="Aptos" panose="020B0004020202020204" pitchFamily="34" charset="0"/>
              </a:rPr>
              <a:t>Langtidsfriske løbende 12 måneder</a:t>
            </a:r>
          </a:p>
          <a:p>
            <a:endParaRPr lang="da-DK" sz="2133" dirty="0">
              <a:ea typeface="Aptos" panose="020B0004020202020204" pitchFamily="34" charset="0"/>
              <a:cs typeface="Aptos" panose="020B0004020202020204" pitchFamily="34" charset="0"/>
            </a:endParaRPr>
          </a:p>
        </p:txBody>
      </p:sp>
      <p:sp>
        <p:nvSpPr>
          <p:cNvPr id="3" name="Titel 2">
            <a:extLst>
              <a:ext uri="{FF2B5EF4-FFF2-40B4-BE49-F238E27FC236}">
                <a16:creationId xmlns:a16="http://schemas.microsoft.com/office/drawing/2014/main" id="{DC2A36E1-260C-3229-7BC9-7F419C42E9F6}"/>
              </a:ext>
            </a:extLst>
          </p:cNvPr>
          <p:cNvSpPr>
            <a:spLocks noGrp="1"/>
          </p:cNvSpPr>
          <p:nvPr>
            <p:ph type="title"/>
          </p:nvPr>
        </p:nvSpPr>
        <p:spPr>
          <a:xfrm>
            <a:off x="528000" y="528000"/>
            <a:ext cx="9855520" cy="592896"/>
          </a:xfrm>
        </p:spPr>
        <p:txBody>
          <a:bodyPr>
            <a:noAutofit/>
          </a:bodyPr>
          <a:lstStyle/>
          <a:p>
            <a:r>
              <a:rPr lang="da-DK" sz="3200" dirty="0"/>
              <a:t>Ledelsesinformation om personaledata</a:t>
            </a:r>
          </a:p>
        </p:txBody>
      </p:sp>
    </p:spTree>
    <p:extLst>
      <p:ext uri="{BB962C8B-B14F-4D97-AF65-F5344CB8AC3E}">
        <p14:creationId xmlns:p14="http://schemas.microsoft.com/office/powerpoint/2010/main" val="4233421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937450E-87B1-A911-2C30-71F912D80326}"/>
              </a:ext>
            </a:extLst>
          </p:cNvPr>
          <p:cNvSpPr>
            <a:spLocks noGrp="1"/>
          </p:cNvSpPr>
          <p:nvPr>
            <p:ph sz="quarter" idx="14"/>
          </p:nvPr>
        </p:nvSpPr>
        <p:spPr/>
        <p:txBody>
          <a:bodyPr>
            <a:normAutofit/>
          </a:bodyPr>
          <a:lstStyle/>
          <a:p>
            <a:endParaRPr lang="da-DK" sz="2000" dirty="0">
              <a:ea typeface="Aptos" panose="020B0004020202020204" pitchFamily="34" charset="0"/>
              <a:cs typeface="Aptos" panose="020B0004020202020204" pitchFamily="34" charset="0"/>
            </a:endParaRPr>
          </a:p>
          <a:p>
            <a:r>
              <a:rPr lang="da-DK" sz="2000" dirty="0">
                <a:ea typeface="Aptos" panose="020B0004020202020204" pitchFamily="34" charset="0"/>
                <a:cs typeface="Aptos" panose="020B0004020202020204" pitchFamily="34" charset="0"/>
              </a:rPr>
              <a:t>I efteråret kommer personaledata omkring medarbejderressourcer.</a:t>
            </a:r>
          </a:p>
          <a:p>
            <a:endParaRPr lang="da-DK" sz="2000" dirty="0">
              <a:ea typeface="Aptos" panose="020B0004020202020204" pitchFamily="34" charset="0"/>
              <a:cs typeface="Aptos" panose="020B0004020202020204" pitchFamily="34" charset="0"/>
            </a:endParaRPr>
          </a:p>
          <a:p>
            <a:r>
              <a:rPr lang="da-DK" sz="2000" dirty="0">
                <a:ea typeface="Aptos" panose="020B0004020202020204" pitchFamily="34" charset="0"/>
                <a:cs typeface="Aptos" panose="020B0004020202020204" pitchFamily="34" charset="0"/>
              </a:rPr>
              <a:t>Den tidligere løsning bruger KMD’s universer. På grund af omlægning i disse universer vil det ikke længere være muligt at tilgå </a:t>
            </a:r>
            <a:r>
              <a:rPr lang="da-DK" sz="2000" dirty="0">
                <a:latin typeface="Calibri" panose="020F0502020204030204" pitchFamily="34" charset="0"/>
                <a:ea typeface="Calibri" panose="020F0502020204030204" pitchFamily="34" charset="0"/>
                <a:cs typeface="Times New Roman" panose="02020603050405020304" pitchFamily="18" charset="0"/>
              </a:rPr>
              <a:t>data vedr. medarbejderressourcer, når </a:t>
            </a:r>
            <a:r>
              <a:rPr lang="da-DK" sz="2000" dirty="0">
                <a:ea typeface="Aptos" panose="020B0004020202020204" pitchFamily="34" charset="0"/>
                <a:cs typeface="Aptos" panose="020B0004020202020204" pitchFamily="34" charset="0"/>
              </a:rPr>
              <a:t>KMD omlægger til de nye universer forventeligt fra udgangen af maj 2025.</a:t>
            </a:r>
          </a:p>
          <a:p>
            <a:r>
              <a:rPr lang="da-DK" sz="2000" dirty="0">
                <a:ea typeface="Aptos" panose="020B0004020202020204" pitchFamily="34" charset="0"/>
                <a:cs typeface="Aptos" panose="020B0004020202020204" pitchFamily="34" charset="0"/>
              </a:rPr>
              <a:t>Hvis der er brug for data om personaleomsætning til Socialtilsynet, kan Personale og HR være behjælpelig.</a:t>
            </a:r>
          </a:p>
          <a:p>
            <a:endParaRPr lang="da-DK" sz="2000" dirty="0">
              <a:ea typeface="Aptos" panose="020B0004020202020204" pitchFamily="34" charset="0"/>
              <a:cs typeface="Aptos" panose="020B0004020202020204" pitchFamily="34" charset="0"/>
            </a:endParaRPr>
          </a:p>
          <a:p>
            <a:r>
              <a:rPr lang="da-DK" sz="2000" dirty="0">
                <a:ea typeface="Aptos" panose="020B0004020202020204" pitchFamily="34" charset="0"/>
                <a:cs typeface="Aptos" panose="020B0004020202020204" pitchFamily="34" charset="0"/>
              </a:rPr>
              <a:t>Henvendelse rettes til:</a:t>
            </a:r>
          </a:p>
          <a:p>
            <a:r>
              <a:rPr lang="da-DK" sz="2000" u="sng" dirty="0">
                <a:solidFill>
                  <a:srgbClr val="467886"/>
                </a:solidFill>
                <a:latin typeface="Aptos" panose="020B0004020202020204" pitchFamily="34" charset="0"/>
                <a:ea typeface="Aptos" panose="020B0004020202020204" pitchFamily="34" charset="0"/>
                <a:cs typeface="Aptos" panose="020B0004020202020204" pitchFamily="34" charset="0"/>
                <a:hlinkClick r:id="rId3"/>
              </a:rPr>
              <a:t>autorisationsd@randers.dk</a:t>
            </a:r>
            <a:endParaRPr lang="da-DK" sz="2000" dirty="0">
              <a:ea typeface="Aptos" panose="020B0004020202020204" pitchFamily="34" charset="0"/>
              <a:cs typeface="Aptos" panose="020B0004020202020204" pitchFamily="34" charset="0"/>
            </a:endParaRPr>
          </a:p>
        </p:txBody>
      </p:sp>
      <p:sp>
        <p:nvSpPr>
          <p:cNvPr id="3" name="Titel 2">
            <a:extLst>
              <a:ext uri="{FF2B5EF4-FFF2-40B4-BE49-F238E27FC236}">
                <a16:creationId xmlns:a16="http://schemas.microsoft.com/office/drawing/2014/main" id="{DC2A36E1-260C-3229-7BC9-7F419C42E9F6}"/>
              </a:ext>
            </a:extLst>
          </p:cNvPr>
          <p:cNvSpPr>
            <a:spLocks noGrp="1"/>
          </p:cNvSpPr>
          <p:nvPr>
            <p:ph type="title"/>
          </p:nvPr>
        </p:nvSpPr>
        <p:spPr/>
        <p:txBody>
          <a:bodyPr>
            <a:normAutofit/>
          </a:bodyPr>
          <a:lstStyle/>
          <a:p>
            <a:r>
              <a:rPr lang="da-DK" sz="3200" dirty="0"/>
              <a:t>Medarbejderressourcer</a:t>
            </a:r>
          </a:p>
        </p:txBody>
      </p:sp>
    </p:spTree>
    <p:extLst>
      <p:ext uri="{BB962C8B-B14F-4D97-AF65-F5344CB8AC3E}">
        <p14:creationId xmlns:p14="http://schemas.microsoft.com/office/powerpoint/2010/main" val="3867024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C2A36E1-260C-3229-7BC9-7F419C42E9F6}"/>
              </a:ext>
            </a:extLst>
          </p:cNvPr>
          <p:cNvSpPr>
            <a:spLocks noGrp="1"/>
          </p:cNvSpPr>
          <p:nvPr>
            <p:ph type="title"/>
          </p:nvPr>
        </p:nvSpPr>
        <p:spPr/>
        <p:txBody>
          <a:bodyPr>
            <a:normAutofit/>
          </a:bodyPr>
          <a:lstStyle/>
          <a:p>
            <a:r>
              <a:rPr lang="da-DK" sz="3200" dirty="0"/>
              <a:t>Datagrundlag</a:t>
            </a:r>
          </a:p>
        </p:txBody>
      </p:sp>
      <p:sp>
        <p:nvSpPr>
          <p:cNvPr id="5" name="Pladsholder til indhold 4">
            <a:extLst>
              <a:ext uri="{FF2B5EF4-FFF2-40B4-BE49-F238E27FC236}">
                <a16:creationId xmlns:a16="http://schemas.microsoft.com/office/drawing/2014/main" id="{209C398D-F9B8-7B23-ABC3-3D0D4B46ECB3}"/>
              </a:ext>
            </a:extLst>
          </p:cNvPr>
          <p:cNvSpPr>
            <a:spLocks noGrp="1"/>
          </p:cNvSpPr>
          <p:nvPr>
            <p:ph sz="quarter" idx="14"/>
          </p:nvPr>
        </p:nvSpPr>
        <p:spPr/>
        <p:txBody>
          <a:bodyPr>
            <a:normAutofit fontScale="92500" lnSpcReduction="20000"/>
          </a:bodyPr>
          <a:lstStyle/>
          <a:p>
            <a:pPr marL="342900" indent="-342900">
              <a:buFont typeface="Arial" panose="020B0604020202020204" pitchFamily="34" charset="0"/>
              <a:buChar char="•"/>
            </a:pPr>
            <a:r>
              <a:rPr lang="da-DK" sz="2200" b="1" dirty="0"/>
              <a:t>Månedslønnede ansatte</a:t>
            </a:r>
          </a:p>
          <a:p>
            <a:pPr marL="342900" indent="-342900">
              <a:buFont typeface="Arial" panose="020B0604020202020204" pitchFamily="34" charset="0"/>
              <a:buChar char="•"/>
            </a:pPr>
            <a:endParaRPr lang="da-DK" sz="2200" dirty="0"/>
          </a:p>
          <a:p>
            <a:pPr marL="342900" indent="-342900">
              <a:buFont typeface="Arial" panose="020B0604020202020204" pitchFamily="34" charset="0"/>
              <a:buChar char="•"/>
            </a:pPr>
            <a:r>
              <a:rPr lang="da-DK" sz="2200" b="1" dirty="0"/>
              <a:t>Sygefraværsdata</a:t>
            </a:r>
            <a:r>
              <a:rPr lang="da-DK" sz="2200" dirty="0"/>
              <a:t> opgøres i forhold til den periode, medarbejderen har været ansat. Medarbejdere, der ikke har været ansat i hele opgørelsesperioden, beregnes som mindre end 1. For eksempel hvis en medarbejder kun har været ansat i halvdelen af opgørelsesperioden, beregnes denne som 0,5.</a:t>
            </a:r>
          </a:p>
          <a:p>
            <a:pPr marL="342900" indent="-342900">
              <a:buFont typeface="Arial" panose="020B0604020202020204" pitchFamily="34" charset="0"/>
              <a:buChar char="•"/>
            </a:pPr>
            <a:r>
              <a:rPr lang="da-DK" sz="2200" dirty="0"/>
              <a:t>Sygefraværsdage opgøres i arbejdsdage, hvor en medarbejder er registreret fraværende grundet sygdom med fraværsårsagerne:</a:t>
            </a:r>
            <a:br>
              <a:rPr lang="da-DK" sz="2200" dirty="0"/>
            </a:br>
            <a:r>
              <a:rPr lang="da-DK" sz="2200" dirty="0"/>
              <a:t>  - Almindeligt sygefravær</a:t>
            </a:r>
            <a:br>
              <a:rPr lang="da-DK" sz="2200" dirty="0"/>
            </a:br>
            <a:r>
              <a:rPr lang="da-DK" sz="2200" dirty="0"/>
              <a:t>  - Fravær pga. arbejdsskade</a:t>
            </a:r>
            <a:br>
              <a:rPr lang="da-DK" sz="2200" dirty="0"/>
            </a:br>
            <a:r>
              <a:rPr lang="da-DK" sz="2200" dirty="0"/>
              <a:t>  - Sygefravær jf. §56 aftale med kronisk syge</a:t>
            </a:r>
          </a:p>
          <a:p>
            <a:pPr marL="342900" indent="-342900">
              <a:buFont typeface="Arial" panose="020B0604020202020204" pitchFamily="34" charset="0"/>
              <a:buChar char="•"/>
            </a:pPr>
            <a:endParaRPr lang="da-DK" sz="2200" dirty="0"/>
          </a:p>
          <a:p>
            <a:pPr marL="342900" indent="-342900">
              <a:buFont typeface="Arial" panose="020B0604020202020204" pitchFamily="34" charset="0"/>
              <a:buChar char="•"/>
            </a:pPr>
            <a:r>
              <a:rPr lang="da-DK" sz="2200" b="1" dirty="0"/>
              <a:t>Visning af antal ansatte </a:t>
            </a:r>
            <a:r>
              <a:rPr lang="da-DK" sz="2200" dirty="0"/>
              <a:t>(særskilt kolonne): Antal ansatte, der har været ansat i den givne måned. En medarbejder, der er ansat eller fratrådt i løbet af den givne måned, vil tælle som 1 person.</a:t>
            </a:r>
          </a:p>
          <a:p>
            <a:br>
              <a:rPr lang="da-DK" sz="2000" dirty="0"/>
            </a:br>
            <a:endParaRPr lang="da-DK" sz="2000" dirty="0"/>
          </a:p>
          <a:p>
            <a:pPr marL="342900" indent="-342900">
              <a:buFont typeface="Arial" panose="020B0604020202020204" pitchFamily="34" charset="0"/>
              <a:buChar char="•"/>
            </a:pPr>
            <a:endParaRPr lang="da-DK" sz="2133" dirty="0"/>
          </a:p>
          <a:p>
            <a:endParaRPr lang="da-DK" dirty="0"/>
          </a:p>
        </p:txBody>
      </p:sp>
    </p:spTree>
    <p:extLst>
      <p:ext uri="{BB962C8B-B14F-4D97-AF65-F5344CB8AC3E}">
        <p14:creationId xmlns:p14="http://schemas.microsoft.com/office/powerpoint/2010/main" val="314420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dsholder til indhold 12">
            <a:extLst>
              <a:ext uri="{FF2B5EF4-FFF2-40B4-BE49-F238E27FC236}">
                <a16:creationId xmlns:a16="http://schemas.microsoft.com/office/drawing/2014/main" id="{F6969161-CB58-7DEE-8624-3CD7AE78FAE3}"/>
              </a:ext>
            </a:extLst>
          </p:cNvPr>
          <p:cNvSpPr>
            <a:spLocks noGrp="1"/>
          </p:cNvSpPr>
          <p:nvPr>
            <p:ph sz="quarter" idx="14"/>
          </p:nvPr>
        </p:nvSpPr>
        <p:spPr/>
        <p:txBody>
          <a:bodyPr>
            <a:normAutofit/>
          </a:bodyPr>
          <a:lstStyle/>
          <a:p>
            <a:r>
              <a:rPr lang="da-DK" sz="2000" b="1" dirty="0"/>
              <a:t>Sådan navigerer du i tabeller:</a:t>
            </a:r>
            <a:endParaRPr lang="da-DK" sz="2000" dirty="0"/>
          </a:p>
          <a:p>
            <a:r>
              <a:rPr lang="da-DK" sz="2000" dirty="0"/>
              <a:t>Din adgang vil starte på dit direktørområde.</a:t>
            </a:r>
          </a:p>
          <a:p>
            <a:r>
              <a:rPr lang="da-DK" sz="2000" dirty="0"/>
              <a:t>Ved ”klik” på direktørområdet, vil du få en boks med rapportlink, hvor du kan vælge det niveau, du vil tilgå.</a:t>
            </a:r>
          </a:p>
          <a:p>
            <a:r>
              <a:rPr lang="da-DK" sz="2000" dirty="0"/>
              <a:t>For at gå på medarbejderniveau, skal du scrolle ned via bjælken og vælge afdelingsniveau (OK eller dobbeltklik).</a:t>
            </a:r>
          </a:p>
        </p:txBody>
      </p:sp>
      <p:pic>
        <p:nvPicPr>
          <p:cNvPr id="10" name="Pladsholder til indhold 9" descr="Et billede, der indeholder tekst, skærmbillede, nummer/tal, Font/skrifttype&#10;&#10;Indhold genereret af kunstig intelligens kan være forkert.">
            <a:extLst>
              <a:ext uri="{FF2B5EF4-FFF2-40B4-BE49-F238E27FC236}">
                <a16:creationId xmlns:a16="http://schemas.microsoft.com/office/drawing/2014/main" id="{BDEA3174-42E7-B0F3-416A-F757E3DF2C9A}"/>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7988642" y="1803400"/>
            <a:ext cx="3963940" cy="2870200"/>
          </a:xfrm>
        </p:spPr>
      </p:pic>
      <p:sp>
        <p:nvSpPr>
          <p:cNvPr id="3" name="Titel 2">
            <a:extLst>
              <a:ext uri="{FF2B5EF4-FFF2-40B4-BE49-F238E27FC236}">
                <a16:creationId xmlns:a16="http://schemas.microsoft.com/office/drawing/2014/main" id="{DC2A36E1-260C-3229-7BC9-7F419C42E9F6}"/>
              </a:ext>
            </a:extLst>
          </p:cNvPr>
          <p:cNvSpPr>
            <a:spLocks noGrp="1"/>
          </p:cNvSpPr>
          <p:nvPr>
            <p:ph type="title"/>
          </p:nvPr>
        </p:nvSpPr>
        <p:spPr>
          <a:prstGeom prst="rect">
            <a:avLst/>
          </a:prstGeom>
        </p:spPr>
        <p:txBody>
          <a:bodyPr>
            <a:normAutofit/>
          </a:bodyPr>
          <a:lstStyle/>
          <a:p>
            <a:r>
              <a:rPr lang="da-DK" sz="3200" dirty="0"/>
              <a:t>Navigation i tabeller</a:t>
            </a:r>
          </a:p>
        </p:txBody>
      </p:sp>
      <p:sp>
        <p:nvSpPr>
          <p:cNvPr id="14" name="Pladsholder til tekst 13">
            <a:extLst>
              <a:ext uri="{FF2B5EF4-FFF2-40B4-BE49-F238E27FC236}">
                <a16:creationId xmlns:a16="http://schemas.microsoft.com/office/drawing/2014/main" id="{E7110187-B3F5-3E1A-C2CE-459AFF5C17D7}"/>
              </a:ext>
            </a:extLst>
          </p:cNvPr>
          <p:cNvSpPr>
            <a:spLocks noGrp="1"/>
          </p:cNvSpPr>
          <p:nvPr>
            <p:ph type="body" sz="quarter" idx="15"/>
          </p:nvPr>
        </p:nvSpPr>
        <p:spPr>
          <a:xfrm>
            <a:off x="8108926" y="1257840"/>
            <a:ext cx="3843656" cy="592896"/>
          </a:xfrm>
        </p:spPr>
        <p:txBody>
          <a:bodyPr>
            <a:normAutofit fontScale="92500" lnSpcReduction="10000"/>
          </a:bodyPr>
          <a:lstStyle/>
          <a:p>
            <a:r>
              <a:rPr lang="da-DK" sz="2133" dirty="0">
                <a:solidFill>
                  <a:schemeClr val="tx1"/>
                </a:solidFill>
              </a:rPr>
              <a:t>Sygefravær løbende 12 måneder</a:t>
            </a:r>
          </a:p>
        </p:txBody>
      </p:sp>
      <p:pic>
        <p:nvPicPr>
          <p:cNvPr id="16" name="Billede 15">
            <a:extLst>
              <a:ext uri="{FF2B5EF4-FFF2-40B4-BE49-F238E27FC236}">
                <a16:creationId xmlns:a16="http://schemas.microsoft.com/office/drawing/2014/main" id="{4CA19C18-E872-7326-508D-8809FE041B55}"/>
              </a:ext>
            </a:extLst>
          </p:cNvPr>
          <p:cNvPicPr>
            <a:picLocks noChangeAspect="1"/>
          </p:cNvPicPr>
          <p:nvPr/>
        </p:nvPicPr>
        <p:blipFill>
          <a:blip r:embed="rId4"/>
          <a:stretch>
            <a:fillRect/>
          </a:stretch>
        </p:blipFill>
        <p:spPr>
          <a:xfrm>
            <a:off x="995360" y="3754940"/>
            <a:ext cx="4076700" cy="1673300"/>
          </a:xfrm>
          <a:prstGeom prst="rect">
            <a:avLst/>
          </a:prstGeom>
        </p:spPr>
      </p:pic>
    </p:spTree>
    <p:extLst>
      <p:ext uri="{BB962C8B-B14F-4D97-AF65-F5344CB8AC3E}">
        <p14:creationId xmlns:p14="http://schemas.microsoft.com/office/powerpoint/2010/main" val="222756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C2A36E1-260C-3229-7BC9-7F419C42E9F6}"/>
              </a:ext>
            </a:extLst>
          </p:cNvPr>
          <p:cNvSpPr>
            <a:spLocks noGrp="1"/>
          </p:cNvSpPr>
          <p:nvPr>
            <p:ph type="title"/>
          </p:nvPr>
        </p:nvSpPr>
        <p:spPr/>
        <p:txBody>
          <a:bodyPr>
            <a:normAutofit/>
          </a:bodyPr>
          <a:lstStyle/>
          <a:p>
            <a:r>
              <a:rPr lang="da-DK" sz="3200" dirty="0"/>
              <a:t>Navigation i tabeller - organisationsniveauer</a:t>
            </a:r>
          </a:p>
        </p:txBody>
      </p:sp>
      <p:sp>
        <p:nvSpPr>
          <p:cNvPr id="4" name="Pladsholder til indhold 3">
            <a:extLst>
              <a:ext uri="{FF2B5EF4-FFF2-40B4-BE49-F238E27FC236}">
                <a16:creationId xmlns:a16="http://schemas.microsoft.com/office/drawing/2014/main" id="{9EBA0F99-C13A-3486-3891-B750D4FB5F2C}"/>
              </a:ext>
            </a:extLst>
          </p:cNvPr>
          <p:cNvSpPr>
            <a:spLocks noGrp="1"/>
          </p:cNvSpPr>
          <p:nvPr>
            <p:ph sz="quarter" idx="14"/>
          </p:nvPr>
        </p:nvSpPr>
        <p:spPr/>
        <p:txBody>
          <a:bodyPr>
            <a:normAutofit fontScale="92500" lnSpcReduction="10000"/>
          </a:bodyPr>
          <a:lstStyle/>
          <a:p>
            <a:r>
              <a:rPr lang="da-DK" sz="2200" dirty="0"/>
              <a:t>Dashboard vises altid på direktørområdet fra start.</a:t>
            </a:r>
          </a:p>
          <a:p>
            <a:endParaRPr lang="da-DK" sz="2200" dirty="0"/>
          </a:p>
          <a:p>
            <a:r>
              <a:rPr lang="da-DK" sz="2200" dirty="0"/>
              <a:t>Du kan springe til afdelingsniveau ved at trykke på dit direktørområde i første kolonne.</a:t>
            </a:r>
          </a:p>
          <a:p>
            <a:endParaRPr lang="da-DK" sz="2200" dirty="0"/>
          </a:p>
          <a:p>
            <a:r>
              <a:rPr lang="da-DK" sz="2200" dirty="0"/>
              <a:t>Følgende organisationsniveauer vises i boksen ”Rapportlink”:</a:t>
            </a:r>
          </a:p>
          <a:p>
            <a:pPr marL="457200" indent="-457200">
              <a:buFont typeface="Arial" panose="020B0604020202020204" pitchFamily="34" charset="0"/>
              <a:buChar char="•"/>
            </a:pPr>
            <a:r>
              <a:rPr lang="da-DK" sz="2200" dirty="0"/>
              <a:t>N8 Chefområde</a:t>
            </a:r>
          </a:p>
          <a:p>
            <a:pPr marL="457200" indent="-457200">
              <a:buFont typeface="Arial" panose="020B0604020202020204" pitchFamily="34" charset="0"/>
              <a:buChar char="•"/>
            </a:pPr>
            <a:r>
              <a:rPr lang="da-DK" sz="2200" dirty="0"/>
              <a:t>N5 Lederområde niveau 3 leder</a:t>
            </a:r>
          </a:p>
          <a:p>
            <a:pPr marL="457200" indent="-457200">
              <a:buFont typeface="Arial" panose="020B0604020202020204" pitchFamily="34" charset="0"/>
              <a:buChar char="•"/>
            </a:pPr>
            <a:r>
              <a:rPr lang="da-DK" sz="2200" dirty="0"/>
              <a:t>N4 Lederområde niveau 4 eller 5 leder  </a:t>
            </a:r>
          </a:p>
          <a:p>
            <a:pPr marL="457200" indent="-457200">
              <a:buFont typeface="Arial" panose="020B0604020202020204" pitchFamily="34" charset="0"/>
              <a:buChar char="•"/>
            </a:pPr>
            <a:r>
              <a:rPr lang="da-DK" sz="2200" dirty="0"/>
              <a:t>N1 Lederområde niveau 4 eller 5 leder</a:t>
            </a:r>
          </a:p>
          <a:p>
            <a:pPr marL="457200" indent="-457200">
              <a:buFont typeface="Arial" panose="020B0604020202020204" pitchFamily="34" charset="0"/>
              <a:buChar char="•"/>
            </a:pPr>
            <a:r>
              <a:rPr lang="da-DK" sz="2200" dirty="0"/>
              <a:t>Afdelingsniveau</a:t>
            </a:r>
          </a:p>
          <a:p>
            <a:endParaRPr lang="da-DK" sz="2200" dirty="0"/>
          </a:p>
          <a:p>
            <a:r>
              <a:rPr lang="da-DK" sz="2200" dirty="0"/>
              <a:t>Lederniveau 4 og 5 vil kun skulle bruges på de områder, der har den organisationsstruktur. Man kan ikke undgå visning af begge niveauer i boksen ”Rapportlink”.</a:t>
            </a:r>
          </a:p>
          <a:p>
            <a:endParaRPr lang="da-DK" sz="2000" dirty="0"/>
          </a:p>
        </p:txBody>
      </p:sp>
    </p:spTree>
    <p:extLst>
      <p:ext uri="{BB962C8B-B14F-4D97-AF65-F5344CB8AC3E}">
        <p14:creationId xmlns:p14="http://schemas.microsoft.com/office/powerpoint/2010/main" val="1373715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937450E-87B1-A911-2C30-71F912D80326}"/>
              </a:ext>
            </a:extLst>
          </p:cNvPr>
          <p:cNvSpPr>
            <a:spLocks noGrp="1"/>
          </p:cNvSpPr>
          <p:nvPr>
            <p:ph sz="quarter" idx="14"/>
          </p:nvPr>
        </p:nvSpPr>
        <p:spPr>
          <a:xfrm>
            <a:off x="528000" y="1248000"/>
            <a:ext cx="10686100" cy="4800000"/>
          </a:xfrm>
        </p:spPr>
        <p:txBody>
          <a:bodyPr>
            <a:normAutofit/>
          </a:bodyPr>
          <a:lstStyle/>
          <a:p>
            <a:r>
              <a:rPr lang="da-DK" sz="2000" b="1" dirty="0">
                <a:latin typeface="Calibri tekst"/>
                <a:ea typeface="Calibri" panose="020F0502020204030204" pitchFamily="34" charset="0"/>
                <a:cs typeface="Calibri" panose="020F0502020204030204" pitchFamily="34" charset="0"/>
              </a:rPr>
              <a:t>Sådan kommer du tilbage i tabeller:</a:t>
            </a:r>
          </a:p>
          <a:p>
            <a:r>
              <a:rPr lang="da-DK" sz="2000" dirty="0">
                <a:latin typeface="Calibri tekst"/>
                <a:ea typeface="Calibri" panose="020F0502020204030204" pitchFamily="34" charset="0"/>
                <a:cs typeface="Calibri" panose="020F0502020204030204" pitchFamily="34" charset="0"/>
              </a:rPr>
              <a:t>Hvis du står på afdelingsniveau og vil tilbage til et højere niveau,  kan du vælge ”pil tilbage” i toppen af browseren:</a:t>
            </a:r>
          </a:p>
          <a:p>
            <a:endParaRPr lang="da-DK" sz="2000" dirty="0">
              <a:latin typeface="Calibri tekst"/>
              <a:ea typeface="Calibri" panose="020F0502020204030204" pitchFamily="34" charset="0"/>
              <a:cs typeface="Calibri" panose="020F0502020204030204" pitchFamily="34" charset="0"/>
            </a:endParaRPr>
          </a:p>
          <a:p>
            <a:endParaRPr lang="da-DK" sz="2000" dirty="0">
              <a:latin typeface="Calibri tekst"/>
              <a:ea typeface="Calibri" panose="020F0502020204030204" pitchFamily="34" charset="0"/>
              <a:cs typeface="Calibri" panose="020F0502020204030204" pitchFamily="34" charset="0"/>
            </a:endParaRPr>
          </a:p>
          <a:p>
            <a:endParaRPr lang="da-DK" sz="2000" dirty="0">
              <a:latin typeface="Calibri tekst"/>
              <a:ea typeface="Calibri" panose="020F0502020204030204" pitchFamily="34" charset="0"/>
              <a:cs typeface="Calibri" panose="020F0502020204030204" pitchFamily="34" charset="0"/>
            </a:endParaRPr>
          </a:p>
          <a:p>
            <a:r>
              <a:rPr lang="da-DK" sz="2000" dirty="0">
                <a:latin typeface="Calibri tekst"/>
                <a:ea typeface="Calibri" panose="020F0502020204030204" pitchFamily="34" charset="0"/>
                <a:cs typeface="Calibri" panose="020F0502020204030204" pitchFamily="34" charset="0"/>
              </a:rPr>
              <a:t>Du kan også gå tilbage til tidligere viste niveauer via oversigten, som vises her: </a:t>
            </a:r>
          </a:p>
          <a:p>
            <a:r>
              <a:rPr lang="da-DK" sz="2000" dirty="0">
                <a:latin typeface="Calibri tekst"/>
                <a:ea typeface="Calibri" panose="020F0502020204030204" pitchFamily="34" charset="0"/>
                <a:cs typeface="Calibri" panose="020F0502020204030204" pitchFamily="34" charset="0"/>
              </a:rPr>
              <a:t>(Ved lukning af browsersession nulstilles oversigten)</a:t>
            </a:r>
          </a:p>
        </p:txBody>
      </p:sp>
      <p:sp>
        <p:nvSpPr>
          <p:cNvPr id="3" name="Titel 2">
            <a:extLst>
              <a:ext uri="{FF2B5EF4-FFF2-40B4-BE49-F238E27FC236}">
                <a16:creationId xmlns:a16="http://schemas.microsoft.com/office/drawing/2014/main" id="{DC2A36E1-260C-3229-7BC9-7F419C42E9F6}"/>
              </a:ext>
            </a:extLst>
          </p:cNvPr>
          <p:cNvSpPr>
            <a:spLocks noGrp="1"/>
          </p:cNvSpPr>
          <p:nvPr>
            <p:ph type="title"/>
          </p:nvPr>
        </p:nvSpPr>
        <p:spPr/>
        <p:txBody>
          <a:bodyPr>
            <a:normAutofit/>
          </a:bodyPr>
          <a:lstStyle/>
          <a:p>
            <a:r>
              <a:rPr lang="da-DK" sz="3200" dirty="0"/>
              <a:t>Navigation i tabeller</a:t>
            </a:r>
          </a:p>
        </p:txBody>
      </p:sp>
      <p:pic>
        <p:nvPicPr>
          <p:cNvPr id="21" name="Billede 20">
            <a:extLst>
              <a:ext uri="{FF2B5EF4-FFF2-40B4-BE49-F238E27FC236}">
                <a16:creationId xmlns:a16="http://schemas.microsoft.com/office/drawing/2014/main" id="{89FFFFF9-8083-B7DF-30A2-A69BBC27601A}"/>
              </a:ext>
            </a:extLst>
          </p:cNvPr>
          <p:cNvPicPr>
            <a:picLocks noChangeAspect="1"/>
          </p:cNvPicPr>
          <p:nvPr/>
        </p:nvPicPr>
        <p:blipFill>
          <a:blip r:embed="rId3"/>
          <a:stretch>
            <a:fillRect/>
          </a:stretch>
        </p:blipFill>
        <p:spPr>
          <a:xfrm>
            <a:off x="4888859" y="4531078"/>
            <a:ext cx="5286580" cy="1284085"/>
          </a:xfrm>
          <a:prstGeom prst="rect">
            <a:avLst/>
          </a:prstGeom>
        </p:spPr>
      </p:pic>
      <p:sp>
        <p:nvSpPr>
          <p:cNvPr id="22" name="Pil: højre 21">
            <a:extLst>
              <a:ext uri="{FF2B5EF4-FFF2-40B4-BE49-F238E27FC236}">
                <a16:creationId xmlns:a16="http://schemas.microsoft.com/office/drawing/2014/main" id="{D1FC6B8E-A0E6-08D4-EEC3-87F14D66F522}"/>
              </a:ext>
            </a:extLst>
          </p:cNvPr>
          <p:cNvSpPr/>
          <p:nvPr/>
        </p:nvSpPr>
        <p:spPr>
          <a:xfrm>
            <a:off x="6578600" y="5342717"/>
            <a:ext cx="652272" cy="32308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200"/>
          </a:p>
        </p:txBody>
      </p:sp>
      <p:pic>
        <p:nvPicPr>
          <p:cNvPr id="5" name="Billede 4">
            <a:extLst>
              <a:ext uri="{FF2B5EF4-FFF2-40B4-BE49-F238E27FC236}">
                <a16:creationId xmlns:a16="http://schemas.microsoft.com/office/drawing/2014/main" id="{CBEBB28A-8877-2F2B-96B2-760897496367}"/>
              </a:ext>
            </a:extLst>
          </p:cNvPr>
          <p:cNvPicPr>
            <a:picLocks noChangeAspect="1"/>
          </p:cNvPicPr>
          <p:nvPr/>
        </p:nvPicPr>
        <p:blipFill>
          <a:blip r:embed="rId4"/>
          <a:stretch>
            <a:fillRect/>
          </a:stretch>
        </p:blipFill>
        <p:spPr>
          <a:xfrm>
            <a:off x="5627838" y="2052321"/>
            <a:ext cx="3808621" cy="1463067"/>
          </a:xfrm>
          <a:prstGeom prst="rect">
            <a:avLst/>
          </a:prstGeom>
        </p:spPr>
      </p:pic>
    </p:spTree>
    <p:extLst>
      <p:ext uri="{BB962C8B-B14F-4D97-AF65-F5344CB8AC3E}">
        <p14:creationId xmlns:p14="http://schemas.microsoft.com/office/powerpoint/2010/main" val="121444130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8965738808D54EB1D346F424709089" ma:contentTypeVersion="18" ma:contentTypeDescription="Create a new document." ma:contentTypeScope="" ma:versionID="a46388f017147b44576e523f9d3590b6">
  <xsd:schema xmlns:xsd="http://www.w3.org/2001/XMLSchema" xmlns:xs="http://www.w3.org/2001/XMLSchema" xmlns:p="http://schemas.microsoft.com/office/2006/metadata/properties" xmlns:ns2="6cee85f4-9740-459d-99f4-49f62097ce61" xmlns:ns3="18cada77-5fb4-4e51-9e9c-2a028b59fa62" targetNamespace="http://schemas.microsoft.com/office/2006/metadata/properties" ma:root="true" ma:fieldsID="6de7f23ae224f5c0f59028aa94c95633" ns2:_="" ns3:_="">
    <xsd:import namespace="6cee85f4-9740-459d-99f4-49f62097ce61"/>
    <xsd:import namespace="18cada77-5fb4-4e51-9e9c-2a028b59fa62"/>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ee85f4-9740-459d-99f4-49f62097ce6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a42a184-861c-49c4-beb4-413513c0201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cada77-5fb4-4e51-9e9c-2a028b59fa62"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f89f3dad-b2ef-4fe9-bdc3-399954e53df2}" ma:internalName="TaxCatchAll" ma:showField="CatchAllData" ma:web="18cada77-5fb4-4e51-9e9c-2a028b59fa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8cada77-5fb4-4e51-9e9c-2a028b59fa62" xsi:nil="true"/>
    <lcf76f155ced4ddcb4097134ff3c332f xmlns="6cee85f4-9740-459d-99f4-49f62097ce6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290B3A-D517-4BFD-B858-01D06996D7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ee85f4-9740-459d-99f4-49f62097ce61"/>
    <ds:schemaRef ds:uri="18cada77-5fb4-4e51-9e9c-2a028b59fa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0B6A52-FB2D-4617-B3AB-50B2AECB8654}">
  <ds:schemaRefs>
    <ds:schemaRef ds:uri="http://schemas.microsoft.com/office/2006/metadata/properties"/>
    <ds:schemaRef ds:uri="http://schemas.microsoft.com/office/infopath/2007/PartnerControls"/>
    <ds:schemaRef ds:uri="18cada77-5fb4-4e51-9e9c-2a028b59fa62"/>
    <ds:schemaRef ds:uri="6cee85f4-9740-459d-99f4-49f62097ce61"/>
  </ds:schemaRefs>
</ds:datastoreItem>
</file>

<file path=customXml/itemProps3.xml><?xml version="1.0" encoding="utf-8"?>
<ds:datastoreItem xmlns:ds="http://schemas.openxmlformats.org/officeDocument/2006/customXml" ds:itemID="{7023F5B7-8D17-4F45-86EA-C1E4ED9D7E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523</TotalTime>
  <Words>932</Words>
  <Application>Microsoft Office PowerPoint</Application>
  <PresentationFormat>Widescreen</PresentationFormat>
  <Paragraphs>121</Paragraphs>
  <Slides>17</Slides>
  <Notes>13</Notes>
  <HiddenSlides>1</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17</vt:i4>
      </vt:variant>
    </vt:vector>
  </HeadingPairs>
  <TitlesOfParts>
    <vt:vector size="25" baseType="lpstr">
      <vt:lpstr>Aptos</vt:lpstr>
      <vt:lpstr>Aptos Display</vt:lpstr>
      <vt:lpstr>Arial</vt:lpstr>
      <vt:lpstr>Calibri</vt:lpstr>
      <vt:lpstr>Calibri tekst</vt:lpstr>
      <vt:lpstr>Roboto Slab</vt:lpstr>
      <vt:lpstr>Wingdings</vt:lpstr>
      <vt:lpstr>Office-tema</vt:lpstr>
      <vt:lpstr>PowerPoint-præsentation</vt:lpstr>
      <vt:lpstr>Ledelsesinformation om personaledata</vt:lpstr>
      <vt:lpstr>Ledelsesinformation om personaledata</vt:lpstr>
      <vt:lpstr>Ledelsesinformation om personaledata</vt:lpstr>
      <vt:lpstr>Medarbejderressourcer</vt:lpstr>
      <vt:lpstr>Datagrundlag</vt:lpstr>
      <vt:lpstr>Navigation i tabeller</vt:lpstr>
      <vt:lpstr>Navigation i tabeller - organisationsniveauer</vt:lpstr>
      <vt:lpstr>Navigation i tabeller</vt:lpstr>
      <vt:lpstr>Navigation i grafer</vt:lpstr>
      <vt:lpstr>Print af personaledata</vt:lpstr>
      <vt:lpstr>Sygefravær løbende 12 måneder: </vt:lpstr>
      <vt:lpstr>Gennemsnit sygefravær pr. måned: </vt:lpstr>
      <vt:lpstr>Langtidsfriske løbende 12 måneder:</vt:lpstr>
      <vt:lpstr>Opmærksomhed ved organisationsændringer</vt:lpstr>
      <vt:lpstr>Ledelsesinformation om personaledata</vt:lpstr>
      <vt:lpstr>PowerPoint-præsentation</vt:lpstr>
    </vt:vector>
  </TitlesOfParts>
  <Company>Randers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Westergaard</dc:creator>
  <cp:lastModifiedBy>Iben Søe Roesen Vinther</cp:lastModifiedBy>
  <cp:revision>10</cp:revision>
  <dcterms:created xsi:type="dcterms:W3CDTF">2025-05-08T07:40:48Z</dcterms:created>
  <dcterms:modified xsi:type="dcterms:W3CDTF">2025-05-28T12:48:39Z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0x0101007D8965738808D54EB1D346F424709089</vt:lpwstr>
  </property>
</Properties>
</file>