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69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8288000" cy="10287000"/>
  <p:notesSz cx="6797675" cy="9926638"/>
  <p:custDataLst>
    <p:tags r:id="rId18"/>
  </p:custDataLst>
  <p:defaultTextStyle>
    <a:defPPr>
      <a:defRPr lang="da-DK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8D9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66053" autoAdjust="0"/>
  </p:normalViewPr>
  <p:slideViewPr>
    <p:cSldViewPr snapToGrid="0">
      <p:cViewPr varScale="1">
        <p:scale>
          <a:sx n="51" d="100"/>
          <a:sy n="51" d="100"/>
        </p:scale>
        <p:origin x="1776" y="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7" d="100"/>
          <a:sy n="167" d="100"/>
        </p:scale>
        <p:origin x="2418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7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96770317-DDC1-43CC-B9F1-ACF35A5594C5}" type="datetimeFigureOut">
              <a:rPr lang="da-DK" smtClean="0"/>
              <a:t>24-01-2023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76ED502D-817E-4215-8128-908F33087B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307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Denne slide vises ikke på mødet</a:t>
            </a:r>
          </a:p>
          <a:p>
            <a:endParaRPr lang="da-DK" b="1" dirty="0" smtClean="0"/>
          </a:p>
          <a:p>
            <a:r>
              <a:rPr lang="da-DK" b="1" dirty="0" smtClean="0"/>
              <a:t>Proces tips:</a:t>
            </a:r>
          </a:p>
          <a:p>
            <a:r>
              <a:rPr lang="da-DK" b="0" dirty="0" smtClean="0"/>
              <a:t>Under hver slide vil I, i noterne,</a:t>
            </a:r>
            <a:r>
              <a:rPr lang="da-DK" b="0" baseline="0" dirty="0" smtClean="0"/>
              <a:t> kunne finde procestips og forslag til refleksionsspørgsmål, som I kan benytte jer af.</a:t>
            </a:r>
          </a:p>
          <a:p>
            <a:endParaRPr lang="da-DK" b="0" baseline="0" dirty="0" smtClean="0"/>
          </a:p>
          <a:p>
            <a:r>
              <a:rPr lang="da-DK" b="0" baseline="0" dirty="0" smtClean="0"/>
              <a:t>Husk: Disse slides kan tilrettes som I ønsker det og evt. printes og udleveres til deltagerne til brug for noter. Slet evt. ikke relevante slides.</a:t>
            </a:r>
          </a:p>
          <a:p>
            <a:endParaRPr lang="da-DK" b="0" baseline="0" dirty="0" smtClean="0"/>
          </a:p>
          <a:p>
            <a:r>
              <a:rPr lang="da-DK" b="0" baseline="0" dirty="0" smtClean="0"/>
              <a:t>Alle materialer er at finde under siden Trivselsmåling 2022 på Broen. Forsiden af Broen &gt; Personale &gt; Arbejdsmiljø &gt; Trivselsmåling 2022</a:t>
            </a:r>
          </a:p>
          <a:p>
            <a:endParaRPr lang="da-DK" b="0" baseline="0" dirty="0" smtClean="0"/>
          </a:p>
          <a:p>
            <a:r>
              <a:rPr lang="da-DK" b="0" baseline="0" dirty="0" smtClean="0"/>
              <a:t>Overvej endvidere om I kan lave opfølgningen på arbejdspladsen på én gang, eller om den skal deles op, så alle har mulighed for at deltage.</a:t>
            </a:r>
            <a:endParaRPr lang="da-DK" b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950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Proces tips:</a:t>
            </a:r>
          </a:p>
          <a:p>
            <a:r>
              <a:rPr lang="da-DK" dirty="0" smtClean="0"/>
              <a:t>Start med at lederen/AMR</a:t>
            </a:r>
            <a:r>
              <a:rPr lang="da-DK" baseline="0" dirty="0" smtClean="0"/>
              <a:t> fremlægger forslag til handleplaner/indsatsområder</a:t>
            </a:r>
          </a:p>
          <a:p>
            <a:endParaRPr lang="da-DK" baseline="0" dirty="0" smtClean="0"/>
          </a:p>
          <a:p>
            <a:r>
              <a:rPr lang="da-DK" baseline="0" dirty="0" smtClean="0"/>
              <a:t>Grupperne drøfter ovennævnte spørgsmål og kvalificerer de forslåede handleplaner</a:t>
            </a:r>
          </a:p>
          <a:p>
            <a:endParaRPr lang="da-DK" baseline="0" dirty="0" smtClean="0"/>
          </a:p>
          <a:p>
            <a:r>
              <a:rPr lang="da-DK" baseline="0" dirty="0" smtClean="0"/>
              <a:t>Hav papir og skriveredskaber på bordene og bed deltagerne om at notere deres refleksioner ned, så de har det ved hånden, når de skal dele det med hinanden i gruppen.</a:t>
            </a:r>
          </a:p>
          <a:p>
            <a:endParaRPr lang="da-DK" dirty="0" smtClean="0"/>
          </a:p>
          <a:p>
            <a:r>
              <a:rPr lang="da-DK" dirty="0" smtClean="0"/>
              <a:t>Herefter gruppearbejde i 10 minutter,</a:t>
            </a:r>
            <a:r>
              <a:rPr lang="da-DK" baseline="0" dirty="0" smtClean="0"/>
              <a:t> hvor gruppens medlemmer fortæller hinanden om, hvor de oplever styrker og udfordringer.</a:t>
            </a:r>
          </a:p>
          <a:p>
            <a:endParaRPr lang="da-DK" baseline="0" dirty="0" smtClean="0"/>
          </a:p>
          <a:p>
            <a:r>
              <a:rPr lang="da-DK" baseline="0" dirty="0" smtClean="0"/>
              <a:t>Herefter fællesopsamling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20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Proces tips:</a:t>
            </a:r>
          </a:p>
          <a:p>
            <a:r>
              <a:rPr lang="da-DK" dirty="0" smtClean="0"/>
              <a:t>Start med at lederen/AMR</a:t>
            </a:r>
            <a:r>
              <a:rPr lang="da-DK" baseline="0" dirty="0" smtClean="0"/>
              <a:t> fremlægger forslag til handleplaner/indsatsområder</a:t>
            </a:r>
          </a:p>
          <a:p>
            <a:endParaRPr lang="da-DK" baseline="0" dirty="0" smtClean="0"/>
          </a:p>
          <a:p>
            <a:r>
              <a:rPr lang="da-DK" baseline="0" dirty="0" smtClean="0"/>
              <a:t>Grupperne drøfter ovennævnte spørgsmål og kvalificerer de forslåede handleplaner</a:t>
            </a:r>
          </a:p>
          <a:p>
            <a:endParaRPr lang="da-DK" baseline="0" dirty="0" smtClean="0"/>
          </a:p>
          <a:p>
            <a:r>
              <a:rPr lang="da-DK" baseline="0" dirty="0" smtClean="0"/>
              <a:t>Hav papir og skriveredskaber på bordene og bed deltagerne om at notere deres refleksioner ned, så de har det ved hånden, når de skal dele det med hinanden i gruppen.</a:t>
            </a:r>
          </a:p>
          <a:p>
            <a:endParaRPr lang="da-DK" dirty="0" smtClean="0"/>
          </a:p>
          <a:p>
            <a:r>
              <a:rPr lang="da-DK" dirty="0" smtClean="0"/>
              <a:t>Herefter gruppearbejde i 10 minutter,</a:t>
            </a:r>
            <a:r>
              <a:rPr lang="da-DK" baseline="0" dirty="0" smtClean="0"/>
              <a:t> hvor gruppens medlemmer fortæller hinanden om, hvor de oplever styrker og udfordringer.</a:t>
            </a:r>
          </a:p>
          <a:p>
            <a:endParaRPr lang="da-DK" baseline="0" dirty="0" smtClean="0"/>
          </a:p>
          <a:p>
            <a:r>
              <a:rPr lang="da-DK" baseline="0" dirty="0" smtClean="0"/>
              <a:t>Herefter fællesopsamling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0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Del IGLO skemaer ud til grupperne.</a:t>
            </a: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IGLO er et princip, som tydeliggør, at det er en fælles opgave at skabe og bevare trivsel på arbejdspladsen.</a:t>
            </a: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IGLO står for Individ, Gruppe, Ledelse og Organisation.</a:t>
            </a:r>
          </a:p>
          <a:p>
            <a:endParaRPr lang="da-D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IGLO-arket har 4 felter for hvert af </a:t>
            </a:r>
            <a:r>
              <a:rPr lang="da-DK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IGLO’ens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niveauer: Individ, Gruppe, Ledelse og Organisation. Organisation skal her forstås som arbejdspladsens politikker, rammer og vilkår.</a:t>
            </a:r>
          </a:p>
          <a:p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Fælles dialog: I skal bruge arket i en fælles dialog, hvor I diskuterer, hvad man på de enkelte niveauer kan gøre for at forbedre jeres trivsel. Hvem gør hvad: Skriv forslagene til hvad der kan gøres på de enkelte niveauer ind i IGLO-arket – noter hvem, der skal gøre hvad og også gerne hvornår.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680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TID: 5 minutter</a:t>
            </a:r>
          </a:p>
          <a:p>
            <a:pPr marL="0" indent="0">
              <a:buFontTx/>
              <a:buNone/>
            </a:pPr>
            <a:r>
              <a:rPr lang="da-DK" baseline="0" dirty="0" smtClean="0"/>
              <a:t>Mødet afsluttes med at fortælle hvordan arbejdsmiljøgruppen arbejder videre med de udfyldte IGLO skemaer og laver de konkrete handleplaner.</a:t>
            </a:r>
          </a:p>
          <a:p>
            <a:pPr marL="0" indent="0">
              <a:buFontTx/>
              <a:buNone/>
            </a:pPr>
            <a:r>
              <a:rPr lang="da-DK" baseline="0" dirty="0" smtClean="0"/>
              <a:t>Fortæl, hvornår medarbejderne præsenteres for handleplaner samt en plan for opfølgning – altså har handleplanerne løst de udfordringer de skulle.</a:t>
            </a:r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smtClean="0"/>
              <a:t>Arbejdsmiljøgruppen mødes efterfølgende og laver handleplaner i Rambølls handleplanssystem.</a:t>
            </a:r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smtClean="0"/>
              <a:t>For at leve op til APV handleplanskravet skal følgende indgå:</a:t>
            </a:r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228600" indent="-228600">
              <a:buFontTx/>
              <a:buAutoNum type="arabicPeriod"/>
            </a:pPr>
            <a:r>
              <a:rPr lang="da-DK" baseline="0" dirty="0" smtClean="0"/>
              <a:t>Beskrivelse og vurdering af problemstilling</a:t>
            </a:r>
          </a:p>
          <a:p>
            <a:pPr marL="228600" indent="-228600">
              <a:buFontTx/>
              <a:buAutoNum type="arabicPeriod"/>
            </a:pPr>
            <a:r>
              <a:rPr lang="da-DK" baseline="0" dirty="0" smtClean="0"/>
              <a:t>Kort beskrivelse af de valgte løsninger</a:t>
            </a:r>
          </a:p>
          <a:p>
            <a:pPr marL="228600" indent="-228600">
              <a:buFontTx/>
              <a:buAutoNum type="arabicPeriod"/>
            </a:pPr>
            <a:r>
              <a:rPr lang="da-DK" baseline="0" dirty="0" smtClean="0"/>
              <a:t>Prioritering af de konstaterede udfordringer</a:t>
            </a:r>
          </a:p>
          <a:p>
            <a:pPr marL="228600" indent="-228600">
              <a:buFontTx/>
              <a:buAutoNum type="arabicPeriod"/>
            </a:pPr>
            <a:r>
              <a:rPr lang="da-DK" baseline="0" dirty="0" smtClean="0"/>
              <a:t>Ansvarlig for planen</a:t>
            </a:r>
          </a:p>
          <a:p>
            <a:pPr marL="228600" indent="-228600">
              <a:buFontTx/>
              <a:buAutoNum type="arabicPeriod"/>
            </a:pPr>
            <a:r>
              <a:rPr lang="da-DK" baseline="0" dirty="0" smtClean="0"/>
              <a:t>Dato for løsning</a:t>
            </a:r>
          </a:p>
          <a:p>
            <a:pPr marL="228600" indent="-228600">
              <a:buFontTx/>
              <a:buAutoNum type="arabicPeriod"/>
            </a:pPr>
            <a:r>
              <a:rPr lang="da-DK" baseline="0" dirty="0" smtClean="0"/>
              <a:t>Dato for evaluering</a:t>
            </a:r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smtClean="0"/>
              <a:t>Handleplaner er endvidere fast punkt på MED-møder/Personalemøder med MED-status minimum i hvert halvår jf. MED-årshjulet for Randers Kommune</a:t>
            </a:r>
          </a:p>
          <a:p>
            <a:pPr marL="0" indent="0">
              <a:buFontTx/>
              <a:buNone/>
            </a:pPr>
            <a:r>
              <a:rPr lang="da-DK" baseline="0" dirty="0" smtClean="0"/>
              <a:t>Handleplaner skal være tilgængelige og kendte for alle medarbejdere.</a:t>
            </a:r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smtClean="0"/>
              <a:t>Når handleplaner præsenteres kan følgende elementer indgå: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a-DK" baseline="0" dirty="0" smtClean="0"/>
              <a:t>Handleplanen præsenteres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a-DK" baseline="0" dirty="0" smtClean="0"/>
              <a:t>Hvordan har indsatsen virket indtil nu?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a-DK" baseline="0" dirty="0" smtClean="0"/>
              <a:t>Er vi der hvor vi gerne vil være?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a-DK" baseline="0" dirty="0" smtClean="0"/>
              <a:t>Hvad mangler vi? Og hvad kunne være næste skridt?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a-DK" baseline="0" dirty="0" smtClean="0"/>
              <a:t>Hvornår følger vi op igen</a:t>
            </a:r>
          </a:p>
          <a:p>
            <a:pPr marL="0" indent="0">
              <a:buFontTx/>
              <a:buNone/>
            </a:pPr>
            <a:endParaRPr lang="da-DK" baseline="0" dirty="0" smtClean="0"/>
          </a:p>
          <a:p>
            <a:pPr marL="0" indent="0">
              <a:buFontTx/>
              <a:buNone/>
            </a:pPr>
            <a:r>
              <a:rPr lang="da-DK" baseline="0" dirty="0" smtClean="0"/>
              <a:t>God </a:t>
            </a:r>
            <a:r>
              <a:rPr lang="da-DK" baseline="0" dirty="0" err="1" smtClean="0"/>
              <a:t>arbejdslyst</a:t>
            </a:r>
            <a:r>
              <a:rPr lang="da-DK" baseline="0" dirty="0" smtClean="0"/>
              <a:t> </a:t>
            </a:r>
            <a:r>
              <a:rPr lang="da-DK" baseline="0" dirty="0" smtClean="0">
                <a:sym typeface="Wingdings" panose="05000000000000000000" pitchFamily="2" charset="2"/>
              </a:rPr>
              <a:t></a:t>
            </a:r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360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Denne slide vises ikke på mødet</a:t>
            </a:r>
          </a:p>
          <a:p>
            <a:endParaRPr lang="da-DK" b="1" dirty="0" smtClean="0"/>
          </a:p>
          <a:p>
            <a:r>
              <a:rPr lang="da-DK" dirty="0" smtClean="0"/>
              <a:t>Denne oversigt</a:t>
            </a:r>
            <a:r>
              <a:rPr lang="da-DK" baseline="0" dirty="0" smtClean="0"/>
              <a:t> giver en opskrift på hvordan et ca. 2 timers opfølgningsmøde kan se ud (med lidt indlagt buffer tid).</a:t>
            </a:r>
          </a:p>
          <a:p>
            <a:endParaRPr lang="da-DK" baseline="0" dirty="0" smtClean="0"/>
          </a:p>
          <a:p>
            <a:r>
              <a:rPr lang="da-DK" baseline="0" dirty="0" smtClean="0"/>
              <a:t>Det er vigtigt at huske på, at dialogen </a:t>
            </a:r>
            <a:r>
              <a:rPr lang="da-DK" u="sng" baseline="0" dirty="0" smtClean="0"/>
              <a:t>ikke</a:t>
            </a:r>
            <a:r>
              <a:rPr lang="da-DK" u="none" baseline="0" dirty="0" smtClean="0"/>
              <a:t> skal handle om at have fokus på den enkelte besvarelse. (Det er Ikke vigtigt hvem det er, der eks. har svaret negativt på et udsagn). Formålet med dialogen er i stedet at få et fælles billede af, hvad der er vigtigt for trivslen på jeres arbejdsplads – herunder, hvilke temaer der er vigtige at arbejde videre med og hvordan.</a:t>
            </a:r>
          </a:p>
          <a:p>
            <a:endParaRPr lang="da-DK" u="none" baseline="0" dirty="0" smtClean="0"/>
          </a:p>
          <a:p>
            <a:r>
              <a:rPr lang="da-DK" u="none" baseline="0" dirty="0" smtClean="0"/>
              <a:t>Det er samtidig en god ide at minde om, at rapporten ikke nødvendigvis er et udtryk for, hvordan trivslen </a:t>
            </a:r>
            <a:r>
              <a:rPr lang="da-DK" i="1" u="none" baseline="0" dirty="0" smtClean="0"/>
              <a:t>er</a:t>
            </a:r>
            <a:r>
              <a:rPr lang="da-DK" i="0" u="none" baseline="0" dirty="0" smtClean="0"/>
              <a:t> – men et udtryk for hvordan trivslen blev </a:t>
            </a:r>
            <a:r>
              <a:rPr lang="da-DK" i="1" u="none" baseline="0" dirty="0" smtClean="0"/>
              <a:t>oplevet</a:t>
            </a:r>
            <a:r>
              <a:rPr lang="da-DK" i="0" u="none" baseline="0" dirty="0" smtClean="0"/>
              <a:t> af de personer, der besvarede målingen.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45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TID:</a:t>
            </a:r>
            <a:r>
              <a:rPr lang="da-DK" b="1" baseline="0" dirty="0" smtClean="0"/>
              <a:t> 5 minutter</a:t>
            </a:r>
          </a:p>
          <a:p>
            <a:r>
              <a:rPr lang="da-DK" baseline="0" dirty="0" smtClean="0"/>
              <a:t>Redegør for processen som I skal igennem, så alle har et fælles billede. Fortæl hvordan I har tænkt jer, at processen skal forløbe, eks. at der arbejdes med spørgsmålene i grupper efterfulgt af en fælles opsamling (eller hvad I beslutter jer for).</a:t>
            </a:r>
          </a:p>
          <a:p>
            <a:endParaRPr lang="da-DK" baseline="0" dirty="0" smtClean="0"/>
          </a:p>
          <a:p>
            <a:r>
              <a:rPr lang="da-DK" baseline="0" dirty="0" smtClean="0"/>
              <a:t>Helt overordnet er det vigtigt at huske at rammesætte mødet, så I får en god dialog. Fremhæv, hvor vigtigt det er, at der er plads til alle perspektiver. </a:t>
            </a:r>
          </a:p>
          <a:p>
            <a:r>
              <a:rPr lang="da-DK" baseline="0" dirty="0" smtClean="0"/>
              <a:t>Husk i dialogen at være nysgerrig og åben.</a:t>
            </a:r>
          </a:p>
          <a:p>
            <a:endParaRPr lang="da-DK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baseline="0" dirty="0" smtClean="0"/>
              <a:t>Rammesætning </a:t>
            </a:r>
            <a:r>
              <a:rPr lang="da-DK" baseline="0" dirty="0" smtClean="0"/>
              <a:t>kan indeholde: </a:t>
            </a:r>
            <a:endParaRPr lang="da-DK" dirty="0" smtClean="0"/>
          </a:p>
          <a:p>
            <a:endParaRPr lang="da-DK" baseline="0" dirty="0" smtClean="0"/>
          </a:p>
          <a:p>
            <a:pPr marL="171450" indent="-171450">
              <a:buFontTx/>
              <a:buChar char="-"/>
            </a:pPr>
            <a:r>
              <a:rPr lang="da-DK" baseline="0" dirty="0" smtClean="0"/>
              <a:t>Hvad er formålet? 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Hvorfor gør vi det her?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Hvad skal der komme ud af det/output?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Hvad skal vi nå?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TID: hvor lang tid har vi? – både samlet og til hvert punkt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Spilleregler/formen/roller for dagen: spilleregler kan eks. Handle om at man er åben for alle perspektiver, lader alle komme til orde, at alle bidrager ….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47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Proces tips:</a:t>
            </a:r>
          </a:p>
          <a:p>
            <a:r>
              <a:rPr lang="da-DK" dirty="0" smtClean="0"/>
              <a:t>Start med at lederen/AMR</a:t>
            </a:r>
            <a:r>
              <a:rPr lang="da-DK" baseline="0" dirty="0" smtClean="0"/>
              <a:t> fremlægger tilbageblikket og gennemgår den nye rapports resultater – kort og sikrer at der er en rød tråd. Det tager ca. 10 minutter. Fremhæv det I finder relevant og som I har besluttet i arbejdsmiljøgruppen, at der skal kigges/handles på.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6063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 evt. udvalgte sider fra Trivselsmålingen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362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 evt. udvalgte sider fra Trivselsmålingen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94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 evt. udvalgte sider fra Trivselsmålingen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421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 evt. udvalgte sider fra Trivselsmålingen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62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Indsæt</a:t>
            </a:r>
            <a:r>
              <a:rPr lang="da-DK" baseline="0" dirty="0" smtClean="0"/>
              <a:t> forlag til handleplaner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D502D-817E-4215-8128-908F33087BE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945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clipart&#10;&#10;Automatisk genereret beskrivelse">
            <a:extLst>
              <a:ext uri="{FF2B5EF4-FFF2-40B4-BE49-F238E27FC236}">
                <a16:creationId xmlns="" xmlns:a16="http://schemas.microsoft.com/office/drawing/2014/main" id="{7C6DFEC2-A696-497F-A700-191FBA15D7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9" y="9576000"/>
            <a:ext cx="2390268" cy="396000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="" xmlns:a16="http://schemas.microsoft.com/office/drawing/2014/main" id="{88CF3713-444F-4752-A780-8C5378E3EC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6709" y="9393000"/>
            <a:ext cx="8116887" cy="762000"/>
          </a:xfrm>
          <a:prstGeom prst="rect">
            <a:avLst/>
          </a:prstGeom>
        </p:spPr>
        <p:txBody>
          <a:bodyPr tIns="0" bIns="0" anchor="ctr" anchorCtr="0"/>
          <a:lstStyle>
            <a:lvl1pPr marL="0" indent="0"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-  23 september 2022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="" xmlns:a16="http://schemas.microsoft.com/office/drawing/2014/main" id="{81B51FD5-86A1-443D-BBF1-C0EF49455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586038"/>
            <a:ext cx="18287999" cy="213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Titel på slideshow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="" xmlns:a16="http://schemas.microsoft.com/office/drawing/2014/main" id="{84CD2C73-5DEF-4413-9E28-10F31BAC1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4719638"/>
            <a:ext cx="18287999" cy="1989137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Undertitel på slideshow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="" xmlns:a16="http://schemas.microsoft.com/office/drawing/2014/main" id="{E8E501E6-55B6-4FCB-8419-0CD0D64FEE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4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illede + grøn ind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="" xmlns:a16="http://schemas.microsoft.com/office/drawing/2014/main" id="{603389F6-819B-437D-A80E-C11EE608C0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1430000" cy="10287001"/>
          </a:xfrm>
          <a:custGeom>
            <a:avLst/>
            <a:gdLst>
              <a:gd name="connsiteX0" fmla="*/ 0 w 11430000"/>
              <a:gd name="connsiteY0" fmla="*/ 0 h 10287001"/>
              <a:gd name="connsiteX1" fmla="*/ 11430000 w 11430000"/>
              <a:gd name="connsiteY1" fmla="*/ 0 h 10287001"/>
              <a:gd name="connsiteX2" fmla="*/ 11430000 w 11430000"/>
              <a:gd name="connsiteY2" fmla="*/ 7746151 h 10287001"/>
              <a:gd name="connsiteX3" fmla="*/ 11387988 w 11430000"/>
              <a:gd name="connsiteY3" fmla="*/ 8021428 h 10287001"/>
              <a:gd name="connsiteX4" fmla="*/ 9164428 w 11430000"/>
              <a:gd name="connsiteY4" fmla="*/ 10244987 h 10287001"/>
              <a:gd name="connsiteX5" fmla="*/ 8889139 w 11430000"/>
              <a:gd name="connsiteY5" fmla="*/ 10287001 h 10287001"/>
              <a:gd name="connsiteX6" fmla="*/ 0 w 11430000"/>
              <a:gd name="connsiteY6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10287001">
                <a:moveTo>
                  <a:pt x="0" y="0"/>
                </a:moveTo>
                <a:lnTo>
                  <a:pt x="11430000" y="0"/>
                </a:lnTo>
                <a:lnTo>
                  <a:pt x="11430000" y="7746151"/>
                </a:lnTo>
                <a:lnTo>
                  <a:pt x="11387988" y="8021428"/>
                </a:lnTo>
                <a:cubicBezTo>
                  <a:pt x="11159601" y="9137527"/>
                  <a:pt x="10280526" y="10016601"/>
                  <a:pt x="9164428" y="10244987"/>
                </a:cubicBezTo>
                <a:lnTo>
                  <a:pt x="8889139" y="10287001"/>
                </a:lnTo>
                <a:lnTo>
                  <a:pt x="0" y="10287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8" name="Pladsholder til indhold 10">
            <a:extLst>
              <a:ext uri="{FF2B5EF4-FFF2-40B4-BE49-F238E27FC236}">
                <a16:creationId xmlns="" xmlns:a16="http://schemas.microsoft.com/office/drawing/2014/main" id="{AB5F99FC-A183-4346-9613-E3FB6B6143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9" name="Pladsholder til tekst 20">
            <a:extLst>
              <a:ext uri="{FF2B5EF4-FFF2-40B4-BE49-F238E27FC236}">
                <a16:creationId xmlns="" xmlns:a16="http://schemas.microsoft.com/office/drawing/2014/main" id="{43513F69-DF27-48AA-AFE5-0214428B2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12" name="Billede 11" descr="Et billede, der indeholder tekst, clipart&#10;&#10;Automatisk genereret beskrivelse">
            <a:extLst>
              <a:ext uri="{FF2B5EF4-FFF2-40B4-BE49-F238E27FC236}">
                <a16:creationId xmlns="" xmlns:a16="http://schemas.microsoft.com/office/drawing/2014/main" id="{095CEE9B-A388-4AFB-8B6A-CFB5197EF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835" y="9576000"/>
            <a:ext cx="239026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- b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931D65B7-11F2-41A8-8094-A23596BF1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5" name="Pladsholder til indhold 5">
            <a:extLst>
              <a:ext uri="{FF2B5EF4-FFF2-40B4-BE49-F238E27FC236}">
                <a16:creationId xmlns="" xmlns:a16="http://schemas.microsoft.com/office/drawing/2014/main" id="{7AE229F2-00EA-4E7E-9E4F-22526B2F5D3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5666384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7" name="Titel 3">
            <a:extLst>
              <a:ext uri="{FF2B5EF4-FFF2-40B4-BE49-F238E27FC236}">
                <a16:creationId xmlns="" xmlns:a16="http://schemas.microsoft.com/office/drawing/2014/main" id="{3EE7590C-207A-4AEE-800C-843C1B955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3870484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="" xmlns:a16="http://schemas.microsoft.com/office/drawing/2014/main" id="{0C1F3748-D322-4B50-8BD8-13F0C9AD9E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2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- Bred indhold hv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931D65B7-11F2-41A8-8094-A23596BF1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5" name="Pladsholder til indhold 5">
            <a:extLst>
              <a:ext uri="{FF2B5EF4-FFF2-40B4-BE49-F238E27FC236}">
                <a16:creationId xmlns="" xmlns:a16="http://schemas.microsoft.com/office/drawing/2014/main" id="{3124673F-4E45-4E89-82FD-E278F3E1AC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5666384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7" name="Titel 3">
            <a:extLst>
              <a:ext uri="{FF2B5EF4-FFF2-40B4-BE49-F238E27FC236}">
                <a16:creationId xmlns="" xmlns:a16="http://schemas.microsoft.com/office/drawing/2014/main" id="{E2C613BC-CCF1-4B14-B2BA-C1E50EC57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3870484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="" xmlns:a16="http://schemas.microsoft.com/office/drawing/2014/main" id="{57B14D7E-7878-4F32-B091-6651D4483B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Et bille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dsholder til billede 73">
            <a:extLst>
              <a:ext uri="{FF2B5EF4-FFF2-40B4-BE49-F238E27FC236}">
                <a16:creationId xmlns="" xmlns:a16="http://schemas.microsoft.com/office/drawing/2014/main" id="{8694C7DA-C400-465A-9452-3CC2ECFB1C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422060" y="0"/>
            <a:ext cx="6865940" cy="10287000"/>
          </a:xfrm>
          <a:custGeom>
            <a:avLst/>
            <a:gdLst>
              <a:gd name="connsiteX0" fmla="*/ 2857500 w 6865940"/>
              <a:gd name="connsiteY0" fmla="*/ 0 h 10287000"/>
              <a:gd name="connsiteX1" fmla="*/ 3106864 w 6865940"/>
              <a:gd name="connsiteY1" fmla="*/ 0 h 10287000"/>
              <a:gd name="connsiteX2" fmla="*/ 3429000 w 6865940"/>
              <a:gd name="connsiteY2" fmla="*/ 0 h 10287000"/>
              <a:gd name="connsiteX3" fmla="*/ 3432972 w 6865940"/>
              <a:gd name="connsiteY3" fmla="*/ 0 h 10287000"/>
              <a:gd name="connsiteX4" fmla="*/ 3432972 w 6865940"/>
              <a:gd name="connsiteY4" fmla="*/ 1908000 h 10287000"/>
              <a:gd name="connsiteX5" fmla="*/ 4704544 w 6865940"/>
              <a:gd name="connsiteY5" fmla="*/ 1908000 h 10287000"/>
              <a:gd name="connsiteX6" fmla="*/ 5009344 w 6865940"/>
              <a:gd name="connsiteY6" fmla="*/ 1603200 h 10287000"/>
              <a:gd name="connsiteX7" fmla="*/ 5009344 w 6865940"/>
              <a:gd name="connsiteY7" fmla="*/ 0 h 10287000"/>
              <a:gd name="connsiteX8" fmla="*/ 5101308 w 6865940"/>
              <a:gd name="connsiteY8" fmla="*/ 0 h 10287000"/>
              <a:gd name="connsiteX9" fmla="*/ 6865940 w 6865940"/>
              <a:gd name="connsiteY9" fmla="*/ 0 h 10287000"/>
              <a:gd name="connsiteX10" fmla="*/ 6865940 w 6865940"/>
              <a:gd name="connsiteY10" fmla="*/ 10287000 h 10287000"/>
              <a:gd name="connsiteX11" fmla="*/ 0 w 6865940"/>
              <a:gd name="connsiteY11" fmla="*/ 10287000 h 10287000"/>
              <a:gd name="connsiteX12" fmla="*/ 0 w 6865940"/>
              <a:gd name="connsiteY12" fmla="*/ 2857480 h 10287000"/>
              <a:gd name="connsiteX13" fmla="*/ 14752 w 6865940"/>
              <a:gd name="connsiteY13" fmla="*/ 2565337 h 10287000"/>
              <a:gd name="connsiteX14" fmla="*/ 2857500 w 6865940"/>
              <a:gd name="connsiteY14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102870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10287000"/>
                </a:lnTo>
                <a:lnTo>
                  <a:pt x="0" y="102870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6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 billede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6" name="Billede 75">
            <a:extLst>
              <a:ext uri="{FF2B5EF4-FFF2-40B4-BE49-F238E27FC236}">
                <a16:creationId xmlns="" xmlns:a16="http://schemas.microsoft.com/office/drawing/2014/main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="" xmlns:a16="http://schemas.microsoft.com/office/drawing/2014/main" id="{008C7912-E982-4CB2-B0A9-BA64FC078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="" xmlns:a16="http://schemas.microsoft.com/office/drawing/2014/main" id="{FFD43D12-F4B6-4D49-A916-913BDFDAB4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pic>
        <p:nvPicPr>
          <p:cNvPr id="16" name="Billede 15">
            <a:extLst>
              <a:ext uri="{FF2B5EF4-FFF2-40B4-BE49-F238E27FC236}">
                <a16:creationId xmlns="" xmlns:a16="http://schemas.microsoft.com/office/drawing/2014/main" id="{8B399C38-2B8A-43B8-A98D-BA55546CD3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50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o bille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>
            <a:extLst>
              <a:ext uri="{FF2B5EF4-FFF2-40B4-BE49-F238E27FC236}">
                <a16:creationId xmlns="" xmlns:a16="http://schemas.microsoft.com/office/drawing/2014/main" id="{8B99B115-D99E-492C-90DF-A8BB142C4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22060" y="0"/>
            <a:ext cx="6865940" cy="5143500"/>
          </a:xfrm>
          <a:custGeom>
            <a:avLst/>
            <a:gdLst>
              <a:gd name="connsiteX0" fmla="*/ 2857500 w 6865940"/>
              <a:gd name="connsiteY0" fmla="*/ 0 h 5143500"/>
              <a:gd name="connsiteX1" fmla="*/ 3106864 w 6865940"/>
              <a:gd name="connsiteY1" fmla="*/ 0 h 5143500"/>
              <a:gd name="connsiteX2" fmla="*/ 3429000 w 6865940"/>
              <a:gd name="connsiteY2" fmla="*/ 0 h 5143500"/>
              <a:gd name="connsiteX3" fmla="*/ 3432972 w 6865940"/>
              <a:gd name="connsiteY3" fmla="*/ 0 h 5143500"/>
              <a:gd name="connsiteX4" fmla="*/ 3432972 w 6865940"/>
              <a:gd name="connsiteY4" fmla="*/ 1908000 h 5143500"/>
              <a:gd name="connsiteX5" fmla="*/ 4704544 w 6865940"/>
              <a:gd name="connsiteY5" fmla="*/ 1908000 h 5143500"/>
              <a:gd name="connsiteX6" fmla="*/ 5009344 w 6865940"/>
              <a:gd name="connsiteY6" fmla="*/ 1603200 h 5143500"/>
              <a:gd name="connsiteX7" fmla="*/ 5009344 w 6865940"/>
              <a:gd name="connsiteY7" fmla="*/ 0 h 5143500"/>
              <a:gd name="connsiteX8" fmla="*/ 5101308 w 6865940"/>
              <a:gd name="connsiteY8" fmla="*/ 0 h 5143500"/>
              <a:gd name="connsiteX9" fmla="*/ 6865940 w 6865940"/>
              <a:gd name="connsiteY9" fmla="*/ 0 h 5143500"/>
              <a:gd name="connsiteX10" fmla="*/ 6865940 w 6865940"/>
              <a:gd name="connsiteY10" fmla="*/ 5143500 h 5143500"/>
              <a:gd name="connsiteX11" fmla="*/ 0 w 6865940"/>
              <a:gd name="connsiteY11" fmla="*/ 5143500 h 5143500"/>
              <a:gd name="connsiteX12" fmla="*/ 0 w 6865940"/>
              <a:gd name="connsiteY12" fmla="*/ 2857480 h 5143500"/>
              <a:gd name="connsiteX13" fmla="*/ 14752 w 6865940"/>
              <a:gd name="connsiteY13" fmla="*/ 2565337 h 5143500"/>
              <a:gd name="connsiteX14" fmla="*/ 2857500 w 6865940"/>
              <a:gd name="connsiteY1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51435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5143500"/>
                </a:lnTo>
                <a:lnTo>
                  <a:pt x="0" y="51435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3600"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mtClean="0"/>
              <a:t>Klik på ikonet for at tilføje et billede</a:t>
            </a:r>
            <a:endParaRPr lang="da-DK" dirty="0"/>
          </a:p>
        </p:txBody>
      </p:sp>
      <p:pic>
        <p:nvPicPr>
          <p:cNvPr id="76" name="Billede 75">
            <a:extLst>
              <a:ext uri="{FF2B5EF4-FFF2-40B4-BE49-F238E27FC236}">
                <a16:creationId xmlns="" xmlns:a16="http://schemas.microsoft.com/office/drawing/2014/main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8" name="Pladsholder til billede 7">
            <a:extLst>
              <a:ext uri="{FF2B5EF4-FFF2-40B4-BE49-F238E27FC236}">
                <a16:creationId xmlns="" xmlns:a16="http://schemas.microsoft.com/office/drawing/2014/main" id="{FF688208-7264-488A-A54E-168660AA5E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22063" y="5143500"/>
            <a:ext cx="686593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3" name="Titel 3">
            <a:extLst>
              <a:ext uri="{FF2B5EF4-FFF2-40B4-BE49-F238E27FC236}">
                <a16:creationId xmlns="" xmlns:a16="http://schemas.microsoft.com/office/drawing/2014/main" id="{400CC1CE-2370-4C84-A8A3-ED3806D20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17" name="Pladsholder til indhold 5">
            <a:extLst>
              <a:ext uri="{FF2B5EF4-FFF2-40B4-BE49-F238E27FC236}">
                <a16:creationId xmlns="" xmlns:a16="http://schemas.microsoft.com/office/drawing/2014/main" id="{89862FB4-233E-4944-99BC-C55212607C5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80871D2C-013C-44B1-8BE5-235D095EC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re bille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>
            <a:extLst>
              <a:ext uri="{FF2B5EF4-FFF2-40B4-BE49-F238E27FC236}">
                <a16:creationId xmlns="" xmlns:a16="http://schemas.microsoft.com/office/drawing/2014/main" id="{8B99B115-D99E-492C-90DF-A8BB142C4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22060" y="0"/>
            <a:ext cx="6865940" cy="5143500"/>
          </a:xfrm>
          <a:custGeom>
            <a:avLst/>
            <a:gdLst>
              <a:gd name="connsiteX0" fmla="*/ 2857500 w 6865940"/>
              <a:gd name="connsiteY0" fmla="*/ 0 h 5143500"/>
              <a:gd name="connsiteX1" fmla="*/ 3106864 w 6865940"/>
              <a:gd name="connsiteY1" fmla="*/ 0 h 5143500"/>
              <a:gd name="connsiteX2" fmla="*/ 3429000 w 6865940"/>
              <a:gd name="connsiteY2" fmla="*/ 0 h 5143500"/>
              <a:gd name="connsiteX3" fmla="*/ 3432972 w 6865940"/>
              <a:gd name="connsiteY3" fmla="*/ 0 h 5143500"/>
              <a:gd name="connsiteX4" fmla="*/ 3432972 w 6865940"/>
              <a:gd name="connsiteY4" fmla="*/ 1908000 h 5143500"/>
              <a:gd name="connsiteX5" fmla="*/ 4704544 w 6865940"/>
              <a:gd name="connsiteY5" fmla="*/ 1908000 h 5143500"/>
              <a:gd name="connsiteX6" fmla="*/ 5009344 w 6865940"/>
              <a:gd name="connsiteY6" fmla="*/ 1603200 h 5143500"/>
              <a:gd name="connsiteX7" fmla="*/ 5009344 w 6865940"/>
              <a:gd name="connsiteY7" fmla="*/ 0 h 5143500"/>
              <a:gd name="connsiteX8" fmla="*/ 5101308 w 6865940"/>
              <a:gd name="connsiteY8" fmla="*/ 0 h 5143500"/>
              <a:gd name="connsiteX9" fmla="*/ 6865940 w 6865940"/>
              <a:gd name="connsiteY9" fmla="*/ 0 h 5143500"/>
              <a:gd name="connsiteX10" fmla="*/ 6865940 w 6865940"/>
              <a:gd name="connsiteY10" fmla="*/ 5143500 h 5143500"/>
              <a:gd name="connsiteX11" fmla="*/ 0 w 6865940"/>
              <a:gd name="connsiteY11" fmla="*/ 5143500 h 5143500"/>
              <a:gd name="connsiteX12" fmla="*/ 0 w 6865940"/>
              <a:gd name="connsiteY12" fmla="*/ 2857480 h 5143500"/>
              <a:gd name="connsiteX13" fmla="*/ 14752 w 6865940"/>
              <a:gd name="connsiteY13" fmla="*/ 2565337 h 5143500"/>
              <a:gd name="connsiteX14" fmla="*/ 2857500 w 6865940"/>
              <a:gd name="connsiteY1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65940" h="5143500">
                <a:moveTo>
                  <a:pt x="2857500" y="0"/>
                </a:moveTo>
                <a:lnTo>
                  <a:pt x="3106864" y="0"/>
                </a:lnTo>
                <a:lnTo>
                  <a:pt x="3429000" y="0"/>
                </a:lnTo>
                <a:lnTo>
                  <a:pt x="3432972" y="0"/>
                </a:lnTo>
                <a:lnTo>
                  <a:pt x="3432972" y="1908000"/>
                </a:lnTo>
                <a:lnTo>
                  <a:pt x="4704544" y="1908000"/>
                </a:lnTo>
                <a:cubicBezTo>
                  <a:pt x="4872880" y="1908000"/>
                  <a:pt x="5009344" y="1771536"/>
                  <a:pt x="5009344" y="1603200"/>
                </a:cubicBezTo>
                <a:lnTo>
                  <a:pt x="5009344" y="0"/>
                </a:lnTo>
                <a:lnTo>
                  <a:pt x="5101308" y="0"/>
                </a:lnTo>
                <a:lnTo>
                  <a:pt x="6865940" y="0"/>
                </a:lnTo>
                <a:lnTo>
                  <a:pt x="6865940" y="5143500"/>
                </a:lnTo>
                <a:lnTo>
                  <a:pt x="0" y="5143500"/>
                </a:lnTo>
                <a:lnTo>
                  <a:pt x="0" y="2857480"/>
                </a:lnTo>
                <a:lnTo>
                  <a:pt x="14752" y="2565337"/>
                </a:lnTo>
                <a:cubicBezTo>
                  <a:pt x="161084" y="1124425"/>
                  <a:pt x="1377980" y="0"/>
                  <a:pt x="2857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mtClean="0"/>
              <a:t>Klik på ikonet for at tilføje et billede</a:t>
            </a:r>
            <a:endParaRPr lang="da-DK" dirty="0"/>
          </a:p>
        </p:txBody>
      </p:sp>
      <p:pic>
        <p:nvPicPr>
          <p:cNvPr id="76" name="Billede 75">
            <a:extLst>
              <a:ext uri="{FF2B5EF4-FFF2-40B4-BE49-F238E27FC236}">
                <a16:creationId xmlns="" xmlns:a16="http://schemas.microsoft.com/office/drawing/2014/main" id="{158D3DA1-E904-4946-94D3-7C79B90B7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8" name="Pladsholder til billede 7">
            <a:extLst>
              <a:ext uri="{FF2B5EF4-FFF2-40B4-BE49-F238E27FC236}">
                <a16:creationId xmlns="" xmlns:a16="http://schemas.microsoft.com/office/drawing/2014/main" id="{FF688208-7264-488A-A54E-168660AA5E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22063" y="5143500"/>
            <a:ext cx="6865937" cy="257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billede 2</a:t>
            </a:r>
          </a:p>
          <a:p>
            <a:endParaRPr lang="da-DK" dirty="0"/>
          </a:p>
        </p:txBody>
      </p:sp>
      <p:sp>
        <p:nvSpPr>
          <p:cNvPr id="9" name="Pladsholder til billede 7">
            <a:extLst>
              <a:ext uri="{FF2B5EF4-FFF2-40B4-BE49-F238E27FC236}">
                <a16:creationId xmlns="" xmlns:a16="http://schemas.microsoft.com/office/drawing/2014/main" id="{564EAAB9-6556-4CCA-8EB2-44047EEF1D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422063" y="7717500"/>
            <a:ext cx="6865937" cy="257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billede 3</a:t>
            </a:r>
          </a:p>
          <a:p>
            <a:endParaRPr lang="da-DK" dirty="0"/>
          </a:p>
        </p:txBody>
      </p:sp>
      <p:sp>
        <p:nvSpPr>
          <p:cNvPr id="15" name="Titel 3">
            <a:extLst>
              <a:ext uri="{FF2B5EF4-FFF2-40B4-BE49-F238E27FC236}">
                <a16:creationId xmlns="" xmlns:a16="http://schemas.microsoft.com/office/drawing/2014/main" id="{4FC8D3B3-1842-4565-AC40-C86DABBB2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18" name="Pladsholder til indhold 5">
            <a:extLst>
              <a:ext uri="{FF2B5EF4-FFF2-40B4-BE49-F238E27FC236}">
                <a16:creationId xmlns="" xmlns:a16="http://schemas.microsoft.com/office/drawing/2014/main" id="{7BFF5B87-BB6B-4E46-844D-7962E9491D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="" xmlns:a16="http://schemas.microsoft.com/office/drawing/2014/main" id="{1050DFC2-8D3A-4A18-B63B-A28B548E4B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to kolonn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5">
            <a:extLst>
              <a:ext uri="{FF2B5EF4-FFF2-40B4-BE49-F238E27FC236}">
                <a16:creationId xmlns="" xmlns:a16="http://schemas.microsoft.com/office/drawing/2014/main" id="{12C8D058-24AC-41B2-A64B-361C5A2818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17" name="Pladsholder til indhold 10">
            <a:extLst>
              <a:ext uri="{FF2B5EF4-FFF2-40B4-BE49-F238E27FC236}">
                <a16:creationId xmlns="" xmlns:a16="http://schemas.microsoft.com/office/drawing/2014/main" id="{BDE03F2D-599C-469E-A699-92B9F1C4C56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19" name="Titel 3">
            <a:extLst>
              <a:ext uri="{FF2B5EF4-FFF2-40B4-BE49-F238E27FC236}">
                <a16:creationId xmlns="" xmlns:a16="http://schemas.microsoft.com/office/drawing/2014/main" id="{15274CD0-2568-4073-AB6C-509137F73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21" name="Pladsholder til tekst 20">
            <a:extLst>
              <a:ext uri="{FF2B5EF4-FFF2-40B4-BE49-F238E27FC236}">
                <a16:creationId xmlns="" xmlns:a16="http://schemas.microsoft.com/office/drawing/2014/main" id="{2DBFBAC4-8014-47CB-9919-879B15315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D05A918C-61A2-437E-BA4E-DEBAA2EDC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3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to kolonner hvi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indhold 5">
            <a:extLst>
              <a:ext uri="{FF2B5EF4-FFF2-40B4-BE49-F238E27FC236}">
                <a16:creationId xmlns="" xmlns:a16="http://schemas.microsoft.com/office/drawing/2014/main" id="{5142445C-C242-46E5-96B1-E13C77A363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16" name="Pladsholder til indhold 10">
            <a:extLst>
              <a:ext uri="{FF2B5EF4-FFF2-40B4-BE49-F238E27FC236}">
                <a16:creationId xmlns="" xmlns:a16="http://schemas.microsoft.com/office/drawing/2014/main" id="{946857DA-FBF2-4E1A-B632-2EDB12A2012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18" name="Titel 3">
            <a:extLst>
              <a:ext uri="{FF2B5EF4-FFF2-40B4-BE49-F238E27FC236}">
                <a16:creationId xmlns="" xmlns:a16="http://schemas.microsoft.com/office/drawing/2014/main" id="{72F5C715-1CA9-441E-A212-9BF30FEAF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19" name="Pladsholder til tekst 20">
            <a:extLst>
              <a:ext uri="{FF2B5EF4-FFF2-40B4-BE49-F238E27FC236}">
                <a16:creationId xmlns="" xmlns:a16="http://schemas.microsoft.com/office/drawing/2014/main" id="{8ACDE33E-D635-4BBF-8743-E7706148C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CE70E7DE-BFB3-4102-8F52-F3A53D7AA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00" y="9576000"/>
            <a:ext cx="239506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to kolonner grø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indhold 5">
            <a:extLst>
              <a:ext uri="{FF2B5EF4-FFF2-40B4-BE49-F238E27FC236}">
                <a16:creationId xmlns="" xmlns:a16="http://schemas.microsoft.com/office/drawing/2014/main" id="{05D32876-202D-4ED4-B7FF-B3E92035FE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000" y="1872000"/>
            <a:ext cx="10080000" cy="7200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indhold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23" name="Pladsholder til indhold 10">
            <a:extLst>
              <a:ext uri="{FF2B5EF4-FFF2-40B4-BE49-F238E27FC236}">
                <a16:creationId xmlns="" xmlns:a16="http://schemas.microsoft.com/office/drawing/2014/main" id="{2F0A98AF-369D-472A-BC77-3B1DC4CA44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555939" y="1889125"/>
            <a:ext cx="5080164" cy="71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Indsæt indhold</a:t>
            </a:r>
          </a:p>
        </p:txBody>
      </p:sp>
      <p:sp>
        <p:nvSpPr>
          <p:cNvPr id="24" name="Titel 3">
            <a:extLst>
              <a:ext uri="{FF2B5EF4-FFF2-40B4-BE49-F238E27FC236}">
                <a16:creationId xmlns="" xmlns:a16="http://schemas.microsoft.com/office/drawing/2014/main" id="{9A0F3DE8-4175-464B-B776-96FE09348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92000"/>
            <a:ext cx="10080000" cy="8893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Skriv en overskrift</a:t>
            </a:r>
          </a:p>
        </p:txBody>
      </p:sp>
      <p:sp>
        <p:nvSpPr>
          <p:cNvPr id="25" name="Pladsholder til tekst 20">
            <a:extLst>
              <a:ext uri="{FF2B5EF4-FFF2-40B4-BE49-F238E27FC236}">
                <a16:creationId xmlns="" xmlns:a16="http://schemas.microsoft.com/office/drawing/2014/main" id="{0BE832EE-8018-47A8-96CE-FC5E725D1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5939" y="792163"/>
            <a:ext cx="5080164" cy="88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/>
            </a:lvl1pPr>
          </a:lstStyle>
          <a:p>
            <a:pPr lvl="0"/>
            <a:r>
              <a:rPr lang="da-DK" dirty="0"/>
              <a:t>Overskrift</a:t>
            </a:r>
          </a:p>
        </p:txBody>
      </p:sp>
      <p:pic>
        <p:nvPicPr>
          <p:cNvPr id="7" name="Billede 6" descr="Et billede, der indeholder tekst, clipart&#10;&#10;Automatisk genereret beskrivelse">
            <a:extLst>
              <a:ext uri="{FF2B5EF4-FFF2-40B4-BE49-F238E27FC236}">
                <a16:creationId xmlns="" xmlns:a16="http://schemas.microsoft.com/office/drawing/2014/main" id="{AAE2ED2F-6119-40CA-945D-1C37FFDB77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9" y="9576000"/>
            <a:ext cx="239026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7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-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="" xmlns:a16="http://schemas.microsoft.com/office/drawing/2014/main" id="{E032F97C-21ED-46C1-8D6B-9AD718D229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8287999" cy="10287001"/>
          </a:xfrm>
          <a:custGeom>
            <a:avLst/>
            <a:gdLst>
              <a:gd name="connsiteX0" fmla="*/ 14846400 w 18287999"/>
              <a:gd name="connsiteY0" fmla="*/ 211 h 10287001"/>
              <a:gd name="connsiteX1" fmla="*/ 14846400 w 18287999"/>
              <a:gd name="connsiteY1" fmla="*/ 1908211 h 10287001"/>
              <a:gd name="connsiteX2" fmla="*/ 16117972 w 18287999"/>
              <a:gd name="connsiteY2" fmla="*/ 1908211 h 10287001"/>
              <a:gd name="connsiteX3" fmla="*/ 16422772 w 18287999"/>
              <a:gd name="connsiteY3" fmla="*/ 1603411 h 10287001"/>
              <a:gd name="connsiteX4" fmla="*/ 16422772 w 18287999"/>
              <a:gd name="connsiteY4" fmla="*/ 211 h 10287001"/>
              <a:gd name="connsiteX5" fmla="*/ 0 w 18287999"/>
              <a:gd name="connsiteY5" fmla="*/ 0 h 10287001"/>
              <a:gd name="connsiteX6" fmla="*/ 18287999 w 18287999"/>
              <a:gd name="connsiteY6" fmla="*/ 0 h 10287001"/>
              <a:gd name="connsiteX7" fmla="*/ 18287999 w 18287999"/>
              <a:gd name="connsiteY7" fmla="*/ 7429749 h 10287001"/>
              <a:gd name="connsiteX8" fmla="*/ 18273247 w 18287999"/>
              <a:gd name="connsiteY8" fmla="*/ 7721873 h 10287001"/>
              <a:gd name="connsiteX9" fmla="*/ 15704634 w 18287999"/>
              <a:gd name="connsiteY9" fmla="*/ 10274231 h 10287001"/>
              <a:gd name="connsiteX10" fmla="*/ 15434954 w 18287999"/>
              <a:gd name="connsiteY10" fmla="*/ 10287001 h 10287001"/>
              <a:gd name="connsiteX11" fmla="*/ 0 w 18287999"/>
              <a:gd name="connsiteY11" fmla="*/ 10287001 h 10287001"/>
              <a:gd name="connsiteX12" fmla="*/ 0 w 18287999"/>
              <a:gd name="connsiteY12" fmla="*/ 2628900 h 10287001"/>
              <a:gd name="connsiteX13" fmla="*/ 11555 w 18287999"/>
              <a:gd name="connsiteY13" fmla="*/ 2628900 h 10287001"/>
              <a:gd name="connsiteX14" fmla="*/ 14754 w 18287999"/>
              <a:gd name="connsiteY14" fmla="*/ 2565549 h 10287001"/>
              <a:gd name="connsiteX15" fmla="*/ 2857501 w 18287999"/>
              <a:gd name="connsiteY15" fmla="*/ 211 h 10287001"/>
              <a:gd name="connsiteX16" fmla="*/ 0 w 18287999"/>
              <a:gd name="connsiteY16" fmla="*/ 21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7999" h="10287001">
                <a:moveTo>
                  <a:pt x="14846400" y="211"/>
                </a:moveTo>
                <a:lnTo>
                  <a:pt x="14846400" y="1908211"/>
                </a:lnTo>
                <a:lnTo>
                  <a:pt x="16117972" y="1908211"/>
                </a:lnTo>
                <a:cubicBezTo>
                  <a:pt x="16286308" y="1908211"/>
                  <a:pt x="16422772" y="1771747"/>
                  <a:pt x="16422772" y="1603411"/>
                </a:cubicBezTo>
                <a:lnTo>
                  <a:pt x="16422772" y="211"/>
                </a:lnTo>
                <a:close/>
                <a:moveTo>
                  <a:pt x="0" y="0"/>
                </a:moveTo>
                <a:lnTo>
                  <a:pt x="18287999" y="0"/>
                </a:lnTo>
                <a:lnTo>
                  <a:pt x="18287999" y="7429749"/>
                </a:lnTo>
                <a:lnTo>
                  <a:pt x="18273247" y="7721873"/>
                </a:lnTo>
                <a:cubicBezTo>
                  <a:pt x="18136063" y="9072729"/>
                  <a:pt x="17057947" y="10145421"/>
                  <a:pt x="15704634" y="10274231"/>
                </a:cubicBezTo>
                <a:lnTo>
                  <a:pt x="15434954" y="10287001"/>
                </a:lnTo>
                <a:lnTo>
                  <a:pt x="0" y="10287001"/>
                </a:lnTo>
                <a:lnTo>
                  <a:pt x="0" y="2628900"/>
                </a:lnTo>
                <a:lnTo>
                  <a:pt x="11555" y="2628900"/>
                </a:lnTo>
                <a:lnTo>
                  <a:pt x="14754" y="2565549"/>
                </a:lnTo>
                <a:cubicBezTo>
                  <a:pt x="161087" y="1124637"/>
                  <a:pt x="1377981" y="211"/>
                  <a:pt x="2857501" y="211"/>
                </a:cubicBezTo>
                <a:lnTo>
                  <a:pt x="0" y="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AEBFC50A-EF3D-4871-BD89-F01D857AC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tort bille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="" xmlns:a16="http://schemas.microsoft.com/office/drawing/2014/main" id="{E032F97C-21ED-46C1-8D6B-9AD718D229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8287999" cy="10287001"/>
          </a:xfrm>
          <a:custGeom>
            <a:avLst/>
            <a:gdLst>
              <a:gd name="connsiteX0" fmla="*/ 14846400 w 18287999"/>
              <a:gd name="connsiteY0" fmla="*/ 211 h 10287001"/>
              <a:gd name="connsiteX1" fmla="*/ 14846400 w 18287999"/>
              <a:gd name="connsiteY1" fmla="*/ 1908211 h 10287001"/>
              <a:gd name="connsiteX2" fmla="*/ 16117972 w 18287999"/>
              <a:gd name="connsiteY2" fmla="*/ 1908211 h 10287001"/>
              <a:gd name="connsiteX3" fmla="*/ 16422772 w 18287999"/>
              <a:gd name="connsiteY3" fmla="*/ 1603411 h 10287001"/>
              <a:gd name="connsiteX4" fmla="*/ 16422772 w 18287999"/>
              <a:gd name="connsiteY4" fmla="*/ 211 h 10287001"/>
              <a:gd name="connsiteX5" fmla="*/ 0 w 18287999"/>
              <a:gd name="connsiteY5" fmla="*/ 0 h 10287001"/>
              <a:gd name="connsiteX6" fmla="*/ 18287999 w 18287999"/>
              <a:gd name="connsiteY6" fmla="*/ 0 h 10287001"/>
              <a:gd name="connsiteX7" fmla="*/ 18287999 w 18287999"/>
              <a:gd name="connsiteY7" fmla="*/ 7429749 h 10287001"/>
              <a:gd name="connsiteX8" fmla="*/ 18273247 w 18287999"/>
              <a:gd name="connsiteY8" fmla="*/ 7721873 h 10287001"/>
              <a:gd name="connsiteX9" fmla="*/ 15704634 w 18287999"/>
              <a:gd name="connsiteY9" fmla="*/ 10274231 h 10287001"/>
              <a:gd name="connsiteX10" fmla="*/ 15434954 w 18287999"/>
              <a:gd name="connsiteY10" fmla="*/ 10287001 h 10287001"/>
              <a:gd name="connsiteX11" fmla="*/ 0 w 18287999"/>
              <a:gd name="connsiteY11" fmla="*/ 10287001 h 10287001"/>
              <a:gd name="connsiteX12" fmla="*/ 0 w 18287999"/>
              <a:gd name="connsiteY12" fmla="*/ 2628900 h 10287001"/>
              <a:gd name="connsiteX13" fmla="*/ 11555 w 18287999"/>
              <a:gd name="connsiteY13" fmla="*/ 2628900 h 10287001"/>
              <a:gd name="connsiteX14" fmla="*/ 14754 w 18287999"/>
              <a:gd name="connsiteY14" fmla="*/ 2565549 h 10287001"/>
              <a:gd name="connsiteX15" fmla="*/ 2857501 w 18287999"/>
              <a:gd name="connsiteY15" fmla="*/ 211 h 10287001"/>
              <a:gd name="connsiteX16" fmla="*/ 0 w 18287999"/>
              <a:gd name="connsiteY16" fmla="*/ 21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87999" h="10287001">
                <a:moveTo>
                  <a:pt x="14846400" y="211"/>
                </a:moveTo>
                <a:lnTo>
                  <a:pt x="14846400" y="1908211"/>
                </a:lnTo>
                <a:lnTo>
                  <a:pt x="16117972" y="1908211"/>
                </a:lnTo>
                <a:cubicBezTo>
                  <a:pt x="16286308" y="1908211"/>
                  <a:pt x="16422772" y="1771747"/>
                  <a:pt x="16422772" y="1603411"/>
                </a:cubicBezTo>
                <a:lnTo>
                  <a:pt x="16422772" y="211"/>
                </a:lnTo>
                <a:close/>
                <a:moveTo>
                  <a:pt x="0" y="0"/>
                </a:moveTo>
                <a:lnTo>
                  <a:pt x="18287999" y="0"/>
                </a:lnTo>
                <a:lnTo>
                  <a:pt x="18287999" y="7429749"/>
                </a:lnTo>
                <a:lnTo>
                  <a:pt x="18273247" y="7721873"/>
                </a:lnTo>
                <a:cubicBezTo>
                  <a:pt x="18136063" y="9072729"/>
                  <a:pt x="17057947" y="10145421"/>
                  <a:pt x="15704634" y="10274231"/>
                </a:cubicBezTo>
                <a:lnTo>
                  <a:pt x="15434954" y="10287001"/>
                </a:lnTo>
                <a:lnTo>
                  <a:pt x="0" y="10287001"/>
                </a:lnTo>
                <a:lnTo>
                  <a:pt x="0" y="2628900"/>
                </a:lnTo>
                <a:lnTo>
                  <a:pt x="11555" y="2628900"/>
                </a:lnTo>
                <a:lnTo>
                  <a:pt x="14754" y="2565549"/>
                </a:lnTo>
                <a:cubicBezTo>
                  <a:pt x="161087" y="1124637"/>
                  <a:pt x="1377981" y="211"/>
                  <a:pt x="2857501" y="211"/>
                </a:cubicBezTo>
                <a:lnTo>
                  <a:pt x="0" y="2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AEBFC50A-EF3D-4871-BD89-F01D857AC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505" y="0"/>
            <a:ext cx="1612879" cy="19625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3CEFDBA1-B0EC-462F-A711-6D0C1C67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62547"/>
            <a:ext cx="15773400" cy="2565066"/>
          </a:xfrm>
          <a:prstGeom prst="rect">
            <a:avLst/>
          </a:prstGeom>
        </p:spPr>
        <p:txBody>
          <a:bodyPr/>
          <a:lstStyle>
            <a:lvl1pPr algn="ctr">
              <a:defRPr sz="166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43627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0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2" r:id="rId7"/>
    <p:sldLayoutId id="2147483696" r:id="rId8"/>
    <p:sldLayoutId id="2147483698" r:id="rId9"/>
    <p:sldLayoutId id="2147483697" r:id="rId10"/>
    <p:sldLayoutId id="2147483694" r:id="rId11"/>
    <p:sldLayoutId id="214748369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j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j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7" Type="http://schemas.openxmlformats.org/officeDocument/2006/relationships/image" Target="../media/image9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7" Type="http://schemas.openxmlformats.org/officeDocument/2006/relationships/image" Target="../media/image9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28" Type="http://schemas.openxmlformats.org/officeDocument/2006/relationships/image" Target="../media/image7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7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36281B92-EAFC-42A4-BDE6-00DED3338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8800" dirty="0" smtClean="0"/>
              <a:t>Præsentation af Trivselsmåling 2022</a:t>
            </a:r>
            <a:endParaRPr lang="da-DK" sz="8800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3F54D4E9-CB5D-42B1-9183-93A9B782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Afdeling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067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Forslag til handleplaner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142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>
          <a:xfrm>
            <a:off x="792000" y="1872000"/>
            <a:ext cx="11400000" cy="7200000"/>
          </a:xfrm>
        </p:spPr>
        <p:txBody>
          <a:bodyPr/>
          <a:lstStyle/>
          <a:p>
            <a:r>
              <a:rPr lang="da-DK" dirty="0"/>
              <a:t>Arbejdsmiljøgruppens (+evt. TR) forslag til handleplaner præsenteres for medarbejderne</a:t>
            </a:r>
          </a:p>
          <a:p>
            <a:endParaRPr lang="da-DK" dirty="0"/>
          </a:p>
          <a:p>
            <a:r>
              <a:rPr lang="da-DK" dirty="0"/>
              <a:t>Er de forslåede handleplaner fyldestgørende for det videre arbejde med trivselsmålingen?</a:t>
            </a:r>
          </a:p>
          <a:p>
            <a:endParaRPr lang="da-DK" dirty="0"/>
          </a:p>
          <a:p>
            <a:r>
              <a:rPr lang="da-DK" dirty="0"/>
              <a:t>Er der behov for justeringer af de forslåede handleplaner? 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Gruppedrøftelser </a:t>
            </a:r>
            <a:endParaRPr lang="da-DK" dirty="0"/>
          </a:p>
        </p:txBody>
      </p:sp>
      <p:pic>
        <p:nvPicPr>
          <p:cNvPr id="4" name="Grafik 20" descr="Kundeanmeldelse med massiv udfyldning">
            <a:extLst>
              <a:ext uri="{FF2B5EF4-FFF2-40B4-BE49-F238E27FC236}">
                <a16:creationId xmlns="" xmlns:a16="http://schemas.microsoft.com/office/drawing/2014/main" id="{F38B37E6-101D-5519-9240-F78CB5DE81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085506" y="4154430"/>
            <a:ext cx="4094220" cy="4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>
          <a:xfrm>
            <a:off x="792000" y="2601540"/>
            <a:ext cx="11400000" cy="7200000"/>
          </a:xfrm>
        </p:spPr>
        <p:txBody>
          <a:bodyPr/>
          <a:lstStyle/>
          <a:p>
            <a:r>
              <a:rPr lang="da-DK" dirty="0"/>
              <a:t>Kunsten er nu at finde frem til nogle konkrete ideer som I vil arbejde med</a:t>
            </a:r>
            <a:r>
              <a:rPr lang="da-DK" dirty="0" smtClean="0"/>
              <a:t>.</a:t>
            </a:r>
            <a:endParaRPr lang="da-DK" dirty="0"/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Vælg først et emne/handleplan du gerne vil arbejde med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Dan grupper ud fra emnevalg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dirty="0"/>
              <a:t>Bliv herefter helt konkrete med løsningsmuligheder med IGLO skema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a-DK" dirty="0"/>
              <a:t>Hvad kan jeg selv gøre?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a-DK" dirty="0"/>
              <a:t>Hvad kan vi gøre i gruppe?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a-DK" dirty="0"/>
              <a:t>Hvad kan ledelsen gøre?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a-DK" dirty="0"/>
              <a:t>Hvad kan organisationen gøre overordnet?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Konkrete ideer og løsninger</a:t>
            </a:r>
            <a:endParaRPr lang="da-DK" dirty="0"/>
          </a:p>
        </p:txBody>
      </p:sp>
      <p:pic>
        <p:nvPicPr>
          <p:cNvPr id="5" name="Grafik 55" descr="God idé med massiv udfyldning">
            <a:extLst>
              <a:ext uri="{FF2B5EF4-FFF2-40B4-BE49-F238E27FC236}">
                <a16:creationId xmlns="" xmlns:a16="http://schemas.microsoft.com/office/drawing/2014/main" id="{422D5101-58A6-8CE4-E933-A5DE133543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2797002" y="3544718"/>
            <a:ext cx="4233698" cy="42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>
          <a:xfrm>
            <a:off x="792000" y="2601540"/>
            <a:ext cx="11400000" cy="7200000"/>
          </a:xfrm>
        </p:spPr>
        <p:txBody>
          <a:bodyPr/>
          <a:lstStyle/>
          <a:p>
            <a:r>
              <a:rPr lang="da-DK" dirty="0"/>
              <a:t>I- Individet: Den enkelte medarbejder</a:t>
            </a:r>
          </a:p>
          <a:p>
            <a:endParaRPr lang="da-DK" dirty="0"/>
          </a:p>
          <a:p>
            <a:r>
              <a:rPr lang="da-DK" dirty="0"/>
              <a:t>G-Gruppen: Teamet/afdelingen</a:t>
            </a:r>
          </a:p>
          <a:p>
            <a:endParaRPr lang="da-DK" dirty="0"/>
          </a:p>
          <a:p>
            <a:r>
              <a:rPr lang="da-DK" dirty="0"/>
              <a:t>L-Ledelsen: Nærmeste leder/lederteam</a:t>
            </a:r>
          </a:p>
          <a:p>
            <a:endParaRPr lang="da-DK" dirty="0"/>
          </a:p>
          <a:p>
            <a:r>
              <a:rPr lang="da-DK" dirty="0"/>
              <a:t>O-Organisation: Det øverste ledelsesniveau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IGLO modellen</a:t>
            </a:r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611" y="-170368"/>
            <a:ext cx="7492389" cy="1045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0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>
          <a:xfrm>
            <a:off x="792000" y="2601540"/>
            <a:ext cx="11400000" cy="7200000"/>
          </a:xfrm>
        </p:spPr>
        <p:txBody>
          <a:bodyPr/>
          <a:lstStyle/>
          <a:p>
            <a:r>
              <a:rPr lang="da-DK" dirty="0" smtClean="0"/>
              <a:t>Det videre arbejde med handleplaner samt den kommende opfølgning.</a:t>
            </a:r>
          </a:p>
          <a:p>
            <a:endParaRPr lang="da-DK" dirty="0"/>
          </a:p>
          <a:p>
            <a:r>
              <a:rPr lang="da-DK" dirty="0" smtClean="0"/>
              <a:t>Tak for i dag.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Næste skridt</a:t>
            </a:r>
            <a:endParaRPr lang="da-DK" dirty="0"/>
          </a:p>
        </p:txBody>
      </p:sp>
      <p:pic>
        <p:nvPicPr>
          <p:cNvPr id="5" name="Grafik 55" descr="God idé med massiv udfyldning">
            <a:extLst>
              <a:ext uri="{FF2B5EF4-FFF2-40B4-BE49-F238E27FC236}">
                <a16:creationId xmlns="" xmlns:a16="http://schemas.microsoft.com/office/drawing/2014/main" id="{422D5101-58A6-8CE4-E933-A5DE133543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2797002" y="3544718"/>
            <a:ext cx="4233698" cy="42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Intern vejledning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sz="3200" dirty="0"/>
              <a:t>Forberedelse til processen:</a:t>
            </a:r>
          </a:p>
          <a:p>
            <a:r>
              <a:rPr lang="da-DK" sz="3200" dirty="0"/>
              <a:t>Snak resultatrapporten på Trivselsmålingen grundigt igennem i arbejdsmiljøgruppen og drøft resultaterne, brug evt. materialet ”Guide til opfølgning på Trivselsmålingen 2022”.</a:t>
            </a:r>
          </a:p>
          <a:p>
            <a:r>
              <a:rPr lang="da-DK" sz="3200" dirty="0"/>
              <a:t>Planlæg herefter processens forløb. Det vil være godt at nå trin 1-4 på et møde hvor alle medarbejdere deltager, så får i så meget arbejde med som muligt ift. jeres handleplaner.</a:t>
            </a:r>
          </a:p>
          <a:p>
            <a:r>
              <a:rPr lang="da-DK" sz="3200" dirty="0"/>
              <a:t>Trin 5, hvor jeres handleplaner udarbejdes, er ofte lettere at lave i et mindre forum som arbejdsmiljøgruppen evt. suppleret med TR.</a:t>
            </a:r>
          </a:p>
          <a:p>
            <a:r>
              <a:rPr lang="da-DK" sz="3200" dirty="0"/>
              <a:t>Aftal også forud hvornår I fremlægger handleplanerne for medarbejderne, og informer om dette på mødet</a:t>
            </a:r>
          </a:p>
          <a:p>
            <a:r>
              <a:rPr lang="da-DK" sz="3200" dirty="0"/>
              <a:t>Husk evt. at sende materiale til medarbejderne forud for mødet, så de kan forberede sig</a:t>
            </a:r>
          </a:p>
          <a:p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12234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Intern vejledning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sz="2800" b="1" dirty="0"/>
              <a:t>Proces</a:t>
            </a:r>
          </a:p>
          <a:p>
            <a:r>
              <a:rPr lang="da-DK" sz="2400" dirty="0"/>
              <a:t>	Velkomst – hvad skal der ske på mødet (5 minutter)</a:t>
            </a:r>
          </a:p>
          <a:p>
            <a:r>
              <a:rPr lang="da-DK" sz="2400" dirty="0"/>
              <a:t>	Trin 1: Tilbageblik, resultater og individuel refleksion (25 minutter)</a:t>
            </a:r>
          </a:p>
          <a:p>
            <a:r>
              <a:rPr lang="da-DK" sz="2400" dirty="0"/>
              <a:t>	Trin 2: Fremlæggelse af forslag til handleplaner og kvalificering</a:t>
            </a:r>
          </a:p>
          <a:p>
            <a:r>
              <a:rPr lang="da-DK" sz="2400" dirty="0"/>
              <a:t>	Trin 3: Konkrete løsninger og idéer (IGLO-skema) (30 minutter)</a:t>
            </a:r>
          </a:p>
          <a:p>
            <a:r>
              <a:rPr lang="da-DK" sz="2400" dirty="0"/>
              <a:t>	Næste skridt (I informerer om hvornår de får handleplanerne præsenteret) (5 minutter)</a:t>
            </a:r>
          </a:p>
          <a:p>
            <a:r>
              <a:rPr lang="da-DK" sz="2400" dirty="0"/>
              <a:t>	Tak for nu</a:t>
            </a:r>
          </a:p>
          <a:p>
            <a:endParaRPr lang="da-DK" sz="2400" dirty="0"/>
          </a:p>
          <a:p>
            <a:r>
              <a:rPr lang="da-DK" sz="2800" b="1" dirty="0"/>
              <a:t>Næste skridt:</a:t>
            </a:r>
          </a:p>
          <a:p>
            <a:r>
              <a:rPr lang="da-DK" sz="2400" dirty="0"/>
              <a:t>	Trin 4: Der udarbejdes handleplaner i Rambølls handleplanssystem – alle handleplaner skal være tilgængelig for alle 	medarbejdere</a:t>
            </a:r>
          </a:p>
          <a:p>
            <a:endParaRPr lang="da-DK" sz="2400" dirty="0"/>
          </a:p>
          <a:p>
            <a:r>
              <a:rPr lang="da-DK" sz="2400" dirty="0"/>
              <a:t>Husk fremadrettet at informere om de resultater i opnår, herunder evaluere på handleplanerne</a:t>
            </a:r>
          </a:p>
          <a:p>
            <a:r>
              <a:rPr lang="da-DK" sz="2400" dirty="0"/>
              <a:t>Husk handleplaner er fast punkt på MED-møder/Personalemøder med MED-status minimum i hvert halvår </a:t>
            </a:r>
          </a:p>
          <a:p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41375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0B42F9EE-2732-475F-80EE-A0AC90BD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Velkommen + hvad skal der ske på mødet i dag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EB5ABB73-E575-4658-ABE5-EEC3E2F4F6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2000" y="2786400"/>
            <a:ext cx="10080000" cy="7200000"/>
          </a:xfrm>
        </p:spPr>
        <p:txBody>
          <a:bodyPr/>
          <a:lstStyle/>
          <a:p>
            <a:r>
              <a:rPr lang="da-DK" sz="4000" b="1" dirty="0"/>
              <a:t>Program</a:t>
            </a:r>
          </a:p>
          <a:p>
            <a:r>
              <a:rPr lang="da-DK" sz="3600" dirty="0"/>
              <a:t>	Trin 1: Tilbageblik, resultater for 2022 og </a:t>
            </a:r>
            <a:r>
              <a:rPr lang="da-DK" sz="3600" dirty="0" smtClean="0"/>
              <a:t>	refleksion</a:t>
            </a:r>
            <a:endParaRPr lang="da-DK" sz="3600" dirty="0"/>
          </a:p>
          <a:p>
            <a:r>
              <a:rPr lang="da-DK" sz="3600" dirty="0"/>
              <a:t>	Trin 2: Fremlæggelse af forslag til </a:t>
            </a:r>
            <a:r>
              <a:rPr lang="da-DK" sz="3600" dirty="0" smtClean="0"/>
              <a:t>	handleplaner </a:t>
            </a:r>
            <a:r>
              <a:rPr lang="da-DK" sz="3600" dirty="0"/>
              <a:t>og kvalificering</a:t>
            </a:r>
          </a:p>
          <a:p>
            <a:r>
              <a:rPr lang="da-DK" sz="3600" dirty="0"/>
              <a:t>	Trin 3: Konkrete løsninger og idéer (</a:t>
            </a:r>
            <a:r>
              <a:rPr lang="da-DK" sz="3600" dirty="0" smtClean="0"/>
              <a:t>IGLO-	skema</a:t>
            </a:r>
            <a:r>
              <a:rPr lang="da-DK" sz="3600" dirty="0"/>
              <a:t>) </a:t>
            </a:r>
          </a:p>
          <a:p>
            <a:r>
              <a:rPr lang="da-DK" sz="3600" dirty="0"/>
              <a:t>	</a:t>
            </a:r>
          </a:p>
          <a:p>
            <a:r>
              <a:rPr lang="da-DK" sz="4000" b="1" dirty="0"/>
              <a:t>Næste skridt: </a:t>
            </a:r>
            <a:endParaRPr lang="da-DK" sz="4000" b="1" i="1" dirty="0"/>
          </a:p>
          <a:p>
            <a:r>
              <a:rPr lang="da-DK" sz="3600" dirty="0"/>
              <a:t>	Trin 4: Handlingsplan og opfølgning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4000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r="24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986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 b="1" dirty="0" smtClean="0"/>
          </a:p>
          <a:p>
            <a:r>
              <a:rPr lang="da-DK" b="1" dirty="0" smtClean="0"/>
              <a:t>Kort </a:t>
            </a:r>
            <a:r>
              <a:rPr lang="da-DK" b="1" dirty="0"/>
              <a:t>tilbageblik – hvad har vi arbejdet med siden 2019</a:t>
            </a:r>
          </a:p>
          <a:p>
            <a:endParaRPr lang="da-DK" sz="6000" b="1" dirty="0"/>
          </a:p>
          <a:p>
            <a:r>
              <a:rPr lang="da-DK" sz="6000" b="1" dirty="0"/>
              <a:t>Præsentation af Trivselsmåling 2022 </a:t>
            </a:r>
          </a:p>
        </p:txBody>
      </p:sp>
      <p:pic>
        <p:nvPicPr>
          <p:cNvPr id="4" name="Grafik 15" descr="Person, der får en idé med massiv udfyldning">
            <a:extLst>
              <a:ext uri="{FF2B5EF4-FFF2-40B4-BE49-F238E27FC236}">
                <a16:creationId xmlns="" xmlns:a16="http://schemas.microsoft.com/office/drawing/2014/main" id="{1E0E4A28-0F69-3619-E6C8-A775CFE27A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3228593" y="3857104"/>
            <a:ext cx="3229791" cy="32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3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Trivselsmåling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567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Trivselsmåling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255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Hvad hæfter I jer mest ved i resultatet? Er der noget som overrasker og hvad havde I forventet?</a:t>
            </a:r>
          </a:p>
          <a:p>
            <a:endParaRPr lang="da-DK" dirty="0"/>
          </a:p>
          <a:p>
            <a:r>
              <a:rPr lang="da-DK" dirty="0"/>
              <a:t>Hvilke styrker peger resultatet på?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Nævn 3 styrker/positive elementer</a:t>
            </a:r>
          </a:p>
          <a:p>
            <a:endParaRPr lang="da-DK" dirty="0"/>
          </a:p>
          <a:p>
            <a:r>
              <a:rPr lang="da-DK" dirty="0"/>
              <a:t>Hvilke udfordringer peger resultatet på?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dirty="0"/>
              <a:t>Find tre spørgsmål, I gerne vil have bliver bedre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Gruppedrøftelser </a:t>
            </a:r>
            <a:endParaRPr lang="da-DK" dirty="0"/>
          </a:p>
        </p:txBody>
      </p:sp>
      <p:pic>
        <p:nvPicPr>
          <p:cNvPr id="4" name="Grafik 20" descr="Kundeanmeldelse med massiv udfyldning">
            <a:extLst>
              <a:ext uri="{FF2B5EF4-FFF2-40B4-BE49-F238E27FC236}">
                <a16:creationId xmlns="" xmlns:a16="http://schemas.microsoft.com/office/drawing/2014/main" id="{F38B37E6-101D-5519-9240-F78CB5DE81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085506" y="4154430"/>
            <a:ext cx="4094220" cy="4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4"/>
          </p:nvPr>
        </p:nvSpPr>
        <p:spPr>
          <a:xfrm>
            <a:off x="792000" y="3948450"/>
            <a:ext cx="9971250" cy="7200000"/>
          </a:xfrm>
        </p:spPr>
        <p:txBody>
          <a:bodyPr/>
          <a:lstStyle/>
          <a:p>
            <a:r>
              <a:rPr lang="da-DK" dirty="0"/>
              <a:t>Arbejdsmiljøgruppens (+evt. TR) forslag til handleplaner præsenteres for medarbejderne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Forslag til handleplaner </a:t>
            </a:r>
            <a:endParaRPr lang="da-DK" dirty="0"/>
          </a:p>
        </p:txBody>
      </p:sp>
      <p:pic>
        <p:nvPicPr>
          <p:cNvPr id="4" name="Grafik 20" descr="Kundeanmeldelse med massiv udfyldning">
            <a:extLst>
              <a:ext uri="{FF2B5EF4-FFF2-40B4-BE49-F238E27FC236}">
                <a16:creationId xmlns="" xmlns:a16="http://schemas.microsoft.com/office/drawing/2014/main" id="{F38B37E6-101D-5519-9240-F78CB5DE81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3085506" y="4154430"/>
            <a:ext cx="4094220" cy="4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3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0244ea05-c9e5-4403-a503-7dcfd331b17c"/>
</p:tagLst>
</file>

<file path=ppt/theme/theme1.xml><?xml version="1.0" encoding="utf-8"?>
<a:theme xmlns:a="http://schemas.openxmlformats.org/drawingml/2006/main" name="1_Brugerdefineret design">
  <a:themeElements>
    <a:clrScheme name="Brugerdefineret 1">
      <a:dk1>
        <a:sysClr val="windowText" lastClr="000000"/>
      </a:dk1>
      <a:lt1>
        <a:sysClr val="window" lastClr="FFFFFF"/>
      </a:lt1>
      <a:dk2>
        <a:srgbClr val="8D9950"/>
      </a:dk2>
      <a:lt2>
        <a:srgbClr val="FFFFFF"/>
      </a:lt2>
      <a:accent1>
        <a:srgbClr val="8D9950"/>
      </a:accent1>
      <a:accent2>
        <a:srgbClr val="000000"/>
      </a:accent2>
      <a:accent3>
        <a:srgbClr val="FFFFFF"/>
      </a:accent3>
      <a:accent4>
        <a:srgbClr val="8D9950"/>
      </a:accent4>
      <a:accent5>
        <a:srgbClr val="8D9950"/>
      </a:accent5>
      <a:accent6>
        <a:srgbClr val="8D9950"/>
      </a:accent6>
      <a:hlink>
        <a:srgbClr val="000000"/>
      </a:hlink>
      <a:folHlink>
        <a:srgbClr val="8D995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Skabelon visning" id="{F98893BA-765C-406A-87B5-4FA5AC61628C}" vid="{8BFBB123-9A83-46C6-B659-3BC5D87F4C1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powerpoint-skabelon-22</Template>
  <TotalTime>45</TotalTime>
  <Words>1332</Words>
  <Application>Microsoft Office PowerPoint</Application>
  <PresentationFormat>Brugerdefineret</PresentationFormat>
  <Paragraphs>179</Paragraphs>
  <Slides>14</Slides>
  <Notes>13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1_Brugerdefineret design</vt:lpstr>
      <vt:lpstr>Afdeling </vt:lpstr>
      <vt:lpstr>Intern vejledning</vt:lpstr>
      <vt:lpstr>Intern vejledning</vt:lpstr>
      <vt:lpstr>Velkommen + hvad skal der ske på mødet i dag</vt:lpstr>
      <vt:lpstr>PowerPoint-præsentation</vt:lpstr>
      <vt:lpstr>Trivselsmåling 2022</vt:lpstr>
      <vt:lpstr>Trivselsmåling 2022</vt:lpstr>
      <vt:lpstr>Gruppedrøftelser </vt:lpstr>
      <vt:lpstr>Forslag til handleplaner </vt:lpstr>
      <vt:lpstr>Forslag til handleplaner</vt:lpstr>
      <vt:lpstr>Gruppedrøftelser </vt:lpstr>
      <vt:lpstr>Konkrete ideer og løsninger</vt:lpstr>
      <vt:lpstr>IGLO modellen</vt:lpstr>
      <vt:lpstr>Næste skridt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Oversigt over sideskabeloner</dc:title>
  <dc:creator>Microsoft-konto</dc:creator>
  <cp:lastModifiedBy>Microsoft-konto</cp:lastModifiedBy>
  <cp:revision>8</cp:revision>
  <cp:lastPrinted>2022-09-06T07:29:12Z</cp:lastPrinted>
  <dcterms:created xsi:type="dcterms:W3CDTF">2023-01-17T09:42:09Z</dcterms:created>
  <dcterms:modified xsi:type="dcterms:W3CDTF">2023-01-24T13:46:18Z</dcterms:modified>
</cp:coreProperties>
</file>