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8288000" cy="10287000"/>
  <p:notesSz cx="6858000" cy="9144000"/>
  <p:embeddedFontLst>
    <p:embeddedFont>
      <p:font typeface="Gulfs Display" panose="020B0604020202020204" charset="0"/>
      <p:regular r:id="rId24"/>
    </p:embeddedFont>
    <p:embeddedFont>
      <p:font typeface="Montserrat" panose="00000500000000000000" pitchFamily="2" charset="0"/>
      <p:regular r:id="rId25"/>
    </p:embeddedFont>
    <p:embeddedFont>
      <p:font typeface="Montserrat Bold" panose="00000800000000000000" charset="0"/>
      <p:regular r:id="rId26"/>
    </p:embeddedFont>
    <p:embeddedFont>
      <p:font typeface="Montserrat Italics" panose="020B0604020202020204" charset="0"/>
      <p:regular r:id="rId27"/>
    </p:embeddedFont>
    <p:embeddedFont>
      <p:font typeface="Open Sans Bold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049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648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DD79D-B938-4876-8D3E-90AE78118453}" type="datetimeFigureOut">
              <a:rPr lang="da-DK" smtClean="0"/>
              <a:t>06-03-2025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FEC70-0005-4646-B679-404AADC728A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FEC70-0005-4646-B679-404AADC728A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374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72135" y="2337613"/>
            <a:ext cx="6031608" cy="603160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14845" y="1188931"/>
            <a:ext cx="1991544" cy="199154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043659" y="421452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163679" y="779769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744482" y="1504605"/>
            <a:ext cx="1892038" cy="189203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344946" y="6400189"/>
            <a:ext cx="884434" cy="884434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37067" y="3608432"/>
            <a:ext cx="3070135" cy="307013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-476272" y="8124202"/>
            <a:ext cx="6162365" cy="2346834"/>
          </a:xfrm>
          <a:custGeom>
            <a:avLst/>
            <a:gdLst/>
            <a:ahLst/>
            <a:cxnLst/>
            <a:rect l="l" t="t" r="r" b="b"/>
            <a:pathLst>
              <a:path w="6162365" h="2346834">
                <a:moveTo>
                  <a:pt x="0" y="0"/>
                </a:moveTo>
                <a:lnTo>
                  <a:pt x="6162365" y="0"/>
                </a:lnTo>
                <a:lnTo>
                  <a:pt x="6162365" y="2346834"/>
                </a:lnTo>
                <a:lnTo>
                  <a:pt x="0" y="2346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" r="-109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4" name="Freeform 24"/>
          <p:cNvSpPr/>
          <p:nvPr/>
        </p:nvSpPr>
        <p:spPr>
          <a:xfrm>
            <a:off x="7218974" y="4273473"/>
            <a:ext cx="1394973" cy="1405193"/>
          </a:xfrm>
          <a:custGeom>
            <a:avLst/>
            <a:gdLst/>
            <a:ahLst/>
            <a:cxnLst/>
            <a:rect l="l" t="t" r="r" b="b"/>
            <a:pathLst>
              <a:path w="1394973" h="1405193">
                <a:moveTo>
                  <a:pt x="0" y="0"/>
                </a:moveTo>
                <a:lnTo>
                  <a:pt x="1394973" y="0"/>
                </a:lnTo>
                <a:lnTo>
                  <a:pt x="1394973" y="1405192"/>
                </a:lnTo>
                <a:lnTo>
                  <a:pt x="0" y="1405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5" name="TextBox 25"/>
          <p:cNvSpPr txBox="1"/>
          <p:nvPr/>
        </p:nvSpPr>
        <p:spPr>
          <a:xfrm>
            <a:off x="10447122" y="9293120"/>
            <a:ext cx="7113485" cy="51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2"/>
              </a:lnSpc>
            </a:pPr>
            <a:r>
              <a:rPr lang="en-US" sz="3037" b="1">
                <a:solidFill>
                  <a:srgbClr val="4347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Jane Kjeldbjerg Sørensen</a:t>
            </a:r>
          </a:p>
        </p:txBody>
      </p:sp>
      <p:sp>
        <p:nvSpPr>
          <p:cNvPr id="26" name="Freeform 26"/>
          <p:cNvSpPr/>
          <p:nvPr/>
        </p:nvSpPr>
        <p:spPr>
          <a:xfrm>
            <a:off x="3161324" y="2461521"/>
            <a:ext cx="8115300" cy="2681979"/>
          </a:xfrm>
          <a:custGeom>
            <a:avLst/>
            <a:gdLst/>
            <a:ahLst/>
            <a:cxnLst/>
            <a:rect l="l" t="t" r="r" b="b"/>
            <a:pathLst>
              <a:path w="8115300" h="2681979">
                <a:moveTo>
                  <a:pt x="0" y="0"/>
                </a:moveTo>
                <a:lnTo>
                  <a:pt x="8115300" y="0"/>
                </a:lnTo>
                <a:lnTo>
                  <a:pt x="8115300" y="2681979"/>
                </a:lnTo>
                <a:lnTo>
                  <a:pt x="0" y="2681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7" name="Freeform 27"/>
          <p:cNvSpPr/>
          <p:nvPr/>
        </p:nvSpPr>
        <p:spPr>
          <a:xfrm>
            <a:off x="7440863" y="4949455"/>
            <a:ext cx="5303619" cy="2848240"/>
          </a:xfrm>
          <a:custGeom>
            <a:avLst/>
            <a:gdLst/>
            <a:ahLst/>
            <a:cxnLst/>
            <a:rect l="l" t="t" r="r" b="b"/>
            <a:pathLst>
              <a:path w="5303619" h="2848240">
                <a:moveTo>
                  <a:pt x="0" y="0"/>
                </a:moveTo>
                <a:lnTo>
                  <a:pt x="5303619" y="0"/>
                </a:lnTo>
                <a:lnTo>
                  <a:pt x="5303619" y="2848240"/>
                </a:lnTo>
                <a:lnTo>
                  <a:pt x="0" y="28482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2325" y="2246485"/>
            <a:ext cx="19795102" cy="6320087"/>
            <a:chOff x="0" y="0"/>
            <a:chExt cx="5213525" cy="16645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13525" cy="1664550"/>
            </a:xfrm>
            <a:custGeom>
              <a:avLst/>
              <a:gdLst/>
              <a:ahLst/>
              <a:cxnLst/>
              <a:rect l="l" t="t" r="r" b="b"/>
              <a:pathLst>
                <a:path w="5213525" h="1664550">
                  <a:moveTo>
                    <a:pt x="0" y="0"/>
                  </a:moveTo>
                  <a:lnTo>
                    <a:pt x="5213525" y="0"/>
                  </a:lnTo>
                  <a:lnTo>
                    <a:pt x="5213525" y="1664550"/>
                  </a:lnTo>
                  <a:lnTo>
                    <a:pt x="0" y="166455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23000"/>
                  </a:srgbClr>
                </a:gs>
                <a:gs pos="50000">
                  <a:srgbClr val="6B4CAF">
                    <a:alpha val="13225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13525" cy="1702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97420" y="2688210"/>
            <a:ext cx="17568356" cy="5437174"/>
            <a:chOff x="0" y="0"/>
            <a:chExt cx="4627057" cy="1432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627057" cy="1432013"/>
            </a:xfrm>
            <a:custGeom>
              <a:avLst/>
              <a:gdLst/>
              <a:ahLst/>
              <a:cxnLst/>
              <a:rect l="l" t="t" r="r" b="b"/>
              <a:pathLst>
                <a:path w="4627057" h="1432013">
                  <a:moveTo>
                    <a:pt x="0" y="0"/>
                  </a:moveTo>
                  <a:lnTo>
                    <a:pt x="4627057" y="0"/>
                  </a:lnTo>
                  <a:lnTo>
                    <a:pt x="4627057" y="1432013"/>
                  </a:lnTo>
                  <a:lnTo>
                    <a:pt x="0" y="14320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gradFill>
                <a:gsLst>
                  <a:gs pos="0">
                    <a:srgbClr val="3C67BF">
                      <a:alpha val="100000"/>
                    </a:srgbClr>
                  </a:gs>
                  <a:gs pos="50000">
                    <a:srgbClr val="6B4CAF">
                      <a:alpha val="575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  <a:prstDash val="solid"/>
              <a:miter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627057" cy="1470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498192" y="1630108"/>
            <a:ext cx="6179058" cy="8229600"/>
          </a:xfrm>
          <a:custGeom>
            <a:avLst/>
            <a:gdLst/>
            <a:ahLst/>
            <a:cxnLst/>
            <a:rect l="l" t="t" r="r" b="b"/>
            <a:pathLst>
              <a:path w="6179058" h="8229600">
                <a:moveTo>
                  <a:pt x="0" y="0"/>
                </a:moveTo>
                <a:lnTo>
                  <a:pt x="6179058" y="0"/>
                </a:lnTo>
                <a:lnTo>
                  <a:pt x="61790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9" name="Group 9"/>
          <p:cNvGrpSpPr/>
          <p:nvPr/>
        </p:nvGrpSpPr>
        <p:grpSpPr>
          <a:xfrm>
            <a:off x="4799233" y="2545944"/>
            <a:ext cx="3576977" cy="6320087"/>
            <a:chOff x="0" y="0"/>
            <a:chExt cx="1018337" cy="17992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8337" cy="1799279"/>
            </a:xfrm>
            <a:custGeom>
              <a:avLst/>
              <a:gdLst/>
              <a:ahLst/>
              <a:cxnLst/>
              <a:rect l="l" t="t" r="r" b="b"/>
              <a:pathLst>
                <a:path w="1018337" h="1799279">
                  <a:moveTo>
                    <a:pt x="0" y="0"/>
                  </a:moveTo>
                  <a:lnTo>
                    <a:pt x="1018337" y="0"/>
                  </a:lnTo>
                  <a:lnTo>
                    <a:pt x="1018337" y="1799279"/>
                  </a:lnTo>
                  <a:lnTo>
                    <a:pt x="0" y="1799279"/>
                  </a:lnTo>
                  <a:close/>
                </a:path>
              </a:pathLst>
            </a:custGeom>
            <a:blipFill>
              <a:blip r:embed="rId3"/>
              <a:stretch>
                <a:fillRect t="-18564" b="-18564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3958" y="3992808"/>
            <a:ext cx="1256320" cy="125632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75165" y="7653473"/>
            <a:ext cx="1256320" cy="125632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47791" y="4792418"/>
            <a:ext cx="3860942" cy="1396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4433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Hvordan bruger vi Mobilize Me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81598" y="5978275"/>
            <a:ext cx="7938340" cy="1675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Udføre en arbejdsopgave fx. pakke idrætstaske, dække bord mm.</a:t>
            </a:r>
          </a:p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Hvad har jeg lavet i weekenden (hjælper eleven med at huske hvad man har lavet/skal lave)</a:t>
            </a:r>
          </a:p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Øve selvstændighed.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5601147"/>
            <a:ext cx="4971941" cy="31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5"/>
              </a:lnSpc>
            </a:pPr>
            <a:r>
              <a:rPr lang="en-US" sz="2681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Hjemme: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012981" y="3156755"/>
            <a:ext cx="262038" cy="262038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96000"/>
                  </a:srgbClr>
                </a:gs>
                <a:gs pos="100000">
                  <a:srgbClr val="8875D7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144000" y="3630675"/>
            <a:ext cx="7977702" cy="134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Dagens skema er synlig </a:t>
            </a:r>
          </a:p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Mulighed for at arbejde med valg</a:t>
            </a:r>
          </a:p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“hjælpe” tekster</a:t>
            </a:r>
          </a:p>
          <a:p>
            <a:pPr marL="505690" lvl="1" indent="-252845" algn="l">
              <a:lnSpc>
                <a:spcPts val="2670"/>
              </a:lnSpc>
              <a:buFont typeface="Arial"/>
              <a:buChar char="•"/>
            </a:pPr>
            <a:r>
              <a:rPr lang="en-US" sz="2342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Øver eleven i at være aktiv i sit eget liv.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465226" y="3106243"/>
            <a:ext cx="4886571" cy="31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5"/>
              </a:lnSpc>
            </a:pPr>
            <a:r>
              <a:rPr lang="en-US" sz="2681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På Skolen: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881962" y="5613889"/>
            <a:ext cx="262038" cy="26203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96000"/>
                  </a:srgbClr>
                </a:gs>
                <a:gs pos="100000">
                  <a:srgbClr val="8875D7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524578" y="990165"/>
            <a:ext cx="1256320" cy="125632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49841" y="2164986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“Jeg var lidt usikker på at skulle bruge min telefon som skema”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81364" y="999155"/>
            <a:ext cx="4793020" cy="5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4480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Mobilize 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07979" y="3664037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“Det er rart at jeg ved, hvad jeg skal. f.eks. hvornår jeg skal ud til hestene”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33505" y="5411470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“Jeg kan godt lide når der kommer aftaler med en ven ind i skemaet”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677874" y="6907214"/>
            <a:ext cx="7170102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“Det er trælst når teknikken driller, eller når der bliver lavet en fejl i mit skema. Så bliver jeg usikker “</a:t>
            </a:r>
          </a:p>
        </p:txBody>
      </p: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B7D16D10-E29E-B96C-0270-16A327F97064}"/>
              </a:ext>
            </a:extLst>
          </p:cNvPr>
          <p:cNvGrpSpPr/>
          <p:nvPr/>
        </p:nvGrpSpPr>
        <p:grpSpPr>
          <a:xfrm>
            <a:off x="-3524398" y="1272010"/>
            <a:ext cx="11070905" cy="8327099"/>
            <a:chOff x="-3524398" y="1272010"/>
            <a:chExt cx="11070905" cy="8327099"/>
          </a:xfrm>
        </p:grpSpPr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2A844F66-349E-1FFF-2D3F-AA72A3FCBB64}"/>
                </a:ext>
              </a:extLst>
            </p:cNvPr>
            <p:cNvGrpSpPr/>
            <p:nvPr/>
          </p:nvGrpSpPr>
          <p:grpSpPr>
            <a:xfrm rot="7142760">
              <a:off x="243196" y="1272010"/>
              <a:ext cx="7303311" cy="7303311"/>
              <a:chOff x="-515250" y="1649330"/>
              <a:chExt cx="6350000" cy="6350000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F524B1FB-B02E-DBD4-9E1C-68106BE44647}"/>
                  </a:ext>
                </a:extLst>
              </p:cNvPr>
              <p:cNvSpPr/>
              <p:nvPr/>
            </p:nvSpPr>
            <p:spPr>
              <a:xfrm>
                <a:off x="-515250" y="164933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0" y="6350000"/>
                    </a:moveTo>
                    <a:lnTo>
                      <a:pt x="6350000" y="6350000"/>
                    </a:lnTo>
                    <a:lnTo>
                      <a:pt x="6350000" y="0"/>
                    </a:lnTo>
                    <a:cubicBezTo>
                      <a:pt x="2843530" y="0"/>
                      <a:pt x="0" y="2843530"/>
                      <a:pt x="0" y="635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460401FA-5DEC-5C41-F139-6E22DEC9A3D1}"/>
                </a:ext>
              </a:extLst>
            </p:cNvPr>
            <p:cNvGrpSpPr/>
            <p:nvPr/>
          </p:nvGrpSpPr>
          <p:grpSpPr>
            <a:xfrm rot="21138997">
              <a:off x="-3524398" y="4205158"/>
              <a:ext cx="4663180" cy="5393951"/>
              <a:chOff x="-148896" y="-287663"/>
              <a:chExt cx="885496" cy="1024263"/>
            </a:xfrm>
          </p:grpSpPr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5514DB60-BB99-45F1-14B2-3CF2C821DA2F}"/>
                  </a:ext>
                </a:extLst>
              </p:cNvPr>
              <p:cNvSpPr/>
              <p:nvPr/>
            </p:nvSpPr>
            <p:spPr>
              <a:xfrm>
                <a:off x="-148896" y="-287663"/>
                <a:ext cx="843360" cy="8828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39" name="TextBox 15">
                <a:extLst>
                  <a:ext uri="{FF2B5EF4-FFF2-40B4-BE49-F238E27FC236}">
                    <a16:creationId xmlns:a16="http://schemas.microsoft.com/office/drawing/2014/main" id="{CA7C765D-BD82-E0C2-3CFB-19B8E2673AA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4851" tIns="54851" rIns="54851" bIns="5485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AEA598E0-62EC-E82F-0A54-835E1F623ACF}"/>
                </a:ext>
              </a:extLst>
            </p:cNvPr>
            <p:cNvSpPr/>
            <p:nvPr/>
          </p:nvSpPr>
          <p:spPr>
            <a:xfrm rot="21138997">
              <a:off x="1306829" y="2655894"/>
              <a:ext cx="4081018" cy="5625463"/>
            </a:xfrm>
            <a:custGeom>
              <a:avLst/>
              <a:gdLst/>
              <a:ahLst/>
              <a:cxnLst/>
              <a:rect l="l" t="t" r="r" b="b"/>
              <a:pathLst>
                <a:path w="5441357" h="7500617">
                  <a:moveTo>
                    <a:pt x="0" y="0"/>
                  </a:moveTo>
                  <a:lnTo>
                    <a:pt x="5441357" y="0"/>
                  </a:lnTo>
                  <a:lnTo>
                    <a:pt x="5441357" y="7500617"/>
                  </a:lnTo>
                  <a:lnTo>
                    <a:pt x="0" y="7500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5"/>
          <p:cNvSpPr/>
          <p:nvPr/>
        </p:nvSpPr>
        <p:spPr>
          <a:xfrm>
            <a:off x="9507982" y="5848981"/>
            <a:ext cx="2139222" cy="1001914"/>
          </a:xfrm>
          <a:custGeom>
            <a:avLst/>
            <a:gdLst/>
            <a:ahLst/>
            <a:cxnLst/>
            <a:rect l="l" t="t" r="r" b="b"/>
            <a:pathLst>
              <a:path w="2139222" h="1001914">
                <a:moveTo>
                  <a:pt x="0" y="0"/>
                </a:moveTo>
                <a:lnTo>
                  <a:pt x="2139222" y="0"/>
                </a:lnTo>
                <a:lnTo>
                  <a:pt x="2139222" y="1001914"/>
                </a:lnTo>
                <a:lnTo>
                  <a:pt x="0" y="10019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6" name="Freeform 16"/>
          <p:cNvSpPr/>
          <p:nvPr/>
        </p:nvSpPr>
        <p:spPr>
          <a:xfrm>
            <a:off x="12437718" y="5335270"/>
            <a:ext cx="1895809" cy="992253"/>
          </a:xfrm>
          <a:custGeom>
            <a:avLst/>
            <a:gdLst/>
            <a:ahLst/>
            <a:cxnLst/>
            <a:rect l="l" t="t" r="r" b="b"/>
            <a:pathLst>
              <a:path w="1895809" h="992253">
                <a:moveTo>
                  <a:pt x="0" y="0"/>
                </a:moveTo>
                <a:lnTo>
                  <a:pt x="1895809" y="0"/>
                </a:lnTo>
                <a:lnTo>
                  <a:pt x="1895809" y="992253"/>
                </a:lnTo>
                <a:lnTo>
                  <a:pt x="0" y="9922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591" r="-2458" b="-9253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7" name="TextBox 17"/>
          <p:cNvSpPr txBox="1"/>
          <p:nvPr/>
        </p:nvSpPr>
        <p:spPr>
          <a:xfrm>
            <a:off x="7403400" y="1209675"/>
            <a:ext cx="4793020" cy="5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4480" dirty="0" err="1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PlaNet</a:t>
            </a:r>
            <a:endParaRPr lang="en-US" sz="4480" dirty="0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451453" y="3578666"/>
            <a:ext cx="6951321" cy="24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“Det er rart at jeg kan se ændringer i mit skema.”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307979" y="4662427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Jeg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kan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fortælle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personalet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hvis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det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har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været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en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133" i="1" dirty="0" err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lorte</a:t>
            </a:r>
            <a:r>
              <a:rPr lang="en-US" sz="2133" i="1" dirty="0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morgen”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0563" y="2494906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“Det var lidt trælst i starten. Jeg vil gerne selv bestemme hvad der skal være på min mobil.” </a:t>
            </a:r>
          </a:p>
        </p:txBody>
      </p:sp>
      <p:grpSp>
        <p:nvGrpSpPr>
          <p:cNvPr id="56" name="Gruppe 55">
            <a:extLst>
              <a:ext uri="{FF2B5EF4-FFF2-40B4-BE49-F238E27FC236}">
                <a16:creationId xmlns:a16="http://schemas.microsoft.com/office/drawing/2014/main" id="{24DF7A20-2C60-C91B-2367-A10CBB458F3A}"/>
              </a:ext>
            </a:extLst>
          </p:cNvPr>
          <p:cNvGrpSpPr/>
          <p:nvPr/>
        </p:nvGrpSpPr>
        <p:grpSpPr>
          <a:xfrm>
            <a:off x="-3524398" y="1272010"/>
            <a:ext cx="11070905" cy="8327099"/>
            <a:chOff x="-3524398" y="1272010"/>
            <a:chExt cx="11070905" cy="8327099"/>
          </a:xfrm>
        </p:grpSpPr>
        <p:grpSp>
          <p:nvGrpSpPr>
            <p:cNvPr id="57" name="Group 5">
              <a:extLst>
                <a:ext uri="{FF2B5EF4-FFF2-40B4-BE49-F238E27FC236}">
                  <a16:creationId xmlns:a16="http://schemas.microsoft.com/office/drawing/2014/main" id="{3EE7006E-598C-504B-B533-F59D842E02AB}"/>
                </a:ext>
              </a:extLst>
            </p:cNvPr>
            <p:cNvGrpSpPr/>
            <p:nvPr/>
          </p:nvGrpSpPr>
          <p:grpSpPr>
            <a:xfrm rot="7142760">
              <a:off x="243196" y="1272010"/>
              <a:ext cx="7303311" cy="7303311"/>
              <a:chOff x="-515250" y="1649330"/>
              <a:chExt cx="6350000" cy="6350000"/>
            </a:xfrm>
          </p:grpSpPr>
          <p:sp>
            <p:nvSpPr>
              <p:cNvPr id="75" name="Freeform 6">
                <a:extLst>
                  <a:ext uri="{FF2B5EF4-FFF2-40B4-BE49-F238E27FC236}">
                    <a16:creationId xmlns:a16="http://schemas.microsoft.com/office/drawing/2014/main" id="{2EF13E50-4B81-451F-5C65-CD038F22B81B}"/>
                  </a:ext>
                </a:extLst>
              </p:cNvPr>
              <p:cNvSpPr/>
              <p:nvPr/>
            </p:nvSpPr>
            <p:spPr>
              <a:xfrm>
                <a:off x="-515250" y="164933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0" y="6350000"/>
                    </a:moveTo>
                    <a:lnTo>
                      <a:pt x="6350000" y="6350000"/>
                    </a:lnTo>
                    <a:lnTo>
                      <a:pt x="6350000" y="0"/>
                    </a:lnTo>
                    <a:cubicBezTo>
                      <a:pt x="2843530" y="0"/>
                      <a:pt x="0" y="2843530"/>
                      <a:pt x="0" y="635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58" name="Group 13">
              <a:extLst>
                <a:ext uri="{FF2B5EF4-FFF2-40B4-BE49-F238E27FC236}">
                  <a16:creationId xmlns:a16="http://schemas.microsoft.com/office/drawing/2014/main" id="{E54FCC36-1F46-8728-B263-B41535B9BC84}"/>
                </a:ext>
              </a:extLst>
            </p:cNvPr>
            <p:cNvGrpSpPr/>
            <p:nvPr/>
          </p:nvGrpSpPr>
          <p:grpSpPr>
            <a:xfrm rot="21138997">
              <a:off x="-3524398" y="4205158"/>
              <a:ext cx="4663180" cy="5393951"/>
              <a:chOff x="-148896" y="-287663"/>
              <a:chExt cx="885496" cy="1024263"/>
            </a:xfrm>
          </p:grpSpPr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F9963F24-2981-A278-C4EC-05B8F50316B8}"/>
                  </a:ext>
                </a:extLst>
              </p:cNvPr>
              <p:cNvSpPr/>
              <p:nvPr/>
            </p:nvSpPr>
            <p:spPr>
              <a:xfrm>
                <a:off x="-148896" y="-287663"/>
                <a:ext cx="843360" cy="8828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74" name="TextBox 15">
                <a:extLst>
                  <a:ext uri="{FF2B5EF4-FFF2-40B4-BE49-F238E27FC236}">
                    <a16:creationId xmlns:a16="http://schemas.microsoft.com/office/drawing/2014/main" id="{118983A0-5CB4-DE80-4F54-CF0604CAE72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4851" tIns="54851" rIns="54851" bIns="5485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2F77F1FC-C925-7949-BFF4-19D63C2BE980}"/>
                </a:ext>
              </a:extLst>
            </p:cNvPr>
            <p:cNvSpPr/>
            <p:nvPr/>
          </p:nvSpPr>
          <p:spPr>
            <a:xfrm rot="21138997">
              <a:off x="1306829" y="2655894"/>
              <a:ext cx="4081018" cy="5625463"/>
            </a:xfrm>
            <a:custGeom>
              <a:avLst/>
              <a:gdLst/>
              <a:ahLst/>
              <a:cxnLst/>
              <a:rect l="l" t="t" r="r" b="b"/>
              <a:pathLst>
                <a:path w="5441357" h="7500617">
                  <a:moveTo>
                    <a:pt x="0" y="0"/>
                  </a:moveTo>
                  <a:lnTo>
                    <a:pt x="5441357" y="0"/>
                  </a:lnTo>
                  <a:lnTo>
                    <a:pt x="5441357" y="7500617"/>
                  </a:lnTo>
                  <a:lnTo>
                    <a:pt x="0" y="7500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34941" y="1434870"/>
            <a:ext cx="4793020" cy="5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4480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PlaNet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9096" y="3105063"/>
            <a:ext cx="6951321" cy="24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“Jeg har brugt det både i skolen og hjemme”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452300" y="4072061"/>
            <a:ext cx="7294221" cy="241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“PlaNet hjælper mig med at huske de ting jeg skal”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93835" y="5041521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“Nogle af opgaverne er nu blevet til rutiner og så bruger jeg ikke skamet så meget der.”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CE53717-DD9A-4BC2-0DD1-982F5A792E88}"/>
              </a:ext>
            </a:extLst>
          </p:cNvPr>
          <p:cNvGrpSpPr/>
          <p:nvPr/>
        </p:nvGrpSpPr>
        <p:grpSpPr>
          <a:xfrm>
            <a:off x="-3524398" y="1272010"/>
            <a:ext cx="11070905" cy="8327099"/>
            <a:chOff x="-3524398" y="1272010"/>
            <a:chExt cx="11070905" cy="8327099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DA5F13A1-35A7-275D-CC7E-9A756368FB06}"/>
                </a:ext>
              </a:extLst>
            </p:cNvPr>
            <p:cNvGrpSpPr/>
            <p:nvPr/>
          </p:nvGrpSpPr>
          <p:grpSpPr>
            <a:xfrm rot="7142760">
              <a:off x="243196" y="1272010"/>
              <a:ext cx="7303311" cy="7303311"/>
              <a:chOff x="-515250" y="1649330"/>
              <a:chExt cx="6350000" cy="6350000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208BFFF2-AF6A-0E22-753B-BD154E3907CF}"/>
                  </a:ext>
                </a:extLst>
              </p:cNvPr>
              <p:cNvSpPr/>
              <p:nvPr/>
            </p:nvSpPr>
            <p:spPr>
              <a:xfrm>
                <a:off x="-515250" y="164933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0" y="6350000"/>
                    </a:moveTo>
                    <a:lnTo>
                      <a:pt x="6350000" y="6350000"/>
                    </a:lnTo>
                    <a:lnTo>
                      <a:pt x="6350000" y="0"/>
                    </a:lnTo>
                    <a:cubicBezTo>
                      <a:pt x="2843530" y="0"/>
                      <a:pt x="0" y="2843530"/>
                      <a:pt x="0" y="635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3AA05604-1E0F-3D3D-EA3C-BC2B149719F9}"/>
                </a:ext>
              </a:extLst>
            </p:cNvPr>
            <p:cNvGrpSpPr/>
            <p:nvPr/>
          </p:nvGrpSpPr>
          <p:grpSpPr>
            <a:xfrm rot="21138997">
              <a:off x="-3524398" y="4205158"/>
              <a:ext cx="4663180" cy="5393951"/>
              <a:chOff x="-148896" y="-287663"/>
              <a:chExt cx="885496" cy="1024263"/>
            </a:xfrm>
          </p:grpSpPr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78C87066-A979-51A6-47C8-20349A8AB2F2}"/>
                  </a:ext>
                </a:extLst>
              </p:cNvPr>
              <p:cNvSpPr/>
              <p:nvPr/>
            </p:nvSpPr>
            <p:spPr>
              <a:xfrm>
                <a:off x="-148896" y="-287663"/>
                <a:ext cx="843360" cy="8828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8" name="TextBox 15">
                <a:extLst>
                  <a:ext uri="{FF2B5EF4-FFF2-40B4-BE49-F238E27FC236}">
                    <a16:creationId xmlns:a16="http://schemas.microsoft.com/office/drawing/2014/main" id="{4521DC57-EF58-D1F2-17A4-DE0AD9A3E53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4851" tIns="54851" rIns="54851" bIns="5485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EF7F737A-8CE4-E026-0E84-9ABF9C8B0603}"/>
                </a:ext>
              </a:extLst>
            </p:cNvPr>
            <p:cNvSpPr/>
            <p:nvPr/>
          </p:nvSpPr>
          <p:spPr>
            <a:xfrm rot="21138997">
              <a:off x="1306829" y="2655894"/>
              <a:ext cx="4081018" cy="5625463"/>
            </a:xfrm>
            <a:custGeom>
              <a:avLst/>
              <a:gdLst/>
              <a:ahLst/>
              <a:cxnLst/>
              <a:rect l="l" t="t" r="r" b="b"/>
              <a:pathLst>
                <a:path w="5441357" h="7500617">
                  <a:moveTo>
                    <a:pt x="0" y="0"/>
                  </a:moveTo>
                  <a:lnTo>
                    <a:pt x="5441357" y="0"/>
                  </a:lnTo>
                  <a:lnTo>
                    <a:pt x="5441357" y="7500617"/>
                  </a:lnTo>
                  <a:lnTo>
                    <a:pt x="0" y="7500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46568" y="1434870"/>
            <a:ext cx="4793020" cy="50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4"/>
              </a:lnSpc>
            </a:pPr>
            <a:r>
              <a:rPr lang="en-US" sz="4480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Mobilize 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137482" y="3124007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Mobilize Me skal bruges som redskab til at skabe tryghed i en flytning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29145" y="4341877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 flytningen forsvandt alle rutiner og støttesystem (de pårørende)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07979" y="6701988"/>
            <a:ext cx="6951321" cy="45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2133" i="1">
                <a:solidFill>
                  <a:srgbClr val="434749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Er god til at udføre opgaver og rutiner, når strukturen er lavet.</a:t>
            </a: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2AE7A90B-3862-B219-2993-4FAAD998C451}"/>
              </a:ext>
            </a:extLst>
          </p:cNvPr>
          <p:cNvGrpSpPr/>
          <p:nvPr/>
        </p:nvGrpSpPr>
        <p:grpSpPr>
          <a:xfrm>
            <a:off x="-3524398" y="1272010"/>
            <a:ext cx="11070905" cy="8327099"/>
            <a:chOff x="-3524398" y="1272010"/>
            <a:chExt cx="11070905" cy="8327099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1B7B388D-9B88-C661-8CBF-8A0960F3537E}"/>
                </a:ext>
              </a:extLst>
            </p:cNvPr>
            <p:cNvGrpSpPr/>
            <p:nvPr/>
          </p:nvGrpSpPr>
          <p:grpSpPr>
            <a:xfrm rot="7142760">
              <a:off x="243196" y="1272010"/>
              <a:ext cx="7303311" cy="7303311"/>
              <a:chOff x="-515250" y="1649330"/>
              <a:chExt cx="6350000" cy="6350000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85DD9379-4A74-53FF-922F-6F03FA3C80B8}"/>
                  </a:ext>
                </a:extLst>
              </p:cNvPr>
              <p:cNvSpPr/>
              <p:nvPr/>
            </p:nvSpPr>
            <p:spPr>
              <a:xfrm>
                <a:off x="-515250" y="164933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0" y="6350000"/>
                    </a:moveTo>
                    <a:lnTo>
                      <a:pt x="6350000" y="6350000"/>
                    </a:lnTo>
                    <a:lnTo>
                      <a:pt x="6350000" y="0"/>
                    </a:lnTo>
                    <a:cubicBezTo>
                      <a:pt x="2843530" y="0"/>
                      <a:pt x="0" y="2843530"/>
                      <a:pt x="0" y="63500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DD75C6B3-7CD2-54AA-D562-FDAE9D61D872}"/>
                </a:ext>
              </a:extLst>
            </p:cNvPr>
            <p:cNvGrpSpPr/>
            <p:nvPr/>
          </p:nvGrpSpPr>
          <p:grpSpPr>
            <a:xfrm rot="21138997">
              <a:off x="-3524398" y="4205158"/>
              <a:ext cx="4663180" cy="5393951"/>
              <a:chOff x="-148896" y="-287663"/>
              <a:chExt cx="885496" cy="1024263"/>
            </a:xfrm>
          </p:grpSpPr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3C884B72-FC44-6A0D-9050-7CA9456DEE40}"/>
                  </a:ext>
                </a:extLst>
              </p:cNvPr>
              <p:cNvSpPr/>
              <p:nvPr/>
            </p:nvSpPr>
            <p:spPr>
              <a:xfrm>
                <a:off x="-148896" y="-287663"/>
                <a:ext cx="843360" cy="88289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 dirty="0"/>
              </a:p>
            </p:txBody>
          </p:sp>
          <p:sp>
            <p:nvSpPr>
              <p:cNvPr id="8" name="TextBox 15">
                <a:extLst>
                  <a:ext uri="{FF2B5EF4-FFF2-40B4-BE49-F238E27FC236}">
                    <a16:creationId xmlns:a16="http://schemas.microsoft.com/office/drawing/2014/main" id="{31E1D711-8692-E278-D2A7-10E595982B8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4851" tIns="54851" rIns="54851" bIns="54851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C7B55358-C5C1-AD2A-6469-580581DD9A7B}"/>
                </a:ext>
              </a:extLst>
            </p:cNvPr>
            <p:cNvSpPr/>
            <p:nvPr/>
          </p:nvSpPr>
          <p:spPr>
            <a:xfrm rot="21138997">
              <a:off x="1306829" y="2655894"/>
              <a:ext cx="4081018" cy="5625463"/>
            </a:xfrm>
            <a:custGeom>
              <a:avLst/>
              <a:gdLst/>
              <a:ahLst/>
              <a:cxnLst/>
              <a:rect l="l" t="t" r="r" b="b"/>
              <a:pathLst>
                <a:path w="5441357" h="7500617">
                  <a:moveTo>
                    <a:pt x="0" y="0"/>
                  </a:moveTo>
                  <a:lnTo>
                    <a:pt x="5441357" y="0"/>
                  </a:lnTo>
                  <a:lnTo>
                    <a:pt x="5441357" y="7500617"/>
                  </a:lnTo>
                  <a:lnTo>
                    <a:pt x="0" y="75006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115507" y="7504888"/>
            <a:ext cx="7330783" cy="536591"/>
            <a:chOff x="0" y="0"/>
            <a:chExt cx="1292886" cy="946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92886" cy="94635"/>
            </a:xfrm>
            <a:custGeom>
              <a:avLst/>
              <a:gdLst/>
              <a:ahLst/>
              <a:cxnLst/>
              <a:rect l="l" t="t" r="r" b="b"/>
              <a:pathLst>
                <a:path w="1292886" h="94635">
                  <a:moveTo>
                    <a:pt x="1089686" y="0"/>
                  </a:moveTo>
                  <a:cubicBezTo>
                    <a:pt x="1201910" y="0"/>
                    <a:pt x="1292886" y="21185"/>
                    <a:pt x="1292886" y="47318"/>
                  </a:cubicBezTo>
                  <a:cubicBezTo>
                    <a:pt x="1292886" y="73450"/>
                    <a:pt x="1201910" y="94635"/>
                    <a:pt x="1089686" y="94635"/>
                  </a:cubicBezTo>
                  <a:lnTo>
                    <a:pt x="203200" y="94635"/>
                  </a:lnTo>
                  <a:cubicBezTo>
                    <a:pt x="90976" y="94635"/>
                    <a:pt x="0" y="73450"/>
                    <a:pt x="0" y="47318"/>
                  </a:cubicBezTo>
                  <a:cubicBezTo>
                    <a:pt x="0" y="21185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292886" cy="132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187866" y="3546865"/>
            <a:ext cx="5186064" cy="3911356"/>
          </a:xfrm>
          <a:custGeom>
            <a:avLst/>
            <a:gdLst/>
            <a:ahLst/>
            <a:cxnLst/>
            <a:rect l="l" t="t" r="r" b="b"/>
            <a:pathLst>
              <a:path w="5186064" h="3911356">
                <a:moveTo>
                  <a:pt x="0" y="0"/>
                </a:moveTo>
                <a:lnTo>
                  <a:pt x="5186065" y="0"/>
                </a:lnTo>
                <a:lnTo>
                  <a:pt x="5186065" y="3911356"/>
                </a:lnTo>
                <a:lnTo>
                  <a:pt x="0" y="391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72" r="-5472" b="-38460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1" name="Freeform 21"/>
          <p:cNvSpPr/>
          <p:nvPr/>
        </p:nvSpPr>
        <p:spPr>
          <a:xfrm>
            <a:off x="4529549" y="-109458"/>
            <a:ext cx="8115300" cy="1981443"/>
          </a:xfrm>
          <a:custGeom>
            <a:avLst/>
            <a:gdLst/>
            <a:ahLst/>
            <a:cxnLst/>
            <a:rect l="l" t="t" r="r" b="b"/>
            <a:pathLst>
              <a:path w="8115300" h="1981443">
                <a:moveTo>
                  <a:pt x="0" y="0"/>
                </a:moveTo>
                <a:lnTo>
                  <a:pt x="8115300" y="0"/>
                </a:lnTo>
                <a:lnTo>
                  <a:pt x="8115300" y="1981443"/>
                </a:lnTo>
                <a:lnTo>
                  <a:pt x="0" y="1981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ransition spd="slow" advClick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244775">
            <a:off x="5115507" y="3546865"/>
            <a:ext cx="7330783" cy="4494613"/>
            <a:chOff x="0" y="0"/>
            <a:chExt cx="9774378" cy="599281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5277363"/>
              <a:ext cx="9774378" cy="715454"/>
              <a:chOff x="0" y="0"/>
              <a:chExt cx="1292886" cy="9463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92886" cy="94635"/>
              </a:xfrm>
              <a:custGeom>
                <a:avLst/>
                <a:gdLst/>
                <a:ahLst/>
                <a:cxnLst/>
                <a:rect l="l" t="t" r="r" b="b"/>
                <a:pathLst>
                  <a:path w="1292886" h="94635">
                    <a:moveTo>
                      <a:pt x="1089686" y="0"/>
                    </a:moveTo>
                    <a:cubicBezTo>
                      <a:pt x="1201910" y="0"/>
                      <a:pt x="1292886" y="21185"/>
                      <a:pt x="1292886" y="47318"/>
                    </a:cubicBezTo>
                    <a:cubicBezTo>
                      <a:pt x="1292886" y="73450"/>
                      <a:pt x="1201910" y="94635"/>
                      <a:pt x="1089686" y="94635"/>
                    </a:cubicBezTo>
                    <a:lnTo>
                      <a:pt x="203200" y="94635"/>
                    </a:lnTo>
                    <a:cubicBezTo>
                      <a:pt x="90976" y="94635"/>
                      <a:pt x="0" y="73450"/>
                      <a:pt x="0" y="47318"/>
                    </a:cubicBezTo>
                    <a:cubicBezTo>
                      <a:pt x="0" y="21185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96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292886" cy="132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429813" y="0"/>
              <a:ext cx="6914753" cy="5215141"/>
            </a:xfrm>
            <a:custGeom>
              <a:avLst/>
              <a:gdLst/>
              <a:ahLst/>
              <a:cxnLst/>
              <a:rect l="l" t="t" r="r" b="b"/>
              <a:pathLst>
                <a:path w="6914753" h="5215141">
                  <a:moveTo>
                    <a:pt x="0" y="0"/>
                  </a:moveTo>
                  <a:lnTo>
                    <a:pt x="6914752" y="0"/>
                  </a:lnTo>
                  <a:lnTo>
                    <a:pt x="6914752" y="5215141"/>
                  </a:lnTo>
                  <a:lnTo>
                    <a:pt x="0" y="5215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72" r="-5472" b="-38460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011806" y="6413482"/>
            <a:ext cx="1256320" cy="125632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700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Tid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034486" y="146943"/>
            <a:ext cx="11722600" cy="428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Tid til at opbygge skemaet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Det tager ca. 2-3 timer at bygge et fuld skemaet op med skabeloner.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Vedligeholdelse og redigering af skema kommer an på i hvilet opfang skemaet bruges, samt hvor selvstændige personen selv kan være. Vi bruger ca. 1/2 time pr. elev i ugen. 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Uddannelse af “super bruger”, samt øvrige kollegaer. 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" name="Group 26"/>
          <p:cNvGrpSpPr/>
          <p:nvPr/>
        </p:nvGrpSpPr>
        <p:grpSpPr>
          <a:xfrm>
            <a:off x="2417311" y="1862359"/>
            <a:ext cx="360988" cy="36098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17311" y="3223426"/>
            <a:ext cx="360988" cy="360988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17311" y="1112758"/>
            <a:ext cx="360988" cy="36098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417311" y="194568"/>
            <a:ext cx="360988" cy="36098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587211">
            <a:off x="5395377" y="3545176"/>
            <a:ext cx="7330783" cy="4494613"/>
            <a:chOff x="0" y="0"/>
            <a:chExt cx="9774378" cy="599281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5277363"/>
              <a:ext cx="9774378" cy="715454"/>
              <a:chOff x="0" y="0"/>
              <a:chExt cx="1292886" cy="9463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92886" cy="94635"/>
              </a:xfrm>
              <a:custGeom>
                <a:avLst/>
                <a:gdLst/>
                <a:ahLst/>
                <a:cxnLst/>
                <a:rect l="l" t="t" r="r" b="b"/>
                <a:pathLst>
                  <a:path w="1292886" h="94635">
                    <a:moveTo>
                      <a:pt x="1089686" y="0"/>
                    </a:moveTo>
                    <a:cubicBezTo>
                      <a:pt x="1201910" y="0"/>
                      <a:pt x="1292886" y="21185"/>
                      <a:pt x="1292886" y="47318"/>
                    </a:cubicBezTo>
                    <a:cubicBezTo>
                      <a:pt x="1292886" y="73450"/>
                      <a:pt x="1201910" y="94635"/>
                      <a:pt x="1089686" y="94635"/>
                    </a:cubicBezTo>
                    <a:lnTo>
                      <a:pt x="203200" y="94635"/>
                    </a:lnTo>
                    <a:cubicBezTo>
                      <a:pt x="90976" y="94635"/>
                      <a:pt x="0" y="73450"/>
                      <a:pt x="0" y="47318"/>
                    </a:cubicBezTo>
                    <a:cubicBezTo>
                      <a:pt x="0" y="21185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96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292886" cy="132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429813" y="0"/>
              <a:ext cx="6914753" cy="5215141"/>
            </a:xfrm>
            <a:custGeom>
              <a:avLst/>
              <a:gdLst/>
              <a:ahLst/>
              <a:cxnLst/>
              <a:rect l="l" t="t" r="r" b="b"/>
              <a:pathLst>
                <a:path w="6914753" h="5215141">
                  <a:moveTo>
                    <a:pt x="0" y="0"/>
                  </a:moveTo>
                  <a:lnTo>
                    <a:pt x="6914752" y="0"/>
                  </a:lnTo>
                  <a:lnTo>
                    <a:pt x="6914752" y="5215141"/>
                  </a:lnTo>
                  <a:lnTo>
                    <a:pt x="0" y="5215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72" r="-5472" b="-38460"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22" name="Group 22"/>
            <p:cNvGrpSpPr/>
            <p:nvPr/>
          </p:nvGrpSpPr>
          <p:grpSpPr>
            <a:xfrm rot="-244775">
              <a:off x="7970404" y="3546741"/>
              <a:ext cx="1675093" cy="167509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r>
                  <a:rPr lang="en-US" sz="2700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Tid</a:t>
                </a: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1265028" y="5414966"/>
            <a:ext cx="1631937" cy="1482529"/>
            <a:chOff x="0" y="0"/>
            <a:chExt cx="894713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94713" cy="812800"/>
            </a:xfrm>
            <a:custGeom>
              <a:avLst/>
              <a:gdLst/>
              <a:ahLst/>
              <a:cxnLst/>
              <a:rect l="l" t="t" r="r" b="b"/>
              <a:pathLst>
                <a:path w="894713" h="812800">
                  <a:moveTo>
                    <a:pt x="447357" y="0"/>
                  </a:moveTo>
                  <a:cubicBezTo>
                    <a:pt x="200288" y="0"/>
                    <a:pt x="0" y="181951"/>
                    <a:pt x="0" y="406400"/>
                  </a:cubicBezTo>
                  <a:cubicBezTo>
                    <a:pt x="0" y="630849"/>
                    <a:pt x="200288" y="812800"/>
                    <a:pt x="447357" y="812800"/>
                  </a:cubicBezTo>
                  <a:cubicBezTo>
                    <a:pt x="694425" y="812800"/>
                    <a:pt x="894713" y="630849"/>
                    <a:pt x="894713" y="406400"/>
                  </a:cubicBezTo>
                  <a:cubicBezTo>
                    <a:pt x="894713" y="181951"/>
                    <a:pt x="694425" y="0"/>
                    <a:pt x="44735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3879" y="38100"/>
              <a:ext cx="72695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Planlægning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018544" y="413698"/>
            <a:ext cx="11722600" cy="389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lav en fast arbejdsbeskrivelse. Hvad skal gøres/tilrettes hvornår. Hvor meget kan borgeren være med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Overvej hvordan arbejdsgangene kan integreres i hverdagen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Kan arbejdet med systemet gøre det ud for en aktivitet 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9" name="Group 29"/>
          <p:cNvGrpSpPr/>
          <p:nvPr/>
        </p:nvGrpSpPr>
        <p:grpSpPr>
          <a:xfrm>
            <a:off x="2445030" y="1691491"/>
            <a:ext cx="360988" cy="360988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2445030" y="2395431"/>
            <a:ext cx="360988" cy="36098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445030" y="667712"/>
            <a:ext cx="360988" cy="36098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965338">
            <a:off x="5393174" y="3570912"/>
            <a:ext cx="7633593" cy="4494613"/>
            <a:chOff x="0" y="0"/>
            <a:chExt cx="10178124" cy="599281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5277363"/>
              <a:ext cx="9774378" cy="715454"/>
              <a:chOff x="0" y="0"/>
              <a:chExt cx="1292886" cy="9463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92886" cy="94635"/>
              </a:xfrm>
              <a:custGeom>
                <a:avLst/>
                <a:gdLst/>
                <a:ahLst/>
                <a:cxnLst/>
                <a:rect l="l" t="t" r="r" b="b"/>
                <a:pathLst>
                  <a:path w="1292886" h="94635">
                    <a:moveTo>
                      <a:pt x="1089686" y="0"/>
                    </a:moveTo>
                    <a:cubicBezTo>
                      <a:pt x="1201910" y="0"/>
                      <a:pt x="1292886" y="21185"/>
                      <a:pt x="1292886" y="47318"/>
                    </a:cubicBezTo>
                    <a:cubicBezTo>
                      <a:pt x="1292886" y="73450"/>
                      <a:pt x="1201910" y="94635"/>
                      <a:pt x="1089686" y="94635"/>
                    </a:cubicBezTo>
                    <a:lnTo>
                      <a:pt x="203200" y="94635"/>
                    </a:lnTo>
                    <a:cubicBezTo>
                      <a:pt x="90976" y="94635"/>
                      <a:pt x="0" y="73450"/>
                      <a:pt x="0" y="47318"/>
                    </a:cubicBezTo>
                    <a:cubicBezTo>
                      <a:pt x="0" y="21185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96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292886" cy="132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429813" y="0"/>
              <a:ext cx="6914753" cy="5215141"/>
            </a:xfrm>
            <a:custGeom>
              <a:avLst/>
              <a:gdLst/>
              <a:ahLst/>
              <a:cxnLst/>
              <a:rect l="l" t="t" r="r" b="b"/>
              <a:pathLst>
                <a:path w="6914753" h="5215141">
                  <a:moveTo>
                    <a:pt x="0" y="0"/>
                  </a:moveTo>
                  <a:lnTo>
                    <a:pt x="6914752" y="0"/>
                  </a:lnTo>
                  <a:lnTo>
                    <a:pt x="6914752" y="5215141"/>
                  </a:lnTo>
                  <a:lnTo>
                    <a:pt x="0" y="5215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72" r="-5472" b="-38460"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22" name="Group 22"/>
            <p:cNvGrpSpPr/>
            <p:nvPr/>
          </p:nvGrpSpPr>
          <p:grpSpPr>
            <a:xfrm rot="-244775">
              <a:off x="7970404" y="3546741"/>
              <a:ext cx="1675093" cy="167509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r>
                  <a:rPr lang="en-US" sz="2700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Tid</a:t>
                </a: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 rot="-587211">
              <a:off x="7850038" y="1801477"/>
              <a:ext cx="2175916" cy="1976705"/>
              <a:chOff x="0" y="0"/>
              <a:chExt cx="894713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9471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713" h="812800">
                    <a:moveTo>
                      <a:pt x="447357" y="0"/>
                    </a:moveTo>
                    <a:cubicBezTo>
                      <a:pt x="200288" y="0"/>
                      <a:pt x="0" y="181951"/>
                      <a:pt x="0" y="406400"/>
                    </a:cubicBezTo>
                    <a:cubicBezTo>
                      <a:pt x="0" y="630849"/>
                      <a:pt x="200288" y="812800"/>
                      <a:pt x="447357" y="812800"/>
                    </a:cubicBezTo>
                    <a:cubicBezTo>
                      <a:pt x="694425" y="812800"/>
                      <a:pt x="894713" y="630849"/>
                      <a:pt x="894713" y="406400"/>
                    </a:cubicBezTo>
                    <a:cubicBezTo>
                      <a:pt x="894713" y="181951"/>
                      <a:pt x="694425" y="0"/>
                      <a:pt x="4473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879" y="38100"/>
                <a:ext cx="726954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Planlægning</a:t>
                </a: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1549902" y="4168417"/>
            <a:ext cx="1950166" cy="1950166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Ressourcer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185129" y="537468"/>
            <a:ext cx="11722600" cy="3896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Har borgerne mobil/Tablet?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Har personalet computer til rådighed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hvor mange borgere og hvilke aktiviteter startes der med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Opbakning fra ledelsen.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3567955" y="2013635"/>
            <a:ext cx="360988" cy="360988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3567955" y="1359400"/>
            <a:ext cx="360988" cy="360988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3567955" y="585093"/>
            <a:ext cx="360988" cy="360988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567955" y="2872039"/>
            <a:ext cx="360988" cy="360988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1515862">
            <a:off x="5056655" y="7466527"/>
            <a:ext cx="7330783" cy="536591"/>
            <a:chOff x="0" y="0"/>
            <a:chExt cx="1292886" cy="9463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92886" cy="94635"/>
            </a:xfrm>
            <a:custGeom>
              <a:avLst/>
              <a:gdLst/>
              <a:ahLst/>
              <a:cxnLst/>
              <a:rect l="l" t="t" r="r" b="b"/>
              <a:pathLst>
                <a:path w="1292886" h="94635">
                  <a:moveTo>
                    <a:pt x="1089686" y="0"/>
                  </a:moveTo>
                  <a:cubicBezTo>
                    <a:pt x="1201910" y="0"/>
                    <a:pt x="1292886" y="21185"/>
                    <a:pt x="1292886" y="47318"/>
                  </a:cubicBezTo>
                  <a:cubicBezTo>
                    <a:pt x="1292886" y="73450"/>
                    <a:pt x="1201910" y="94635"/>
                    <a:pt x="1089686" y="94635"/>
                  </a:cubicBezTo>
                  <a:lnTo>
                    <a:pt x="203200" y="94635"/>
                  </a:lnTo>
                  <a:cubicBezTo>
                    <a:pt x="90976" y="94635"/>
                    <a:pt x="0" y="73450"/>
                    <a:pt x="0" y="47318"/>
                  </a:cubicBezTo>
                  <a:cubicBezTo>
                    <a:pt x="0" y="21185"/>
                    <a:pt x="90976" y="0"/>
                    <a:pt x="2032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292886" cy="132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1515862">
            <a:off x="7098113" y="3725695"/>
            <a:ext cx="5186064" cy="3911356"/>
          </a:xfrm>
          <a:custGeom>
            <a:avLst/>
            <a:gdLst/>
            <a:ahLst/>
            <a:cxnLst/>
            <a:rect l="l" t="t" r="r" b="b"/>
            <a:pathLst>
              <a:path w="5186064" h="3911356">
                <a:moveTo>
                  <a:pt x="0" y="0"/>
                </a:moveTo>
                <a:lnTo>
                  <a:pt x="5186065" y="0"/>
                </a:lnTo>
                <a:lnTo>
                  <a:pt x="5186065" y="3911356"/>
                </a:lnTo>
                <a:lnTo>
                  <a:pt x="0" y="39113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72" r="-5472" b="-38460"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21" name="Group 21"/>
          <p:cNvGrpSpPr/>
          <p:nvPr/>
        </p:nvGrpSpPr>
        <p:grpSpPr>
          <a:xfrm rot="1271086">
            <a:off x="11153565" y="7513314"/>
            <a:ext cx="1256320" cy="125632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79"/>
                </a:lnSpc>
              </a:pPr>
              <a:r>
                <a:rPr lang="en-US" sz="26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Tid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 rot="928650">
            <a:off x="11564341" y="6360377"/>
            <a:ext cx="1631937" cy="1482529"/>
            <a:chOff x="0" y="0"/>
            <a:chExt cx="894713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94713" cy="812800"/>
            </a:xfrm>
            <a:custGeom>
              <a:avLst/>
              <a:gdLst/>
              <a:ahLst/>
              <a:cxnLst/>
              <a:rect l="l" t="t" r="r" b="b"/>
              <a:pathLst>
                <a:path w="894713" h="812800">
                  <a:moveTo>
                    <a:pt x="447357" y="0"/>
                  </a:moveTo>
                  <a:cubicBezTo>
                    <a:pt x="200288" y="0"/>
                    <a:pt x="0" y="181951"/>
                    <a:pt x="0" y="406400"/>
                  </a:cubicBezTo>
                  <a:cubicBezTo>
                    <a:pt x="0" y="630849"/>
                    <a:pt x="200288" y="812800"/>
                    <a:pt x="447357" y="812800"/>
                  </a:cubicBezTo>
                  <a:cubicBezTo>
                    <a:pt x="694425" y="812800"/>
                    <a:pt x="894713" y="630849"/>
                    <a:pt x="894713" y="406400"/>
                  </a:cubicBezTo>
                  <a:cubicBezTo>
                    <a:pt x="894713" y="181951"/>
                    <a:pt x="694425" y="0"/>
                    <a:pt x="44735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3879" y="38100"/>
              <a:ext cx="72695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Planlægning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 rot="550523">
            <a:off x="12108707" y="4897160"/>
            <a:ext cx="1950166" cy="195016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Ressourcer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151344" y="2756419"/>
            <a:ext cx="2337435" cy="233743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Samarbejde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4185129" y="668816"/>
            <a:ext cx="11722600" cy="4286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Enighed i personalegruppen om fælles retning.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Er det mulighed for sparring og hjælp for kollegaer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r>
              <a:rPr lang="en-US" sz="2224">
                <a:solidFill>
                  <a:srgbClr val="434749"/>
                </a:solidFill>
                <a:latin typeface="Montserrat"/>
                <a:ea typeface="Montserrat"/>
                <a:cs typeface="Montserrat"/>
                <a:sym typeface="Montserrat"/>
              </a:rPr>
              <a:t>På tværs af institutionen. Hvordan sikre vi et system “overlever” og kan vi forvente det?</a:t>
            </a: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14"/>
              </a:lnSpc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>
              <a:lnSpc>
                <a:spcPts val="3114"/>
              </a:lnSpc>
              <a:spcBef>
                <a:spcPct val="0"/>
              </a:spcBef>
            </a:pPr>
            <a:endParaRPr lang="en-US" sz="2224">
              <a:solidFill>
                <a:srgbClr val="434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3567955" y="2384232"/>
            <a:ext cx="360988" cy="360988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3567955" y="1510997"/>
            <a:ext cx="360988" cy="360988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567955" y="716441"/>
            <a:ext cx="360988" cy="360988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539068"/>
            <a:chOff x="0" y="0"/>
            <a:chExt cx="4816593" cy="27757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75721"/>
            </a:xfrm>
            <a:custGeom>
              <a:avLst/>
              <a:gdLst/>
              <a:ahLst/>
              <a:cxnLst/>
              <a:rect l="l" t="t" r="r" b="b"/>
              <a:pathLst>
                <a:path w="4816592" h="2775721">
                  <a:moveTo>
                    <a:pt x="0" y="0"/>
                  </a:moveTo>
                  <a:lnTo>
                    <a:pt x="4816592" y="0"/>
                  </a:lnTo>
                  <a:lnTo>
                    <a:pt x="4816592" y="2775721"/>
                  </a:lnTo>
                  <a:lnTo>
                    <a:pt x="0" y="2775721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23000"/>
                  </a:srgbClr>
                </a:gs>
                <a:gs pos="50000">
                  <a:srgbClr val="6B4CAF">
                    <a:alpha val="13225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13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0864" y="6397153"/>
            <a:ext cx="1256320" cy="12563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5165" y="7653473"/>
            <a:ext cx="1256320" cy="12563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9024" y="793612"/>
            <a:ext cx="5431232" cy="94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4433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Hvad er Mobilize Me og PlaNEt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31521" y="400540"/>
            <a:ext cx="1256320" cy="12563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460089" y="832390"/>
            <a:ext cx="3330586" cy="1820720"/>
          </a:xfrm>
          <a:custGeom>
            <a:avLst/>
            <a:gdLst/>
            <a:ahLst/>
            <a:cxnLst/>
            <a:rect l="l" t="t" r="r" b="b"/>
            <a:pathLst>
              <a:path w="3330586" h="1820720">
                <a:moveTo>
                  <a:pt x="0" y="0"/>
                </a:moveTo>
                <a:lnTo>
                  <a:pt x="3330585" y="0"/>
                </a:lnTo>
                <a:lnTo>
                  <a:pt x="3330585" y="1820720"/>
                </a:lnTo>
                <a:lnTo>
                  <a:pt x="0" y="182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22"/>
          <p:cNvSpPr/>
          <p:nvPr/>
        </p:nvSpPr>
        <p:spPr>
          <a:xfrm rot="-302474" flipH="1">
            <a:off x="14876017" y="3056920"/>
            <a:ext cx="1207502" cy="1207502"/>
          </a:xfrm>
          <a:custGeom>
            <a:avLst/>
            <a:gdLst/>
            <a:ahLst/>
            <a:cxnLst/>
            <a:rect l="l" t="t" r="r" b="b"/>
            <a:pathLst>
              <a:path w="1207502" h="1207502">
                <a:moveTo>
                  <a:pt x="1207502" y="0"/>
                </a:moveTo>
                <a:lnTo>
                  <a:pt x="0" y="0"/>
                </a:lnTo>
                <a:lnTo>
                  <a:pt x="0" y="1207502"/>
                </a:lnTo>
                <a:lnTo>
                  <a:pt x="1207502" y="1207502"/>
                </a:lnTo>
                <a:lnTo>
                  <a:pt x="120750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Freeform 23"/>
          <p:cNvSpPr/>
          <p:nvPr/>
        </p:nvSpPr>
        <p:spPr>
          <a:xfrm rot="2133155" flipH="1">
            <a:off x="13422074" y="3010999"/>
            <a:ext cx="396050" cy="1183845"/>
          </a:xfrm>
          <a:custGeom>
            <a:avLst/>
            <a:gdLst/>
            <a:ahLst/>
            <a:cxnLst/>
            <a:rect l="l" t="t" r="r" b="b"/>
            <a:pathLst>
              <a:path w="396050" h="1183845">
                <a:moveTo>
                  <a:pt x="396050" y="0"/>
                </a:moveTo>
                <a:lnTo>
                  <a:pt x="0" y="0"/>
                </a:lnTo>
                <a:lnTo>
                  <a:pt x="0" y="1183845"/>
                </a:lnTo>
                <a:lnTo>
                  <a:pt x="396050" y="1183845"/>
                </a:lnTo>
                <a:lnTo>
                  <a:pt x="3960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4" name="TextBox 24"/>
          <p:cNvSpPr txBox="1"/>
          <p:nvPr/>
        </p:nvSpPr>
        <p:spPr>
          <a:xfrm>
            <a:off x="1637320" y="2276102"/>
            <a:ext cx="8903323" cy="324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2"/>
              </a:lnSpc>
              <a:spcBef>
                <a:spcPct val="0"/>
              </a:spcBef>
            </a:pPr>
            <a:endParaRPr/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Digital platforme, der hjælper med at skabe struktur i hverdagen og selvstændighed hos brugeren.</a:t>
            </a:r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individuelle systemer. Med hver deres opsætning, funktioner og værktøjer.</a:t>
            </a:r>
          </a:p>
          <a:p>
            <a:pPr algn="l">
              <a:lnSpc>
                <a:spcPts val="3232"/>
              </a:lnSpc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532"/>
              </a:lnSpc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4461601" y="4667565"/>
            <a:ext cx="1281357" cy="2204293"/>
            <a:chOff x="0" y="0"/>
            <a:chExt cx="1708476" cy="293905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53736"/>
              <a:ext cx="1708476" cy="2885322"/>
              <a:chOff x="0" y="0"/>
              <a:chExt cx="1604268" cy="270933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0426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04268" h="2709333">
                    <a:moveTo>
                      <a:pt x="0" y="0"/>
                    </a:moveTo>
                    <a:lnTo>
                      <a:pt x="1604268" y="0"/>
                    </a:lnTo>
                    <a:lnTo>
                      <a:pt x="160426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9C5A4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60426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 rot="-5400000">
              <a:off x="14726" y="672196"/>
              <a:ext cx="1675161" cy="330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6"/>
                </a:lnSpc>
                <a:spcBef>
                  <a:spcPct val="0"/>
                </a:spcBef>
              </a:pPr>
              <a:r>
                <a:rPr lang="en-US" sz="1483">
                  <a:solidFill>
                    <a:srgbClr val="35A852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PlaNet</a:t>
              </a:r>
            </a:p>
          </p:txBody>
        </p: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170244" y="1612853"/>
              <a:ext cx="1245870" cy="1245870"/>
              <a:chOff x="0" y="0"/>
              <a:chExt cx="14840029" cy="1484002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493" r="-1493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6467611" y="2872039"/>
            <a:ext cx="1319976" cy="2175766"/>
            <a:chOff x="0" y="0"/>
            <a:chExt cx="1759968" cy="2901022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759968" cy="2901022"/>
              <a:chOff x="0" y="0"/>
              <a:chExt cx="1643676" cy="270933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64367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43676" h="2709333">
                    <a:moveTo>
                      <a:pt x="0" y="0"/>
                    </a:moveTo>
                    <a:lnTo>
                      <a:pt x="1643676" y="0"/>
                    </a:lnTo>
                    <a:lnTo>
                      <a:pt x="164367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AD1E2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643676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 rot="-5400000">
              <a:off x="35093" y="757247"/>
              <a:ext cx="1684276" cy="33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6"/>
                </a:lnSpc>
                <a:spcBef>
                  <a:spcPct val="0"/>
                </a:spcBef>
              </a:pPr>
              <a:r>
                <a:rPr lang="en-US" sz="1490" dirty="0" err="1">
                  <a:solidFill>
                    <a:srgbClr val="45ABC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LiMo</a:t>
              </a:r>
              <a:endParaRPr lang="en-US" sz="1490" dirty="0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endParaRPr>
            </a:p>
          </p:txBody>
        </p: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288940" y="1567601"/>
              <a:ext cx="1180926" cy="1180926"/>
              <a:chOff x="0" y="0"/>
              <a:chExt cx="14840029" cy="1484002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285" r="-12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1521718" y="3354038"/>
            <a:ext cx="1259723" cy="2175766"/>
            <a:chOff x="0" y="0"/>
            <a:chExt cx="1679631" cy="2901022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679631" cy="2901022"/>
              <a:chOff x="0" y="0"/>
              <a:chExt cx="1568648" cy="270933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56864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68648" h="2709333">
                    <a:moveTo>
                      <a:pt x="0" y="0"/>
                    </a:moveTo>
                    <a:lnTo>
                      <a:pt x="1568648" y="0"/>
                    </a:lnTo>
                    <a:lnTo>
                      <a:pt x="156864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2A9D9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56864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 rot="-5400000">
              <a:off x="-5075" y="676871"/>
              <a:ext cx="1684276" cy="33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6"/>
                </a:lnSpc>
                <a:spcBef>
                  <a:spcPct val="0"/>
                </a:spcBef>
              </a:pPr>
              <a:r>
                <a:rPr lang="en-US" sz="1490">
                  <a:solidFill>
                    <a:srgbClr val="FF4B7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Mobilize Me</a:t>
              </a:r>
            </a:p>
          </p:txBody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230794" y="1602206"/>
              <a:ext cx="1218043" cy="1218043"/>
              <a:chOff x="0" y="0"/>
              <a:chExt cx="14840029" cy="1484002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6985" r="-69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504866">
            <a:off x="4545985" y="2448040"/>
            <a:ext cx="9196030" cy="6785408"/>
            <a:chOff x="0" y="0"/>
            <a:chExt cx="12261373" cy="9047211"/>
          </a:xfrm>
        </p:grpSpPr>
        <p:grpSp>
          <p:nvGrpSpPr>
            <p:cNvPr id="18" name="Group 18"/>
            <p:cNvGrpSpPr/>
            <p:nvPr/>
          </p:nvGrpSpPr>
          <p:grpSpPr>
            <a:xfrm rot="1271086">
              <a:off x="7814421" y="6342526"/>
              <a:ext cx="1675093" cy="167509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Tid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1515862">
              <a:off x="-314792" y="6280143"/>
              <a:ext cx="9774378" cy="715454"/>
              <a:chOff x="0" y="0"/>
              <a:chExt cx="1292886" cy="946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92886" cy="94635"/>
              </a:xfrm>
              <a:custGeom>
                <a:avLst/>
                <a:gdLst/>
                <a:ahLst/>
                <a:cxnLst/>
                <a:rect l="l" t="t" r="r" b="b"/>
                <a:pathLst>
                  <a:path w="1292886" h="94635">
                    <a:moveTo>
                      <a:pt x="1089686" y="0"/>
                    </a:moveTo>
                    <a:cubicBezTo>
                      <a:pt x="1201910" y="0"/>
                      <a:pt x="1292886" y="21185"/>
                      <a:pt x="1292886" y="47318"/>
                    </a:cubicBezTo>
                    <a:cubicBezTo>
                      <a:pt x="1292886" y="73450"/>
                      <a:pt x="1201910" y="94635"/>
                      <a:pt x="1089686" y="94635"/>
                    </a:cubicBezTo>
                    <a:lnTo>
                      <a:pt x="203200" y="94635"/>
                    </a:lnTo>
                    <a:cubicBezTo>
                      <a:pt x="90976" y="94635"/>
                      <a:pt x="0" y="73450"/>
                      <a:pt x="0" y="47318"/>
                    </a:cubicBezTo>
                    <a:cubicBezTo>
                      <a:pt x="0" y="21185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96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292886" cy="132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1515862">
              <a:off x="2407152" y="1292368"/>
              <a:ext cx="6914753" cy="5215141"/>
            </a:xfrm>
            <a:custGeom>
              <a:avLst/>
              <a:gdLst/>
              <a:ahLst/>
              <a:cxnLst/>
              <a:rect l="l" t="t" r="r" b="b"/>
              <a:pathLst>
                <a:path w="6914753" h="5215141">
                  <a:moveTo>
                    <a:pt x="0" y="0"/>
                  </a:moveTo>
                  <a:lnTo>
                    <a:pt x="6914753" y="0"/>
                  </a:lnTo>
                  <a:lnTo>
                    <a:pt x="6914753" y="5215141"/>
                  </a:lnTo>
                  <a:lnTo>
                    <a:pt x="0" y="5215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72" r="-5472" b="-38460"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25" name="Group 25"/>
            <p:cNvGrpSpPr/>
            <p:nvPr/>
          </p:nvGrpSpPr>
          <p:grpSpPr>
            <a:xfrm rot="928650">
              <a:off x="8362123" y="4805278"/>
              <a:ext cx="2175916" cy="1976705"/>
              <a:chOff x="0" y="0"/>
              <a:chExt cx="894713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9471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713" h="812800">
                    <a:moveTo>
                      <a:pt x="447357" y="0"/>
                    </a:moveTo>
                    <a:cubicBezTo>
                      <a:pt x="200288" y="0"/>
                      <a:pt x="0" y="181951"/>
                      <a:pt x="0" y="406400"/>
                    </a:cubicBezTo>
                    <a:cubicBezTo>
                      <a:pt x="0" y="630849"/>
                      <a:pt x="200288" y="812800"/>
                      <a:pt x="447357" y="812800"/>
                    </a:cubicBezTo>
                    <a:cubicBezTo>
                      <a:pt x="694425" y="812800"/>
                      <a:pt x="894713" y="630849"/>
                      <a:pt x="894713" y="406400"/>
                    </a:cubicBezTo>
                    <a:cubicBezTo>
                      <a:pt x="894713" y="181951"/>
                      <a:pt x="694425" y="0"/>
                      <a:pt x="4473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879" y="38100"/>
                <a:ext cx="726954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Planlægning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550523">
              <a:off x="9087944" y="2854322"/>
              <a:ext cx="2600221" cy="260022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Ressourcer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144793" y="0"/>
              <a:ext cx="3116580" cy="311658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Samarbejde</a:t>
                </a:r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 rot="246769">
            <a:off x="4548119" y="4921974"/>
            <a:ext cx="2625395" cy="262539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Mennesket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Centrum</a:t>
              </a:r>
            </a:p>
          </p:txBody>
        </p:sp>
      </p:grpSp>
    </p:spTree>
  </p:cSld>
  <p:clrMapOvr>
    <a:masterClrMapping/>
  </p:clrMapOvr>
  <p:transition spd="slow" advClick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31680" y="8001980"/>
            <a:ext cx="1256320" cy="125632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960" y="1028700"/>
            <a:ext cx="2000158" cy="200015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570105" y="8001980"/>
            <a:ext cx="2421587" cy="2118889"/>
            <a:chOff x="0" y="0"/>
            <a:chExt cx="812800" cy="7112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504866">
            <a:off x="4545985" y="2448040"/>
            <a:ext cx="9196030" cy="6785408"/>
            <a:chOff x="0" y="0"/>
            <a:chExt cx="12261373" cy="9047211"/>
          </a:xfrm>
        </p:grpSpPr>
        <p:grpSp>
          <p:nvGrpSpPr>
            <p:cNvPr id="18" name="Group 18"/>
            <p:cNvGrpSpPr/>
            <p:nvPr/>
          </p:nvGrpSpPr>
          <p:grpSpPr>
            <a:xfrm rot="1271086">
              <a:off x="7814421" y="6342526"/>
              <a:ext cx="1675093" cy="1675093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779"/>
                  </a:lnSpc>
                </a:pPr>
                <a:r>
                  <a:rPr lang="en-US" sz="26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Tid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 rot="1515862">
              <a:off x="-314792" y="6280143"/>
              <a:ext cx="9774378" cy="715454"/>
              <a:chOff x="0" y="0"/>
              <a:chExt cx="1292886" cy="9463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92886" cy="94635"/>
              </a:xfrm>
              <a:custGeom>
                <a:avLst/>
                <a:gdLst/>
                <a:ahLst/>
                <a:cxnLst/>
                <a:rect l="l" t="t" r="r" b="b"/>
                <a:pathLst>
                  <a:path w="1292886" h="94635">
                    <a:moveTo>
                      <a:pt x="1089686" y="0"/>
                    </a:moveTo>
                    <a:cubicBezTo>
                      <a:pt x="1201910" y="0"/>
                      <a:pt x="1292886" y="21185"/>
                      <a:pt x="1292886" y="47318"/>
                    </a:cubicBezTo>
                    <a:cubicBezTo>
                      <a:pt x="1292886" y="73450"/>
                      <a:pt x="1201910" y="94635"/>
                      <a:pt x="1089686" y="94635"/>
                    </a:cubicBezTo>
                    <a:lnTo>
                      <a:pt x="203200" y="94635"/>
                    </a:lnTo>
                    <a:cubicBezTo>
                      <a:pt x="90976" y="94635"/>
                      <a:pt x="0" y="73450"/>
                      <a:pt x="0" y="47318"/>
                    </a:cubicBezTo>
                    <a:cubicBezTo>
                      <a:pt x="0" y="21185"/>
                      <a:pt x="90976" y="0"/>
                      <a:pt x="2032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96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292886" cy="1327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1515862">
              <a:off x="2407152" y="1292368"/>
              <a:ext cx="6914753" cy="5215141"/>
            </a:xfrm>
            <a:custGeom>
              <a:avLst/>
              <a:gdLst/>
              <a:ahLst/>
              <a:cxnLst/>
              <a:rect l="l" t="t" r="r" b="b"/>
              <a:pathLst>
                <a:path w="6914753" h="5215141">
                  <a:moveTo>
                    <a:pt x="0" y="0"/>
                  </a:moveTo>
                  <a:lnTo>
                    <a:pt x="6914753" y="0"/>
                  </a:lnTo>
                  <a:lnTo>
                    <a:pt x="6914753" y="5215141"/>
                  </a:lnTo>
                  <a:lnTo>
                    <a:pt x="0" y="52151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72" r="-5472" b="-38460"/>
              </a:stretch>
            </a:blipFill>
          </p:spPr>
          <p:txBody>
            <a:bodyPr/>
            <a:lstStyle/>
            <a:p>
              <a:endParaRPr lang="da-DK"/>
            </a:p>
          </p:txBody>
        </p:sp>
        <p:grpSp>
          <p:nvGrpSpPr>
            <p:cNvPr id="25" name="Group 25"/>
            <p:cNvGrpSpPr/>
            <p:nvPr/>
          </p:nvGrpSpPr>
          <p:grpSpPr>
            <a:xfrm rot="928650">
              <a:off x="8362123" y="4805278"/>
              <a:ext cx="2175916" cy="1976705"/>
              <a:chOff x="0" y="0"/>
              <a:chExt cx="894713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9471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94713" h="812800">
                    <a:moveTo>
                      <a:pt x="447357" y="0"/>
                    </a:moveTo>
                    <a:cubicBezTo>
                      <a:pt x="200288" y="0"/>
                      <a:pt x="0" y="181951"/>
                      <a:pt x="0" y="406400"/>
                    </a:cubicBezTo>
                    <a:cubicBezTo>
                      <a:pt x="0" y="630849"/>
                      <a:pt x="200288" y="812800"/>
                      <a:pt x="447357" y="812800"/>
                    </a:cubicBezTo>
                    <a:cubicBezTo>
                      <a:pt x="694425" y="812800"/>
                      <a:pt x="894713" y="630849"/>
                      <a:pt x="894713" y="406400"/>
                    </a:cubicBezTo>
                    <a:cubicBezTo>
                      <a:pt x="894713" y="181951"/>
                      <a:pt x="694425" y="0"/>
                      <a:pt x="4473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3879" y="38100"/>
                <a:ext cx="726954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Planlægning</a:t>
                </a: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 rot="550523">
              <a:off x="9087944" y="2854322"/>
              <a:ext cx="2600221" cy="260022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Ressourcer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144793" y="0"/>
              <a:ext cx="3116580" cy="3116580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96000"/>
                    </a:srgbClr>
                  </a:gs>
                  <a:gs pos="100000">
                    <a:srgbClr val="F7ACFF">
                      <a:alpha val="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r>
                  <a:rPr lang="en-US" sz="2199" b="1">
                    <a:solidFill>
                      <a:srgbClr val="434749">
                        <a:alpha val="95686"/>
                      </a:srgbClr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rPr>
                  <a:t>Samarbejde</a:t>
                </a:r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 rot="246769">
            <a:off x="4548119" y="4921974"/>
            <a:ext cx="2625395" cy="2625395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Mennesket 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i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434749">
                      <a:alpha val="95686"/>
                    </a:srgbClr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Centrum</a:t>
              </a:r>
            </a:p>
          </p:txBody>
        </p:sp>
      </p:grpSp>
      <p:sp>
        <p:nvSpPr>
          <p:cNvPr id="37" name="Freeform 37"/>
          <p:cNvSpPr/>
          <p:nvPr/>
        </p:nvSpPr>
        <p:spPr>
          <a:xfrm>
            <a:off x="3978144" y="189188"/>
            <a:ext cx="7183922" cy="1839592"/>
          </a:xfrm>
          <a:custGeom>
            <a:avLst/>
            <a:gdLst/>
            <a:ahLst/>
            <a:cxnLst/>
            <a:rect l="l" t="t" r="r" b="b"/>
            <a:pathLst>
              <a:path w="7183922" h="1839592">
                <a:moveTo>
                  <a:pt x="0" y="0"/>
                </a:moveTo>
                <a:lnTo>
                  <a:pt x="7183922" y="0"/>
                </a:lnTo>
                <a:lnTo>
                  <a:pt x="7183922" y="1839591"/>
                </a:lnTo>
                <a:lnTo>
                  <a:pt x="0" y="18395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539068"/>
            <a:chOff x="0" y="0"/>
            <a:chExt cx="4816593" cy="27757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75721"/>
            </a:xfrm>
            <a:custGeom>
              <a:avLst/>
              <a:gdLst/>
              <a:ahLst/>
              <a:cxnLst/>
              <a:rect l="l" t="t" r="r" b="b"/>
              <a:pathLst>
                <a:path w="4816592" h="2775721">
                  <a:moveTo>
                    <a:pt x="0" y="0"/>
                  </a:moveTo>
                  <a:lnTo>
                    <a:pt x="4816592" y="0"/>
                  </a:lnTo>
                  <a:lnTo>
                    <a:pt x="4816592" y="2775721"/>
                  </a:lnTo>
                  <a:lnTo>
                    <a:pt x="0" y="2775721"/>
                  </a:ln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23000"/>
                  </a:srgbClr>
                </a:gs>
                <a:gs pos="50000">
                  <a:srgbClr val="6B4CAF">
                    <a:alpha val="13225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138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90864" y="6397153"/>
            <a:ext cx="1256320" cy="12563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75165" y="7653473"/>
            <a:ext cx="1256320" cy="125632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419024" y="793612"/>
            <a:ext cx="5431232" cy="949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7"/>
              </a:lnSpc>
            </a:pPr>
            <a:r>
              <a:rPr lang="en-US" sz="4433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Hvad er Mobilize Me og PlaNEt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31521" y="400540"/>
            <a:ext cx="1256320" cy="125632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02279" y="-313682"/>
            <a:ext cx="3185721" cy="31857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58000"/>
                  </a:srgbClr>
                </a:gs>
                <a:gs pos="100000">
                  <a:srgbClr val="F7ACFF">
                    <a:alpha val="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7403566" y="1871985"/>
            <a:ext cx="884434" cy="88443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96000"/>
                  </a:srgbClr>
                </a:gs>
                <a:gs pos="100000">
                  <a:srgbClr val="F7ACFF">
                    <a:alpha val="96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2460089" y="832390"/>
            <a:ext cx="3330586" cy="1820720"/>
          </a:xfrm>
          <a:custGeom>
            <a:avLst/>
            <a:gdLst/>
            <a:ahLst/>
            <a:cxnLst/>
            <a:rect l="l" t="t" r="r" b="b"/>
            <a:pathLst>
              <a:path w="3330586" h="1820720">
                <a:moveTo>
                  <a:pt x="0" y="0"/>
                </a:moveTo>
                <a:lnTo>
                  <a:pt x="3330585" y="0"/>
                </a:lnTo>
                <a:lnTo>
                  <a:pt x="3330585" y="1820720"/>
                </a:lnTo>
                <a:lnTo>
                  <a:pt x="0" y="18207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2" name="Freeform 22"/>
          <p:cNvSpPr/>
          <p:nvPr/>
        </p:nvSpPr>
        <p:spPr>
          <a:xfrm rot="-302474" flipH="1">
            <a:off x="14876017" y="3056920"/>
            <a:ext cx="1207502" cy="1207502"/>
          </a:xfrm>
          <a:custGeom>
            <a:avLst/>
            <a:gdLst/>
            <a:ahLst/>
            <a:cxnLst/>
            <a:rect l="l" t="t" r="r" b="b"/>
            <a:pathLst>
              <a:path w="1207502" h="1207502">
                <a:moveTo>
                  <a:pt x="1207502" y="0"/>
                </a:moveTo>
                <a:lnTo>
                  <a:pt x="0" y="0"/>
                </a:lnTo>
                <a:lnTo>
                  <a:pt x="0" y="1207502"/>
                </a:lnTo>
                <a:lnTo>
                  <a:pt x="1207502" y="1207502"/>
                </a:lnTo>
                <a:lnTo>
                  <a:pt x="1207502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3" name="Freeform 23"/>
          <p:cNvSpPr/>
          <p:nvPr/>
        </p:nvSpPr>
        <p:spPr>
          <a:xfrm rot="2133155" flipH="1">
            <a:off x="13422074" y="3010999"/>
            <a:ext cx="396050" cy="1183845"/>
          </a:xfrm>
          <a:custGeom>
            <a:avLst/>
            <a:gdLst/>
            <a:ahLst/>
            <a:cxnLst/>
            <a:rect l="l" t="t" r="r" b="b"/>
            <a:pathLst>
              <a:path w="396050" h="1183845">
                <a:moveTo>
                  <a:pt x="396050" y="0"/>
                </a:moveTo>
                <a:lnTo>
                  <a:pt x="0" y="0"/>
                </a:lnTo>
                <a:lnTo>
                  <a:pt x="0" y="1183845"/>
                </a:lnTo>
                <a:lnTo>
                  <a:pt x="396050" y="1183845"/>
                </a:lnTo>
                <a:lnTo>
                  <a:pt x="39605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4" name="TextBox 24"/>
          <p:cNvSpPr txBox="1"/>
          <p:nvPr/>
        </p:nvSpPr>
        <p:spPr>
          <a:xfrm>
            <a:off x="1637320" y="2276102"/>
            <a:ext cx="8903323" cy="3242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2"/>
              </a:lnSpc>
              <a:spcBef>
                <a:spcPct val="0"/>
              </a:spcBef>
            </a:pPr>
            <a:endParaRPr/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Digital platforme, der hjælper med at skabe struktur i hverdagen og selvstændighed hos brugeren.</a:t>
            </a:r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 individuelle systemer. Med hver deres opsætning, funktioner og værktøjer.</a:t>
            </a:r>
          </a:p>
          <a:p>
            <a:pPr algn="l">
              <a:lnSpc>
                <a:spcPts val="3232"/>
              </a:lnSpc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532"/>
              </a:lnSpc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14461601" y="4667565"/>
            <a:ext cx="1281357" cy="2204293"/>
            <a:chOff x="0" y="0"/>
            <a:chExt cx="1708476" cy="2939058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53736"/>
              <a:ext cx="1708476" cy="2885322"/>
              <a:chOff x="0" y="0"/>
              <a:chExt cx="1604268" cy="2709333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0426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04268" h="2709333">
                    <a:moveTo>
                      <a:pt x="0" y="0"/>
                    </a:moveTo>
                    <a:lnTo>
                      <a:pt x="1604268" y="0"/>
                    </a:lnTo>
                    <a:lnTo>
                      <a:pt x="160426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9C5A4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60426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 rot="-5400000">
              <a:off x="14726" y="672196"/>
              <a:ext cx="1675161" cy="330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6"/>
                </a:lnSpc>
                <a:spcBef>
                  <a:spcPct val="0"/>
                </a:spcBef>
              </a:pPr>
              <a:r>
                <a:rPr lang="en-US" sz="1483">
                  <a:solidFill>
                    <a:srgbClr val="35A852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PlaNet</a:t>
              </a:r>
            </a:p>
          </p:txBody>
        </p: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170244" y="1612853"/>
              <a:ext cx="1245870" cy="1245870"/>
              <a:chOff x="0" y="0"/>
              <a:chExt cx="14840029" cy="1484002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1493" r="-1493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6467611" y="2872039"/>
            <a:ext cx="1319976" cy="2175766"/>
            <a:chOff x="0" y="0"/>
            <a:chExt cx="1759968" cy="2901022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759968" cy="2901022"/>
              <a:chOff x="0" y="0"/>
              <a:chExt cx="1643676" cy="270933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64367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43676" h="2709333">
                    <a:moveTo>
                      <a:pt x="0" y="0"/>
                    </a:moveTo>
                    <a:lnTo>
                      <a:pt x="1643676" y="0"/>
                    </a:lnTo>
                    <a:lnTo>
                      <a:pt x="164367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AD1E2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38100"/>
                <a:ext cx="1643676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 rot="-5400000">
              <a:off x="35093" y="757247"/>
              <a:ext cx="1684276" cy="33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6"/>
                </a:lnSpc>
                <a:spcBef>
                  <a:spcPct val="0"/>
                </a:spcBef>
              </a:pPr>
              <a:r>
                <a:rPr lang="en-US" sz="1490">
                  <a:solidFill>
                    <a:srgbClr val="45ABC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LiMo</a:t>
              </a:r>
            </a:p>
          </p:txBody>
        </p: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>
              <a:off x="288940" y="1567601"/>
              <a:ext cx="1180926" cy="1180926"/>
              <a:chOff x="0" y="0"/>
              <a:chExt cx="14840029" cy="1484002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285" r="-12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43" name="Group 43"/>
          <p:cNvGrpSpPr/>
          <p:nvPr/>
        </p:nvGrpSpPr>
        <p:grpSpPr>
          <a:xfrm>
            <a:off x="11521718" y="3354038"/>
            <a:ext cx="1259723" cy="2175766"/>
            <a:chOff x="0" y="0"/>
            <a:chExt cx="1679631" cy="2901022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1679631" cy="2901022"/>
              <a:chOff x="0" y="0"/>
              <a:chExt cx="1568648" cy="2709333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56864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68648" h="2709333">
                    <a:moveTo>
                      <a:pt x="0" y="0"/>
                    </a:moveTo>
                    <a:lnTo>
                      <a:pt x="1568648" y="0"/>
                    </a:lnTo>
                    <a:lnTo>
                      <a:pt x="156864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2A9D9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38100"/>
                <a:ext cx="156864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 rot="-5400000">
              <a:off x="-5075" y="676871"/>
              <a:ext cx="1684276" cy="3305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86"/>
                </a:lnSpc>
                <a:spcBef>
                  <a:spcPct val="0"/>
                </a:spcBef>
              </a:pPr>
              <a:r>
                <a:rPr lang="en-US" sz="1490">
                  <a:solidFill>
                    <a:srgbClr val="FF4B7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Mobilize Me</a:t>
              </a:r>
            </a:p>
          </p:txBody>
        </p: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>
              <a:off x="230794" y="1602206"/>
              <a:ext cx="1218043" cy="1218043"/>
              <a:chOff x="0" y="0"/>
              <a:chExt cx="14840029" cy="14840029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0" name="Freeform 50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6985" r="-69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sp>
        <p:nvSpPr>
          <p:cNvPr id="52" name="TextBox 52"/>
          <p:cNvSpPr txBox="1"/>
          <p:nvPr/>
        </p:nvSpPr>
        <p:spPr>
          <a:xfrm>
            <a:off x="1637320" y="5000180"/>
            <a:ext cx="8903323" cy="334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2"/>
              </a:lnSpc>
            </a:pPr>
            <a:endParaRPr/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God support muligheder fra Mobilize Me</a:t>
            </a:r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Randers Kommune har lavet databehandleraftale </a:t>
            </a:r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Mulighed for gratis afprøvning  ved Mobilize Me</a:t>
            </a:r>
          </a:p>
          <a:p>
            <a:pPr marL="498446" lvl="1" indent="-249223" algn="l">
              <a:lnSpc>
                <a:spcPts val="3232"/>
              </a:lnSpc>
              <a:buFont typeface="Arial"/>
              <a:buChar char="•"/>
            </a:pPr>
            <a:r>
              <a:rPr lang="en-US" sz="2308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Mulighed for at få systemet bevilliget som et hjælpemiddel </a:t>
            </a:r>
          </a:p>
          <a:p>
            <a:pPr algn="l">
              <a:lnSpc>
                <a:spcPts val="2532"/>
              </a:lnSpc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ctr">
              <a:lnSpc>
                <a:spcPts val="2291"/>
              </a:lnSpc>
              <a:spcBef>
                <a:spcPct val="0"/>
              </a:spcBef>
            </a:pPr>
            <a:endParaRPr lang="en-US" sz="2308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55960" y="-191583"/>
            <a:ext cx="6091207" cy="10478583"/>
            <a:chOff x="0" y="0"/>
            <a:chExt cx="8121609" cy="1397144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55443"/>
              <a:ext cx="8121609" cy="13716000"/>
              <a:chOff x="0" y="0"/>
              <a:chExt cx="1604268" cy="27093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0426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04268" h="2709333">
                    <a:moveTo>
                      <a:pt x="0" y="0"/>
                    </a:moveTo>
                    <a:lnTo>
                      <a:pt x="1604268" y="0"/>
                    </a:lnTo>
                    <a:lnTo>
                      <a:pt x="160426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9C5A4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160426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 rot="-5400000">
              <a:off x="17273" y="3305448"/>
              <a:ext cx="7963238" cy="13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  <a:r>
                <a:rPr lang="en-US" sz="6099">
                  <a:solidFill>
                    <a:srgbClr val="35A852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PlaNet</a:t>
              </a:r>
            </a:p>
          </p:txBody>
        </p: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809293" y="7667044"/>
              <a:ext cx="5922509" cy="5922509"/>
              <a:chOff x="0" y="0"/>
              <a:chExt cx="14840029" cy="148400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3C67BF">
                      <a:alpha val="100000"/>
                    </a:srgbClr>
                  </a:gs>
                  <a:gs pos="100000">
                    <a:srgbClr val="F7ACFF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493" r="-1493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0" y="0"/>
            <a:ext cx="5955960" cy="10287000"/>
            <a:chOff x="0" y="0"/>
            <a:chExt cx="7941279" cy="13716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7941279" cy="13716000"/>
              <a:chOff x="0" y="0"/>
              <a:chExt cx="1568648" cy="270933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568648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568648" h="2709333">
                    <a:moveTo>
                      <a:pt x="0" y="0"/>
                    </a:moveTo>
                    <a:lnTo>
                      <a:pt x="1568648" y="0"/>
                    </a:lnTo>
                    <a:lnTo>
                      <a:pt x="1568648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F2A9D9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568648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 rot="-5400000">
              <a:off x="-72891" y="3305448"/>
              <a:ext cx="7963238" cy="13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  <a:r>
                <a:rPr lang="en-US" sz="6099">
                  <a:solidFill>
                    <a:srgbClr val="FF4B7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Mobilize Me</a:t>
              </a:r>
            </a:p>
          </p:txBody>
        </p: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091191" y="7575213"/>
              <a:ext cx="5758897" cy="5758897"/>
              <a:chOff x="0" y="0"/>
              <a:chExt cx="14840029" cy="14840029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6985" r="-69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2047166" y="0"/>
            <a:ext cx="6240834" cy="10287000"/>
            <a:chOff x="0" y="0"/>
            <a:chExt cx="8321112" cy="1371600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8321112" cy="13716000"/>
              <a:chOff x="0" y="0"/>
              <a:chExt cx="1643676" cy="2709333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43676" cy="2709333"/>
              </a:xfrm>
              <a:custGeom>
                <a:avLst/>
                <a:gdLst/>
                <a:ahLst/>
                <a:cxnLst/>
                <a:rect l="l" t="t" r="r" b="b"/>
                <a:pathLst>
                  <a:path w="1643676" h="2709333">
                    <a:moveTo>
                      <a:pt x="0" y="0"/>
                    </a:moveTo>
                    <a:lnTo>
                      <a:pt x="1643676" y="0"/>
                    </a:lnTo>
                    <a:lnTo>
                      <a:pt x="1643676" y="2709333"/>
                    </a:lnTo>
                    <a:lnTo>
                      <a:pt x="0" y="2709333"/>
                    </a:lnTo>
                    <a:close/>
                  </a:path>
                </a:pathLst>
              </a:custGeom>
              <a:solidFill>
                <a:srgbClr val="9AD1E2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1643676" cy="274743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 rot="-5400000">
              <a:off x="117024" y="3685464"/>
              <a:ext cx="7963238" cy="1352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39"/>
                </a:lnSpc>
                <a:spcBef>
                  <a:spcPct val="0"/>
                </a:spcBef>
              </a:pPr>
              <a:r>
                <a:rPr lang="en-US" sz="6099">
                  <a:solidFill>
                    <a:srgbClr val="45ABCB"/>
                  </a:solidFill>
                  <a:latin typeface="Gulfs Display"/>
                  <a:ea typeface="Gulfs Display"/>
                  <a:cs typeface="Gulfs Display"/>
                  <a:sym typeface="Gulfs Display"/>
                </a:rPr>
                <a:t>LiMo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366106" y="7411601"/>
              <a:ext cx="5583405" cy="5583405"/>
              <a:chOff x="0" y="0"/>
              <a:chExt cx="14840029" cy="1484002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-366471" y="-11891"/>
                <a:ext cx="15572971" cy="14863810"/>
              </a:xfrm>
              <a:custGeom>
                <a:avLst/>
                <a:gdLst/>
                <a:ahLst/>
                <a:cxnLst/>
                <a:rect l="l" t="t" r="r" b="b"/>
                <a:pathLst>
                  <a:path w="15572971" h="14863810">
                    <a:moveTo>
                      <a:pt x="7786486" y="11891"/>
                    </a:moveTo>
                    <a:cubicBezTo>
                      <a:pt x="5127664" y="0"/>
                      <a:pt x="2665709" y="1411641"/>
                      <a:pt x="1332855" y="3712286"/>
                    </a:cubicBezTo>
                    <a:cubicBezTo>
                      <a:pt x="0" y="6012931"/>
                      <a:pt x="0" y="8850880"/>
                      <a:pt x="1332855" y="11151525"/>
                    </a:cubicBezTo>
                    <a:cubicBezTo>
                      <a:pt x="2665709" y="13452170"/>
                      <a:pt x="5127664" y="14863811"/>
                      <a:pt x="7786486" y="14851920"/>
                    </a:cubicBezTo>
                    <a:cubicBezTo>
                      <a:pt x="10445306" y="14863811"/>
                      <a:pt x="12907262" y="13452170"/>
                      <a:pt x="14240117" y="11151525"/>
                    </a:cubicBezTo>
                    <a:cubicBezTo>
                      <a:pt x="15572971" y="8850880"/>
                      <a:pt x="15572971" y="6012931"/>
                      <a:pt x="14240117" y="3712286"/>
                    </a:cubicBezTo>
                    <a:cubicBezTo>
                      <a:pt x="12907262" y="1411641"/>
                      <a:pt x="10445306" y="0"/>
                      <a:pt x="7786486" y="1189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B45B5">
                      <a:alpha val="100000"/>
                    </a:srgbClr>
                  </a:gs>
                  <a:gs pos="100000">
                    <a:srgbClr val="8875D7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-156193" y="188812"/>
                <a:ext cx="15152415" cy="14462405"/>
              </a:xfrm>
              <a:custGeom>
                <a:avLst/>
                <a:gdLst/>
                <a:ahLst/>
                <a:cxnLst/>
                <a:rect l="l" t="t" r="r" b="b"/>
                <a:pathLst>
                  <a:path w="15152415" h="14462405">
                    <a:moveTo>
                      <a:pt x="7576208" y="11570"/>
                    </a:moveTo>
                    <a:cubicBezTo>
                      <a:pt x="4989189" y="0"/>
                      <a:pt x="2593721" y="1373519"/>
                      <a:pt x="1296860" y="3612034"/>
                    </a:cubicBezTo>
                    <a:cubicBezTo>
                      <a:pt x="0" y="5850548"/>
                      <a:pt x="0" y="8611857"/>
                      <a:pt x="1296860" y="10850372"/>
                    </a:cubicBezTo>
                    <a:cubicBezTo>
                      <a:pt x="2593721" y="13088886"/>
                      <a:pt x="4989189" y="14462405"/>
                      <a:pt x="7576208" y="14450835"/>
                    </a:cubicBezTo>
                    <a:cubicBezTo>
                      <a:pt x="10163226" y="14462405"/>
                      <a:pt x="12558694" y="13088886"/>
                      <a:pt x="13855555" y="10850372"/>
                    </a:cubicBezTo>
                    <a:cubicBezTo>
                      <a:pt x="15152416" y="8611857"/>
                      <a:pt x="15152416" y="5850548"/>
                      <a:pt x="13855555" y="3612034"/>
                    </a:cubicBezTo>
                    <a:cubicBezTo>
                      <a:pt x="12558694" y="1373519"/>
                      <a:pt x="10163226" y="0"/>
                      <a:pt x="7576208" y="1157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223301" y="551024"/>
                <a:ext cx="14393427" cy="13737979"/>
              </a:xfrm>
              <a:custGeom>
                <a:avLst/>
                <a:gdLst/>
                <a:ahLst/>
                <a:cxnLst/>
                <a:rect l="l" t="t" r="r" b="b"/>
                <a:pathLst>
                  <a:path w="14393427" h="13737979">
                    <a:moveTo>
                      <a:pt x="7196714" y="10990"/>
                    </a:moveTo>
                    <a:cubicBezTo>
                      <a:pt x="4739280" y="0"/>
                      <a:pt x="2463801" y="1304719"/>
                      <a:pt x="1231900" y="3431106"/>
                    </a:cubicBezTo>
                    <a:cubicBezTo>
                      <a:pt x="0" y="5557493"/>
                      <a:pt x="0" y="8180487"/>
                      <a:pt x="1231900" y="10306874"/>
                    </a:cubicBezTo>
                    <a:cubicBezTo>
                      <a:pt x="2463801" y="12433261"/>
                      <a:pt x="4739280" y="13737980"/>
                      <a:pt x="7196714" y="13726990"/>
                    </a:cubicBezTo>
                    <a:cubicBezTo>
                      <a:pt x="9654147" y="13737980"/>
                      <a:pt x="11929626" y="12433261"/>
                      <a:pt x="13161527" y="10306874"/>
                    </a:cubicBezTo>
                    <a:cubicBezTo>
                      <a:pt x="14393427" y="8180487"/>
                      <a:pt x="14393427" y="5557493"/>
                      <a:pt x="13161527" y="3431106"/>
                    </a:cubicBezTo>
                    <a:cubicBezTo>
                      <a:pt x="11929626" y="1304719"/>
                      <a:pt x="9654147" y="0"/>
                      <a:pt x="7196714" y="1099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1285" r="-1285"/>
                </a:stretch>
              </a:blipFill>
            </p:spPr>
            <p:txBody>
              <a:bodyPr/>
              <a:lstStyle/>
              <a:p>
                <a:endParaRPr lang="da-DK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680198" cy="10287000"/>
            <a:chOff x="0" y="0"/>
            <a:chExt cx="41297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29764" cy="2709333"/>
            </a:xfrm>
            <a:custGeom>
              <a:avLst/>
              <a:gdLst/>
              <a:ahLst/>
              <a:cxnLst/>
              <a:rect l="l" t="t" r="r" b="b"/>
              <a:pathLst>
                <a:path w="4129764" h="2709333">
                  <a:moveTo>
                    <a:pt x="0" y="0"/>
                  </a:moveTo>
                  <a:lnTo>
                    <a:pt x="4129764" y="0"/>
                  </a:lnTo>
                  <a:lnTo>
                    <a:pt x="41297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A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297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3192" y="0"/>
            <a:ext cx="1370571" cy="10287000"/>
            <a:chOff x="0" y="0"/>
            <a:chExt cx="1604268" cy="12041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4268" cy="12041051"/>
            </a:xfrm>
            <a:custGeom>
              <a:avLst/>
              <a:gdLst/>
              <a:ahLst/>
              <a:cxnLst/>
              <a:rect l="l" t="t" r="r" b="b"/>
              <a:pathLst>
                <a:path w="1604268" h="12041051">
                  <a:moveTo>
                    <a:pt x="0" y="0"/>
                  </a:moveTo>
                  <a:lnTo>
                    <a:pt x="1604268" y="0"/>
                  </a:lnTo>
                  <a:lnTo>
                    <a:pt x="1604268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9C5A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04268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83762" y="0"/>
            <a:ext cx="1404238" cy="10287000"/>
            <a:chOff x="0" y="0"/>
            <a:chExt cx="1643676" cy="12041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3676" cy="12041051"/>
            </a:xfrm>
            <a:custGeom>
              <a:avLst/>
              <a:gdLst/>
              <a:ahLst/>
              <a:cxnLst/>
              <a:rect l="l" t="t" r="r" b="b"/>
              <a:pathLst>
                <a:path w="1643676" h="12041051">
                  <a:moveTo>
                    <a:pt x="0" y="0"/>
                  </a:moveTo>
                  <a:lnTo>
                    <a:pt x="1643676" y="0"/>
                  </a:lnTo>
                  <a:lnTo>
                    <a:pt x="1643676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AD1E2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3676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16426420" y="8346151"/>
            <a:ext cx="2261772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rPr>
              <a:t>LiMo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753415" y="9220547"/>
            <a:ext cx="890125" cy="890125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100000"/>
                  </a:srgbClr>
                </a:gs>
                <a:gs pos="100000">
                  <a:srgbClr val="F7A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1493" r="-14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03287" y="7014129"/>
            <a:ext cx="3096544" cy="3096544"/>
            <a:chOff x="0" y="0"/>
            <a:chExt cx="14840029" cy="14840029"/>
          </a:xfrm>
        </p:grpSpPr>
        <p:sp>
          <p:nvSpPr>
            <p:cNvPr id="17" name="Freeform 1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6985" r="-69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6996949" y="9104355"/>
            <a:ext cx="1177864" cy="1177864"/>
            <a:chOff x="0" y="0"/>
            <a:chExt cx="14840029" cy="14840029"/>
          </a:xfrm>
        </p:grpSpPr>
        <p:sp>
          <p:nvSpPr>
            <p:cNvPr id="21" name="Freeform 2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1285" r="-12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533487" y="2128981"/>
            <a:ext cx="3484405" cy="7091567"/>
          </a:xfrm>
          <a:custGeom>
            <a:avLst/>
            <a:gdLst/>
            <a:ahLst/>
            <a:cxnLst/>
            <a:rect l="l" t="t" r="r" b="b"/>
            <a:pathLst>
              <a:path w="3484405" h="7091567">
                <a:moveTo>
                  <a:pt x="0" y="0"/>
                </a:moveTo>
                <a:lnTo>
                  <a:pt x="3484405" y="0"/>
                </a:lnTo>
                <a:lnTo>
                  <a:pt x="3484405" y="7091566"/>
                </a:lnTo>
                <a:lnTo>
                  <a:pt x="0" y="7091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398462" y="1684916"/>
            <a:ext cx="7856101" cy="5133690"/>
            <a:chOff x="0" y="0"/>
            <a:chExt cx="12827000" cy="8382000"/>
          </a:xfrm>
        </p:grpSpPr>
        <p:sp>
          <p:nvSpPr>
            <p:cNvPr id="26" name="Freeform 26"/>
            <p:cNvSpPr/>
            <p:nvPr/>
          </p:nvSpPr>
          <p:spPr>
            <a:xfrm>
              <a:off x="417830" y="478790"/>
              <a:ext cx="11991340" cy="6736080"/>
            </a:xfrm>
            <a:custGeom>
              <a:avLst/>
              <a:gdLst/>
              <a:ahLst/>
              <a:cxnLst/>
              <a:rect l="l" t="t" r="r" b="b"/>
              <a:pathLst>
                <a:path w="11991340" h="6736080">
                  <a:moveTo>
                    <a:pt x="0" y="0"/>
                  </a:moveTo>
                  <a:lnTo>
                    <a:pt x="11991340" y="0"/>
                  </a:lnTo>
                  <a:lnTo>
                    <a:pt x="11991340" y="6736080"/>
                  </a:lnTo>
                  <a:lnTo>
                    <a:pt x="0" y="6736080"/>
                  </a:lnTo>
                  <a:close/>
                </a:path>
              </a:pathLst>
            </a:custGeom>
            <a:blipFill>
              <a:blip r:embed="rId6"/>
              <a:stretch>
                <a:fillRect r="-40876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12827000" cy="8382000"/>
            </a:xfrm>
            <a:custGeom>
              <a:avLst/>
              <a:gdLst/>
              <a:ahLst/>
              <a:cxnLst/>
              <a:rect l="l" t="t" r="r" b="b"/>
              <a:pathLst>
                <a:path w="12827000" h="8382000">
                  <a:moveTo>
                    <a:pt x="0" y="0"/>
                  </a:moveTo>
                  <a:lnTo>
                    <a:pt x="12827000" y="0"/>
                  </a:lnTo>
                  <a:lnTo>
                    <a:pt x="12827000" y="8382000"/>
                  </a:lnTo>
                  <a:lnTo>
                    <a:pt x="0" y="8382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736753" y="2994623"/>
            <a:ext cx="2314544" cy="1589897"/>
          </a:xfrm>
          <a:custGeom>
            <a:avLst/>
            <a:gdLst/>
            <a:ahLst/>
            <a:cxnLst/>
            <a:rect l="l" t="t" r="r" b="b"/>
            <a:pathLst>
              <a:path w="2314544" h="1589897">
                <a:moveTo>
                  <a:pt x="0" y="0"/>
                </a:moveTo>
                <a:lnTo>
                  <a:pt x="2314544" y="0"/>
                </a:lnTo>
                <a:lnTo>
                  <a:pt x="2314544" y="1589897"/>
                </a:lnTo>
                <a:lnTo>
                  <a:pt x="0" y="15898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9" name="TextBox 29"/>
          <p:cNvSpPr txBox="1"/>
          <p:nvPr/>
        </p:nvSpPr>
        <p:spPr>
          <a:xfrm>
            <a:off x="4853885" y="444181"/>
            <a:ext cx="5972429" cy="104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F4B7B"/>
                </a:solidFill>
                <a:latin typeface="Gulfs Display"/>
                <a:ea typeface="Gulfs Display"/>
                <a:cs typeface="Gulfs Display"/>
                <a:sym typeface="Gulfs Display"/>
              </a:rPr>
              <a:t>Mobilize Me</a:t>
            </a:r>
          </a:p>
        </p:txBody>
      </p:sp>
      <p:sp>
        <p:nvSpPr>
          <p:cNvPr id="30" name="TextBox 30"/>
          <p:cNvSpPr txBox="1"/>
          <p:nvPr/>
        </p:nvSpPr>
        <p:spPr>
          <a:xfrm rot="-5400000">
            <a:off x="15497980" y="8332376"/>
            <a:ext cx="1343845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35A852"/>
                </a:solidFill>
                <a:latin typeface="Gulfs Display"/>
                <a:ea typeface="Gulfs Display"/>
                <a:cs typeface="Gulfs Display"/>
                <a:sym typeface="Gulfs Display"/>
              </a:rPr>
              <a:t>PlaNet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5680198" cy="10287000"/>
            <a:chOff x="0" y="0"/>
            <a:chExt cx="4129764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29764" cy="2709333"/>
            </a:xfrm>
            <a:custGeom>
              <a:avLst/>
              <a:gdLst/>
              <a:ahLst/>
              <a:cxnLst/>
              <a:rect l="l" t="t" r="r" b="b"/>
              <a:pathLst>
                <a:path w="4129764" h="2709333">
                  <a:moveTo>
                    <a:pt x="0" y="0"/>
                  </a:moveTo>
                  <a:lnTo>
                    <a:pt x="4129764" y="0"/>
                  </a:lnTo>
                  <a:lnTo>
                    <a:pt x="412976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A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129764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513192" y="0"/>
            <a:ext cx="1370571" cy="10287000"/>
            <a:chOff x="0" y="0"/>
            <a:chExt cx="1604268" cy="12041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04268" cy="12041051"/>
            </a:xfrm>
            <a:custGeom>
              <a:avLst/>
              <a:gdLst/>
              <a:ahLst/>
              <a:cxnLst/>
              <a:rect l="l" t="t" r="r" b="b"/>
              <a:pathLst>
                <a:path w="1604268" h="12041051">
                  <a:moveTo>
                    <a:pt x="0" y="0"/>
                  </a:moveTo>
                  <a:lnTo>
                    <a:pt x="1604268" y="0"/>
                  </a:lnTo>
                  <a:lnTo>
                    <a:pt x="1604268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9C5A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04268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83762" y="0"/>
            <a:ext cx="1404238" cy="10287000"/>
            <a:chOff x="0" y="0"/>
            <a:chExt cx="1643676" cy="12041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3676" cy="12041051"/>
            </a:xfrm>
            <a:custGeom>
              <a:avLst/>
              <a:gdLst/>
              <a:ahLst/>
              <a:cxnLst/>
              <a:rect l="l" t="t" r="r" b="b"/>
              <a:pathLst>
                <a:path w="1643676" h="12041051">
                  <a:moveTo>
                    <a:pt x="0" y="0"/>
                  </a:moveTo>
                  <a:lnTo>
                    <a:pt x="1643676" y="0"/>
                  </a:lnTo>
                  <a:lnTo>
                    <a:pt x="1643676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AD1E2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3676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16426420" y="8346151"/>
            <a:ext cx="2261772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rPr>
              <a:t>LiMo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753415" y="9220547"/>
            <a:ext cx="890125" cy="890125"/>
            <a:chOff x="0" y="0"/>
            <a:chExt cx="14840029" cy="14840029"/>
          </a:xfrm>
        </p:grpSpPr>
        <p:sp>
          <p:nvSpPr>
            <p:cNvPr id="13" name="Freeform 1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100000"/>
                  </a:srgbClr>
                </a:gs>
                <a:gs pos="100000">
                  <a:srgbClr val="F7A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1493" r="-14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03287" y="7014129"/>
            <a:ext cx="3096544" cy="3096544"/>
            <a:chOff x="0" y="0"/>
            <a:chExt cx="14840029" cy="14840029"/>
          </a:xfrm>
        </p:grpSpPr>
        <p:sp>
          <p:nvSpPr>
            <p:cNvPr id="17" name="Freeform 1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6985" r="-69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6996949" y="9104355"/>
            <a:ext cx="1177864" cy="1177864"/>
            <a:chOff x="0" y="0"/>
            <a:chExt cx="14840029" cy="14840029"/>
          </a:xfrm>
        </p:grpSpPr>
        <p:sp>
          <p:nvSpPr>
            <p:cNvPr id="21" name="Freeform 21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1285" r="-12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4" name="Freeform 24"/>
          <p:cNvSpPr/>
          <p:nvPr/>
        </p:nvSpPr>
        <p:spPr>
          <a:xfrm>
            <a:off x="10826313" y="1851337"/>
            <a:ext cx="3484405" cy="7091567"/>
          </a:xfrm>
          <a:custGeom>
            <a:avLst/>
            <a:gdLst/>
            <a:ahLst/>
            <a:cxnLst/>
            <a:rect l="l" t="t" r="r" b="b"/>
            <a:pathLst>
              <a:path w="3484405" h="7091567">
                <a:moveTo>
                  <a:pt x="0" y="0"/>
                </a:moveTo>
                <a:lnTo>
                  <a:pt x="3484405" y="0"/>
                </a:lnTo>
                <a:lnTo>
                  <a:pt x="3484405" y="7091567"/>
                </a:lnTo>
                <a:lnTo>
                  <a:pt x="0" y="7091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a-DK"/>
          </a:p>
        </p:txBody>
      </p:sp>
      <p:sp>
        <p:nvSpPr>
          <p:cNvPr id="25" name="TextBox 25"/>
          <p:cNvSpPr txBox="1"/>
          <p:nvPr/>
        </p:nvSpPr>
        <p:spPr>
          <a:xfrm>
            <a:off x="4853885" y="444181"/>
            <a:ext cx="5972429" cy="104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FF4B7B"/>
                </a:solidFill>
                <a:latin typeface="Gulfs Display"/>
                <a:ea typeface="Gulfs Display"/>
                <a:cs typeface="Gulfs Display"/>
                <a:sym typeface="Gulfs Display"/>
              </a:rPr>
              <a:t>Mobilize Me</a:t>
            </a:r>
          </a:p>
        </p:txBody>
      </p:sp>
      <p:sp>
        <p:nvSpPr>
          <p:cNvPr id="26" name="TextBox 26"/>
          <p:cNvSpPr txBox="1"/>
          <p:nvPr/>
        </p:nvSpPr>
        <p:spPr>
          <a:xfrm rot="-5400000">
            <a:off x="15497980" y="8332376"/>
            <a:ext cx="1343845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35A852"/>
                </a:solidFill>
                <a:latin typeface="Gulfs Display"/>
                <a:ea typeface="Gulfs Display"/>
                <a:cs typeface="Gulfs Display"/>
                <a:sym typeface="Gulfs Display"/>
              </a:rPr>
              <a:t>PlaNet</a:t>
            </a:r>
          </a:p>
        </p:txBody>
      </p: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770062" y="1684916"/>
            <a:ext cx="7856101" cy="5133690"/>
            <a:chOff x="0" y="0"/>
            <a:chExt cx="12827000" cy="8382000"/>
          </a:xfrm>
        </p:grpSpPr>
        <p:sp>
          <p:nvSpPr>
            <p:cNvPr id="28" name="Freeform 28"/>
            <p:cNvSpPr/>
            <p:nvPr/>
          </p:nvSpPr>
          <p:spPr>
            <a:xfrm>
              <a:off x="417830" y="478790"/>
              <a:ext cx="11991340" cy="6736080"/>
            </a:xfrm>
            <a:custGeom>
              <a:avLst/>
              <a:gdLst/>
              <a:ahLst/>
              <a:cxnLst/>
              <a:rect l="l" t="t" r="r" b="b"/>
              <a:pathLst>
                <a:path w="11991340" h="6736080">
                  <a:moveTo>
                    <a:pt x="0" y="0"/>
                  </a:moveTo>
                  <a:lnTo>
                    <a:pt x="11991340" y="0"/>
                  </a:lnTo>
                  <a:lnTo>
                    <a:pt x="11991340" y="6736080"/>
                  </a:lnTo>
                  <a:lnTo>
                    <a:pt x="0" y="6736080"/>
                  </a:lnTo>
                  <a:close/>
                </a:path>
              </a:pathLst>
            </a:custGeom>
            <a:blipFill>
              <a:blip r:embed="rId6"/>
              <a:stretch>
                <a:fillRect r="-40876"/>
              </a:stretch>
            </a:blipFill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0"/>
              <a:ext cx="12827000" cy="8382000"/>
            </a:xfrm>
            <a:custGeom>
              <a:avLst/>
              <a:gdLst/>
              <a:ahLst/>
              <a:cxnLst/>
              <a:rect l="l" t="t" r="r" b="b"/>
              <a:pathLst>
                <a:path w="12827000" h="8382000">
                  <a:moveTo>
                    <a:pt x="0" y="0"/>
                  </a:moveTo>
                  <a:lnTo>
                    <a:pt x="12827000" y="0"/>
                  </a:lnTo>
                  <a:lnTo>
                    <a:pt x="12827000" y="8382000"/>
                  </a:lnTo>
                  <a:lnTo>
                    <a:pt x="0" y="8382000"/>
                  </a:lnTo>
                  <a:close/>
                </a:path>
              </a:pathLst>
            </a:custGeom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3481881" y="6828131"/>
            <a:ext cx="6849133" cy="4006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3"/>
              </a:lnSpc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Kalenderfunktioner.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Visuelle dagsplaner (med billeder, ikoner og tekst).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Mulighed for forskellige opsætning og begrænsninger. 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“skabeloner” 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Over og under kategorier.</a:t>
            </a:r>
          </a:p>
          <a:p>
            <a:pPr marL="853575" lvl="2" indent="-284525" algn="l">
              <a:lnSpc>
                <a:spcPts val="2253"/>
              </a:lnSpc>
              <a:buFont typeface="Arial"/>
              <a:buChar char="⚬"/>
            </a:pPr>
            <a:r>
              <a:rPr lang="en-US" sz="1976" b="1">
                <a:solidFill>
                  <a:srgbClr val="43474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Omsorgspersonen er den primære planlægger</a:t>
            </a:r>
          </a:p>
          <a:p>
            <a:pPr algn="l">
              <a:lnSpc>
                <a:spcPts val="2253"/>
              </a:lnSpc>
            </a:pPr>
            <a:endParaRPr lang="en-US" sz="1976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53"/>
              </a:lnSpc>
            </a:pPr>
            <a:endParaRPr lang="en-US" sz="1976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53"/>
              </a:lnSpc>
            </a:pPr>
            <a:endParaRPr lang="en-US" sz="1976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2253"/>
              </a:lnSpc>
            </a:pPr>
            <a:endParaRPr lang="en-US" sz="1976" b="1">
              <a:solidFill>
                <a:srgbClr val="43474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58058" cy="10287000"/>
            <a:chOff x="0" y="0"/>
            <a:chExt cx="4366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690" cy="2709333"/>
            </a:xfrm>
            <a:custGeom>
              <a:avLst/>
              <a:gdLst/>
              <a:ahLst/>
              <a:cxnLst/>
              <a:rect l="l" t="t" r="r" b="b"/>
              <a:pathLst>
                <a:path w="436690" h="2709333">
                  <a:moveTo>
                    <a:pt x="0" y="0"/>
                  </a:moveTo>
                  <a:lnTo>
                    <a:pt x="436690" y="0"/>
                  </a:lnTo>
                  <a:lnTo>
                    <a:pt x="4366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A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669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58058" y="0"/>
            <a:ext cx="15225704" cy="10287000"/>
            <a:chOff x="0" y="0"/>
            <a:chExt cx="17821861" cy="12041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821861" cy="12041051"/>
            </a:xfrm>
            <a:custGeom>
              <a:avLst/>
              <a:gdLst/>
              <a:ahLst/>
              <a:cxnLst/>
              <a:rect l="l" t="t" r="r" b="b"/>
              <a:pathLst>
                <a:path w="17821861" h="12041051">
                  <a:moveTo>
                    <a:pt x="0" y="0"/>
                  </a:moveTo>
                  <a:lnTo>
                    <a:pt x="17821861" y="0"/>
                  </a:lnTo>
                  <a:lnTo>
                    <a:pt x="17821861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9C5A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821861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83762" y="0"/>
            <a:ext cx="1404238" cy="10287000"/>
            <a:chOff x="0" y="0"/>
            <a:chExt cx="1643676" cy="12041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3676" cy="12041051"/>
            </a:xfrm>
            <a:custGeom>
              <a:avLst/>
              <a:gdLst/>
              <a:ahLst/>
              <a:cxnLst/>
              <a:rect l="l" t="t" r="r" b="b"/>
              <a:pathLst>
                <a:path w="1643676" h="12041051">
                  <a:moveTo>
                    <a:pt x="0" y="0"/>
                  </a:moveTo>
                  <a:lnTo>
                    <a:pt x="1643676" y="0"/>
                  </a:lnTo>
                  <a:lnTo>
                    <a:pt x="1643676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AD1E2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1643676" cy="12164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85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287315" y="7644850"/>
            <a:ext cx="2200229" cy="43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4B7B"/>
                </a:solidFill>
                <a:latin typeface="Gulfs Display"/>
                <a:ea typeface="Gulfs Display"/>
                <a:cs typeface="Gulfs Display"/>
                <a:sym typeface="Gulfs Display"/>
              </a:rPr>
              <a:t>Mobilize 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82703" y="444182"/>
            <a:ext cx="3337602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35A852"/>
                </a:solidFill>
                <a:latin typeface="Gulfs Display"/>
                <a:ea typeface="Gulfs Display"/>
                <a:cs typeface="Gulfs Display"/>
                <a:sym typeface="Gulfs Display"/>
              </a:rPr>
              <a:t>PlaNet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16457192" y="7941936"/>
            <a:ext cx="2200229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rPr>
              <a:t>LiMo</a:t>
            </a: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884574" y="568007"/>
            <a:ext cx="3899208" cy="3899208"/>
            <a:chOff x="0" y="0"/>
            <a:chExt cx="14840029" cy="14840029"/>
          </a:xfrm>
        </p:grpSpPr>
        <p:sp>
          <p:nvSpPr>
            <p:cNvPr id="15" name="Freeform 15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t="-1532" r="223" b="-153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701983" y="7472749"/>
            <a:ext cx="2696480" cy="2696480"/>
            <a:chOff x="0" y="0"/>
            <a:chExt cx="14840029" cy="14840029"/>
          </a:xfrm>
        </p:grpSpPr>
        <p:sp>
          <p:nvSpPr>
            <p:cNvPr id="19" name="Freeform 19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100000"/>
                  </a:srgbClr>
                </a:gs>
                <a:gs pos="100000">
                  <a:srgbClr val="F7A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1493" r="-14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96533" y="8879545"/>
            <a:ext cx="1289683" cy="1289683"/>
            <a:chOff x="0" y="0"/>
            <a:chExt cx="14840029" cy="14840029"/>
          </a:xfrm>
        </p:grpSpPr>
        <p:sp>
          <p:nvSpPr>
            <p:cNvPr id="23" name="Freeform 23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6985" r="-69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6996949" y="8991365"/>
            <a:ext cx="1177864" cy="1177864"/>
            <a:chOff x="0" y="0"/>
            <a:chExt cx="14840029" cy="14840029"/>
          </a:xfrm>
        </p:grpSpPr>
        <p:sp>
          <p:nvSpPr>
            <p:cNvPr id="27" name="Freeform 27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1285" r="-12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404315" y="3475418"/>
            <a:ext cx="2446718" cy="2446718"/>
            <a:chOff x="0" y="0"/>
            <a:chExt cx="13716000" cy="13716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t="-2500" b="-2500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2" name="Freeform 32"/>
          <p:cNvSpPr/>
          <p:nvPr/>
        </p:nvSpPr>
        <p:spPr>
          <a:xfrm>
            <a:off x="7625121" y="2339165"/>
            <a:ext cx="2395184" cy="2359612"/>
          </a:xfrm>
          <a:custGeom>
            <a:avLst/>
            <a:gdLst/>
            <a:ahLst/>
            <a:cxnLst/>
            <a:rect l="l" t="t" r="r" b="b"/>
            <a:pathLst>
              <a:path w="2395184" h="2359612">
                <a:moveTo>
                  <a:pt x="0" y="0"/>
                </a:moveTo>
                <a:lnTo>
                  <a:pt x="2395183" y="0"/>
                </a:lnTo>
                <a:lnTo>
                  <a:pt x="2395183" y="2359612"/>
                </a:lnTo>
                <a:lnTo>
                  <a:pt x="0" y="2359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grpSp>
        <p:nvGrpSpPr>
          <p:cNvPr id="33" name="Group 33"/>
          <p:cNvGrpSpPr/>
          <p:nvPr/>
        </p:nvGrpSpPr>
        <p:grpSpPr>
          <a:xfrm>
            <a:off x="1951746" y="1028700"/>
            <a:ext cx="2446718" cy="2446718"/>
            <a:chOff x="0" y="0"/>
            <a:chExt cx="13716000" cy="13716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8"/>
              <a:stretch>
                <a:fillRect t="-4017" b="-4017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6851033" y="6722536"/>
            <a:ext cx="6162279" cy="199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Kalenderfunktioner.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Visuelle dagsplaner (primært tekst.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Ingen begrænsninger for brugeren. 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Favoritter 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Mulighed for at sætte link ind</a:t>
            </a:r>
          </a:p>
          <a:p>
            <a:pPr marL="410209" lvl="1" indent="-205105" algn="l">
              <a:lnSpc>
                <a:spcPts val="2659"/>
              </a:lnSpc>
              <a:buFont typeface="Arial"/>
              <a:buChar char="•"/>
            </a:pPr>
            <a:r>
              <a:rPr lang="en-US" sz="1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Omsorgsperson og bruger er den planlægger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58058" cy="10287000"/>
            <a:chOff x="0" y="0"/>
            <a:chExt cx="4366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690" cy="2709333"/>
            </a:xfrm>
            <a:custGeom>
              <a:avLst/>
              <a:gdLst/>
              <a:ahLst/>
              <a:cxnLst/>
              <a:rect l="l" t="t" r="r" b="b"/>
              <a:pathLst>
                <a:path w="436690" h="2709333">
                  <a:moveTo>
                    <a:pt x="0" y="0"/>
                  </a:moveTo>
                  <a:lnTo>
                    <a:pt x="436690" y="0"/>
                  </a:lnTo>
                  <a:lnTo>
                    <a:pt x="4366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A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669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58058" y="0"/>
            <a:ext cx="15225704" cy="10287000"/>
            <a:chOff x="0" y="0"/>
            <a:chExt cx="17821861" cy="12041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821861" cy="12041051"/>
            </a:xfrm>
            <a:custGeom>
              <a:avLst/>
              <a:gdLst/>
              <a:ahLst/>
              <a:cxnLst/>
              <a:rect l="l" t="t" r="r" b="b"/>
              <a:pathLst>
                <a:path w="17821861" h="12041051">
                  <a:moveTo>
                    <a:pt x="0" y="0"/>
                  </a:moveTo>
                  <a:lnTo>
                    <a:pt x="17821861" y="0"/>
                  </a:lnTo>
                  <a:lnTo>
                    <a:pt x="17821861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9C5A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821861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883762" y="0"/>
            <a:ext cx="1404238" cy="10287000"/>
            <a:chOff x="0" y="0"/>
            <a:chExt cx="1643676" cy="12041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3676" cy="12041051"/>
            </a:xfrm>
            <a:custGeom>
              <a:avLst/>
              <a:gdLst/>
              <a:ahLst/>
              <a:cxnLst/>
              <a:rect l="l" t="t" r="r" b="b"/>
              <a:pathLst>
                <a:path w="1643676" h="12041051">
                  <a:moveTo>
                    <a:pt x="0" y="0"/>
                  </a:moveTo>
                  <a:lnTo>
                    <a:pt x="1643676" y="0"/>
                  </a:lnTo>
                  <a:lnTo>
                    <a:pt x="1643676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AD1E2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3676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287315" y="7644850"/>
            <a:ext cx="2200229" cy="43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4B7B"/>
                </a:solidFill>
                <a:latin typeface="Gulfs Display"/>
                <a:ea typeface="Gulfs Display"/>
                <a:cs typeface="Gulfs Display"/>
                <a:sym typeface="Gulfs Display"/>
              </a:rPr>
              <a:t>Mobilize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16457192" y="7941936"/>
            <a:ext cx="2200229" cy="432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rPr>
              <a:t>LiMo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536847" y="1466437"/>
            <a:ext cx="7099223" cy="7099223"/>
            <a:chOff x="0" y="0"/>
            <a:chExt cx="14840029" cy="14840029"/>
          </a:xfrm>
        </p:grpSpPr>
        <p:sp>
          <p:nvSpPr>
            <p:cNvPr id="14" name="Freeform 1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t="-1532" r="223" b="-1532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01983" y="7472749"/>
            <a:ext cx="2696480" cy="2696480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100000"/>
                  </a:srgbClr>
                </a:gs>
                <a:gs pos="100000">
                  <a:srgbClr val="F7A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1493" r="-14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96533" y="8879545"/>
            <a:ext cx="1289683" cy="1289683"/>
            <a:chOff x="0" y="0"/>
            <a:chExt cx="14840029" cy="14840029"/>
          </a:xfrm>
        </p:grpSpPr>
        <p:sp>
          <p:nvSpPr>
            <p:cNvPr id="22" name="Freeform 2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6985" r="-69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16996949" y="8991365"/>
            <a:ext cx="1177864" cy="1177864"/>
            <a:chOff x="0" y="0"/>
            <a:chExt cx="14840029" cy="14840029"/>
          </a:xfrm>
        </p:grpSpPr>
        <p:sp>
          <p:nvSpPr>
            <p:cNvPr id="26" name="Freeform 26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5"/>
              <a:stretch>
                <a:fillRect l="-1285" r="-12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682703" y="444182"/>
            <a:ext cx="3337602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35A852"/>
                </a:solidFill>
                <a:latin typeface="Gulfs Display"/>
                <a:ea typeface="Gulfs Display"/>
                <a:cs typeface="Gulfs Display"/>
                <a:sym typeface="Gulfs Display"/>
              </a:rPr>
              <a:t>PlaNet</a:t>
            </a:r>
          </a:p>
        </p:txBody>
      </p:sp>
      <p:sp>
        <p:nvSpPr>
          <p:cNvPr id="30" name="Freeform 30"/>
          <p:cNvSpPr/>
          <p:nvPr/>
        </p:nvSpPr>
        <p:spPr>
          <a:xfrm>
            <a:off x="1855845" y="1466437"/>
            <a:ext cx="4629070" cy="5502218"/>
          </a:xfrm>
          <a:custGeom>
            <a:avLst/>
            <a:gdLst/>
            <a:ahLst/>
            <a:cxnLst/>
            <a:rect l="l" t="t" r="r" b="b"/>
            <a:pathLst>
              <a:path w="4629070" h="5502218">
                <a:moveTo>
                  <a:pt x="0" y="0"/>
                </a:moveTo>
                <a:lnTo>
                  <a:pt x="4629070" y="0"/>
                </a:lnTo>
                <a:lnTo>
                  <a:pt x="4629070" y="5502218"/>
                </a:lnTo>
                <a:lnTo>
                  <a:pt x="0" y="55022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1" name="Freeform 31"/>
          <p:cNvSpPr/>
          <p:nvPr/>
        </p:nvSpPr>
        <p:spPr>
          <a:xfrm>
            <a:off x="6856390" y="4945370"/>
            <a:ext cx="2555255" cy="4579018"/>
          </a:xfrm>
          <a:custGeom>
            <a:avLst/>
            <a:gdLst/>
            <a:ahLst/>
            <a:cxnLst/>
            <a:rect l="l" t="t" r="r" b="b"/>
            <a:pathLst>
              <a:path w="2555255" h="4579018">
                <a:moveTo>
                  <a:pt x="0" y="0"/>
                </a:moveTo>
                <a:lnTo>
                  <a:pt x="2555255" y="0"/>
                </a:lnTo>
                <a:lnTo>
                  <a:pt x="2555255" y="4579017"/>
                </a:lnTo>
                <a:lnTo>
                  <a:pt x="0" y="45790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658058" cy="10287000"/>
            <a:chOff x="0" y="0"/>
            <a:chExt cx="43669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6690" cy="2709333"/>
            </a:xfrm>
            <a:custGeom>
              <a:avLst/>
              <a:gdLst/>
              <a:ahLst/>
              <a:cxnLst/>
              <a:rect l="l" t="t" r="r" b="b"/>
              <a:pathLst>
                <a:path w="436690" h="2709333">
                  <a:moveTo>
                    <a:pt x="0" y="0"/>
                  </a:moveTo>
                  <a:lnTo>
                    <a:pt x="436690" y="0"/>
                  </a:lnTo>
                  <a:lnTo>
                    <a:pt x="43669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A9D9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6690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58058" y="0"/>
            <a:ext cx="1535694" cy="10287000"/>
            <a:chOff x="0" y="0"/>
            <a:chExt cx="1797547" cy="120410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97547" cy="12041051"/>
            </a:xfrm>
            <a:custGeom>
              <a:avLst/>
              <a:gdLst/>
              <a:ahLst/>
              <a:cxnLst/>
              <a:rect l="l" t="t" r="r" b="b"/>
              <a:pathLst>
                <a:path w="1797547" h="12041051">
                  <a:moveTo>
                    <a:pt x="0" y="0"/>
                  </a:moveTo>
                  <a:lnTo>
                    <a:pt x="1797547" y="0"/>
                  </a:lnTo>
                  <a:lnTo>
                    <a:pt x="1797547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9C5A4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97547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193752" y="0"/>
            <a:ext cx="15094248" cy="10287000"/>
            <a:chOff x="0" y="0"/>
            <a:chExt cx="17667990" cy="120410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667990" cy="12041051"/>
            </a:xfrm>
            <a:custGeom>
              <a:avLst/>
              <a:gdLst/>
              <a:ahLst/>
              <a:cxnLst/>
              <a:rect l="l" t="t" r="r" b="b"/>
              <a:pathLst>
                <a:path w="17667990" h="12041051">
                  <a:moveTo>
                    <a:pt x="0" y="0"/>
                  </a:moveTo>
                  <a:lnTo>
                    <a:pt x="17667990" y="0"/>
                  </a:lnTo>
                  <a:lnTo>
                    <a:pt x="17667990" y="12041051"/>
                  </a:lnTo>
                  <a:lnTo>
                    <a:pt x="0" y="12041051"/>
                  </a:lnTo>
                  <a:close/>
                </a:path>
              </a:pathLst>
            </a:custGeom>
            <a:solidFill>
              <a:srgbClr val="9AD1E2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7667990" cy="1207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287315" y="7644850"/>
            <a:ext cx="2200229" cy="43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4B7B"/>
                </a:solidFill>
                <a:latin typeface="Gulfs Display"/>
                <a:ea typeface="Gulfs Display"/>
                <a:cs typeface="Gulfs Display"/>
                <a:sym typeface="Gulfs Display"/>
              </a:rPr>
              <a:t>Mobilize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851534" y="7942286"/>
            <a:ext cx="333760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35A852"/>
                </a:solidFill>
                <a:latin typeface="Gulfs Display"/>
                <a:ea typeface="Gulfs Display"/>
                <a:cs typeface="Gulfs Display"/>
                <a:sym typeface="Gulfs Display"/>
              </a:rPr>
              <a:t>PlaNet</a:t>
            </a:r>
          </a:p>
        </p:txBody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81063" y="8879545"/>
            <a:ext cx="1289683" cy="1289683"/>
            <a:chOff x="0" y="0"/>
            <a:chExt cx="14840029" cy="14840029"/>
          </a:xfrm>
        </p:grpSpPr>
        <p:sp>
          <p:nvSpPr>
            <p:cNvPr id="14" name="Freeform 14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3C67BF">
                    <a:alpha val="100000"/>
                  </a:srgbClr>
                </a:gs>
                <a:gs pos="100000">
                  <a:srgbClr val="F7ACFF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-1493" r="-1493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96533" y="8879545"/>
            <a:ext cx="1289683" cy="1289683"/>
            <a:chOff x="0" y="0"/>
            <a:chExt cx="14840029" cy="14840029"/>
          </a:xfrm>
        </p:grpSpPr>
        <p:sp>
          <p:nvSpPr>
            <p:cNvPr id="18" name="Freeform 18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3"/>
              <a:stretch>
                <a:fillRect l="-6985" r="-69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3365202" y="7972571"/>
            <a:ext cx="2196658" cy="2196658"/>
            <a:chOff x="0" y="0"/>
            <a:chExt cx="14840029" cy="14840029"/>
          </a:xfrm>
        </p:grpSpPr>
        <p:sp>
          <p:nvSpPr>
            <p:cNvPr id="22" name="Freeform 22"/>
            <p:cNvSpPr/>
            <p:nvPr/>
          </p:nvSpPr>
          <p:spPr>
            <a:xfrm>
              <a:off x="-366471" y="-11891"/>
              <a:ext cx="15572971" cy="14863810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1">
              <a:gsLst>
                <a:gs pos="0">
                  <a:srgbClr val="5B45B5">
                    <a:alpha val="100000"/>
                  </a:srgbClr>
                </a:gs>
                <a:gs pos="100000">
                  <a:srgbClr val="8875D7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a-DK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-156193" y="188812"/>
              <a:ext cx="15152415" cy="14462405"/>
            </a:xfrm>
            <a:custGeom>
              <a:avLst/>
              <a:gdLst/>
              <a:ahLst/>
              <a:cxnLst/>
              <a:rect l="l" t="t" r="r" b="b"/>
              <a:pathLst>
                <a:path w="15152415" h="1446240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223301" y="551024"/>
              <a:ext cx="14393427" cy="13737979"/>
            </a:xfrm>
            <a:custGeom>
              <a:avLst/>
              <a:gdLst/>
              <a:ahLst/>
              <a:cxnLst/>
              <a:rect l="l" t="t" r="r" b="b"/>
              <a:pathLst>
                <a:path w="14393427" h="13737979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4"/>
              <a:stretch>
                <a:fillRect l="-1285" r="-1285"/>
              </a:stretch>
            </a:blipFill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292286" y="747183"/>
            <a:ext cx="4552881" cy="4396317"/>
          </a:xfrm>
          <a:custGeom>
            <a:avLst/>
            <a:gdLst/>
            <a:ahLst/>
            <a:cxnLst/>
            <a:rect l="l" t="t" r="r" b="b"/>
            <a:pathLst>
              <a:path w="4552881" h="4396317">
                <a:moveTo>
                  <a:pt x="0" y="0"/>
                </a:moveTo>
                <a:lnTo>
                  <a:pt x="4552881" y="0"/>
                </a:lnTo>
                <a:lnTo>
                  <a:pt x="4552881" y="4396317"/>
                </a:lnTo>
                <a:lnTo>
                  <a:pt x="0" y="43963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6" name="Freeform 26"/>
          <p:cNvSpPr/>
          <p:nvPr/>
        </p:nvSpPr>
        <p:spPr>
          <a:xfrm>
            <a:off x="4293465" y="1489393"/>
            <a:ext cx="4052288" cy="3948825"/>
          </a:xfrm>
          <a:custGeom>
            <a:avLst/>
            <a:gdLst/>
            <a:ahLst/>
            <a:cxnLst/>
            <a:rect l="l" t="t" r="r" b="b"/>
            <a:pathLst>
              <a:path w="4052288" h="3948825">
                <a:moveTo>
                  <a:pt x="0" y="0"/>
                </a:moveTo>
                <a:lnTo>
                  <a:pt x="4052287" y="0"/>
                </a:lnTo>
                <a:lnTo>
                  <a:pt x="4052287" y="3948824"/>
                </a:lnTo>
                <a:lnTo>
                  <a:pt x="0" y="3948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27" name="TextBox 27"/>
          <p:cNvSpPr txBox="1"/>
          <p:nvPr/>
        </p:nvSpPr>
        <p:spPr>
          <a:xfrm>
            <a:off x="9144000" y="444182"/>
            <a:ext cx="2200229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39"/>
              </a:lnSpc>
              <a:spcBef>
                <a:spcPct val="0"/>
              </a:spcBef>
            </a:pPr>
            <a:r>
              <a:rPr lang="en-US" sz="6099">
                <a:solidFill>
                  <a:srgbClr val="45ABCB"/>
                </a:solidFill>
                <a:latin typeface="Gulfs Display"/>
                <a:ea typeface="Gulfs Display"/>
                <a:cs typeface="Gulfs Display"/>
                <a:sym typeface="Gulfs Display"/>
              </a:rPr>
              <a:t>LiMo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654</Words>
  <Application>Microsoft Office PowerPoint</Application>
  <PresentationFormat>Brugerdefineret</PresentationFormat>
  <Paragraphs>140</Paragraphs>
  <Slides>21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30" baseType="lpstr">
      <vt:lpstr>Gulfs Display</vt:lpstr>
      <vt:lpstr>Open Sans Bold</vt:lpstr>
      <vt:lpstr>Arial</vt:lpstr>
      <vt:lpstr>Montserrat</vt:lpstr>
      <vt:lpstr>Calibri</vt:lpstr>
      <vt:lpstr>Montserrat Bold</vt:lpstr>
      <vt:lpstr>Aptos</vt:lpstr>
      <vt:lpstr>Montserrat Italics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Mobilize ME og PlaNet - feb. 2015</dc:title>
  <dc:creator>Jane Kjeldbjerg Sørensen</dc:creator>
  <cp:lastModifiedBy>Jane Kjeldbjerg Sørensen</cp:lastModifiedBy>
  <cp:revision>6</cp:revision>
  <dcterms:created xsi:type="dcterms:W3CDTF">2006-08-16T00:00:00Z</dcterms:created>
  <dcterms:modified xsi:type="dcterms:W3CDTF">2025-03-06T13:16:59Z</dcterms:modified>
  <dc:identifier>DAGgUQrhli8</dc:identifier>
</cp:coreProperties>
</file>