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25"/>
  </p:notesMasterIdLst>
  <p:handoutMasterIdLst>
    <p:handoutMasterId r:id="rId26"/>
  </p:handoutMasterIdLst>
  <p:sldIdLst>
    <p:sldId id="300" r:id="rId2"/>
    <p:sldId id="312" r:id="rId3"/>
    <p:sldId id="263" r:id="rId4"/>
    <p:sldId id="266" r:id="rId5"/>
    <p:sldId id="277" r:id="rId6"/>
    <p:sldId id="274" r:id="rId7"/>
    <p:sldId id="273" r:id="rId8"/>
    <p:sldId id="280" r:id="rId9"/>
    <p:sldId id="314" r:id="rId10"/>
    <p:sldId id="315" r:id="rId11"/>
    <p:sldId id="316" r:id="rId12"/>
    <p:sldId id="281" r:id="rId13"/>
    <p:sldId id="317" r:id="rId14"/>
    <p:sldId id="318" r:id="rId15"/>
    <p:sldId id="319" r:id="rId16"/>
    <p:sldId id="282" r:id="rId17"/>
    <p:sldId id="320" r:id="rId18"/>
    <p:sldId id="322" r:id="rId19"/>
    <p:sldId id="321" r:id="rId20"/>
    <p:sldId id="323" r:id="rId21"/>
    <p:sldId id="310" r:id="rId22"/>
    <p:sldId id="309" r:id="rId23"/>
    <p:sldId id="313" r:id="rId24"/>
  </p:sldIdLst>
  <p:sldSz cx="9144000" cy="5143500" type="screen16x9"/>
  <p:notesSz cx="6797675" cy="9926638"/>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72" userDrawn="1">
          <p15:clr>
            <a:srgbClr val="A4A3A4"/>
          </p15:clr>
        </p15:guide>
        <p15:guide id="2" orient="horz" pos="2971" userDrawn="1">
          <p15:clr>
            <a:srgbClr val="A4A3A4"/>
          </p15:clr>
        </p15:guide>
        <p15:guide id="3" orient="horz" pos="1805" userDrawn="1">
          <p15:clr>
            <a:srgbClr val="A4A3A4"/>
          </p15:clr>
        </p15:guide>
        <p15:guide id="4" orient="horz" pos="1161" userDrawn="1">
          <p15:clr>
            <a:srgbClr val="A4A3A4"/>
          </p15:clr>
        </p15:guide>
        <p15:guide id="5" orient="horz" pos="978" userDrawn="1">
          <p15:clr>
            <a:srgbClr val="A4A3A4"/>
          </p15:clr>
        </p15:guide>
        <p15:guide id="6" orient="horz" pos="258" userDrawn="1">
          <p15:clr>
            <a:srgbClr val="A4A3A4"/>
          </p15:clr>
        </p15:guide>
        <p15:guide id="7" pos="4657" userDrawn="1">
          <p15:clr>
            <a:srgbClr val="A4A3A4"/>
          </p15:clr>
        </p15:guide>
        <p15:guide id="8" pos="396" userDrawn="1">
          <p15:clr>
            <a:srgbClr val="A4A3A4"/>
          </p15:clr>
        </p15:guide>
        <p15:guide id="9" pos="5391" userDrawn="1">
          <p15:clr>
            <a:srgbClr val="A4A3A4"/>
          </p15:clr>
        </p15:guide>
        <p15:guide id="10" pos="111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Forfatter" initials="F"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DECD"/>
    <a:srgbClr val="49C5B1"/>
    <a:srgbClr val="339967"/>
    <a:srgbClr val="FFEBE1"/>
    <a:srgbClr val="FFDBC9"/>
    <a:srgbClr val="FFE4C9"/>
    <a:srgbClr val="FFCC99"/>
    <a:srgbClr val="FF9900"/>
    <a:srgbClr val="FFCDD2"/>
    <a:srgbClr val="FFEBE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69"/>
    <p:restoredTop sz="81588" autoAdjust="0"/>
  </p:normalViewPr>
  <p:slideViewPr>
    <p:cSldViewPr snapToGrid="0" snapToObjects="1">
      <p:cViewPr varScale="1">
        <p:scale>
          <a:sx n="125" d="100"/>
          <a:sy n="125" d="100"/>
        </p:scale>
        <p:origin x="1278" y="144"/>
      </p:cViewPr>
      <p:guideLst>
        <p:guide orient="horz" pos="2672"/>
        <p:guide orient="horz" pos="2971"/>
        <p:guide orient="horz" pos="1805"/>
        <p:guide orient="horz" pos="1161"/>
        <p:guide orient="horz" pos="978"/>
        <p:guide orient="horz" pos="258"/>
        <p:guide pos="4657"/>
        <p:guide pos="396"/>
        <p:guide pos="5391"/>
        <p:guide pos="1116"/>
      </p:guideLst>
    </p:cSldViewPr>
  </p:slideViewPr>
  <p:notesTextViewPr>
    <p:cViewPr>
      <p:scale>
        <a:sx n="100" d="100"/>
        <a:sy n="100" d="100"/>
      </p:scale>
      <p:origin x="0" y="0"/>
    </p:cViewPr>
  </p:notesTextViewPr>
  <p:notesViewPr>
    <p:cSldViewPr snapToGrid="0" snapToObjects="1">
      <p:cViewPr varScale="1">
        <p:scale>
          <a:sx n="52" d="100"/>
          <a:sy n="52" d="100"/>
        </p:scale>
        <p:origin x="295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189EC6C3-F041-9140-B7F1-5B19AD65B673}" type="datetimeFigureOut">
              <a:t>26-04-2022</a:t>
            </a:fld>
            <a:endParaRPr lang="da-DK"/>
          </a:p>
        </p:txBody>
      </p:sp>
      <p:sp>
        <p:nvSpPr>
          <p:cNvPr id="4" name="Pladsholder til sidefod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a-DK"/>
          </a:p>
        </p:txBody>
      </p:sp>
      <p:sp>
        <p:nvSpPr>
          <p:cNvPr id="5" name="Pladsholder til dias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759700A5-DF0B-9B4B-98D4-F6B6165D28EA}" type="slidenum">
              <a:t>‹nr.›</a:t>
            </a:fld>
            <a:endParaRPr lang="da-DK"/>
          </a:p>
        </p:txBody>
      </p:sp>
    </p:spTree>
    <p:extLst>
      <p:ext uri="{BB962C8B-B14F-4D97-AF65-F5344CB8AC3E}">
        <p14:creationId xmlns:p14="http://schemas.microsoft.com/office/powerpoint/2010/main" val="17662924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D2771E3-E118-A64A-94C4-2BB8B54C7BA5}" type="datetimeFigureOut">
              <a:t>26-04-2022</a:t>
            </a:fld>
            <a:endParaRPr lang="da-DK"/>
          </a:p>
        </p:txBody>
      </p:sp>
      <p:sp>
        <p:nvSpPr>
          <p:cNvPr id="4" name="Pladsholder til diasbillede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1BF52B6-5609-5149-A324-2FB9B9CBEB49}" type="slidenum">
              <a:t>‹nr.›</a:t>
            </a:fld>
            <a:endParaRPr lang="da-DK"/>
          </a:p>
        </p:txBody>
      </p:sp>
    </p:spTree>
    <p:extLst>
      <p:ext uri="{BB962C8B-B14F-4D97-AF65-F5344CB8AC3E}">
        <p14:creationId xmlns:p14="http://schemas.microsoft.com/office/powerpoint/2010/main" val="384413163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smtClean="0"/>
              <a:t>I</a:t>
            </a:r>
            <a:r>
              <a:rPr lang="da-DK" b="1" baseline="0" dirty="0" smtClean="0"/>
              <a:t> dette PowerPoint har vi i notefeltet indsat nogle valgfrie talenoter, som I som arbejdsmiljøgruppe frit kan vælge at bruge i jeres præsentation af de forskellige slides. Omvendt står det jer frit for at slette dem, hvis de ikke er relevante for jer. </a:t>
            </a:r>
          </a:p>
          <a:p>
            <a:endParaRPr lang="da-DK" baseline="0" dirty="0" smtClean="0"/>
          </a:p>
          <a:p>
            <a:endParaRPr lang="da-DK" baseline="0" dirty="0" smtClean="0"/>
          </a:p>
          <a:p>
            <a:endParaRPr lang="da-DK" baseline="0" dirty="0" smtClean="0"/>
          </a:p>
          <a:p>
            <a:endParaRPr lang="da-DK" baseline="0" dirty="0" smtClean="0"/>
          </a:p>
          <a:p>
            <a:endParaRPr lang="da-DK" dirty="0"/>
          </a:p>
        </p:txBody>
      </p:sp>
      <p:sp>
        <p:nvSpPr>
          <p:cNvPr id="4" name="Pladsholder til slidenummer 3"/>
          <p:cNvSpPr>
            <a:spLocks noGrp="1"/>
          </p:cNvSpPr>
          <p:nvPr>
            <p:ph type="sldNum" sz="quarter" idx="10"/>
          </p:nvPr>
        </p:nvSpPr>
        <p:spPr/>
        <p:txBody>
          <a:bodyPr/>
          <a:lstStyle/>
          <a:p>
            <a:fld id="{91BF52B6-5609-5149-A324-2FB9B9CBEB49}" type="slidenum">
              <a:rPr lang="da-DK" smtClean="0"/>
              <a:t>1</a:t>
            </a:fld>
            <a:endParaRPr lang="da-DK"/>
          </a:p>
        </p:txBody>
      </p:sp>
    </p:spTree>
    <p:extLst>
      <p:ext uri="{BB962C8B-B14F-4D97-AF65-F5344CB8AC3E}">
        <p14:creationId xmlns:p14="http://schemas.microsoft.com/office/powerpoint/2010/main" val="3305934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smtClean="0"/>
              <a:t>Der er fortsat et overordnet mål for Randers kommune med et sygefravær på under 10 dage om året. Arbejdspladserne følger</a:t>
            </a:r>
            <a:r>
              <a:rPr lang="da-DK" sz="1200" baseline="0" dirty="0" smtClean="0"/>
              <a:t> løbende sygefraværet – både det korte og lange sygefravær, som indikator på trivsel mv. på arbejdspladsen.</a:t>
            </a:r>
            <a:endParaRPr lang="da-DK" sz="1200" dirty="0" smtClean="0"/>
          </a:p>
          <a:p>
            <a:endParaRPr lang="da-DK" dirty="0" smtClean="0"/>
          </a:p>
        </p:txBody>
      </p:sp>
      <p:sp>
        <p:nvSpPr>
          <p:cNvPr id="4" name="Pladsholder til slidenummer 3"/>
          <p:cNvSpPr>
            <a:spLocks noGrp="1"/>
          </p:cNvSpPr>
          <p:nvPr>
            <p:ph type="sldNum" sz="quarter" idx="10"/>
          </p:nvPr>
        </p:nvSpPr>
        <p:spPr/>
        <p:txBody>
          <a:bodyPr/>
          <a:lstStyle/>
          <a:p>
            <a:fld id="{91BF52B6-5609-5149-A324-2FB9B9CBEB49}" type="slidenum">
              <a:rPr lang="da-DK" smtClean="0"/>
              <a:t>11</a:t>
            </a:fld>
            <a:endParaRPr lang="da-DK"/>
          </a:p>
        </p:txBody>
      </p:sp>
    </p:spTree>
    <p:extLst>
      <p:ext uri="{BB962C8B-B14F-4D97-AF65-F5344CB8AC3E}">
        <p14:creationId xmlns:p14="http://schemas.microsoft.com/office/powerpoint/2010/main" val="1909183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b="1" kern="1200" dirty="0" smtClean="0">
                <a:solidFill>
                  <a:schemeClr val="tx1"/>
                </a:solidFill>
                <a:effectLst/>
                <a:latin typeface="+mn-lt"/>
                <a:ea typeface="+mn-ea"/>
                <a:cs typeface="+mn-cs"/>
              </a:rPr>
              <a:t>Valgfrie talenoter:</a:t>
            </a:r>
          </a:p>
          <a:p>
            <a:r>
              <a:rPr lang="da-DK" sz="1200" kern="1200" dirty="0" smtClean="0">
                <a:solidFill>
                  <a:schemeClr val="tx1"/>
                </a:solidFill>
                <a:effectLst/>
                <a:latin typeface="+mn-lt"/>
                <a:ea typeface="+mn-ea"/>
                <a:cs typeface="+mn-cs"/>
              </a:rPr>
              <a:t>Det andet mål omhandler en stærk sikkerhedskultur. At have fokus på det fysiske arbejdsmiljø så rammerne er tilstede for at kunne løse opgaverne bedst muligt. Der skal arbejdes for, at færre udsættes for arbejdsulykker i forbindelse med udførelse af arbejdsopgaver. Der skal arbejdes for, at færre udsættes for væsentlige, fysiske belastninger. Arbejdstilrettelæggelsen skal give de bedst mulige betingelser for forbyggende adfærd, ligesom der skal være fokus på ergonomi, kemi samt forebyggelse af nedslidning eventuelt gennem udvikling af velfærdsteknologi. Endvidere skal der på alle arbejdspladser være fokus på den gode sikkerhedskultur, hvor både medarbejdere og ledere tager fælles ansvar for arbejdsmiljøet. Her handler det også om at styrke introduktionen af nyansatte medarbejdere med det formål at forebygge arbejdsulykker, sikre trivsel, fastholdelse og skabe et trygt arbejdsmiljø. </a:t>
            </a:r>
          </a:p>
          <a:p>
            <a:r>
              <a:rPr lang="da-DK" sz="1200" kern="1200" dirty="0" smtClean="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smtClean="0">
                <a:solidFill>
                  <a:schemeClr val="tx1"/>
                </a:solidFill>
                <a:effectLst/>
                <a:latin typeface="+mn-lt"/>
                <a:ea typeface="+mn-ea"/>
                <a:cs typeface="+mn-cs"/>
              </a:rPr>
              <a:t>Delmålene gennemgås</a:t>
            </a:r>
            <a:r>
              <a:rPr lang="da-DK" sz="1200" kern="1200" baseline="0" dirty="0" smtClean="0">
                <a:solidFill>
                  <a:schemeClr val="tx1"/>
                </a:solidFill>
                <a:effectLst/>
                <a:latin typeface="+mn-lt"/>
                <a:ea typeface="+mn-ea"/>
                <a:cs typeface="+mn-cs"/>
              </a:rPr>
              <a:t> på de kommende slides - vælg evt. hvilke delmål, der er særligt relevante for jer.</a:t>
            </a:r>
            <a:endParaRPr lang="da-DK" sz="1200" kern="1200" dirty="0" smtClean="0">
              <a:solidFill>
                <a:schemeClr val="tx1"/>
              </a:solidFill>
              <a:effectLst/>
              <a:latin typeface="+mn-lt"/>
              <a:ea typeface="+mn-ea"/>
              <a:cs typeface="+mn-cs"/>
            </a:endParaRPr>
          </a:p>
          <a:p>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1" dirty="0" smtClean="0">
              <a:solidFill>
                <a:schemeClr val="tx1"/>
              </a:solidFill>
              <a:latin typeface="Rockwell" panose="02060603020205020403" pitchFamily="18" charset="0"/>
            </a:endParaRPr>
          </a:p>
        </p:txBody>
      </p:sp>
      <p:sp>
        <p:nvSpPr>
          <p:cNvPr id="4" name="Pladsholder til slidenummer 3"/>
          <p:cNvSpPr>
            <a:spLocks noGrp="1"/>
          </p:cNvSpPr>
          <p:nvPr>
            <p:ph type="sldNum" sz="quarter" idx="10"/>
          </p:nvPr>
        </p:nvSpPr>
        <p:spPr/>
        <p:txBody>
          <a:bodyPr/>
          <a:lstStyle/>
          <a:p>
            <a:fld id="{91BF52B6-5609-5149-A324-2FB9B9CBEB49}" type="slidenum">
              <a:rPr lang="da-DK" smtClean="0"/>
              <a:t>12</a:t>
            </a:fld>
            <a:endParaRPr lang="da-DK"/>
          </a:p>
        </p:txBody>
      </p:sp>
    </p:spTree>
    <p:extLst>
      <p:ext uri="{BB962C8B-B14F-4D97-AF65-F5344CB8AC3E}">
        <p14:creationId xmlns:p14="http://schemas.microsoft.com/office/powerpoint/2010/main" val="2154888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smtClean="0"/>
              <a:t>Her kan der blandt andet følges op via den koncernfælles trivselsmåling på spørgsmålet om generel tilfredshed med fysisk arbejdsmiljø, men arbejdspladserne kan også lokalt igangsætte initiativer – evt. fra denne drøftelse med dialogarkene</a:t>
            </a:r>
          </a:p>
          <a:p>
            <a:endParaRPr lang="da-DK" dirty="0" smtClean="0"/>
          </a:p>
        </p:txBody>
      </p:sp>
      <p:sp>
        <p:nvSpPr>
          <p:cNvPr id="4" name="Pladsholder til slidenummer 3"/>
          <p:cNvSpPr>
            <a:spLocks noGrp="1"/>
          </p:cNvSpPr>
          <p:nvPr>
            <p:ph type="sldNum" sz="quarter" idx="10"/>
          </p:nvPr>
        </p:nvSpPr>
        <p:spPr/>
        <p:txBody>
          <a:bodyPr/>
          <a:lstStyle/>
          <a:p>
            <a:fld id="{91BF52B6-5609-5149-A324-2FB9B9CBEB49}" type="slidenum">
              <a:rPr lang="da-DK" smtClean="0"/>
              <a:t>13</a:t>
            </a:fld>
            <a:endParaRPr lang="da-DK"/>
          </a:p>
        </p:txBody>
      </p:sp>
    </p:spTree>
    <p:extLst>
      <p:ext uri="{BB962C8B-B14F-4D97-AF65-F5344CB8AC3E}">
        <p14:creationId xmlns:p14="http://schemas.microsoft.com/office/powerpoint/2010/main" val="580679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smtClean="0"/>
              <a:t>Her kan der blandt andet følges op via jeres anmeldelser i </a:t>
            </a:r>
            <a:r>
              <a:rPr lang="da-DK" sz="1200" dirty="0" err="1" smtClean="0"/>
              <a:t>Insubiz</a:t>
            </a:r>
            <a:r>
              <a:rPr lang="da-DK" sz="1200" dirty="0" smtClean="0"/>
              <a:t>. Her er det vigtigt arbejdspladserne har fokus på opfølgning og forebyggelse af alle former for arbejdsulykker.</a:t>
            </a:r>
          </a:p>
        </p:txBody>
      </p:sp>
      <p:sp>
        <p:nvSpPr>
          <p:cNvPr id="4" name="Pladsholder til slidenummer 3"/>
          <p:cNvSpPr>
            <a:spLocks noGrp="1"/>
          </p:cNvSpPr>
          <p:nvPr>
            <p:ph type="sldNum" sz="quarter" idx="10"/>
          </p:nvPr>
        </p:nvSpPr>
        <p:spPr/>
        <p:txBody>
          <a:bodyPr/>
          <a:lstStyle/>
          <a:p>
            <a:fld id="{91BF52B6-5609-5149-A324-2FB9B9CBEB49}" type="slidenum">
              <a:rPr lang="da-DK" smtClean="0"/>
              <a:t>14</a:t>
            </a:fld>
            <a:endParaRPr lang="da-DK"/>
          </a:p>
        </p:txBody>
      </p:sp>
    </p:spTree>
    <p:extLst>
      <p:ext uri="{BB962C8B-B14F-4D97-AF65-F5344CB8AC3E}">
        <p14:creationId xmlns:p14="http://schemas.microsoft.com/office/powerpoint/2010/main" val="519346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smtClean="0"/>
              <a:t>Her kan der blandt andet følges op via jeres anmeldelser i </a:t>
            </a:r>
            <a:r>
              <a:rPr lang="da-DK" sz="1200" dirty="0" err="1" smtClean="0"/>
              <a:t>Insubiz</a:t>
            </a:r>
            <a:r>
              <a:rPr lang="da-DK" sz="1200" dirty="0" smtClean="0"/>
              <a:t>, har I eks. mange ulykker på nyansatte. I kan også have fokus på den gode introduktion af nye medarbejdere. Har I et godt introduktionsforløb, og følger I op på de nyansattes trivsel på arbejdspladsen.</a:t>
            </a:r>
          </a:p>
        </p:txBody>
      </p:sp>
      <p:sp>
        <p:nvSpPr>
          <p:cNvPr id="4" name="Pladsholder til slidenummer 3"/>
          <p:cNvSpPr>
            <a:spLocks noGrp="1"/>
          </p:cNvSpPr>
          <p:nvPr>
            <p:ph type="sldNum" sz="quarter" idx="10"/>
          </p:nvPr>
        </p:nvSpPr>
        <p:spPr/>
        <p:txBody>
          <a:bodyPr/>
          <a:lstStyle/>
          <a:p>
            <a:fld id="{91BF52B6-5609-5149-A324-2FB9B9CBEB49}" type="slidenum">
              <a:rPr lang="da-DK" smtClean="0"/>
              <a:t>15</a:t>
            </a:fld>
            <a:endParaRPr lang="da-DK"/>
          </a:p>
        </p:txBody>
      </p:sp>
    </p:spTree>
    <p:extLst>
      <p:ext uri="{BB962C8B-B14F-4D97-AF65-F5344CB8AC3E}">
        <p14:creationId xmlns:p14="http://schemas.microsoft.com/office/powerpoint/2010/main" val="209768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b="1" kern="1200" dirty="0" smtClean="0">
                <a:solidFill>
                  <a:schemeClr val="tx1"/>
                </a:solidFill>
                <a:effectLst/>
                <a:latin typeface="+mn-lt"/>
                <a:ea typeface="+mn-ea"/>
                <a:cs typeface="+mn-cs"/>
              </a:rPr>
              <a:t>Valgfrie </a:t>
            </a:r>
            <a:r>
              <a:rPr lang="da-DK" sz="1200" b="1" kern="1200" dirty="0" err="1" smtClean="0">
                <a:solidFill>
                  <a:schemeClr val="tx1"/>
                </a:solidFill>
                <a:effectLst/>
                <a:latin typeface="+mn-lt"/>
                <a:ea typeface="+mn-ea"/>
                <a:cs typeface="+mn-cs"/>
              </a:rPr>
              <a:t>talenoter</a:t>
            </a:r>
            <a:r>
              <a:rPr lang="da-DK" sz="1200" b="1" kern="1200" dirty="0" smtClean="0">
                <a:solidFill>
                  <a:schemeClr val="tx1"/>
                </a:solidFill>
                <a:effectLst/>
                <a:latin typeface="+mn-lt"/>
                <a:ea typeface="+mn-ea"/>
                <a:cs typeface="+mn-cs"/>
              </a:rPr>
              <a:t>:</a:t>
            </a:r>
          </a:p>
          <a:p>
            <a:r>
              <a:rPr lang="da-DK" sz="1200" kern="1200" dirty="0" smtClean="0">
                <a:solidFill>
                  <a:schemeClr val="tx1"/>
                </a:solidFill>
                <a:effectLst/>
                <a:latin typeface="+mn-lt"/>
                <a:ea typeface="+mn-ea"/>
                <a:cs typeface="+mn-cs"/>
              </a:rPr>
              <a:t>Det tredje mål omhandler et psykisk sundt arbejdsmiljø. Her skal der være fokus på balancen mellem arbejdsmængde, tid til rådighed og krav i arbejdet. Der skal være et godt samarbejde både i de lokale arbejdsfællesskaber samt mellem ledere og medarbejdere. Der skal arbejdes forebyggende med og være en professionel håndtering af, når medarbejdere udsættes for vold, trusler eller chikane. Dette gælder særligt hvis der i løsningen af arbejdsopgaverne er risiko for at blive udsat for krænkende og sexistisk sprogbrug, adfærd og handlinger, vold og trusler. Det handler om at skabe en attraktiv og tillidsbaseret arbejdsplads, hvor medarbejderne oplever ejerskab, har mulighed for at udvikle sig og tager initiativ til at skabe de bedst mulige løsninger for borgerne. </a:t>
            </a:r>
          </a:p>
          <a:p>
            <a:endParaRPr lang="da-DK"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smtClean="0">
                <a:solidFill>
                  <a:schemeClr val="tx1"/>
                </a:solidFill>
                <a:effectLst/>
                <a:latin typeface="+mn-lt"/>
                <a:ea typeface="+mn-ea"/>
                <a:cs typeface="+mn-cs"/>
              </a:rPr>
              <a:t>Delmålene gennemgås</a:t>
            </a:r>
            <a:r>
              <a:rPr lang="da-DK" sz="1200" kern="1200" baseline="0" dirty="0" smtClean="0">
                <a:solidFill>
                  <a:schemeClr val="tx1"/>
                </a:solidFill>
                <a:effectLst/>
                <a:latin typeface="+mn-lt"/>
                <a:ea typeface="+mn-ea"/>
                <a:cs typeface="+mn-cs"/>
              </a:rPr>
              <a:t> på de kommende slides - vælg evt. hvilke delmål, der er særligt relevante for jer.</a:t>
            </a:r>
            <a:endParaRPr lang="da-DK" sz="1200" kern="1200" dirty="0" smtClean="0">
              <a:solidFill>
                <a:schemeClr val="tx1"/>
              </a:solidFill>
              <a:effectLst/>
              <a:latin typeface="+mn-lt"/>
              <a:ea typeface="+mn-ea"/>
              <a:cs typeface="+mn-cs"/>
            </a:endParaRPr>
          </a:p>
          <a:p>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1" dirty="0" smtClean="0"/>
          </a:p>
        </p:txBody>
      </p:sp>
      <p:sp>
        <p:nvSpPr>
          <p:cNvPr id="4" name="Pladsholder til slidenummer 3"/>
          <p:cNvSpPr>
            <a:spLocks noGrp="1"/>
          </p:cNvSpPr>
          <p:nvPr>
            <p:ph type="sldNum" sz="quarter" idx="10"/>
          </p:nvPr>
        </p:nvSpPr>
        <p:spPr/>
        <p:txBody>
          <a:bodyPr/>
          <a:lstStyle/>
          <a:p>
            <a:fld id="{91BF52B6-5609-5149-A324-2FB9B9CBEB49}" type="slidenum">
              <a:rPr lang="da-DK" smtClean="0"/>
              <a:t>16</a:t>
            </a:fld>
            <a:endParaRPr lang="da-DK"/>
          </a:p>
        </p:txBody>
      </p:sp>
    </p:spTree>
    <p:extLst>
      <p:ext uri="{BB962C8B-B14F-4D97-AF65-F5344CB8AC3E}">
        <p14:creationId xmlns:p14="http://schemas.microsoft.com/office/powerpoint/2010/main" val="324472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smtClean="0"/>
              <a:t>Hvad har vi af fokuspunkter på vores arbejdsplads?</a:t>
            </a:r>
          </a:p>
          <a:p>
            <a:endParaRPr lang="da-DK" baseline="0" dirty="0" smtClean="0"/>
          </a:p>
          <a:p>
            <a:endParaRPr lang="da-DK" dirty="0" smtClean="0"/>
          </a:p>
        </p:txBody>
      </p:sp>
      <p:sp>
        <p:nvSpPr>
          <p:cNvPr id="4" name="Pladsholder til slidenummer 3"/>
          <p:cNvSpPr>
            <a:spLocks noGrp="1"/>
          </p:cNvSpPr>
          <p:nvPr>
            <p:ph type="sldNum" sz="quarter" idx="10"/>
          </p:nvPr>
        </p:nvSpPr>
        <p:spPr/>
        <p:txBody>
          <a:bodyPr/>
          <a:lstStyle/>
          <a:p>
            <a:fld id="{91BF52B6-5609-5149-A324-2FB9B9CBEB49}" type="slidenum">
              <a:rPr lang="da-DK" smtClean="0"/>
              <a:t>17</a:t>
            </a:fld>
            <a:endParaRPr lang="da-DK"/>
          </a:p>
        </p:txBody>
      </p:sp>
    </p:spTree>
    <p:extLst>
      <p:ext uri="{BB962C8B-B14F-4D97-AF65-F5344CB8AC3E}">
        <p14:creationId xmlns:p14="http://schemas.microsoft.com/office/powerpoint/2010/main" val="2330704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smtClean="0"/>
              <a:t>Her kan I blandt følge op via den koncernfælles trivselsmåling på spørgsmålet om at være en attraktiv arbejdsplads, men arbejdspladserne kan også lokalt igangsætte initiativer – evt. fra denne drøftelse med dialogarkene</a:t>
            </a:r>
          </a:p>
          <a:p>
            <a:endParaRPr lang="da-DK" dirty="0" smtClean="0"/>
          </a:p>
        </p:txBody>
      </p:sp>
      <p:sp>
        <p:nvSpPr>
          <p:cNvPr id="4" name="Pladsholder til slidenummer 3"/>
          <p:cNvSpPr>
            <a:spLocks noGrp="1"/>
          </p:cNvSpPr>
          <p:nvPr>
            <p:ph type="sldNum" sz="quarter" idx="10"/>
          </p:nvPr>
        </p:nvSpPr>
        <p:spPr/>
        <p:txBody>
          <a:bodyPr/>
          <a:lstStyle/>
          <a:p>
            <a:fld id="{91BF52B6-5609-5149-A324-2FB9B9CBEB49}" type="slidenum">
              <a:rPr lang="da-DK" smtClean="0"/>
              <a:t>18</a:t>
            </a:fld>
            <a:endParaRPr lang="da-DK"/>
          </a:p>
        </p:txBody>
      </p:sp>
    </p:spTree>
    <p:extLst>
      <p:ext uri="{BB962C8B-B14F-4D97-AF65-F5344CB8AC3E}">
        <p14:creationId xmlns:p14="http://schemas.microsoft.com/office/powerpoint/2010/main" val="1332967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smtClean="0"/>
              <a:t>Her kan I blandt følge op via den koncernfælles trivselsmåling på spørgsmålet om det meningsfulde arbejde, men arbejdspladserne kan også lokalt igangsætte initiativer – evt. fra denne drøftelse med dialogarkene</a:t>
            </a:r>
          </a:p>
          <a:p>
            <a:endParaRPr lang="da-DK" dirty="0" smtClean="0"/>
          </a:p>
        </p:txBody>
      </p:sp>
      <p:sp>
        <p:nvSpPr>
          <p:cNvPr id="4" name="Pladsholder til slidenummer 3"/>
          <p:cNvSpPr>
            <a:spLocks noGrp="1"/>
          </p:cNvSpPr>
          <p:nvPr>
            <p:ph type="sldNum" sz="quarter" idx="10"/>
          </p:nvPr>
        </p:nvSpPr>
        <p:spPr/>
        <p:txBody>
          <a:bodyPr/>
          <a:lstStyle/>
          <a:p>
            <a:fld id="{91BF52B6-5609-5149-A324-2FB9B9CBEB49}" type="slidenum">
              <a:rPr lang="da-DK" smtClean="0"/>
              <a:t>19</a:t>
            </a:fld>
            <a:endParaRPr lang="da-DK"/>
          </a:p>
        </p:txBody>
      </p:sp>
    </p:spTree>
    <p:extLst>
      <p:ext uri="{BB962C8B-B14F-4D97-AF65-F5344CB8AC3E}">
        <p14:creationId xmlns:p14="http://schemas.microsoft.com/office/powerpoint/2010/main" val="2763011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spcAft>
                <a:spcPts val="1800"/>
              </a:spcAft>
            </a:pPr>
            <a:r>
              <a:rPr lang="da-DK" sz="1200" i="1" kern="1200" dirty="0" smtClean="0">
                <a:solidFill>
                  <a:schemeClr val="tx1"/>
                </a:solidFill>
                <a:effectLst/>
                <a:latin typeface="+mn-lt"/>
                <a:ea typeface="+mn-ea"/>
                <a:cs typeface="+mn-cs"/>
              </a:rPr>
              <a:t>Her kan I vælge at køre en lille proces,</a:t>
            </a:r>
            <a:r>
              <a:rPr lang="da-DK" sz="1200" i="1" kern="1200" baseline="0" dirty="0" smtClean="0">
                <a:solidFill>
                  <a:schemeClr val="tx1"/>
                </a:solidFill>
                <a:effectLst/>
                <a:latin typeface="+mn-lt"/>
                <a:ea typeface="+mn-ea"/>
                <a:cs typeface="+mn-cs"/>
              </a:rPr>
              <a:t> hvor I gør brug af </a:t>
            </a:r>
            <a:r>
              <a:rPr lang="da-DK" sz="1200" i="1" dirty="0" smtClean="0">
                <a:solidFill>
                  <a:srgbClr val="C00000"/>
                </a:solidFill>
              </a:rPr>
              <a:t>dialogarket. </a:t>
            </a:r>
          </a:p>
          <a:p>
            <a:pPr>
              <a:spcAft>
                <a:spcPts val="1800"/>
              </a:spcAft>
            </a:pPr>
            <a:r>
              <a:rPr lang="da-DK" sz="1200" i="1" dirty="0" smtClean="0">
                <a:solidFill>
                  <a:srgbClr val="C00000"/>
                </a:solidFill>
              </a:rPr>
              <a:t> </a:t>
            </a:r>
            <a:endParaRPr lang="da-DK" sz="1200" b="0" i="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0" i="1" kern="1200" dirty="0" smtClean="0">
                <a:solidFill>
                  <a:schemeClr val="tx1"/>
                </a:solidFill>
                <a:effectLst/>
                <a:latin typeface="+mn-lt"/>
                <a:ea typeface="+mn-ea"/>
                <a:cs typeface="+mn-cs"/>
              </a:rPr>
              <a:t>Forud for øvelsen</a:t>
            </a:r>
            <a:r>
              <a:rPr lang="da-DK" sz="1200" b="0" i="1" kern="1200" baseline="0" dirty="0" smtClean="0">
                <a:solidFill>
                  <a:schemeClr val="tx1"/>
                </a:solidFill>
                <a:effectLst/>
                <a:latin typeface="+mn-lt"/>
                <a:ea typeface="+mn-ea"/>
                <a:cs typeface="+mn-cs"/>
              </a:rPr>
              <a:t> kan I som arbejdsmiljøgruppe vælge: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1" kern="1200" baseline="0" dirty="0" smtClean="0">
              <a:solidFill>
                <a:schemeClr val="tx1"/>
              </a:solidFill>
              <a:effectLst/>
              <a:latin typeface="+mn-lt"/>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lang="da-DK" sz="1200" b="0" i="1" kern="1200" baseline="0" dirty="0" smtClean="0">
                <a:solidFill>
                  <a:schemeClr val="tx1"/>
                </a:solidFill>
                <a:effectLst/>
                <a:latin typeface="+mn-lt"/>
                <a:ea typeface="+mn-ea"/>
                <a:cs typeface="+mn-cs"/>
              </a:rPr>
              <a:t>At udvælge de mål, som I oplever er relevant hos jer. </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lang="da-DK" sz="1200" b="0" i="1" kern="1200" baseline="0" dirty="0" smtClean="0">
                <a:solidFill>
                  <a:schemeClr val="tx1"/>
                </a:solidFill>
                <a:effectLst/>
                <a:latin typeface="+mn-lt"/>
                <a:ea typeface="+mn-ea"/>
                <a:cs typeface="+mn-cs"/>
              </a:rPr>
              <a:t>At lade deltagerne/grupperne udvælge, hvilke mål, de ønsker at tale om.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1"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0" i="1" kern="1200" baseline="0" dirty="0" smtClean="0">
                <a:solidFill>
                  <a:schemeClr val="tx1"/>
                </a:solidFill>
                <a:effectLst/>
                <a:latin typeface="+mn-lt"/>
                <a:ea typeface="+mn-ea"/>
                <a:cs typeface="+mn-cs"/>
              </a:rPr>
              <a:t>Det er også en mulighed at drøfte flere alle målene, men vær opmærksom på at afsætte god tid til drøftelserne, så grupperne når igennem hele arket – min. 20-30 minutter pr. ark.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1"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1"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1"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0" i="0" kern="1200" baseline="0" dirty="0" smtClean="0">
                <a:solidFill>
                  <a:schemeClr val="tx1"/>
                </a:solidFill>
                <a:effectLst/>
                <a:latin typeface="+mn-lt"/>
                <a:ea typeface="+mn-ea"/>
                <a:cs typeface="+mn-cs"/>
              </a:rPr>
              <a:t>  </a:t>
            </a:r>
            <a:endParaRPr lang="da-DK" sz="1200" b="0" i="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1BF52B6-5609-5149-A324-2FB9B9CBEB49}" type="slidenum">
              <a:rPr lang="da-DK" smtClean="0">
                <a:solidFill>
                  <a:prstClr val="black"/>
                </a:solidFill>
              </a:rPr>
              <a:pPr/>
              <a:t>20</a:t>
            </a:fld>
            <a:endParaRPr lang="da-DK">
              <a:solidFill>
                <a:prstClr val="black"/>
              </a:solidFill>
            </a:endParaRPr>
          </a:p>
        </p:txBody>
      </p:sp>
    </p:spTree>
    <p:extLst>
      <p:ext uri="{BB962C8B-B14F-4D97-AF65-F5344CB8AC3E}">
        <p14:creationId xmlns:p14="http://schemas.microsoft.com/office/powerpoint/2010/main" val="2523008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1" kern="1200" dirty="0" smtClean="0">
                <a:solidFill>
                  <a:schemeClr val="tx1"/>
                </a:solidFill>
                <a:effectLst/>
                <a:latin typeface="+mn-lt"/>
                <a:ea typeface="+mn-ea"/>
                <a:cs typeface="+mn-cs"/>
              </a:rPr>
              <a:t>Valgfrie talenoter:</a:t>
            </a:r>
            <a:endParaRPr lang="da-DK"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Vi</a:t>
            </a:r>
            <a:r>
              <a:rPr lang="da-DK" sz="1200" kern="1200" baseline="0" dirty="0" smtClean="0">
                <a:solidFill>
                  <a:schemeClr val="tx1"/>
                </a:solidFill>
                <a:effectLst/>
                <a:latin typeface="+mn-lt"/>
                <a:ea typeface="+mn-ea"/>
                <a:cs typeface="+mn-cs"/>
              </a:rPr>
              <a:t> er samlet her i dag, fordi vi skal tage hul på arbejdet med at drøfte arbejdsmiljømål på vores arbejdsplads</a:t>
            </a:r>
          </a:p>
          <a:p>
            <a:pPr marL="171450" indent="-171450">
              <a:buFont typeface="Arial" panose="020B0604020202020204" pitchFamily="34" charset="0"/>
              <a:buChar char="•"/>
            </a:pPr>
            <a:r>
              <a:rPr lang="da-DK" sz="1200" kern="1200" baseline="0" dirty="0" smtClean="0">
                <a:solidFill>
                  <a:schemeClr val="tx1"/>
                </a:solidFill>
                <a:effectLst/>
                <a:latin typeface="+mn-lt"/>
                <a:ea typeface="+mn-ea"/>
                <a:cs typeface="+mn-cs"/>
              </a:rPr>
              <a:t>Helt konkret indeholder arbejdsmiljømålene og -strategien 3 mål, som alle arbejdspladser i Randers Kommune skal drøfte og arbejde frem mod</a:t>
            </a:r>
          </a:p>
          <a:p>
            <a:endParaRPr lang="da-DK" sz="1200" b="0" i="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da-DK" sz="1200" b="0" i="0" kern="1200" baseline="0" dirty="0" smtClean="0">
                <a:solidFill>
                  <a:schemeClr val="tx1"/>
                </a:solidFill>
                <a:effectLst/>
                <a:latin typeface="+mn-lt"/>
                <a:ea typeface="+mn-ea"/>
                <a:cs typeface="+mn-cs"/>
              </a:rPr>
              <a:t>Vi vil starte med ganske kort at fortælle om </a:t>
            </a:r>
            <a:r>
              <a:rPr lang="da-DK" sz="1200" kern="1200" dirty="0" smtClean="0">
                <a:solidFill>
                  <a:schemeClr val="tx1"/>
                </a:solidFill>
                <a:effectLst/>
                <a:latin typeface="+mn-lt"/>
                <a:ea typeface="+mn-ea"/>
                <a:cs typeface="+mn-cs"/>
              </a:rPr>
              <a:t>nogle af de overvejelser og bevæggrunde</a:t>
            </a:r>
            <a:r>
              <a:rPr lang="da-DK" sz="1200" kern="1200" baseline="0" dirty="0" smtClean="0">
                <a:solidFill>
                  <a:schemeClr val="tx1"/>
                </a:solidFill>
                <a:effectLst/>
                <a:latin typeface="+mn-lt"/>
                <a:ea typeface="+mn-ea"/>
                <a:cs typeface="+mn-cs"/>
              </a:rPr>
              <a:t>, </a:t>
            </a:r>
            <a:r>
              <a:rPr lang="da-DK" sz="1200" kern="1200" dirty="0" smtClean="0">
                <a:solidFill>
                  <a:schemeClr val="tx1"/>
                </a:solidFill>
                <a:effectLst/>
                <a:latin typeface="+mn-lt"/>
                <a:ea typeface="+mn-ea"/>
                <a:cs typeface="+mn-cs"/>
              </a:rPr>
              <a:t>som arbejdsmiljømålene og -strategien</a:t>
            </a:r>
            <a:r>
              <a:rPr lang="da-DK" sz="1200" kern="1200" baseline="0" dirty="0" smtClean="0">
                <a:solidFill>
                  <a:schemeClr val="tx1"/>
                </a:solidFill>
                <a:effectLst/>
                <a:latin typeface="+mn-lt"/>
                <a:ea typeface="+mn-ea"/>
                <a:cs typeface="+mn-cs"/>
              </a:rPr>
              <a:t> bygger på</a:t>
            </a:r>
            <a:endParaRPr lang="da-DK"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Herefter vil vi præsentere de tre arbejdsmiljømål og tilhørende delmål</a:t>
            </a:r>
            <a:endParaRPr lang="da-DK"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da-DK" sz="1200" kern="1200" baseline="0" dirty="0" smtClean="0">
                <a:solidFill>
                  <a:schemeClr val="tx1"/>
                </a:solidFill>
                <a:effectLst/>
                <a:latin typeface="+mn-lt"/>
                <a:ea typeface="+mn-ea"/>
                <a:cs typeface="+mn-cs"/>
              </a:rPr>
              <a:t>Bagefter vil vi så drøfte, hvordan vi kan arbejde med både mål og delmål– altså hvad vi vil/skal prioritere, og hvad vi vil arbejde videre med hos os. </a:t>
            </a:r>
            <a:endParaRPr lang="da-DK" sz="120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1BF52B6-5609-5149-A324-2FB9B9CBEB49}" type="slidenum">
              <a:rPr lang="da-DK" smtClean="0"/>
              <a:t>3</a:t>
            </a:fld>
            <a:endParaRPr lang="da-DK"/>
          </a:p>
        </p:txBody>
      </p:sp>
    </p:spTree>
    <p:extLst>
      <p:ext uri="{BB962C8B-B14F-4D97-AF65-F5344CB8AC3E}">
        <p14:creationId xmlns:p14="http://schemas.microsoft.com/office/powerpoint/2010/main" val="2222839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spcAft>
                <a:spcPts val="1800"/>
              </a:spcAft>
            </a:pPr>
            <a:r>
              <a:rPr lang="da-DK" sz="1200" i="1" kern="1200" dirty="0" smtClean="0">
                <a:solidFill>
                  <a:schemeClr val="tx1"/>
                </a:solidFill>
                <a:effectLst/>
                <a:latin typeface="+mn-lt"/>
                <a:ea typeface="+mn-ea"/>
                <a:cs typeface="+mn-cs"/>
              </a:rPr>
              <a:t>Her kan I vælge at køre en lille proces,</a:t>
            </a:r>
            <a:r>
              <a:rPr lang="da-DK" sz="1200" i="1" kern="1200" baseline="0" dirty="0" smtClean="0">
                <a:solidFill>
                  <a:schemeClr val="tx1"/>
                </a:solidFill>
                <a:effectLst/>
                <a:latin typeface="+mn-lt"/>
                <a:ea typeface="+mn-ea"/>
                <a:cs typeface="+mn-cs"/>
              </a:rPr>
              <a:t> hvor I gør brug af </a:t>
            </a:r>
            <a:r>
              <a:rPr lang="da-DK" sz="1200" i="1" dirty="0" smtClean="0">
                <a:solidFill>
                  <a:srgbClr val="C00000"/>
                </a:solidFill>
              </a:rPr>
              <a:t>dialogarket. </a:t>
            </a:r>
          </a:p>
          <a:p>
            <a:pPr>
              <a:spcAft>
                <a:spcPts val="1800"/>
              </a:spcAft>
            </a:pPr>
            <a:r>
              <a:rPr lang="da-DK" sz="1200" i="1" dirty="0" smtClean="0">
                <a:solidFill>
                  <a:srgbClr val="C00000"/>
                </a:solidFill>
              </a:rPr>
              <a:t> </a:t>
            </a:r>
            <a:endParaRPr lang="da-DK" sz="1200" b="0" i="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0" i="1" kern="1200" dirty="0" smtClean="0">
                <a:solidFill>
                  <a:schemeClr val="tx1"/>
                </a:solidFill>
                <a:effectLst/>
                <a:latin typeface="+mn-lt"/>
                <a:ea typeface="+mn-ea"/>
                <a:cs typeface="+mn-cs"/>
              </a:rPr>
              <a:t>Forud for øvelsen</a:t>
            </a:r>
            <a:r>
              <a:rPr lang="da-DK" sz="1200" b="0" i="1" kern="1200" baseline="0" dirty="0" smtClean="0">
                <a:solidFill>
                  <a:schemeClr val="tx1"/>
                </a:solidFill>
                <a:effectLst/>
                <a:latin typeface="+mn-lt"/>
                <a:ea typeface="+mn-ea"/>
                <a:cs typeface="+mn-cs"/>
              </a:rPr>
              <a:t> kan I som arbejdsmiljøgruppe vælge: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1" kern="1200" baseline="0" dirty="0" smtClean="0">
              <a:solidFill>
                <a:schemeClr val="tx1"/>
              </a:solidFill>
              <a:effectLst/>
              <a:latin typeface="+mn-lt"/>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lang="da-DK" sz="1200" b="0" i="1" kern="1200" baseline="0" dirty="0" smtClean="0">
                <a:solidFill>
                  <a:schemeClr val="tx1"/>
                </a:solidFill>
                <a:effectLst/>
                <a:latin typeface="+mn-lt"/>
                <a:ea typeface="+mn-ea"/>
                <a:cs typeface="+mn-cs"/>
              </a:rPr>
              <a:t>At udvælge de mål, som I oplever er relevant hos jer. </a:t>
            </a: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lang="da-DK" sz="1200" b="0" i="1" kern="1200" baseline="0" dirty="0" smtClean="0">
                <a:solidFill>
                  <a:schemeClr val="tx1"/>
                </a:solidFill>
                <a:effectLst/>
                <a:latin typeface="+mn-lt"/>
                <a:ea typeface="+mn-ea"/>
                <a:cs typeface="+mn-cs"/>
              </a:rPr>
              <a:t>At lade deltagerne/grupperne udvælge, hvilke mål, de ønsker at tale om.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1"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0" i="1" kern="1200" baseline="0" dirty="0" smtClean="0">
                <a:solidFill>
                  <a:schemeClr val="tx1"/>
                </a:solidFill>
                <a:effectLst/>
                <a:latin typeface="+mn-lt"/>
                <a:ea typeface="+mn-ea"/>
                <a:cs typeface="+mn-cs"/>
              </a:rPr>
              <a:t>Det er også en mulighed at drøfte flere alle målene, men vær opmærksom på at afsætte god tid til drøftelserne, så grupperne når igennem hele arket – min. 20-30 minutter pr. ark.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1"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1"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1"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0" i="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0" i="0" kern="1200" baseline="0" dirty="0" smtClean="0">
                <a:solidFill>
                  <a:schemeClr val="tx1"/>
                </a:solidFill>
                <a:effectLst/>
                <a:latin typeface="+mn-lt"/>
                <a:ea typeface="+mn-ea"/>
                <a:cs typeface="+mn-cs"/>
              </a:rPr>
              <a:t>  </a:t>
            </a:r>
            <a:endParaRPr lang="da-DK" sz="1200" b="0" i="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1BF52B6-5609-5149-A324-2FB9B9CBEB49}" type="slidenum">
              <a:rPr lang="da-DK" smtClean="0">
                <a:solidFill>
                  <a:prstClr val="black"/>
                </a:solidFill>
              </a:rPr>
              <a:pPr/>
              <a:t>21</a:t>
            </a:fld>
            <a:endParaRPr lang="da-DK">
              <a:solidFill>
                <a:prstClr val="black"/>
              </a:solidFill>
            </a:endParaRPr>
          </a:p>
        </p:txBody>
      </p:sp>
    </p:spTree>
    <p:extLst>
      <p:ext uri="{BB962C8B-B14F-4D97-AF65-F5344CB8AC3E}">
        <p14:creationId xmlns:p14="http://schemas.microsoft.com/office/powerpoint/2010/main" val="848056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i="1" kern="1200" dirty="0" smtClean="0">
                <a:solidFill>
                  <a:schemeClr val="tx1"/>
                </a:solidFill>
                <a:effectLst/>
                <a:latin typeface="+mn-lt"/>
                <a:ea typeface="+mn-ea"/>
                <a:cs typeface="+mn-cs"/>
              </a:rPr>
              <a:t>Lav</a:t>
            </a:r>
            <a:r>
              <a:rPr lang="da-DK" sz="1200" i="1" kern="1200" baseline="0" dirty="0" smtClean="0">
                <a:solidFill>
                  <a:schemeClr val="tx1"/>
                </a:solidFill>
                <a:effectLst/>
                <a:latin typeface="+mn-lt"/>
                <a:ea typeface="+mn-ea"/>
                <a:cs typeface="+mn-cs"/>
              </a:rPr>
              <a:t> en opsamling efter gruppearbejdet eller plenumdrøftelserne. Spørg grupperne hvad de har talt om, hvad de er kommet frem til? Og hvad det giver anledning til?</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i="1"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1" i="1" kern="1200" baseline="0" smtClean="0">
                <a:solidFill>
                  <a:schemeClr val="tx1"/>
                </a:solidFill>
                <a:effectLst/>
                <a:latin typeface="+mn-lt"/>
                <a:ea typeface="+mn-ea"/>
                <a:cs typeface="+mn-cs"/>
              </a:rPr>
              <a:t>Arbejdsmiljøgruppen samler nu op på drøftelserne og vil løbende informere om konkrete tiltag og udvikling.</a:t>
            </a:r>
            <a:endParaRPr lang="da-DK" i="1" smtClean="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i="1" kern="1200" baseline="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1BF52B6-5609-5149-A324-2FB9B9CBEB49}" type="slidenum">
              <a:rPr lang="da-DK" smtClean="0"/>
              <a:t>22</a:t>
            </a:fld>
            <a:endParaRPr lang="da-DK"/>
          </a:p>
        </p:txBody>
      </p:sp>
    </p:spTree>
    <p:extLst>
      <p:ext uri="{BB962C8B-B14F-4D97-AF65-F5344CB8AC3E}">
        <p14:creationId xmlns:p14="http://schemas.microsoft.com/office/powerpoint/2010/main" val="1990986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i="1" kern="1200" dirty="0" smtClean="0">
                <a:solidFill>
                  <a:schemeClr val="tx1"/>
                </a:solidFill>
                <a:effectLst/>
                <a:latin typeface="+mn-lt"/>
                <a:ea typeface="+mn-ea"/>
                <a:cs typeface="+mn-cs"/>
              </a:rPr>
              <a:t>Lav</a:t>
            </a:r>
            <a:r>
              <a:rPr lang="da-DK" sz="1200" i="1" kern="1200" baseline="0" dirty="0" smtClean="0">
                <a:solidFill>
                  <a:schemeClr val="tx1"/>
                </a:solidFill>
                <a:effectLst/>
                <a:latin typeface="+mn-lt"/>
                <a:ea typeface="+mn-ea"/>
                <a:cs typeface="+mn-cs"/>
              </a:rPr>
              <a:t> en opsamling efter gruppearbejdet eller plenumdrøftelserne. Spørg grupperne hvad de har talt om, hvad de er kommet frem til? Og hvad det giver anledning til?</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i="1"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1" i="1" kern="1200" baseline="0" dirty="0" smtClean="0">
                <a:solidFill>
                  <a:schemeClr val="tx1"/>
                </a:solidFill>
                <a:effectLst/>
                <a:latin typeface="+mn-lt"/>
                <a:ea typeface="+mn-ea"/>
                <a:cs typeface="+mn-cs"/>
              </a:rPr>
              <a:t>Arbejdsmiljøgruppen samler nu op på drøftelserne og vil løbende informere om konkrete tiltag og udvikling.</a:t>
            </a:r>
            <a:endParaRPr lang="da-DK" i="1" dirty="0" smtClean="0">
              <a:latin typeface="Arial" panose="020B0604020202020204" pitchFamily="34" charset="0"/>
              <a:cs typeface="Arial" panose="020B0604020202020204" pitchFamily="34" charset="0"/>
            </a:endParaRPr>
          </a:p>
        </p:txBody>
      </p:sp>
      <p:sp>
        <p:nvSpPr>
          <p:cNvPr id="4" name="Pladsholder til slidenummer 3"/>
          <p:cNvSpPr>
            <a:spLocks noGrp="1"/>
          </p:cNvSpPr>
          <p:nvPr>
            <p:ph type="sldNum" sz="quarter" idx="10"/>
          </p:nvPr>
        </p:nvSpPr>
        <p:spPr/>
        <p:txBody>
          <a:bodyPr/>
          <a:lstStyle/>
          <a:p>
            <a:fld id="{91BF52B6-5609-5149-A324-2FB9B9CBEB49}" type="slidenum">
              <a:rPr lang="da-DK" smtClean="0"/>
              <a:t>23</a:t>
            </a:fld>
            <a:endParaRPr lang="da-DK"/>
          </a:p>
        </p:txBody>
      </p:sp>
    </p:spTree>
    <p:extLst>
      <p:ext uri="{BB962C8B-B14F-4D97-AF65-F5344CB8AC3E}">
        <p14:creationId xmlns:p14="http://schemas.microsoft.com/office/powerpoint/2010/main" val="903445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1" kern="1200" dirty="0" smtClean="0">
                <a:solidFill>
                  <a:schemeClr val="tx1"/>
                </a:solidFill>
                <a:effectLst/>
                <a:latin typeface="+mn-lt"/>
                <a:ea typeface="+mn-ea"/>
                <a:cs typeface="+mn-cs"/>
              </a:rPr>
              <a:t>Valgfrie talenoter:</a:t>
            </a:r>
            <a:endParaRPr lang="da-DK"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Hvorfor skal vi overhovedet have arbejdsmiljømål</a:t>
            </a:r>
            <a:r>
              <a:rPr lang="da-DK" sz="1200" kern="1200" baseline="0" dirty="0" smtClean="0">
                <a:solidFill>
                  <a:schemeClr val="tx1"/>
                </a:solidFill>
                <a:effectLst/>
                <a:latin typeface="+mn-lt"/>
                <a:ea typeface="+mn-ea"/>
                <a:cs typeface="+mn-cs"/>
              </a:rPr>
              <a:t> og -strategi</a:t>
            </a:r>
            <a:r>
              <a:rPr lang="da-DK" sz="1200"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Alle virksomheder i Danmark er forpligtet til at arbejde</a:t>
            </a:r>
            <a:r>
              <a:rPr lang="da-DK" sz="1200" kern="1200" baseline="0" dirty="0" smtClean="0">
                <a:solidFill>
                  <a:schemeClr val="tx1"/>
                </a:solidFill>
                <a:effectLst/>
                <a:latin typeface="+mn-lt"/>
                <a:ea typeface="+mn-ea"/>
                <a:cs typeface="+mn-cs"/>
              </a:rPr>
              <a:t> med arbejdsmiljøet samt forholde sig til de nationale mål for arbejdsmiljø</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Randers Kommune leverer service af høj kvalitet til alle borgere og sikrer samtidig et godt arbejdsmiljø for medarbejderne i kommunen. Arbejdsmiljømål og - strategi skal bidrage til fortsat udvikling af arbejdsmiljøet på alle arbejdspladser og skal tænkes ind som et naturligt element i løsningen af kerneopgaven. </a:t>
            </a: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Kerneopgaven og arbejdsmiljøet er et fælles ansvar for alle ansatte i Randers Kommune. I tilrettelæggelsen af opgaver, arbejdsfællesskaber og borgerkontakt skal der være fokus på at fremme og fastholde et sundt og sikkert arbejdsmiljø.</a:t>
            </a:r>
          </a:p>
          <a:p>
            <a:r>
              <a:rPr lang="da-DK" sz="1200" kern="1200" dirty="0" smtClean="0">
                <a:solidFill>
                  <a:schemeClr val="tx1"/>
                </a:solidFill>
                <a:effectLst/>
                <a:latin typeface="+mn-lt"/>
                <a:ea typeface="+mn-ea"/>
                <a:cs typeface="+mn-cs"/>
              </a:rPr>
              <a:t> </a:t>
            </a:r>
          </a:p>
          <a:p>
            <a:pPr marL="171450" indent="-171450">
              <a:buFont typeface="Arial" panose="020B0604020202020204" pitchFamily="34" charset="0"/>
              <a:buChar char="•"/>
            </a:pP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p>
          <a:p>
            <a:pPr marL="171450" indent="-171450">
              <a:buFont typeface="Arial" panose="020B0604020202020204" pitchFamily="34" charset="0"/>
              <a:buChar char="•"/>
            </a:pPr>
            <a:endParaRPr lang="da-DK" sz="1200" kern="1200" dirty="0" smtClean="0">
              <a:solidFill>
                <a:schemeClr val="tx1"/>
              </a:solidFill>
              <a:effectLst/>
              <a:latin typeface="+mn-lt"/>
              <a:ea typeface="+mn-ea"/>
              <a:cs typeface="+mn-cs"/>
            </a:endParaRPr>
          </a:p>
          <a:p>
            <a:endParaRPr lang="da-DK" sz="120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1BF52B6-5609-5149-A324-2FB9B9CBEB49}" type="slidenum">
              <a:rPr lang="da-DK" smtClean="0"/>
              <a:t>4</a:t>
            </a:fld>
            <a:endParaRPr lang="da-DK"/>
          </a:p>
        </p:txBody>
      </p:sp>
    </p:spTree>
    <p:extLst>
      <p:ext uri="{BB962C8B-B14F-4D97-AF65-F5344CB8AC3E}">
        <p14:creationId xmlns:p14="http://schemas.microsoft.com/office/powerpoint/2010/main" val="1647587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solidFill>
                  <a:schemeClr val="tx1"/>
                </a:solidFill>
                <a:latin typeface="72 Black" panose="020B0A04030603020204" pitchFamily="34" charset="0"/>
                <a:cs typeface="72 Black" panose="020B0A04030603020204" pitchFamily="34" charset="0"/>
              </a:rPr>
              <a:t>Der</a:t>
            </a:r>
            <a:r>
              <a:rPr lang="da-DK" baseline="0" dirty="0" smtClean="0">
                <a:solidFill>
                  <a:schemeClr val="tx1"/>
                </a:solidFill>
                <a:latin typeface="72 Black" panose="020B0A04030603020204" pitchFamily="34" charset="0"/>
                <a:cs typeface="72 Black" panose="020B0A04030603020204" pitchFamily="34" charset="0"/>
              </a:rPr>
              <a:t> er en sammenhæng mellem at være en attraktiv arbejdsplads - at sikre et sundt arbejdsmiljø med trivsel – og at borgerne oplever kvalitet i opgaveløsningen.</a:t>
            </a:r>
          </a:p>
          <a:p>
            <a:r>
              <a:rPr lang="da-DK" baseline="0" dirty="0" smtClean="0">
                <a:solidFill>
                  <a:schemeClr val="tx1"/>
                </a:solidFill>
                <a:latin typeface="72 Black" panose="020B0A04030603020204" pitchFamily="34" charset="0"/>
                <a:cs typeface="72 Black" panose="020B0A04030603020204" pitchFamily="34" charset="0"/>
              </a:rPr>
              <a:t>Derfor kan de tre elementer ikke ses adskilt fra hinanden.</a:t>
            </a:r>
          </a:p>
          <a:p>
            <a:r>
              <a:rPr lang="da-DK" baseline="0" dirty="0" smtClean="0">
                <a:solidFill>
                  <a:schemeClr val="tx1"/>
                </a:solidFill>
                <a:latin typeface="72 Black" panose="020B0A04030603020204" pitchFamily="34" charset="0"/>
                <a:cs typeface="72 Black" panose="020B0A04030603020204" pitchFamily="34" charset="0"/>
              </a:rPr>
              <a:t>Som ansat i Randers Kommune er vi først og fremmest ansat til gavn for borgerne, men for at det kan lykkes, skal vi sikre at være en attraktiv arbejdsplads og et sundt arbejdsmiljø.  </a:t>
            </a:r>
            <a:endParaRPr lang="da-DK" dirty="0">
              <a:solidFill>
                <a:schemeClr val="tx1"/>
              </a:solidFill>
              <a:latin typeface="72 Black" panose="020B0A04030603020204" pitchFamily="34" charset="0"/>
              <a:cs typeface="72 Black" panose="020B0A04030603020204" pitchFamily="34" charset="0"/>
            </a:endParaRPr>
          </a:p>
        </p:txBody>
      </p:sp>
      <p:sp>
        <p:nvSpPr>
          <p:cNvPr id="4" name="Pladsholder til slidenummer 3"/>
          <p:cNvSpPr>
            <a:spLocks noGrp="1"/>
          </p:cNvSpPr>
          <p:nvPr>
            <p:ph type="sldNum" sz="quarter" idx="10"/>
          </p:nvPr>
        </p:nvSpPr>
        <p:spPr/>
        <p:txBody>
          <a:bodyPr/>
          <a:lstStyle/>
          <a:p>
            <a:fld id="{91BF52B6-5609-5149-A324-2FB9B9CBEB49}" type="slidenum">
              <a:rPr lang="da-DK" smtClean="0"/>
              <a:t>5</a:t>
            </a:fld>
            <a:endParaRPr lang="da-DK" dirty="0"/>
          </a:p>
        </p:txBody>
      </p:sp>
    </p:spTree>
    <p:extLst>
      <p:ext uri="{BB962C8B-B14F-4D97-AF65-F5344CB8AC3E}">
        <p14:creationId xmlns:p14="http://schemas.microsoft.com/office/powerpoint/2010/main" val="1931386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sz="1200" b="1" kern="1200" dirty="0" smtClean="0">
                <a:solidFill>
                  <a:schemeClr val="tx1"/>
                </a:solidFill>
                <a:effectLst/>
                <a:latin typeface="+mn-lt"/>
                <a:ea typeface="+mn-ea"/>
                <a:cs typeface="+mn-cs"/>
              </a:rPr>
              <a:t>Der er kommet nye nationale mål som</a:t>
            </a:r>
            <a:r>
              <a:rPr lang="da-DK" sz="1200" b="1" kern="1200" baseline="0" dirty="0" smtClean="0">
                <a:solidFill>
                  <a:schemeClr val="tx1"/>
                </a:solidFill>
                <a:effectLst/>
                <a:latin typeface="+mn-lt"/>
                <a:ea typeface="+mn-ea"/>
                <a:cs typeface="+mn-cs"/>
              </a:rPr>
              <a:t> gælder frem til 2030. De gælder for hele det danske arbejdsmarked – både det private og det offentlige. På baggrund af de nationale mål har Randers Kommune udarbejdet mål, som gælder for alle arbejdspladser indenfor kommunen. Det er disse mål, vi skal gennemgå i dag. </a:t>
            </a:r>
          </a:p>
          <a:p>
            <a:pPr marL="0" indent="0">
              <a:buFont typeface="Arial" panose="020B0604020202020204" pitchFamily="34" charset="0"/>
              <a:buNone/>
            </a:pPr>
            <a:endParaRPr lang="da-DK" sz="1200" b="1" kern="1200" dirty="0" smtClean="0">
              <a:solidFill>
                <a:schemeClr val="tx1"/>
              </a:solidFill>
              <a:effectLst/>
              <a:latin typeface="+mn-lt"/>
              <a:ea typeface="+mn-ea"/>
              <a:cs typeface="+mn-cs"/>
            </a:endParaRPr>
          </a:p>
          <a:p>
            <a:pPr marL="0" indent="0">
              <a:buFont typeface="Arial" panose="020B0604020202020204" pitchFamily="34" charset="0"/>
              <a:buNone/>
            </a:pPr>
            <a:r>
              <a:rPr lang="da-DK" sz="1200" b="1" kern="1200" dirty="0" smtClean="0">
                <a:solidFill>
                  <a:schemeClr val="tx1"/>
                </a:solidFill>
                <a:effectLst/>
                <a:latin typeface="+mn-lt"/>
                <a:ea typeface="+mn-ea"/>
                <a:cs typeface="+mn-cs"/>
              </a:rPr>
              <a:t>Valgfrie talenoter:</a:t>
            </a:r>
          </a:p>
          <a:p>
            <a:pPr marL="171450" indent="-171450">
              <a:buFont typeface="Arial" panose="020B0604020202020204" pitchFamily="34" charset="0"/>
              <a:buChar char="•"/>
            </a:pPr>
            <a:r>
              <a:rPr lang="da-DK" sz="1200" b="0" i="0" kern="1200" dirty="0" smtClean="0">
                <a:solidFill>
                  <a:schemeClr val="tx1"/>
                </a:solidFill>
                <a:effectLst/>
                <a:latin typeface="+mn-lt"/>
                <a:ea typeface="+mn-ea"/>
                <a:cs typeface="+mn-cs"/>
              </a:rPr>
              <a:t>Der er fortsat plads til forbedring af arbejdsmiljøet på danske arbejdspladser. </a:t>
            </a:r>
          </a:p>
          <a:p>
            <a:pPr marL="171450" indent="-171450">
              <a:buFont typeface="Arial" panose="020B0604020202020204" pitchFamily="34" charset="0"/>
              <a:buChar char="•"/>
            </a:pPr>
            <a:r>
              <a:rPr lang="da-DK" sz="1200" b="0" i="0" kern="1200" dirty="0" smtClean="0">
                <a:solidFill>
                  <a:schemeClr val="tx1"/>
                </a:solidFill>
                <a:effectLst/>
                <a:latin typeface="+mn-lt"/>
                <a:ea typeface="+mn-ea"/>
                <a:cs typeface="+mn-cs"/>
              </a:rPr>
              <a:t>Derfor er regeringen og arbejdsmarkedets parter blevet enige om en ny trepartsaftale for arbejdsmiljøet, som gælder til 2030.</a:t>
            </a:r>
          </a:p>
          <a:p>
            <a:pPr marL="171450" indent="-171450">
              <a:buFont typeface="Arial" panose="020B0604020202020204" pitchFamily="34" charset="0"/>
              <a:buChar char="•"/>
            </a:pPr>
            <a:r>
              <a:rPr lang="da-DK" sz="1200" b="0" i="0" kern="1200" dirty="0" smtClean="0">
                <a:solidFill>
                  <a:schemeClr val="tx1"/>
                </a:solidFill>
                <a:effectLst/>
                <a:latin typeface="+mn-lt"/>
                <a:ea typeface="+mn-ea"/>
                <a:cs typeface="+mn-cs"/>
              </a:rPr>
              <a:t>Målene skal fremme et mere sikkert og sundt arbejdsmiljø, og at centrale aktører på arbejdsmiljøområdet trækker i samme retning.</a:t>
            </a:r>
          </a:p>
          <a:p>
            <a:endParaRPr lang="da-DK" dirty="0"/>
          </a:p>
        </p:txBody>
      </p:sp>
      <p:sp>
        <p:nvSpPr>
          <p:cNvPr id="4" name="Pladsholder til slidenummer 3"/>
          <p:cNvSpPr>
            <a:spLocks noGrp="1"/>
          </p:cNvSpPr>
          <p:nvPr>
            <p:ph type="sldNum" sz="quarter" idx="10"/>
          </p:nvPr>
        </p:nvSpPr>
        <p:spPr/>
        <p:txBody>
          <a:bodyPr/>
          <a:lstStyle/>
          <a:p>
            <a:fld id="{91BF52B6-5609-5149-A324-2FB9B9CBEB49}" type="slidenum">
              <a:rPr lang="da-DK" smtClean="0"/>
              <a:t>6</a:t>
            </a:fld>
            <a:endParaRPr lang="da-DK" dirty="0"/>
          </a:p>
        </p:txBody>
      </p:sp>
    </p:spTree>
    <p:extLst>
      <p:ext uri="{BB962C8B-B14F-4D97-AF65-F5344CB8AC3E}">
        <p14:creationId xmlns:p14="http://schemas.microsoft.com/office/powerpoint/2010/main" val="235400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smtClean="0">
                <a:solidFill>
                  <a:schemeClr val="tx1"/>
                </a:solidFill>
                <a:effectLst/>
                <a:latin typeface="+mn-lt"/>
                <a:ea typeface="+mn-ea"/>
                <a:cs typeface="+mn-cs"/>
              </a:rPr>
              <a:t>Hovedudvalget</a:t>
            </a:r>
            <a:r>
              <a:rPr lang="da-DK" sz="1200" b="1" kern="1200" baseline="0" dirty="0" smtClean="0">
                <a:solidFill>
                  <a:schemeClr val="tx1"/>
                </a:solidFill>
                <a:effectLst/>
                <a:latin typeface="+mn-lt"/>
                <a:ea typeface="+mn-ea"/>
                <a:cs typeface="+mn-cs"/>
              </a:rPr>
              <a:t> har ud fra ovenstående besluttet tre arbejdsmiljømål, som er gældende frem mod 2030. </a:t>
            </a:r>
          </a:p>
          <a:p>
            <a:endParaRPr lang="da-DK" sz="1200" b="1" kern="1200" dirty="0" smtClean="0">
              <a:solidFill>
                <a:schemeClr val="tx1"/>
              </a:solidFill>
              <a:effectLst/>
              <a:latin typeface="+mn-lt"/>
              <a:ea typeface="+mn-ea"/>
              <a:cs typeface="+mn-cs"/>
            </a:endParaRPr>
          </a:p>
          <a:p>
            <a:r>
              <a:rPr lang="da-DK" sz="1200" b="1" kern="1200" dirty="0" smtClean="0">
                <a:solidFill>
                  <a:schemeClr val="tx1"/>
                </a:solidFill>
                <a:effectLst/>
                <a:latin typeface="+mn-lt"/>
                <a:ea typeface="+mn-ea"/>
                <a:cs typeface="+mn-cs"/>
              </a:rPr>
              <a:t>Valgfrie</a:t>
            </a:r>
            <a:r>
              <a:rPr lang="da-DK" sz="1200" b="1" kern="1200" baseline="0" dirty="0" smtClean="0">
                <a:solidFill>
                  <a:schemeClr val="tx1"/>
                </a:solidFill>
                <a:effectLst/>
                <a:latin typeface="+mn-lt"/>
                <a:ea typeface="+mn-ea"/>
                <a:cs typeface="+mn-cs"/>
              </a:rPr>
              <a:t> talenoter:</a:t>
            </a:r>
            <a:endParaRPr lang="da-DK" sz="1200" b="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smtClean="0">
                <a:solidFill>
                  <a:schemeClr val="tx1"/>
                </a:solidFill>
                <a:effectLst/>
                <a:latin typeface="+mn-lt"/>
                <a:ea typeface="+mn-ea"/>
                <a:cs typeface="+mn-cs"/>
              </a:rPr>
              <a:t>De tre mål – præsenteres</a:t>
            </a:r>
            <a:r>
              <a:rPr lang="da-DK" sz="1200" kern="1200" baseline="0" dirty="0" smtClean="0">
                <a:solidFill>
                  <a:schemeClr val="tx1"/>
                </a:solidFill>
                <a:effectLst/>
                <a:latin typeface="+mn-lt"/>
                <a:ea typeface="+mn-ea"/>
                <a:cs typeface="+mn-cs"/>
              </a:rPr>
              <a:t> yderligere på de kommende slides inklusiv de 3 delmål på hvert mål</a:t>
            </a:r>
            <a:endParaRPr lang="da-DK" sz="1200" kern="120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1BF52B6-5609-5149-A324-2FB9B9CBEB49}" type="slidenum">
              <a:rPr lang="da-DK" smtClean="0"/>
              <a:t>7</a:t>
            </a:fld>
            <a:endParaRPr lang="da-DK" dirty="0"/>
          </a:p>
        </p:txBody>
      </p:sp>
    </p:spTree>
    <p:extLst>
      <p:ext uri="{BB962C8B-B14F-4D97-AF65-F5344CB8AC3E}">
        <p14:creationId xmlns:p14="http://schemas.microsoft.com/office/powerpoint/2010/main" val="32497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b="1" kern="1200" dirty="0" smtClean="0">
                <a:solidFill>
                  <a:schemeClr val="tx1"/>
                </a:solidFill>
                <a:effectLst/>
                <a:latin typeface="+mn-lt"/>
                <a:ea typeface="+mn-ea"/>
                <a:cs typeface="+mn-cs"/>
              </a:rPr>
              <a:t>Valgfrie talenoter:</a:t>
            </a:r>
          </a:p>
          <a:p>
            <a:r>
              <a:rPr lang="da-DK" sz="1200" kern="1200" dirty="0" smtClean="0">
                <a:solidFill>
                  <a:schemeClr val="tx1"/>
                </a:solidFill>
                <a:effectLst/>
                <a:latin typeface="+mn-lt"/>
                <a:ea typeface="+mn-ea"/>
                <a:cs typeface="+mn-cs"/>
              </a:rPr>
              <a:t>Det første mål omhandler trivsel og fremmøde på arbejdspladsen. Medarbejdere og ledere skal trives med deres arbejdsopgaver, arbejdsfællesskaber samt kontakten til borgerne. Der skal være fokus på et lavt sygefravær både i forhold til det lange og det korte sygefravær. Dette vil være til gavn for såvel den enkelte medarbejder som arbejdsfællesskabet og borgerne. Herudover skal der arbejdes for et styrket fremmøde med fokus på de langtidsfriske på arbejdspladserne. Der skal samtidig være en opmærksomhed på sammenhængen mellem trivsel og sygefravær, herunder hvorledes der skabes gode rammer for samtaler, opfølgning og tilbagevenden i forbindelse med sygdom</a:t>
            </a:r>
          </a:p>
          <a:p>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Delmålene gennemgås</a:t>
            </a:r>
            <a:r>
              <a:rPr lang="da-DK" sz="1200" kern="1200" baseline="0" dirty="0" smtClean="0">
                <a:solidFill>
                  <a:schemeClr val="tx1"/>
                </a:solidFill>
                <a:effectLst/>
                <a:latin typeface="+mn-lt"/>
                <a:ea typeface="+mn-ea"/>
                <a:cs typeface="+mn-cs"/>
              </a:rPr>
              <a:t> på de kommende slides – vælg evt. hvilke delmål, der er særligt relevante for jer.</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p>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1BF52B6-5609-5149-A324-2FB9B9CBEB49}" type="slidenum">
              <a:rPr lang="da-DK" smtClean="0"/>
              <a:t>8</a:t>
            </a:fld>
            <a:endParaRPr lang="da-DK" dirty="0"/>
          </a:p>
        </p:txBody>
      </p:sp>
    </p:spTree>
    <p:extLst>
      <p:ext uri="{BB962C8B-B14F-4D97-AF65-F5344CB8AC3E}">
        <p14:creationId xmlns:p14="http://schemas.microsoft.com/office/powerpoint/2010/main" val="739379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smtClean="0"/>
              <a:t>Her kan der blandt andet følges op via</a:t>
            </a:r>
            <a:r>
              <a:rPr lang="da-DK" sz="1200" baseline="0" dirty="0" smtClean="0"/>
              <a:t> </a:t>
            </a:r>
            <a:r>
              <a:rPr lang="da-DK" sz="1200" dirty="0" smtClean="0"/>
              <a:t>jeres seneste</a:t>
            </a:r>
            <a:r>
              <a:rPr lang="da-DK" sz="1200" baseline="0" dirty="0" smtClean="0"/>
              <a:t> status</a:t>
            </a:r>
            <a:r>
              <a:rPr lang="da-DK" sz="1200" dirty="0" smtClean="0"/>
              <a:t> på den koncernfælles trivselsmåling på spørgsmålet om generel tilfredshed, men arbejdspladserne kan også lokalt igangsætte trivselsfremmende initiativer – evt. fra denne drøftelse med dialogarkene.</a:t>
            </a:r>
          </a:p>
          <a:p>
            <a:endParaRPr lang="da-DK" dirty="0" smtClean="0"/>
          </a:p>
          <a:p>
            <a:endParaRPr lang="da-DK" dirty="0" smtClean="0"/>
          </a:p>
        </p:txBody>
      </p:sp>
      <p:sp>
        <p:nvSpPr>
          <p:cNvPr id="4" name="Pladsholder til slidenummer 3"/>
          <p:cNvSpPr>
            <a:spLocks noGrp="1"/>
          </p:cNvSpPr>
          <p:nvPr>
            <p:ph type="sldNum" sz="quarter" idx="10"/>
          </p:nvPr>
        </p:nvSpPr>
        <p:spPr/>
        <p:txBody>
          <a:bodyPr/>
          <a:lstStyle/>
          <a:p>
            <a:fld id="{91BF52B6-5609-5149-A324-2FB9B9CBEB49}" type="slidenum">
              <a:rPr lang="da-DK" smtClean="0"/>
              <a:t>9</a:t>
            </a:fld>
            <a:endParaRPr lang="da-DK"/>
          </a:p>
        </p:txBody>
      </p:sp>
    </p:spTree>
    <p:extLst>
      <p:ext uri="{BB962C8B-B14F-4D97-AF65-F5344CB8AC3E}">
        <p14:creationId xmlns:p14="http://schemas.microsoft.com/office/powerpoint/2010/main" val="2911838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smtClean="0"/>
              <a:t>Her kan der blandt andet følges op via sygefraværsdata, hvor det i løbet af 2022 bliver muligt at se langtidsfriske medarbejdere. Her kan der også igangsættes lokale initiativer på arbejdspladserne – evt. fra denne drøftelserne med dialogarkene.</a:t>
            </a:r>
          </a:p>
          <a:p>
            <a:endParaRPr lang="da-DK" dirty="0" smtClean="0"/>
          </a:p>
          <a:p>
            <a:endParaRPr lang="da-DK" dirty="0" smtClean="0"/>
          </a:p>
        </p:txBody>
      </p:sp>
      <p:sp>
        <p:nvSpPr>
          <p:cNvPr id="4" name="Pladsholder til slidenummer 3"/>
          <p:cNvSpPr>
            <a:spLocks noGrp="1"/>
          </p:cNvSpPr>
          <p:nvPr>
            <p:ph type="sldNum" sz="quarter" idx="10"/>
          </p:nvPr>
        </p:nvSpPr>
        <p:spPr/>
        <p:txBody>
          <a:bodyPr/>
          <a:lstStyle/>
          <a:p>
            <a:fld id="{91BF52B6-5609-5149-A324-2FB9B9CBEB49}" type="slidenum">
              <a:rPr lang="da-DK" smtClean="0"/>
              <a:t>10</a:t>
            </a:fld>
            <a:endParaRPr lang="da-DK"/>
          </a:p>
        </p:txBody>
      </p:sp>
    </p:spTree>
    <p:extLst>
      <p:ext uri="{BB962C8B-B14F-4D97-AF65-F5344CB8AC3E}">
        <p14:creationId xmlns:p14="http://schemas.microsoft.com/office/powerpoint/2010/main" val="25886243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med logo_blå">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xmlns="" id="{FF9A00F5-DD0B-804C-A546-3FB7E790018A}"/>
              </a:ext>
            </a:extLst>
          </p:cNvPr>
          <p:cNvPicPr>
            <a:picLocks noChangeAspect="1"/>
          </p:cNvPicPr>
          <p:nvPr userDrawn="1"/>
        </p:nvPicPr>
        <p:blipFill>
          <a:blip r:embed="rId2"/>
          <a:stretch>
            <a:fillRect/>
          </a:stretch>
        </p:blipFill>
        <p:spPr>
          <a:xfrm>
            <a:off x="1798638" y="2108173"/>
            <a:ext cx="5594350" cy="927154"/>
          </a:xfrm>
          <a:prstGeom prst="rect">
            <a:avLst/>
          </a:prstGeom>
        </p:spPr>
      </p:pic>
    </p:spTree>
    <p:extLst>
      <p:ext uri="{BB962C8B-B14F-4D97-AF65-F5344CB8AC3E}">
        <p14:creationId xmlns:p14="http://schemas.microsoft.com/office/powerpoint/2010/main" val="495308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lede">
    <p:spTree>
      <p:nvGrpSpPr>
        <p:cNvPr id="1" name=""/>
        <p:cNvGrpSpPr/>
        <p:nvPr/>
      </p:nvGrpSpPr>
      <p:grpSpPr>
        <a:xfrm>
          <a:off x="0" y="0"/>
          <a:ext cx="0" cy="0"/>
          <a:chOff x="0" y="0"/>
          <a:chExt cx="0" cy="0"/>
        </a:xfrm>
      </p:grpSpPr>
      <p:sp>
        <p:nvSpPr>
          <p:cNvPr id="4" name="Pladsholder til billede 3"/>
          <p:cNvSpPr>
            <a:spLocks noGrp="1"/>
          </p:cNvSpPr>
          <p:nvPr>
            <p:ph type="pic" sz="quarter" idx="10" hasCustomPrompt="1"/>
          </p:nvPr>
        </p:nvSpPr>
        <p:spPr>
          <a:xfrm>
            <a:off x="0" y="0"/>
            <a:ext cx="9144000" cy="5143500"/>
          </a:xfrm>
          <a:solidFill>
            <a:schemeClr val="bg1">
              <a:lumMod val="65000"/>
            </a:schemeClr>
          </a:solidFill>
        </p:spPr>
        <p:txBody>
          <a:bodyPr/>
          <a:lstStyle>
            <a:lvl1pPr>
              <a:defRPr sz="1200" b="0" i="0">
                <a:latin typeface="Arial"/>
                <a:cs typeface="Arial"/>
              </a:defRPr>
            </a:lvl1pPr>
          </a:lstStyle>
          <a:p>
            <a:r>
              <a:rPr lang="da-DK"/>
              <a:t>Indsæt billede</a:t>
            </a:r>
          </a:p>
        </p:txBody>
      </p:sp>
    </p:spTree>
    <p:extLst>
      <p:ext uri="{BB962C8B-B14F-4D97-AF65-F5344CB8AC3E}">
        <p14:creationId xmlns:p14="http://schemas.microsoft.com/office/powerpoint/2010/main" val="1355755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lede med hvid overskrift">
    <p:spTree>
      <p:nvGrpSpPr>
        <p:cNvPr id="1" name=""/>
        <p:cNvGrpSpPr/>
        <p:nvPr/>
      </p:nvGrpSpPr>
      <p:grpSpPr>
        <a:xfrm>
          <a:off x="0" y="0"/>
          <a:ext cx="0" cy="0"/>
          <a:chOff x="0" y="0"/>
          <a:chExt cx="0" cy="0"/>
        </a:xfrm>
      </p:grpSpPr>
      <p:sp>
        <p:nvSpPr>
          <p:cNvPr id="4" name="Pladsholder til billede 3"/>
          <p:cNvSpPr>
            <a:spLocks noGrp="1"/>
          </p:cNvSpPr>
          <p:nvPr>
            <p:ph type="pic" sz="quarter" idx="10" hasCustomPrompt="1"/>
          </p:nvPr>
        </p:nvSpPr>
        <p:spPr>
          <a:xfrm>
            <a:off x="0" y="0"/>
            <a:ext cx="9144000" cy="5143500"/>
          </a:xfrm>
          <a:solidFill>
            <a:schemeClr val="bg1">
              <a:lumMod val="65000"/>
            </a:schemeClr>
          </a:solidFill>
        </p:spPr>
        <p:txBody>
          <a:bodyPr/>
          <a:lstStyle>
            <a:lvl1pPr>
              <a:defRPr sz="1200" b="0" i="0">
                <a:latin typeface="Arial"/>
                <a:cs typeface="Arial"/>
              </a:defRPr>
            </a:lvl1pPr>
          </a:lstStyle>
          <a:p>
            <a:r>
              <a:rPr lang="da-DK"/>
              <a:t>Indsæt billede</a:t>
            </a:r>
          </a:p>
        </p:txBody>
      </p:sp>
      <p:sp>
        <p:nvSpPr>
          <p:cNvPr id="2" name="Titel 1"/>
          <p:cNvSpPr>
            <a:spLocks noGrp="1"/>
          </p:cNvSpPr>
          <p:nvPr>
            <p:ph type="title" hasCustomPrompt="1"/>
          </p:nvPr>
        </p:nvSpPr>
        <p:spPr>
          <a:xfrm>
            <a:off x="628650" y="2864645"/>
            <a:ext cx="6759574" cy="1927893"/>
          </a:xfrm>
        </p:spPr>
        <p:txBody>
          <a:bodyPr/>
          <a:lstStyle>
            <a:lvl1pPr>
              <a:lnSpc>
                <a:spcPts val="6000"/>
              </a:lnSpc>
              <a:defRPr sz="6000">
                <a:solidFill>
                  <a:schemeClr val="bg1"/>
                </a:solidFill>
              </a:defRPr>
            </a:lvl1pPr>
          </a:lstStyle>
          <a:p>
            <a:r>
              <a:rPr lang="da-DK"/>
              <a:t>Overskrift </a:t>
            </a:r>
            <a:br>
              <a:rPr lang="da-DK"/>
            </a:br>
            <a:r>
              <a:rPr lang="da-DK"/>
              <a:t>på breaker</a:t>
            </a:r>
          </a:p>
        </p:txBody>
      </p:sp>
    </p:spTree>
    <p:extLst>
      <p:ext uri="{BB962C8B-B14F-4D97-AF65-F5344CB8AC3E}">
        <p14:creationId xmlns:p14="http://schemas.microsoft.com/office/powerpoint/2010/main" val="3551218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lede med gul overskrift">
    <p:spTree>
      <p:nvGrpSpPr>
        <p:cNvPr id="1" name=""/>
        <p:cNvGrpSpPr/>
        <p:nvPr/>
      </p:nvGrpSpPr>
      <p:grpSpPr>
        <a:xfrm>
          <a:off x="0" y="0"/>
          <a:ext cx="0" cy="0"/>
          <a:chOff x="0" y="0"/>
          <a:chExt cx="0" cy="0"/>
        </a:xfrm>
      </p:grpSpPr>
      <p:sp>
        <p:nvSpPr>
          <p:cNvPr id="4" name="Pladsholder til billede 3"/>
          <p:cNvSpPr>
            <a:spLocks noGrp="1"/>
          </p:cNvSpPr>
          <p:nvPr>
            <p:ph type="pic" sz="quarter" idx="10" hasCustomPrompt="1"/>
          </p:nvPr>
        </p:nvSpPr>
        <p:spPr>
          <a:xfrm>
            <a:off x="0" y="0"/>
            <a:ext cx="9144000" cy="5143500"/>
          </a:xfrm>
          <a:solidFill>
            <a:schemeClr val="bg1">
              <a:lumMod val="65000"/>
            </a:schemeClr>
          </a:solidFill>
        </p:spPr>
        <p:txBody>
          <a:bodyPr/>
          <a:lstStyle>
            <a:lvl1pPr>
              <a:defRPr sz="1200" b="0" i="0">
                <a:latin typeface="Arial"/>
                <a:cs typeface="Arial"/>
              </a:defRPr>
            </a:lvl1pPr>
          </a:lstStyle>
          <a:p>
            <a:r>
              <a:rPr lang="da-DK"/>
              <a:t>Indsæt billede</a:t>
            </a:r>
          </a:p>
        </p:txBody>
      </p:sp>
      <p:sp>
        <p:nvSpPr>
          <p:cNvPr id="2" name="Titel 1"/>
          <p:cNvSpPr>
            <a:spLocks noGrp="1"/>
          </p:cNvSpPr>
          <p:nvPr>
            <p:ph type="title" hasCustomPrompt="1"/>
          </p:nvPr>
        </p:nvSpPr>
        <p:spPr>
          <a:xfrm>
            <a:off x="628650" y="2864645"/>
            <a:ext cx="6759574" cy="1927893"/>
          </a:xfrm>
        </p:spPr>
        <p:txBody>
          <a:bodyPr/>
          <a:lstStyle>
            <a:lvl1pPr>
              <a:lnSpc>
                <a:spcPts val="6000"/>
              </a:lnSpc>
              <a:defRPr sz="6000">
                <a:solidFill>
                  <a:schemeClr val="accent3"/>
                </a:solidFill>
              </a:defRPr>
            </a:lvl1pPr>
          </a:lstStyle>
          <a:p>
            <a:r>
              <a:rPr lang="da-DK"/>
              <a:t>Overskrift </a:t>
            </a:r>
            <a:br>
              <a:rPr lang="da-DK"/>
            </a:br>
            <a:r>
              <a:rPr lang="da-DK"/>
              <a:t>på breaker</a:t>
            </a:r>
          </a:p>
        </p:txBody>
      </p:sp>
    </p:spTree>
    <p:extLst>
      <p:ext uri="{BB962C8B-B14F-4D97-AF65-F5344CB8AC3E}">
        <p14:creationId xmlns:p14="http://schemas.microsoft.com/office/powerpoint/2010/main" val="3390076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med overskrift_blå">
    <p:spTree>
      <p:nvGrpSpPr>
        <p:cNvPr id="1" name=""/>
        <p:cNvGrpSpPr/>
        <p:nvPr/>
      </p:nvGrpSpPr>
      <p:grpSpPr>
        <a:xfrm>
          <a:off x="0" y="0"/>
          <a:ext cx="0" cy="0"/>
          <a:chOff x="0" y="0"/>
          <a:chExt cx="0" cy="0"/>
        </a:xfrm>
      </p:grpSpPr>
      <p:sp>
        <p:nvSpPr>
          <p:cNvPr id="6" name="Pladsholder til titel 1"/>
          <p:cNvSpPr>
            <a:spLocks noGrp="1"/>
          </p:cNvSpPr>
          <p:nvPr>
            <p:ph type="title" hasCustomPrompt="1"/>
          </p:nvPr>
        </p:nvSpPr>
        <p:spPr>
          <a:xfrm>
            <a:off x="1798640" y="1552575"/>
            <a:ext cx="5594349" cy="1309565"/>
          </a:xfrm>
          <a:prstGeom prst="rect">
            <a:avLst/>
          </a:prstGeom>
        </p:spPr>
        <p:txBody>
          <a:bodyPr vert="horz" lIns="0" tIns="0" rIns="0" bIns="0" rtlCol="0" anchor="b" anchorCtr="0">
            <a:noAutofit/>
          </a:bodyPr>
          <a:lstStyle>
            <a:lvl1pPr>
              <a:lnSpc>
                <a:spcPts val="5800"/>
              </a:lnSpc>
              <a:defRPr sz="5800" b="1" baseline="0">
                <a:solidFill>
                  <a:schemeClr val="accent6"/>
                </a:solidFill>
              </a:defRPr>
            </a:lvl1pPr>
          </a:lstStyle>
          <a:p>
            <a:r>
              <a:rPr lang="da-DK"/>
              <a:t>Indsæt overskrift</a:t>
            </a:r>
          </a:p>
        </p:txBody>
      </p:sp>
      <p:sp>
        <p:nvSpPr>
          <p:cNvPr id="10" name="Pladsholder til tekst 9"/>
          <p:cNvSpPr>
            <a:spLocks noGrp="1"/>
          </p:cNvSpPr>
          <p:nvPr>
            <p:ph type="body" sz="quarter" idx="10" hasCustomPrompt="1"/>
          </p:nvPr>
        </p:nvSpPr>
        <p:spPr>
          <a:xfrm>
            <a:off x="1798639" y="2864644"/>
            <a:ext cx="5594349" cy="373856"/>
          </a:xfrm>
        </p:spPr>
        <p:txBody>
          <a:bodyPr/>
          <a:lstStyle>
            <a:lvl1pPr>
              <a:defRPr>
                <a:solidFill>
                  <a:schemeClr val="bg1"/>
                </a:solidFill>
              </a:defRPr>
            </a:lvl1pPr>
          </a:lstStyle>
          <a:p>
            <a:pPr lvl="0"/>
            <a:r>
              <a:rPr lang="en-US"/>
              <a:t>Indsæt dato</a:t>
            </a:r>
            <a:endParaRPr lang="da-DK"/>
          </a:p>
        </p:txBody>
      </p:sp>
      <p:pic>
        <p:nvPicPr>
          <p:cNvPr id="5" name="Billede 4">
            <a:extLst>
              <a:ext uri="{FF2B5EF4-FFF2-40B4-BE49-F238E27FC236}">
                <a16:creationId xmlns:a16="http://schemas.microsoft.com/office/drawing/2014/main" xmlns="" id="{B489D3FE-B3E9-1B4B-9575-295199922E91}"/>
              </a:ext>
            </a:extLst>
          </p:cNvPr>
          <p:cNvPicPr>
            <a:picLocks noChangeAspect="1"/>
          </p:cNvPicPr>
          <p:nvPr userDrawn="1"/>
        </p:nvPicPr>
        <p:blipFill>
          <a:blip r:embed="rId2"/>
          <a:stretch>
            <a:fillRect/>
          </a:stretch>
        </p:blipFill>
        <p:spPr>
          <a:xfrm>
            <a:off x="633413" y="202233"/>
            <a:ext cx="1165226" cy="193113"/>
          </a:xfrm>
          <a:prstGeom prst="rect">
            <a:avLst/>
          </a:prstGeom>
        </p:spPr>
      </p:pic>
    </p:spTree>
    <p:extLst>
      <p:ext uri="{BB962C8B-B14F-4D97-AF65-F5344CB8AC3E}">
        <p14:creationId xmlns:p14="http://schemas.microsoft.com/office/powerpoint/2010/main" val="2442760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itat_blå">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3414" y="421822"/>
            <a:ext cx="7340372" cy="3819185"/>
          </a:xfrm>
        </p:spPr>
        <p:txBody>
          <a:bodyPr anchor="t" anchorCtr="0"/>
          <a:lstStyle>
            <a:lvl1pPr>
              <a:lnSpc>
                <a:spcPts val="4400"/>
              </a:lnSpc>
              <a:defRPr sz="4200" b="1" i="0" cap="none" baseline="0">
                <a:solidFill>
                  <a:schemeClr val="accent6"/>
                </a:solidFill>
                <a:latin typeface="Rockwell"/>
                <a:cs typeface="Rockwell"/>
              </a:defRPr>
            </a:lvl1pPr>
          </a:lstStyle>
          <a:p>
            <a:r>
              <a:rPr lang="da-DK"/>
              <a:t>“Indsæt citat”</a:t>
            </a:r>
          </a:p>
        </p:txBody>
      </p:sp>
    </p:spTree>
    <p:extLst>
      <p:ext uri="{BB962C8B-B14F-4D97-AF65-F5344CB8AC3E}">
        <p14:creationId xmlns:p14="http://schemas.microsoft.com/office/powerpoint/2010/main" val="2683829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med logo_rø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xmlns="" id="{3E254900-5768-9F48-9416-65C21E67B53A}"/>
              </a:ext>
            </a:extLst>
          </p:cNvPr>
          <p:cNvPicPr>
            <a:picLocks noChangeAspect="1"/>
          </p:cNvPicPr>
          <p:nvPr userDrawn="1"/>
        </p:nvPicPr>
        <p:blipFill>
          <a:blip r:embed="rId2"/>
          <a:stretch>
            <a:fillRect/>
          </a:stretch>
        </p:blipFill>
        <p:spPr>
          <a:xfrm>
            <a:off x="1798637" y="2107628"/>
            <a:ext cx="5600930" cy="928244"/>
          </a:xfrm>
          <a:prstGeom prst="rect">
            <a:avLst/>
          </a:prstGeom>
        </p:spPr>
      </p:pic>
    </p:spTree>
    <p:extLst>
      <p:ext uri="{BB962C8B-B14F-4D97-AF65-F5344CB8AC3E}">
        <p14:creationId xmlns:p14="http://schemas.microsoft.com/office/powerpoint/2010/main" val="3187315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med overskrift_rød">
    <p:spTree>
      <p:nvGrpSpPr>
        <p:cNvPr id="1" name=""/>
        <p:cNvGrpSpPr/>
        <p:nvPr/>
      </p:nvGrpSpPr>
      <p:grpSpPr>
        <a:xfrm>
          <a:off x="0" y="0"/>
          <a:ext cx="0" cy="0"/>
          <a:chOff x="0" y="0"/>
          <a:chExt cx="0" cy="0"/>
        </a:xfrm>
      </p:grpSpPr>
      <p:sp>
        <p:nvSpPr>
          <p:cNvPr id="6" name="Pladsholder til titel 1"/>
          <p:cNvSpPr>
            <a:spLocks noGrp="1"/>
          </p:cNvSpPr>
          <p:nvPr>
            <p:ph type="title" hasCustomPrompt="1"/>
          </p:nvPr>
        </p:nvSpPr>
        <p:spPr>
          <a:xfrm>
            <a:off x="1798640" y="1552575"/>
            <a:ext cx="5594349" cy="1309565"/>
          </a:xfrm>
          <a:prstGeom prst="rect">
            <a:avLst/>
          </a:prstGeom>
        </p:spPr>
        <p:txBody>
          <a:bodyPr vert="horz" lIns="0" tIns="0" rIns="0" bIns="0" rtlCol="0" anchor="b" anchorCtr="0">
            <a:noAutofit/>
          </a:bodyPr>
          <a:lstStyle>
            <a:lvl1pPr>
              <a:lnSpc>
                <a:spcPts val="5800"/>
              </a:lnSpc>
              <a:defRPr sz="5800" b="1" baseline="0">
                <a:solidFill>
                  <a:schemeClr val="accent3"/>
                </a:solidFill>
              </a:defRPr>
            </a:lvl1pPr>
          </a:lstStyle>
          <a:p>
            <a:r>
              <a:rPr lang="da-DK"/>
              <a:t>Indsæt overskrift</a:t>
            </a:r>
          </a:p>
        </p:txBody>
      </p:sp>
      <p:sp>
        <p:nvSpPr>
          <p:cNvPr id="10" name="Pladsholder til tekst 9"/>
          <p:cNvSpPr>
            <a:spLocks noGrp="1"/>
          </p:cNvSpPr>
          <p:nvPr>
            <p:ph type="body" sz="quarter" idx="10" hasCustomPrompt="1"/>
          </p:nvPr>
        </p:nvSpPr>
        <p:spPr>
          <a:xfrm>
            <a:off x="1798639" y="2864644"/>
            <a:ext cx="5594349" cy="373856"/>
          </a:xfrm>
        </p:spPr>
        <p:txBody>
          <a:bodyPr/>
          <a:lstStyle>
            <a:lvl1pPr>
              <a:defRPr>
                <a:solidFill>
                  <a:schemeClr val="bg1"/>
                </a:solidFill>
              </a:defRPr>
            </a:lvl1pPr>
          </a:lstStyle>
          <a:p>
            <a:pPr lvl="0"/>
            <a:r>
              <a:rPr lang="en-US"/>
              <a:t>Indsæt dato</a:t>
            </a:r>
            <a:endParaRPr lang="da-DK"/>
          </a:p>
        </p:txBody>
      </p:sp>
      <p:pic>
        <p:nvPicPr>
          <p:cNvPr id="5" name="Billede 4">
            <a:extLst>
              <a:ext uri="{FF2B5EF4-FFF2-40B4-BE49-F238E27FC236}">
                <a16:creationId xmlns:a16="http://schemas.microsoft.com/office/drawing/2014/main" xmlns="" id="{77391A95-8D2F-2846-86B3-0659D7D040AF}"/>
              </a:ext>
            </a:extLst>
          </p:cNvPr>
          <p:cNvPicPr>
            <a:picLocks noChangeAspect="1"/>
          </p:cNvPicPr>
          <p:nvPr userDrawn="1"/>
        </p:nvPicPr>
        <p:blipFill>
          <a:blip r:embed="rId2"/>
          <a:stretch>
            <a:fillRect/>
          </a:stretch>
        </p:blipFill>
        <p:spPr>
          <a:xfrm>
            <a:off x="633413" y="200477"/>
            <a:ext cx="1165226" cy="193113"/>
          </a:xfrm>
          <a:prstGeom prst="rect">
            <a:avLst/>
          </a:prstGeom>
        </p:spPr>
      </p:pic>
    </p:spTree>
    <p:extLst>
      <p:ext uri="{BB962C8B-B14F-4D97-AF65-F5344CB8AC3E}">
        <p14:creationId xmlns:p14="http://schemas.microsoft.com/office/powerpoint/2010/main" val="4231656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itat_rø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3414" y="421822"/>
            <a:ext cx="7340372" cy="3819185"/>
          </a:xfrm>
        </p:spPr>
        <p:txBody>
          <a:bodyPr anchor="t" anchorCtr="0"/>
          <a:lstStyle>
            <a:lvl1pPr>
              <a:lnSpc>
                <a:spcPts val="4400"/>
              </a:lnSpc>
              <a:defRPr sz="4200" b="1" i="0" cap="none" baseline="0">
                <a:solidFill>
                  <a:srgbClr val="FAFF00"/>
                </a:solidFill>
                <a:latin typeface="Rockwell"/>
                <a:cs typeface="Rockwell"/>
              </a:defRPr>
            </a:lvl1pPr>
          </a:lstStyle>
          <a:p>
            <a:r>
              <a:rPr lang="da-DK"/>
              <a:t>“Indsæt citat”</a:t>
            </a:r>
          </a:p>
        </p:txBody>
      </p:sp>
    </p:spTree>
    <p:extLst>
      <p:ext uri="{BB962C8B-B14F-4D97-AF65-F5344CB8AC3E}">
        <p14:creationId xmlns:p14="http://schemas.microsoft.com/office/powerpoint/2010/main" val="1177481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dhold">
    <p:bg>
      <p:bgPr>
        <a:solidFill>
          <a:srgbClr val="BCDECD"/>
        </a:solidFill>
        <a:effectLst/>
      </p:bgPr>
    </p:bg>
    <p:spTree>
      <p:nvGrpSpPr>
        <p:cNvPr id="1" name=""/>
        <p:cNvGrpSpPr/>
        <p:nvPr/>
      </p:nvGrpSpPr>
      <p:grpSpPr>
        <a:xfrm>
          <a:off x="0" y="0"/>
          <a:ext cx="0" cy="0"/>
          <a:chOff x="0" y="0"/>
          <a:chExt cx="0" cy="0"/>
        </a:xfrm>
      </p:grpSpPr>
      <p:sp>
        <p:nvSpPr>
          <p:cNvPr id="14" name="Pladsholder til sidefod 4"/>
          <p:cNvSpPr>
            <a:spLocks noGrp="1"/>
          </p:cNvSpPr>
          <p:nvPr>
            <p:ph type="ftr" sz="quarter" idx="3"/>
          </p:nvPr>
        </p:nvSpPr>
        <p:spPr>
          <a:xfrm>
            <a:off x="1358901" y="198121"/>
            <a:ext cx="3206236" cy="188369"/>
          </a:xfrm>
          <a:prstGeom prst="rect">
            <a:avLst/>
          </a:prstGeom>
        </p:spPr>
        <p:txBody>
          <a:bodyPr vert="horz" lIns="0" tIns="0" rIns="0" bIns="0" rtlCol="0" anchor="t" anchorCtr="0"/>
          <a:lstStyle>
            <a:lvl1pPr algn="l">
              <a:defRPr sz="600" b="0" i="0" cap="all">
                <a:solidFill>
                  <a:schemeClr val="tx1"/>
                </a:solidFill>
                <a:latin typeface="Arial"/>
                <a:cs typeface="Arial"/>
              </a:defRPr>
            </a:lvl1pPr>
          </a:lstStyle>
          <a:p>
            <a:endParaRPr lang="da-DK" dirty="0"/>
          </a:p>
        </p:txBody>
      </p:sp>
      <p:sp>
        <p:nvSpPr>
          <p:cNvPr id="15" name="Pladsholder til titel 1"/>
          <p:cNvSpPr>
            <a:spLocks noGrp="1"/>
          </p:cNvSpPr>
          <p:nvPr>
            <p:ph type="title" hasCustomPrompt="1"/>
          </p:nvPr>
        </p:nvSpPr>
        <p:spPr>
          <a:xfrm>
            <a:off x="1350000" y="705600"/>
            <a:ext cx="7207200" cy="1137600"/>
          </a:xfrm>
          <a:prstGeom prst="rect">
            <a:avLst/>
          </a:prstGeom>
        </p:spPr>
        <p:txBody>
          <a:bodyPr vert="horz" lIns="0" tIns="0" rIns="0" bIns="0" rtlCol="0" anchor="b" anchorCtr="0">
            <a:noAutofit/>
          </a:bodyPr>
          <a:lstStyle/>
          <a:p>
            <a:r>
              <a:rPr lang="da-DK"/>
              <a:t>Indsæt overskrift</a:t>
            </a:r>
          </a:p>
        </p:txBody>
      </p:sp>
      <p:sp>
        <p:nvSpPr>
          <p:cNvPr id="9" name="Pladsholder til tekst 8"/>
          <p:cNvSpPr>
            <a:spLocks noGrp="1"/>
          </p:cNvSpPr>
          <p:nvPr>
            <p:ph type="body" sz="quarter" idx="11" hasCustomPrompt="1"/>
          </p:nvPr>
        </p:nvSpPr>
        <p:spPr>
          <a:xfrm>
            <a:off x="1358899" y="2127600"/>
            <a:ext cx="7207200" cy="2250000"/>
          </a:xfrm>
        </p:spPr>
        <p:txBody>
          <a:bodyPr/>
          <a:lstStyle>
            <a:lvl1pPr>
              <a:lnSpc>
                <a:spcPts val="1700"/>
              </a:lnSpc>
              <a:spcAft>
                <a:spcPts val="0"/>
              </a:spcAft>
              <a:defRPr/>
            </a:lvl1pPr>
            <a:lvl2pPr>
              <a:spcBef>
                <a:spcPts val="300"/>
              </a:spcBef>
              <a:spcAft>
                <a:spcPts val="0"/>
              </a:spcAft>
              <a:defRPr/>
            </a:lvl2pPr>
            <a:lvl3pPr>
              <a:spcBef>
                <a:spcPts val="300"/>
              </a:spcBef>
              <a:spcAft>
                <a:spcPts val="0"/>
              </a:spcAft>
              <a:defRPr/>
            </a:lvl3pPr>
            <a:lvl4pPr>
              <a:spcBef>
                <a:spcPts val="200"/>
              </a:spcBef>
              <a:spcAft>
                <a:spcPts val="0"/>
              </a:spcAft>
              <a:defRPr/>
            </a:lvl4pPr>
            <a:lvl5pPr>
              <a:spcBef>
                <a:spcPts val="200"/>
              </a:spcBef>
              <a:spcAft>
                <a:spcPts val="0"/>
              </a:spcAft>
              <a:defRPr/>
            </a:lvl5pPr>
          </a:lstStyle>
          <a:p>
            <a:pPr lvl="0"/>
            <a:r>
              <a:rPr lang="da-DK" dirty="0"/>
              <a:t>Indsæt tekst</a:t>
            </a:r>
          </a:p>
        </p:txBody>
      </p:sp>
      <p:cxnSp>
        <p:nvCxnSpPr>
          <p:cNvPr id="20" name="Lige forbindelse 19"/>
          <p:cNvCxnSpPr>
            <a:cxnSpLocks/>
          </p:cNvCxnSpPr>
          <p:nvPr userDrawn="1"/>
        </p:nvCxnSpPr>
        <p:spPr>
          <a:xfrm>
            <a:off x="1358900" y="480551"/>
            <a:ext cx="7199313"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 name="Billede 6">
            <a:extLst>
              <a:ext uri="{FF2B5EF4-FFF2-40B4-BE49-F238E27FC236}">
                <a16:creationId xmlns:a16="http://schemas.microsoft.com/office/drawing/2014/main" xmlns="" id="{A5CE1244-5A8B-6745-918F-79F335FDC1ED}"/>
              </a:ext>
            </a:extLst>
          </p:cNvPr>
          <p:cNvPicPr>
            <a:picLocks noChangeAspect="1"/>
          </p:cNvPicPr>
          <p:nvPr userDrawn="1"/>
        </p:nvPicPr>
        <p:blipFill>
          <a:blip r:embed="rId2"/>
          <a:stretch>
            <a:fillRect/>
          </a:stretch>
        </p:blipFill>
        <p:spPr>
          <a:xfrm>
            <a:off x="7397607" y="199532"/>
            <a:ext cx="1165225" cy="193113"/>
          </a:xfrm>
          <a:prstGeom prst="rect">
            <a:avLst/>
          </a:prstGeom>
        </p:spPr>
      </p:pic>
    </p:spTree>
    <p:extLst>
      <p:ext uri="{BB962C8B-B14F-4D97-AF65-F5344CB8AC3E}">
        <p14:creationId xmlns:p14="http://schemas.microsoft.com/office/powerpoint/2010/main" val="1135608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hold med billede">
    <p:spTree>
      <p:nvGrpSpPr>
        <p:cNvPr id="1" name=""/>
        <p:cNvGrpSpPr/>
        <p:nvPr/>
      </p:nvGrpSpPr>
      <p:grpSpPr>
        <a:xfrm>
          <a:off x="0" y="0"/>
          <a:ext cx="0" cy="0"/>
          <a:chOff x="0" y="0"/>
          <a:chExt cx="0" cy="0"/>
        </a:xfrm>
      </p:grpSpPr>
      <p:sp>
        <p:nvSpPr>
          <p:cNvPr id="15" name="Pladsholder til titel 1"/>
          <p:cNvSpPr>
            <a:spLocks noGrp="1"/>
          </p:cNvSpPr>
          <p:nvPr>
            <p:ph type="title" hasCustomPrompt="1"/>
          </p:nvPr>
        </p:nvSpPr>
        <p:spPr>
          <a:xfrm>
            <a:off x="1350000" y="706693"/>
            <a:ext cx="3681516" cy="1137600"/>
          </a:xfrm>
          <a:prstGeom prst="rect">
            <a:avLst/>
          </a:prstGeom>
        </p:spPr>
        <p:txBody>
          <a:bodyPr vert="horz" lIns="0" tIns="0" rIns="0" bIns="0" rtlCol="0" anchor="b" anchorCtr="0">
            <a:noAutofit/>
          </a:bodyPr>
          <a:lstStyle>
            <a:lvl1pPr>
              <a:lnSpc>
                <a:spcPts val="3000"/>
              </a:lnSpc>
              <a:defRPr sz="3000" baseline="0"/>
            </a:lvl1pPr>
          </a:lstStyle>
          <a:p>
            <a:r>
              <a:rPr lang="da-DK"/>
              <a:t>Indsæt overskrift</a:t>
            </a:r>
          </a:p>
        </p:txBody>
      </p:sp>
      <p:sp>
        <p:nvSpPr>
          <p:cNvPr id="22" name="Pladsholder til tekst 21"/>
          <p:cNvSpPr>
            <a:spLocks noGrp="1"/>
          </p:cNvSpPr>
          <p:nvPr>
            <p:ph type="body" sz="quarter" idx="11" hasCustomPrompt="1"/>
          </p:nvPr>
        </p:nvSpPr>
        <p:spPr>
          <a:xfrm>
            <a:off x="1357200" y="2127600"/>
            <a:ext cx="3682800" cy="2250000"/>
          </a:xfrm>
        </p:spPr>
        <p:txBody>
          <a:bodyPr/>
          <a:lstStyle>
            <a:lvl1pPr>
              <a:lnSpc>
                <a:spcPts val="1700"/>
              </a:lnSpc>
              <a:spcAft>
                <a:spcPts val="0"/>
              </a:spcAft>
              <a:defRPr/>
            </a:lvl1pPr>
          </a:lstStyle>
          <a:p>
            <a:pPr lvl="0"/>
            <a:r>
              <a:rPr lang="da-DK"/>
              <a:t>Indsæt tekst</a:t>
            </a:r>
          </a:p>
        </p:txBody>
      </p:sp>
      <p:cxnSp>
        <p:nvCxnSpPr>
          <p:cNvPr id="24" name="Lige forbindelse 23"/>
          <p:cNvCxnSpPr>
            <a:cxnSpLocks/>
          </p:cNvCxnSpPr>
          <p:nvPr userDrawn="1"/>
        </p:nvCxnSpPr>
        <p:spPr>
          <a:xfrm>
            <a:off x="1357200" y="478800"/>
            <a:ext cx="72000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Pladsholder til sidefod 4"/>
          <p:cNvSpPr>
            <a:spLocks noGrp="1"/>
          </p:cNvSpPr>
          <p:nvPr>
            <p:ph type="ftr" sz="quarter" idx="3"/>
          </p:nvPr>
        </p:nvSpPr>
        <p:spPr>
          <a:xfrm>
            <a:off x="1341131" y="198121"/>
            <a:ext cx="3224006" cy="188369"/>
          </a:xfrm>
          <a:prstGeom prst="rect">
            <a:avLst/>
          </a:prstGeom>
        </p:spPr>
        <p:txBody>
          <a:bodyPr vert="horz" lIns="0" tIns="0" rIns="0" bIns="0" rtlCol="0" anchor="t" anchorCtr="0"/>
          <a:lstStyle>
            <a:lvl1pPr algn="l">
              <a:defRPr sz="600" b="0" i="0" cap="all">
                <a:solidFill>
                  <a:schemeClr val="tx1"/>
                </a:solidFill>
                <a:latin typeface="Arial"/>
                <a:cs typeface="Arial"/>
              </a:defRPr>
            </a:lvl1pPr>
          </a:lstStyle>
          <a:p>
            <a:endParaRPr lang="da-DK" dirty="0"/>
          </a:p>
        </p:txBody>
      </p:sp>
      <p:sp>
        <p:nvSpPr>
          <p:cNvPr id="28" name="Pladsholder til billede 27"/>
          <p:cNvSpPr>
            <a:spLocks noGrp="1"/>
          </p:cNvSpPr>
          <p:nvPr>
            <p:ph type="pic" sz="quarter" idx="12" hasCustomPrompt="1"/>
          </p:nvPr>
        </p:nvSpPr>
        <p:spPr>
          <a:xfrm>
            <a:off x="5297715" y="614795"/>
            <a:ext cx="3846285" cy="3827879"/>
          </a:xfrm>
        </p:spPr>
        <p:txBody>
          <a:bodyPr/>
          <a:lstStyle>
            <a:lvl1pPr>
              <a:defRPr sz="800">
                <a:latin typeface="Arial"/>
                <a:cs typeface="Arial"/>
              </a:defRPr>
            </a:lvl1pPr>
          </a:lstStyle>
          <a:p>
            <a:r>
              <a:rPr lang="da-DK"/>
              <a:t>Indsæt billede</a:t>
            </a:r>
          </a:p>
        </p:txBody>
      </p:sp>
      <p:pic>
        <p:nvPicPr>
          <p:cNvPr id="9" name="Billede 8">
            <a:extLst>
              <a:ext uri="{FF2B5EF4-FFF2-40B4-BE49-F238E27FC236}">
                <a16:creationId xmlns:a16="http://schemas.microsoft.com/office/drawing/2014/main" xmlns="" id="{279C555C-A88D-E84E-9A33-7D51833DD6C8}"/>
              </a:ext>
            </a:extLst>
          </p:cNvPr>
          <p:cNvPicPr>
            <a:picLocks noChangeAspect="1"/>
          </p:cNvPicPr>
          <p:nvPr userDrawn="1"/>
        </p:nvPicPr>
        <p:blipFill>
          <a:blip r:embed="rId2"/>
          <a:stretch>
            <a:fillRect/>
          </a:stretch>
        </p:blipFill>
        <p:spPr>
          <a:xfrm>
            <a:off x="7397607" y="199532"/>
            <a:ext cx="1165225" cy="193113"/>
          </a:xfrm>
          <a:prstGeom prst="rect">
            <a:avLst/>
          </a:prstGeom>
        </p:spPr>
      </p:pic>
    </p:spTree>
    <p:extLst>
      <p:ext uri="{BB962C8B-B14F-4D97-AF65-F5344CB8AC3E}">
        <p14:creationId xmlns:p14="http://schemas.microsoft.com/office/powerpoint/2010/main" val="1937639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dhold med bullets">
    <p:spTree>
      <p:nvGrpSpPr>
        <p:cNvPr id="1" name=""/>
        <p:cNvGrpSpPr/>
        <p:nvPr/>
      </p:nvGrpSpPr>
      <p:grpSpPr>
        <a:xfrm>
          <a:off x="0" y="0"/>
          <a:ext cx="0" cy="0"/>
          <a:chOff x="0" y="0"/>
          <a:chExt cx="0" cy="0"/>
        </a:xfrm>
      </p:grpSpPr>
      <p:sp>
        <p:nvSpPr>
          <p:cNvPr id="14" name="Pladsholder til sidefod 4"/>
          <p:cNvSpPr>
            <a:spLocks noGrp="1"/>
          </p:cNvSpPr>
          <p:nvPr>
            <p:ph type="ftr" sz="quarter" idx="3"/>
          </p:nvPr>
        </p:nvSpPr>
        <p:spPr>
          <a:xfrm>
            <a:off x="1358901" y="198121"/>
            <a:ext cx="3206236" cy="188369"/>
          </a:xfrm>
          <a:prstGeom prst="rect">
            <a:avLst/>
          </a:prstGeom>
        </p:spPr>
        <p:txBody>
          <a:bodyPr vert="horz" lIns="0" tIns="0" rIns="0" bIns="0" rtlCol="0" anchor="t" anchorCtr="0"/>
          <a:lstStyle>
            <a:lvl1pPr algn="l">
              <a:defRPr sz="600" b="0" i="0" cap="all">
                <a:solidFill>
                  <a:schemeClr val="tx1"/>
                </a:solidFill>
                <a:latin typeface="Arial"/>
                <a:cs typeface="Arial"/>
              </a:defRPr>
            </a:lvl1pPr>
          </a:lstStyle>
          <a:p>
            <a:endParaRPr lang="da-DK" dirty="0"/>
          </a:p>
        </p:txBody>
      </p:sp>
      <p:sp>
        <p:nvSpPr>
          <p:cNvPr id="15" name="Pladsholder til titel 1"/>
          <p:cNvSpPr>
            <a:spLocks noGrp="1"/>
          </p:cNvSpPr>
          <p:nvPr>
            <p:ph type="title" hasCustomPrompt="1"/>
          </p:nvPr>
        </p:nvSpPr>
        <p:spPr>
          <a:xfrm>
            <a:off x="1350000" y="706693"/>
            <a:ext cx="7207200" cy="1137600"/>
          </a:xfrm>
          <a:prstGeom prst="rect">
            <a:avLst/>
          </a:prstGeom>
        </p:spPr>
        <p:txBody>
          <a:bodyPr vert="horz" lIns="0" tIns="0" rIns="0" bIns="0" rtlCol="0" anchor="b" anchorCtr="0">
            <a:noAutofit/>
          </a:bodyPr>
          <a:lstStyle/>
          <a:p>
            <a:r>
              <a:rPr lang="da-DK"/>
              <a:t>Indsæt overskrift</a:t>
            </a:r>
          </a:p>
        </p:txBody>
      </p:sp>
      <p:sp>
        <p:nvSpPr>
          <p:cNvPr id="9" name="Pladsholder til tekst 8"/>
          <p:cNvSpPr>
            <a:spLocks noGrp="1"/>
          </p:cNvSpPr>
          <p:nvPr>
            <p:ph type="body" sz="quarter" idx="11" hasCustomPrompt="1"/>
          </p:nvPr>
        </p:nvSpPr>
        <p:spPr>
          <a:xfrm>
            <a:off x="1358899" y="2127600"/>
            <a:ext cx="7207200" cy="2250000"/>
          </a:xfrm>
        </p:spPr>
        <p:txBody>
          <a:bodyPr/>
          <a:lstStyle>
            <a:lvl1pPr>
              <a:lnSpc>
                <a:spcPts val="1700"/>
              </a:lnSpc>
              <a:spcAft>
                <a:spcPts val="0"/>
              </a:spcAft>
              <a:defRPr/>
            </a:lvl1pPr>
            <a:lvl2pPr>
              <a:spcBef>
                <a:spcPts val="300"/>
              </a:spcBef>
              <a:spcAft>
                <a:spcPts val="0"/>
              </a:spcAft>
              <a:defRPr/>
            </a:lvl2pPr>
            <a:lvl3pPr>
              <a:spcBef>
                <a:spcPts val="300"/>
              </a:spcBef>
              <a:spcAft>
                <a:spcPts val="0"/>
              </a:spcAft>
              <a:defRPr/>
            </a:lvl3pPr>
            <a:lvl4pPr>
              <a:spcBef>
                <a:spcPts val="200"/>
              </a:spcBef>
              <a:spcAft>
                <a:spcPts val="0"/>
              </a:spcAft>
              <a:defRPr/>
            </a:lvl4pPr>
            <a:lvl5pPr>
              <a:spcBef>
                <a:spcPts val="200"/>
              </a:spcBef>
              <a:spcAft>
                <a:spcPts val="0"/>
              </a:spcAft>
              <a:defRPr/>
            </a:lvl5pPr>
          </a:lstStyle>
          <a:p>
            <a:pPr lvl="0"/>
            <a:r>
              <a:rPr lang="da-DK"/>
              <a:t>Indsæt tekst</a:t>
            </a:r>
          </a:p>
          <a:p>
            <a:pPr lvl="1"/>
            <a:r>
              <a:rPr lang="da-DK"/>
              <a:t>Andet niveau</a:t>
            </a:r>
          </a:p>
          <a:p>
            <a:pPr lvl="2"/>
            <a:r>
              <a:rPr lang="da-DK"/>
              <a:t>Tredje niveau</a:t>
            </a:r>
          </a:p>
          <a:p>
            <a:pPr lvl="3"/>
            <a:r>
              <a:rPr lang="da-DK"/>
              <a:t>Fjerde niveau</a:t>
            </a:r>
          </a:p>
          <a:p>
            <a:pPr lvl="4"/>
            <a:r>
              <a:rPr lang="da-DK"/>
              <a:t>Femte niveau</a:t>
            </a:r>
          </a:p>
        </p:txBody>
      </p:sp>
      <p:pic>
        <p:nvPicPr>
          <p:cNvPr id="7" name="Billede 6">
            <a:extLst>
              <a:ext uri="{FF2B5EF4-FFF2-40B4-BE49-F238E27FC236}">
                <a16:creationId xmlns:a16="http://schemas.microsoft.com/office/drawing/2014/main" xmlns="" id="{071AB75F-44E3-7248-B9EA-B343664C17A6}"/>
              </a:ext>
            </a:extLst>
          </p:cNvPr>
          <p:cNvPicPr>
            <a:picLocks noChangeAspect="1"/>
          </p:cNvPicPr>
          <p:nvPr userDrawn="1"/>
        </p:nvPicPr>
        <p:blipFill>
          <a:blip r:embed="rId2"/>
          <a:stretch>
            <a:fillRect/>
          </a:stretch>
        </p:blipFill>
        <p:spPr>
          <a:xfrm>
            <a:off x="7397607" y="199532"/>
            <a:ext cx="1165225" cy="193113"/>
          </a:xfrm>
          <a:prstGeom prst="rect">
            <a:avLst/>
          </a:prstGeom>
        </p:spPr>
      </p:pic>
      <p:cxnSp>
        <p:nvCxnSpPr>
          <p:cNvPr id="10" name="Lige forbindelse 9">
            <a:extLst>
              <a:ext uri="{FF2B5EF4-FFF2-40B4-BE49-F238E27FC236}">
                <a16:creationId xmlns:a16="http://schemas.microsoft.com/office/drawing/2014/main" xmlns="" id="{E326493D-0036-2A4D-85C2-A8572A1EA478}"/>
              </a:ext>
            </a:extLst>
          </p:cNvPr>
          <p:cNvCxnSpPr>
            <a:cxnSpLocks/>
          </p:cNvCxnSpPr>
          <p:nvPr userDrawn="1"/>
        </p:nvCxnSpPr>
        <p:spPr>
          <a:xfrm>
            <a:off x="1358900" y="480551"/>
            <a:ext cx="7199313"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908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9967">
            <a:alpha val="35000"/>
          </a:srgbClr>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1349220" y="706692"/>
            <a:ext cx="7208993" cy="1136396"/>
          </a:xfrm>
          <a:prstGeom prst="rect">
            <a:avLst/>
          </a:prstGeom>
        </p:spPr>
        <p:txBody>
          <a:bodyPr vert="horz" lIns="0" tIns="0" rIns="0" bIns="0" rtlCol="0" anchor="b" anchorCtr="0">
            <a:noAutofit/>
          </a:bodyPr>
          <a:lstStyle/>
          <a:p>
            <a:r>
              <a:rPr lang="da-DK" dirty="0"/>
              <a:t>Klik for at redigere i masteren</a:t>
            </a:r>
          </a:p>
        </p:txBody>
      </p:sp>
      <p:sp>
        <p:nvSpPr>
          <p:cNvPr id="3" name="Pladsholder til tekst 2"/>
          <p:cNvSpPr>
            <a:spLocks noGrp="1"/>
          </p:cNvSpPr>
          <p:nvPr>
            <p:ph type="body" idx="1"/>
          </p:nvPr>
        </p:nvSpPr>
        <p:spPr>
          <a:xfrm>
            <a:off x="1357426" y="2129337"/>
            <a:ext cx="7208992" cy="2250831"/>
          </a:xfrm>
          <a:prstGeom prst="rect">
            <a:avLst/>
          </a:prstGeom>
        </p:spPr>
        <p:txBody>
          <a:bodyPr vert="horz" lIns="0" tIns="0" rIns="0" bIns="0" rtlCol="0">
            <a:noAutofit/>
          </a:bodyPr>
          <a:lstStyle/>
          <a:p>
            <a:pPr marL="0" marR="0" lvl="0" indent="0" algn="l" defTabSz="457200" rtl="0" eaLnBrk="1" fontAlgn="auto" latinLnBrk="0" hangingPunct="1">
              <a:lnSpc>
                <a:spcPts val="1800"/>
              </a:lnSpc>
              <a:spcBef>
                <a:spcPts val="0"/>
              </a:spcBef>
              <a:spcAft>
                <a:spcPts val="300"/>
              </a:spcAft>
              <a:buClrTx/>
              <a:buSzTx/>
              <a:buFont typeface="Arial"/>
              <a:buNone/>
              <a:tabLst/>
              <a:defRPr/>
            </a:pPr>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748691313"/>
      </p:ext>
    </p:extLst>
  </p:cSld>
  <p:clrMap bg1="lt1" tx1="dk1" bg2="lt2" tx2="dk2" accent1="accent1" accent2="accent2" accent3="accent3" accent4="accent4" accent5="accent5" accent6="accent6" hlink="hlink" folHlink="folHlink"/>
  <p:sldLayoutIdLst>
    <p:sldLayoutId id="2147483651" r:id="rId1"/>
    <p:sldLayoutId id="2147483653" r:id="rId2"/>
    <p:sldLayoutId id="2147483656" r:id="rId3"/>
    <p:sldLayoutId id="2147483652" r:id="rId4"/>
    <p:sldLayoutId id="2147483654" r:id="rId5"/>
    <p:sldLayoutId id="2147483657" r:id="rId6"/>
    <p:sldLayoutId id="2147483650" r:id="rId7"/>
    <p:sldLayoutId id="2147483649" r:id="rId8"/>
    <p:sldLayoutId id="2147483655" r:id="rId9"/>
    <p:sldLayoutId id="2147483661" r:id="rId10"/>
    <p:sldLayoutId id="2147483659" r:id="rId11"/>
    <p:sldLayoutId id="2147483660" r:id="rId12"/>
  </p:sldLayoutIdLst>
  <p:hf sldNum="0" hdr="0" ftr="0"/>
  <p:txStyles>
    <p:titleStyle>
      <a:lvl1pPr algn="l" defTabSz="457200" rtl="0" eaLnBrk="1" latinLnBrk="0" hangingPunct="1">
        <a:lnSpc>
          <a:spcPts val="4000"/>
        </a:lnSpc>
        <a:spcBef>
          <a:spcPct val="0"/>
        </a:spcBef>
        <a:buNone/>
        <a:defRPr sz="4000" b="1" i="0" kern="1200" cap="all">
          <a:solidFill>
            <a:schemeClr val="tx1"/>
          </a:solidFill>
          <a:latin typeface="Arial"/>
          <a:ea typeface="+mj-ea"/>
          <a:cs typeface="Arial"/>
        </a:defRPr>
      </a:lvl1pPr>
    </p:titleStyle>
    <p:bodyStyle>
      <a:lvl1pPr marL="0" indent="0" algn="l" defTabSz="457200" rtl="0" eaLnBrk="1" latinLnBrk="0" hangingPunct="1">
        <a:lnSpc>
          <a:spcPts val="1700"/>
        </a:lnSpc>
        <a:spcBef>
          <a:spcPts val="0"/>
        </a:spcBef>
        <a:spcAft>
          <a:spcPts val="300"/>
        </a:spcAft>
        <a:buFont typeface="Arial"/>
        <a:buNone/>
        <a:defRPr sz="1400" b="0" i="0" kern="1200" baseline="0">
          <a:solidFill>
            <a:schemeClr val="tx1"/>
          </a:solidFill>
          <a:latin typeface="Rockwell"/>
          <a:ea typeface="+mn-ea"/>
          <a:cs typeface="Rockwell"/>
        </a:defRPr>
      </a:lvl1pPr>
      <a:lvl2pPr marL="180000" indent="-180000" algn="l" defTabSz="457200" rtl="0" eaLnBrk="1" latinLnBrk="0" hangingPunct="1">
        <a:lnSpc>
          <a:spcPts val="1400"/>
        </a:lnSpc>
        <a:spcBef>
          <a:spcPts val="0"/>
        </a:spcBef>
        <a:spcAft>
          <a:spcPts val="300"/>
        </a:spcAft>
        <a:buFont typeface="Arial"/>
        <a:buChar char="•"/>
        <a:defRPr sz="1200" b="0" i="0" kern="1200">
          <a:solidFill>
            <a:schemeClr val="tx1"/>
          </a:solidFill>
          <a:latin typeface="Rockwell"/>
          <a:ea typeface="+mn-ea"/>
          <a:cs typeface="Rockwell"/>
        </a:defRPr>
      </a:lvl2pPr>
      <a:lvl3pPr marL="360000" indent="-180000" algn="l" defTabSz="457200" rtl="0" eaLnBrk="1" latinLnBrk="0" hangingPunct="1">
        <a:lnSpc>
          <a:spcPts val="1200"/>
        </a:lnSpc>
        <a:spcBef>
          <a:spcPts val="0"/>
        </a:spcBef>
        <a:spcAft>
          <a:spcPts val="200"/>
        </a:spcAft>
        <a:buFont typeface="Arial"/>
        <a:buChar char="•"/>
        <a:defRPr sz="1000" b="0" i="0" kern="1200" baseline="0">
          <a:solidFill>
            <a:schemeClr val="tx1"/>
          </a:solidFill>
          <a:latin typeface="Rockwell"/>
          <a:ea typeface="+mn-ea"/>
          <a:cs typeface="Rockwell"/>
        </a:defRPr>
      </a:lvl3pPr>
      <a:lvl4pPr marL="540000" indent="-180000" algn="l" defTabSz="457200" rtl="0" eaLnBrk="1" latinLnBrk="0" hangingPunct="1">
        <a:lnSpc>
          <a:spcPts val="1100"/>
        </a:lnSpc>
        <a:spcBef>
          <a:spcPts val="0"/>
        </a:spcBef>
        <a:spcAft>
          <a:spcPts val="200"/>
        </a:spcAft>
        <a:buFont typeface="Arial"/>
        <a:buChar char="•"/>
        <a:defRPr sz="900" b="0" i="0" kern="1200">
          <a:solidFill>
            <a:schemeClr val="tx1"/>
          </a:solidFill>
          <a:latin typeface="Rockwell"/>
          <a:ea typeface="+mn-ea"/>
          <a:cs typeface="Rockwell"/>
        </a:defRPr>
      </a:lvl4pPr>
      <a:lvl5pPr marL="720000" indent="-180000" algn="l" defTabSz="457200" rtl="0" eaLnBrk="1" latinLnBrk="0" hangingPunct="1">
        <a:lnSpc>
          <a:spcPts val="1000"/>
        </a:lnSpc>
        <a:spcBef>
          <a:spcPts val="0"/>
        </a:spcBef>
        <a:spcAft>
          <a:spcPts val="200"/>
        </a:spcAft>
        <a:buFont typeface="Arial"/>
        <a:buChar char="•"/>
        <a:defRPr sz="800" b="0" i="0" kern="1200">
          <a:solidFill>
            <a:schemeClr val="tx1"/>
          </a:solidFill>
          <a:latin typeface="Rockwell"/>
          <a:ea typeface="+mn-ea"/>
          <a:cs typeface="Rockwel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hyperlink" Target="https://broen.randers.dk/personale/arbejdsmiljoe/arbejdsmiljoemaal-og-strategi/"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 name="Gruppe 13"/>
          <p:cNvGrpSpPr/>
          <p:nvPr/>
        </p:nvGrpSpPr>
        <p:grpSpPr>
          <a:xfrm>
            <a:off x="0" y="-175146"/>
            <a:ext cx="9144000" cy="956733"/>
            <a:chOff x="0" y="0"/>
            <a:chExt cx="9144000" cy="956733"/>
          </a:xfrm>
          <a:noFill/>
        </p:grpSpPr>
        <p:sp>
          <p:nvSpPr>
            <p:cNvPr id="3" name="Rektangel 2"/>
            <p:cNvSpPr/>
            <p:nvPr/>
          </p:nvSpPr>
          <p:spPr>
            <a:xfrm>
              <a:off x="0" y="0"/>
              <a:ext cx="9144000" cy="95673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cxnSp>
          <p:nvCxnSpPr>
            <p:cNvPr id="6" name="Lige forbindelse 5"/>
            <p:cNvCxnSpPr/>
            <p:nvPr/>
          </p:nvCxnSpPr>
          <p:spPr>
            <a:xfrm>
              <a:off x="1337733" y="626533"/>
              <a:ext cx="6477000" cy="0"/>
            </a:xfrm>
            <a:prstGeom prst="line">
              <a:avLst/>
            </a:prstGeom>
            <a:grpFill/>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7" name="Tekstfelt 6"/>
            <p:cNvSpPr txBox="1"/>
            <p:nvPr/>
          </p:nvSpPr>
          <p:spPr>
            <a:xfrm>
              <a:off x="1261530" y="287864"/>
              <a:ext cx="6592100" cy="523220"/>
            </a:xfrm>
            <a:prstGeom prst="rect">
              <a:avLst/>
            </a:prstGeom>
            <a:grpFill/>
          </p:spPr>
          <p:txBody>
            <a:bodyPr wrap="square" rtlCol="0">
              <a:spAutoFit/>
            </a:bodyPr>
            <a:lstStyle/>
            <a:p>
              <a:r>
                <a:rPr lang="da-DK" sz="1400" dirty="0" smtClean="0">
                  <a:latin typeface="Corbel Light" panose="020B0303020204020204" pitchFamily="34" charset="0"/>
                </a:rPr>
                <a:t>ARBEJDSMILJØMÅL OG STRATEGI</a:t>
              </a:r>
            </a:p>
            <a:p>
              <a:endParaRPr lang="da-DK" sz="1400" dirty="0">
                <a:latin typeface="Corbel Light" panose="020B0303020204020204" pitchFamily="34" charset="0"/>
              </a:endParaRPr>
            </a:p>
          </p:txBody>
        </p:sp>
        <p:pic>
          <p:nvPicPr>
            <p:cNvPr id="13" name="Billede 12"/>
            <p:cNvPicPr>
              <a:picLocks noChangeAspect="1"/>
            </p:cNvPicPr>
            <p:nvPr/>
          </p:nvPicPr>
          <p:blipFill>
            <a:blip r:embed="rId3">
              <a:duotone>
                <a:prstClr val="black"/>
                <a:schemeClr val="tx1">
                  <a:lumMod val="95000"/>
                  <a:lumOff val="5000"/>
                  <a:tint val="45000"/>
                  <a:satMod val="400000"/>
                </a:schemeClr>
              </a:duotone>
              <a:extLst>
                <a:ext uri="{28A0092B-C50C-407E-A947-70E740481C1C}">
                  <a14:useLocalDpi xmlns:a14="http://schemas.microsoft.com/office/drawing/2010/main" val="0"/>
                </a:ext>
              </a:extLst>
            </a:blip>
            <a:stretch>
              <a:fillRect/>
            </a:stretch>
          </p:blipFill>
          <p:spPr>
            <a:xfrm>
              <a:off x="6925733" y="182334"/>
              <a:ext cx="982132" cy="474743"/>
            </a:xfrm>
            <a:prstGeom prst="rect">
              <a:avLst/>
            </a:prstGeom>
            <a:grpFill/>
          </p:spPr>
        </p:pic>
      </p:grpSp>
      <p:sp>
        <p:nvSpPr>
          <p:cNvPr id="4" name="Pladsholder til tekst 2"/>
          <p:cNvSpPr txBox="1">
            <a:spLocks/>
          </p:cNvSpPr>
          <p:nvPr/>
        </p:nvSpPr>
        <p:spPr>
          <a:xfrm>
            <a:off x="1261760" y="997313"/>
            <a:ext cx="6685007" cy="3798198"/>
          </a:xfrm>
          <a:prstGeom prst="rect">
            <a:avLst/>
          </a:prstGeom>
        </p:spPr>
        <p:txBody>
          <a:bodyPr/>
          <a:lstStyle>
            <a:lvl1pPr marL="0" indent="0" algn="l" defTabSz="457200" rtl="0" eaLnBrk="1" latinLnBrk="0" hangingPunct="1">
              <a:lnSpc>
                <a:spcPts val="1700"/>
              </a:lnSpc>
              <a:spcBef>
                <a:spcPts val="0"/>
              </a:spcBef>
              <a:spcAft>
                <a:spcPts val="300"/>
              </a:spcAft>
              <a:buFont typeface="Arial"/>
              <a:buNone/>
              <a:defRPr sz="1400" b="0" i="0" kern="1200" baseline="0">
                <a:solidFill>
                  <a:schemeClr val="tx1"/>
                </a:solidFill>
                <a:latin typeface="Rockwell"/>
                <a:ea typeface="+mn-ea"/>
                <a:cs typeface="Rockwell"/>
              </a:defRPr>
            </a:lvl1pPr>
            <a:lvl2pPr marL="180000" indent="-180000" algn="l" defTabSz="457200" rtl="0" eaLnBrk="1" latinLnBrk="0" hangingPunct="1">
              <a:lnSpc>
                <a:spcPts val="1400"/>
              </a:lnSpc>
              <a:spcBef>
                <a:spcPts val="0"/>
              </a:spcBef>
              <a:spcAft>
                <a:spcPts val="300"/>
              </a:spcAft>
              <a:buFont typeface="Arial"/>
              <a:buChar char="•"/>
              <a:defRPr sz="1200" b="0" i="0" kern="1200">
                <a:solidFill>
                  <a:schemeClr val="tx1"/>
                </a:solidFill>
                <a:latin typeface="Rockwell"/>
                <a:ea typeface="+mn-ea"/>
                <a:cs typeface="Rockwell"/>
              </a:defRPr>
            </a:lvl2pPr>
            <a:lvl3pPr marL="360000" indent="-180000" algn="l" defTabSz="457200" rtl="0" eaLnBrk="1" latinLnBrk="0" hangingPunct="1">
              <a:lnSpc>
                <a:spcPts val="1200"/>
              </a:lnSpc>
              <a:spcBef>
                <a:spcPts val="0"/>
              </a:spcBef>
              <a:spcAft>
                <a:spcPts val="200"/>
              </a:spcAft>
              <a:buFont typeface="Arial"/>
              <a:buChar char="•"/>
              <a:defRPr sz="1000" b="0" i="0" kern="1200" baseline="0">
                <a:solidFill>
                  <a:schemeClr val="tx1"/>
                </a:solidFill>
                <a:latin typeface="Rockwell"/>
                <a:ea typeface="+mn-ea"/>
                <a:cs typeface="Rockwell"/>
              </a:defRPr>
            </a:lvl3pPr>
            <a:lvl4pPr marL="540000" indent="-180000" algn="l" defTabSz="457200" rtl="0" eaLnBrk="1" latinLnBrk="0" hangingPunct="1">
              <a:lnSpc>
                <a:spcPts val="1100"/>
              </a:lnSpc>
              <a:spcBef>
                <a:spcPts val="0"/>
              </a:spcBef>
              <a:spcAft>
                <a:spcPts val="200"/>
              </a:spcAft>
              <a:buFont typeface="Arial"/>
              <a:buChar char="•"/>
              <a:defRPr sz="900" b="0" i="0" kern="1200">
                <a:solidFill>
                  <a:schemeClr val="tx1"/>
                </a:solidFill>
                <a:latin typeface="Rockwell"/>
                <a:ea typeface="+mn-ea"/>
                <a:cs typeface="Rockwell"/>
              </a:defRPr>
            </a:lvl4pPr>
            <a:lvl5pPr marL="720000" indent="-180000" algn="l" defTabSz="457200" rtl="0" eaLnBrk="1" latinLnBrk="0" hangingPunct="1">
              <a:lnSpc>
                <a:spcPts val="1000"/>
              </a:lnSpc>
              <a:spcBef>
                <a:spcPts val="0"/>
              </a:spcBef>
              <a:spcAft>
                <a:spcPts val="200"/>
              </a:spcAft>
              <a:buFont typeface="Arial"/>
              <a:buChar char="•"/>
              <a:defRPr sz="800" b="0" i="0" kern="1200">
                <a:solidFill>
                  <a:schemeClr val="tx1"/>
                </a:solidFill>
                <a:latin typeface="Rockwell"/>
                <a:ea typeface="+mn-ea"/>
                <a:cs typeface="Rockwel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pPr>
            <a:r>
              <a:rPr lang="da-DK" sz="2000" dirty="0" smtClean="0">
                <a:solidFill>
                  <a:srgbClr val="FF0000"/>
                </a:solidFill>
                <a:latin typeface="Arial" panose="020B0604020202020204" pitchFamily="34" charset="0"/>
                <a:cs typeface="Arial" panose="020B0604020202020204" pitchFamily="34" charset="0"/>
              </a:rPr>
              <a:t>Kære Arbejdsmiljøgruppe/leder/AMR</a:t>
            </a:r>
          </a:p>
          <a:p>
            <a:pPr lvl="0">
              <a:lnSpc>
                <a:spcPct val="100000"/>
              </a:lnSpc>
              <a:spcAft>
                <a:spcPts val="1200"/>
              </a:spcAft>
            </a:pPr>
            <a:r>
              <a:rPr lang="da-DK" sz="1200" i="1" dirty="0">
                <a:solidFill>
                  <a:srgbClr val="FF0000"/>
                </a:solidFill>
                <a:latin typeface="Arial" panose="020B0604020202020204" pitchFamily="34" charset="0"/>
                <a:cs typeface="Arial" panose="020B0604020202020204" pitchFamily="34" charset="0"/>
              </a:rPr>
              <a:t>Dette PowerPoint </a:t>
            </a:r>
            <a:r>
              <a:rPr lang="da-DK" sz="1200" i="1" dirty="0" smtClean="0">
                <a:solidFill>
                  <a:srgbClr val="FF0000"/>
                </a:solidFill>
                <a:latin typeface="Arial" panose="020B0604020202020204" pitchFamily="34" charset="0"/>
                <a:cs typeface="Arial" panose="020B0604020202020204" pitchFamily="34" charset="0"/>
              </a:rPr>
              <a:t>kan I som arbejdsmiljøgruppe </a:t>
            </a:r>
            <a:r>
              <a:rPr lang="da-DK" sz="1200" i="1" dirty="0">
                <a:solidFill>
                  <a:srgbClr val="FF0000"/>
                </a:solidFill>
                <a:latin typeface="Arial" panose="020B0604020202020204" pitchFamily="34" charset="0"/>
                <a:cs typeface="Arial" panose="020B0604020202020204" pitchFamily="34" charset="0"/>
              </a:rPr>
              <a:t>bruge, når I</a:t>
            </a:r>
            <a:r>
              <a:rPr lang="da-DK" sz="1200" i="1" dirty="0" smtClean="0">
                <a:solidFill>
                  <a:srgbClr val="FF0000"/>
                </a:solidFill>
                <a:latin typeface="Arial" panose="020B0604020202020204" pitchFamily="34" charset="0"/>
                <a:cs typeface="Arial" panose="020B0604020202020204" pitchFamily="34" charset="0"/>
              </a:rPr>
              <a:t> </a:t>
            </a:r>
            <a:r>
              <a:rPr lang="da-DK" sz="1200" i="1" dirty="0">
                <a:solidFill>
                  <a:srgbClr val="FF0000"/>
                </a:solidFill>
                <a:latin typeface="Arial" panose="020B0604020202020204" pitchFamily="34" charset="0"/>
                <a:cs typeface="Arial" panose="020B0604020202020204" pitchFamily="34" charset="0"/>
              </a:rPr>
              <a:t>skal præsentere indholdet </a:t>
            </a:r>
            <a:r>
              <a:rPr lang="da-DK" sz="1200" i="1" dirty="0" smtClean="0">
                <a:solidFill>
                  <a:srgbClr val="FF0000"/>
                </a:solidFill>
                <a:latin typeface="Arial" panose="020B0604020202020204" pitchFamily="34" charset="0"/>
                <a:cs typeface="Arial" panose="020B0604020202020204" pitchFamily="34" charset="0"/>
              </a:rPr>
              <a:t>af Randers Kommunes arbejdsmiljømål og </a:t>
            </a:r>
            <a:r>
              <a:rPr lang="da-DK" sz="1200" i="1" dirty="0" smtClean="0">
                <a:solidFill>
                  <a:srgbClr val="FF0000"/>
                </a:solidFill>
                <a:latin typeface="Arial" panose="020B0604020202020204" pitchFamily="34" charset="0"/>
                <a:cs typeface="Arial" panose="020B0604020202020204" pitchFamily="34" charset="0"/>
              </a:rPr>
              <a:t>-strategi </a:t>
            </a:r>
            <a:r>
              <a:rPr lang="da-DK" sz="1200" i="1" dirty="0" smtClean="0">
                <a:solidFill>
                  <a:srgbClr val="FF0000"/>
                </a:solidFill>
                <a:latin typeface="Arial" panose="020B0604020202020204" pitchFamily="34" charset="0"/>
                <a:cs typeface="Arial" panose="020B0604020202020204" pitchFamily="34" charset="0"/>
              </a:rPr>
              <a:t>på jeres MED-møde. Det står jer frit for, om </a:t>
            </a:r>
            <a:r>
              <a:rPr lang="da-DK" sz="1200" i="1" dirty="0">
                <a:solidFill>
                  <a:srgbClr val="FF0000"/>
                </a:solidFill>
                <a:latin typeface="Arial" panose="020B0604020202020204" pitchFamily="34" charset="0"/>
                <a:cs typeface="Arial" panose="020B0604020202020204" pitchFamily="34" charset="0"/>
              </a:rPr>
              <a:t>I</a:t>
            </a:r>
            <a:r>
              <a:rPr lang="da-DK" sz="1200" i="1" dirty="0" smtClean="0">
                <a:solidFill>
                  <a:srgbClr val="FF0000"/>
                </a:solidFill>
                <a:latin typeface="Arial" panose="020B0604020202020204" pitchFamily="34" charset="0"/>
                <a:cs typeface="Arial" panose="020B0604020202020204" pitchFamily="34" charset="0"/>
              </a:rPr>
              <a:t> ønsker at bruge Power Pointen som den er eller selv ønsker at lave nogle justeringer. Se procesbeskrivelsen for yderligere vejledning  </a:t>
            </a:r>
            <a:endParaRPr lang="da-DK" sz="1200" i="1" dirty="0">
              <a:solidFill>
                <a:srgbClr val="FF0000"/>
              </a:solidFill>
              <a:latin typeface="Arial" panose="020B0604020202020204" pitchFamily="34" charset="0"/>
              <a:cs typeface="Arial" panose="020B0604020202020204" pitchFamily="34" charset="0"/>
            </a:endParaRPr>
          </a:p>
          <a:p>
            <a:pPr lvl="0">
              <a:lnSpc>
                <a:spcPct val="100000"/>
              </a:lnSpc>
              <a:spcAft>
                <a:spcPts val="1200"/>
              </a:spcAft>
            </a:pPr>
            <a:r>
              <a:rPr lang="da-DK" sz="1200" i="1" dirty="0" smtClean="0">
                <a:solidFill>
                  <a:srgbClr val="FF0000"/>
                </a:solidFill>
                <a:latin typeface="Arial" panose="020B0604020202020204" pitchFamily="34" charset="0"/>
                <a:cs typeface="Arial" panose="020B0604020202020204" pitchFamily="34" charset="0"/>
              </a:rPr>
              <a:t>Når I har en drøftelse om, </a:t>
            </a:r>
            <a:r>
              <a:rPr lang="da-DK" sz="1200" i="1" dirty="0">
                <a:solidFill>
                  <a:srgbClr val="FF0000"/>
                </a:solidFill>
                <a:latin typeface="Arial" panose="020B0604020202020204" pitchFamily="34" charset="0"/>
                <a:cs typeface="Arial" panose="020B0604020202020204" pitchFamily="34" charset="0"/>
              </a:rPr>
              <a:t>hvordan </a:t>
            </a:r>
            <a:r>
              <a:rPr lang="da-DK" sz="1200" i="1" dirty="0" smtClean="0">
                <a:solidFill>
                  <a:srgbClr val="FF0000"/>
                </a:solidFill>
                <a:latin typeface="Arial" panose="020B0604020202020204" pitchFamily="34" charset="0"/>
                <a:cs typeface="Arial" panose="020B0604020202020204" pitchFamily="34" charset="0"/>
              </a:rPr>
              <a:t>jeres </a:t>
            </a:r>
            <a:r>
              <a:rPr lang="da-DK" sz="1200" i="1" dirty="0">
                <a:solidFill>
                  <a:srgbClr val="FF0000"/>
                </a:solidFill>
                <a:latin typeface="Arial" panose="020B0604020202020204" pitchFamily="34" charset="0"/>
                <a:cs typeface="Arial" panose="020B0604020202020204" pitchFamily="34" charset="0"/>
              </a:rPr>
              <a:t>arbejdsplads/afdeling kan understøtte </a:t>
            </a:r>
            <a:r>
              <a:rPr lang="da-DK" sz="1200" i="1" dirty="0" smtClean="0">
                <a:solidFill>
                  <a:srgbClr val="FF0000"/>
                </a:solidFill>
                <a:latin typeface="Arial" panose="020B0604020202020204" pitchFamily="34" charset="0"/>
                <a:cs typeface="Arial" panose="020B0604020202020204" pitchFamily="34" charset="0"/>
              </a:rPr>
              <a:t>arbejdsmiljømålene, kan arbejdsmiljøgruppen vælge at </a:t>
            </a:r>
            <a:r>
              <a:rPr lang="da-DK" sz="1200" i="1" dirty="0">
                <a:solidFill>
                  <a:srgbClr val="FF0000"/>
                </a:solidFill>
                <a:latin typeface="Arial" panose="020B0604020202020204" pitchFamily="34" charset="0"/>
                <a:cs typeface="Arial" panose="020B0604020202020204" pitchFamily="34" charset="0"/>
              </a:rPr>
              <a:t>lave en proces, </a:t>
            </a:r>
            <a:r>
              <a:rPr lang="da-DK" sz="1200" i="1" dirty="0" smtClean="0">
                <a:solidFill>
                  <a:srgbClr val="FF0000"/>
                </a:solidFill>
                <a:latin typeface="Arial" panose="020B0604020202020204" pitchFamily="34" charset="0"/>
                <a:cs typeface="Arial" panose="020B0604020202020204" pitchFamily="34" charset="0"/>
              </a:rPr>
              <a:t>hvor </a:t>
            </a:r>
            <a:r>
              <a:rPr lang="da-DK" sz="1200" i="1" dirty="0">
                <a:solidFill>
                  <a:srgbClr val="FF0000"/>
                </a:solidFill>
                <a:latin typeface="Arial" panose="020B0604020202020204" pitchFamily="34" charset="0"/>
                <a:cs typeface="Arial" panose="020B0604020202020204" pitchFamily="34" charset="0"/>
              </a:rPr>
              <a:t>I</a:t>
            </a:r>
            <a:r>
              <a:rPr lang="da-DK" sz="1200" i="1" dirty="0" smtClean="0">
                <a:solidFill>
                  <a:srgbClr val="FF0000"/>
                </a:solidFill>
                <a:latin typeface="Arial" panose="020B0604020202020204" pitchFamily="34" charset="0"/>
                <a:cs typeface="Arial" panose="020B0604020202020204" pitchFamily="34" charset="0"/>
              </a:rPr>
              <a:t> kan anvende Dialogarkene, </a:t>
            </a:r>
            <a:r>
              <a:rPr lang="da-DK" sz="1200" i="1" dirty="0">
                <a:solidFill>
                  <a:srgbClr val="FF0000"/>
                </a:solidFill>
                <a:latin typeface="Arial" panose="020B0604020202020204" pitchFamily="34" charset="0"/>
                <a:cs typeface="Arial" panose="020B0604020202020204" pitchFamily="34" charset="0"/>
              </a:rPr>
              <a:t>som knytter sig til de tre </a:t>
            </a:r>
            <a:r>
              <a:rPr lang="da-DK" sz="1200" i="1" dirty="0" smtClean="0">
                <a:solidFill>
                  <a:srgbClr val="FF0000"/>
                </a:solidFill>
                <a:latin typeface="Arial" panose="020B0604020202020204" pitchFamily="34" charset="0"/>
                <a:cs typeface="Arial" panose="020B0604020202020204" pitchFamily="34" charset="0"/>
              </a:rPr>
              <a:t>arbejdsmiljømål.</a:t>
            </a:r>
          </a:p>
          <a:p>
            <a:pPr lvl="0">
              <a:lnSpc>
                <a:spcPct val="100000"/>
              </a:lnSpc>
              <a:spcAft>
                <a:spcPts val="1200"/>
              </a:spcAft>
            </a:pPr>
            <a:r>
              <a:rPr lang="da-DK" sz="1200" i="1" dirty="0" smtClean="0">
                <a:solidFill>
                  <a:srgbClr val="FF0000"/>
                </a:solidFill>
                <a:latin typeface="Arial" panose="020B0604020202020204" pitchFamily="34" charset="0"/>
                <a:cs typeface="Arial" panose="020B0604020202020204" pitchFamily="34" charset="0"/>
              </a:rPr>
              <a:t>Dialogarkene samt en procesbeskrivelse for, hvordan du kan strukturere drøftelsen, finder du på Broen. </a:t>
            </a:r>
            <a:r>
              <a:rPr lang="da-DK" sz="1200" i="1" dirty="0">
                <a:solidFill>
                  <a:srgbClr val="FF0000"/>
                </a:solidFill>
                <a:latin typeface="Arial" panose="020B0604020202020204" pitchFamily="34" charset="0"/>
                <a:cs typeface="Arial" panose="020B0604020202020204" pitchFamily="34" charset="0"/>
                <a:hlinkClick r:id="rId4"/>
              </a:rPr>
              <a:t>https://broen.randers.dk/personale/arbejdsmiljoe/arbejdsmiljoemaal-og-strategi</a:t>
            </a:r>
            <a:r>
              <a:rPr lang="da-DK" sz="1200" i="1" dirty="0" smtClean="0">
                <a:solidFill>
                  <a:srgbClr val="FF0000"/>
                </a:solidFill>
                <a:latin typeface="Arial" panose="020B0604020202020204" pitchFamily="34" charset="0"/>
                <a:cs typeface="Arial" panose="020B0604020202020204" pitchFamily="34" charset="0"/>
                <a:hlinkClick r:id="rId4"/>
              </a:rPr>
              <a:t>/</a:t>
            </a:r>
            <a:endParaRPr lang="da-DK" sz="1200" i="1" dirty="0" smtClean="0">
              <a:solidFill>
                <a:srgbClr val="FF0000"/>
              </a:solidFill>
              <a:latin typeface="Arial" panose="020B0604020202020204" pitchFamily="34" charset="0"/>
              <a:cs typeface="Arial" panose="020B0604020202020204" pitchFamily="34" charset="0"/>
            </a:endParaRPr>
          </a:p>
          <a:p>
            <a:pPr lvl="0">
              <a:lnSpc>
                <a:spcPct val="100000"/>
              </a:lnSpc>
              <a:spcAft>
                <a:spcPts val="1200"/>
              </a:spcAft>
            </a:pPr>
            <a:endParaRPr lang="da-DK" sz="1200" i="1" dirty="0">
              <a:solidFill>
                <a:srgbClr val="FF0000"/>
              </a:solidFill>
              <a:latin typeface="Arial" panose="020B0604020202020204" pitchFamily="34" charset="0"/>
              <a:cs typeface="Arial" panose="020B0604020202020204" pitchFamily="34" charset="0"/>
            </a:endParaRPr>
          </a:p>
          <a:p>
            <a:pPr lvl="0">
              <a:lnSpc>
                <a:spcPct val="100000"/>
              </a:lnSpc>
              <a:spcAft>
                <a:spcPts val="1200"/>
              </a:spcAft>
            </a:pPr>
            <a:r>
              <a:rPr lang="da-DK" sz="1200" i="1" dirty="0" smtClean="0">
                <a:solidFill>
                  <a:srgbClr val="FF0000"/>
                </a:solidFill>
                <a:latin typeface="Arial" panose="020B0604020202020204" pitchFamily="34" charset="0"/>
                <a:cs typeface="Arial" panose="020B0604020202020204" pitchFamily="34" charset="0"/>
              </a:rPr>
              <a:t>Rigtig </a:t>
            </a:r>
            <a:r>
              <a:rPr lang="da-DK" sz="1200" i="1" dirty="0">
                <a:solidFill>
                  <a:srgbClr val="FF0000"/>
                </a:solidFill>
                <a:latin typeface="Arial" panose="020B0604020202020204" pitchFamily="34" charset="0"/>
                <a:cs typeface="Arial" panose="020B0604020202020204" pitchFamily="34" charset="0"/>
              </a:rPr>
              <a:t>god fornøjelse. </a:t>
            </a:r>
          </a:p>
          <a:p>
            <a:pPr>
              <a:spcAft>
                <a:spcPts val="1200"/>
              </a:spcAft>
            </a:pPr>
            <a:endParaRPr lang="da-DK" sz="2000" dirty="0" smtClean="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1195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1"/>
          </p:nvPr>
        </p:nvSpPr>
        <p:spPr>
          <a:xfrm>
            <a:off x="1157414" y="1315040"/>
            <a:ext cx="5886853" cy="2621671"/>
          </a:xfrm>
        </p:spPr>
        <p:txBody>
          <a:bodyPr/>
          <a:lstStyle/>
          <a:p>
            <a:pPr>
              <a:lnSpc>
                <a:spcPct val="100000"/>
              </a:lnSpc>
            </a:pPr>
            <a:r>
              <a:rPr lang="da-DK" sz="2000" dirty="0" smtClean="0">
                <a:latin typeface="Rockwell" panose="02060603020205020403" pitchFamily="18" charset="0"/>
                <a:cs typeface="Arial" panose="020B0604020202020204" pitchFamily="34" charset="0"/>
              </a:rPr>
              <a:t>Delmål:</a:t>
            </a:r>
          </a:p>
          <a:p>
            <a:pPr>
              <a:lnSpc>
                <a:spcPct val="100000"/>
              </a:lnSpc>
            </a:pPr>
            <a:endParaRPr lang="da-DK" sz="2000" dirty="0" smtClean="0">
              <a:latin typeface="Rockwell" panose="02060603020205020403" pitchFamily="18" charset="0"/>
              <a:cs typeface="Arial" panose="020B0604020202020204" pitchFamily="34" charset="0"/>
            </a:endParaRPr>
          </a:p>
          <a:p>
            <a:pPr marL="342900" indent="-342900">
              <a:buFont typeface="Arial" panose="020B0604020202020204" pitchFamily="34" charset="0"/>
              <a:buChar char="•"/>
            </a:pPr>
            <a:r>
              <a:rPr lang="da-DK" sz="2000" dirty="0">
                <a:latin typeface="Rockwell" panose="02060603020205020403" pitchFamily="18" charset="0"/>
                <a:cs typeface="Arial" panose="020B0604020202020204" pitchFamily="34" charset="0"/>
              </a:rPr>
              <a:t>Vi vil styrke et stabilt </a:t>
            </a:r>
            <a:r>
              <a:rPr lang="da-DK" sz="2000" dirty="0" smtClean="0">
                <a:latin typeface="Rockwell" panose="02060603020205020403" pitchFamily="18" charset="0"/>
                <a:cs typeface="Arial" panose="020B0604020202020204" pitchFamily="34" charset="0"/>
              </a:rPr>
              <a:t>fremmøde</a:t>
            </a:r>
          </a:p>
          <a:p>
            <a:endParaRPr lang="da-DK" sz="2000" dirty="0">
              <a:latin typeface="Rockwell" panose="02060603020205020403" pitchFamily="18" charset="0"/>
              <a:cs typeface="Arial" panose="020B0604020202020204" pitchFamily="34" charset="0"/>
            </a:endParaRPr>
          </a:p>
          <a:p>
            <a:pPr>
              <a:lnSpc>
                <a:spcPct val="100000"/>
              </a:lnSpc>
            </a:pPr>
            <a:r>
              <a:rPr lang="da-DK" sz="2000" dirty="0" smtClean="0">
                <a:latin typeface="Rockwell" panose="02060603020205020403" pitchFamily="18" charset="0"/>
                <a:cs typeface="Arial" panose="020B0604020202020204" pitchFamily="34" charset="0"/>
              </a:rPr>
              <a:t>Stabilt fremmøde er et </a:t>
            </a:r>
            <a:r>
              <a:rPr lang="da-DK" sz="2000" dirty="0" smtClean="0">
                <a:latin typeface="Rockwell" panose="02060603020205020403" pitchFamily="18" charset="0"/>
                <a:cs typeface="Arial" panose="020B0604020202020204" pitchFamily="34" charset="0"/>
              </a:rPr>
              <a:t>positivt </a:t>
            </a:r>
            <a:r>
              <a:rPr lang="da-DK" sz="2000" dirty="0" smtClean="0">
                <a:latin typeface="Rockwell" panose="02060603020205020403" pitchFamily="18" charset="0"/>
                <a:cs typeface="Arial" panose="020B0604020202020204" pitchFamily="34" charset="0"/>
              </a:rPr>
              <a:t>mål med fokus på det, der går godt. Det handler om at lære af og værne om de mange medarbejdere, som løfter hver dag. Stabilt fremmøde defineres som langtidsfriske, der </a:t>
            </a:r>
            <a:r>
              <a:rPr lang="da-DK" sz="2000" dirty="0">
                <a:latin typeface="Rockwell" panose="02060603020205020403" pitchFamily="18" charset="0"/>
                <a:cs typeface="Arial" panose="020B0604020202020204" pitchFamily="34" charset="0"/>
              </a:rPr>
              <a:t>har under fem sygedage om </a:t>
            </a:r>
            <a:r>
              <a:rPr lang="da-DK" sz="2000" dirty="0" smtClean="0">
                <a:latin typeface="Rockwell" panose="02060603020205020403" pitchFamily="18" charset="0"/>
                <a:cs typeface="Arial" panose="020B0604020202020204" pitchFamily="34" charset="0"/>
              </a:rPr>
              <a:t>året.</a:t>
            </a:r>
            <a:endParaRPr lang="da-DK" sz="2000" dirty="0">
              <a:latin typeface="Rockwell" panose="02060603020205020403" pitchFamily="18" charset="0"/>
              <a:cs typeface="Arial" panose="020B0604020202020204" pitchFamily="34" charset="0"/>
            </a:endParaRPr>
          </a:p>
          <a:p>
            <a:pPr>
              <a:lnSpc>
                <a:spcPct val="100000"/>
              </a:lnSpc>
            </a:pPr>
            <a:endParaRPr lang="da-DK" sz="2400" dirty="0" smtClean="0"/>
          </a:p>
        </p:txBody>
      </p:sp>
      <p:grpSp>
        <p:nvGrpSpPr>
          <p:cNvPr id="13" name="Gruppe 12"/>
          <p:cNvGrpSpPr/>
          <p:nvPr/>
        </p:nvGrpSpPr>
        <p:grpSpPr>
          <a:xfrm>
            <a:off x="0" y="-175146"/>
            <a:ext cx="9144000" cy="956733"/>
            <a:chOff x="0" y="0"/>
            <a:chExt cx="9144000" cy="956733"/>
          </a:xfrm>
          <a:noFill/>
        </p:grpSpPr>
        <p:sp>
          <p:nvSpPr>
            <p:cNvPr id="14" name="Rektangel 13"/>
            <p:cNvSpPr/>
            <p:nvPr/>
          </p:nvSpPr>
          <p:spPr>
            <a:xfrm>
              <a:off x="0" y="0"/>
              <a:ext cx="9144000" cy="95673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15" name="Lige forbindelse 14"/>
            <p:cNvCxnSpPr/>
            <p:nvPr/>
          </p:nvCxnSpPr>
          <p:spPr>
            <a:xfrm>
              <a:off x="1337733" y="657077"/>
              <a:ext cx="6477000" cy="0"/>
            </a:xfrm>
            <a:prstGeom prst="line">
              <a:avLst/>
            </a:prstGeom>
            <a:grpFill/>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6" name="Tekstfelt 15"/>
            <p:cNvSpPr txBox="1"/>
            <p:nvPr/>
          </p:nvSpPr>
          <p:spPr>
            <a:xfrm>
              <a:off x="1476632" y="309889"/>
              <a:ext cx="6592100" cy="523220"/>
            </a:xfrm>
            <a:prstGeom prst="rect">
              <a:avLst/>
            </a:prstGeom>
            <a:grpFill/>
          </p:spPr>
          <p:txBody>
            <a:bodyPr wrap="square" rtlCol="0">
              <a:spAutoFit/>
            </a:bodyPr>
            <a:lstStyle/>
            <a:p>
              <a:r>
                <a:rPr lang="da-DK" sz="1400" dirty="0" smtClean="0">
                  <a:latin typeface="Corbel Light" panose="020B0303020204020204" pitchFamily="34" charset="0"/>
                </a:rPr>
                <a:t>ARBEJDSMILJØMÅL OG -STRATEGI</a:t>
              </a:r>
            </a:p>
            <a:p>
              <a:endParaRPr lang="da-DK" sz="1400" dirty="0">
                <a:latin typeface="Corbel Light" panose="020B0303020204020204" pitchFamily="34" charset="0"/>
              </a:endParaRPr>
            </a:p>
          </p:txBody>
        </p:sp>
      </p:grpSp>
      <p:sp>
        <p:nvSpPr>
          <p:cNvPr id="7" name="Pentagon 6"/>
          <p:cNvSpPr/>
          <p:nvPr/>
        </p:nvSpPr>
        <p:spPr>
          <a:xfrm rot="5400000">
            <a:off x="7409512" y="1316609"/>
            <a:ext cx="1154097" cy="703831"/>
          </a:xfrm>
          <a:prstGeom prst="homePlate">
            <a:avLst/>
          </a:prstGeom>
          <a:solidFill>
            <a:srgbClr val="49C5B1"/>
          </a:solidFill>
          <a:ln>
            <a:noFill/>
          </a:ln>
          <a:effectLst>
            <a:outerShdw blurRad="50800" dist="38100" dir="2700000" algn="tl" rotWithShape="0">
              <a:prstClr val="black">
                <a:alpha val="40000"/>
              </a:prstClr>
            </a:outerShdw>
            <a:reflection blurRad="6350" stA="50000" endA="300" endPos="5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8" name="Tekstfelt 7"/>
          <p:cNvSpPr txBox="1"/>
          <p:nvPr/>
        </p:nvSpPr>
        <p:spPr>
          <a:xfrm>
            <a:off x="1143484" y="568256"/>
            <a:ext cx="8087566" cy="523220"/>
          </a:xfrm>
          <a:prstGeom prst="rect">
            <a:avLst/>
          </a:prstGeom>
          <a:noFill/>
        </p:spPr>
        <p:txBody>
          <a:bodyPr wrap="square" rtlCol="0">
            <a:spAutoFit/>
          </a:bodyPr>
          <a:lstStyle/>
          <a:p>
            <a:r>
              <a:rPr lang="da-DK" sz="2700" b="1" dirty="0">
                <a:solidFill>
                  <a:schemeClr val="accent5">
                    <a:lumMod val="50000"/>
                  </a:schemeClr>
                </a:solidFill>
                <a:latin typeface="Arial" panose="020B0604020202020204" pitchFamily="34" charset="0"/>
                <a:cs typeface="Arial" panose="020B0604020202020204" pitchFamily="34" charset="0"/>
              </a:rPr>
              <a:t>En arbejdsplads med høj trivsel og fremmøde</a:t>
            </a:r>
          </a:p>
        </p:txBody>
      </p:sp>
      <p:sp>
        <p:nvSpPr>
          <p:cNvPr id="2" name="Tekstfelt 1"/>
          <p:cNvSpPr txBox="1"/>
          <p:nvPr/>
        </p:nvSpPr>
        <p:spPr>
          <a:xfrm>
            <a:off x="7196664" y="3299647"/>
            <a:ext cx="1850691" cy="166199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rtlCol="0">
            <a:spAutoFit/>
          </a:bodyPr>
          <a:lstStyle/>
          <a:p>
            <a:r>
              <a:rPr lang="da-DK" sz="1700" dirty="0" smtClean="0">
                <a:latin typeface="Rockwell" panose="02060603020205020403" pitchFamily="18" charset="0"/>
                <a:cs typeface="Arial" panose="020B0604020202020204" pitchFamily="34" charset="0"/>
              </a:rPr>
              <a:t>Randers Kommune har gennemsnitlig ca. </a:t>
            </a:r>
            <a:r>
              <a:rPr lang="da-DK" sz="1700" dirty="0">
                <a:latin typeface="Rockwell" panose="02060603020205020403" pitchFamily="18" charset="0"/>
                <a:cs typeface="Arial" panose="020B0604020202020204" pitchFamily="34" charset="0"/>
              </a:rPr>
              <a:t>4</a:t>
            </a:r>
            <a:r>
              <a:rPr lang="da-DK" sz="1700" dirty="0" smtClean="0">
                <a:latin typeface="Rockwell" panose="02060603020205020403" pitchFamily="18" charset="0"/>
                <a:cs typeface="Arial" panose="020B0604020202020204" pitchFamily="34" charset="0"/>
              </a:rPr>
              <a:t>0% langtidsfriske medarbejdere</a:t>
            </a:r>
            <a:endParaRPr lang="da-DK" sz="1700" dirty="0">
              <a:latin typeface="Rockwell" panose="02060603020205020403" pitchFamily="18" charset="0"/>
              <a:cs typeface="Arial" panose="020B0604020202020204" pitchFamily="34" charset="0"/>
            </a:endParaRPr>
          </a:p>
        </p:txBody>
      </p:sp>
    </p:spTree>
    <p:extLst>
      <p:ext uri="{BB962C8B-B14F-4D97-AF65-F5344CB8AC3E}">
        <p14:creationId xmlns:p14="http://schemas.microsoft.com/office/powerpoint/2010/main" val="34903783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1"/>
          </p:nvPr>
        </p:nvSpPr>
        <p:spPr>
          <a:xfrm>
            <a:off x="1157415" y="1305849"/>
            <a:ext cx="5268786" cy="2621671"/>
          </a:xfrm>
        </p:spPr>
        <p:txBody>
          <a:bodyPr/>
          <a:lstStyle/>
          <a:p>
            <a:pPr>
              <a:lnSpc>
                <a:spcPct val="100000"/>
              </a:lnSpc>
            </a:pPr>
            <a:r>
              <a:rPr lang="da-DK" sz="2000" dirty="0" smtClean="0">
                <a:latin typeface="Rockwell" panose="02060603020205020403" pitchFamily="18" charset="0"/>
                <a:cs typeface="Arial" panose="020B0604020202020204" pitchFamily="34" charset="0"/>
              </a:rPr>
              <a:t>Delmål:</a:t>
            </a:r>
          </a:p>
          <a:p>
            <a:pPr>
              <a:lnSpc>
                <a:spcPct val="100000"/>
              </a:lnSpc>
            </a:pPr>
            <a:endParaRPr lang="da-DK" sz="2000" dirty="0" smtClean="0">
              <a:latin typeface="Rockwell" panose="02060603020205020403" pitchFamily="18" charset="0"/>
              <a:cs typeface="Arial" panose="020B0604020202020204" pitchFamily="34" charset="0"/>
            </a:endParaRPr>
          </a:p>
          <a:p>
            <a:pPr marL="342900" indent="-342900">
              <a:buFont typeface="Arial" panose="020B0604020202020204" pitchFamily="34" charset="0"/>
              <a:buChar char="•"/>
            </a:pPr>
            <a:r>
              <a:rPr lang="da-DK" sz="2000" dirty="0">
                <a:latin typeface="Rockwell" panose="02060603020205020403" pitchFamily="18" charset="0"/>
                <a:cs typeface="Arial" panose="020B0604020202020204" pitchFamily="34" charset="0"/>
              </a:rPr>
              <a:t>Vi vil arbejde for et lavt </a:t>
            </a:r>
            <a:r>
              <a:rPr lang="da-DK" sz="2000" dirty="0" smtClean="0">
                <a:latin typeface="Rockwell" panose="02060603020205020403" pitchFamily="18" charset="0"/>
                <a:cs typeface="Arial" panose="020B0604020202020204" pitchFamily="34" charset="0"/>
              </a:rPr>
              <a:t>sygefravær</a:t>
            </a:r>
          </a:p>
          <a:p>
            <a:pPr>
              <a:lnSpc>
                <a:spcPct val="100000"/>
              </a:lnSpc>
            </a:pPr>
            <a:endParaRPr lang="da-DK" dirty="0">
              <a:latin typeface="Rockwell" panose="02060603020205020403" pitchFamily="18" charset="0"/>
              <a:cs typeface="Arial" panose="020B0604020202020204" pitchFamily="34" charset="0"/>
            </a:endParaRPr>
          </a:p>
          <a:p>
            <a:pPr>
              <a:lnSpc>
                <a:spcPct val="100000"/>
              </a:lnSpc>
            </a:pPr>
            <a:r>
              <a:rPr lang="da-DK" sz="2000" dirty="0" smtClean="0">
                <a:latin typeface="Rockwell" panose="02060603020205020403" pitchFamily="18" charset="0"/>
                <a:cs typeface="Arial" panose="020B0604020202020204" pitchFamily="34" charset="0"/>
              </a:rPr>
              <a:t>Et lavt sygefravær har betydning for trivslen for den enkelte og </a:t>
            </a:r>
            <a:r>
              <a:rPr lang="da-DK" sz="2000" dirty="0" smtClean="0">
                <a:latin typeface="Rockwell" panose="02060603020205020403" pitchFamily="18" charset="0"/>
                <a:cs typeface="Arial" panose="020B0604020202020204" pitchFamily="34" charset="0"/>
              </a:rPr>
              <a:t>kollegaerne </a:t>
            </a:r>
            <a:r>
              <a:rPr lang="da-DK" sz="2000" dirty="0" smtClean="0">
                <a:latin typeface="Rockwell" panose="02060603020205020403" pitchFamily="18" charset="0"/>
                <a:cs typeface="Arial" panose="020B0604020202020204" pitchFamily="34" charset="0"/>
              </a:rPr>
              <a:t>samt løsning af kerneopgaven. </a:t>
            </a:r>
          </a:p>
          <a:p>
            <a:pPr>
              <a:lnSpc>
                <a:spcPct val="100000"/>
              </a:lnSpc>
            </a:pPr>
            <a:endParaRPr lang="da-DK" sz="2000" dirty="0" smtClean="0">
              <a:latin typeface="Rockwell" panose="02060603020205020403" pitchFamily="18" charset="0"/>
              <a:cs typeface="Arial" panose="020B0604020202020204" pitchFamily="34" charset="0"/>
            </a:endParaRPr>
          </a:p>
          <a:p>
            <a:pPr>
              <a:lnSpc>
                <a:spcPct val="100000"/>
              </a:lnSpc>
            </a:pPr>
            <a:r>
              <a:rPr lang="da-DK" sz="2000" dirty="0" smtClean="0">
                <a:latin typeface="Rockwell" panose="02060603020205020403" pitchFamily="18" charset="0"/>
                <a:cs typeface="Arial" panose="020B0604020202020204" pitchFamily="34" charset="0"/>
              </a:rPr>
              <a:t>Der er et mål på under 10 gennemsnitlige sygefraværsdage om året. </a:t>
            </a:r>
          </a:p>
          <a:p>
            <a:pPr>
              <a:lnSpc>
                <a:spcPct val="100000"/>
              </a:lnSpc>
            </a:pPr>
            <a:endParaRPr lang="da-DK" sz="2400" dirty="0" smtClean="0"/>
          </a:p>
        </p:txBody>
      </p:sp>
      <p:grpSp>
        <p:nvGrpSpPr>
          <p:cNvPr id="13" name="Gruppe 12"/>
          <p:cNvGrpSpPr/>
          <p:nvPr/>
        </p:nvGrpSpPr>
        <p:grpSpPr>
          <a:xfrm>
            <a:off x="0" y="-175146"/>
            <a:ext cx="9144000" cy="956733"/>
            <a:chOff x="0" y="0"/>
            <a:chExt cx="9144000" cy="956733"/>
          </a:xfrm>
          <a:noFill/>
        </p:grpSpPr>
        <p:sp>
          <p:nvSpPr>
            <p:cNvPr id="14" name="Rektangel 13"/>
            <p:cNvSpPr/>
            <p:nvPr/>
          </p:nvSpPr>
          <p:spPr>
            <a:xfrm>
              <a:off x="0" y="0"/>
              <a:ext cx="9144000" cy="95673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15" name="Lige forbindelse 14"/>
            <p:cNvCxnSpPr/>
            <p:nvPr/>
          </p:nvCxnSpPr>
          <p:spPr>
            <a:xfrm>
              <a:off x="1337733" y="657077"/>
              <a:ext cx="6477000" cy="0"/>
            </a:xfrm>
            <a:prstGeom prst="line">
              <a:avLst/>
            </a:prstGeom>
            <a:grpFill/>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6" name="Tekstfelt 15"/>
            <p:cNvSpPr txBox="1"/>
            <p:nvPr/>
          </p:nvSpPr>
          <p:spPr>
            <a:xfrm>
              <a:off x="1476632" y="309889"/>
              <a:ext cx="6592100" cy="523220"/>
            </a:xfrm>
            <a:prstGeom prst="rect">
              <a:avLst/>
            </a:prstGeom>
            <a:grpFill/>
          </p:spPr>
          <p:txBody>
            <a:bodyPr wrap="square" rtlCol="0">
              <a:spAutoFit/>
            </a:bodyPr>
            <a:lstStyle/>
            <a:p>
              <a:r>
                <a:rPr lang="da-DK" sz="1400" dirty="0" smtClean="0">
                  <a:latin typeface="Corbel Light" panose="020B0303020204020204" pitchFamily="34" charset="0"/>
                </a:rPr>
                <a:t>ARBEJDSMILJØMÅL OG -STRATEGI</a:t>
              </a:r>
            </a:p>
            <a:p>
              <a:endParaRPr lang="da-DK" sz="1400" dirty="0">
                <a:latin typeface="Corbel Light" panose="020B0303020204020204" pitchFamily="34" charset="0"/>
              </a:endParaRPr>
            </a:p>
          </p:txBody>
        </p:sp>
      </p:grpSp>
      <p:sp>
        <p:nvSpPr>
          <p:cNvPr id="7" name="Pentagon 6"/>
          <p:cNvSpPr/>
          <p:nvPr/>
        </p:nvSpPr>
        <p:spPr>
          <a:xfrm rot="5400000">
            <a:off x="7351435" y="1316609"/>
            <a:ext cx="1154097" cy="703831"/>
          </a:xfrm>
          <a:prstGeom prst="homePlate">
            <a:avLst/>
          </a:prstGeom>
          <a:solidFill>
            <a:srgbClr val="49C5B1"/>
          </a:solidFill>
          <a:ln>
            <a:noFill/>
          </a:ln>
          <a:effectLst>
            <a:outerShdw blurRad="50800" dist="38100" dir="2700000" algn="tl" rotWithShape="0">
              <a:prstClr val="black">
                <a:alpha val="40000"/>
              </a:prstClr>
            </a:outerShdw>
            <a:reflection blurRad="6350" stA="50000" endA="300" endPos="5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8" name="Tekstfelt 7"/>
          <p:cNvSpPr txBox="1"/>
          <p:nvPr/>
        </p:nvSpPr>
        <p:spPr>
          <a:xfrm>
            <a:off x="1056434" y="554031"/>
            <a:ext cx="8087566" cy="523220"/>
          </a:xfrm>
          <a:prstGeom prst="rect">
            <a:avLst/>
          </a:prstGeom>
          <a:noFill/>
        </p:spPr>
        <p:txBody>
          <a:bodyPr wrap="square" rtlCol="0">
            <a:spAutoFit/>
          </a:bodyPr>
          <a:lstStyle/>
          <a:p>
            <a:r>
              <a:rPr lang="da-DK" sz="2700" b="1" dirty="0">
                <a:solidFill>
                  <a:schemeClr val="accent5">
                    <a:lumMod val="50000"/>
                  </a:schemeClr>
                </a:solidFill>
                <a:latin typeface="Arial" panose="020B0604020202020204" pitchFamily="34" charset="0"/>
                <a:cs typeface="Arial" panose="020B0604020202020204" pitchFamily="34" charset="0"/>
              </a:rPr>
              <a:t>En arbejdsplads med høj trivsel og fremmøde</a:t>
            </a:r>
          </a:p>
        </p:txBody>
      </p:sp>
      <p:sp>
        <p:nvSpPr>
          <p:cNvPr id="2" name="Tekstfelt 1"/>
          <p:cNvSpPr txBox="1"/>
          <p:nvPr/>
        </p:nvSpPr>
        <p:spPr>
          <a:xfrm>
            <a:off x="6893169" y="2916542"/>
            <a:ext cx="2047630" cy="140038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txBody>
          <a:bodyPr wrap="square" rtlCol="0">
            <a:spAutoFit/>
          </a:bodyPr>
          <a:lstStyle/>
          <a:p>
            <a:pPr>
              <a:lnSpc>
                <a:spcPct val="100000"/>
              </a:lnSpc>
            </a:pPr>
            <a:r>
              <a:rPr lang="da-DK" sz="1700" dirty="0" smtClean="0">
                <a:latin typeface="Rockwell" panose="02060603020205020403" pitchFamily="18" charset="0"/>
                <a:cs typeface="Arial" panose="020B0604020202020204" pitchFamily="34" charset="0"/>
              </a:rPr>
              <a:t>Tydelig ledelse og samarbejde er vigtigt når der  tages hånd om sygefraværet</a:t>
            </a:r>
            <a:endParaRPr lang="da-DK" sz="1700" dirty="0">
              <a:latin typeface="Rockwell" panose="02060603020205020403" pitchFamily="18" charset="0"/>
              <a:cs typeface="Arial" panose="020B0604020202020204" pitchFamily="34" charset="0"/>
            </a:endParaRPr>
          </a:p>
        </p:txBody>
      </p:sp>
    </p:spTree>
    <p:extLst>
      <p:ext uri="{BB962C8B-B14F-4D97-AF65-F5344CB8AC3E}">
        <p14:creationId xmlns:p14="http://schemas.microsoft.com/office/powerpoint/2010/main" val="38417188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3613212" y="0"/>
            <a:ext cx="5530788" cy="5143500"/>
          </a:xfrm>
          <a:prstGeom prst="rect">
            <a:avLst/>
          </a:prstGeom>
          <a:blipFill dpi="0" rotWithShape="1">
            <a:blip r:embed="rId3"/>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0" name="Tekstfelt 9"/>
          <p:cNvSpPr txBox="1"/>
          <p:nvPr/>
        </p:nvSpPr>
        <p:spPr>
          <a:xfrm>
            <a:off x="1473684" y="238424"/>
            <a:ext cx="8087566" cy="584775"/>
          </a:xfrm>
          <a:prstGeom prst="rect">
            <a:avLst/>
          </a:prstGeom>
          <a:noFill/>
        </p:spPr>
        <p:txBody>
          <a:bodyPr wrap="square" rtlCol="0">
            <a:spAutoFit/>
          </a:bodyPr>
          <a:lstStyle/>
          <a:p>
            <a:r>
              <a:rPr lang="da-DK" sz="3200" b="1" dirty="0">
                <a:solidFill>
                  <a:schemeClr val="accent2">
                    <a:lumMod val="75000"/>
                  </a:schemeClr>
                </a:solidFill>
                <a:latin typeface="Arial" panose="020B0604020202020204" pitchFamily="34" charset="0"/>
                <a:cs typeface="Arial" panose="020B0604020202020204" pitchFamily="34" charset="0"/>
              </a:rPr>
              <a:t>En tryg og stærk sikkerhedskultur</a:t>
            </a:r>
          </a:p>
        </p:txBody>
      </p:sp>
      <p:sp>
        <p:nvSpPr>
          <p:cNvPr id="5" name="Tekstfelt 4"/>
          <p:cNvSpPr txBox="1"/>
          <p:nvPr/>
        </p:nvSpPr>
        <p:spPr>
          <a:xfrm>
            <a:off x="159794" y="1322772"/>
            <a:ext cx="4030464" cy="461665"/>
          </a:xfrm>
          <a:prstGeom prst="rect">
            <a:avLst/>
          </a:prstGeom>
          <a:noFill/>
        </p:spPr>
        <p:txBody>
          <a:bodyPr wrap="square" rtlCol="0">
            <a:spAutoFit/>
          </a:bodyPr>
          <a:lstStyle/>
          <a:p>
            <a:r>
              <a:rPr lang="da-DK" sz="2300" b="1" dirty="0" smtClean="0">
                <a:latin typeface="Rockwell" panose="02060603020205020403" pitchFamily="18" charset="0"/>
                <a:cs typeface="Arial" panose="020B0604020202020204" pitchFamily="34" charset="0"/>
              </a:rPr>
              <a:t>Hvert mål har 3 delmål</a:t>
            </a:r>
            <a:endParaRPr lang="da-DK" sz="2300" b="1" dirty="0">
              <a:latin typeface="Rockwell" panose="02060603020205020403" pitchFamily="18" charset="0"/>
              <a:cs typeface="Arial" panose="020B0604020202020204" pitchFamily="34" charset="0"/>
            </a:endParaRPr>
          </a:p>
        </p:txBody>
      </p:sp>
      <p:sp>
        <p:nvSpPr>
          <p:cNvPr id="12" name="Rektangel 11"/>
          <p:cNvSpPr/>
          <p:nvPr/>
        </p:nvSpPr>
        <p:spPr>
          <a:xfrm>
            <a:off x="5217485" y="1711993"/>
            <a:ext cx="3701988" cy="3217414"/>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da-DK" sz="2000" dirty="0" smtClean="0">
              <a:solidFill>
                <a:schemeClr val="tx1"/>
              </a:solidFill>
              <a:latin typeface="Rockwell" panose="02060603020205020403" pitchFamily="18" charset="0"/>
            </a:endParaRPr>
          </a:p>
          <a:p>
            <a:endParaRPr lang="da-DK" sz="2000" dirty="0" smtClean="0">
              <a:solidFill>
                <a:schemeClr val="tx1"/>
              </a:solidFill>
              <a:latin typeface="Rockwell" panose="02060603020205020403" pitchFamily="18" charset="0"/>
            </a:endParaRPr>
          </a:p>
          <a:p>
            <a:pPr marL="177800"/>
            <a:r>
              <a:rPr lang="da-DK" sz="2000" i="1" dirty="0">
                <a:solidFill>
                  <a:schemeClr val="tx1"/>
                </a:solidFill>
                <a:latin typeface="Rockwell" panose="02060603020205020403" pitchFamily="18" charset="0"/>
              </a:rPr>
              <a:t>Arbejdspladser, der er på forkant og tager initiativ til at fremme </a:t>
            </a:r>
            <a:r>
              <a:rPr lang="da-DK" sz="2000" i="1" dirty="0" smtClean="0">
                <a:solidFill>
                  <a:schemeClr val="tx1"/>
                </a:solidFill>
                <a:latin typeface="Rockwell" panose="02060603020205020403" pitchFamily="18" charset="0"/>
              </a:rPr>
              <a:t>sikkerhed, </a:t>
            </a:r>
            <a:r>
              <a:rPr lang="da-DK" sz="2000" i="1" dirty="0">
                <a:solidFill>
                  <a:schemeClr val="tx1"/>
                </a:solidFill>
                <a:latin typeface="Rockwell" panose="02060603020205020403" pitchFamily="18" charset="0"/>
              </a:rPr>
              <a:t>i stedet for først at reagere, når nogen kommer til skade, har dokumenteret færre ulykker.</a:t>
            </a:r>
            <a:endParaRPr lang="da-DK" sz="2000" i="1" dirty="0" smtClean="0">
              <a:solidFill>
                <a:schemeClr val="tx1"/>
              </a:solidFill>
              <a:latin typeface="Rockwell" panose="02060603020205020403" pitchFamily="18" charset="0"/>
            </a:endParaRPr>
          </a:p>
        </p:txBody>
      </p:sp>
      <p:sp>
        <p:nvSpPr>
          <p:cNvPr id="13" name="Tekstfelt 12"/>
          <p:cNvSpPr txBox="1"/>
          <p:nvPr/>
        </p:nvSpPr>
        <p:spPr>
          <a:xfrm>
            <a:off x="159794" y="1917573"/>
            <a:ext cx="3453418" cy="2862322"/>
          </a:xfrm>
          <a:prstGeom prst="rect">
            <a:avLst/>
          </a:prstGeom>
          <a:noFill/>
        </p:spPr>
        <p:txBody>
          <a:bodyPr wrap="square" rtlCol="0">
            <a:spAutoFit/>
          </a:bodyPr>
          <a:lstStyle/>
          <a:p>
            <a:pPr marL="342900" indent="-342900">
              <a:buFont typeface="Arial" panose="020B0604020202020204" pitchFamily="34" charset="0"/>
              <a:buChar char="•"/>
            </a:pPr>
            <a:r>
              <a:rPr lang="da-DK" sz="2000" dirty="0">
                <a:latin typeface="Rockwell" panose="02060603020205020403" pitchFamily="18" charset="0"/>
                <a:cs typeface="Arial" panose="020B0604020202020204" pitchFamily="34" charset="0"/>
              </a:rPr>
              <a:t>Vi vil fremme et godt fysisk </a:t>
            </a:r>
            <a:r>
              <a:rPr lang="da-DK" sz="2000" dirty="0" smtClean="0">
                <a:latin typeface="Rockwell" panose="02060603020205020403" pitchFamily="18" charset="0"/>
                <a:cs typeface="Arial" panose="020B0604020202020204" pitchFamily="34" charset="0"/>
              </a:rPr>
              <a:t>arbejdsmiljø</a:t>
            </a:r>
            <a:br>
              <a:rPr lang="da-DK" sz="2000" dirty="0" smtClean="0">
                <a:latin typeface="Rockwell" panose="02060603020205020403" pitchFamily="18" charset="0"/>
                <a:cs typeface="Arial" panose="020B0604020202020204" pitchFamily="34" charset="0"/>
              </a:rPr>
            </a:br>
            <a:endParaRPr lang="da-DK" sz="2000" dirty="0">
              <a:latin typeface="Rockwell" panose="02060603020205020403" pitchFamily="18" charset="0"/>
              <a:cs typeface="Arial" panose="020B0604020202020204" pitchFamily="34" charset="0"/>
            </a:endParaRPr>
          </a:p>
          <a:p>
            <a:pPr marL="342900" indent="-342900">
              <a:buFont typeface="Arial" panose="020B0604020202020204" pitchFamily="34" charset="0"/>
              <a:buChar char="•"/>
            </a:pPr>
            <a:r>
              <a:rPr lang="da-DK" sz="2000" dirty="0">
                <a:latin typeface="Rockwell" panose="02060603020205020403" pitchFamily="18" charset="0"/>
                <a:cs typeface="Arial" panose="020B0604020202020204" pitchFamily="34" charset="0"/>
              </a:rPr>
              <a:t>Vi vil forebygge </a:t>
            </a:r>
            <a:r>
              <a:rPr lang="da-DK" sz="2000" dirty="0" smtClean="0">
                <a:latin typeface="Rockwell" panose="02060603020205020403" pitchFamily="18" charset="0"/>
                <a:cs typeface="Arial" panose="020B0604020202020204" pitchFamily="34" charset="0"/>
              </a:rPr>
              <a:t>arbejdsulykker</a:t>
            </a:r>
            <a:br>
              <a:rPr lang="da-DK" sz="2000" dirty="0" smtClean="0">
                <a:latin typeface="Rockwell" panose="02060603020205020403" pitchFamily="18" charset="0"/>
                <a:cs typeface="Arial" panose="020B0604020202020204" pitchFamily="34" charset="0"/>
              </a:rPr>
            </a:br>
            <a:endParaRPr lang="da-DK" sz="2000" dirty="0">
              <a:latin typeface="Rockwell" panose="02060603020205020403" pitchFamily="18" charset="0"/>
              <a:cs typeface="Arial" panose="020B0604020202020204" pitchFamily="34" charset="0"/>
            </a:endParaRPr>
          </a:p>
          <a:p>
            <a:pPr marL="342900" indent="-342900">
              <a:buFont typeface="Arial" panose="020B0604020202020204" pitchFamily="34" charset="0"/>
              <a:buChar char="•"/>
            </a:pPr>
            <a:r>
              <a:rPr lang="da-DK" sz="2000" dirty="0">
                <a:latin typeface="Rockwell" panose="02060603020205020403" pitchFamily="18" charset="0"/>
                <a:cs typeface="Arial" panose="020B0604020202020204" pitchFamily="34" charset="0"/>
              </a:rPr>
              <a:t>Vi vil styrke introduktion af nyansatte </a:t>
            </a:r>
          </a:p>
          <a:p>
            <a:r>
              <a:rPr lang="da-DK" sz="2000" dirty="0"/>
              <a:t> </a:t>
            </a:r>
          </a:p>
        </p:txBody>
      </p:sp>
      <p:sp>
        <p:nvSpPr>
          <p:cNvPr id="9" name="Tekstfelt 8"/>
          <p:cNvSpPr txBox="1"/>
          <p:nvPr/>
        </p:nvSpPr>
        <p:spPr>
          <a:xfrm>
            <a:off x="5175686" y="1447058"/>
            <a:ext cx="559294" cy="1569660"/>
          </a:xfrm>
          <a:prstGeom prst="rect">
            <a:avLst/>
          </a:prstGeom>
          <a:noFill/>
        </p:spPr>
        <p:txBody>
          <a:bodyPr wrap="square" rtlCol="0">
            <a:spAutoFit/>
          </a:bodyPr>
          <a:lstStyle/>
          <a:p>
            <a:r>
              <a:rPr lang="da-DK" sz="9600" dirty="0" smtClean="0">
                <a:solidFill>
                  <a:srgbClr val="49C5B1"/>
                </a:solidFill>
              </a:rPr>
              <a:t>”</a:t>
            </a:r>
            <a:endParaRPr lang="da-DK" sz="1600" dirty="0">
              <a:solidFill>
                <a:srgbClr val="49C5B1"/>
              </a:solidFill>
            </a:endParaRPr>
          </a:p>
        </p:txBody>
      </p:sp>
      <p:sp>
        <p:nvSpPr>
          <p:cNvPr id="11" name="Pentagon 10"/>
          <p:cNvSpPr/>
          <p:nvPr/>
        </p:nvSpPr>
        <p:spPr>
          <a:xfrm>
            <a:off x="319587" y="178895"/>
            <a:ext cx="1154097" cy="703831"/>
          </a:xfrm>
          <a:prstGeom prst="homePlate">
            <a:avLst/>
          </a:prstGeom>
          <a:solidFill>
            <a:srgbClr val="F8485E"/>
          </a:solidFill>
          <a:ln>
            <a:noFill/>
          </a:ln>
          <a:effectLst>
            <a:outerShdw blurRad="50800" dist="38100" dir="2700000" algn="tl" rotWithShape="0">
              <a:prstClr val="black">
                <a:alpha val="40000"/>
              </a:prstClr>
            </a:outerShdw>
            <a:reflection blurRad="6350" stA="50000" endA="300" endPos="5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4593343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1"/>
          </p:nvPr>
        </p:nvSpPr>
        <p:spPr>
          <a:xfrm>
            <a:off x="1141101" y="1211311"/>
            <a:ext cx="5198535" cy="2621671"/>
          </a:xfrm>
        </p:spPr>
        <p:txBody>
          <a:bodyPr/>
          <a:lstStyle/>
          <a:p>
            <a:pPr>
              <a:lnSpc>
                <a:spcPct val="100000"/>
              </a:lnSpc>
            </a:pPr>
            <a:r>
              <a:rPr lang="da-DK" sz="2000" dirty="0" smtClean="0">
                <a:latin typeface="Rockwell" panose="02060603020205020403" pitchFamily="18" charset="0"/>
                <a:cs typeface="Arial" panose="020B0604020202020204" pitchFamily="34" charset="0"/>
              </a:rPr>
              <a:t>Delmål:</a:t>
            </a:r>
          </a:p>
          <a:p>
            <a:pPr>
              <a:lnSpc>
                <a:spcPct val="100000"/>
              </a:lnSpc>
            </a:pPr>
            <a:endParaRPr lang="da-DK" sz="2000" dirty="0" smtClean="0">
              <a:latin typeface="Rockwell" panose="02060603020205020403" pitchFamily="18" charset="0"/>
              <a:cs typeface="Arial" panose="020B0604020202020204" pitchFamily="34" charset="0"/>
            </a:endParaRPr>
          </a:p>
          <a:p>
            <a:pPr marL="342900" indent="-342900">
              <a:buFont typeface="Arial" panose="020B0604020202020204" pitchFamily="34" charset="0"/>
              <a:buChar char="•"/>
            </a:pPr>
            <a:r>
              <a:rPr lang="da-DK" sz="2000" dirty="0">
                <a:latin typeface="Rockwell" panose="02060603020205020403" pitchFamily="18" charset="0"/>
                <a:cs typeface="Arial" panose="020B0604020202020204" pitchFamily="34" charset="0"/>
              </a:rPr>
              <a:t>Vi vil fremme et godt fysisk </a:t>
            </a:r>
            <a:r>
              <a:rPr lang="da-DK" sz="2000" dirty="0" smtClean="0">
                <a:latin typeface="Rockwell" panose="02060603020205020403" pitchFamily="18" charset="0"/>
                <a:cs typeface="Arial" panose="020B0604020202020204" pitchFamily="34" charset="0"/>
              </a:rPr>
              <a:t>arbejdsmiljø</a:t>
            </a:r>
          </a:p>
          <a:p>
            <a:pPr marL="342900" indent="-342900">
              <a:lnSpc>
                <a:spcPct val="100000"/>
              </a:lnSpc>
              <a:buFont typeface="Arial" panose="020B0604020202020204" pitchFamily="34" charset="0"/>
              <a:buChar char="•"/>
            </a:pPr>
            <a:endParaRPr lang="da-DK" sz="2000" dirty="0">
              <a:latin typeface="Rockwell" panose="02060603020205020403" pitchFamily="18" charset="0"/>
              <a:cs typeface="Arial" panose="020B0604020202020204" pitchFamily="34" charset="0"/>
            </a:endParaRPr>
          </a:p>
          <a:p>
            <a:pPr>
              <a:lnSpc>
                <a:spcPct val="100000"/>
              </a:lnSpc>
            </a:pPr>
            <a:r>
              <a:rPr lang="da-DK" sz="2000" dirty="0" smtClean="0">
                <a:latin typeface="Rockwell" panose="02060603020205020403" pitchFamily="18" charset="0"/>
                <a:cs typeface="Arial" panose="020B0604020202020204" pitchFamily="34" charset="0"/>
              </a:rPr>
              <a:t>Fysisk arbejdsmiljø handler om alt det vi kan se, mærke og sanse med kroppen. Det fysiske arbejdsmiljø ligger i forlængelse af udførelsen af vores kerneopgave. Målet er at skabe en stærk sikkerhedskultur, så vi er trygge ved at gå på arbejde. Der måles også på det fysiske arbejdsmiljø </a:t>
            </a:r>
            <a:r>
              <a:rPr lang="da-DK" sz="2000" dirty="0" smtClean="0">
                <a:latin typeface="Rockwell" panose="02060603020205020403" pitchFamily="18" charset="0"/>
                <a:cs typeface="Arial" panose="020B0604020202020204" pitchFamily="34" charset="0"/>
              </a:rPr>
              <a:t>i trivselsmålingen</a:t>
            </a:r>
            <a:r>
              <a:rPr lang="da-DK" sz="2000" dirty="0" smtClean="0">
                <a:latin typeface="Rockwell" panose="02060603020205020403" pitchFamily="18" charset="0"/>
                <a:cs typeface="Arial" panose="020B0604020202020204" pitchFamily="34" charset="0"/>
              </a:rPr>
              <a:t>.</a:t>
            </a:r>
            <a:endParaRPr lang="da-DK" sz="2000" dirty="0">
              <a:latin typeface="Rockwell" panose="02060603020205020403" pitchFamily="18" charset="0"/>
              <a:cs typeface="Arial" panose="020B0604020202020204" pitchFamily="34" charset="0"/>
            </a:endParaRPr>
          </a:p>
          <a:p>
            <a:pPr>
              <a:lnSpc>
                <a:spcPct val="100000"/>
              </a:lnSpc>
            </a:pPr>
            <a:endParaRPr lang="da-DK" sz="2400" dirty="0" smtClean="0"/>
          </a:p>
        </p:txBody>
      </p:sp>
      <p:grpSp>
        <p:nvGrpSpPr>
          <p:cNvPr id="13" name="Gruppe 12"/>
          <p:cNvGrpSpPr/>
          <p:nvPr/>
        </p:nvGrpSpPr>
        <p:grpSpPr>
          <a:xfrm>
            <a:off x="0" y="-175146"/>
            <a:ext cx="9144000" cy="956733"/>
            <a:chOff x="0" y="0"/>
            <a:chExt cx="9144000" cy="956733"/>
          </a:xfrm>
          <a:noFill/>
        </p:grpSpPr>
        <p:sp>
          <p:nvSpPr>
            <p:cNvPr id="14" name="Rektangel 13"/>
            <p:cNvSpPr/>
            <p:nvPr/>
          </p:nvSpPr>
          <p:spPr>
            <a:xfrm>
              <a:off x="0" y="0"/>
              <a:ext cx="9144000" cy="95673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15" name="Lige forbindelse 14"/>
            <p:cNvCxnSpPr/>
            <p:nvPr/>
          </p:nvCxnSpPr>
          <p:spPr>
            <a:xfrm>
              <a:off x="1337733" y="657077"/>
              <a:ext cx="6477000" cy="0"/>
            </a:xfrm>
            <a:prstGeom prst="line">
              <a:avLst/>
            </a:prstGeom>
            <a:grpFill/>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6" name="Tekstfelt 15"/>
            <p:cNvSpPr txBox="1"/>
            <p:nvPr/>
          </p:nvSpPr>
          <p:spPr>
            <a:xfrm>
              <a:off x="1476632" y="309889"/>
              <a:ext cx="6592100" cy="523220"/>
            </a:xfrm>
            <a:prstGeom prst="rect">
              <a:avLst/>
            </a:prstGeom>
            <a:grpFill/>
          </p:spPr>
          <p:txBody>
            <a:bodyPr wrap="square" rtlCol="0">
              <a:spAutoFit/>
            </a:bodyPr>
            <a:lstStyle/>
            <a:p>
              <a:r>
                <a:rPr lang="da-DK" sz="1400" dirty="0" smtClean="0">
                  <a:latin typeface="Corbel Light" panose="020B0303020204020204" pitchFamily="34" charset="0"/>
                </a:rPr>
                <a:t>ARBEJDSMILJØMÅL OG -STRATEGI</a:t>
              </a:r>
            </a:p>
            <a:p>
              <a:endParaRPr lang="da-DK" sz="1400" dirty="0">
                <a:latin typeface="Corbel Light" panose="020B0303020204020204" pitchFamily="34" charset="0"/>
              </a:endParaRPr>
            </a:p>
          </p:txBody>
        </p:sp>
      </p:grpSp>
      <p:sp>
        <p:nvSpPr>
          <p:cNvPr id="8" name="Pentagon 7"/>
          <p:cNvSpPr/>
          <p:nvPr/>
        </p:nvSpPr>
        <p:spPr>
          <a:xfrm rot="5400000">
            <a:off x="7649370" y="1043316"/>
            <a:ext cx="1154097" cy="683697"/>
          </a:xfrm>
          <a:prstGeom prst="homePlate">
            <a:avLst/>
          </a:prstGeom>
          <a:solidFill>
            <a:srgbClr val="F8485E"/>
          </a:solidFill>
          <a:ln>
            <a:noFill/>
          </a:ln>
          <a:effectLst>
            <a:outerShdw blurRad="50800" dist="38100" dir="2700000" algn="tl" rotWithShape="0">
              <a:prstClr val="black">
                <a:alpha val="40000"/>
              </a:prstClr>
            </a:outerShdw>
            <a:reflection blurRad="6350" stA="50000" endA="300" endPos="5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9" name="Tekstfelt 8"/>
          <p:cNvSpPr txBox="1"/>
          <p:nvPr/>
        </p:nvSpPr>
        <p:spPr>
          <a:xfrm>
            <a:off x="1141101" y="554234"/>
            <a:ext cx="8087566" cy="584775"/>
          </a:xfrm>
          <a:prstGeom prst="rect">
            <a:avLst/>
          </a:prstGeom>
          <a:noFill/>
        </p:spPr>
        <p:txBody>
          <a:bodyPr wrap="square" rtlCol="0">
            <a:spAutoFit/>
          </a:bodyPr>
          <a:lstStyle/>
          <a:p>
            <a:r>
              <a:rPr lang="da-DK" sz="3200" b="1" dirty="0">
                <a:solidFill>
                  <a:schemeClr val="accent2">
                    <a:lumMod val="75000"/>
                  </a:schemeClr>
                </a:solidFill>
                <a:latin typeface="Arial" panose="020B0604020202020204" pitchFamily="34" charset="0"/>
                <a:cs typeface="Arial" panose="020B0604020202020204" pitchFamily="34" charset="0"/>
              </a:rPr>
              <a:t>En tryg og stærk sikkerhedskultur</a:t>
            </a:r>
          </a:p>
        </p:txBody>
      </p:sp>
      <p:sp>
        <p:nvSpPr>
          <p:cNvPr id="2" name="Tekstfelt 1"/>
          <p:cNvSpPr txBox="1"/>
          <p:nvPr/>
        </p:nvSpPr>
        <p:spPr>
          <a:xfrm>
            <a:off x="6536266" y="2626142"/>
            <a:ext cx="2556933" cy="240065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rtlCol="0">
            <a:spAutoFit/>
          </a:bodyPr>
          <a:lstStyle/>
          <a:p>
            <a:r>
              <a:rPr lang="da-DK" sz="1500" b="1" dirty="0" smtClean="0">
                <a:latin typeface="Rockwell" panose="02060603020205020403" pitchFamily="18" charset="0"/>
                <a:cs typeface="Arial" panose="020B0604020202020204" pitchFamily="34" charset="0"/>
              </a:rPr>
              <a:t>Hvor er vores udfordringer:</a:t>
            </a:r>
          </a:p>
          <a:p>
            <a:pPr marL="285750" indent="-285750">
              <a:buFont typeface="Arial" panose="020B0604020202020204" pitchFamily="34" charset="0"/>
              <a:buChar char="•"/>
            </a:pPr>
            <a:r>
              <a:rPr lang="da-DK" sz="1500" dirty="0" smtClean="0">
                <a:latin typeface="Rockwell" panose="02060603020205020403" pitchFamily="18" charset="0"/>
                <a:cs typeface="Arial" panose="020B0604020202020204" pitchFamily="34" charset="0"/>
              </a:rPr>
              <a:t>Ergonomi og andre fysiske belastninger</a:t>
            </a:r>
          </a:p>
          <a:p>
            <a:pPr marL="285750" indent="-285750">
              <a:buFont typeface="Arial" panose="020B0604020202020204" pitchFamily="34" charset="0"/>
              <a:buChar char="•"/>
            </a:pPr>
            <a:r>
              <a:rPr lang="da-DK" sz="1500" dirty="0" smtClean="0">
                <a:latin typeface="Rockwell" panose="02060603020205020403" pitchFamily="18" charset="0"/>
                <a:cs typeface="Arial" panose="020B0604020202020204" pitchFamily="34" charset="0"/>
              </a:rPr>
              <a:t>Indeklima</a:t>
            </a:r>
          </a:p>
          <a:p>
            <a:pPr marL="285750" indent="-285750">
              <a:buFont typeface="Arial" panose="020B0604020202020204" pitchFamily="34" charset="0"/>
              <a:buChar char="•"/>
            </a:pPr>
            <a:r>
              <a:rPr lang="da-DK" sz="1500" dirty="0" smtClean="0">
                <a:latin typeface="Rockwell" panose="02060603020205020403" pitchFamily="18" charset="0"/>
                <a:cs typeface="Arial" panose="020B0604020202020204" pitchFamily="34" charset="0"/>
              </a:rPr>
              <a:t>Kemiske stoffer</a:t>
            </a:r>
          </a:p>
          <a:p>
            <a:pPr marL="285750" indent="-285750">
              <a:buFont typeface="Arial" panose="020B0604020202020204" pitchFamily="34" charset="0"/>
              <a:buChar char="•"/>
            </a:pPr>
            <a:r>
              <a:rPr lang="da-DK" sz="1500" dirty="0" smtClean="0">
                <a:latin typeface="Rockwell" panose="02060603020205020403" pitchFamily="18" charset="0"/>
                <a:cs typeface="Arial" panose="020B0604020202020204" pitchFamily="34" charset="0"/>
              </a:rPr>
              <a:t>Maskiner og tekniske installationer</a:t>
            </a:r>
          </a:p>
          <a:p>
            <a:pPr marL="285750" indent="-285750">
              <a:buFont typeface="Arial" panose="020B0604020202020204" pitchFamily="34" charset="0"/>
              <a:buChar char="•"/>
            </a:pPr>
            <a:r>
              <a:rPr lang="da-DK" sz="1500" dirty="0" smtClean="0">
                <a:latin typeface="Rockwell" panose="02060603020205020403" pitchFamily="18" charset="0"/>
                <a:cs typeface="Arial" panose="020B0604020202020204" pitchFamily="34" charset="0"/>
              </a:rPr>
              <a:t>Bygninger og indretning</a:t>
            </a:r>
            <a:endParaRPr lang="da-DK" sz="1500" dirty="0">
              <a:latin typeface="Rockwell" panose="02060603020205020403" pitchFamily="18" charset="0"/>
              <a:cs typeface="Arial" panose="020B0604020202020204" pitchFamily="34" charset="0"/>
            </a:endParaRPr>
          </a:p>
        </p:txBody>
      </p:sp>
    </p:spTree>
    <p:extLst>
      <p:ext uri="{BB962C8B-B14F-4D97-AF65-F5344CB8AC3E}">
        <p14:creationId xmlns:p14="http://schemas.microsoft.com/office/powerpoint/2010/main" val="32202022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1"/>
          </p:nvPr>
        </p:nvSpPr>
        <p:spPr>
          <a:xfrm>
            <a:off x="1160418" y="1191280"/>
            <a:ext cx="5384801" cy="3239760"/>
          </a:xfrm>
        </p:spPr>
        <p:txBody>
          <a:bodyPr/>
          <a:lstStyle/>
          <a:p>
            <a:pPr>
              <a:lnSpc>
                <a:spcPct val="100000"/>
              </a:lnSpc>
            </a:pPr>
            <a:r>
              <a:rPr lang="da-DK" sz="2000" dirty="0" smtClean="0">
                <a:latin typeface="Rockwell" panose="02060603020205020403" pitchFamily="18" charset="0"/>
                <a:cs typeface="Arial" panose="020B0604020202020204" pitchFamily="34" charset="0"/>
              </a:rPr>
              <a:t>Delmål:</a:t>
            </a:r>
          </a:p>
          <a:p>
            <a:pPr>
              <a:lnSpc>
                <a:spcPct val="100000"/>
              </a:lnSpc>
            </a:pPr>
            <a:endParaRPr lang="da-DK" sz="2000" dirty="0" smtClean="0">
              <a:latin typeface="Rockwell" panose="02060603020205020403" pitchFamily="18" charset="0"/>
              <a:cs typeface="Arial" panose="020B0604020202020204" pitchFamily="34" charset="0"/>
            </a:endParaRPr>
          </a:p>
          <a:p>
            <a:pPr marL="342900" indent="-342900">
              <a:lnSpc>
                <a:spcPct val="100000"/>
              </a:lnSpc>
              <a:buFont typeface="Arial" panose="020B0604020202020204" pitchFamily="34" charset="0"/>
              <a:buChar char="•"/>
            </a:pPr>
            <a:r>
              <a:rPr lang="da-DK" sz="2000" dirty="0">
                <a:latin typeface="Rockwell" panose="02060603020205020403" pitchFamily="18" charset="0"/>
                <a:cs typeface="Arial" panose="020B0604020202020204" pitchFamily="34" charset="0"/>
              </a:rPr>
              <a:t>Vi vil forebygge </a:t>
            </a:r>
            <a:r>
              <a:rPr lang="da-DK" sz="2000" dirty="0" smtClean="0">
                <a:latin typeface="Rockwell" panose="02060603020205020403" pitchFamily="18" charset="0"/>
                <a:cs typeface="Arial" panose="020B0604020202020204" pitchFamily="34" charset="0"/>
              </a:rPr>
              <a:t>arbejdsulykker</a:t>
            </a:r>
          </a:p>
          <a:p>
            <a:pPr>
              <a:lnSpc>
                <a:spcPct val="100000"/>
              </a:lnSpc>
            </a:pPr>
            <a:endParaRPr lang="da-DK" dirty="0">
              <a:latin typeface="Rockwell" panose="02060603020205020403" pitchFamily="18" charset="0"/>
              <a:cs typeface="Arial" panose="020B0604020202020204" pitchFamily="34" charset="0"/>
            </a:endParaRPr>
          </a:p>
          <a:p>
            <a:pPr>
              <a:lnSpc>
                <a:spcPct val="100000"/>
              </a:lnSpc>
            </a:pPr>
            <a:r>
              <a:rPr lang="da-DK" sz="2000" dirty="0" smtClean="0">
                <a:latin typeface="Rockwell" panose="02060603020205020403" pitchFamily="18" charset="0"/>
                <a:cs typeface="Arial" panose="020B0604020202020204" pitchFamily="34" charset="0"/>
              </a:rPr>
              <a:t>En arbejdsulykke er en pludselig hændelse i forbindelse med arbejdet, som fører til, at en person kommer fysisk eller psykisk til skade. </a:t>
            </a:r>
          </a:p>
          <a:p>
            <a:pPr>
              <a:lnSpc>
                <a:spcPct val="100000"/>
              </a:lnSpc>
            </a:pPr>
            <a:endParaRPr lang="da-DK" sz="2000" dirty="0" smtClean="0">
              <a:latin typeface="Rockwell" panose="02060603020205020403" pitchFamily="18" charset="0"/>
              <a:cs typeface="Arial" panose="020B0604020202020204" pitchFamily="34" charset="0"/>
            </a:endParaRPr>
          </a:p>
          <a:p>
            <a:pPr>
              <a:lnSpc>
                <a:spcPct val="100000"/>
              </a:lnSpc>
            </a:pPr>
            <a:r>
              <a:rPr lang="da-DK" sz="2000" dirty="0" smtClean="0">
                <a:latin typeface="Rockwell" panose="02060603020205020403" pitchFamily="18" charset="0"/>
                <a:cs typeface="Arial" panose="020B0604020202020204" pitchFamily="34" charset="0"/>
              </a:rPr>
              <a:t>Arbejdspladsen skal </a:t>
            </a:r>
            <a:r>
              <a:rPr lang="da-DK" sz="2000" dirty="0" smtClean="0">
                <a:latin typeface="Rockwell" panose="02060603020205020403" pitchFamily="18" charset="0"/>
                <a:cs typeface="Arial" panose="020B0604020202020204" pitchFamily="34" charset="0"/>
              </a:rPr>
              <a:t>anmelde og undersøge </a:t>
            </a:r>
            <a:r>
              <a:rPr lang="da-DK" sz="2000" dirty="0" smtClean="0">
                <a:latin typeface="Rockwell" panose="02060603020205020403" pitchFamily="18" charset="0"/>
                <a:cs typeface="Arial" panose="020B0604020202020204" pitchFamily="34" charset="0"/>
              </a:rPr>
              <a:t>årsagerne til alle arbejdsulykker samt forebygge at ulykker opstår. Arbejdsulykker skal anmeldes i </a:t>
            </a:r>
            <a:r>
              <a:rPr lang="da-DK" sz="2000" dirty="0" err="1" smtClean="0">
                <a:latin typeface="Rockwell" panose="02060603020205020403" pitchFamily="18" charset="0"/>
                <a:cs typeface="Arial" panose="020B0604020202020204" pitchFamily="34" charset="0"/>
              </a:rPr>
              <a:t>Insubiz</a:t>
            </a:r>
            <a:r>
              <a:rPr lang="da-DK" sz="2000" dirty="0" smtClean="0">
                <a:latin typeface="Rockwell" panose="02060603020205020403" pitchFamily="18" charset="0"/>
                <a:cs typeface="Arial" panose="020B0604020202020204" pitchFamily="34" charset="0"/>
              </a:rPr>
              <a:t>, </a:t>
            </a:r>
            <a:r>
              <a:rPr lang="da-DK" sz="2000" dirty="0" smtClean="0">
                <a:latin typeface="Rockwell" panose="02060603020205020403" pitchFamily="18" charset="0"/>
                <a:cs typeface="Arial" panose="020B0604020202020204" pitchFamily="34" charset="0"/>
              </a:rPr>
              <a:t>og </a:t>
            </a:r>
            <a:r>
              <a:rPr lang="da-DK" sz="2000" dirty="0" smtClean="0">
                <a:latin typeface="Rockwell" panose="02060603020205020403" pitchFamily="18" charset="0"/>
                <a:cs typeface="Arial" panose="020B0604020202020204" pitchFamily="34" charset="0"/>
              </a:rPr>
              <a:t>der skal følges op i AM-grupperne. </a:t>
            </a:r>
          </a:p>
        </p:txBody>
      </p:sp>
      <p:grpSp>
        <p:nvGrpSpPr>
          <p:cNvPr id="13" name="Gruppe 12"/>
          <p:cNvGrpSpPr/>
          <p:nvPr/>
        </p:nvGrpSpPr>
        <p:grpSpPr>
          <a:xfrm>
            <a:off x="0" y="-175146"/>
            <a:ext cx="9144000" cy="956733"/>
            <a:chOff x="0" y="0"/>
            <a:chExt cx="9144000" cy="956733"/>
          </a:xfrm>
          <a:noFill/>
        </p:grpSpPr>
        <p:sp>
          <p:nvSpPr>
            <p:cNvPr id="14" name="Rektangel 13"/>
            <p:cNvSpPr/>
            <p:nvPr/>
          </p:nvSpPr>
          <p:spPr>
            <a:xfrm>
              <a:off x="0" y="0"/>
              <a:ext cx="9144000" cy="95673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15" name="Lige forbindelse 14"/>
            <p:cNvCxnSpPr/>
            <p:nvPr/>
          </p:nvCxnSpPr>
          <p:spPr>
            <a:xfrm>
              <a:off x="1337733" y="657077"/>
              <a:ext cx="6477000" cy="0"/>
            </a:xfrm>
            <a:prstGeom prst="line">
              <a:avLst/>
            </a:prstGeom>
            <a:grpFill/>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6" name="Tekstfelt 15"/>
            <p:cNvSpPr txBox="1"/>
            <p:nvPr/>
          </p:nvSpPr>
          <p:spPr>
            <a:xfrm>
              <a:off x="1476632" y="309889"/>
              <a:ext cx="6592100" cy="523220"/>
            </a:xfrm>
            <a:prstGeom prst="rect">
              <a:avLst/>
            </a:prstGeom>
            <a:grpFill/>
          </p:spPr>
          <p:txBody>
            <a:bodyPr wrap="square" rtlCol="0">
              <a:spAutoFit/>
            </a:bodyPr>
            <a:lstStyle/>
            <a:p>
              <a:r>
                <a:rPr lang="da-DK" sz="1400" dirty="0" smtClean="0">
                  <a:latin typeface="Corbel Light" panose="020B0303020204020204" pitchFamily="34" charset="0"/>
                </a:rPr>
                <a:t>ARBEJDSMILJØMÅL OG -STRATEGI</a:t>
              </a:r>
            </a:p>
            <a:p>
              <a:endParaRPr lang="da-DK" sz="1400" dirty="0">
                <a:latin typeface="Corbel Light" panose="020B0303020204020204" pitchFamily="34" charset="0"/>
              </a:endParaRPr>
            </a:p>
          </p:txBody>
        </p:sp>
      </p:grpSp>
      <p:sp>
        <p:nvSpPr>
          <p:cNvPr id="8" name="Pentagon 7"/>
          <p:cNvSpPr/>
          <p:nvPr/>
        </p:nvSpPr>
        <p:spPr>
          <a:xfrm rot="5400000">
            <a:off x="7517083" y="1335011"/>
            <a:ext cx="1154097" cy="683697"/>
          </a:xfrm>
          <a:prstGeom prst="homePlate">
            <a:avLst/>
          </a:prstGeom>
          <a:solidFill>
            <a:srgbClr val="F8485E"/>
          </a:solidFill>
          <a:ln>
            <a:noFill/>
          </a:ln>
          <a:effectLst>
            <a:outerShdw blurRad="50800" dist="38100" dir="2700000" algn="tl" rotWithShape="0">
              <a:prstClr val="black">
                <a:alpha val="40000"/>
              </a:prstClr>
            </a:outerShdw>
            <a:reflection blurRad="6350" stA="50000" endA="300" endPos="5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9" name="Tekstfelt 8"/>
          <p:cNvSpPr txBox="1"/>
          <p:nvPr/>
        </p:nvSpPr>
        <p:spPr>
          <a:xfrm>
            <a:off x="1160418" y="498484"/>
            <a:ext cx="8087566" cy="584775"/>
          </a:xfrm>
          <a:prstGeom prst="rect">
            <a:avLst/>
          </a:prstGeom>
          <a:noFill/>
        </p:spPr>
        <p:txBody>
          <a:bodyPr wrap="square" rtlCol="0">
            <a:spAutoFit/>
          </a:bodyPr>
          <a:lstStyle/>
          <a:p>
            <a:r>
              <a:rPr lang="da-DK" sz="3200" b="1" dirty="0">
                <a:solidFill>
                  <a:schemeClr val="accent2">
                    <a:lumMod val="75000"/>
                  </a:schemeClr>
                </a:solidFill>
                <a:latin typeface="Arial" panose="020B0604020202020204" pitchFamily="34" charset="0"/>
                <a:cs typeface="Arial" panose="020B0604020202020204" pitchFamily="34" charset="0"/>
              </a:rPr>
              <a:t>En tryg og stærk sikkerhedskultur</a:t>
            </a:r>
          </a:p>
        </p:txBody>
      </p:sp>
      <p:sp>
        <p:nvSpPr>
          <p:cNvPr id="2" name="Tekstfelt 1"/>
          <p:cNvSpPr txBox="1"/>
          <p:nvPr/>
        </p:nvSpPr>
        <p:spPr>
          <a:xfrm>
            <a:off x="6680200" y="2659162"/>
            <a:ext cx="2311400" cy="240065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rtlCol="0">
            <a:spAutoFit/>
          </a:bodyPr>
          <a:lstStyle/>
          <a:p>
            <a:r>
              <a:rPr lang="da-DK" sz="1500" b="1" dirty="0" smtClean="0">
                <a:latin typeface="Rockwell" panose="02060603020205020403" pitchFamily="18" charset="0"/>
                <a:cs typeface="Arial" panose="020B0604020202020204" pitchFamily="34" charset="0"/>
              </a:rPr>
              <a:t>Særlig risiko for arbejdsulykker:</a:t>
            </a:r>
          </a:p>
          <a:p>
            <a:pPr marL="285750" indent="-285750">
              <a:buFont typeface="Arial" panose="020B0604020202020204" pitchFamily="34" charset="0"/>
              <a:buChar char="•"/>
            </a:pPr>
            <a:r>
              <a:rPr lang="da-DK" sz="1500" dirty="0" smtClean="0">
                <a:latin typeface="Rockwell" panose="02060603020205020403" pitchFamily="18" charset="0"/>
                <a:cs typeface="Arial" panose="020B0604020202020204" pitchFamily="34" charset="0"/>
              </a:rPr>
              <a:t>Perioder med mange forandringer</a:t>
            </a:r>
          </a:p>
          <a:p>
            <a:pPr marL="285750" indent="-285750">
              <a:buFont typeface="Arial" panose="020B0604020202020204" pitchFamily="34" charset="0"/>
              <a:buChar char="•"/>
            </a:pPr>
            <a:r>
              <a:rPr lang="da-DK" sz="1500" dirty="0" smtClean="0">
                <a:latin typeface="Rockwell" panose="02060603020205020403" pitchFamily="18" charset="0"/>
                <a:cs typeface="Arial" panose="020B0604020202020204" pitchFamily="34" charset="0"/>
              </a:rPr>
              <a:t>Travlhed og perioder med højt arbejdspres</a:t>
            </a:r>
          </a:p>
          <a:p>
            <a:pPr marL="285750" indent="-285750">
              <a:buFont typeface="Arial" panose="020B0604020202020204" pitchFamily="34" charset="0"/>
              <a:buChar char="•"/>
            </a:pPr>
            <a:r>
              <a:rPr lang="da-DK" sz="1500" dirty="0" smtClean="0">
                <a:latin typeface="Rockwell" panose="02060603020205020403" pitchFamily="18" charset="0"/>
                <a:cs typeface="Arial" panose="020B0604020202020204" pitchFamily="34" charset="0"/>
              </a:rPr>
              <a:t>Manglende kompetencer og procedurer</a:t>
            </a:r>
            <a:endParaRPr lang="da-DK" sz="1500" dirty="0">
              <a:latin typeface="Rockwell" panose="02060603020205020403" pitchFamily="18" charset="0"/>
              <a:cs typeface="Arial" panose="020B0604020202020204" pitchFamily="34" charset="0"/>
            </a:endParaRPr>
          </a:p>
        </p:txBody>
      </p:sp>
    </p:spTree>
    <p:extLst>
      <p:ext uri="{BB962C8B-B14F-4D97-AF65-F5344CB8AC3E}">
        <p14:creationId xmlns:p14="http://schemas.microsoft.com/office/powerpoint/2010/main" val="32263864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1"/>
          </p:nvPr>
        </p:nvSpPr>
        <p:spPr>
          <a:xfrm>
            <a:off x="1160416" y="1240008"/>
            <a:ext cx="5854215" cy="2621671"/>
          </a:xfrm>
        </p:spPr>
        <p:txBody>
          <a:bodyPr/>
          <a:lstStyle/>
          <a:p>
            <a:pPr>
              <a:lnSpc>
                <a:spcPct val="100000"/>
              </a:lnSpc>
            </a:pPr>
            <a:r>
              <a:rPr lang="da-DK" sz="2000" dirty="0" smtClean="0">
                <a:latin typeface="Rockwell" panose="02060603020205020403" pitchFamily="18" charset="0"/>
                <a:cs typeface="Arial" panose="020B0604020202020204" pitchFamily="34" charset="0"/>
              </a:rPr>
              <a:t>Delmål:</a:t>
            </a:r>
          </a:p>
          <a:p>
            <a:pPr>
              <a:lnSpc>
                <a:spcPct val="100000"/>
              </a:lnSpc>
            </a:pPr>
            <a:endParaRPr lang="da-DK" sz="2000" dirty="0" smtClean="0">
              <a:latin typeface="Rockwell" panose="02060603020205020403" pitchFamily="18" charset="0"/>
              <a:cs typeface="Arial" panose="020B0604020202020204" pitchFamily="34" charset="0"/>
            </a:endParaRPr>
          </a:p>
          <a:p>
            <a:pPr marL="342900" indent="-342900">
              <a:buFont typeface="Arial" panose="020B0604020202020204" pitchFamily="34" charset="0"/>
              <a:buChar char="•"/>
            </a:pPr>
            <a:r>
              <a:rPr lang="da-DK" sz="2000" dirty="0">
                <a:latin typeface="Rockwell" panose="02060603020205020403" pitchFamily="18" charset="0"/>
                <a:cs typeface="Arial" panose="020B0604020202020204" pitchFamily="34" charset="0"/>
              </a:rPr>
              <a:t>Vi vil styrke introduktion af nyansatte </a:t>
            </a:r>
          </a:p>
          <a:p>
            <a:pPr>
              <a:lnSpc>
                <a:spcPct val="100000"/>
              </a:lnSpc>
            </a:pPr>
            <a:endParaRPr lang="da-DK" sz="2000" dirty="0" smtClean="0">
              <a:latin typeface="Rockwell" panose="02060603020205020403" pitchFamily="18" charset="0"/>
              <a:cs typeface="Arial" panose="020B0604020202020204" pitchFamily="34" charset="0"/>
            </a:endParaRPr>
          </a:p>
          <a:p>
            <a:pPr>
              <a:lnSpc>
                <a:spcPct val="100000"/>
              </a:lnSpc>
            </a:pPr>
            <a:r>
              <a:rPr lang="da-DK" sz="2000" dirty="0" smtClean="0">
                <a:latin typeface="Rockwell" panose="02060603020205020403" pitchFamily="18" charset="0"/>
                <a:cs typeface="Arial" panose="020B0604020202020204" pitchFamily="34" charset="0"/>
              </a:rPr>
              <a:t>Nyansatte er en særlig udsat gruppe dels i forhold til fastholdelse, arbejdsulykker og trivsel. </a:t>
            </a:r>
          </a:p>
          <a:p>
            <a:pPr>
              <a:lnSpc>
                <a:spcPct val="100000"/>
              </a:lnSpc>
            </a:pPr>
            <a:r>
              <a:rPr lang="da-DK" sz="2000" dirty="0" smtClean="0">
                <a:latin typeface="Rockwell" panose="02060603020205020403" pitchFamily="18" charset="0"/>
                <a:cs typeface="Arial" panose="020B0604020202020204" pitchFamily="34" charset="0"/>
              </a:rPr>
              <a:t>Derfor er en struktureret og længerevarende </a:t>
            </a:r>
            <a:r>
              <a:rPr lang="da-DK" sz="2000" dirty="0">
                <a:latin typeface="Rockwell" panose="02060603020205020403" pitchFamily="18" charset="0"/>
                <a:cs typeface="Arial" panose="020B0604020202020204" pitchFamily="34" charset="0"/>
              </a:rPr>
              <a:t>introduktion </a:t>
            </a:r>
            <a:r>
              <a:rPr lang="da-DK" sz="2000" dirty="0" smtClean="0">
                <a:latin typeface="Rockwell" panose="02060603020205020403" pitchFamily="18" charset="0"/>
                <a:cs typeface="Arial" panose="020B0604020202020204" pitchFamily="34" charset="0"/>
              </a:rPr>
              <a:t>væsentligt. Her er alle, både ledelse, AMR, TR og kollegaer, ansvarlige for den nyansatte. Arbejdsulykker, med og uden fravær, skal for nyansatte forebygges og minimeres. </a:t>
            </a:r>
          </a:p>
          <a:p>
            <a:pPr>
              <a:lnSpc>
                <a:spcPct val="100000"/>
              </a:lnSpc>
            </a:pPr>
            <a:endParaRPr lang="da-DK" sz="2000" dirty="0" smtClean="0"/>
          </a:p>
        </p:txBody>
      </p:sp>
      <p:grpSp>
        <p:nvGrpSpPr>
          <p:cNvPr id="13" name="Gruppe 12"/>
          <p:cNvGrpSpPr/>
          <p:nvPr/>
        </p:nvGrpSpPr>
        <p:grpSpPr>
          <a:xfrm>
            <a:off x="0" y="-175146"/>
            <a:ext cx="9144000" cy="956733"/>
            <a:chOff x="0" y="0"/>
            <a:chExt cx="9144000" cy="956733"/>
          </a:xfrm>
          <a:noFill/>
        </p:grpSpPr>
        <p:sp>
          <p:nvSpPr>
            <p:cNvPr id="14" name="Rektangel 13"/>
            <p:cNvSpPr/>
            <p:nvPr/>
          </p:nvSpPr>
          <p:spPr>
            <a:xfrm>
              <a:off x="0" y="0"/>
              <a:ext cx="9144000" cy="95673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15" name="Lige forbindelse 14"/>
            <p:cNvCxnSpPr/>
            <p:nvPr/>
          </p:nvCxnSpPr>
          <p:spPr>
            <a:xfrm>
              <a:off x="1337733" y="657077"/>
              <a:ext cx="6477000" cy="0"/>
            </a:xfrm>
            <a:prstGeom prst="line">
              <a:avLst/>
            </a:prstGeom>
            <a:grpFill/>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6" name="Tekstfelt 15"/>
            <p:cNvSpPr txBox="1"/>
            <p:nvPr/>
          </p:nvSpPr>
          <p:spPr>
            <a:xfrm>
              <a:off x="1476632" y="309889"/>
              <a:ext cx="6592100" cy="523220"/>
            </a:xfrm>
            <a:prstGeom prst="rect">
              <a:avLst/>
            </a:prstGeom>
            <a:grpFill/>
          </p:spPr>
          <p:txBody>
            <a:bodyPr wrap="square" rtlCol="0">
              <a:spAutoFit/>
            </a:bodyPr>
            <a:lstStyle/>
            <a:p>
              <a:r>
                <a:rPr lang="da-DK" sz="1400" dirty="0" smtClean="0">
                  <a:latin typeface="Corbel Light" panose="020B0303020204020204" pitchFamily="34" charset="0"/>
                </a:rPr>
                <a:t>ARBEJDSMILJØMÅL OG -STRATEGI</a:t>
              </a:r>
            </a:p>
            <a:p>
              <a:endParaRPr lang="da-DK" sz="1400" dirty="0">
                <a:latin typeface="Corbel Light" panose="020B0303020204020204" pitchFamily="34" charset="0"/>
              </a:endParaRPr>
            </a:p>
          </p:txBody>
        </p:sp>
      </p:grpSp>
      <p:sp>
        <p:nvSpPr>
          <p:cNvPr id="8" name="Pentagon 7"/>
          <p:cNvSpPr/>
          <p:nvPr/>
        </p:nvSpPr>
        <p:spPr>
          <a:xfrm rot="5400000">
            <a:off x="7545665" y="1309174"/>
            <a:ext cx="1154097" cy="683697"/>
          </a:xfrm>
          <a:prstGeom prst="homePlate">
            <a:avLst/>
          </a:prstGeom>
          <a:solidFill>
            <a:srgbClr val="F8485E"/>
          </a:solidFill>
          <a:ln>
            <a:noFill/>
          </a:ln>
          <a:effectLst>
            <a:outerShdw blurRad="50800" dist="38100" dir="2700000" algn="tl" rotWithShape="0">
              <a:prstClr val="black">
                <a:alpha val="40000"/>
              </a:prstClr>
            </a:outerShdw>
            <a:reflection blurRad="6350" stA="50000" endA="300" endPos="5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9" name="Tekstfelt 8"/>
          <p:cNvSpPr txBox="1"/>
          <p:nvPr/>
        </p:nvSpPr>
        <p:spPr>
          <a:xfrm>
            <a:off x="1160417" y="489199"/>
            <a:ext cx="8087566" cy="584775"/>
          </a:xfrm>
          <a:prstGeom prst="rect">
            <a:avLst/>
          </a:prstGeom>
          <a:noFill/>
        </p:spPr>
        <p:txBody>
          <a:bodyPr wrap="square" rtlCol="0">
            <a:spAutoFit/>
          </a:bodyPr>
          <a:lstStyle/>
          <a:p>
            <a:r>
              <a:rPr lang="da-DK" sz="3200" b="1" dirty="0">
                <a:solidFill>
                  <a:schemeClr val="accent2">
                    <a:lumMod val="75000"/>
                  </a:schemeClr>
                </a:solidFill>
                <a:latin typeface="Arial" panose="020B0604020202020204" pitchFamily="34" charset="0"/>
                <a:cs typeface="Arial" panose="020B0604020202020204" pitchFamily="34" charset="0"/>
              </a:rPr>
              <a:t>En tryg og stærk sikkerhedskultur</a:t>
            </a:r>
          </a:p>
        </p:txBody>
      </p:sp>
      <p:sp>
        <p:nvSpPr>
          <p:cNvPr id="2" name="Tekstfelt 1"/>
          <p:cNvSpPr txBox="1"/>
          <p:nvPr/>
        </p:nvSpPr>
        <p:spPr>
          <a:xfrm>
            <a:off x="7014631" y="2609850"/>
            <a:ext cx="1997077" cy="246221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rtlCol="0">
            <a:spAutoFit/>
          </a:bodyPr>
          <a:lstStyle/>
          <a:p>
            <a:r>
              <a:rPr lang="da-DK" sz="1400" b="1" dirty="0" smtClean="0">
                <a:latin typeface="Rockwell" panose="02060603020205020403" pitchFamily="18" charset="0"/>
                <a:cs typeface="Arial" panose="020B0604020202020204" pitchFamily="34" charset="0"/>
              </a:rPr>
              <a:t>Gevinster ved god introduktion:</a:t>
            </a:r>
          </a:p>
          <a:p>
            <a:pPr marL="285750" indent="-285750">
              <a:buFont typeface="Arial" panose="020B0604020202020204" pitchFamily="34" charset="0"/>
              <a:buChar char="•"/>
            </a:pPr>
            <a:r>
              <a:rPr lang="da-DK" sz="1400" dirty="0" smtClean="0">
                <a:latin typeface="Rockwell" panose="02060603020205020403" pitchFamily="18" charset="0"/>
                <a:cs typeface="Arial" panose="020B0604020202020204" pitchFamily="34" charset="0"/>
              </a:rPr>
              <a:t>Bedre </a:t>
            </a:r>
            <a:r>
              <a:rPr lang="da-DK" sz="1400" dirty="0">
                <a:latin typeface="Rockwell" panose="02060603020205020403" pitchFamily="18" charset="0"/>
                <a:cs typeface="Arial" panose="020B0604020202020204" pitchFamily="34" charset="0"/>
              </a:rPr>
              <a:t>trivsel for den </a:t>
            </a:r>
            <a:r>
              <a:rPr lang="da-DK" sz="1400" dirty="0" smtClean="0">
                <a:latin typeface="Rockwell" panose="02060603020205020403" pitchFamily="18" charset="0"/>
                <a:cs typeface="Arial" panose="020B0604020202020204" pitchFamily="34" charset="0"/>
              </a:rPr>
              <a:t>nyansatte</a:t>
            </a:r>
          </a:p>
          <a:p>
            <a:pPr marL="285750" indent="-285750">
              <a:buFont typeface="Arial" panose="020B0604020202020204" pitchFamily="34" charset="0"/>
              <a:buChar char="•"/>
            </a:pPr>
            <a:r>
              <a:rPr lang="da-DK" sz="1400" dirty="0" smtClean="0">
                <a:latin typeface="Rockwell" panose="02060603020205020403" pitchFamily="18" charset="0"/>
                <a:cs typeface="Arial" panose="020B0604020202020204" pitchFamily="34" charset="0"/>
              </a:rPr>
              <a:t>Større </a:t>
            </a:r>
            <a:r>
              <a:rPr lang="da-DK" sz="1400" dirty="0">
                <a:latin typeface="Rockwell" panose="02060603020205020403" pitchFamily="18" charset="0"/>
                <a:cs typeface="Arial" panose="020B0604020202020204" pitchFamily="34" charset="0"/>
              </a:rPr>
              <a:t>kvalitet i </a:t>
            </a:r>
            <a:r>
              <a:rPr lang="da-DK" sz="1400" dirty="0" smtClean="0">
                <a:latin typeface="Rockwell" panose="02060603020205020403" pitchFamily="18" charset="0"/>
                <a:cs typeface="Arial" panose="020B0604020202020204" pitchFamily="34" charset="0"/>
              </a:rPr>
              <a:t>opgaveløsningen</a:t>
            </a:r>
          </a:p>
          <a:p>
            <a:pPr marL="285750" indent="-285750">
              <a:buFont typeface="Arial" panose="020B0604020202020204" pitchFamily="34" charset="0"/>
              <a:buChar char="•"/>
            </a:pPr>
            <a:r>
              <a:rPr lang="da-DK" sz="1400" dirty="0" smtClean="0">
                <a:latin typeface="Rockwell" panose="02060603020205020403" pitchFamily="18" charset="0"/>
                <a:cs typeface="Arial" panose="020B0604020202020204" pitchFamily="34" charset="0"/>
              </a:rPr>
              <a:t>Bedre </a:t>
            </a:r>
            <a:r>
              <a:rPr lang="da-DK" sz="1400" dirty="0">
                <a:latin typeface="Rockwell" panose="02060603020205020403" pitchFamily="18" charset="0"/>
                <a:cs typeface="Arial" panose="020B0604020202020204" pitchFamily="34" charset="0"/>
              </a:rPr>
              <a:t>fastholdelse af </a:t>
            </a:r>
            <a:r>
              <a:rPr lang="da-DK" sz="1400" dirty="0" smtClean="0">
                <a:latin typeface="Rockwell" panose="02060603020205020403" pitchFamily="18" charset="0"/>
                <a:cs typeface="Arial" panose="020B0604020202020204" pitchFamily="34" charset="0"/>
              </a:rPr>
              <a:t>medarbejdere</a:t>
            </a:r>
          </a:p>
          <a:p>
            <a:pPr marL="285750" indent="-285750">
              <a:buFont typeface="Arial" panose="020B0604020202020204" pitchFamily="34" charset="0"/>
              <a:buChar char="•"/>
            </a:pPr>
            <a:r>
              <a:rPr lang="da-DK" sz="1400" b="1" dirty="0" smtClean="0">
                <a:latin typeface="Rockwell" panose="02060603020205020403" pitchFamily="18" charset="0"/>
                <a:cs typeface="Arial" panose="020B0604020202020204" pitchFamily="34" charset="0"/>
              </a:rPr>
              <a:t>Færre arbejdsskader</a:t>
            </a:r>
          </a:p>
          <a:p>
            <a:pPr marL="285750" indent="-285750">
              <a:buFont typeface="Arial" panose="020B0604020202020204" pitchFamily="34" charset="0"/>
              <a:buChar char="•"/>
            </a:pPr>
            <a:r>
              <a:rPr lang="da-DK" sz="1400" dirty="0" smtClean="0">
                <a:latin typeface="Rockwell" panose="02060603020205020403" pitchFamily="18" charset="0"/>
                <a:cs typeface="Arial" panose="020B0604020202020204" pitchFamily="34" charset="0"/>
              </a:rPr>
              <a:t>Færre sygedage</a:t>
            </a:r>
            <a:endParaRPr lang="da-DK" sz="1400" dirty="0">
              <a:latin typeface="Rockwell" panose="02060603020205020403" pitchFamily="18" charset="0"/>
              <a:cs typeface="Arial" panose="020B0604020202020204" pitchFamily="34" charset="0"/>
            </a:endParaRPr>
          </a:p>
        </p:txBody>
      </p:sp>
    </p:spTree>
    <p:extLst>
      <p:ext uri="{BB962C8B-B14F-4D97-AF65-F5344CB8AC3E}">
        <p14:creationId xmlns:p14="http://schemas.microsoft.com/office/powerpoint/2010/main" val="41998584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3613212" y="-8467"/>
            <a:ext cx="5530788" cy="5143500"/>
          </a:xfrm>
          <a:prstGeom prst="rect">
            <a:avLst/>
          </a:prstGeom>
          <a:blipFill dpi="0" rotWithShape="1">
            <a:blip r:embed="rId3"/>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0" name="Tekstfelt 9"/>
          <p:cNvSpPr txBox="1"/>
          <p:nvPr/>
        </p:nvSpPr>
        <p:spPr>
          <a:xfrm>
            <a:off x="1473684" y="359760"/>
            <a:ext cx="8087566" cy="954107"/>
          </a:xfrm>
          <a:prstGeom prst="rect">
            <a:avLst/>
          </a:prstGeom>
          <a:noFill/>
        </p:spPr>
        <p:txBody>
          <a:bodyPr wrap="square" rtlCol="0">
            <a:spAutoFit/>
          </a:bodyPr>
          <a:lstStyle/>
          <a:p>
            <a:r>
              <a:rPr lang="da-DK" sz="2700" b="1" dirty="0">
                <a:solidFill>
                  <a:schemeClr val="accent2">
                    <a:lumMod val="60000"/>
                    <a:lumOff val="40000"/>
                  </a:schemeClr>
                </a:solidFill>
                <a:latin typeface="Arial" panose="020B0604020202020204" pitchFamily="34" charset="0"/>
                <a:cs typeface="Arial" panose="020B0604020202020204" pitchFamily="34" charset="0"/>
              </a:rPr>
              <a:t>Et psykisk </a:t>
            </a:r>
            <a:r>
              <a:rPr lang="da-DK" sz="2700" b="1" dirty="0" smtClean="0">
                <a:solidFill>
                  <a:schemeClr val="accent2">
                    <a:lumMod val="60000"/>
                    <a:lumOff val="40000"/>
                  </a:schemeClr>
                </a:solidFill>
                <a:latin typeface="Arial" panose="020B0604020202020204" pitchFamily="34" charset="0"/>
                <a:cs typeface="Arial" panose="020B0604020202020204" pitchFamily="34" charset="0"/>
              </a:rPr>
              <a:t>sundt </a:t>
            </a:r>
            <a:r>
              <a:rPr lang="da-DK" sz="2700" b="1" dirty="0">
                <a:solidFill>
                  <a:schemeClr val="accent2">
                    <a:lumMod val="60000"/>
                    <a:lumOff val="40000"/>
                  </a:schemeClr>
                </a:solidFill>
                <a:latin typeface="Arial" panose="020B0604020202020204" pitchFamily="34" charset="0"/>
                <a:cs typeface="Arial" panose="020B0604020202020204" pitchFamily="34" charset="0"/>
              </a:rPr>
              <a:t>og attraktivt </a:t>
            </a:r>
            <a:r>
              <a:rPr lang="da-DK" sz="2700" b="1" dirty="0" smtClean="0">
                <a:solidFill>
                  <a:schemeClr val="accent2">
                    <a:lumMod val="60000"/>
                    <a:lumOff val="40000"/>
                  </a:schemeClr>
                </a:solidFill>
                <a:latin typeface="Arial" panose="020B0604020202020204" pitchFamily="34" charset="0"/>
                <a:cs typeface="Arial" panose="020B0604020202020204" pitchFamily="34" charset="0"/>
              </a:rPr>
              <a:t>arbejdsmiljø</a:t>
            </a:r>
          </a:p>
          <a:p>
            <a:endParaRPr lang="da-DK" sz="2700" b="1" dirty="0">
              <a:latin typeface="Arial" panose="020B0604020202020204" pitchFamily="34" charset="0"/>
              <a:cs typeface="Arial" panose="020B0604020202020204" pitchFamily="34" charset="0"/>
            </a:endParaRPr>
          </a:p>
        </p:txBody>
      </p:sp>
      <p:sp>
        <p:nvSpPr>
          <p:cNvPr id="5" name="Tekstfelt 4"/>
          <p:cNvSpPr txBox="1"/>
          <p:nvPr/>
        </p:nvSpPr>
        <p:spPr>
          <a:xfrm>
            <a:off x="138499" y="1553604"/>
            <a:ext cx="4030464" cy="461665"/>
          </a:xfrm>
          <a:prstGeom prst="rect">
            <a:avLst/>
          </a:prstGeom>
          <a:noFill/>
        </p:spPr>
        <p:txBody>
          <a:bodyPr wrap="square" rtlCol="0">
            <a:spAutoFit/>
          </a:bodyPr>
          <a:lstStyle/>
          <a:p>
            <a:r>
              <a:rPr lang="da-DK" sz="2300" b="1" dirty="0" smtClean="0">
                <a:latin typeface="Rockwell" panose="02060603020205020403" pitchFamily="18" charset="0"/>
                <a:cs typeface="Arial" panose="020B0604020202020204" pitchFamily="34" charset="0"/>
              </a:rPr>
              <a:t>Hvert mål har 3 delmål</a:t>
            </a:r>
            <a:endParaRPr lang="da-DK" sz="2300" b="1" dirty="0">
              <a:latin typeface="Rockwell" panose="02060603020205020403" pitchFamily="18" charset="0"/>
              <a:cs typeface="Arial" panose="020B0604020202020204" pitchFamily="34" charset="0"/>
            </a:endParaRPr>
          </a:p>
        </p:txBody>
      </p:sp>
      <p:sp>
        <p:nvSpPr>
          <p:cNvPr id="12" name="Rektangel 11"/>
          <p:cNvSpPr/>
          <p:nvPr/>
        </p:nvSpPr>
        <p:spPr>
          <a:xfrm>
            <a:off x="5217485" y="1711993"/>
            <a:ext cx="3701988" cy="3217414"/>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77800"/>
            <a:r>
              <a:rPr lang="da-DK" sz="2000" i="1" dirty="0">
                <a:solidFill>
                  <a:schemeClr val="tx1"/>
                </a:solidFill>
                <a:latin typeface="Rockwell" panose="02060603020205020403" pitchFamily="18" charset="0"/>
              </a:rPr>
              <a:t>Et godt psykisk arbejdsmiljø forudsætter en indsats, som ledelse og medarbejdere løbende arbejder med og følger op </a:t>
            </a:r>
            <a:r>
              <a:rPr lang="da-DK" sz="2000" i="1" dirty="0" smtClean="0">
                <a:solidFill>
                  <a:schemeClr val="tx1"/>
                </a:solidFill>
                <a:latin typeface="Rockwell" panose="02060603020205020403" pitchFamily="18" charset="0"/>
              </a:rPr>
              <a:t>på.</a:t>
            </a:r>
            <a:endParaRPr lang="da-DK" sz="2000" dirty="0" smtClean="0">
              <a:solidFill>
                <a:schemeClr val="tx1"/>
              </a:solidFill>
              <a:latin typeface="Rockwell" panose="02060603020205020403" pitchFamily="18" charset="0"/>
            </a:endParaRPr>
          </a:p>
        </p:txBody>
      </p:sp>
      <p:sp>
        <p:nvSpPr>
          <p:cNvPr id="13" name="Tekstfelt 12"/>
          <p:cNvSpPr txBox="1"/>
          <p:nvPr/>
        </p:nvSpPr>
        <p:spPr>
          <a:xfrm>
            <a:off x="177550" y="2192786"/>
            <a:ext cx="3435662" cy="3170099"/>
          </a:xfrm>
          <a:prstGeom prst="rect">
            <a:avLst/>
          </a:prstGeom>
          <a:noFill/>
        </p:spPr>
        <p:txBody>
          <a:bodyPr wrap="square" rtlCol="0">
            <a:spAutoFit/>
          </a:bodyPr>
          <a:lstStyle/>
          <a:p>
            <a:pPr marL="342900" indent="-342900">
              <a:buFont typeface="Arial" panose="020B0604020202020204" pitchFamily="34" charset="0"/>
              <a:buChar char="•"/>
            </a:pPr>
            <a:r>
              <a:rPr lang="da-DK" sz="2000" dirty="0">
                <a:latin typeface="Rockwell" panose="02060603020205020403" pitchFamily="18" charset="0"/>
                <a:cs typeface="Arial" panose="020B0604020202020204" pitchFamily="34" charset="0"/>
              </a:rPr>
              <a:t>Vi vil styrke det psykiske </a:t>
            </a:r>
            <a:r>
              <a:rPr lang="da-DK" sz="2000" dirty="0" smtClean="0">
                <a:latin typeface="Rockwell" panose="02060603020205020403" pitchFamily="18" charset="0"/>
                <a:cs typeface="Arial" panose="020B0604020202020204" pitchFamily="34" charset="0"/>
              </a:rPr>
              <a:t>arbejdsmiljø</a:t>
            </a:r>
            <a:br>
              <a:rPr lang="da-DK" sz="2000" dirty="0" smtClean="0">
                <a:latin typeface="Rockwell" panose="02060603020205020403" pitchFamily="18" charset="0"/>
                <a:cs typeface="Arial" panose="020B0604020202020204" pitchFamily="34" charset="0"/>
              </a:rPr>
            </a:br>
            <a:endParaRPr lang="da-DK" sz="2000" dirty="0">
              <a:latin typeface="Rockwell" panose="02060603020205020403" pitchFamily="18" charset="0"/>
              <a:cs typeface="Arial" panose="020B0604020202020204" pitchFamily="34" charset="0"/>
            </a:endParaRPr>
          </a:p>
          <a:p>
            <a:pPr marL="342900" indent="-342900">
              <a:buFont typeface="Arial" panose="020B0604020202020204" pitchFamily="34" charset="0"/>
              <a:buChar char="•"/>
            </a:pPr>
            <a:r>
              <a:rPr lang="da-DK" sz="2000" dirty="0">
                <a:latin typeface="Rockwell" panose="02060603020205020403" pitchFamily="18" charset="0"/>
                <a:cs typeface="Arial" panose="020B0604020202020204" pitchFamily="34" charset="0"/>
              </a:rPr>
              <a:t>Vi vil fremme den attraktive </a:t>
            </a:r>
            <a:r>
              <a:rPr lang="da-DK" sz="2000" dirty="0" smtClean="0">
                <a:latin typeface="Rockwell" panose="02060603020205020403" pitchFamily="18" charset="0"/>
                <a:cs typeface="Arial" panose="020B0604020202020204" pitchFamily="34" charset="0"/>
              </a:rPr>
              <a:t>arbejdsplads</a:t>
            </a:r>
            <a:br>
              <a:rPr lang="da-DK" sz="2000" dirty="0" smtClean="0">
                <a:latin typeface="Rockwell" panose="02060603020205020403" pitchFamily="18" charset="0"/>
                <a:cs typeface="Arial" panose="020B0604020202020204" pitchFamily="34" charset="0"/>
              </a:rPr>
            </a:br>
            <a:r>
              <a:rPr lang="da-DK" sz="2000" dirty="0" smtClean="0">
                <a:latin typeface="Rockwell" panose="02060603020205020403" pitchFamily="18" charset="0"/>
                <a:cs typeface="Arial" panose="020B0604020202020204" pitchFamily="34" charset="0"/>
              </a:rPr>
              <a:t> </a:t>
            </a:r>
            <a:endParaRPr lang="da-DK" sz="2000" dirty="0">
              <a:latin typeface="Rockwell" panose="02060603020205020403" pitchFamily="18" charset="0"/>
              <a:cs typeface="Arial" panose="020B0604020202020204" pitchFamily="34" charset="0"/>
            </a:endParaRPr>
          </a:p>
          <a:p>
            <a:pPr marL="342900" indent="-342900">
              <a:buFont typeface="Arial" panose="020B0604020202020204" pitchFamily="34" charset="0"/>
              <a:buChar char="•"/>
            </a:pPr>
            <a:r>
              <a:rPr lang="da-DK" sz="2000" dirty="0">
                <a:latin typeface="Rockwell" panose="02060603020205020403" pitchFamily="18" charset="0"/>
                <a:cs typeface="Arial" panose="020B0604020202020204" pitchFamily="34" charset="0"/>
              </a:rPr>
              <a:t>Vi vil understøtte det meningsfulde arbejde</a:t>
            </a:r>
          </a:p>
          <a:p>
            <a:r>
              <a:rPr lang="da-DK" sz="2000" dirty="0"/>
              <a:t> </a:t>
            </a:r>
          </a:p>
          <a:p>
            <a:endParaRPr lang="da-DK" sz="2000" dirty="0">
              <a:latin typeface="Rockwell" panose="02060603020205020403" pitchFamily="18" charset="0"/>
            </a:endParaRPr>
          </a:p>
        </p:txBody>
      </p:sp>
      <p:sp>
        <p:nvSpPr>
          <p:cNvPr id="9" name="Tekstfelt 8"/>
          <p:cNvSpPr txBox="1"/>
          <p:nvPr/>
        </p:nvSpPr>
        <p:spPr>
          <a:xfrm>
            <a:off x="5175686" y="1447058"/>
            <a:ext cx="559294" cy="1569660"/>
          </a:xfrm>
          <a:prstGeom prst="rect">
            <a:avLst/>
          </a:prstGeom>
          <a:noFill/>
        </p:spPr>
        <p:txBody>
          <a:bodyPr wrap="square" rtlCol="0">
            <a:spAutoFit/>
          </a:bodyPr>
          <a:lstStyle/>
          <a:p>
            <a:r>
              <a:rPr lang="da-DK" sz="9600" dirty="0" smtClean="0">
                <a:solidFill>
                  <a:srgbClr val="49C5B1"/>
                </a:solidFill>
              </a:rPr>
              <a:t>”</a:t>
            </a:r>
            <a:endParaRPr lang="da-DK" sz="1600" dirty="0">
              <a:solidFill>
                <a:srgbClr val="49C5B1"/>
              </a:solidFill>
            </a:endParaRPr>
          </a:p>
        </p:txBody>
      </p:sp>
      <p:sp>
        <p:nvSpPr>
          <p:cNvPr id="11" name="Pentagon 10"/>
          <p:cNvSpPr/>
          <p:nvPr/>
        </p:nvSpPr>
        <p:spPr>
          <a:xfrm>
            <a:off x="319587" y="232910"/>
            <a:ext cx="1154097" cy="703831"/>
          </a:xfrm>
          <a:prstGeom prst="homePlate">
            <a:avLst/>
          </a:prstGeom>
          <a:solidFill>
            <a:srgbClr val="FFEBED"/>
          </a:solidFill>
          <a:ln>
            <a:noFill/>
          </a:ln>
          <a:effectLst>
            <a:outerShdw blurRad="50800" dist="38100" dir="2700000" algn="tl" rotWithShape="0">
              <a:prstClr val="black">
                <a:alpha val="40000"/>
              </a:prstClr>
            </a:outerShdw>
            <a:reflection blurRad="6350" stA="50000" endA="300" endPos="5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7090031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1"/>
          </p:nvPr>
        </p:nvSpPr>
        <p:spPr>
          <a:xfrm>
            <a:off x="669351" y="1216303"/>
            <a:ext cx="5527548" cy="2742748"/>
          </a:xfrm>
        </p:spPr>
        <p:txBody>
          <a:bodyPr/>
          <a:lstStyle/>
          <a:p>
            <a:pPr>
              <a:lnSpc>
                <a:spcPct val="100000"/>
              </a:lnSpc>
            </a:pPr>
            <a:r>
              <a:rPr lang="da-DK" sz="2000" dirty="0" smtClean="0">
                <a:latin typeface="Rockwell" panose="02060603020205020403" pitchFamily="18" charset="0"/>
                <a:cs typeface="Arial" panose="020B0604020202020204" pitchFamily="34" charset="0"/>
              </a:rPr>
              <a:t>Delmål:</a:t>
            </a:r>
          </a:p>
          <a:p>
            <a:pPr>
              <a:lnSpc>
                <a:spcPct val="100000"/>
              </a:lnSpc>
            </a:pPr>
            <a:endParaRPr lang="da-DK" sz="2000" dirty="0" smtClean="0">
              <a:latin typeface="Rockwell" panose="02060603020205020403" pitchFamily="18" charset="0"/>
              <a:cs typeface="Arial" panose="020B0604020202020204" pitchFamily="34" charset="0"/>
            </a:endParaRPr>
          </a:p>
          <a:p>
            <a:pPr marL="342900" indent="-342900">
              <a:buFont typeface="Arial" panose="020B0604020202020204" pitchFamily="34" charset="0"/>
              <a:buChar char="•"/>
            </a:pPr>
            <a:r>
              <a:rPr lang="da-DK" sz="2000" dirty="0">
                <a:latin typeface="Rockwell" panose="02060603020205020403" pitchFamily="18" charset="0"/>
                <a:cs typeface="Arial" panose="020B0604020202020204" pitchFamily="34" charset="0"/>
              </a:rPr>
              <a:t>Vi vil styrke det psykiske arbejdsmiljø</a:t>
            </a:r>
          </a:p>
          <a:p>
            <a:pPr>
              <a:lnSpc>
                <a:spcPct val="100000"/>
              </a:lnSpc>
            </a:pPr>
            <a:endParaRPr lang="da-DK" sz="2000" dirty="0" smtClean="0">
              <a:latin typeface="Rockwell" panose="02060603020205020403" pitchFamily="18" charset="0"/>
              <a:cs typeface="Arial" panose="020B0604020202020204" pitchFamily="34" charset="0"/>
            </a:endParaRPr>
          </a:p>
          <a:p>
            <a:pPr>
              <a:lnSpc>
                <a:spcPct val="100000"/>
              </a:lnSpc>
            </a:pPr>
            <a:r>
              <a:rPr lang="da-DK" sz="2000" dirty="0" smtClean="0">
                <a:latin typeface="Rockwell" panose="02060603020205020403" pitchFamily="18" charset="0"/>
                <a:cs typeface="Arial" panose="020B0604020202020204" pitchFamily="34" charset="0"/>
              </a:rPr>
              <a:t>Et psykisk sundt arbejdsmiljø er afgørende for, om vi oplever trivsel og arbejdsglæde på jobbet. Det medvirker også til, at vi løser kerneopgaven både effektivt og med høj kvalitet.</a:t>
            </a:r>
          </a:p>
          <a:p>
            <a:pPr>
              <a:lnSpc>
                <a:spcPct val="100000"/>
              </a:lnSpc>
            </a:pPr>
            <a:r>
              <a:rPr lang="da-DK" sz="2000" dirty="0" smtClean="0">
                <a:latin typeface="Rockwell" panose="02060603020205020403" pitchFamily="18" charset="0"/>
                <a:cs typeface="Arial" panose="020B0604020202020204" pitchFamily="34" charset="0"/>
              </a:rPr>
              <a:t>Det handler om at reagerer tidligt på </a:t>
            </a:r>
            <a:r>
              <a:rPr lang="da-DK" sz="2000" dirty="0" smtClean="0">
                <a:latin typeface="Rockwell" panose="02060603020205020403" pitchFamily="18" charset="0"/>
                <a:cs typeface="Arial" panose="020B0604020202020204" pitchFamily="34" charset="0"/>
              </a:rPr>
              <a:t>signaler samt have </a:t>
            </a:r>
            <a:r>
              <a:rPr lang="da-DK" sz="2000" dirty="0" smtClean="0">
                <a:latin typeface="Rockwell" panose="02060603020205020403" pitchFamily="18" charset="0"/>
                <a:cs typeface="Arial" panose="020B0604020202020204" pitchFamily="34" charset="0"/>
              </a:rPr>
              <a:t>en åben og konstruktiv dialog om vores fælles ansvar for det psykiske arbejdsmiljø.</a:t>
            </a:r>
            <a:endParaRPr lang="da-DK" sz="2000" dirty="0">
              <a:latin typeface="Rockwell" panose="02060603020205020403" pitchFamily="18" charset="0"/>
              <a:cs typeface="Arial" panose="020B0604020202020204" pitchFamily="34" charset="0"/>
            </a:endParaRPr>
          </a:p>
        </p:txBody>
      </p:sp>
      <p:grpSp>
        <p:nvGrpSpPr>
          <p:cNvPr id="13" name="Gruppe 12"/>
          <p:cNvGrpSpPr/>
          <p:nvPr/>
        </p:nvGrpSpPr>
        <p:grpSpPr>
          <a:xfrm>
            <a:off x="0" y="-218176"/>
            <a:ext cx="9144000" cy="956733"/>
            <a:chOff x="0" y="0"/>
            <a:chExt cx="9144000" cy="956733"/>
          </a:xfrm>
          <a:noFill/>
        </p:grpSpPr>
        <p:sp>
          <p:nvSpPr>
            <p:cNvPr id="14" name="Rektangel 13"/>
            <p:cNvSpPr/>
            <p:nvPr/>
          </p:nvSpPr>
          <p:spPr>
            <a:xfrm>
              <a:off x="0" y="0"/>
              <a:ext cx="9144000" cy="95673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6" name="Tekstfelt 15"/>
            <p:cNvSpPr txBox="1"/>
            <p:nvPr/>
          </p:nvSpPr>
          <p:spPr>
            <a:xfrm>
              <a:off x="1476632" y="309889"/>
              <a:ext cx="6592100" cy="523220"/>
            </a:xfrm>
            <a:prstGeom prst="rect">
              <a:avLst/>
            </a:prstGeom>
            <a:grpFill/>
          </p:spPr>
          <p:txBody>
            <a:bodyPr wrap="square" rtlCol="0">
              <a:spAutoFit/>
            </a:bodyPr>
            <a:lstStyle/>
            <a:p>
              <a:r>
                <a:rPr lang="da-DK" sz="1400" dirty="0" smtClean="0">
                  <a:latin typeface="Corbel Light" panose="020B0303020204020204" pitchFamily="34" charset="0"/>
                </a:rPr>
                <a:t>ARBEJDSMILJØMÅL OG -STRATEGI</a:t>
              </a:r>
            </a:p>
            <a:p>
              <a:endParaRPr lang="da-DK" sz="1400" dirty="0">
                <a:latin typeface="Corbel Light" panose="020B0303020204020204" pitchFamily="34" charset="0"/>
              </a:endParaRPr>
            </a:p>
          </p:txBody>
        </p:sp>
      </p:grpSp>
      <p:sp>
        <p:nvSpPr>
          <p:cNvPr id="9" name="Pentagon 8"/>
          <p:cNvSpPr/>
          <p:nvPr/>
        </p:nvSpPr>
        <p:spPr>
          <a:xfrm rot="5400000">
            <a:off x="7491684" y="1161417"/>
            <a:ext cx="1154097" cy="703831"/>
          </a:xfrm>
          <a:prstGeom prst="homePlate">
            <a:avLst/>
          </a:prstGeom>
          <a:solidFill>
            <a:srgbClr val="FFEBED"/>
          </a:solidFill>
          <a:ln>
            <a:noFill/>
          </a:ln>
          <a:effectLst>
            <a:outerShdw blurRad="50800" dist="38100" dir="2700000" algn="tl" rotWithShape="0">
              <a:prstClr val="black">
                <a:alpha val="40000"/>
              </a:prstClr>
            </a:outerShdw>
            <a:reflection blurRad="6350" stA="50000" endA="300" endPos="5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0" name="Tekstfelt 9"/>
          <p:cNvSpPr txBox="1"/>
          <p:nvPr/>
        </p:nvSpPr>
        <p:spPr>
          <a:xfrm>
            <a:off x="669350" y="559225"/>
            <a:ext cx="8087566" cy="954107"/>
          </a:xfrm>
          <a:prstGeom prst="rect">
            <a:avLst/>
          </a:prstGeom>
          <a:noFill/>
        </p:spPr>
        <p:txBody>
          <a:bodyPr wrap="square" rtlCol="0">
            <a:spAutoFit/>
          </a:bodyPr>
          <a:lstStyle/>
          <a:p>
            <a:r>
              <a:rPr lang="da-DK" sz="2700" b="1" dirty="0">
                <a:solidFill>
                  <a:schemeClr val="accent2">
                    <a:lumMod val="60000"/>
                    <a:lumOff val="40000"/>
                  </a:schemeClr>
                </a:solidFill>
                <a:latin typeface="Arial" panose="020B0604020202020204" pitchFamily="34" charset="0"/>
                <a:cs typeface="Arial" panose="020B0604020202020204" pitchFamily="34" charset="0"/>
              </a:rPr>
              <a:t>Et psykisk </a:t>
            </a:r>
            <a:r>
              <a:rPr lang="da-DK" sz="2700" b="1" dirty="0" smtClean="0">
                <a:solidFill>
                  <a:schemeClr val="accent2">
                    <a:lumMod val="60000"/>
                    <a:lumOff val="40000"/>
                  </a:schemeClr>
                </a:solidFill>
                <a:latin typeface="Arial" panose="020B0604020202020204" pitchFamily="34" charset="0"/>
                <a:cs typeface="Arial" panose="020B0604020202020204" pitchFamily="34" charset="0"/>
              </a:rPr>
              <a:t>sundt </a:t>
            </a:r>
            <a:r>
              <a:rPr lang="da-DK" sz="2700" b="1" dirty="0">
                <a:solidFill>
                  <a:schemeClr val="accent2">
                    <a:lumMod val="60000"/>
                    <a:lumOff val="40000"/>
                  </a:schemeClr>
                </a:solidFill>
                <a:latin typeface="Arial" panose="020B0604020202020204" pitchFamily="34" charset="0"/>
                <a:cs typeface="Arial" panose="020B0604020202020204" pitchFamily="34" charset="0"/>
              </a:rPr>
              <a:t>og attraktivt </a:t>
            </a:r>
            <a:r>
              <a:rPr lang="da-DK" sz="2700" b="1" dirty="0" smtClean="0">
                <a:solidFill>
                  <a:schemeClr val="accent2">
                    <a:lumMod val="60000"/>
                    <a:lumOff val="40000"/>
                  </a:schemeClr>
                </a:solidFill>
                <a:latin typeface="Arial" panose="020B0604020202020204" pitchFamily="34" charset="0"/>
                <a:cs typeface="Arial" panose="020B0604020202020204" pitchFamily="34" charset="0"/>
              </a:rPr>
              <a:t>arbejdsmiljø</a:t>
            </a:r>
          </a:p>
          <a:p>
            <a:endParaRPr lang="da-DK" sz="2700" b="1" dirty="0">
              <a:latin typeface="Arial" panose="020B0604020202020204" pitchFamily="34" charset="0"/>
              <a:cs typeface="Arial" panose="020B0604020202020204" pitchFamily="34" charset="0"/>
            </a:endParaRPr>
          </a:p>
        </p:txBody>
      </p:sp>
      <p:sp>
        <p:nvSpPr>
          <p:cNvPr id="2" name="Tekstfelt 1"/>
          <p:cNvSpPr txBox="1"/>
          <p:nvPr/>
        </p:nvSpPr>
        <p:spPr>
          <a:xfrm>
            <a:off x="6341266" y="2297633"/>
            <a:ext cx="2751102" cy="267765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rtlCol="0">
            <a:spAutoFit/>
          </a:bodyPr>
          <a:lstStyle/>
          <a:p>
            <a:r>
              <a:rPr lang="da-DK" sz="1400" b="1" dirty="0" smtClean="0">
                <a:latin typeface="Rockwell" panose="02060603020205020403" pitchFamily="18" charset="0"/>
                <a:cs typeface="Arial" panose="020B0604020202020204" pitchFamily="34" charset="0"/>
              </a:rPr>
              <a:t>Et sundt psykisk arbejdsmiljø:</a:t>
            </a:r>
          </a:p>
          <a:p>
            <a:pPr marL="285750" indent="-285750">
              <a:buFont typeface="Arial" panose="020B0604020202020204" pitchFamily="34" charset="0"/>
              <a:buChar char="•"/>
            </a:pPr>
            <a:r>
              <a:rPr lang="da-DK" sz="1400" dirty="0" smtClean="0">
                <a:latin typeface="Rockwell" panose="02060603020205020403" pitchFamily="18" charset="0"/>
                <a:cs typeface="Arial" panose="020B0604020202020204" pitchFamily="34" charset="0"/>
              </a:rPr>
              <a:t>Samarbejde, relationer og ledelse</a:t>
            </a:r>
          </a:p>
          <a:p>
            <a:pPr marL="285750" indent="-285750">
              <a:buFont typeface="Arial" panose="020B0604020202020204" pitchFamily="34" charset="0"/>
              <a:buChar char="•"/>
            </a:pPr>
            <a:r>
              <a:rPr lang="da-DK" sz="1400" dirty="0" smtClean="0">
                <a:latin typeface="Rockwell" panose="02060603020205020403" pitchFamily="18" charset="0"/>
                <a:cs typeface="Arial" panose="020B0604020202020204" pitchFamily="34" charset="0"/>
              </a:rPr>
              <a:t>Krav og ressourcer</a:t>
            </a:r>
          </a:p>
          <a:p>
            <a:pPr marL="285750" indent="-285750">
              <a:buFont typeface="Arial" panose="020B0604020202020204" pitchFamily="34" charset="0"/>
              <a:buChar char="•"/>
            </a:pPr>
            <a:r>
              <a:rPr lang="da-DK" sz="1400" dirty="0" smtClean="0">
                <a:latin typeface="Rockwell" panose="02060603020205020403" pitchFamily="18" charset="0"/>
                <a:cs typeface="Arial" panose="020B0604020202020204" pitchFamily="34" charset="0"/>
              </a:rPr>
              <a:t>Indflydelse og forandringer</a:t>
            </a:r>
          </a:p>
          <a:p>
            <a:pPr marL="285750" indent="-285750">
              <a:buFont typeface="Arial" panose="020B0604020202020204" pitchFamily="34" charset="0"/>
              <a:buChar char="•"/>
            </a:pPr>
            <a:r>
              <a:rPr lang="da-DK" sz="1400" dirty="0" smtClean="0">
                <a:latin typeface="Rockwell" panose="02060603020205020403" pitchFamily="18" charset="0"/>
                <a:cs typeface="Arial" panose="020B0604020202020204" pitchFamily="34" charset="0"/>
              </a:rPr>
              <a:t>Tilfredshed, tryghed og fleksibilitet</a:t>
            </a:r>
          </a:p>
          <a:p>
            <a:pPr marL="285750" indent="-285750">
              <a:buFont typeface="Arial" panose="020B0604020202020204" pitchFamily="34" charset="0"/>
              <a:buChar char="•"/>
            </a:pPr>
            <a:r>
              <a:rPr lang="da-DK" sz="1400" dirty="0" smtClean="0">
                <a:latin typeface="Rockwell" panose="02060603020205020403" pitchFamily="18" charset="0"/>
                <a:cs typeface="Arial" panose="020B0604020202020204" pitchFamily="34" charset="0"/>
              </a:rPr>
              <a:t>Tillid, retfærdighed og rummelighed</a:t>
            </a:r>
          </a:p>
          <a:p>
            <a:pPr marL="285750" indent="-285750">
              <a:buFont typeface="Arial" panose="020B0604020202020204" pitchFamily="34" charset="0"/>
              <a:buChar char="•"/>
            </a:pPr>
            <a:r>
              <a:rPr lang="da-DK" sz="1400" dirty="0" smtClean="0">
                <a:latin typeface="Rockwell" panose="02060603020205020403" pitchFamily="18" charset="0"/>
                <a:cs typeface="Arial" panose="020B0604020202020204" pitchFamily="34" charset="0"/>
              </a:rPr>
              <a:t>Vold, mobning og konflikter </a:t>
            </a:r>
            <a:endParaRPr lang="da-DK" sz="1400" dirty="0">
              <a:latin typeface="Rockwell" panose="02060603020205020403" pitchFamily="18" charset="0"/>
              <a:cs typeface="Arial" panose="020B0604020202020204" pitchFamily="34" charset="0"/>
            </a:endParaRPr>
          </a:p>
        </p:txBody>
      </p:sp>
    </p:spTree>
    <p:extLst>
      <p:ext uri="{BB962C8B-B14F-4D97-AF65-F5344CB8AC3E}">
        <p14:creationId xmlns:p14="http://schemas.microsoft.com/office/powerpoint/2010/main" val="10404373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1"/>
          </p:nvPr>
        </p:nvSpPr>
        <p:spPr>
          <a:xfrm>
            <a:off x="872067" y="1139009"/>
            <a:ext cx="6189133" cy="2621671"/>
          </a:xfrm>
        </p:spPr>
        <p:txBody>
          <a:bodyPr/>
          <a:lstStyle/>
          <a:p>
            <a:pPr>
              <a:lnSpc>
                <a:spcPct val="100000"/>
              </a:lnSpc>
            </a:pPr>
            <a:r>
              <a:rPr lang="da-DK" sz="2400" dirty="0" smtClean="0">
                <a:latin typeface="Rockwell" panose="02060603020205020403" pitchFamily="18" charset="0"/>
                <a:cs typeface="Arial" panose="020B0604020202020204" pitchFamily="34" charset="0"/>
              </a:rPr>
              <a:t>Delmål:</a:t>
            </a:r>
          </a:p>
          <a:p>
            <a:pPr>
              <a:lnSpc>
                <a:spcPct val="100000"/>
              </a:lnSpc>
            </a:pPr>
            <a:endParaRPr lang="da-DK" sz="2400" dirty="0" smtClean="0">
              <a:latin typeface="Rockwell" panose="02060603020205020403" pitchFamily="18" charset="0"/>
              <a:cs typeface="Arial" panose="020B0604020202020204" pitchFamily="34" charset="0"/>
            </a:endParaRPr>
          </a:p>
          <a:p>
            <a:pPr marL="342900" indent="-342900">
              <a:buFont typeface="Arial" panose="020B0604020202020204" pitchFamily="34" charset="0"/>
              <a:buChar char="•"/>
            </a:pPr>
            <a:r>
              <a:rPr lang="da-DK" sz="2400" dirty="0">
                <a:latin typeface="Rockwell" panose="02060603020205020403" pitchFamily="18" charset="0"/>
                <a:cs typeface="Arial" panose="020B0604020202020204" pitchFamily="34" charset="0"/>
              </a:rPr>
              <a:t>Vi vil fremme den attraktive arbejdsplads </a:t>
            </a:r>
          </a:p>
          <a:p>
            <a:pPr>
              <a:lnSpc>
                <a:spcPct val="100000"/>
              </a:lnSpc>
            </a:pPr>
            <a:endParaRPr lang="da-DK" sz="1800" dirty="0" smtClean="0">
              <a:latin typeface="Rockwell" panose="02060603020205020403" pitchFamily="18" charset="0"/>
              <a:cs typeface="Arial" panose="020B0604020202020204" pitchFamily="34" charset="0"/>
            </a:endParaRPr>
          </a:p>
          <a:p>
            <a:pPr>
              <a:lnSpc>
                <a:spcPct val="100000"/>
              </a:lnSpc>
            </a:pPr>
            <a:r>
              <a:rPr lang="da-DK" sz="1800" dirty="0" smtClean="0">
                <a:latin typeface="Rockwell" panose="02060603020205020403" pitchFamily="18" charset="0"/>
                <a:cs typeface="Arial" panose="020B0604020202020204" pitchFamily="34" charset="0"/>
              </a:rPr>
              <a:t>En attraktiv arbejdsplads er, hvor medarbejderne ved, hvad de skal og hvorfor samt hvor der er synlig ledelse og anerkendelse. På en attraktiv arbejdsplads </a:t>
            </a:r>
            <a:r>
              <a:rPr lang="da-DK" sz="1800" dirty="0">
                <a:latin typeface="Rockwell" panose="02060603020205020403" pitchFamily="18" charset="0"/>
                <a:cs typeface="Arial" panose="020B0604020202020204" pitchFamily="34" charset="0"/>
              </a:rPr>
              <a:t>føler medarbejderne sig </a:t>
            </a:r>
            <a:r>
              <a:rPr lang="da-DK" sz="1800" dirty="0" smtClean="0">
                <a:latin typeface="Rockwell" panose="02060603020205020403" pitchFamily="18" charset="0"/>
                <a:cs typeface="Arial" panose="020B0604020202020204" pitchFamily="34" charset="0"/>
              </a:rPr>
              <a:t>kompetente samt bruger </a:t>
            </a:r>
            <a:r>
              <a:rPr lang="da-DK" sz="1800" dirty="0">
                <a:latin typeface="Rockwell" panose="02060603020205020403" pitchFamily="18" charset="0"/>
                <a:cs typeface="Arial" panose="020B0604020202020204" pitchFamily="34" charset="0"/>
              </a:rPr>
              <a:t>sin faglighed og erfaring til at skabe resultater, der er væsentlige for andre mennesker og for arbejdspladsen</a:t>
            </a:r>
            <a:r>
              <a:rPr lang="da-DK" sz="1800" dirty="0" smtClean="0">
                <a:latin typeface="Rockwell" panose="02060603020205020403" pitchFamily="18" charset="0"/>
                <a:cs typeface="Arial" panose="020B0604020202020204" pitchFamily="34" charset="0"/>
              </a:rPr>
              <a:t>.</a:t>
            </a:r>
          </a:p>
          <a:p>
            <a:pPr>
              <a:lnSpc>
                <a:spcPct val="100000"/>
              </a:lnSpc>
            </a:pPr>
            <a:r>
              <a:rPr lang="da-DK" sz="1800" dirty="0" smtClean="0">
                <a:latin typeface="Rockwell" panose="02060603020205020403" pitchFamily="18" charset="0"/>
                <a:cs typeface="Arial" panose="020B0604020202020204" pitchFamily="34" charset="0"/>
              </a:rPr>
              <a:t>En attraktiv arbejdsplads vil man gerne fortælle om til andre og blive ved med at engagere sig i. </a:t>
            </a:r>
            <a:endParaRPr lang="da-DK" sz="1800" dirty="0">
              <a:latin typeface="Rockwell" panose="02060603020205020403" pitchFamily="18" charset="0"/>
              <a:cs typeface="Arial" panose="020B0604020202020204" pitchFamily="34" charset="0"/>
            </a:endParaRPr>
          </a:p>
        </p:txBody>
      </p:sp>
      <p:grpSp>
        <p:nvGrpSpPr>
          <p:cNvPr id="13" name="Gruppe 12"/>
          <p:cNvGrpSpPr/>
          <p:nvPr/>
        </p:nvGrpSpPr>
        <p:grpSpPr>
          <a:xfrm>
            <a:off x="0" y="-175146"/>
            <a:ext cx="9144000" cy="956733"/>
            <a:chOff x="0" y="0"/>
            <a:chExt cx="9144000" cy="956733"/>
          </a:xfrm>
          <a:noFill/>
        </p:grpSpPr>
        <p:sp>
          <p:nvSpPr>
            <p:cNvPr id="14" name="Rektangel 13"/>
            <p:cNvSpPr/>
            <p:nvPr/>
          </p:nvSpPr>
          <p:spPr>
            <a:xfrm>
              <a:off x="0" y="0"/>
              <a:ext cx="9144000" cy="95673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15" name="Lige forbindelse 14"/>
            <p:cNvCxnSpPr/>
            <p:nvPr/>
          </p:nvCxnSpPr>
          <p:spPr>
            <a:xfrm>
              <a:off x="1337733" y="657077"/>
              <a:ext cx="6477000" cy="0"/>
            </a:xfrm>
            <a:prstGeom prst="line">
              <a:avLst/>
            </a:prstGeom>
            <a:grpFill/>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6" name="Tekstfelt 15"/>
            <p:cNvSpPr txBox="1"/>
            <p:nvPr/>
          </p:nvSpPr>
          <p:spPr>
            <a:xfrm>
              <a:off x="1476632" y="309889"/>
              <a:ext cx="6592100" cy="523220"/>
            </a:xfrm>
            <a:prstGeom prst="rect">
              <a:avLst/>
            </a:prstGeom>
            <a:grpFill/>
          </p:spPr>
          <p:txBody>
            <a:bodyPr wrap="square" rtlCol="0">
              <a:spAutoFit/>
            </a:bodyPr>
            <a:lstStyle/>
            <a:p>
              <a:r>
                <a:rPr lang="da-DK" sz="1400" dirty="0" smtClean="0">
                  <a:latin typeface="Corbel Light" panose="020B0303020204020204" pitchFamily="34" charset="0"/>
                </a:rPr>
                <a:t>ARBEJDSMILJØMÅL OG -STRATEGI</a:t>
              </a:r>
            </a:p>
            <a:p>
              <a:endParaRPr lang="da-DK" sz="1400" dirty="0">
                <a:latin typeface="Corbel Light" panose="020B0303020204020204" pitchFamily="34" charset="0"/>
              </a:endParaRPr>
            </a:p>
          </p:txBody>
        </p:sp>
      </p:grpSp>
      <p:sp>
        <p:nvSpPr>
          <p:cNvPr id="9" name="Pentagon 8"/>
          <p:cNvSpPr/>
          <p:nvPr/>
        </p:nvSpPr>
        <p:spPr>
          <a:xfrm rot="5400000">
            <a:off x="7491683" y="1281348"/>
            <a:ext cx="1154097" cy="703831"/>
          </a:xfrm>
          <a:prstGeom prst="homePlate">
            <a:avLst/>
          </a:prstGeom>
          <a:solidFill>
            <a:srgbClr val="FFEBED"/>
          </a:solidFill>
          <a:ln>
            <a:noFill/>
          </a:ln>
          <a:effectLst>
            <a:outerShdw blurRad="50800" dist="38100" dir="2700000" algn="tl" rotWithShape="0">
              <a:prstClr val="black">
                <a:alpha val="40000"/>
              </a:prstClr>
            </a:outerShdw>
            <a:reflection blurRad="6350" stA="50000" endA="300" endPos="5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8" name="Tekstfelt 7"/>
          <p:cNvSpPr txBox="1"/>
          <p:nvPr/>
        </p:nvSpPr>
        <p:spPr>
          <a:xfrm>
            <a:off x="1236617" y="579162"/>
            <a:ext cx="8087566" cy="954107"/>
          </a:xfrm>
          <a:prstGeom prst="rect">
            <a:avLst/>
          </a:prstGeom>
          <a:noFill/>
        </p:spPr>
        <p:txBody>
          <a:bodyPr wrap="square" rtlCol="0">
            <a:spAutoFit/>
          </a:bodyPr>
          <a:lstStyle/>
          <a:p>
            <a:r>
              <a:rPr lang="da-DK" sz="2700" b="1" dirty="0">
                <a:solidFill>
                  <a:schemeClr val="accent2">
                    <a:lumMod val="60000"/>
                    <a:lumOff val="40000"/>
                  </a:schemeClr>
                </a:solidFill>
                <a:latin typeface="Arial" panose="020B0604020202020204" pitchFamily="34" charset="0"/>
                <a:cs typeface="Arial" panose="020B0604020202020204" pitchFamily="34" charset="0"/>
              </a:rPr>
              <a:t>Et psykisk </a:t>
            </a:r>
            <a:r>
              <a:rPr lang="da-DK" sz="2700" b="1" dirty="0" smtClean="0">
                <a:solidFill>
                  <a:schemeClr val="accent2">
                    <a:lumMod val="60000"/>
                    <a:lumOff val="40000"/>
                  </a:schemeClr>
                </a:solidFill>
                <a:latin typeface="Arial" panose="020B0604020202020204" pitchFamily="34" charset="0"/>
                <a:cs typeface="Arial" panose="020B0604020202020204" pitchFamily="34" charset="0"/>
              </a:rPr>
              <a:t>sundt </a:t>
            </a:r>
            <a:r>
              <a:rPr lang="da-DK" sz="2700" b="1" dirty="0">
                <a:solidFill>
                  <a:schemeClr val="accent2">
                    <a:lumMod val="60000"/>
                    <a:lumOff val="40000"/>
                  </a:schemeClr>
                </a:solidFill>
                <a:latin typeface="Arial" panose="020B0604020202020204" pitchFamily="34" charset="0"/>
                <a:cs typeface="Arial" panose="020B0604020202020204" pitchFamily="34" charset="0"/>
              </a:rPr>
              <a:t>og attraktivt </a:t>
            </a:r>
            <a:r>
              <a:rPr lang="da-DK" sz="2700" b="1" dirty="0" smtClean="0">
                <a:solidFill>
                  <a:schemeClr val="accent2">
                    <a:lumMod val="60000"/>
                    <a:lumOff val="40000"/>
                  </a:schemeClr>
                </a:solidFill>
                <a:latin typeface="Arial" panose="020B0604020202020204" pitchFamily="34" charset="0"/>
                <a:cs typeface="Arial" panose="020B0604020202020204" pitchFamily="34" charset="0"/>
              </a:rPr>
              <a:t>arbejdsmiljø</a:t>
            </a:r>
          </a:p>
          <a:p>
            <a:endParaRPr lang="da-DK" sz="2700" b="1" dirty="0">
              <a:latin typeface="Arial" panose="020B0604020202020204" pitchFamily="34" charset="0"/>
              <a:cs typeface="Arial" panose="020B0604020202020204" pitchFamily="34" charset="0"/>
            </a:endParaRPr>
          </a:p>
        </p:txBody>
      </p:sp>
      <p:sp>
        <p:nvSpPr>
          <p:cNvPr id="2" name="Tekstfelt 1"/>
          <p:cNvSpPr txBox="1"/>
          <p:nvPr/>
        </p:nvSpPr>
        <p:spPr>
          <a:xfrm>
            <a:off x="7061200" y="2952750"/>
            <a:ext cx="2053169" cy="20313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rtlCol="0">
            <a:spAutoFit/>
          </a:bodyPr>
          <a:lstStyle/>
          <a:p>
            <a:r>
              <a:rPr lang="da-DK" sz="1400" b="1" dirty="0" smtClean="0">
                <a:latin typeface="Rockwell" panose="02060603020205020403" pitchFamily="18" charset="0"/>
                <a:cs typeface="Arial" panose="020B0604020202020204" pitchFamily="34" charset="0"/>
              </a:rPr>
              <a:t>En sund arbejdsplads handler bl.a. om </a:t>
            </a:r>
            <a:r>
              <a:rPr lang="da-DK" sz="1400" dirty="0" smtClean="0">
                <a:latin typeface="Rockwell" panose="02060603020205020403" pitchFamily="18" charset="0"/>
                <a:cs typeface="Arial" panose="020B0604020202020204" pitchFamily="34" charset="0"/>
              </a:rPr>
              <a:t>muligheden for fysisk aktivitet, anerkendende kollegaskab, sund kost, mentalt sundhed, udvikling og god borgerkontakt. </a:t>
            </a:r>
            <a:endParaRPr lang="da-DK" sz="1400" dirty="0">
              <a:latin typeface="Rockwell" panose="02060603020205020403" pitchFamily="18" charset="0"/>
              <a:cs typeface="Arial" panose="020B0604020202020204" pitchFamily="34" charset="0"/>
            </a:endParaRPr>
          </a:p>
        </p:txBody>
      </p:sp>
    </p:spTree>
    <p:extLst>
      <p:ext uri="{BB962C8B-B14F-4D97-AF65-F5344CB8AC3E}">
        <p14:creationId xmlns:p14="http://schemas.microsoft.com/office/powerpoint/2010/main" val="34241131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1"/>
          </p:nvPr>
        </p:nvSpPr>
        <p:spPr>
          <a:xfrm>
            <a:off x="431801" y="1102460"/>
            <a:ext cx="6349999" cy="2621671"/>
          </a:xfrm>
        </p:spPr>
        <p:txBody>
          <a:bodyPr/>
          <a:lstStyle/>
          <a:p>
            <a:pPr>
              <a:lnSpc>
                <a:spcPct val="100000"/>
              </a:lnSpc>
            </a:pPr>
            <a:r>
              <a:rPr lang="da-DK" sz="2400" dirty="0" smtClean="0">
                <a:latin typeface="Rockwell" panose="02060603020205020403" pitchFamily="18" charset="0"/>
                <a:cs typeface="Arial" panose="020B0604020202020204" pitchFamily="34" charset="0"/>
              </a:rPr>
              <a:t>Delmål:</a:t>
            </a:r>
          </a:p>
          <a:p>
            <a:pPr>
              <a:lnSpc>
                <a:spcPct val="100000"/>
              </a:lnSpc>
            </a:pPr>
            <a:endParaRPr lang="da-DK" sz="2400" dirty="0" smtClean="0">
              <a:latin typeface="Rockwell" panose="02060603020205020403" pitchFamily="18" charset="0"/>
              <a:cs typeface="Arial" panose="020B0604020202020204" pitchFamily="34" charset="0"/>
            </a:endParaRPr>
          </a:p>
          <a:p>
            <a:pPr marL="342900" indent="-342900">
              <a:buFont typeface="Arial" panose="020B0604020202020204" pitchFamily="34" charset="0"/>
              <a:buChar char="•"/>
            </a:pPr>
            <a:r>
              <a:rPr lang="da-DK" sz="2400" dirty="0">
                <a:latin typeface="Rockwell" panose="02060603020205020403" pitchFamily="18" charset="0"/>
                <a:cs typeface="Arial" panose="020B0604020202020204" pitchFamily="34" charset="0"/>
              </a:rPr>
              <a:t>Vi vil understøtte det meningsfulde arbejde</a:t>
            </a:r>
          </a:p>
          <a:p>
            <a:pPr>
              <a:lnSpc>
                <a:spcPct val="100000"/>
              </a:lnSpc>
            </a:pPr>
            <a:endParaRPr lang="da-DK" sz="2000" dirty="0" smtClean="0">
              <a:latin typeface="Rockwell" panose="02060603020205020403" pitchFamily="18" charset="0"/>
              <a:cs typeface="Arial" panose="020B0604020202020204" pitchFamily="34" charset="0"/>
            </a:endParaRPr>
          </a:p>
          <a:p>
            <a:pPr>
              <a:lnSpc>
                <a:spcPct val="100000"/>
              </a:lnSpc>
            </a:pPr>
            <a:r>
              <a:rPr lang="da-DK" sz="2000" dirty="0">
                <a:latin typeface="Rockwell" panose="02060603020205020403" pitchFamily="18" charset="0"/>
                <a:cs typeface="Arial" panose="020B0604020202020204" pitchFamily="34" charset="0"/>
              </a:rPr>
              <a:t>Mening i arbejdet </a:t>
            </a:r>
            <a:r>
              <a:rPr lang="da-DK" sz="2000" dirty="0" smtClean="0">
                <a:latin typeface="Rockwell" panose="02060603020205020403" pitchFamily="18" charset="0"/>
                <a:cs typeface="Arial" panose="020B0604020202020204" pitchFamily="34" charset="0"/>
              </a:rPr>
              <a:t>skabes, når </a:t>
            </a:r>
            <a:r>
              <a:rPr lang="da-DK" sz="2000" dirty="0">
                <a:latin typeface="Rockwell" panose="02060603020205020403" pitchFamily="18" charset="0"/>
                <a:cs typeface="Arial" panose="020B0604020202020204" pitchFamily="34" charset="0"/>
              </a:rPr>
              <a:t>vi </a:t>
            </a:r>
            <a:r>
              <a:rPr lang="da-DK" sz="2000" dirty="0" smtClean="0">
                <a:latin typeface="Rockwell" panose="02060603020205020403" pitchFamily="18" charset="0"/>
                <a:cs typeface="Arial" panose="020B0604020202020204" pitchFamily="34" charset="0"/>
              </a:rPr>
              <a:t>oplever</a:t>
            </a:r>
            <a:r>
              <a:rPr lang="da-DK" sz="2000" dirty="0">
                <a:latin typeface="Rockwell" panose="02060603020205020403" pitchFamily="18" charset="0"/>
                <a:cs typeface="Arial" panose="020B0604020202020204" pitchFamily="34" charset="0"/>
              </a:rPr>
              <a:t>, at vi bidrager til en vigtig samfundsmæssig opgave. </a:t>
            </a:r>
            <a:r>
              <a:rPr lang="da-DK" sz="2000" dirty="0" smtClean="0">
                <a:latin typeface="Rockwell" panose="02060603020205020403" pitchFamily="18" charset="0"/>
                <a:cs typeface="Arial" panose="020B0604020202020204" pitchFamily="34" charset="0"/>
              </a:rPr>
              <a:t>At vi gennem kerneopgaven gør en forskel sammen med borgerne. </a:t>
            </a:r>
            <a:r>
              <a:rPr lang="da-DK" sz="2000" dirty="0">
                <a:latin typeface="Rockwell" panose="02060603020205020403" pitchFamily="18" charset="0"/>
                <a:cs typeface="Arial" panose="020B0604020202020204" pitchFamily="34" charset="0"/>
              </a:rPr>
              <a:t>Meningen </a:t>
            </a:r>
            <a:r>
              <a:rPr lang="da-DK" sz="2000" dirty="0" smtClean="0">
                <a:latin typeface="Rockwell" panose="02060603020205020403" pitchFamily="18" charset="0"/>
                <a:cs typeface="Arial" panose="020B0604020202020204" pitchFamily="34" charset="0"/>
              </a:rPr>
              <a:t>styrkes, </a:t>
            </a:r>
            <a:r>
              <a:rPr lang="da-DK" sz="2000" dirty="0">
                <a:latin typeface="Rockwell" panose="02060603020205020403" pitchFamily="18" charset="0"/>
                <a:cs typeface="Arial" panose="020B0604020202020204" pitchFamily="34" charset="0"/>
              </a:rPr>
              <a:t>når vi </a:t>
            </a:r>
            <a:r>
              <a:rPr lang="da-DK" sz="2000" dirty="0" smtClean="0">
                <a:latin typeface="Rockwell" panose="02060603020205020403" pitchFamily="18" charset="0"/>
                <a:cs typeface="Arial" panose="020B0604020202020204" pitchFamily="34" charset="0"/>
              </a:rPr>
              <a:t>kan </a:t>
            </a:r>
            <a:r>
              <a:rPr lang="da-DK" sz="2000" dirty="0">
                <a:latin typeface="Rockwell" panose="02060603020205020403" pitchFamily="18" charset="0"/>
                <a:cs typeface="Arial" panose="020B0604020202020204" pitchFamily="34" charset="0"/>
              </a:rPr>
              <a:t>se </a:t>
            </a:r>
            <a:r>
              <a:rPr lang="da-DK" sz="2000" dirty="0" smtClean="0">
                <a:latin typeface="Rockwell" panose="02060603020205020403" pitchFamily="18" charset="0"/>
                <a:cs typeface="Arial" panose="020B0604020202020204" pitchFamily="34" charset="0"/>
              </a:rPr>
              <a:t>sammenhæng </a:t>
            </a:r>
            <a:r>
              <a:rPr lang="da-DK" sz="2000" dirty="0">
                <a:latin typeface="Rockwell" panose="02060603020205020403" pitchFamily="18" charset="0"/>
                <a:cs typeface="Arial" panose="020B0604020202020204" pitchFamily="34" charset="0"/>
              </a:rPr>
              <a:t>mellem vores eget bidrag og den fælles </a:t>
            </a:r>
            <a:r>
              <a:rPr lang="da-DK" sz="2000" dirty="0" smtClean="0">
                <a:latin typeface="Rockwell" panose="02060603020205020403" pitchFamily="18" charset="0"/>
                <a:cs typeface="Arial" panose="020B0604020202020204" pitchFamily="34" charset="0"/>
              </a:rPr>
              <a:t>kerneopgave, samt </a:t>
            </a:r>
            <a:r>
              <a:rPr lang="da-DK" sz="2000" dirty="0">
                <a:latin typeface="Rockwell" panose="02060603020205020403" pitchFamily="18" charset="0"/>
                <a:cs typeface="Arial" panose="020B0604020202020204" pitchFamily="34" charset="0"/>
              </a:rPr>
              <a:t>når vi oplever at kunne udføre arbejdet med en passende kvalitet. </a:t>
            </a:r>
            <a:endParaRPr lang="da-DK" sz="2000" dirty="0" smtClean="0">
              <a:latin typeface="Rockwell" panose="02060603020205020403" pitchFamily="18" charset="0"/>
              <a:cs typeface="Arial" panose="020B0604020202020204" pitchFamily="34" charset="0"/>
            </a:endParaRPr>
          </a:p>
          <a:p>
            <a:pPr>
              <a:lnSpc>
                <a:spcPct val="100000"/>
              </a:lnSpc>
            </a:pPr>
            <a:r>
              <a:rPr lang="da-DK" sz="2000" dirty="0" smtClean="0">
                <a:latin typeface="Arial" panose="020B0604020202020204" pitchFamily="34" charset="0"/>
                <a:cs typeface="Arial" panose="020B0604020202020204" pitchFamily="34" charset="0"/>
              </a:rPr>
              <a:t> </a:t>
            </a:r>
            <a:r>
              <a:rPr lang="da-DK" sz="2000" dirty="0" smtClean="0">
                <a:latin typeface="Arial" panose="020B0604020202020204" pitchFamily="34" charset="0"/>
                <a:cs typeface="Arial" panose="020B0604020202020204" pitchFamily="34" charset="0"/>
              </a:rPr>
              <a:t>  </a:t>
            </a:r>
            <a:endParaRPr lang="da-DK" sz="2000" dirty="0" smtClean="0">
              <a:latin typeface="Arial" panose="020B0604020202020204" pitchFamily="34" charset="0"/>
              <a:cs typeface="Arial" panose="020B0604020202020204" pitchFamily="34" charset="0"/>
            </a:endParaRPr>
          </a:p>
        </p:txBody>
      </p:sp>
      <p:grpSp>
        <p:nvGrpSpPr>
          <p:cNvPr id="13" name="Gruppe 12"/>
          <p:cNvGrpSpPr/>
          <p:nvPr/>
        </p:nvGrpSpPr>
        <p:grpSpPr>
          <a:xfrm>
            <a:off x="0" y="-175146"/>
            <a:ext cx="9144000" cy="956733"/>
            <a:chOff x="0" y="0"/>
            <a:chExt cx="9144000" cy="956733"/>
          </a:xfrm>
          <a:noFill/>
        </p:grpSpPr>
        <p:sp>
          <p:nvSpPr>
            <p:cNvPr id="14" name="Rektangel 13"/>
            <p:cNvSpPr/>
            <p:nvPr/>
          </p:nvSpPr>
          <p:spPr>
            <a:xfrm>
              <a:off x="0" y="0"/>
              <a:ext cx="9144000" cy="95673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15" name="Lige forbindelse 14"/>
            <p:cNvCxnSpPr/>
            <p:nvPr/>
          </p:nvCxnSpPr>
          <p:spPr>
            <a:xfrm>
              <a:off x="1337733" y="657077"/>
              <a:ext cx="6477000" cy="0"/>
            </a:xfrm>
            <a:prstGeom prst="line">
              <a:avLst/>
            </a:prstGeom>
            <a:grpFill/>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6" name="Tekstfelt 15"/>
            <p:cNvSpPr txBox="1"/>
            <p:nvPr/>
          </p:nvSpPr>
          <p:spPr>
            <a:xfrm>
              <a:off x="1476632" y="309889"/>
              <a:ext cx="6592100" cy="523220"/>
            </a:xfrm>
            <a:prstGeom prst="rect">
              <a:avLst/>
            </a:prstGeom>
            <a:grpFill/>
          </p:spPr>
          <p:txBody>
            <a:bodyPr wrap="square" rtlCol="0">
              <a:spAutoFit/>
            </a:bodyPr>
            <a:lstStyle/>
            <a:p>
              <a:r>
                <a:rPr lang="da-DK" sz="1400" dirty="0" smtClean="0">
                  <a:latin typeface="Corbel Light" panose="020B0303020204020204" pitchFamily="34" charset="0"/>
                </a:rPr>
                <a:t>ARBEJDSMILJØMÅL OG -STRATEGI</a:t>
              </a:r>
            </a:p>
            <a:p>
              <a:endParaRPr lang="da-DK" sz="1400" dirty="0">
                <a:latin typeface="Corbel Light" panose="020B0303020204020204" pitchFamily="34" charset="0"/>
              </a:endParaRPr>
            </a:p>
          </p:txBody>
        </p:sp>
      </p:grpSp>
      <p:sp>
        <p:nvSpPr>
          <p:cNvPr id="9" name="Pentagon 8"/>
          <p:cNvSpPr/>
          <p:nvPr/>
        </p:nvSpPr>
        <p:spPr>
          <a:xfrm rot="5400000">
            <a:off x="7598065" y="1302917"/>
            <a:ext cx="1154097" cy="703831"/>
          </a:xfrm>
          <a:prstGeom prst="homePlate">
            <a:avLst/>
          </a:prstGeom>
          <a:solidFill>
            <a:srgbClr val="FFEBED"/>
          </a:solidFill>
          <a:ln>
            <a:noFill/>
          </a:ln>
          <a:effectLst>
            <a:outerShdw blurRad="50800" dist="38100" dir="2700000" algn="tl" rotWithShape="0">
              <a:prstClr val="black">
                <a:alpha val="40000"/>
              </a:prstClr>
            </a:outerShdw>
            <a:reflection blurRad="6350" stA="50000" endA="300" endPos="5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8" name="Tekstfelt 7"/>
          <p:cNvSpPr txBox="1"/>
          <p:nvPr/>
        </p:nvSpPr>
        <p:spPr>
          <a:xfrm>
            <a:off x="642177" y="528097"/>
            <a:ext cx="8087566" cy="954107"/>
          </a:xfrm>
          <a:prstGeom prst="rect">
            <a:avLst/>
          </a:prstGeom>
          <a:noFill/>
        </p:spPr>
        <p:txBody>
          <a:bodyPr wrap="square" rtlCol="0">
            <a:spAutoFit/>
          </a:bodyPr>
          <a:lstStyle/>
          <a:p>
            <a:r>
              <a:rPr lang="da-DK" sz="2700" b="1" dirty="0">
                <a:solidFill>
                  <a:schemeClr val="accent2">
                    <a:lumMod val="60000"/>
                    <a:lumOff val="40000"/>
                  </a:schemeClr>
                </a:solidFill>
                <a:latin typeface="Arial" panose="020B0604020202020204" pitchFamily="34" charset="0"/>
                <a:cs typeface="Arial" panose="020B0604020202020204" pitchFamily="34" charset="0"/>
              </a:rPr>
              <a:t>Et psykisk </a:t>
            </a:r>
            <a:r>
              <a:rPr lang="da-DK" sz="2700" b="1" dirty="0" smtClean="0">
                <a:solidFill>
                  <a:schemeClr val="accent2">
                    <a:lumMod val="60000"/>
                    <a:lumOff val="40000"/>
                  </a:schemeClr>
                </a:solidFill>
                <a:latin typeface="Arial" panose="020B0604020202020204" pitchFamily="34" charset="0"/>
                <a:cs typeface="Arial" panose="020B0604020202020204" pitchFamily="34" charset="0"/>
              </a:rPr>
              <a:t>sundt </a:t>
            </a:r>
            <a:r>
              <a:rPr lang="da-DK" sz="2700" b="1" dirty="0">
                <a:solidFill>
                  <a:schemeClr val="accent2">
                    <a:lumMod val="60000"/>
                    <a:lumOff val="40000"/>
                  </a:schemeClr>
                </a:solidFill>
                <a:latin typeface="Arial" panose="020B0604020202020204" pitchFamily="34" charset="0"/>
                <a:cs typeface="Arial" panose="020B0604020202020204" pitchFamily="34" charset="0"/>
              </a:rPr>
              <a:t>og attraktivt </a:t>
            </a:r>
            <a:r>
              <a:rPr lang="da-DK" sz="2700" b="1" dirty="0" smtClean="0">
                <a:solidFill>
                  <a:schemeClr val="accent2">
                    <a:lumMod val="60000"/>
                    <a:lumOff val="40000"/>
                  </a:schemeClr>
                </a:solidFill>
                <a:latin typeface="Arial" panose="020B0604020202020204" pitchFamily="34" charset="0"/>
                <a:cs typeface="Arial" panose="020B0604020202020204" pitchFamily="34" charset="0"/>
              </a:rPr>
              <a:t>arbejdsmiljø</a:t>
            </a:r>
          </a:p>
          <a:p>
            <a:endParaRPr lang="da-DK" sz="2700" b="1" dirty="0">
              <a:latin typeface="Arial" panose="020B0604020202020204" pitchFamily="34" charset="0"/>
              <a:cs typeface="Arial" panose="020B0604020202020204" pitchFamily="34" charset="0"/>
            </a:endParaRPr>
          </a:p>
        </p:txBody>
      </p:sp>
      <p:sp>
        <p:nvSpPr>
          <p:cNvPr id="2" name="Tekstfelt 1"/>
          <p:cNvSpPr txBox="1"/>
          <p:nvPr/>
        </p:nvSpPr>
        <p:spPr>
          <a:xfrm>
            <a:off x="6849533" y="2643308"/>
            <a:ext cx="2201334" cy="230832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rtlCol="0">
            <a:spAutoFit/>
          </a:bodyPr>
          <a:lstStyle/>
          <a:p>
            <a:r>
              <a:rPr lang="da-DK" sz="1200" b="1" dirty="0" smtClean="0">
                <a:latin typeface="Rockwell" panose="02060603020205020403" pitchFamily="18" charset="0"/>
                <a:cs typeface="Arial" panose="020B0604020202020204" pitchFamily="34" charset="0"/>
              </a:rPr>
              <a:t>Mening i arbejdet har 6 forebyggende faktorer: </a:t>
            </a:r>
          </a:p>
          <a:p>
            <a:pPr marL="228600" indent="-228600">
              <a:buFont typeface="+mj-lt"/>
              <a:buAutoNum type="arabicPeriod"/>
            </a:pPr>
            <a:r>
              <a:rPr lang="da-DK" sz="1200" dirty="0" smtClean="0">
                <a:latin typeface="Rockwell" panose="02060603020205020403" pitchFamily="18" charset="0"/>
                <a:cs typeface="Arial" panose="020B0604020202020204" pitchFamily="34" charset="0"/>
              </a:rPr>
              <a:t>Styrk </a:t>
            </a:r>
            <a:r>
              <a:rPr lang="da-DK" sz="1200" dirty="0">
                <a:latin typeface="Rockwell" panose="02060603020205020403" pitchFamily="18" charset="0"/>
                <a:cs typeface="Arial" panose="020B0604020202020204" pitchFamily="34" charset="0"/>
              </a:rPr>
              <a:t>meningen i </a:t>
            </a:r>
            <a:r>
              <a:rPr lang="da-DK" sz="1200" dirty="0" smtClean="0">
                <a:latin typeface="Rockwell" panose="02060603020205020403" pitchFamily="18" charset="0"/>
                <a:cs typeface="Arial" panose="020B0604020202020204" pitchFamily="34" charset="0"/>
              </a:rPr>
              <a:t>arbejdet</a:t>
            </a:r>
          </a:p>
          <a:p>
            <a:pPr marL="228600" indent="-228600">
              <a:buFont typeface="+mj-lt"/>
              <a:buAutoNum type="arabicPeriod"/>
            </a:pPr>
            <a:r>
              <a:rPr lang="da-DK" sz="1200" dirty="0" smtClean="0">
                <a:latin typeface="Rockwell" panose="02060603020205020403" pitchFamily="18" charset="0"/>
                <a:cs typeface="Arial" panose="020B0604020202020204" pitchFamily="34" charset="0"/>
              </a:rPr>
              <a:t>Prioriter </a:t>
            </a:r>
            <a:r>
              <a:rPr lang="da-DK" sz="1200" dirty="0">
                <a:latin typeface="Rockwell" panose="02060603020205020403" pitchFamily="18" charset="0"/>
                <a:cs typeface="Arial" panose="020B0604020202020204" pitchFamily="34" charset="0"/>
              </a:rPr>
              <a:t>i jeres opgaver </a:t>
            </a:r>
          </a:p>
          <a:p>
            <a:pPr marL="228600" indent="-228600">
              <a:buFont typeface="+mj-lt"/>
              <a:buAutoNum type="arabicPeriod"/>
            </a:pPr>
            <a:r>
              <a:rPr lang="da-DK" sz="1200" dirty="0" smtClean="0">
                <a:latin typeface="Rockwell" panose="02060603020205020403" pitchFamily="18" charset="0"/>
                <a:cs typeface="Arial" panose="020B0604020202020204" pitchFamily="34" charset="0"/>
              </a:rPr>
              <a:t>Husk </a:t>
            </a:r>
            <a:r>
              <a:rPr lang="da-DK" sz="1200" dirty="0">
                <a:latin typeface="Rockwell" panose="02060603020205020403" pitchFamily="18" charset="0"/>
                <a:cs typeface="Arial" panose="020B0604020202020204" pitchFamily="34" charset="0"/>
              </a:rPr>
              <a:t>den gode kommunikation </a:t>
            </a:r>
          </a:p>
          <a:p>
            <a:pPr marL="228600" indent="-228600">
              <a:buFont typeface="+mj-lt"/>
              <a:buAutoNum type="arabicPeriod"/>
            </a:pPr>
            <a:r>
              <a:rPr lang="da-DK" sz="1200" dirty="0" smtClean="0">
                <a:latin typeface="Rockwell" panose="02060603020205020403" pitchFamily="18" charset="0"/>
                <a:cs typeface="Arial" panose="020B0604020202020204" pitchFamily="34" charset="0"/>
              </a:rPr>
              <a:t>Skab </a:t>
            </a:r>
            <a:r>
              <a:rPr lang="da-DK" sz="1200" dirty="0">
                <a:latin typeface="Rockwell" panose="02060603020205020403" pitchFamily="18" charset="0"/>
                <a:cs typeface="Arial" panose="020B0604020202020204" pitchFamily="34" charset="0"/>
              </a:rPr>
              <a:t>en positiv arbejdskultur </a:t>
            </a:r>
          </a:p>
          <a:p>
            <a:pPr marL="228600" indent="-228600">
              <a:buFont typeface="+mj-lt"/>
              <a:buAutoNum type="arabicPeriod"/>
            </a:pPr>
            <a:r>
              <a:rPr lang="da-DK" sz="1200" dirty="0" smtClean="0">
                <a:latin typeface="Rockwell" panose="02060603020205020403" pitchFamily="18" charset="0"/>
                <a:cs typeface="Arial" panose="020B0604020202020204" pitchFamily="34" charset="0"/>
              </a:rPr>
              <a:t>Aftal </a:t>
            </a:r>
            <a:r>
              <a:rPr lang="da-DK" sz="1200" dirty="0">
                <a:latin typeface="Rockwell" panose="02060603020205020403" pitchFamily="18" charset="0"/>
                <a:cs typeface="Arial" panose="020B0604020202020204" pitchFamily="34" charset="0"/>
              </a:rPr>
              <a:t>hjælp og samarbejde </a:t>
            </a:r>
          </a:p>
          <a:p>
            <a:pPr marL="228600" indent="-228600">
              <a:buFont typeface="+mj-lt"/>
              <a:buAutoNum type="arabicPeriod"/>
            </a:pPr>
            <a:r>
              <a:rPr lang="da-DK" sz="1200" dirty="0" smtClean="0">
                <a:latin typeface="Rockwell" panose="02060603020205020403" pitchFamily="18" charset="0"/>
                <a:cs typeface="Arial" panose="020B0604020202020204" pitchFamily="34" charset="0"/>
              </a:rPr>
              <a:t>Pas </a:t>
            </a:r>
            <a:r>
              <a:rPr lang="da-DK" sz="1200" dirty="0">
                <a:latin typeface="Rockwell" panose="02060603020205020403" pitchFamily="18" charset="0"/>
                <a:cs typeface="Arial" panose="020B0604020202020204" pitchFamily="34" charset="0"/>
              </a:rPr>
              <a:t>på jer selv</a:t>
            </a:r>
          </a:p>
        </p:txBody>
      </p:sp>
    </p:spTree>
    <p:extLst>
      <p:ext uri="{BB962C8B-B14F-4D97-AF65-F5344CB8AC3E}">
        <p14:creationId xmlns:p14="http://schemas.microsoft.com/office/powerpoint/2010/main" val="39492837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billede 4"/>
          <p:cNvSpPr>
            <a:spLocks noGrp="1"/>
          </p:cNvSpPr>
          <p:nvPr>
            <p:ph type="pic" sz="quarter" idx="10"/>
          </p:nvPr>
        </p:nvSpPr>
        <p:spPr>
          <a:solidFill>
            <a:srgbClr val="339967"/>
          </a:solidFill>
        </p:spPr>
      </p:sp>
      <p:sp>
        <p:nvSpPr>
          <p:cNvPr id="3" name="Titel 2"/>
          <p:cNvSpPr>
            <a:spLocks noGrp="1"/>
          </p:cNvSpPr>
          <p:nvPr>
            <p:ph type="title"/>
          </p:nvPr>
        </p:nvSpPr>
        <p:spPr/>
        <p:txBody>
          <a:bodyPr/>
          <a:lstStyle/>
          <a:p>
            <a:endParaRPr lang="da-DK"/>
          </a:p>
        </p:txBody>
      </p:sp>
      <p:pic>
        <p:nvPicPr>
          <p:cNvPr id="2" name="Billede 1"/>
          <p:cNvPicPr>
            <a:picLocks noChangeAspect="1"/>
          </p:cNvPicPr>
          <p:nvPr/>
        </p:nvPicPr>
        <p:blipFill>
          <a:blip r:embed="rId2"/>
          <a:stretch>
            <a:fillRect/>
          </a:stretch>
        </p:blipFill>
        <p:spPr>
          <a:xfrm>
            <a:off x="1676401" y="-1"/>
            <a:ext cx="5766494" cy="5165631"/>
          </a:xfrm>
          <a:prstGeom prst="rect">
            <a:avLst/>
          </a:prstGeom>
        </p:spPr>
      </p:pic>
    </p:spTree>
    <p:extLst>
      <p:ext uri="{BB962C8B-B14F-4D97-AF65-F5344CB8AC3E}">
        <p14:creationId xmlns:p14="http://schemas.microsoft.com/office/powerpoint/2010/main" val="29374920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p:cNvSpPr txBox="1"/>
          <p:nvPr/>
        </p:nvSpPr>
        <p:spPr>
          <a:xfrm>
            <a:off x="1135464" y="635938"/>
            <a:ext cx="7204207" cy="4585871"/>
          </a:xfrm>
          <a:prstGeom prst="rect">
            <a:avLst/>
          </a:prstGeom>
          <a:noFill/>
        </p:spPr>
        <p:txBody>
          <a:bodyPr wrap="square" rtlCol="0">
            <a:spAutoFit/>
          </a:bodyPr>
          <a:lstStyle/>
          <a:p>
            <a:r>
              <a:rPr lang="da-DK" sz="3200" b="1" dirty="0" smtClean="0">
                <a:solidFill>
                  <a:prstClr val="black"/>
                </a:solidFill>
                <a:latin typeface="Arial" panose="020B0604020202020204" pitchFamily="34" charset="0"/>
                <a:cs typeface="Arial" panose="020B0604020202020204" pitchFamily="34" charset="0"/>
              </a:rPr>
              <a:t>Hvordan kan I arbejde med målene? </a:t>
            </a:r>
          </a:p>
          <a:p>
            <a:endParaRPr lang="da-DK" sz="2000" dirty="0" smtClean="0">
              <a:solidFill>
                <a:prstClr val="black"/>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a-DK" sz="2000" dirty="0" smtClean="0">
                <a:solidFill>
                  <a:prstClr val="black"/>
                </a:solidFill>
                <a:latin typeface="Rockwell" panose="02060603020205020403" pitchFamily="18" charset="0"/>
                <a:cs typeface="Arial" panose="020B0604020202020204" pitchFamily="34" charset="0"/>
              </a:rPr>
              <a:t>Tal </a:t>
            </a:r>
            <a:r>
              <a:rPr lang="da-DK" sz="2000" dirty="0" smtClean="0">
                <a:solidFill>
                  <a:prstClr val="black"/>
                </a:solidFill>
                <a:latin typeface="Rockwell" panose="02060603020205020403" pitchFamily="18" charset="0"/>
                <a:cs typeface="Arial" panose="020B0604020202020204" pitchFamily="34" charset="0"/>
              </a:rPr>
              <a:t>om, hvad der særligt er i fokus hos jer i forhold til de enkelte mål og delmål – hvor er I særligt udfordret?</a:t>
            </a:r>
            <a:br>
              <a:rPr lang="da-DK" sz="2000" dirty="0" smtClean="0">
                <a:solidFill>
                  <a:prstClr val="black"/>
                </a:solidFill>
                <a:latin typeface="Rockwell" panose="02060603020205020403" pitchFamily="18" charset="0"/>
                <a:cs typeface="Arial" panose="020B0604020202020204" pitchFamily="34" charset="0"/>
              </a:rPr>
            </a:br>
            <a:endParaRPr lang="da-DK" sz="2000" dirty="0" smtClean="0">
              <a:solidFill>
                <a:prstClr val="black"/>
              </a:solidFill>
              <a:latin typeface="Rockwell" panose="02060603020205020403" pitchFamily="18" charset="0"/>
              <a:cs typeface="Arial" panose="020B0604020202020204" pitchFamily="34" charset="0"/>
            </a:endParaRPr>
          </a:p>
          <a:p>
            <a:pPr marL="342900" indent="-342900">
              <a:buFont typeface="Arial" panose="020B0604020202020204" pitchFamily="34" charset="0"/>
              <a:buChar char="•"/>
            </a:pPr>
            <a:r>
              <a:rPr lang="da-DK" sz="2000" dirty="0" smtClean="0">
                <a:solidFill>
                  <a:prstClr val="black"/>
                </a:solidFill>
                <a:latin typeface="Rockwell" panose="02060603020205020403" pitchFamily="18" charset="0"/>
                <a:cs typeface="Arial" panose="020B0604020202020204" pitchFamily="34" charset="0"/>
              </a:rPr>
              <a:t>Udarbejd handleplaner i MED-udvalget og igangsæt initiativer indenfor de mål og delmål, hvor I gerne vil gøre en fremtidig forskel</a:t>
            </a:r>
            <a:br>
              <a:rPr lang="da-DK" sz="2000" dirty="0" smtClean="0">
                <a:solidFill>
                  <a:prstClr val="black"/>
                </a:solidFill>
                <a:latin typeface="Rockwell" panose="02060603020205020403" pitchFamily="18" charset="0"/>
                <a:cs typeface="Arial" panose="020B0604020202020204" pitchFamily="34" charset="0"/>
              </a:rPr>
            </a:br>
            <a:r>
              <a:rPr lang="da-DK" sz="2000" dirty="0" smtClean="0">
                <a:solidFill>
                  <a:prstClr val="black"/>
                </a:solidFill>
                <a:latin typeface="Rockwell" panose="02060603020205020403" pitchFamily="18" charset="0"/>
                <a:cs typeface="Arial" panose="020B0604020202020204" pitchFamily="34" charset="0"/>
              </a:rPr>
              <a:t> </a:t>
            </a:r>
          </a:p>
          <a:p>
            <a:pPr marL="342900" indent="-342900">
              <a:buFont typeface="Arial" panose="020B0604020202020204" pitchFamily="34" charset="0"/>
              <a:buChar char="•"/>
            </a:pPr>
            <a:r>
              <a:rPr lang="da-DK" sz="2000" dirty="0" smtClean="0">
                <a:solidFill>
                  <a:prstClr val="black"/>
                </a:solidFill>
                <a:latin typeface="Rockwell" panose="02060603020205020403" pitchFamily="18" charset="0"/>
                <a:cs typeface="Arial" panose="020B0604020202020204" pitchFamily="34" charset="0"/>
              </a:rPr>
              <a:t>Indsaml </a:t>
            </a:r>
            <a:r>
              <a:rPr lang="da-DK" sz="2000" dirty="0" smtClean="0">
                <a:solidFill>
                  <a:prstClr val="black"/>
                </a:solidFill>
                <a:latin typeface="Rockwell" panose="02060603020205020403" pitchFamily="18" charset="0"/>
                <a:cs typeface="Arial" panose="020B0604020202020204" pitchFamily="34" charset="0"/>
              </a:rPr>
              <a:t>viden om, hvordan det går med udvikling indenfor de enkelte mål og delmål</a:t>
            </a:r>
            <a:br>
              <a:rPr lang="da-DK" sz="2000" dirty="0" smtClean="0">
                <a:solidFill>
                  <a:prstClr val="black"/>
                </a:solidFill>
                <a:latin typeface="Rockwell" panose="02060603020205020403" pitchFamily="18" charset="0"/>
                <a:cs typeface="Arial" panose="020B0604020202020204" pitchFamily="34" charset="0"/>
              </a:rPr>
            </a:br>
            <a:endParaRPr lang="da-DK" sz="2000" dirty="0" smtClean="0">
              <a:solidFill>
                <a:prstClr val="black"/>
              </a:solidFill>
              <a:latin typeface="Rockwell" panose="02060603020205020403" pitchFamily="18" charset="0"/>
              <a:cs typeface="Arial" panose="020B0604020202020204" pitchFamily="34" charset="0"/>
            </a:endParaRPr>
          </a:p>
          <a:p>
            <a:pPr marL="342900" indent="-342900">
              <a:buFont typeface="Arial" panose="020B0604020202020204" pitchFamily="34" charset="0"/>
              <a:buChar char="•"/>
            </a:pPr>
            <a:r>
              <a:rPr lang="da-DK" sz="2000" dirty="0" smtClean="0">
                <a:solidFill>
                  <a:prstClr val="black"/>
                </a:solidFill>
                <a:latin typeface="Rockwell" panose="02060603020205020403" pitchFamily="18" charset="0"/>
                <a:cs typeface="Arial" panose="020B0604020202020204" pitchFamily="34" charset="0"/>
              </a:rPr>
              <a:t>Drøft hvert år arbejdsmiljømålene i en fælles arbejdsmiljødrøftelse i jeres MED-udvalg</a:t>
            </a:r>
            <a:endParaRPr lang="da-DK" sz="2000" dirty="0">
              <a:solidFill>
                <a:prstClr val="black"/>
              </a:solidFill>
              <a:latin typeface="Arial" panose="020B0604020202020204" pitchFamily="34" charset="0"/>
              <a:cs typeface="Arial" panose="020B0604020202020204" pitchFamily="34" charset="0"/>
            </a:endParaRPr>
          </a:p>
        </p:txBody>
      </p:sp>
      <p:grpSp>
        <p:nvGrpSpPr>
          <p:cNvPr id="13" name="Gruppe 12"/>
          <p:cNvGrpSpPr/>
          <p:nvPr/>
        </p:nvGrpSpPr>
        <p:grpSpPr>
          <a:xfrm>
            <a:off x="0" y="-175146"/>
            <a:ext cx="9144000" cy="956733"/>
            <a:chOff x="0" y="0"/>
            <a:chExt cx="9144000" cy="956733"/>
          </a:xfrm>
          <a:noFill/>
        </p:grpSpPr>
        <p:sp>
          <p:nvSpPr>
            <p:cNvPr id="14" name="Rektangel 13"/>
            <p:cNvSpPr/>
            <p:nvPr/>
          </p:nvSpPr>
          <p:spPr>
            <a:xfrm>
              <a:off x="0" y="0"/>
              <a:ext cx="9144000" cy="95673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20" name="Lige forbindelse 19"/>
            <p:cNvCxnSpPr/>
            <p:nvPr/>
          </p:nvCxnSpPr>
          <p:spPr>
            <a:xfrm>
              <a:off x="1337733" y="626533"/>
              <a:ext cx="6477000" cy="0"/>
            </a:xfrm>
            <a:prstGeom prst="line">
              <a:avLst/>
            </a:prstGeom>
            <a:grpFill/>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21" name="Tekstfelt 20"/>
            <p:cNvSpPr txBox="1"/>
            <p:nvPr/>
          </p:nvSpPr>
          <p:spPr>
            <a:xfrm>
              <a:off x="1261530" y="287864"/>
              <a:ext cx="6592100" cy="523220"/>
            </a:xfrm>
            <a:prstGeom prst="rect">
              <a:avLst/>
            </a:prstGeom>
            <a:grpFill/>
          </p:spPr>
          <p:txBody>
            <a:bodyPr wrap="square" rtlCol="0">
              <a:spAutoFit/>
            </a:bodyPr>
            <a:lstStyle/>
            <a:p>
              <a:r>
                <a:rPr lang="da-DK" sz="1400" dirty="0" smtClean="0">
                  <a:latin typeface="Corbel Light" panose="020B0303020204020204" pitchFamily="34" charset="0"/>
                </a:rPr>
                <a:t>ARBEJDSMILJØMÅL OG -STRATEGI</a:t>
              </a:r>
            </a:p>
            <a:p>
              <a:endParaRPr lang="da-DK" sz="1400" dirty="0">
                <a:latin typeface="Corbel Light" panose="020B0303020204020204" pitchFamily="34" charset="0"/>
              </a:endParaRPr>
            </a:p>
          </p:txBody>
        </p:sp>
        <p:pic>
          <p:nvPicPr>
            <p:cNvPr id="22" name="Billede 21"/>
            <p:cNvPicPr>
              <a:picLocks noChangeAspect="1"/>
            </p:cNvPicPr>
            <p:nvPr/>
          </p:nvPicPr>
          <p:blipFill>
            <a:blip r:embed="rId3">
              <a:duotone>
                <a:prstClr val="black"/>
                <a:schemeClr val="tx1">
                  <a:lumMod val="95000"/>
                  <a:lumOff val="5000"/>
                  <a:tint val="45000"/>
                  <a:satMod val="400000"/>
                </a:schemeClr>
              </a:duotone>
              <a:extLst>
                <a:ext uri="{28A0092B-C50C-407E-A947-70E740481C1C}">
                  <a14:useLocalDpi xmlns:a14="http://schemas.microsoft.com/office/drawing/2010/main" val="0"/>
                </a:ext>
              </a:extLst>
            </a:blip>
            <a:stretch>
              <a:fillRect/>
            </a:stretch>
          </p:blipFill>
          <p:spPr>
            <a:xfrm>
              <a:off x="6925733" y="182334"/>
              <a:ext cx="982132" cy="474743"/>
            </a:xfrm>
            <a:prstGeom prst="rect">
              <a:avLst/>
            </a:prstGeom>
            <a:grpFill/>
          </p:spPr>
        </p:pic>
      </p:grpSp>
    </p:spTree>
    <p:extLst>
      <p:ext uri="{BB962C8B-B14F-4D97-AF65-F5344CB8AC3E}">
        <p14:creationId xmlns:p14="http://schemas.microsoft.com/office/powerpoint/2010/main" val="33212460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p:cNvSpPr txBox="1"/>
          <p:nvPr/>
        </p:nvSpPr>
        <p:spPr>
          <a:xfrm>
            <a:off x="1285326" y="1387288"/>
            <a:ext cx="7001938" cy="1785104"/>
          </a:xfrm>
          <a:prstGeom prst="rect">
            <a:avLst/>
          </a:prstGeom>
          <a:noFill/>
        </p:spPr>
        <p:txBody>
          <a:bodyPr wrap="square" rtlCol="0">
            <a:spAutoFit/>
          </a:bodyPr>
          <a:lstStyle/>
          <a:p>
            <a:r>
              <a:rPr lang="da-DK" sz="3200" dirty="0" smtClean="0">
                <a:solidFill>
                  <a:prstClr val="black"/>
                </a:solidFill>
                <a:latin typeface="Arial" panose="020B0604020202020204" pitchFamily="34" charset="0"/>
                <a:cs typeface="Arial" panose="020B0604020202020204" pitchFamily="34" charset="0"/>
              </a:rPr>
              <a:t>Drøftelse i grupper </a:t>
            </a:r>
            <a:r>
              <a:rPr lang="da-DK" sz="3200" dirty="0">
                <a:solidFill>
                  <a:prstClr val="black"/>
                </a:solidFill>
                <a:latin typeface="Arial" panose="020B0604020202020204" pitchFamily="34" charset="0"/>
                <a:cs typeface="Arial" panose="020B0604020202020204" pitchFamily="34" charset="0"/>
              </a:rPr>
              <a:t>- </a:t>
            </a:r>
            <a:r>
              <a:rPr lang="da-DK" sz="3200" dirty="0" smtClean="0">
                <a:solidFill>
                  <a:prstClr val="black"/>
                </a:solidFill>
                <a:latin typeface="Arial" panose="020B0604020202020204" pitchFamily="34" charset="0"/>
                <a:cs typeface="Arial" panose="020B0604020202020204" pitchFamily="34" charset="0"/>
              </a:rPr>
              <a:t>Dialogark</a:t>
            </a:r>
          </a:p>
          <a:p>
            <a:endParaRPr lang="da-DK" dirty="0" smtClean="0">
              <a:solidFill>
                <a:prstClr val="black"/>
              </a:solidFill>
              <a:latin typeface="Arial" panose="020B0604020202020204" pitchFamily="34" charset="0"/>
              <a:cs typeface="Arial" panose="020B0604020202020204" pitchFamily="34" charset="0"/>
            </a:endParaRPr>
          </a:p>
          <a:p>
            <a:r>
              <a:rPr lang="da-DK" sz="2000" b="1" dirty="0" smtClean="0">
                <a:solidFill>
                  <a:prstClr val="black"/>
                </a:solidFill>
                <a:latin typeface="Rockwell" panose="02060603020205020403" pitchFamily="18" charset="0"/>
                <a:cs typeface="Arial" panose="020B0604020202020204" pitchFamily="34" charset="0"/>
              </a:rPr>
              <a:t>Fremgangsmåde: </a:t>
            </a:r>
            <a:r>
              <a:rPr lang="da-DK" sz="2000" dirty="0" smtClean="0">
                <a:solidFill>
                  <a:prstClr val="black"/>
                </a:solidFill>
                <a:latin typeface="Rockwell" panose="02060603020205020403" pitchFamily="18" charset="0"/>
                <a:cs typeface="Arial" panose="020B0604020202020204" pitchFamily="34" charset="0"/>
              </a:rPr>
              <a:t>Følg anvisningerne på arkene og drøft spørgsmålene samtidig med, at I skriver ned på arket.</a:t>
            </a:r>
            <a:endParaRPr lang="da-DK" sz="2000" b="1" dirty="0" smtClean="0">
              <a:solidFill>
                <a:prstClr val="black"/>
              </a:solidFill>
              <a:latin typeface="Rockwell" panose="02060603020205020403" pitchFamily="18" charset="0"/>
              <a:cs typeface="Arial" panose="020B0604020202020204" pitchFamily="34" charset="0"/>
            </a:endParaRPr>
          </a:p>
          <a:p>
            <a:endParaRPr lang="da-DK" sz="2000" dirty="0">
              <a:solidFill>
                <a:prstClr val="black"/>
              </a:solidFill>
              <a:latin typeface="Arial" panose="020B0604020202020204" pitchFamily="34" charset="0"/>
              <a:cs typeface="Arial" panose="020B0604020202020204" pitchFamily="34" charset="0"/>
            </a:endParaRPr>
          </a:p>
        </p:txBody>
      </p:sp>
      <p:grpSp>
        <p:nvGrpSpPr>
          <p:cNvPr id="13" name="Gruppe 12"/>
          <p:cNvGrpSpPr/>
          <p:nvPr/>
        </p:nvGrpSpPr>
        <p:grpSpPr>
          <a:xfrm>
            <a:off x="0" y="-175146"/>
            <a:ext cx="9144000" cy="956733"/>
            <a:chOff x="0" y="0"/>
            <a:chExt cx="9144000" cy="956733"/>
          </a:xfrm>
          <a:noFill/>
        </p:grpSpPr>
        <p:sp>
          <p:nvSpPr>
            <p:cNvPr id="14" name="Rektangel 13"/>
            <p:cNvSpPr/>
            <p:nvPr/>
          </p:nvSpPr>
          <p:spPr>
            <a:xfrm>
              <a:off x="0" y="0"/>
              <a:ext cx="9144000" cy="95673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20" name="Lige forbindelse 19"/>
            <p:cNvCxnSpPr/>
            <p:nvPr/>
          </p:nvCxnSpPr>
          <p:spPr>
            <a:xfrm>
              <a:off x="1337733" y="626533"/>
              <a:ext cx="6477000" cy="0"/>
            </a:xfrm>
            <a:prstGeom prst="line">
              <a:avLst/>
            </a:prstGeom>
            <a:grpFill/>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21" name="Tekstfelt 20"/>
            <p:cNvSpPr txBox="1"/>
            <p:nvPr/>
          </p:nvSpPr>
          <p:spPr>
            <a:xfrm>
              <a:off x="1261530" y="287864"/>
              <a:ext cx="6592100" cy="523220"/>
            </a:xfrm>
            <a:prstGeom prst="rect">
              <a:avLst/>
            </a:prstGeom>
            <a:grpFill/>
          </p:spPr>
          <p:txBody>
            <a:bodyPr wrap="square" rtlCol="0">
              <a:spAutoFit/>
            </a:bodyPr>
            <a:lstStyle/>
            <a:p>
              <a:r>
                <a:rPr lang="da-DK" sz="1400" dirty="0" smtClean="0">
                  <a:latin typeface="Corbel Light" panose="020B0303020204020204" pitchFamily="34" charset="0"/>
                </a:rPr>
                <a:t>ARBEJDSMILJØMÅL OG -STRATEGI</a:t>
              </a:r>
            </a:p>
            <a:p>
              <a:endParaRPr lang="da-DK" sz="1400" dirty="0">
                <a:latin typeface="Corbel Light" panose="020B0303020204020204" pitchFamily="34" charset="0"/>
              </a:endParaRPr>
            </a:p>
          </p:txBody>
        </p:sp>
        <p:pic>
          <p:nvPicPr>
            <p:cNvPr id="22" name="Billede 21"/>
            <p:cNvPicPr>
              <a:picLocks noChangeAspect="1"/>
            </p:cNvPicPr>
            <p:nvPr/>
          </p:nvPicPr>
          <p:blipFill>
            <a:blip r:embed="rId3">
              <a:duotone>
                <a:prstClr val="black"/>
                <a:schemeClr val="tx1">
                  <a:lumMod val="95000"/>
                  <a:lumOff val="5000"/>
                  <a:tint val="45000"/>
                  <a:satMod val="400000"/>
                </a:schemeClr>
              </a:duotone>
              <a:extLst>
                <a:ext uri="{28A0092B-C50C-407E-A947-70E740481C1C}">
                  <a14:useLocalDpi xmlns:a14="http://schemas.microsoft.com/office/drawing/2010/main" val="0"/>
                </a:ext>
              </a:extLst>
            </a:blip>
            <a:stretch>
              <a:fillRect/>
            </a:stretch>
          </p:blipFill>
          <p:spPr>
            <a:xfrm>
              <a:off x="6925733" y="182334"/>
              <a:ext cx="982132" cy="474743"/>
            </a:xfrm>
            <a:prstGeom prst="rect">
              <a:avLst/>
            </a:prstGeom>
            <a:grpFill/>
          </p:spPr>
        </p:pic>
      </p:grpSp>
    </p:spTree>
    <p:extLst>
      <p:ext uri="{BB962C8B-B14F-4D97-AF65-F5344CB8AC3E}">
        <p14:creationId xmlns:p14="http://schemas.microsoft.com/office/powerpoint/2010/main" val="37751107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p:cNvSpPr txBox="1"/>
          <p:nvPr/>
        </p:nvSpPr>
        <p:spPr>
          <a:xfrm>
            <a:off x="1269996" y="1391509"/>
            <a:ext cx="6663270" cy="2246769"/>
          </a:xfrm>
          <a:prstGeom prst="rect">
            <a:avLst/>
          </a:prstGeom>
          <a:noFill/>
        </p:spPr>
        <p:txBody>
          <a:bodyPr wrap="square" rtlCol="0">
            <a:spAutoFit/>
          </a:bodyPr>
          <a:lstStyle/>
          <a:p>
            <a:r>
              <a:rPr lang="da-DK" sz="2800" b="1" dirty="0" smtClean="0">
                <a:latin typeface="Arial" panose="020B0604020202020204" pitchFamily="34" charset="0"/>
                <a:cs typeface="Arial" panose="020B0604020202020204" pitchFamily="34" charset="0"/>
              </a:rPr>
              <a:t>Opsamling i plenum</a:t>
            </a:r>
          </a:p>
          <a:p>
            <a:endParaRPr lang="da-DK" sz="2800" b="1" dirty="0">
              <a:latin typeface="Arial" panose="020B0604020202020204" pitchFamily="34" charset="0"/>
              <a:cs typeface="Arial" panose="020B0604020202020204" pitchFamily="34" charset="0"/>
            </a:endParaRPr>
          </a:p>
          <a:p>
            <a:r>
              <a:rPr lang="da-DK" sz="2800" i="1" dirty="0" smtClean="0">
                <a:latin typeface="Rockwell" panose="02060603020205020403" pitchFamily="18" charset="0"/>
                <a:cs typeface="Arial" panose="020B0604020202020204" pitchFamily="34" charset="0"/>
              </a:rPr>
              <a:t>Hvad har I talt om? Hvad </a:t>
            </a:r>
            <a:r>
              <a:rPr lang="da-DK" sz="2800" i="1" dirty="0">
                <a:latin typeface="Rockwell" panose="02060603020205020403" pitchFamily="18" charset="0"/>
                <a:cs typeface="Arial" panose="020B0604020202020204" pitchFamily="34" charset="0"/>
              </a:rPr>
              <a:t>skal </a:t>
            </a:r>
            <a:r>
              <a:rPr lang="da-DK" sz="2800" i="1" dirty="0" smtClean="0">
                <a:latin typeface="Rockwell" panose="02060603020205020403" pitchFamily="18" charset="0"/>
                <a:cs typeface="Arial" panose="020B0604020202020204" pitchFamily="34" charset="0"/>
              </a:rPr>
              <a:t>I </a:t>
            </a:r>
            <a:r>
              <a:rPr lang="da-DK" sz="2800" i="1" dirty="0">
                <a:latin typeface="Rockwell" panose="02060603020205020403" pitchFamily="18" charset="0"/>
                <a:cs typeface="Arial" panose="020B0604020202020204" pitchFamily="34" charset="0"/>
              </a:rPr>
              <a:t>arbejde videre med? Hvilke konkrete handlinger kræver </a:t>
            </a:r>
            <a:r>
              <a:rPr lang="da-DK" sz="2800" i="1" dirty="0" smtClean="0">
                <a:latin typeface="Rockwell" panose="02060603020205020403" pitchFamily="18" charset="0"/>
                <a:cs typeface="Arial" panose="020B0604020202020204" pitchFamily="34" charset="0"/>
              </a:rPr>
              <a:t>det, og hvordan vil I følge op?</a:t>
            </a:r>
            <a:endParaRPr lang="da-DK" sz="2800" b="1" dirty="0" smtClean="0">
              <a:latin typeface="Rockwell" panose="02060603020205020403" pitchFamily="18" charset="0"/>
              <a:cs typeface="Arial" panose="020B0604020202020204" pitchFamily="34" charset="0"/>
            </a:endParaRPr>
          </a:p>
        </p:txBody>
      </p:sp>
      <p:grpSp>
        <p:nvGrpSpPr>
          <p:cNvPr id="13" name="Gruppe 12"/>
          <p:cNvGrpSpPr/>
          <p:nvPr/>
        </p:nvGrpSpPr>
        <p:grpSpPr>
          <a:xfrm>
            <a:off x="0" y="-175146"/>
            <a:ext cx="9144000" cy="956733"/>
            <a:chOff x="0" y="0"/>
            <a:chExt cx="9144000" cy="956733"/>
          </a:xfrm>
          <a:noFill/>
        </p:grpSpPr>
        <p:sp>
          <p:nvSpPr>
            <p:cNvPr id="14" name="Rektangel 13"/>
            <p:cNvSpPr/>
            <p:nvPr/>
          </p:nvSpPr>
          <p:spPr>
            <a:xfrm>
              <a:off x="0" y="0"/>
              <a:ext cx="9144000" cy="95673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20" name="Lige forbindelse 19"/>
            <p:cNvCxnSpPr/>
            <p:nvPr/>
          </p:nvCxnSpPr>
          <p:spPr>
            <a:xfrm>
              <a:off x="1337733" y="626533"/>
              <a:ext cx="6477000" cy="0"/>
            </a:xfrm>
            <a:prstGeom prst="line">
              <a:avLst/>
            </a:prstGeom>
            <a:grpFill/>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21" name="Tekstfelt 20"/>
            <p:cNvSpPr txBox="1"/>
            <p:nvPr/>
          </p:nvSpPr>
          <p:spPr>
            <a:xfrm>
              <a:off x="1261530" y="287864"/>
              <a:ext cx="6592100" cy="523220"/>
            </a:xfrm>
            <a:prstGeom prst="rect">
              <a:avLst/>
            </a:prstGeom>
            <a:grpFill/>
          </p:spPr>
          <p:txBody>
            <a:bodyPr wrap="square" rtlCol="0">
              <a:spAutoFit/>
            </a:bodyPr>
            <a:lstStyle/>
            <a:p>
              <a:r>
                <a:rPr lang="da-DK" sz="1400" dirty="0" smtClean="0">
                  <a:latin typeface="Corbel Light" panose="020B0303020204020204" pitchFamily="34" charset="0"/>
                </a:rPr>
                <a:t>ARBEJDSMILJØMÅL OG -STRATEGI</a:t>
              </a:r>
            </a:p>
            <a:p>
              <a:endParaRPr lang="da-DK" sz="1400" dirty="0">
                <a:latin typeface="Corbel Light" panose="020B0303020204020204" pitchFamily="34" charset="0"/>
              </a:endParaRPr>
            </a:p>
          </p:txBody>
        </p:sp>
        <p:pic>
          <p:nvPicPr>
            <p:cNvPr id="22" name="Billede 21"/>
            <p:cNvPicPr>
              <a:picLocks noChangeAspect="1"/>
            </p:cNvPicPr>
            <p:nvPr/>
          </p:nvPicPr>
          <p:blipFill>
            <a:blip r:embed="rId3">
              <a:duotone>
                <a:prstClr val="black"/>
                <a:schemeClr val="tx1">
                  <a:lumMod val="95000"/>
                  <a:lumOff val="5000"/>
                  <a:tint val="45000"/>
                  <a:satMod val="400000"/>
                </a:schemeClr>
              </a:duotone>
              <a:extLst>
                <a:ext uri="{28A0092B-C50C-407E-A947-70E740481C1C}">
                  <a14:useLocalDpi xmlns:a14="http://schemas.microsoft.com/office/drawing/2010/main" val="0"/>
                </a:ext>
              </a:extLst>
            </a:blip>
            <a:stretch>
              <a:fillRect/>
            </a:stretch>
          </p:blipFill>
          <p:spPr>
            <a:xfrm>
              <a:off x="6925733" y="182334"/>
              <a:ext cx="982132" cy="474743"/>
            </a:xfrm>
            <a:prstGeom prst="rect">
              <a:avLst/>
            </a:prstGeom>
            <a:grpFill/>
          </p:spPr>
        </p:pic>
      </p:grpSp>
    </p:spTree>
    <p:extLst>
      <p:ext uri="{BB962C8B-B14F-4D97-AF65-F5344CB8AC3E}">
        <p14:creationId xmlns:p14="http://schemas.microsoft.com/office/powerpoint/2010/main" val="31912149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e 12"/>
          <p:cNvGrpSpPr/>
          <p:nvPr/>
        </p:nvGrpSpPr>
        <p:grpSpPr>
          <a:xfrm>
            <a:off x="0" y="-175146"/>
            <a:ext cx="9144000" cy="956733"/>
            <a:chOff x="0" y="0"/>
            <a:chExt cx="9144000" cy="956733"/>
          </a:xfrm>
          <a:noFill/>
        </p:grpSpPr>
        <p:sp>
          <p:nvSpPr>
            <p:cNvPr id="14" name="Rektangel 13"/>
            <p:cNvSpPr/>
            <p:nvPr/>
          </p:nvSpPr>
          <p:spPr>
            <a:xfrm>
              <a:off x="0" y="0"/>
              <a:ext cx="9144000" cy="95673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20" name="Lige forbindelse 19"/>
            <p:cNvCxnSpPr/>
            <p:nvPr/>
          </p:nvCxnSpPr>
          <p:spPr>
            <a:xfrm>
              <a:off x="1337733" y="626533"/>
              <a:ext cx="6477000" cy="0"/>
            </a:xfrm>
            <a:prstGeom prst="line">
              <a:avLst/>
            </a:prstGeom>
            <a:grpFill/>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21" name="Tekstfelt 20"/>
            <p:cNvSpPr txBox="1"/>
            <p:nvPr/>
          </p:nvSpPr>
          <p:spPr>
            <a:xfrm>
              <a:off x="1261530" y="287864"/>
              <a:ext cx="6592100" cy="523220"/>
            </a:xfrm>
            <a:prstGeom prst="rect">
              <a:avLst/>
            </a:prstGeom>
            <a:grpFill/>
          </p:spPr>
          <p:txBody>
            <a:bodyPr wrap="square" rtlCol="0">
              <a:spAutoFit/>
            </a:bodyPr>
            <a:lstStyle/>
            <a:p>
              <a:r>
                <a:rPr lang="da-DK" sz="1400" dirty="0" smtClean="0">
                  <a:latin typeface="Corbel Light" panose="020B0303020204020204" pitchFamily="34" charset="0"/>
                </a:rPr>
                <a:t>ARBEJDSMILJØMÅL OG -STRATEGI</a:t>
              </a:r>
            </a:p>
            <a:p>
              <a:endParaRPr lang="da-DK" sz="1400" dirty="0">
                <a:latin typeface="Corbel Light" panose="020B0303020204020204" pitchFamily="34" charset="0"/>
              </a:endParaRPr>
            </a:p>
          </p:txBody>
        </p:sp>
        <p:pic>
          <p:nvPicPr>
            <p:cNvPr id="22" name="Billede 21"/>
            <p:cNvPicPr>
              <a:picLocks noChangeAspect="1"/>
            </p:cNvPicPr>
            <p:nvPr/>
          </p:nvPicPr>
          <p:blipFill>
            <a:blip r:embed="rId3">
              <a:duotone>
                <a:prstClr val="black"/>
                <a:schemeClr val="tx1">
                  <a:lumMod val="95000"/>
                  <a:lumOff val="5000"/>
                  <a:tint val="45000"/>
                  <a:satMod val="400000"/>
                </a:schemeClr>
              </a:duotone>
              <a:extLst>
                <a:ext uri="{28A0092B-C50C-407E-A947-70E740481C1C}">
                  <a14:useLocalDpi xmlns:a14="http://schemas.microsoft.com/office/drawing/2010/main" val="0"/>
                </a:ext>
              </a:extLst>
            </a:blip>
            <a:stretch>
              <a:fillRect/>
            </a:stretch>
          </p:blipFill>
          <p:spPr>
            <a:xfrm>
              <a:off x="6925733" y="182334"/>
              <a:ext cx="982132" cy="474743"/>
            </a:xfrm>
            <a:prstGeom prst="rect">
              <a:avLst/>
            </a:prstGeom>
            <a:grpFill/>
          </p:spPr>
        </p:pic>
      </p:grpSp>
      <p:sp>
        <p:nvSpPr>
          <p:cNvPr id="2" name="Tekstfelt 1"/>
          <p:cNvSpPr txBox="1"/>
          <p:nvPr/>
        </p:nvSpPr>
        <p:spPr>
          <a:xfrm>
            <a:off x="1261530" y="2183374"/>
            <a:ext cx="5621866" cy="769441"/>
          </a:xfrm>
          <a:prstGeom prst="rect">
            <a:avLst/>
          </a:prstGeom>
          <a:noFill/>
        </p:spPr>
        <p:txBody>
          <a:bodyPr wrap="square" rtlCol="0">
            <a:spAutoFit/>
          </a:bodyPr>
          <a:lstStyle/>
          <a:p>
            <a:r>
              <a:rPr lang="da-DK" sz="4400" dirty="0" smtClean="0">
                <a:latin typeface="Arial" panose="020B0604020202020204" pitchFamily="34" charset="0"/>
                <a:cs typeface="Arial" panose="020B0604020202020204" pitchFamily="34" charset="0"/>
              </a:rPr>
              <a:t>TAK FOR NU</a:t>
            </a:r>
            <a:endParaRPr lang="da-DK" sz="4400" dirty="0">
              <a:latin typeface="Arial" panose="020B0604020202020204" pitchFamily="34" charset="0"/>
              <a:cs typeface="Arial" panose="020B0604020202020204" pitchFamily="34" charset="0"/>
            </a:endParaRPr>
          </a:p>
        </p:txBody>
      </p:sp>
      <p:pic>
        <p:nvPicPr>
          <p:cNvPr id="9" name="Billede 8"/>
          <p:cNvPicPr>
            <a:picLocks noChangeAspect="1"/>
          </p:cNvPicPr>
          <p:nvPr/>
        </p:nvPicPr>
        <p:blipFill>
          <a:blip r:embed="rId4"/>
          <a:stretch>
            <a:fillRect/>
          </a:stretch>
        </p:blipFill>
        <p:spPr>
          <a:xfrm>
            <a:off x="5001814" y="1052517"/>
            <a:ext cx="3847838" cy="3446897"/>
          </a:xfrm>
          <a:prstGeom prst="rect">
            <a:avLst/>
          </a:prstGeom>
        </p:spPr>
      </p:pic>
    </p:spTree>
    <p:extLst>
      <p:ext uri="{BB962C8B-B14F-4D97-AF65-F5344CB8AC3E}">
        <p14:creationId xmlns:p14="http://schemas.microsoft.com/office/powerpoint/2010/main" val="31559234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p:cNvSpPr txBox="1"/>
          <p:nvPr/>
        </p:nvSpPr>
        <p:spPr>
          <a:xfrm>
            <a:off x="1236133" y="1196774"/>
            <a:ext cx="6578600" cy="3600986"/>
          </a:xfrm>
          <a:prstGeom prst="rect">
            <a:avLst/>
          </a:prstGeom>
          <a:noFill/>
        </p:spPr>
        <p:txBody>
          <a:bodyPr wrap="square" rtlCol="0">
            <a:spAutoFit/>
          </a:bodyPr>
          <a:lstStyle/>
          <a:p>
            <a:r>
              <a:rPr lang="da-DK" sz="3200" dirty="0" smtClean="0">
                <a:latin typeface="Arial" panose="020B0604020202020204" pitchFamily="34" charset="0"/>
                <a:cs typeface="Arial" panose="020B0604020202020204" pitchFamily="34" charset="0"/>
              </a:rPr>
              <a:t>I DAG SKAL VI TALE OM…</a:t>
            </a:r>
          </a:p>
          <a:p>
            <a:endParaRPr lang="da-DK" sz="3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a-DK" sz="2000" i="1" dirty="0" smtClean="0">
                <a:latin typeface="Rockwell" panose="02060603020205020403" pitchFamily="18" charset="0"/>
                <a:cs typeface="Arial" panose="020B0604020202020204" pitchFamily="34" charset="0"/>
              </a:rPr>
              <a:t>Hvorfor har vi arbejdsmiljømål?</a:t>
            </a:r>
          </a:p>
          <a:p>
            <a:pPr marL="342900" indent="-342900">
              <a:buFont typeface="Wingdings" panose="05000000000000000000" pitchFamily="2" charset="2"/>
              <a:buChar char="v"/>
            </a:pPr>
            <a:endParaRPr lang="da-DK" sz="2000" i="1" dirty="0" smtClean="0">
              <a:latin typeface="Rockwell" panose="02060603020205020403" pitchFamily="18" charset="0"/>
              <a:cs typeface="Arial" panose="020B0604020202020204" pitchFamily="34" charset="0"/>
            </a:endParaRPr>
          </a:p>
          <a:p>
            <a:pPr marL="342900" indent="-342900">
              <a:buFont typeface="Arial" panose="020B0604020202020204" pitchFamily="34" charset="0"/>
              <a:buChar char="•"/>
            </a:pPr>
            <a:r>
              <a:rPr lang="da-DK" sz="2000" i="1" dirty="0" smtClean="0">
                <a:latin typeface="Rockwell" panose="02060603020205020403" pitchFamily="18" charset="0"/>
                <a:cs typeface="Arial" panose="020B0604020202020204" pitchFamily="34" charset="0"/>
              </a:rPr>
              <a:t>Hvad indeholder arbejdsmiljømålene?</a:t>
            </a:r>
          </a:p>
          <a:p>
            <a:pPr marL="342900" indent="-342900">
              <a:buFont typeface="Wingdings" panose="05000000000000000000" pitchFamily="2" charset="2"/>
              <a:buChar char="v"/>
            </a:pPr>
            <a:endParaRPr lang="da-DK" sz="2000" i="1" dirty="0" smtClean="0">
              <a:latin typeface="Rockwell" panose="02060603020205020403" pitchFamily="18" charset="0"/>
              <a:cs typeface="Arial" panose="020B0604020202020204" pitchFamily="34" charset="0"/>
            </a:endParaRPr>
          </a:p>
          <a:p>
            <a:pPr marL="342900" indent="-342900">
              <a:buFont typeface="Arial" panose="020B0604020202020204" pitchFamily="34" charset="0"/>
              <a:buChar char="•"/>
            </a:pPr>
            <a:r>
              <a:rPr lang="da-DK" sz="2000" i="1" dirty="0" smtClean="0">
                <a:latin typeface="Rockwell" panose="02060603020205020403" pitchFamily="18" charset="0"/>
                <a:cs typeface="Arial" panose="020B0604020202020204" pitchFamily="34" charset="0"/>
              </a:rPr>
              <a:t>Hvordan kan I arbejde med målene?</a:t>
            </a:r>
          </a:p>
          <a:p>
            <a:endParaRPr lang="da-DK" sz="3200" dirty="0">
              <a:latin typeface="Arial" panose="020B0604020202020204" pitchFamily="34" charset="0"/>
              <a:cs typeface="Arial" panose="020B0604020202020204" pitchFamily="34" charset="0"/>
            </a:endParaRPr>
          </a:p>
          <a:p>
            <a:endParaRPr lang="da-DK" sz="3200" dirty="0">
              <a:latin typeface="Arial" panose="020B0604020202020204" pitchFamily="34" charset="0"/>
              <a:cs typeface="Arial" panose="020B0604020202020204" pitchFamily="34" charset="0"/>
            </a:endParaRPr>
          </a:p>
        </p:txBody>
      </p:sp>
      <p:grpSp>
        <p:nvGrpSpPr>
          <p:cNvPr id="16" name="Gruppe 15"/>
          <p:cNvGrpSpPr/>
          <p:nvPr/>
        </p:nvGrpSpPr>
        <p:grpSpPr>
          <a:xfrm>
            <a:off x="-46567" y="112718"/>
            <a:ext cx="9144000" cy="956733"/>
            <a:chOff x="4233" y="178710"/>
            <a:chExt cx="9144000" cy="956733"/>
          </a:xfrm>
          <a:noFill/>
        </p:grpSpPr>
        <p:sp>
          <p:nvSpPr>
            <p:cNvPr id="17" name="Rektangel 16"/>
            <p:cNvSpPr/>
            <p:nvPr/>
          </p:nvSpPr>
          <p:spPr>
            <a:xfrm>
              <a:off x="4233" y="178710"/>
              <a:ext cx="9144000" cy="95673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18" name="Lige forbindelse 17"/>
            <p:cNvCxnSpPr/>
            <p:nvPr/>
          </p:nvCxnSpPr>
          <p:spPr>
            <a:xfrm>
              <a:off x="1337733" y="626533"/>
              <a:ext cx="6477000" cy="0"/>
            </a:xfrm>
            <a:prstGeom prst="line">
              <a:avLst/>
            </a:prstGeom>
            <a:grpFill/>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9" name="Tekstfelt 18"/>
            <p:cNvSpPr txBox="1"/>
            <p:nvPr/>
          </p:nvSpPr>
          <p:spPr>
            <a:xfrm>
              <a:off x="1261530" y="287864"/>
              <a:ext cx="6592100" cy="523220"/>
            </a:xfrm>
            <a:prstGeom prst="rect">
              <a:avLst/>
            </a:prstGeom>
            <a:grpFill/>
          </p:spPr>
          <p:txBody>
            <a:bodyPr wrap="square" rtlCol="0">
              <a:spAutoFit/>
            </a:bodyPr>
            <a:lstStyle/>
            <a:p>
              <a:r>
                <a:rPr lang="da-DK" sz="1400" dirty="0" smtClean="0">
                  <a:latin typeface="Corbel Light" panose="020B0303020204020204" pitchFamily="34" charset="0"/>
                </a:rPr>
                <a:t>ARBEJDSMILJØMÅL OG -STRATEGI</a:t>
              </a:r>
            </a:p>
            <a:p>
              <a:endParaRPr lang="da-DK" sz="1400" dirty="0">
                <a:latin typeface="Corbel Light" panose="020B0303020204020204" pitchFamily="34" charset="0"/>
              </a:endParaRPr>
            </a:p>
          </p:txBody>
        </p:sp>
        <p:pic>
          <p:nvPicPr>
            <p:cNvPr id="23" name="Billede 22"/>
            <p:cNvPicPr>
              <a:picLocks noChangeAspect="1"/>
            </p:cNvPicPr>
            <p:nvPr/>
          </p:nvPicPr>
          <p:blipFill>
            <a:blip r:embed="rId3">
              <a:duotone>
                <a:prstClr val="black"/>
                <a:schemeClr val="tx1">
                  <a:lumMod val="95000"/>
                  <a:lumOff val="5000"/>
                  <a:tint val="45000"/>
                  <a:satMod val="400000"/>
                </a:schemeClr>
              </a:duotone>
              <a:extLst>
                <a:ext uri="{28A0092B-C50C-407E-A947-70E740481C1C}">
                  <a14:useLocalDpi xmlns:a14="http://schemas.microsoft.com/office/drawing/2010/main" val="0"/>
                </a:ext>
              </a:extLst>
            </a:blip>
            <a:stretch>
              <a:fillRect/>
            </a:stretch>
          </p:blipFill>
          <p:spPr>
            <a:xfrm>
              <a:off x="6925733" y="182334"/>
              <a:ext cx="982132" cy="474743"/>
            </a:xfrm>
            <a:prstGeom prst="rect">
              <a:avLst/>
            </a:prstGeom>
            <a:grpFill/>
          </p:spPr>
        </p:pic>
      </p:grpSp>
    </p:spTree>
    <p:extLst>
      <p:ext uri="{BB962C8B-B14F-4D97-AF65-F5344CB8AC3E}">
        <p14:creationId xmlns:p14="http://schemas.microsoft.com/office/powerpoint/2010/main" val="24434996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2"/>
          <p:cNvSpPr>
            <a:spLocks noGrp="1"/>
          </p:cNvSpPr>
          <p:nvPr>
            <p:ph type="title"/>
          </p:nvPr>
        </p:nvSpPr>
        <p:spPr>
          <a:xfrm>
            <a:off x="203200" y="1200308"/>
            <a:ext cx="3303480" cy="3167506"/>
          </a:xfrm>
        </p:spPr>
        <p:txBody>
          <a:bodyPr/>
          <a:lstStyle/>
          <a:p>
            <a:pPr>
              <a:lnSpc>
                <a:spcPct val="100000"/>
              </a:lnSpc>
            </a:pPr>
            <a:r>
              <a:rPr lang="da-DK" sz="4000" dirty="0" smtClean="0">
                <a:solidFill>
                  <a:schemeClr val="tx1"/>
                </a:solidFill>
                <a:latin typeface="Arial" panose="020B0604020202020204" pitchFamily="34" charset="0"/>
                <a:cs typeface="Arial" panose="020B0604020202020204" pitchFamily="34" charset="0"/>
              </a:rPr>
              <a:t>HVORFOR ARBEJDS-MILJØMÅL?</a:t>
            </a:r>
            <a:endParaRPr lang="da-DK" sz="4000" dirty="0">
              <a:solidFill>
                <a:schemeClr val="tx1"/>
              </a:solidFill>
              <a:latin typeface="Arial" panose="020B0604020202020204" pitchFamily="34" charset="0"/>
              <a:cs typeface="Arial" panose="020B0604020202020204" pitchFamily="34" charset="0"/>
            </a:endParaRPr>
          </a:p>
        </p:txBody>
      </p:sp>
      <p:pic>
        <p:nvPicPr>
          <p:cNvPr id="9" name="Bille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1630" y="97653"/>
            <a:ext cx="1364577" cy="659609"/>
          </a:xfrm>
          <a:prstGeom prst="rect">
            <a:avLst/>
          </a:prstGeom>
        </p:spPr>
      </p:pic>
      <p:pic>
        <p:nvPicPr>
          <p:cNvPr id="1026" name="Picture 2" descr="Billede til arbejdsmiljø (børn)"/>
          <p:cNvPicPr>
            <a:picLocks noChangeAspect="1" noChangeArrowheads="1"/>
          </p:cNvPicPr>
          <p:nvPr/>
        </p:nvPicPr>
        <p:blipFill rotWithShape="1">
          <a:blip r:embed="rId4">
            <a:extLst>
              <a:ext uri="{28A0092B-C50C-407E-A947-70E740481C1C}">
                <a14:useLocalDpi xmlns:a14="http://schemas.microsoft.com/office/drawing/2010/main" val="0"/>
              </a:ext>
            </a:extLst>
          </a:blip>
          <a:srcRect t="-1391" r="47695"/>
          <a:stretch/>
        </p:blipFill>
        <p:spPr bwMode="auto">
          <a:xfrm>
            <a:off x="3433667" y="-71527"/>
            <a:ext cx="5710333" cy="521502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4660007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2"/>
          <p:cNvSpPr>
            <a:spLocks noGrp="1"/>
          </p:cNvSpPr>
          <p:nvPr>
            <p:ph type="title"/>
          </p:nvPr>
        </p:nvSpPr>
        <p:spPr>
          <a:xfrm>
            <a:off x="419879" y="581529"/>
            <a:ext cx="3321541" cy="4836656"/>
          </a:xfrm>
        </p:spPr>
        <p:txBody>
          <a:bodyPr/>
          <a:lstStyle/>
          <a:p>
            <a:pPr>
              <a:lnSpc>
                <a:spcPct val="100000"/>
              </a:lnSpc>
            </a:pPr>
            <a:r>
              <a:rPr lang="da-DK" sz="1800" b="0" dirty="0">
                <a:solidFill>
                  <a:schemeClr val="tx1"/>
                </a:solidFill>
                <a:latin typeface="Rockwell" panose="02060603020205020403" pitchFamily="18" charset="0"/>
                <a:cs typeface="Arial" panose="020B0604020202020204" pitchFamily="34" charset="0"/>
              </a:rPr>
              <a:t>Formålet er at understøtte og styrke udviklingen af de attraktive arbejdspladser i Randers </a:t>
            </a:r>
            <a:r>
              <a:rPr lang="da-DK" sz="1800" b="0" dirty="0" smtClean="0">
                <a:solidFill>
                  <a:schemeClr val="tx1"/>
                </a:solidFill>
                <a:latin typeface="Rockwell" panose="02060603020205020403" pitchFamily="18" charset="0"/>
                <a:cs typeface="Arial" panose="020B0604020202020204" pitchFamily="34" charset="0"/>
              </a:rPr>
              <a:t>Kommune.</a:t>
            </a:r>
            <a:br>
              <a:rPr lang="da-DK" sz="1800" b="0" dirty="0" smtClean="0">
                <a:solidFill>
                  <a:schemeClr val="tx1"/>
                </a:solidFill>
                <a:latin typeface="Rockwell" panose="02060603020205020403" pitchFamily="18" charset="0"/>
                <a:cs typeface="Arial" panose="020B0604020202020204" pitchFamily="34" charset="0"/>
              </a:rPr>
            </a:br>
            <a:r>
              <a:rPr lang="da-DK" sz="1800" b="0" dirty="0" smtClean="0">
                <a:solidFill>
                  <a:schemeClr val="tx1"/>
                </a:solidFill>
                <a:latin typeface="Rockwell" panose="02060603020205020403" pitchFamily="18" charset="0"/>
                <a:cs typeface="Arial" panose="020B0604020202020204" pitchFamily="34" charset="0"/>
              </a:rPr>
              <a:t/>
            </a:r>
            <a:br>
              <a:rPr lang="da-DK" sz="1800" b="0" dirty="0" smtClean="0">
                <a:solidFill>
                  <a:schemeClr val="tx1"/>
                </a:solidFill>
                <a:latin typeface="Rockwell" panose="02060603020205020403" pitchFamily="18" charset="0"/>
                <a:cs typeface="Arial" panose="020B0604020202020204" pitchFamily="34" charset="0"/>
              </a:rPr>
            </a:br>
            <a:r>
              <a:rPr lang="da-DK" sz="1800" b="0" dirty="0" smtClean="0">
                <a:solidFill>
                  <a:schemeClr val="tx1"/>
                </a:solidFill>
                <a:latin typeface="Rockwell" panose="02060603020205020403" pitchFamily="18" charset="0"/>
                <a:cs typeface="Arial" panose="020B0604020202020204" pitchFamily="34" charset="0"/>
              </a:rPr>
              <a:t>Et </a:t>
            </a:r>
            <a:r>
              <a:rPr lang="da-DK" sz="1800" b="0" dirty="0">
                <a:solidFill>
                  <a:schemeClr val="tx1"/>
                </a:solidFill>
                <a:latin typeface="Rockwell" panose="02060603020205020403" pitchFamily="18" charset="0"/>
                <a:cs typeface="Arial" panose="020B0604020202020204" pitchFamily="34" charset="0"/>
              </a:rPr>
              <a:t>sikkert og sundt </a:t>
            </a:r>
            <a:r>
              <a:rPr lang="da-DK" sz="1800" b="0" dirty="0" smtClean="0">
                <a:solidFill>
                  <a:schemeClr val="tx1"/>
                </a:solidFill>
                <a:latin typeface="Rockwell" panose="02060603020205020403" pitchFamily="18" charset="0"/>
                <a:cs typeface="Arial" panose="020B0604020202020204" pitchFamily="34" charset="0"/>
              </a:rPr>
              <a:t>arbejdsmiljø </a:t>
            </a:r>
            <a:r>
              <a:rPr lang="da-DK" sz="1800" b="0" dirty="0">
                <a:solidFill>
                  <a:schemeClr val="tx1"/>
                </a:solidFill>
                <a:latin typeface="Rockwell" panose="02060603020205020403" pitchFamily="18" charset="0"/>
                <a:cs typeface="Arial" panose="020B0604020202020204" pitchFamily="34" charset="0"/>
              </a:rPr>
              <a:t>med høj trivsel og fokus på </a:t>
            </a:r>
            <a:r>
              <a:rPr lang="da-DK" sz="1800" b="0" dirty="0" smtClean="0">
                <a:solidFill>
                  <a:schemeClr val="tx1"/>
                </a:solidFill>
                <a:latin typeface="Rockwell" panose="02060603020205020403" pitchFamily="18" charset="0"/>
                <a:cs typeface="Arial" panose="020B0604020202020204" pitchFamily="34" charset="0"/>
              </a:rPr>
              <a:t>attraktive arbejdsfællesskaber </a:t>
            </a:r>
            <a:r>
              <a:rPr lang="da-DK" sz="1800" b="0" dirty="0">
                <a:solidFill>
                  <a:schemeClr val="tx1"/>
                </a:solidFill>
                <a:latin typeface="Rockwell" panose="02060603020205020403" pitchFamily="18" charset="0"/>
                <a:cs typeface="Arial" panose="020B0604020202020204" pitchFamily="34" charset="0"/>
              </a:rPr>
              <a:t>omkring kerneopgaven er endvidere afgørende for, at borgerne oplever både høj værdi og kvalitet i opgaveløsningen</a:t>
            </a:r>
            <a:r>
              <a:rPr lang="da-DK" sz="1800" b="0" dirty="0">
                <a:solidFill>
                  <a:schemeClr val="tx1"/>
                </a:solidFill>
                <a:latin typeface="Arial" panose="020B0604020202020204" pitchFamily="34" charset="0"/>
                <a:cs typeface="Arial" panose="020B0604020202020204" pitchFamily="34" charset="0"/>
              </a:rPr>
              <a:t>.</a:t>
            </a:r>
          </a:p>
        </p:txBody>
      </p:sp>
      <p:pic>
        <p:nvPicPr>
          <p:cNvPr id="9" name="Bille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1630" y="97653"/>
            <a:ext cx="1364577" cy="659609"/>
          </a:xfrm>
          <a:prstGeom prst="rect">
            <a:avLst/>
          </a:prstGeom>
        </p:spPr>
      </p:pic>
      <p:pic>
        <p:nvPicPr>
          <p:cNvPr id="2050" name="Picture 2" descr="Billede til arbejdsmiljø (ældre)"/>
          <p:cNvPicPr>
            <a:picLocks noChangeAspect="1" noChangeArrowheads="1"/>
          </p:cNvPicPr>
          <p:nvPr/>
        </p:nvPicPr>
        <p:blipFill rotWithShape="1">
          <a:blip r:embed="rId4">
            <a:extLst>
              <a:ext uri="{28A0092B-C50C-407E-A947-70E740481C1C}">
                <a14:useLocalDpi xmlns:a14="http://schemas.microsoft.com/office/drawing/2010/main" val="0"/>
              </a:ext>
            </a:extLst>
          </a:blip>
          <a:srcRect l="20297" t="-782" r="27959"/>
          <a:stretch/>
        </p:blipFill>
        <p:spPr bwMode="auto">
          <a:xfrm>
            <a:off x="3948854" y="-101599"/>
            <a:ext cx="5698066" cy="524509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4597858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4294967295"/>
          </p:nvPr>
        </p:nvSpPr>
        <p:spPr>
          <a:xfrm>
            <a:off x="1201738" y="963921"/>
            <a:ext cx="6875462" cy="3811588"/>
          </a:xfrm>
        </p:spPr>
        <p:txBody>
          <a:bodyPr/>
          <a:lstStyle/>
          <a:p>
            <a:pPr>
              <a:lnSpc>
                <a:spcPct val="100000"/>
              </a:lnSpc>
            </a:pPr>
            <a:r>
              <a:rPr lang="da-DK" sz="2400" b="1" dirty="0" smtClean="0">
                <a:latin typeface="Arial" panose="020B0604020202020204" pitchFamily="34" charset="0"/>
                <a:cs typeface="Arial" panose="020B0604020202020204" pitchFamily="34" charset="0"/>
              </a:rPr>
              <a:t>Nye Arbejdsmiljømål i Randers er baseret på</a:t>
            </a:r>
          </a:p>
          <a:p>
            <a:pPr>
              <a:lnSpc>
                <a:spcPct val="100000"/>
              </a:lnSpc>
            </a:pPr>
            <a:endParaRPr lang="da-DK" sz="1800" dirty="0">
              <a:latin typeface="Rockwell" panose="02060603020205020403" pitchFamily="18" charset="0"/>
              <a:cs typeface="Arial" panose="020B0604020202020204" pitchFamily="34" charset="0"/>
            </a:endParaRPr>
          </a:p>
          <a:p>
            <a:pPr marL="285750" indent="-285750">
              <a:lnSpc>
                <a:spcPct val="100000"/>
              </a:lnSpc>
              <a:buFont typeface="Arial" panose="020B0604020202020204" pitchFamily="34" charset="0"/>
              <a:buChar char="•"/>
            </a:pPr>
            <a:r>
              <a:rPr lang="da-DK" sz="1800" dirty="0" smtClean="0">
                <a:latin typeface="Rockwell" panose="02060603020205020403" pitchFamily="18" charset="0"/>
                <a:cs typeface="Arial" panose="020B0604020202020204" pitchFamily="34" charset="0"/>
              </a:rPr>
              <a:t>Nye nationale mål for arbejdsmiljøet </a:t>
            </a:r>
          </a:p>
          <a:p>
            <a:pPr marL="285750" indent="-285750">
              <a:lnSpc>
                <a:spcPct val="100000"/>
              </a:lnSpc>
              <a:buFont typeface="Arial" panose="020B0604020202020204" pitchFamily="34" charset="0"/>
              <a:buChar char="•"/>
            </a:pPr>
            <a:r>
              <a:rPr lang="da-DK" sz="1800" dirty="0" smtClean="0">
                <a:latin typeface="Rockwell" panose="02060603020205020403" pitchFamily="18" charset="0"/>
                <a:cs typeface="Arial" panose="020B0604020202020204" pitchFamily="34" charset="0"/>
              </a:rPr>
              <a:t>Bekendtgørelse for psykisk arbejdsmiljø </a:t>
            </a:r>
          </a:p>
          <a:p>
            <a:pPr marL="285750" indent="-285750">
              <a:lnSpc>
                <a:spcPct val="100000"/>
              </a:lnSpc>
              <a:buFont typeface="Arial" panose="020B0604020202020204" pitchFamily="34" charset="0"/>
              <a:buChar char="•"/>
            </a:pPr>
            <a:r>
              <a:rPr lang="da-DK" sz="1800" dirty="0">
                <a:latin typeface="Rockwell" panose="02060603020205020403" pitchFamily="18" charset="0"/>
                <a:cs typeface="Arial" panose="020B0604020202020204" pitchFamily="34" charset="0"/>
              </a:rPr>
              <a:t>Hovedudvalgets drøftelse af arbejdsmiljøudfordringer i Randers Kommune</a:t>
            </a:r>
          </a:p>
          <a:p>
            <a:pPr marL="285750" indent="-285750">
              <a:lnSpc>
                <a:spcPct val="100000"/>
              </a:lnSpc>
              <a:buFont typeface="Arial" panose="020B0604020202020204" pitchFamily="34" charset="0"/>
              <a:buChar char="•"/>
            </a:pPr>
            <a:endParaRPr lang="da-DK" sz="1800" dirty="0">
              <a:latin typeface="Rockwell" panose="02060603020205020403" pitchFamily="18" charset="0"/>
              <a:cs typeface="Arial" panose="020B0604020202020204" pitchFamily="34" charset="0"/>
            </a:endParaRPr>
          </a:p>
          <a:p>
            <a:pPr marL="285750" indent="-285750">
              <a:lnSpc>
                <a:spcPct val="100000"/>
              </a:lnSpc>
              <a:buFont typeface="Arial" panose="020B0604020202020204" pitchFamily="34" charset="0"/>
              <a:buChar char="•"/>
            </a:pPr>
            <a:r>
              <a:rPr lang="da-DK" sz="1800" dirty="0" smtClean="0">
                <a:latin typeface="Rockwell" panose="02060603020205020403" pitchFamily="18" charset="0"/>
                <a:cs typeface="Arial" panose="020B0604020202020204" pitchFamily="34" charset="0"/>
              </a:rPr>
              <a:t>På baggrund af </a:t>
            </a:r>
            <a:r>
              <a:rPr lang="da-DK" sz="1800" dirty="0" smtClean="0">
                <a:latin typeface="Rockwell" panose="02060603020205020403" pitchFamily="18" charset="0"/>
                <a:cs typeface="Arial" panose="020B0604020202020204" pitchFamily="34" charset="0"/>
              </a:rPr>
              <a:t>ovenstående, </a:t>
            </a:r>
            <a:r>
              <a:rPr lang="da-DK" sz="1800" dirty="0" smtClean="0">
                <a:latin typeface="Rockwell" panose="02060603020205020403" pitchFamily="18" charset="0"/>
                <a:cs typeface="Arial" panose="020B0604020202020204" pitchFamily="34" charset="0"/>
              </a:rPr>
              <a:t>har HMU besluttet nye arbejdsmiljømål og delmål. De er også inkluderet i en justeret Personale og Ledelsespolitik.</a:t>
            </a:r>
          </a:p>
          <a:p>
            <a:pPr>
              <a:lnSpc>
                <a:spcPct val="100000"/>
              </a:lnSpc>
            </a:pPr>
            <a:endParaRPr lang="da-DK" sz="1800" dirty="0" smtClean="0">
              <a:latin typeface="Rockwell" panose="02060603020205020403" pitchFamily="18" charset="0"/>
              <a:cs typeface="Arial" panose="020B0604020202020204" pitchFamily="34" charset="0"/>
            </a:endParaRPr>
          </a:p>
          <a:p>
            <a:pPr marL="285750" indent="-285750">
              <a:lnSpc>
                <a:spcPct val="100000"/>
              </a:lnSpc>
              <a:buFont typeface="Arial" panose="020B0604020202020204" pitchFamily="34" charset="0"/>
              <a:buChar char="•"/>
            </a:pPr>
            <a:r>
              <a:rPr lang="da-DK" sz="1800" dirty="0" smtClean="0">
                <a:latin typeface="Rockwell" panose="02060603020205020403" pitchFamily="18" charset="0"/>
                <a:cs typeface="Arial" panose="020B0604020202020204" pitchFamily="34" charset="0"/>
              </a:rPr>
              <a:t>Målene er gældende frem til 2030 </a:t>
            </a:r>
          </a:p>
        </p:txBody>
      </p:sp>
      <p:grpSp>
        <p:nvGrpSpPr>
          <p:cNvPr id="23" name="Gruppe 22"/>
          <p:cNvGrpSpPr/>
          <p:nvPr/>
        </p:nvGrpSpPr>
        <p:grpSpPr>
          <a:xfrm>
            <a:off x="0" y="-175146"/>
            <a:ext cx="9144000" cy="956733"/>
            <a:chOff x="0" y="0"/>
            <a:chExt cx="9144000" cy="956733"/>
          </a:xfrm>
          <a:noFill/>
        </p:grpSpPr>
        <p:sp>
          <p:nvSpPr>
            <p:cNvPr id="24" name="Rektangel 23"/>
            <p:cNvSpPr/>
            <p:nvPr/>
          </p:nvSpPr>
          <p:spPr>
            <a:xfrm>
              <a:off x="0" y="0"/>
              <a:ext cx="9144000" cy="95673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cxnSp>
          <p:nvCxnSpPr>
            <p:cNvPr id="25" name="Lige forbindelse 24"/>
            <p:cNvCxnSpPr/>
            <p:nvPr/>
          </p:nvCxnSpPr>
          <p:spPr>
            <a:xfrm>
              <a:off x="1337733" y="626533"/>
              <a:ext cx="6477000" cy="0"/>
            </a:xfrm>
            <a:prstGeom prst="line">
              <a:avLst/>
            </a:prstGeom>
            <a:grpFill/>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26" name="Tekstfelt 25"/>
            <p:cNvSpPr txBox="1"/>
            <p:nvPr/>
          </p:nvSpPr>
          <p:spPr>
            <a:xfrm>
              <a:off x="1261530" y="287864"/>
              <a:ext cx="6592100" cy="523220"/>
            </a:xfrm>
            <a:prstGeom prst="rect">
              <a:avLst/>
            </a:prstGeom>
            <a:grpFill/>
          </p:spPr>
          <p:txBody>
            <a:bodyPr wrap="square" rtlCol="0">
              <a:spAutoFit/>
            </a:bodyPr>
            <a:lstStyle/>
            <a:p>
              <a:r>
                <a:rPr lang="da-DK" sz="1400" dirty="0" smtClean="0">
                  <a:latin typeface="Corbel Light" panose="020B0303020204020204" pitchFamily="34" charset="0"/>
                </a:rPr>
                <a:t>ARBEJDSMILJØMÅL OG -STRATEGI</a:t>
              </a:r>
            </a:p>
            <a:p>
              <a:endParaRPr lang="da-DK" sz="1400" dirty="0">
                <a:latin typeface="Corbel Light" panose="020B0303020204020204" pitchFamily="34" charset="0"/>
              </a:endParaRPr>
            </a:p>
          </p:txBody>
        </p:sp>
        <p:pic>
          <p:nvPicPr>
            <p:cNvPr id="27" name="Billede 26"/>
            <p:cNvPicPr>
              <a:picLocks noChangeAspect="1"/>
            </p:cNvPicPr>
            <p:nvPr/>
          </p:nvPicPr>
          <p:blipFill>
            <a:blip r:embed="rId3">
              <a:duotone>
                <a:prstClr val="black"/>
                <a:schemeClr val="tx1">
                  <a:lumMod val="95000"/>
                  <a:lumOff val="5000"/>
                  <a:tint val="45000"/>
                  <a:satMod val="400000"/>
                </a:schemeClr>
              </a:duotone>
              <a:extLst>
                <a:ext uri="{28A0092B-C50C-407E-A947-70E740481C1C}">
                  <a14:useLocalDpi xmlns:a14="http://schemas.microsoft.com/office/drawing/2010/main" val="0"/>
                </a:ext>
              </a:extLst>
            </a:blip>
            <a:stretch>
              <a:fillRect/>
            </a:stretch>
          </p:blipFill>
          <p:spPr>
            <a:xfrm>
              <a:off x="6925733" y="182334"/>
              <a:ext cx="982132" cy="474743"/>
            </a:xfrm>
            <a:prstGeom prst="rect">
              <a:avLst/>
            </a:prstGeom>
            <a:grpFill/>
          </p:spPr>
        </p:pic>
      </p:grpSp>
    </p:spTree>
    <p:extLst>
      <p:ext uri="{BB962C8B-B14F-4D97-AF65-F5344CB8AC3E}">
        <p14:creationId xmlns:p14="http://schemas.microsoft.com/office/powerpoint/2010/main" val="14509124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e 17"/>
          <p:cNvGrpSpPr/>
          <p:nvPr/>
        </p:nvGrpSpPr>
        <p:grpSpPr>
          <a:xfrm>
            <a:off x="1337733" y="182334"/>
            <a:ext cx="6570132" cy="474743"/>
            <a:chOff x="1337733" y="182334"/>
            <a:chExt cx="6570132" cy="474743"/>
          </a:xfrm>
        </p:grpSpPr>
        <p:cxnSp>
          <p:nvCxnSpPr>
            <p:cNvPr id="20" name="Lige forbindelse 19"/>
            <p:cNvCxnSpPr/>
            <p:nvPr/>
          </p:nvCxnSpPr>
          <p:spPr>
            <a:xfrm>
              <a:off x="1337733" y="626533"/>
              <a:ext cx="6477000" cy="0"/>
            </a:xfrm>
            <a:prstGeom prst="line">
              <a:avLst/>
            </a:prstGeom>
            <a:ln w="3175">
              <a:solidFill>
                <a:schemeClr val="tx1"/>
              </a:solidFill>
            </a:ln>
            <a:effectLst/>
          </p:spPr>
          <p:style>
            <a:lnRef idx="2">
              <a:schemeClr val="dk1"/>
            </a:lnRef>
            <a:fillRef idx="0">
              <a:schemeClr val="dk1"/>
            </a:fillRef>
            <a:effectRef idx="1">
              <a:schemeClr val="dk1"/>
            </a:effectRef>
            <a:fontRef idx="minor">
              <a:schemeClr val="tx1"/>
            </a:fontRef>
          </p:style>
        </p:cxnSp>
        <p:pic>
          <p:nvPicPr>
            <p:cNvPr id="22" name="Billede 21"/>
            <p:cNvPicPr>
              <a:picLocks noChangeAspect="1"/>
            </p:cNvPicPr>
            <p:nvPr/>
          </p:nvPicPr>
          <p:blipFill>
            <a:blip r:embed="rId3">
              <a:duotone>
                <a:prstClr val="black"/>
                <a:schemeClr val="tx1">
                  <a:lumMod val="95000"/>
                  <a:lumOff val="5000"/>
                  <a:tint val="45000"/>
                  <a:satMod val="400000"/>
                </a:schemeClr>
              </a:duotone>
              <a:extLst>
                <a:ext uri="{28A0092B-C50C-407E-A947-70E740481C1C}">
                  <a14:useLocalDpi xmlns:a14="http://schemas.microsoft.com/office/drawing/2010/main" val="0"/>
                </a:ext>
              </a:extLst>
            </a:blip>
            <a:stretch>
              <a:fillRect/>
            </a:stretch>
          </p:blipFill>
          <p:spPr>
            <a:xfrm>
              <a:off x="6925733" y="182334"/>
              <a:ext cx="982132" cy="474743"/>
            </a:xfrm>
            <a:prstGeom prst="rect">
              <a:avLst/>
            </a:prstGeom>
          </p:spPr>
        </p:pic>
      </p:grpSp>
      <p:sp>
        <p:nvSpPr>
          <p:cNvPr id="6" name="Titel 5"/>
          <p:cNvSpPr>
            <a:spLocks noGrp="1"/>
          </p:cNvSpPr>
          <p:nvPr>
            <p:ph type="title"/>
          </p:nvPr>
        </p:nvSpPr>
        <p:spPr>
          <a:xfrm>
            <a:off x="500063" y="988062"/>
            <a:ext cx="8178042" cy="3819185"/>
          </a:xfrm>
        </p:spPr>
        <p:txBody>
          <a:bodyPr/>
          <a:lstStyle/>
          <a:p>
            <a:r>
              <a:rPr lang="da-DK" sz="3200" dirty="0" smtClean="0">
                <a:solidFill>
                  <a:schemeClr val="tx1"/>
                </a:solidFill>
                <a:latin typeface="Arial" panose="020B0604020202020204" pitchFamily="34" charset="0"/>
                <a:cs typeface="Arial" panose="020B0604020202020204" pitchFamily="34" charset="0"/>
              </a:rPr>
              <a:t>Hvad indeholder arbejdsmiljømålene?</a:t>
            </a:r>
            <a:endParaRPr lang="da-DK" sz="4400" dirty="0">
              <a:solidFill>
                <a:schemeClr val="tx1"/>
              </a:solidFill>
              <a:latin typeface="Arial" panose="020B0604020202020204" pitchFamily="34" charset="0"/>
              <a:cs typeface="Arial" panose="020B0604020202020204" pitchFamily="34" charset="0"/>
            </a:endParaRPr>
          </a:p>
        </p:txBody>
      </p:sp>
      <p:sp>
        <p:nvSpPr>
          <p:cNvPr id="2" name="Pentagon 1"/>
          <p:cNvSpPr/>
          <p:nvPr/>
        </p:nvSpPr>
        <p:spPr>
          <a:xfrm rot="5400000">
            <a:off x="1540167" y="2310890"/>
            <a:ext cx="1154097" cy="703831"/>
          </a:xfrm>
          <a:prstGeom prst="homePlate">
            <a:avLst/>
          </a:prstGeom>
          <a:solidFill>
            <a:srgbClr val="49C5B1"/>
          </a:solidFill>
          <a:ln>
            <a:noFill/>
          </a:ln>
          <a:effectLst>
            <a:outerShdw blurRad="50800" dist="38100" dir="2700000" algn="tl" rotWithShape="0">
              <a:prstClr val="black">
                <a:alpha val="40000"/>
              </a:prstClr>
            </a:outerShdw>
            <a:reflection blurRad="6350" stA="50000" endA="300" endPos="5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11" name="Pentagon 10"/>
          <p:cNvSpPr/>
          <p:nvPr/>
        </p:nvSpPr>
        <p:spPr>
          <a:xfrm rot="5400000">
            <a:off x="3954802" y="2310890"/>
            <a:ext cx="1154097" cy="703831"/>
          </a:xfrm>
          <a:prstGeom prst="homePlate">
            <a:avLst/>
          </a:prstGeom>
          <a:solidFill>
            <a:srgbClr val="F8485E"/>
          </a:solidFill>
          <a:ln>
            <a:noFill/>
          </a:ln>
          <a:effectLst>
            <a:outerShdw blurRad="50800" dist="38100" dir="2700000" algn="tl" rotWithShape="0">
              <a:prstClr val="black">
                <a:alpha val="40000"/>
              </a:prstClr>
            </a:outerShdw>
            <a:reflection blurRad="6350" stA="50000" endA="300" endPos="5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12" name="Pentagon 11"/>
          <p:cNvSpPr/>
          <p:nvPr/>
        </p:nvSpPr>
        <p:spPr>
          <a:xfrm rot="5400000">
            <a:off x="6203887" y="2310890"/>
            <a:ext cx="1154097" cy="703831"/>
          </a:xfrm>
          <a:prstGeom prst="homePlate">
            <a:avLst/>
          </a:prstGeom>
          <a:solidFill>
            <a:srgbClr val="FFEBED"/>
          </a:solidFill>
          <a:ln>
            <a:noFill/>
          </a:ln>
          <a:effectLst>
            <a:outerShdw blurRad="50800" dist="38100" dir="2700000" algn="tl" rotWithShape="0">
              <a:prstClr val="black">
                <a:alpha val="40000"/>
              </a:prstClr>
            </a:outerShdw>
            <a:reflection blurRad="6350" stA="50000" endA="300" endPos="5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3" name="Tekstfelt 2"/>
          <p:cNvSpPr txBox="1"/>
          <p:nvPr/>
        </p:nvSpPr>
        <p:spPr>
          <a:xfrm>
            <a:off x="1249096" y="3738284"/>
            <a:ext cx="2029714" cy="830997"/>
          </a:xfrm>
          <a:prstGeom prst="rect">
            <a:avLst/>
          </a:prstGeom>
          <a:noFill/>
        </p:spPr>
        <p:txBody>
          <a:bodyPr wrap="square" rtlCol="0">
            <a:spAutoFit/>
          </a:bodyPr>
          <a:lstStyle/>
          <a:p>
            <a:r>
              <a:rPr lang="da-DK" sz="1600" b="1" dirty="0" smtClean="0">
                <a:latin typeface="Rockwell" panose="02060603020205020403" pitchFamily="18" charset="0"/>
                <a:cs typeface="Arial" panose="020B0604020202020204" pitchFamily="34" charset="0"/>
              </a:rPr>
              <a:t>En arbejdsplads med høj trivsel og fremmøde</a:t>
            </a:r>
            <a:endParaRPr lang="da-DK" sz="1600" b="1" dirty="0">
              <a:latin typeface="Rockwell" panose="02060603020205020403" pitchFamily="18" charset="0"/>
              <a:cs typeface="Arial" panose="020B0604020202020204" pitchFamily="34" charset="0"/>
            </a:endParaRPr>
          </a:p>
        </p:txBody>
      </p:sp>
      <p:sp>
        <p:nvSpPr>
          <p:cNvPr id="13" name="Tekstfelt 12"/>
          <p:cNvSpPr txBox="1"/>
          <p:nvPr/>
        </p:nvSpPr>
        <p:spPr>
          <a:xfrm>
            <a:off x="3593965" y="3731990"/>
            <a:ext cx="2351174" cy="584775"/>
          </a:xfrm>
          <a:prstGeom prst="rect">
            <a:avLst/>
          </a:prstGeom>
          <a:noFill/>
        </p:spPr>
        <p:txBody>
          <a:bodyPr wrap="square" rtlCol="0">
            <a:spAutoFit/>
          </a:bodyPr>
          <a:lstStyle/>
          <a:p>
            <a:r>
              <a:rPr lang="da-DK" sz="1600" b="1" dirty="0" smtClean="0">
                <a:latin typeface="Rockwell" panose="02060603020205020403" pitchFamily="18" charset="0"/>
                <a:cs typeface="Arial" panose="020B0604020202020204" pitchFamily="34" charset="0"/>
              </a:rPr>
              <a:t>En tryg og stærk sikkerhedskultur</a:t>
            </a:r>
          </a:p>
        </p:txBody>
      </p:sp>
      <p:sp>
        <p:nvSpPr>
          <p:cNvPr id="14" name="Tekstfelt 13"/>
          <p:cNvSpPr txBox="1"/>
          <p:nvPr/>
        </p:nvSpPr>
        <p:spPr>
          <a:xfrm>
            <a:off x="5900693" y="3700661"/>
            <a:ext cx="2462257" cy="584775"/>
          </a:xfrm>
          <a:prstGeom prst="rect">
            <a:avLst/>
          </a:prstGeom>
          <a:noFill/>
        </p:spPr>
        <p:txBody>
          <a:bodyPr wrap="square" rtlCol="0">
            <a:spAutoFit/>
          </a:bodyPr>
          <a:lstStyle/>
          <a:p>
            <a:r>
              <a:rPr lang="da-DK" sz="1600" b="1" dirty="0" smtClean="0">
                <a:latin typeface="Rockwell" panose="02060603020205020403" pitchFamily="18" charset="0"/>
                <a:cs typeface="Arial" panose="020B0604020202020204" pitchFamily="34" charset="0"/>
              </a:rPr>
              <a:t>Et psykisk sundt og attraktivt arbejdsmiljø</a:t>
            </a:r>
            <a:endParaRPr lang="da-DK" sz="1600" b="1" dirty="0">
              <a:latin typeface="Rockwell" panose="02060603020205020403" pitchFamily="18" charset="0"/>
              <a:cs typeface="Arial" panose="020B0604020202020204" pitchFamily="34" charset="0"/>
            </a:endParaRPr>
          </a:p>
        </p:txBody>
      </p:sp>
      <p:sp>
        <p:nvSpPr>
          <p:cNvPr id="4" name="Rektangel 3"/>
          <p:cNvSpPr/>
          <p:nvPr/>
        </p:nvSpPr>
        <p:spPr>
          <a:xfrm>
            <a:off x="1337733" y="151383"/>
            <a:ext cx="2799869" cy="307777"/>
          </a:xfrm>
          <a:prstGeom prst="rect">
            <a:avLst/>
          </a:prstGeom>
        </p:spPr>
        <p:txBody>
          <a:bodyPr wrap="none">
            <a:spAutoFit/>
          </a:bodyPr>
          <a:lstStyle/>
          <a:p>
            <a:r>
              <a:rPr lang="da-DK" sz="1400" dirty="0">
                <a:latin typeface="Corbel Light" panose="020B0303020204020204" pitchFamily="34" charset="0"/>
              </a:rPr>
              <a:t>ARBEJDSMILJØMÅL OG </a:t>
            </a:r>
            <a:r>
              <a:rPr lang="da-DK" sz="1400" dirty="0" smtClean="0">
                <a:latin typeface="Corbel Light" panose="020B0303020204020204" pitchFamily="34" charset="0"/>
              </a:rPr>
              <a:t>-STRATEGI</a:t>
            </a:r>
            <a:endParaRPr lang="da-DK" sz="1400" dirty="0">
              <a:latin typeface="Corbel Light" panose="020B0303020204020204" pitchFamily="34" charset="0"/>
            </a:endParaRPr>
          </a:p>
        </p:txBody>
      </p:sp>
    </p:spTree>
    <p:extLst>
      <p:ext uri="{BB962C8B-B14F-4D97-AF65-F5344CB8AC3E}">
        <p14:creationId xmlns:p14="http://schemas.microsoft.com/office/powerpoint/2010/main" val="39859754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illede til arbejdsmiljø (samtale)"/>
          <p:cNvPicPr>
            <a:picLocks noChangeAspect="1" noChangeArrowheads="1"/>
          </p:cNvPicPr>
          <p:nvPr/>
        </p:nvPicPr>
        <p:blipFill rotWithShape="1">
          <a:blip r:embed="rId3">
            <a:extLst>
              <a:ext uri="{28A0092B-C50C-407E-A947-70E740481C1C}">
                <a14:useLocalDpi xmlns:a14="http://schemas.microsoft.com/office/drawing/2010/main" val="0"/>
              </a:ext>
            </a:extLst>
          </a:blip>
          <a:srcRect l="35084" t="-654" r="20393" b="653"/>
          <a:stretch/>
        </p:blipFill>
        <p:spPr bwMode="auto">
          <a:xfrm>
            <a:off x="3598334" y="-33866"/>
            <a:ext cx="5658184" cy="51689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Tekstfelt 9"/>
          <p:cNvSpPr txBox="1"/>
          <p:nvPr/>
        </p:nvSpPr>
        <p:spPr>
          <a:xfrm>
            <a:off x="1473684" y="335423"/>
            <a:ext cx="8087566" cy="523220"/>
          </a:xfrm>
          <a:prstGeom prst="rect">
            <a:avLst/>
          </a:prstGeom>
          <a:noFill/>
        </p:spPr>
        <p:txBody>
          <a:bodyPr wrap="square" rtlCol="0">
            <a:spAutoFit/>
          </a:bodyPr>
          <a:lstStyle/>
          <a:p>
            <a:r>
              <a:rPr lang="da-DK" sz="2700" b="1" dirty="0">
                <a:solidFill>
                  <a:schemeClr val="accent5">
                    <a:lumMod val="50000"/>
                  </a:schemeClr>
                </a:solidFill>
                <a:latin typeface="Arial" panose="020B0604020202020204" pitchFamily="34" charset="0"/>
                <a:cs typeface="Arial" panose="020B0604020202020204" pitchFamily="34" charset="0"/>
              </a:rPr>
              <a:t>En arbejdsplads med høj trivsel og fremmøde</a:t>
            </a:r>
          </a:p>
        </p:txBody>
      </p:sp>
      <p:sp>
        <p:nvSpPr>
          <p:cNvPr id="5" name="Tekstfelt 4"/>
          <p:cNvSpPr txBox="1"/>
          <p:nvPr/>
        </p:nvSpPr>
        <p:spPr>
          <a:xfrm>
            <a:off x="159794" y="1322772"/>
            <a:ext cx="3754981" cy="446276"/>
          </a:xfrm>
          <a:prstGeom prst="rect">
            <a:avLst/>
          </a:prstGeom>
          <a:noFill/>
        </p:spPr>
        <p:txBody>
          <a:bodyPr wrap="square" rtlCol="0">
            <a:spAutoFit/>
          </a:bodyPr>
          <a:lstStyle/>
          <a:p>
            <a:r>
              <a:rPr lang="da-DK" sz="2300" b="1" dirty="0" smtClean="0">
                <a:latin typeface="Rockwell" panose="02060603020205020403" pitchFamily="18" charset="0"/>
                <a:cs typeface="Arial" panose="020B0604020202020204" pitchFamily="34" charset="0"/>
              </a:rPr>
              <a:t>Hvert mål har 3 delmål</a:t>
            </a:r>
            <a:endParaRPr lang="da-DK" sz="2300" b="1" dirty="0">
              <a:latin typeface="Rockwell" panose="02060603020205020403" pitchFamily="18" charset="0"/>
              <a:cs typeface="Arial" panose="020B0604020202020204" pitchFamily="34" charset="0"/>
            </a:endParaRPr>
          </a:p>
        </p:txBody>
      </p:sp>
      <p:sp>
        <p:nvSpPr>
          <p:cNvPr id="12" name="Rektangel 11"/>
          <p:cNvSpPr/>
          <p:nvPr/>
        </p:nvSpPr>
        <p:spPr>
          <a:xfrm>
            <a:off x="5199729" y="1855433"/>
            <a:ext cx="3701988" cy="3073974"/>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da-DK" sz="2000" dirty="0" smtClean="0">
              <a:solidFill>
                <a:schemeClr val="tx1"/>
              </a:solidFill>
              <a:latin typeface="Rockwell" panose="02060603020205020403" pitchFamily="18" charset="0"/>
            </a:endParaRPr>
          </a:p>
          <a:p>
            <a:pPr marL="88900"/>
            <a:r>
              <a:rPr lang="da-DK" sz="2000" i="1" dirty="0">
                <a:solidFill>
                  <a:schemeClr val="tx1"/>
                </a:solidFill>
                <a:latin typeface="Rockwell" panose="02060603020205020403" pitchFamily="18" charset="0"/>
                <a:cs typeface="Arial" panose="020B0604020202020204" pitchFamily="34" charset="0"/>
              </a:rPr>
              <a:t>Mange arbejdspladser i Danmark arbejder målrettet med sygefravær, og erfaring og forskning viser, at man faktisk kan gøre meget for at forebygge sygefravær.</a:t>
            </a:r>
            <a:endParaRPr lang="da-DK" dirty="0">
              <a:latin typeface="Rockwell" panose="02060603020205020403" pitchFamily="18" charset="0"/>
              <a:cs typeface="Arial" panose="020B0604020202020204" pitchFamily="34" charset="0"/>
            </a:endParaRPr>
          </a:p>
        </p:txBody>
      </p:sp>
      <p:sp>
        <p:nvSpPr>
          <p:cNvPr id="13" name="Tekstfelt 12"/>
          <p:cNvSpPr txBox="1"/>
          <p:nvPr/>
        </p:nvSpPr>
        <p:spPr>
          <a:xfrm>
            <a:off x="196443" y="1886677"/>
            <a:ext cx="3124941" cy="2862322"/>
          </a:xfrm>
          <a:prstGeom prst="rect">
            <a:avLst/>
          </a:prstGeom>
          <a:noFill/>
        </p:spPr>
        <p:txBody>
          <a:bodyPr wrap="square" rtlCol="0">
            <a:spAutoFit/>
          </a:bodyPr>
          <a:lstStyle/>
          <a:p>
            <a:pPr marL="342900" indent="-342900">
              <a:buFont typeface="Arial" panose="020B0604020202020204" pitchFamily="34" charset="0"/>
              <a:buChar char="•"/>
            </a:pPr>
            <a:r>
              <a:rPr lang="da-DK" sz="2000" dirty="0">
                <a:latin typeface="Rockwell" panose="02060603020205020403" pitchFamily="18" charset="0"/>
                <a:cs typeface="Arial" panose="020B0604020202020204" pitchFamily="34" charset="0"/>
              </a:rPr>
              <a:t>Vi vil fremme høj </a:t>
            </a:r>
            <a:r>
              <a:rPr lang="da-DK" sz="2000" dirty="0" smtClean="0">
                <a:latin typeface="Rockwell" panose="02060603020205020403" pitchFamily="18" charset="0"/>
                <a:cs typeface="Arial" panose="020B0604020202020204" pitchFamily="34" charset="0"/>
              </a:rPr>
              <a:t>trivsel</a:t>
            </a:r>
            <a:br>
              <a:rPr lang="da-DK" sz="2000" dirty="0" smtClean="0">
                <a:latin typeface="Rockwell" panose="02060603020205020403" pitchFamily="18" charset="0"/>
                <a:cs typeface="Arial" panose="020B0604020202020204" pitchFamily="34" charset="0"/>
              </a:rPr>
            </a:br>
            <a:endParaRPr lang="da-DK" sz="2000" dirty="0">
              <a:latin typeface="Rockwell" panose="02060603020205020403" pitchFamily="18" charset="0"/>
              <a:cs typeface="Arial" panose="020B0604020202020204" pitchFamily="34" charset="0"/>
            </a:endParaRPr>
          </a:p>
          <a:p>
            <a:pPr marL="342900" indent="-342900">
              <a:buFont typeface="Arial" panose="020B0604020202020204" pitchFamily="34" charset="0"/>
              <a:buChar char="•"/>
            </a:pPr>
            <a:r>
              <a:rPr lang="da-DK" sz="2000" dirty="0">
                <a:latin typeface="Rockwell" panose="02060603020205020403" pitchFamily="18" charset="0"/>
                <a:cs typeface="Arial" panose="020B0604020202020204" pitchFamily="34" charset="0"/>
              </a:rPr>
              <a:t>Vi vil styrke et stabilt </a:t>
            </a:r>
            <a:r>
              <a:rPr lang="da-DK" sz="2000" dirty="0" smtClean="0">
                <a:latin typeface="Rockwell" panose="02060603020205020403" pitchFamily="18" charset="0"/>
                <a:cs typeface="Arial" panose="020B0604020202020204" pitchFamily="34" charset="0"/>
              </a:rPr>
              <a:t>fremmøde</a:t>
            </a:r>
            <a:br>
              <a:rPr lang="da-DK" sz="2000" dirty="0" smtClean="0">
                <a:latin typeface="Rockwell" panose="02060603020205020403" pitchFamily="18" charset="0"/>
                <a:cs typeface="Arial" panose="020B0604020202020204" pitchFamily="34" charset="0"/>
              </a:rPr>
            </a:br>
            <a:endParaRPr lang="da-DK" sz="2000" dirty="0">
              <a:latin typeface="Rockwell" panose="02060603020205020403" pitchFamily="18" charset="0"/>
              <a:cs typeface="Arial" panose="020B0604020202020204" pitchFamily="34" charset="0"/>
            </a:endParaRPr>
          </a:p>
          <a:p>
            <a:pPr marL="342900" indent="-342900">
              <a:buFont typeface="Arial" panose="020B0604020202020204" pitchFamily="34" charset="0"/>
              <a:buChar char="•"/>
            </a:pPr>
            <a:r>
              <a:rPr lang="da-DK" sz="2000" dirty="0">
                <a:latin typeface="Rockwell" panose="02060603020205020403" pitchFamily="18" charset="0"/>
                <a:cs typeface="Arial" panose="020B0604020202020204" pitchFamily="34" charset="0"/>
              </a:rPr>
              <a:t>Vi vil arbejde for et lavt sygefravær </a:t>
            </a:r>
          </a:p>
          <a:p>
            <a:r>
              <a:rPr lang="da-DK" sz="2000" dirty="0"/>
              <a:t> </a:t>
            </a:r>
          </a:p>
        </p:txBody>
      </p:sp>
      <p:sp>
        <p:nvSpPr>
          <p:cNvPr id="9" name="Tekstfelt 8"/>
          <p:cNvSpPr txBox="1"/>
          <p:nvPr/>
        </p:nvSpPr>
        <p:spPr>
          <a:xfrm>
            <a:off x="5167937" y="1594290"/>
            <a:ext cx="559294" cy="1569660"/>
          </a:xfrm>
          <a:prstGeom prst="rect">
            <a:avLst/>
          </a:prstGeom>
          <a:noFill/>
        </p:spPr>
        <p:txBody>
          <a:bodyPr wrap="square" rtlCol="0">
            <a:spAutoFit/>
          </a:bodyPr>
          <a:lstStyle/>
          <a:p>
            <a:r>
              <a:rPr lang="da-DK" sz="9600" dirty="0" smtClean="0">
                <a:solidFill>
                  <a:srgbClr val="49C5B1"/>
                </a:solidFill>
              </a:rPr>
              <a:t>”</a:t>
            </a:r>
            <a:endParaRPr lang="da-DK" sz="1600" dirty="0">
              <a:solidFill>
                <a:srgbClr val="49C5B1"/>
              </a:solidFill>
            </a:endParaRPr>
          </a:p>
        </p:txBody>
      </p:sp>
      <p:sp>
        <p:nvSpPr>
          <p:cNvPr id="11" name="Pentagon 10"/>
          <p:cNvSpPr/>
          <p:nvPr/>
        </p:nvSpPr>
        <p:spPr>
          <a:xfrm>
            <a:off x="319587" y="194254"/>
            <a:ext cx="1154097" cy="703831"/>
          </a:xfrm>
          <a:prstGeom prst="homePlate">
            <a:avLst/>
          </a:prstGeom>
          <a:solidFill>
            <a:srgbClr val="49C5B1"/>
          </a:solidFill>
          <a:ln>
            <a:noFill/>
          </a:ln>
          <a:effectLst>
            <a:outerShdw blurRad="50800" dist="38100" dir="2700000" algn="tl" rotWithShape="0">
              <a:prstClr val="black">
                <a:alpha val="40000"/>
              </a:prstClr>
            </a:outerShdw>
            <a:reflection blurRad="6350" stA="50000" endA="300" endPos="5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044990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1"/>
          </p:nvPr>
        </p:nvSpPr>
        <p:spPr>
          <a:xfrm>
            <a:off x="930122" y="1179840"/>
            <a:ext cx="5080001" cy="2621671"/>
          </a:xfrm>
        </p:spPr>
        <p:txBody>
          <a:bodyPr/>
          <a:lstStyle/>
          <a:p>
            <a:pPr>
              <a:lnSpc>
                <a:spcPct val="100000"/>
              </a:lnSpc>
            </a:pPr>
            <a:r>
              <a:rPr lang="da-DK" sz="2000" dirty="0" smtClean="0">
                <a:latin typeface="Rockwell" panose="02060603020205020403" pitchFamily="18" charset="0"/>
                <a:cs typeface="Arial" panose="020B0604020202020204" pitchFamily="34" charset="0"/>
              </a:rPr>
              <a:t>Delmål:</a:t>
            </a:r>
          </a:p>
          <a:p>
            <a:pPr>
              <a:lnSpc>
                <a:spcPct val="100000"/>
              </a:lnSpc>
            </a:pPr>
            <a:endParaRPr lang="da-DK" sz="1200" dirty="0" smtClean="0">
              <a:latin typeface="Rockwell" panose="02060603020205020403" pitchFamily="18" charset="0"/>
              <a:cs typeface="Arial" panose="020B0604020202020204" pitchFamily="34" charset="0"/>
            </a:endParaRPr>
          </a:p>
          <a:p>
            <a:pPr marL="342900" indent="-342900">
              <a:lnSpc>
                <a:spcPct val="100000"/>
              </a:lnSpc>
              <a:buFont typeface="Arial" panose="020B0604020202020204" pitchFamily="34" charset="0"/>
              <a:buChar char="•"/>
            </a:pPr>
            <a:r>
              <a:rPr lang="da-DK" sz="2000" dirty="0" smtClean="0">
                <a:latin typeface="Rockwell" panose="02060603020205020403" pitchFamily="18" charset="0"/>
                <a:cs typeface="Arial" panose="020B0604020202020204" pitchFamily="34" charset="0"/>
              </a:rPr>
              <a:t>Vi vil fremme høj trivsel</a:t>
            </a:r>
          </a:p>
          <a:p>
            <a:pPr>
              <a:lnSpc>
                <a:spcPct val="100000"/>
              </a:lnSpc>
            </a:pPr>
            <a:endParaRPr lang="da-DK" sz="1200" dirty="0" smtClean="0">
              <a:latin typeface="Rockwell" panose="02060603020205020403" pitchFamily="18" charset="0"/>
              <a:cs typeface="Arial" panose="020B0604020202020204" pitchFamily="34" charset="0"/>
            </a:endParaRPr>
          </a:p>
          <a:p>
            <a:pPr>
              <a:lnSpc>
                <a:spcPct val="100000"/>
              </a:lnSpc>
            </a:pPr>
            <a:r>
              <a:rPr lang="da-DK" sz="2000" dirty="0" smtClean="0">
                <a:latin typeface="Rockwell" panose="02060603020205020403" pitchFamily="18" charset="0"/>
                <a:cs typeface="Arial" panose="020B0604020202020204" pitchFamily="34" charset="0"/>
              </a:rPr>
              <a:t>Målet er at styrke trivsel og arbejdsglæde samt forebygge stress, </a:t>
            </a:r>
            <a:r>
              <a:rPr lang="da-DK" sz="2000" dirty="0" err="1" smtClean="0">
                <a:latin typeface="Rockwell" panose="02060603020205020403" pitchFamily="18" charset="0"/>
                <a:cs typeface="Arial" panose="020B0604020202020204" pitchFamily="34" charset="0"/>
              </a:rPr>
              <a:t>udbrændthed</a:t>
            </a:r>
            <a:r>
              <a:rPr lang="da-DK" sz="2000" dirty="0" smtClean="0">
                <a:latin typeface="Rockwell" panose="02060603020205020403" pitchFamily="18" charset="0"/>
                <a:cs typeface="Arial" panose="020B0604020202020204" pitchFamily="34" charset="0"/>
              </a:rPr>
              <a:t> og mistrivsel. Her kan der bl.a. arbejdes med de positive faktorer i det psykiske arbejdsmiljø. Trivslen måles hvert 3. år i en koncernfælles trivselsmåling. Arbejdspladserne i Randers Kommune har generelt en høj trivsel – men det er noget, der skal være fokus på at fastholde.</a:t>
            </a:r>
          </a:p>
          <a:p>
            <a:pPr>
              <a:lnSpc>
                <a:spcPct val="100000"/>
              </a:lnSpc>
            </a:pPr>
            <a:endParaRPr lang="da-DK" sz="2400" dirty="0">
              <a:latin typeface="Arial" panose="020B0604020202020204" pitchFamily="34" charset="0"/>
              <a:cs typeface="Arial" panose="020B0604020202020204" pitchFamily="34" charset="0"/>
            </a:endParaRPr>
          </a:p>
          <a:p>
            <a:pPr>
              <a:lnSpc>
                <a:spcPct val="100000"/>
              </a:lnSpc>
            </a:pPr>
            <a:endParaRPr lang="da-DK" sz="2400" dirty="0" smtClean="0"/>
          </a:p>
          <a:p>
            <a:pPr>
              <a:lnSpc>
                <a:spcPct val="100000"/>
              </a:lnSpc>
            </a:pPr>
            <a:endParaRPr lang="da-DK" sz="2400" dirty="0" smtClean="0"/>
          </a:p>
        </p:txBody>
      </p:sp>
      <p:grpSp>
        <p:nvGrpSpPr>
          <p:cNvPr id="13" name="Gruppe 12"/>
          <p:cNvGrpSpPr/>
          <p:nvPr/>
        </p:nvGrpSpPr>
        <p:grpSpPr>
          <a:xfrm>
            <a:off x="0" y="-175146"/>
            <a:ext cx="9144000" cy="956733"/>
            <a:chOff x="0" y="0"/>
            <a:chExt cx="9144000" cy="956733"/>
          </a:xfrm>
          <a:noFill/>
        </p:grpSpPr>
        <p:sp>
          <p:nvSpPr>
            <p:cNvPr id="14" name="Rektangel 13"/>
            <p:cNvSpPr/>
            <p:nvPr/>
          </p:nvSpPr>
          <p:spPr>
            <a:xfrm>
              <a:off x="0" y="0"/>
              <a:ext cx="9144000" cy="95673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cxnSp>
          <p:nvCxnSpPr>
            <p:cNvPr id="15" name="Lige forbindelse 14"/>
            <p:cNvCxnSpPr/>
            <p:nvPr/>
          </p:nvCxnSpPr>
          <p:spPr>
            <a:xfrm>
              <a:off x="1337733" y="657077"/>
              <a:ext cx="6477000" cy="0"/>
            </a:xfrm>
            <a:prstGeom prst="line">
              <a:avLst/>
            </a:prstGeom>
            <a:grpFill/>
            <a:ln w="3175">
              <a:solidFill>
                <a:schemeClr val="tx1"/>
              </a:solidFill>
            </a:ln>
            <a:effectLst/>
          </p:spPr>
          <p:style>
            <a:lnRef idx="2">
              <a:schemeClr val="dk1"/>
            </a:lnRef>
            <a:fillRef idx="0">
              <a:schemeClr val="dk1"/>
            </a:fillRef>
            <a:effectRef idx="1">
              <a:schemeClr val="dk1"/>
            </a:effectRef>
            <a:fontRef idx="minor">
              <a:schemeClr val="tx1"/>
            </a:fontRef>
          </p:style>
        </p:cxnSp>
        <p:sp>
          <p:nvSpPr>
            <p:cNvPr id="16" name="Tekstfelt 15"/>
            <p:cNvSpPr txBox="1"/>
            <p:nvPr/>
          </p:nvSpPr>
          <p:spPr>
            <a:xfrm>
              <a:off x="1476632" y="309889"/>
              <a:ext cx="6592100" cy="523220"/>
            </a:xfrm>
            <a:prstGeom prst="rect">
              <a:avLst/>
            </a:prstGeom>
            <a:grpFill/>
          </p:spPr>
          <p:txBody>
            <a:bodyPr wrap="square" rtlCol="0">
              <a:spAutoFit/>
            </a:bodyPr>
            <a:lstStyle/>
            <a:p>
              <a:r>
                <a:rPr lang="da-DK" sz="1400" dirty="0" smtClean="0">
                  <a:latin typeface="Corbel Light" panose="020B0303020204020204" pitchFamily="34" charset="0"/>
                </a:rPr>
                <a:t>ARBEJDSMILJØMÅL OG -STRATEGI</a:t>
              </a:r>
            </a:p>
            <a:p>
              <a:endParaRPr lang="da-DK" sz="1400" dirty="0">
                <a:latin typeface="Corbel Light" panose="020B0303020204020204" pitchFamily="34" charset="0"/>
              </a:endParaRPr>
            </a:p>
          </p:txBody>
        </p:sp>
      </p:grpSp>
      <p:sp>
        <p:nvSpPr>
          <p:cNvPr id="7" name="Pentagon 6"/>
          <p:cNvSpPr/>
          <p:nvPr/>
        </p:nvSpPr>
        <p:spPr>
          <a:xfrm rot="5400000">
            <a:off x="7139768" y="1316609"/>
            <a:ext cx="1154097" cy="703831"/>
          </a:xfrm>
          <a:prstGeom prst="homePlate">
            <a:avLst/>
          </a:prstGeom>
          <a:solidFill>
            <a:srgbClr val="49C5B1"/>
          </a:solidFill>
          <a:ln>
            <a:noFill/>
          </a:ln>
          <a:effectLst>
            <a:outerShdw blurRad="50800" dist="38100" dir="2700000" algn="tl" rotWithShape="0">
              <a:prstClr val="black">
                <a:alpha val="40000"/>
              </a:prstClr>
            </a:outerShdw>
            <a:reflection blurRad="6350" stA="50000" endA="300" endPos="5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9" name="Tekstfelt 8"/>
          <p:cNvSpPr txBox="1"/>
          <p:nvPr/>
        </p:nvSpPr>
        <p:spPr>
          <a:xfrm>
            <a:off x="1056434" y="532996"/>
            <a:ext cx="8087566" cy="523220"/>
          </a:xfrm>
          <a:prstGeom prst="rect">
            <a:avLst/>
          </a:prstGeom>
          <a:noFill/>
        </p:spPr>
        <p:txBody>
          <a:bodyPr wrap="square" rtlCol="0">
            <a:spAutoFit/>
          </a:bodyPr>
          <a:lstStyle/>
          <a:p>
            <a:r>
              <a:rPr lang="da-DK" sz="2700" b="1" dirty="0">
                <a:solidFill>
                  <a:schemeClr val="accent5">
                    <a:lumMod val="50000"/>
                  </a:schemeClr>
                </a:solidFill>
                <a:latin typeface="Arial" panose="020B0604020202020204" pitchFamily="34" charset="0"/>
                <a:cs typeface="Arial" panose="020B0604020202020204" pitchFamily="34" charset="0"/>
              </a:rPr>
              <a:t>En arbejdsplads med høj trivsel og fremmøde</a:t>
            </a:r>
          </a:p>
        </p:txBody>
      </p:sp>
      <p:sp>
        <p:nvSpPr>
          <p:cNvPr id="2" name="Tekstfelt 1"/>
          <p:cNvSpPr txBox="1"/>
          <p:nvPr/>
        </p:nvSpPr>
        <p:spPr>
          <a:xfrm>
            <a:off x="6328811" y="2524238"/>
            <a:ext cx="2776009" cy="255454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txBody>
          <a:bodyPr wrap="square" rtlCol="0">
            <a:spAutoFit/>
          </a:bodyPr>
          <a:lstStyle/>
          <a:p>
            <a:r>
              <a:rPr lang="da-DK" sz="1600" dirty="0" smtClean="0">
                <a:latin typeface="Rockwell" panose="02060603020205020403" pitchFamily="18" charset="0"/>
                <a:cs typeface="Arial" panose="020B0604020202020204" pitchFamily="34" charset="0"/>
              </a:rPr>
              <a:t>Positive faktorer:</a:t>
            </a:r>
          </a:p>
          <a:p>
            <a:pPr marL="285750" indent="-285750">
              <a:buFont typeface="Arial" panose="020B0604020202020204" pitchFamily="34" charset="0"/>
              <a:buChar char="•"/>
            </a:pPr>
            <a:r>
              <a:rPr lang="da-DK" sz="1600" dirty="0" smtClean="0">
                <a:latin typeface="Rockwell" panose="02060603020205020403" pitchFamily="18" charset="0"/>
                <a:cs typeface="Arial" panose="020B0604020202020204" pitchFamily="34" charset="0"/>
              </a:rPr>
              <a:t>Godt samarbejde</a:t>
            </a:r>
          </a:p>
          <a:p>
            <a:pPr marL="285750" indent="-285750">
              <a:buFont typeface="Arial" panose="020B0604020202020204" pitchFamily="34" charset="0"/>
              <a:buChar char="•"/>
            </a:pPr>
            <a:r>
              <a:rPr lang="da-DK" sz="1600" dirty="0" smtClean="0">
                <a:latin typeface="Rockwell" panose="02060603020205020403" pitchFamily="18" charset="0"/>
                <a:cs typeface="Arial" panose="020B0604020202020204" pitchFamily="34" charset="0"/>
              </a:rPr>
              <a:t>Indflydelse på eget arbejde</a:t>
            </a:r>
          </a:p>
          <a:p>
            <a:pPr marL="285750" indent="-285750">
              <a:buFont typeface="Arial" panose="020B0604020202020204" pitchFamily="34" charset="0"/>
              <a:buChar char="•"/>
            </a:pPr>
            <a:r>
              <a:rPr lang="da-DK" sz="1600" dirty="0" smtClean="0">
                <a:latin typeface="Rockwell" panose="02060603020205020403" pitchFamily="18" charset="0"/>
                <a:cs typeface="Arial" panose="020B0604020202020204" pitchFamily="34" charset="0"/>
              </a:rPr>
              <a:t>Tillid til kolleger og ledelse</a:t>
            </a:r>
          </a:p>
          <a:p>
            <a:pPr marL="285750" indent="-285750">
              <a:buFont typeface="Arial" panose="020B0604020202020204" pitchFamily="34" charset="0"/>
              <a:buChar char="•"/>
            </a:pPr>
            <a:r>
              <a:rPr lang="da-DK" sz="1600" dirty="0" smtClean="0">
                <a:latin typeface="Rockwell" panose="02060603020205020403" pitchFamily="18" charset="0"/>
                <a:cs typeface="Arial" panose="020B0604020202020204" pitchFamily="34" charset="0"/>
              </a:rPr>
              <a:t>Mening i arbejdet</a:t>
            </a:r>
          </a:p>
          <a:p>
            <a:pPr marL="285750" indent="-285750">
              <a:buFont typeface="Arial" panose="020B0604020202020204" pitchFamily="34" charset="0"/>
              <a:buChar char="•"/>
            </a:pPr>
            <a:r>
              <a:rPr lang="da-DK" sz="1600" dirty="0" smtClean="0">
                <a:latin typeface="Rockwell" panose="02060603020205020403" pitchFamily="18" charset="0"/>
                <a:cs typeface="Arial" panose="020B0604020202020204" pitchFamily="34" charset="0"/>
              </a:rPr>
              <a:t>Balance mellem egne kompetencer og krav i arbejdet</a:t>
            </a:r>
            <a:endParaRPr lang="da-DK" sz="1600" dirty="0">
              <a:latin typeface="Rockwell" panose="02060603020205020403" pitchFamily="18" charset="0"/>
              <a:cs typeface="Arial" panose="020B0604020202020204" pitchFamily="34" charset="0"/>
            </a:endParaRPr>
          </a:p>
        </p:txBody>
      </p:sp>
    </p:spTree>
    <p:extLst>
      <p:ext uri="{BB962C8B-B14F-4D97-AF65-F5344CB8AC3E}">
        <p14:creationId xmlns:p14="http://schemas.microsoft.com/office/powerpoint/2010/main" val="1153354474"/>
      </p:ext>
    </p:extLst>
  </p:cSld>
  <p:clrMapOvr>
    <a:masterClrMapping/>
  </p:clrMapOvr>
  <p:timing>
    <p:tnLst>
      <p:par>
        <p:cTn id="1" dur="indefinite" restart="never" nodeType="tmRoot"/>
      </p:par>
    </p:tnLst>
  </p:timing>
</p:sld>
</file>

<file path=ppt/theme/theme1.xml><?xml version="1.0" encoding="utf-8"?>
<a:theme xmlns:a="http://schemas.openxmlformats.org/drawingml/2006/main" name="Kontortema">
  <a:themeElements>
    <a:clrScheme name="Brugerdefineret 10">
      <a:dk1>
        <a:sysClr val="windowText" lastClr="000000"/>
      </a:dk1>
      <a:lt1>
        <a:sysClr val="window" lastClr="FFFFFF"/>
      </a:lt1>
      <a:dk2>
        <a:srgbClr val="000000"/>
      </a:dk2>
      <a:lt2>
        <a:srgbClr val="FFFFFF"/>
      </a:lt2>
      <a:accent1>
        <a:srgbClr val="71C5E8"/>
      </a:accent1>
      <a:accent2>
        <a:srgbClr val="F8485E"/>
      </a:accent2>
      <a:accent3>
        <a:srgbClr val="FAFF00"/>
      </a:accent3>
      <a:accent4>
        <a:srgbClr val="1B365D"/>
      </a:accent4>
      <a:accent5>
        <a:srgbClr val="49C5B1"/>
      </a:accent5>
      <a:accent6>
        <a:srgbClr val="1E22AA"/>
      </a:accent6>
      <a:hlink>
        <a:srgbClr val="F8485E"/>
      </a:hlink>
      <a:folHlink>
        <a:srgbClr val="F848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2869</Words>
  <Application>Microsoft Office PowerPoint</Application>
  <PresentationFormat>Skærmshow (16:9)</PresentationFormat>
  <Paragraphs>299</Paragraphs>
  <Slides>23</Slides>
  <Notes>22</Notes>
  <HiddenSlides>1</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23</vt:i4>
      </vt:variant>
    </vt:vector>
  </HeadingPairs>
  <TitlesOfParts>
    <vt:vector size="30" baseType="lpstr">
      <vt:lpstr>72 Black</vt:lpstr>
      <vt:lpstr>Arial</vt:lpstr>
      <vt:lpstr>Calibri</vt:lpstr>
      <vt:lpstr>Corbel Light</vt:lpstr>
      <vt:lpstr>Rockwell</vt:lpstr>
      <vt:lpstr>Wingdings</vt:lpstr>
      <vt:lpstr>Kontortema</vt:lpstr>
      <vt:lpstr>PowerPoint-præsentation</vt:lpstr>
      <vt:lpstr>PowerPoint-præsentation</vt:lpstr>
      <vt:lpstr>PowerPoint-præsentation</vt:lpstr>
      <vt:lpstr>HVORFOR ARBEJDS-MILJØMÅL?</vt:lpstr>
      <vt:lpstr>Formålet er at understøtte og styrke udviklingen af de attraktive arbejdspladser i Randers Kommune.  Et sikkert og sundt arbejdsmiljø med høj trivsel og fokus på attraktive arbejdsfællesskaber omkring kerneopgaven er endvidere afgørende for, at borgerne oplever både høj værdi og kvalitet i opgaveløsningen.</vt:lpstr>
      <vt:lpstr>PowerPoint-præsentation</vt:lpstr>
      <vt:lpstr>Hvad indeholder arbejdsmiljømålene?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2018-01-10T09:58:27Z</dcterms:created>
  <dcterms:modified xsi:type="dcterms:W3CDTF">2022-04-26T08:43:55Z</dcterms:modified>
</cp:coreProperties>
</file>