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27" r:id="rId2"/>
    <p:sldMasterId id="2147483839" r:id="rId3"/>
    <p:sldMasterId id="2147483852" r:id="rId4"/>
    <p:sldMasterId id="2147483878" r:id="rId5"/>
    <p:sldMasterId id="2147483904" r:id="rId6"/>
    <p:sldMasterId id="2147483928" r:id="rId7"/>
    <p:sldMasterId id="2147483940" r:id="rId8"/>
    <p:sldMasterId id="2147483952" r:id="rId9"/>
    <p:sldMasterId id="2147483965" r:id="rId10"/>
    <p:sldMasterId id="2147483989" r:id="rId11"/>
    <p:sldMasterId id="2147484013" r:id="rId12"/>
    <p:sldMasterId id="2147484038" r:id="rId13"/>
    <p:sldMasterId id="2147484050" r:id="rId14"/>
    <p:sldMasterId id="2147484069" r:id="rId15"/>
  </p:sldMasterIdLst>
  <p:notesMasterIdLst>
    <p:notesMasterId r:id="rId54"/>
  </p:notesMasterIdLst>
  <p:sldIdLst>
    <p:sldId id="258" r:id="rId16"/>
    <p:sldId id="279" r:id="rId17"/>
    <p:sldId id="257" r:id="rId18"/>
    <p:sldId id="423" r:id="rId19"/>
    <p:sldId id="531" r:id="rId20"/>
    <p:sldId id="305" r:id="rId21"/>
    <p:sldId id="451" r:id="rId22"/>
    <p:sldId id="434" r:id="rId23"/>
    <p:sldId id="519" r:id="rId24"/>
    <p:sldId id="435" r:id="rId25"/>
    <p:sldId id="504" r:id="rId26"/>
    <p:sldId id="505" r:id="rId27"/>
    <p:sldId id="403" r:id="rId28"/>
    <p:sldId id="506" r:id="rId29"/>
    <p:sldId id="507" r:id="rId30"/>
    <p:sldId id="509" r:id="rId31"/>
    <p:sldId id="544" r:id="rId32"/>
    <p:sldId id="539" r:id="rId33"/>
    <p:sldId id="1370" r:id="rId34"/>
    <p:sldId id="537" r:id="rId35"/>
    <p:sldId id="549" r:id="rId36"/>
    <p:sldId id="416" r:id="rId37"/>
    <p:sldId id="1374" r:id="rId38"/>
    <p:sldId id="1375" r:id="rId39"/>
    <p:sldId id="518" r:id="rId40"/>
    <p:sldId id="520" r:id="rId41"/>
    <p:sldId id="551" r:id="rId42"/>
    <p:sldId id="522" r:id="rId43"/>
    <p:sldId id="523" r:id="rId44"/>
    <p:sldId id="524" r:id="rId45"/>
    <p:sldId id="1367" r:id="rId46"/>
    <p:sldId id="494" r:id="rId47"/>
    <p:sldId id="1366" r:id="rId48"/>
    <p:sldId id="260" r:id="rId49"/>
    <p:sldId id="263" r:id="rId50"/>
    <p:sldId id="262" r:id="rId51"/>
    <p:sldId id="553" r:id="rId52"/>
    <p:sldId id="310" r:id="rId5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4DBE5"/>
    <a:srgbClr val="E6E6E6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'[Diagram i Microsoft Word]Ark1'!$B$1</c:f>
              <c:strCache>
                <c:ptCount val="1"/>
                <c:pt idx="0">
                  <c:v>Normative beliefs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'[Diagram i Microsoft Word]Ark1'!$A$2:$A$5</c:f>
              <c:strCache>
                <c:ptCount val="4"/>
                <c:pt idx="0">
                  <c:v>Never smoked cannabis</c:v>
                </c:pt>
                <c:pt idx="1">
                  <c:v>Tried smoking but smoked less than 2 days last 30 days</c:v>
                </c:pt>
                <c:pt idx="2">
                  <c:v>  Smoked more than one day last 30 days but less than 2 days last 7 days</c:v>
                </c:pt>
                <c:pt idx="3">
                  <c:v>Smoked 2 days or more last 7 days</c:v>
                </c:pt>
              </c:strCache>
            </c:strRef>
          </c:cat>
          <c:val>
            <c:numRef>
              <c:f>'[Diagram i Microsoft Word]Ark1'!$B$2:$B$5</c:f>
              <c:numCache>
                <c:formatCode>General</c:formatCode>
                <c:ptCount val="4"/>
                <c:pt idx="0">
                  <c:v>19</c:v>
                </c:pt>
                <c:pt idx="1">
                  <c:v>43</c:v>
                </c:pt>
                <c:pt idx="2">
                  <c:v>70</c:v>
                </c:pt>
                <c:pt idx="3">
                  <c:v>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8B-4189-AD7F-8CCDEFC286A5}"/>
            </c:ext>
          </c:extLst>
        </c:ser>
        <c:ser>
          <c:idx val="1"/>
          <c:order val="1"/>
          <c:tx>
            <c:strRef>
              <c:f>'[Diagram i Microsoft Word]Ark1'!$C$1</c:f>
              <c:strCache>
                <c:ptCount val="1"/>
                <c:pt idx="0">
                  <c:v>Risk denial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'[Diagram i Microsoft Word]Ark1'!$A$2:$A$5</c:f>
              <c:strCache>
                <c:ptCount val="4"/>
                <c:pt idx="0">
                  <c:v>Never smoked cannabis</c:v>
                </c:pt>
                <c:pt idx="1">
                  <c:v>Tried smoking but smoked less than 2 days last 30 days</c:v>
                </c:pt>
                <c:pt idx="2">
                  <c:v>  Smoked more than one day last 30 days but less than 2 days last 7 days</c:v>
                </c:pt>
                <c:pt idx="3">
                  <c:v>Smoked 2 days or more last 7 days</c:v>
                </c:pt>
              </c:strCache>
            </c:strRef>
          </c:cat>
          <c:val>
            <c:numRef>
              <c:f>'[Diagram i Microsoft Word]Ark1'!$C$2:$C$5</c:f>
              <c:numCache>
                <c:formatCode>General</c:formatCode>
                <c:ptCount val="4"/>
                <c:pt idx="0">
                  <c:v>5</c:v>
                </c:pt>
                <c:pt idx="1">
                  <c:v>21</c:v>
                </c:pt>
                <c:pt idx="2">
                  <c:v>51</c:v>
                </c:pt>
                <c:pt idx="3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8B-4189-AD7F-8CCDEFC286A5}"/>
            </c:ext>
          </c:extLst>
        </c:ser>
        <c:ser>
          <c:idx val="2"/>
          <c:order val="2"/>
          <c:tx>
            <c:strRef>
              <c:f>'[Diagram i Microsoft Word]Ark1'!$D$1</c:f>
              <c:strCache>
                <c:ptCount val="1"/>
                <c:pt idx="0">
                  <c:v>Positive beliefs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'[Diagram i Microsoft Word]Ark1'!$A$2:$A$5</c:f>
              <c:strCache>
                <c:ptCount val="4"/>
                <c:pt idx="0">
                  <c:v>Never smoked cannabis</c:v>
                </c:pt>
                <c:pt idx="1">
                  <c:v>Tried smoking but smoked less than 2 days last 30 days</c:v>
                </c:pt>
                <c:pt idx="2">
                  <c:v>  Smoked more than one day last 30 days but less than 2 days last 7 days</c:v>
                </c:pt>
                <c:pt idx="3">
                  <c:v>Smoked 2 days or more last 7 days</c:v>
                </c:pt>
              </c:strCache>
            </c:strRef>
          </c:cat>
          <c:val>
            <c:numRef>
              <c:f>'[Diagram i Microsoft Word]Ark1'!$D$2:$D$5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58B-4189-AD7F-8CCDEFC28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911064"/>
        <c:axId val="315913024"/>
      </c:lineChart>
      <c:catAx>
        <c:axId val="315911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5913024"/>
        <c:crosses val="autoZero"/>
        <c:auto val="1"/>
        <c:lblAlgn val="ctr"/>
        <c:lblOffset val="100"/>
        <c:noMultiLvlLbl val="0"/>
      </c:catAx>
      <c:valAx>
        <c:axId val="31591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911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aseline="0"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B5DAF-0975-4AF8-A481-222EE86162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5400000"/>
          </a:camera>
          <a:lightRig rig="threePt" dir="t"/>
        </a:scene3d>
      </dgm:spPr>
    </dgm:pt>
    <dgm:pt modelId="{0B1D4BCD-3FCC-494F-BD7C-1E6A2605B21D}" type="pres">
      <dgm:prSet presAssocID="{345B5DAF-0975-4AF8-A481-222EE861624F}" presName="CompostProcess" presStyleCnt="0">
        <dgm:presLayoutVars>
          <dgm:dir/>
          <dgm:resizeHandles val="exact"/>
        </dgm:presLayoutVars>
      </dgm:prSet>
      <dgm:spPr/>
    </dgm:pt>
    <dgm:pt modelId="{D1BDE58B-8A18-4292-BA1E-63AC06B710A9}" type="pres">
      <dgm:prSet presAssocID="{345B5DAF-0975-4AF8-A481-222EE861624F}" presName="arrow" presStyleLbl="bgShp" presStyleIdx="0" presStyleCnt="1" custLinFactNeighborX="-10884" custLinFactNeighborY="5361"/>
      <dgm:spPr/>
    </dgm:pt>
    <dgm:pt modelId="{4B7DA8D2-E49D-4E3D-8449-95A3D0F0B75B}" type="pres">
      <dgm:prSet presAssocID="{345B5DAF-0975-4AF8-A481-222EE861624F}" presName="linearProcess" presStyleCnt="0"/>
      <dgm:spPr/>
    </dgm:pt>
  </dgm:ptLst>
  <dgm:cxnLst>
    <dgm:cxn modelId="{6D66F370-F126-4064-AEFE-9C45CFD8438D}" type="presOf" srcId="{345B5DAF-0975-4AF8-A481-222EE861624F}" destId="{0B1D4BCD-3FCC-494F-BD7C-1E6A2605B21D}" srcOrd="0" destOrd="0" presId="urn:microsoft.com/office/officeart/2005/8/layout/hProcess9"/>
    <dgm:cxn modelId="{2DB7D005-20BB-455F-9112-984AD673C468}" type="presParOf" srcId="{0B1D4BCD-3FCC-494F-BD7C-1E6A2605B21D}" destId="{D1BDE58B-8A18-4292-BA1E-63AC06B710A9}" srcOrd="0" destOrd="0" presId="urn:microsoft.com/office/officeart/2005/8/layout/hProcess9"/>
    <dgm:cxn modelId="{DAFBF588-C37C-4709-8898-ACCB5CB717EB}" type="presParOf" srcId="{0B1D4BCD-3FCC-494F-BD7C-1E6A2605B21D}" destId="{4B7DA8D2-E49D-4E3D-8449-95A3D0F0B75B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A41B9-4589-4837-8B45-9228A4E5A75D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5DFB-4AEE-44EE-BE9A-B44BFC108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32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8EC0-A607-43EA-9AE6-9121FB56D15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25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B6EBF-1B1C-4D24-9656-4B4EF877F96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5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269C23-C318-4C2A-AA73-6506D7133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9ABF9FC7-2B19-45FF-94EE-D64DD1CA1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398B093B-F4BB-4F28-BCB2-92665A8B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0E0BACC-405B-4215-9B98-BC393A5E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5668BCA2-B183-46FB-99A5-6629F6E0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13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D0DA17-A456-4940-B704-98F8764E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CEFEE1B5-A42E-475D-90D8-D206ED053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4EDD1FD-A99F-45AB-810D-8DB744CC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CCC3500-8E57-4D8C-9B22-ADC9FDF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C2B73DC-473E-4FB7-909F-13C6A202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8561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49F59-065B-44B8-B086-C6929F671ACD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9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A9FE6-55CE-46D8-831E-CB2F0A68FE3F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323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90784" y="96441"/>
            <a:ext cx="1919816" cy="5999559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31333" y="96441"/>
            <a:ext cx="5556251" cy="5999559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0372-1EB0-4CFA-A351-37E044C84696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57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334" y="96441"/>
            <a:ext cx="7158567" cy="141327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950384" y="1981200"/>
            <a:ext cx="7660216" cy="41148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94615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2DCA54-2E88-4050-89E3-CED0F2884D75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041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4068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22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75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105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450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10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008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4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5E0D1493-450B-44D2-8598-B935A0BF2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8FA1A231-66E2-4C52-B4E6-B3F5DD5E3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29E7726-32BE-46DF-8BD3-DA877ED7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83636EA-320D-4C03-944A-1C1BCC28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3977800-2FF3-4C2E-BCA9-113E4A03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1362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642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350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07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6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8014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8014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134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61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78618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FBEEC9"/>
                </a:solidFill>
              </a:rPr>
              <a:pPr/>
              <a:t>30-01-2020</a:t>
            </a:fld>
            <a:endParaRPr lang="da-DK">
              <a:solidFill>
                <a:srgbClr val="FBEEC9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a-DK">
              <a:solidFill>
                <a:srgbClr val="FBEEC9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45AEC4A-2C4C-4EC4-A697-5D8313EC620A}" type="slidenum">
              <a:rPr lang="da-DK" smtClean="0">
                <a:solidFill>
                  <a:srgbClr val="FBEEC9"/>
                </a:solidFill>
              </a:rPr>
              <a:pPr/>
              <a:t>‹nr.›</a:t>
            </a:fld>
            <a:endParaRPr lang="da-DK">
              <a:solidFill>
                <a:srgbClr val="FBEEC9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03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59779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839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2922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6" name="Ligebene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266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5" name="Lige forbindels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gebene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284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Ligebene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3901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a-DK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FBEEC9"/>
                </a:solidFill>
              </a:rPr>
              <a:pPr/>
              <a:t>30-01-2020</a:t>
            </a:fld>
            <a:endParaRPr lang="da-DK">
              <a:solidFill>
                <a:srgbClr val="FBEEC9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BEEC9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FBEEC9"/>
                </a:solidFill>
              </a:rPr>
              <a:pPr/>
              <a:t>‹nr.›</a:t>
            </a:fld>
            <a:endParaRPr lang="da-DK">
              <a:solidFill>
                <a:srgbClr val="FBEEC9"/>
              </a:solidFill>
            </a:endParaRP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igebene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031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E3B3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EC4A-2C4C-4EC4-A697-5D8313EC620A}" type="slidenum">
              <a:rPr lang="da-DK" smtClean="0">
                <a:solidFill>
                  <a:srgbClr val="4E3B30"/>
                </a:solidFill>
              </a:rPr>
              <a:pPr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gebenet trekan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896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4123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1473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9792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40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6403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0961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2660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3972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1404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0975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320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8391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3E8B5A-C311-4F39-AD63-8C4E487837F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866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980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59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2056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8655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4237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2890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2565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7855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7894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3639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6802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49036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99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5594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2880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42719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2498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141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3428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5113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9587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1139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250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715"/>
            <a:ext cx="1543051" cy="78009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2" y="366715"/>
            <a:ext cx="4476751" cy="78009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88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4640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468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4E79-4EFD-47E0-A12A-F5C634AAE513}" type="datetime1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3613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7D04-4F5B-4B05-8A8D-7F55F4C203FE}" type="datetime1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131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111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81AA-7C8F-4C89-9E52-CEEC8199917A}" type="datetime1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41386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165-B6BE-4574-BB62-1E90CCC52651}" type="datetime1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67041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053F-07B2-4B83-95A5-445E32FB6A58}" type="datetime1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8808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6C82-66C0-472B-9479-21831C398E85}" type="datetime1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9560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5786-8DC2-40DC-AD74-845D5C9535F3}" type="datetime1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5259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72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3340-D88F-444B-8A96-FAA82DEACF4B}" type="datetime1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84039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77-6EA0-4405-BCC9-A0FDD86D85FE}" type="datetime1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20045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153-43D7-43CF-AEBF-148E285392D5}" type="datetime1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9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7904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8813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8813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72B-22F1-469D-B3A1-40FA3F36D0B4}" type="datetime1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Den Motiverende Samtale ved Søren 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01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559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57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9B4801-9C31-41E8-BD9F-DEB2E2AA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165593E-07BD-47D8-A7BB-98FC032AF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12B2C24-8155-4662-93E5-8F30B303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DC28463A-A8F8-4563-969C-1285DED3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3E666A50-777A-4486-9DE1-32A75C5F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23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019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864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47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70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0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9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4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8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2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48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1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546396-EDEB-43BC-802B-5865D96F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301B6A12-0EE5-428B-9077-8E0BDA92E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B28196EA-0822-4E2A-AC8C-DDB3A3C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F4F22E25-2A0A-422D-9D81-47FC659F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D33A5403-92E2-4CD4-9E64-635D5F2D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407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3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105" y="27306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31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72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80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17" y="366713"/>
            <a:ext cx="4476751" cy="78009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13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3E8B5A-C311-4F39-AD63-8C4E487837F9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8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80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91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55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01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25C0FC-49D6-41F4-BC60-C1CCB443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BF502FB-004D-4AAD-90FC-4F7FE0A48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2AE7FCAC-E73E-41D5-9804-196965FB6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7CA018EE-CA95-4611-BE59-1F856045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9E770778-6017-4522-B7F4-DAF81D0F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EAF13517-DC6C-4CB4-B3F1-9BEBA7E7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542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76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4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9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23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40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55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DE68D9-C1A3-4A1E-8BB7-274C7CA6F8C1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000000"/>
                </a:solidFill>
              </a:endParaRP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1146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000000"/>
                </a:solidFill>
              </a:endParaRPr>
            </a:p>
          </p:txBody>
        </p:sp>
        <p:sp>
          <p:nvSpPr>
            <p:cNvPr id="91147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>
                <a:solidFill>
                  <a:srgbClr val="000000"/>
                </a:solidFill>
              </a:endParaRPr>
            </a:p>
          </p:txBody>
        </p:sp>
      </p:grpSp>
      <p:sp>
        <p:nvSpPr>
          <p:cNvPr id="911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254117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0CED5-5F8D-4C17-9CDC-531D6F50CA17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29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9C979-AB95-4709-9AF8-FFCA1E48B7D4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88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0386" y="1981200"/>
            <a:ext cx="372744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81035" y="1981200"/>
            <a:ext cx="37295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0433A-C5BD-43F1-98FB-FA4824A31A8E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1001A4-CE16-4344-892C-85D65C57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0FF3AE3E-C47D-46BA-AC25-28991FE8C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ABC0C9E0-448E-458A-B4B5-98E6D345C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B7185226-AD87-42E8-856B-19D0E178C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9C3DAA48-1F0C-4F43-BA81-4548973D5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BA4A17B0-5DDB-4A4F-A825-41E4C55E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53242F53-CF70-4D5B-BF3D-CAF1A8EE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8A4F58F2-03B7-496E-BDF5-2DB79B6E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603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6086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6086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E08A5-2C76-4DC9-9586-5F89F4BAE5AF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8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1A352-3689-4E52-A45C-9E4B75B52108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98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75F06-6652-4B22-B16A-F96639962106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2" y="2726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4704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72A88-E5EC-4DE6-A7FC-612A967D7530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64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817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2F45-33C7-4863-809E-E4EFB99608FA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6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3FD5-6705-44B1-A973-392157EC7626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3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90784" y="96442"/>
            <a:ext cx="1919816" cy="5999559"/>
          </a:xfrm>
        </p:spPr>
        <p:txBody>
          <a:bodyPr vert="eaVert"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31333" y="96442"/>
            <a:ext cx="5556251" cy="5999559"/>
          </a:xfrm>
        </p:spPr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802C-797B-4A67-B0F7-2C7D1947DC58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21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335" y="96442"/>
            <a:ext cx="7158567" cy="1413272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950384" y="1981200"/>
            <a:ext cx="7660216" cy="41148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94615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1962E0-92A0-4F17-B585-9DFB4D476B4F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45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335" y="96442"/>
            <a:ext cx="7158567" cy="1413272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950384" y="1981200"/>
            <a:ext cx="7660216" cy="41148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94615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E5932C-9DF3-4495-A96C-C52214D7F890}" type="slidenum">
              <a:rPr lang="da-DK">
                <a:solidFill>
                  <a:srgbClr val="000000"/>
                </a:solidFill>
              </a:rPr>
              <a:pPr/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9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30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A948FC-8833-4DBB-B08D-2A562538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CFD3F20F-A0EC-4D4F-A1E0-C631A52C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7C30A14A-62E0-4843-BC44-89BAE1D5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499D6BB6-8361-496A-A9FE-8A5FF2FA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268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980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636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537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391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915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475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536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532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218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587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1455C915-4D3B-4796-A1C1-0FD40F51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01DCBB81-DC0A-4129-891B-A9F3C56B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5E3B068D-C033-4FDE-AC45-30F9C97C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444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713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262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281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780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896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867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34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235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5113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48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4C9A4A-B594-41BB-A3D0-80676774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7D49F26-7C88-41DA-A9A4-9755F23F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5D180433-EDC4-4B1C-AFD3-8830E6D67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A7C64494-4DD8-4116-8B7A-4128580C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1D87908E-8171-4727-976E-C80173E5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35664848-79A8-4944-A18C-81233E18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231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3775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801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856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434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7274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9041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2744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6389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4490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87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7E4D0B-11FC-446B-A07A-52AB0470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923948F4-A0B7-4EF5-B2DE-AA610B311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F6ED75F-1828-42A2-8205-1EC72C79D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A7FA9C7D-B8EB-482A-966E-F59AF89B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7210A63F-EA01-43DF-80E6-41DE4A8F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25BC4548-24FC-43D7-9F33-CED7393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534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360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204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 altLang="da-DK" noProof="0"/>
              <a:t>Klik for at redigere undertiteltypografien i masteren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3EF18C-528F-4E4E-BEB1-64C3229302CE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altLang="da-DK">
                <a:solidFill>
                  <a:srgbClr val="000000"/>
                </a:solidFill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altLang="da-DK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altLang="da-DK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94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sz="3600">
                <a:solidFill>
                  <a:srgbClr val="000000"/>
                </a:solidFill>
              </a:endParaRPr>
            </a:p>
          </p:txBody>
        </p:sp>
        <p:sp>
          <p:nvSpPr>
            <p:cNvPr id="16395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a-DK" sz="3600">
                <a:solidFill>
                  <a:srgbClr val="000000"/>
                </a:solidFill>
              </a:endParaRPr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a-DK" altLang="da-DK" noProof="0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2628281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A9942-6320-419D-B3D1-4EA0BB6631C6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4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BDC5-68AA-46C2-9B3C-89896C56EFDE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0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0385" y="1981200"/>
            <a:ext cx="372744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81034" y="1981200"/>
            <a:ext cx="37295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9C408-402E-4F8B-B51C-0BD7F343884C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50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059F8-0D37-4898-9E5B-84A0769A38B2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250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AFCE-A9BA-4E17-9086-B7F2B3F80A68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45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C658-46E8-4902-9A6E-4DDF217C8811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215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DC910-6C8A-4DEA-8B6A-46F90A231D57}" type="slidenum">
              <a:rPr lang="da-DK" altLang="da-DK">
                <a:solidFill>
                  <a:srgbClr val="000000"/>
                </a:solidFill>
              </a:rPr>
              <a:pPr/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9187820B-3111-40AB-BD0D-FEACEE7B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3D176418-3247-4F27-B3FD-D0019D30B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CD73C8F8-B1A3-4A59-AE3D-AF9D7EF78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7C13-FA09-455E-BE82-3BF57312CA6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BC63733-A289-4888-A59F-CCD614D4B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0D49294-393D-436E-9458-43DEFAFCE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DFD9-0CB3-4383-AA24-026C033020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81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9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F2D3-3DD7-4221-81FB-5F57B7198CC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99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9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4A7D-98EA-415A-970B-C5BF651FB15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BE0753B3-4F63-4F42-BD21-5CCD64C65D0B}" type="datetimeFigureOut">
              <a:rPr lang="da-DK" smtClean="0">
                <a:solidFill>
                  <a:srgbClr val="4E3B30"/>
                </a:solidFill>
              </a:rPr>
              <a:pPr defTabSz="914400"/>
              <a:t>30-01-2020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da-DK">
              <a:solidFill>
                <a:srgbClr val="4E3B30"/>
              </a:solidFill>
            </a:endParaRPr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C45AEC4A-2C4C-4EC4-A697-5D8313EC620A}" type="slidenum">
              <a:rPr lang="da-DK" smtClean="0">
                <a:solidFill>
                  <a:srgbClr val="4E3B30"/>
                </a:solidFill>
              </a:rPr>
              <a:pPr defTabSz="914400"/>
              <a:t>‹nr.›</a:t>
            </a:fld>
            <a:endParaRPr lang="da-DK">
              <a:solidFill>
                <a:srgbClr val="4E3B30"/>
              </a:solidFill>
            </a:endParaRPr>
          </a:p>
        </p:txBody>
      </p:sp>
      <p:sp>
        <p:nvSpPr>
          <p:cNvPr id="28" name="Lige forbindels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ige forbindels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gebenet trekan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2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B05B-79E2-405F-B888-3AE605A07CD5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B981-6726-4807-A722-F13C6F558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3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C74E-634E-4EDC-B35E-35BCDD6DB854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3DA5-238F-43ED-A6C0-671584862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5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7DA3-C0AF-4DD6-ADE2-367BB07A413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BFC8-147F-47E2-870B-7F737B4B4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57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606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01B2-7D53-4B6C-B21D-E156AC3B55FC}" type="datetime1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606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Den Motiverende Samtale ved Søren Holm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606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4BC1-0495-4A9D-B8E3-87A504E814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17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0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1F86-0C79-4251-8E78-06EC701441D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9516-FD68-4205-B5D0-F5CC3E0C45B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1CE1-EE4E-434E-ACB4-9C677BB3FE71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8361-75B9-4A8C-B5F3-34B5AB1561E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1377555"/>
            <a:ext cx="2133600" cy="10239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447800" y="1377555"/>
            <a:ext cx="7239000" cy="10239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335" y="96442"/>
            <a:ext cx="7158567" cy="14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384" y="1981200"/>
            <a:ext cx="76602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1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0D12DD-1E0E-43F6-A739-1B55F6D5E022}" type="slidenum">
              <a:rPr lang="da-D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012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0122" name="Freeform 10"/>
          <p:cNvSpPr>
            <a:spLocks noChangeArrowheads="1"/>
          </p:cNvSpPr>
          <p:nvPr/>
        </p:nvSpPr>
        <p:spPr bwMode="auto">
          <a:xfrm>
            <a:off x="8263467" y="270274"/>
            <a:ext cx="152400" cy="10727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40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B43A-44D7-4265-882D-985E351152FC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8D3A-4787-4A4B-AEB6-A6C97ED36A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7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1CE1-EE4E-434E-ACB4-9C677BB3FE71}" type="datetimeFigureOut">
              <a:rPr lang="da-DK" smtClean="0"/>
              <a:t>30-01-2020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8361-75B9-4A8C-B5F3-34B5AB1561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3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377554"/>
            <a:ext cx="21336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altLang="da-DK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377554"/>
            <a:ext cx="7239000" cy="10239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altLang="da-DK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334" y="96441"/>
            <a:ext cx="7158567" cy="14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384" y="1981200"/>
            <a:ext cx="766021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AFA13A-7DCE-4C60-AAF2-93991B95DAB1}" type="slidenum">
              <a:rPr lang="da-DK" alt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altLang="da-DK">
              <a:solidFill>
                <a:srgbClr val="000000"/>
              </a:solidFill>
            </a:endParaRPr>
          </a:p>
        </p:txBody>
      </p:sp>
      <p:sp>
        <p:nvSpPr>
          <p:cNvPr id="1536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3600">
              <a:solidFill>
                <a:srgbClr val="000000"/>
              </a:solidFill>
            </a:endParaRPr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8263467" y="270273"/>
            <a:ext cx="152400" cy="1072753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6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34" Type="http://schemas.openxmlformats.org/officeDocument/2006/relationships/image" Target="../media/image4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33" Type="http://schemas.openxmlformats.org/officeDocument/2006/relationships/image" Target="../media/image48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32" Type="http://schemas.openxmlformats.org/officeDocument/2006/relationships/image" Target="../media/image8.jpeg"/><Relationship Id="rId37" Type="http://schemas.openxmlformats.org/officeDocument/2006/relationships/image" Target="../media/image52.png"/><Relationship Id="rId5" Type="http://schemas.openxmlformats.org/officeDocument/2006/relationships/image" Target="../media/image47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51.png"/><Relationship Id="rId10" Type="http://schemas.openxmlformats.org/officeDocument/2006/relationships/image" Target="../media/image16.jpeg"/><Relationship Id="rId19" Type="http://schemas.openxmlformats.org/officeDocument/2006/relationships/image" Target="../media/image35.jpeg"/><Relationship Id="rId31" Type="http://schemas.openxmlformats.org/officeDocument/2006/relationships/image" Target="../media/image37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6.jpeg"/><Relationship Id="rId35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33" Type="http://schemas.openxmlformats.org/officeDocument/2006/relationships/image" Target="../media/image54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32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6.jpeg"/><Relationship Id="rId19" Type="http://schemas.openxmlformats.org/officeDocument/2006/relationships/image" Target="../media/image35.jpeg"/><Relationship Id="rId31" Type="http://schemas.openxmlformats.org/officeDocument/2006/relationships/image" Target="../media/image37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33" Type="http://schemas.openxmlformats.org/officeDocument/2006/relationships/image" Target="../media/image56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32" Type="http://schemas.openxmlformats.org/officeDocument/2006/relationships/image" Target="../media/image55.jpeg"/><Relationship Id="rId5" Type="http://schemas.openxmlformats.org/officeDocument/2006/relationships/image" Target="../media/image47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6.jpeg"/><Relationship Id="rId19" Type="http://schemas.openxmlformats.org/officeDocument/2006/relationships/image" Target="../media/image35.jpeg"/><Relationship Id="rId31" Type="http://schemas.openxmlformats.org/officeDocument/2006/relationships/image" Target="../media/image37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34" Type="http://schemas.openxmlformats.org/officeDocument/2006/relationships/image" Target="../media/image5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33" Type="http://schemas.openxmlformats.org/officeDocument/2006/relationships/image" Target="../media/image58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32" Type="http://schemas.openxmlformats.org/officeDocument/2006/relationships/image" Target="../media/image57.jpeg"/><Relationship Id="rId5" Type="http://schemas.openxmlformats.org/officeDocument/2006/relationships/image" Target="../media/image47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61.png"/><Relationship Id="rId10" Type="http://schemas.openxmlformats.org/officeDocument/2006/relationships/image" Target="../media/image16.jpeg"/><Relationship Id="rId19" Type="http://schemas.openxmlformats.org/officeDocument/2006/relationships/image" Target="../media/image35.jpeg"/><Relationship Id="rId31" Type="http://schemas.openxmlformats.org/officeDocument/2006/relationships/image" Target="../media/image37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6.jpeg"/><Relationship Id="rId35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s://reports1.enalyzer.com/images/space.gif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reports1.enalyzer.com/images/space.gif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7.jpg"/><Relationship Id="rId12" Type="http://schemas.openxmlformats.org/officeDocument/2006/relationships/image" Target="../media/image7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11" Type="http://schemas.openxmlformats.org/officeDocument/2006/relationships/image" Target="../media/image7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dk/url?sa=i&amp;rct=j&amp;q=&amp;esrc=s&amp;source=images&amp;cd=&amp;cad=rja&amp;uact=8&amp;ved=0ahUKEwjtytfC78rKAhWC2SwKHcGYAo0QjRwIBw&amp;url=http://www.crbm.cnrs.fr/index.php/en/science-communication&amp;psig=AFQjCNEeesp6jrkbfkrV6lQFZhshQ18HWQ&amp;ust=1454014300553991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3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t="13781" r="33799" b="4038"/>
          <a:stretch/>
        </p:blipFill>
        <p:spPr bwMode="auto">
          <a:xfrm>
            <a:off x="251521" y="80628"/>
            <a:ext cx="8700459" cy="65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3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780" r="59907" b="24215"/>
          <a:stretch/>
        </p:blipFill>
        <p:spPr bwMode="auto">
          <a:xfrm>
            <a:off x="0" y="1"/>
            <a:ext cx="9143999" cy="463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27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2335"/>
          <a:stretch/>
        </p:blipFill>
        <p:spPr bwMode="auto">
          <a:xfrm>
            <a:off x="3177587" y="4967288"/>
            <a:ext cx="6012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7586"/>
          <a:stretch/>
        </p:blipFill>
        <p:spPr bwMode="auto">
          <a:xfrm>
            <a:off x="3451861" y="1916833"/>
            <a:ext cx="5652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895683" cy="7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r="14553"/>
          <a:stretch/>
        </p:blipFill>
        <p:spPr bwMode="auto">
          <a:xfrm>
            <a:off x="72000" y="836713"/>
            <a:ext cx="53640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r="13901"/>
          <a:stretch/>
        </p:blipFill>
        <p:spPr bwMode="auto">
          <a:xfrm>
            <a:off x="0" y="3501008"/>
            <a:ext cx="493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141663"/>
            <a:ext cx="11906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magesCAOE9I3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-458788"/>
            <a:ext cx="2160588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54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13684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ite_logo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0"/>
            <a:ext cx="264001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sCADFA00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24400"/>
            <a:ext cx="2466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sCAH5GPT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565400"/>
            <a:ext cx="16922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sCAPQ7KH7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"/>
            <a:ext cx="1890712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sCAXE0BBP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92825"/>
            <a:ext cx="18764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sCAK8ZNPI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4941888"/>
            <a:ext cx="2232026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sCAKFBVSJ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392488"/>
            <a:ext cx="203517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sCAHK6OKG"/>
          <p:cNvPicPr>
            <a:picLocks noChangeAspect="1" noChangeArrowheads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imagesCAD1FTVY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4653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sCAGXOYB7"/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155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imagesCAFEBV2M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5"/>
            <a:ext cx="1150938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sCAKXRD0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1628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imagesCAEO23PE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4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sCA39GKTJ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4114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imagesCA2JZ2AC"/>
          <p:cNvPicPr>
            <a:picLocks noChangeAspect="1" noChangeArrowheads="1"/>
          </p:cNvPicPr>
          <p:nvPr/>
        </p:nvPicPr>
        <p:blipFill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sCA0JF03A"/>
          <p:cNvPicPr>
            <a:picLocks noChangeAspect="1" noChangeArrowheads="1"/>
          </p:cNvPicPr>
          <p:nvPr/>
        </p:nvPicPr>
        <p:blipFill>
          <a:blip r:embed="rId1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easy rider"/>
          <p:cNvPicPr>
            <a:picLocks noChangeAspect="1" noChangeArrowheads="1"/>
          </p:cNvPicPr>
          <p:nvPr/>
        </p:nvPicPr>
        <p:blipFill>
          <a:blip r:embed="rId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1611312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5101-cc73cover"/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116522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420_Grafitti-1"/>
          <p:cNvPicPr>
            <a:picLocks noChangeAspect="1" noChangeArrowheads="1"/>
          </p:cNvPicPr>
          <p:nvPr/>
        </p:nvPicPr>
        <p:blipFill>
          <a:blip r:embed="rId2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20494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978bb2eb-1e0d-455b-9015-b872bb14fb9cHiRes"/>
          <p:cNvPicPr>
            <a:picLocks noChangeAspect="1" noChangeArrowheads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1951038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empcover"/>
          <p:cNvPicPr>
            <a:picLocks noChangeAspect="1" noChangeArrowheads="1"/>
          </p:cNvPicPr>
          <p:nvPr/>
        </p:nvPicPr>
        <p:blipFill>
          <a:blip r:embed="rId2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132012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images"/>
          <p:cNvPicPr>
            <a:picLocks noChangeAspect="1" noChangeArrowheads="1"/>
          </p:cNvPicPr>
          <p:nvPr/>
        </p:nvPicPr>
        <p:blipFill>
          <a:blip r:embed="rId2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154463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imagesCAP12QR3"/>
          <p:cNvPicPr>
            <a:picLocks noChangeAspect="1" noChangeArrowheads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1223962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imagesCAYIJ1DF"/>
          <p:cNvPicPr>
            <a:picLocks noChangeAspect="1" noChangeArrowheads="1"/>
          </p:cNvPicPr>
          <p:nvPr/>
        </p:nvPicPr>
        <p:blipFill>
          <a:blip r:embed="rId2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4128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imagesCAUL4VWE"/>
          <p:cNvPicPr>
            <a:picLocks noChangeAspect="1" noChangeArrowheads="1"/>
          </p:cNvPicPr>
          <p:nvPr/>
        </p:nvPicPr>
        <p:blipFill>
          <a:blip r:embed="rId2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68988"/>
            <a:ext cx="2571750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imagesCAXFEFLE"/>
          <p:cNvPicPr>
            <a:picLocks noChangeAspect="1" noChangeArrowheads="1"/>
          </p:cNvPicPr>
          <p:nvPr/>
        </p:nvPicPr>
        <p:blipFill>
          <a:blip r:embed="rId2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65850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imagesCAWFWNWM"/>
          <p:cNvPicPr>
            <a:picLocks noChangeAspect="1" noChangeArrowheads="1"/>
          </p:cNvPicPr>
          <p:nvPr/>
        </p:nvPicPr>
        <p:blipFill>
          <a:blip r:embed="rId3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130492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5002"/>
          <p:cNvPicPr>
            <a:picLocks noChangeAspect="1" noChangeArrowheads="1"/>
          </p:cNvPicPr>
          <p:nvPr/>
        </p:nvPicPr>
        <p:blipFill>
          <a:blip r:embed="rId3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603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111500" y="1936750"/>
            <a:ext cx="405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31" name="Picture 35" descr="imagesCAFT2KC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019675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imagesCAENFQOD"/>
          <p:cNvPicPr>
            <a:picLocks noChangeAspect="1" noChangeArrowheads="1"/>
          </p:cNvPicPr>
          <p:nvPr/>
        </p:nvPicPr>
        <p:blipFill>
          <a:blip r:embed="rId3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4343400"/>
            <a:ext cx="181927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imagesCA9WMTFH"/>
          <p:cNvPicPr>
            <a:picLocks noChangeAspect="1" noChangeArrowheads="1"/>
          </p:cNvPicPr>
          <p:nvPr/>
        </p:nvPicPr>
        <p:blipFill>
          <a:blip r:embed="rId3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/>
          </p:cNvSpPr>
          <p:nvPr/>
        </p:nvSpPr>
        <p:spPr bwMode="auto">
          <a:xfrm>
            <a:off x="539750" y="765175"/>
            <a:ext cx="7561263" cy="5589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Normalisering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Neutralisering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Glorificering</a:t>
            </a: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457200" y="274638"/>
            <a:ext cx="8229600" cy="53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Normalisering</a:t>
            </a:r>
            <a:b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2524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7" y="2601362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99" y="416797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9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4" y="3141664"/>
            <a:ext cx="11906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magesCAOE9I3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-458788"/>
            <a:ext cx="2160588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54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"/>
            <a:ext cx="13684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site_logo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0"/>
            <a:ext cx="264001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sCADFA00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4724400"/>
            <a:ext cx="2466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magesCAH5GPT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2565401"/>
            <a:ext cx="16922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sCAPQ7KH7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549275"/>
            <a:ext cx="1890712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imagesCAXE0BBP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7" y="6092825"/>
            <a:ext cx="18764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sCAK8ZNPI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4" y="4941889"/>
            <a:ext cx="2232027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imagesCAKFBVSJ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7" y="3392489"/>
            <a:ext cx="203517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sCAHK6OKG"/>
          <p:cNvPicPr>
            <a:picLocks noChangeAspect="1" noChangeArrowheads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4"/>
            <a:ext cx="184785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imagesCAD1FTVY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24653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sCAGXOYB7"/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776"/>
            <a:ext cx="2155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imagesCAFEBV2M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6"/>
            <a:ext cx="1150939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sCAKXRD0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55875" cy="1628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imagesCAEO23PE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48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sCA39GKTJ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9" y="476251"/>
            <a:ext cx="24114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imagesCA2JZ2AC"/>
          <p:cNvPicPr>
            <a:picLocks noChangeAspect="1" noChangeArrowheads="1"/>
          </p:cNvPicPr>
          <p:nvPr/>
        </p:nvPicPr>
        <p:blipFill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17002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magesCA0JF03A"/>
          <p:cNvPicPr>
            <a:picLocks noChangeAspect="1" noChangeArrowheads="1"/>
          </p:cNvPicPr>
          <p:nvPr/>
        </p:nvPicPr>
        <p:blipFill>
          <a:blip r:embed="rId1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easy rider"/>
          <p:cNvPicPr>
            <a:picLocks noChangeAspect="1" noChangeArrowheads="1"/>
          </p:cNvPicPr>
          <p:nvPr/>
        </p:nvPicPr>
        <p:blipFill>
          <a:blip r:embed="rId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700214"/>
            <a:ext cx="1611312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5101-cc73cover"/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5" y="1412876"/>
            <a:ext cx="116522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420_Grafitti-1"/>
          <p:cNvPicPr>
            <a:picLocks noChangeAspect="1" noChangeArrowheads="1"/>
          </p:cNvPicPr>
          <p:nvPr/>
        </p:nvPicPr>
        <p:blipFill>
          <a:blip r:embed="rId2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1484314"/>
            <a:ext cx="20494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978bb2eb-1e0d-455b-9015-b872bb14fb9cHiRes"/>
          <p:cNvPicPr>
            <a:picLocks noChangeAspect="1" noChangeArrowheads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6"/>
            <a:ext cx="1951039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empcover"/>
          <p:cNvPicPr>
            <a:picLocks noChangeAspect="1" noChangeArrowheads="1"/>
          </p:cNvPicPr>
          <p:nvPr/>
        </p:nvPicPr>
        <p:blipFill>
          <a:blip r:embed="rId2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132012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images"/>
          <p:cNvPicPr>
            <a:picLocks noChangeAspect="1" noChangeArrowheads="1"/>
          </p:cNvPicPr>
          <p:nvPr/>
        </p:nvPicPr>
        <p:blipFill>
          <a:blip r:embed="rId2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9"/>
            <a:ext cx="154463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imagesCAP12QR3"/>
          <p:cNvPicPr>
            <a:picLocks noChangeAspect="1" noChangeArrowheads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0"/>
            <a:ext cx="1223963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imagesCAYIJ1DF"/>
          <p:cNvPicPr>
            <a:picLocks noChangeAspect="1" noChangeArrowheads="1"/>
          </p:cNvPicPr>
          <p:nvPr/>
        </p:nvPicPr>
        <p:blipFill>
          <a:blip r:embed="rId2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14128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imagesCAUL4VWE"/>
          <p:cNvPicPr>
            <a:picLocks noChangeAspect="1" noChangeArrowheads="1"/>
          </p:cNvPicPr>
          <p:nvPr/>
        </p:nvPicPr>
        <p:blipFill>
          <a:blip r:embed="rId2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5868988"/>
            <a:ext cx="2571751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imagesCAXFEFLE"/>
          <p:cNvPicPr>
            <a:picLocks noChangeAspect="1" noChangeArrowheads="1"/>
          </p:cNvPicPr>
          <p:nvPr/>
        </p:nvPicPr>
        <p:blipFill>
          <a:blip r:embed="rId2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65850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imagesCAWFWNWM"/>
          <p:cNvPicPr>
            <a:picLocks noChangeAspect="1" noChangeArrowheads="1"/>
          </p:cNvPicPr>
          <p:nvPr/>
        </p:nvPicPr>
        <p:blipFill>
          <a:blip r:embed="rId3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4508500"/>
            <a:ext cx="130492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5002"/>
          <p:cNvPicPr>
            <a:picLocks noChangeAspect="1" noChangeArrowheads="1"/>
          </p:cNvPicPr>
          <p:nvPr/>
        </p:nvPicPr>
        <p:blipFill>
          <a:blip r:embed="rId3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"/>
            <a:ext cx="603251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111500" y="1936750"/>
            <a:ext cx="405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55" name="Picture 35" descr="imagesCA60SV2P"/>
          <p:cNvPicPr>
            <a:picLocks noChangeAspect="1" noChangeArrowheads="1"/>
          </p:cNvPicPr>
          <p:nvPr/>
        </p:nvPicPr>
        <p:blipFill>
          <a:blip r:embed="rId3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6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imagesCAGRDS4U"/>
          <p:cNvPicPr>
            <a:picLocks noChangeAspect="1" noChangeArrowheads="1"/>
          </p:cNvPicPr>
          <p:nvPr/>
        </p:nvPicPr>
        <p:blipFill>
          <a:blip r:embed="rId3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4"/>
            <a:ext cx="1295400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/>
          </p:cNvSpPr>
          <p:nvPr/>
        </p:nvSpPr>
        <p:spPr bwMode="auto">
          <a:xfrm>
            <a:off x="539751" y="765175"/>
            <a:ext cx="7561263" cy="5589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Normalisering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Det har vi efterhånden ret godt styr på: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Unges brug af rusmidler er i meget vidt omfang socialt påvirket og påvirkeligt. Man må derfor arbejde med de sociale normer, der er i det miljø, som den unge er en del af – f.eks. skoleklassen.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En virksom måde at arbejde med normerne på er at afdække, hvor relativt få der – trods alt – bruger illegale stoffer. At gøre op med “flertalsmisforståelser” eller sociale overdrivelser kan imødegå en norm om, at det er “naturligt” at prøve diverse stoffer, når man er ung.</a:t>
            </a:r>
            <a:r>
              <a:rPr kumimoji="0" lang="da-DK" sz="1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(Sundhedsstyrelsen 2013). </a:t>
            </a:r>
          </a:p>
        </p:txBody>
      </p:sp>
    </p:spTree>
    <p:extLst>
      <p:ext uri="{BB962C8B-B14F-4D97-AF65-F5344CB8AC3E}">
        <p14:creationId xmlns:p14="http://schemas.microsoft.com/office/powerpoint/2010/main" val="409492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4" y="3141664"/>
            <a:ext cx="11906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magesCAOE9I3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-458788"/>
            <a:ext cx="2160588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054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"/>
            <a:ext cx="13684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ite_logo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0"/>
            <a:ext cx="264001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sCADFA00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4724400"/>
            <a:ext cx="2466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imagesCAH5GPT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2565401"/>
            <a:ext cx="16922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sCAPQ7KH7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549275"/>
            <a:ext cx="1890712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imagesCAXE0BBP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7" y="6092825"/>
            <a:ext cx="18764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sCAK8ZNPI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4" y="4941889"/>
            <a:ext cx="2232027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imagesCAKFBVSJ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7" y="3392489"/>
            <a:ext cx="203517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sCAHK6OKG"/>
          <p:cNvPicPr>
            <a:picLocks noChangeAspect="1" noChangeArrowheads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4"/>
            <a:ext cx="184785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imagesCAD1FTVY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24653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sCAGXOYB7"/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776"/>
            <a:ext cx="2155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imagesCAFEBV2M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6"/>
            <a:ext cx="1150939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sCAKXRD0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55875" cy="1628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imagesCAEO23PE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48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sCA39GKTJ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9" y="476251"/>
            <a:ext cx="24114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imagesCA2JZ2AC"/>
          <p:cNvPicPr>
            <a:picLocks noChangeAspect="1" noChangeArrowheads="1"/>
          </p:cNvPicPr>
          <p:nvPr/>
        </p:nvPicPr>
        <p:blipFill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17002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sCA0JF03A"/>
          <p:cNvPicPr>
            <a:picLocks noChangeAspect="1" noChangeArrowheads="1"/>
          </p:cNvPicPr>
          <p:nvPr/>
        </p:nvPicPr>
        <p:blipFill>
          <a:blip r:embed="rId1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easy rider"/>
          <p:cNvPicPr>
            <a:picLocks noChangeAspect="1" noChangeArrowheads="1"/>
          </p:cNvPicPr>
          <p:nvPr/>
        </p:nvPicPr>
        <p:blipFill>
          <a:blip r:embed="rId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700214"/>
            <a:ext cx="1611312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5101-cc73cover"/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5" y="1412876"/>
            <a:ext cx="116522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420_Grafitti-1"/>
          <p:cNvPicPr>
            <a:picLocks noChangeAspect="1" noChangeArrowheads="1"/>
          </p:cNvPicPr>
          <p:nvPr/>
        </p:nvPicPr>
        <p:blipFill>
          <a:blip r:embed="rId2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1484314"/>
            <a:ext cx="20494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978bb2eb-1e0d-455b-9015-b872bb14fb9cHiRes"/>
          <p:cNvPicPr>
            <a:picLocks noChangeAspect="1" noChangeArrowheads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6"/>
            <a:ext cx="1951039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empcover"/>
          <p:cNvPicPr>
            <a:picLocks noChangeAspect="1" noChangeArrowheads="1"/>
          </p:cNvPicPr>
          <p:nvPr/>
        </p:nvPicPr>
        <p:blipFill>
          <a:blip r:embed="rId2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132012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images"/>
          <p:cNvPicPr>
            <a:picLocks noChangeAspect="1" noChangeArrowheads="1"/>
          </p:cNvPicPr>
          <p:nvPr/>
        </p:nvPicPr>
        <p:blipFill>
          <a:blip r:embed="rId2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9"/>
            <a:ext cx="154463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imagesCAP12QR3"/>
          <p:cNvPicPr>
            <a:picLocks noChangeAspect="1" noChangeArrowheads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0"/>
            <a:ext cx="1223963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imagesCAYIJ1DF"/>
          <p:cNvPicPr>
            <a:picLocks noChangeAspect="1" noChangeArrowheads="1"/>
          </p:cNvPicPr>
          <p:nvPr/>
        </p:nvPicPr>
        <p:blipFill>
          <a:blip r:embed="rId2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14128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imagesCAUL4VWE"/>
          <p:cNvPicPr>
            <a:picLocks noChangeAspect="1" noChangeArrowheads="1"/>
          </p:cNvPicPr>
          <p:nvPr/>
        </p:nvPicPr>
        <p:blipFill>
          <a:blip r:embed="rId2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5868988"/>
            <a:ext cx="2571751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imagesCAXFEFLE"/>
          <p:cNvPicPr>
            <a:picLocks noChangeAspect="1" noChangeArrowheads="1"/>
          </p:cNvPicPr>
          <p:nvPr/>
        </p:nvPicPr>
        <p:blipFill>
          <a:blip r:embed="rId2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65850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imagesCAWFWNWM"/>
          <p:cNvPicPr>
            <a:picLocks noChangeAspect="1" noChangeArrowheads="1"/>
          </p:cNvPicPr>
          <p:nvPr/>
        </p:nvPicPr>
        <p:blipFill>
          <a:blip r:embed="rId3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4508500"/>
            <a:ext cx="130492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5002"/>
          <p:cNvPicPr>
            <a:picLocks noChangeAspect="1" noChangeArrowheads="1"/>
          </p:cNvPicPr>
          <p:nvPr/>
        </p:nvPicPr>
        <p:blipFill>
          <a:blip r:embed="rId3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"/>
            <a:ext cx="603251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111500" y="1936750"/>
            <a:ext cx="405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80" name="Picture 36" descr="imagesCAQ76X3E"/>
          <p:cNvPicPr>
            <a:picLocks noChangeAspect="1" noChangeArrowheads="1"/>
          </p:cNvPicPr>
          <p:nvPr/>
        </p:nvPicPr>
        <p:blipFill>
          <a:blip r:embed="rId3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1" name="Picture 37" descr="imagesCAYR7VCT"/>
          <p:cNvPicPr>
            <a:picLocks noChangeAspect="1" noChangeArrowheads="1"/>
          </p:cNvPicPr>
          <p:nvPr/>
        </p:nvPicPr>
        <p:blipFill>
          <a:blip r:embed="rId3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50850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/>
          </p:cNvSpPr>
          <p:nvPr/>
        </p:nvSpPr>
        <p:spPr bwMode="auto">
          <a:xfrm>
            <a:off x="539751" y="765175"/>
            <a:ext cx="7561263" cy="5589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Neutralisering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”Jeg kender mange, der kan passe et arbejde, selvom de ryger hver dag”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”Det er kun personer, der i forvejen er disponeret, der udvikler psykoser”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”Man kan ikke blive afhængig af hash”.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”Det er en ”myte”, at det fører til ”hårde stoffer”, hvis man ryger hash”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”Det er meget mere skadeligt at drikke alkohol end at ryge hash”</a:t>
            </a:r>
          </a:p>
        </p:txBody>
      </p:sp>
    </p:spTree>
    <p:extLst>
      <p:ext uri="{BB962C8B-B14F-4D97-AF65-F5344CB8AC3E}">
        <p14:creationId xmlns:p14="http://schemas.microsoft.com/office/powerpoint/2010/main" val="38333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4" y="3141664"/>
            <a:ext cx="11906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magesCAOE9I3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-458788"/>
            <a:ext cx="2160588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054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"/>
            <a:ext cx="13684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site_logo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0"/>
            <a:ext cx="264001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sCADFA00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4724400"/>
            <a:ext cx="2466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imagesCAH5GPT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2565401"/>
            <a:ext cx="16922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sCAPQ7KH7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549275"/>
            <a:ext cx="1890712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imagesCAXE0BBP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7" y="6092825"/>
            <a:ext cx="18764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sCAK8ZNPI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4" y="4941889"/>
            <a:ext cx="2232027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imagesCAKFBVSJ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7" y="3392489"/>
            <a:ext cx="203517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sCAHK6OKG"/>
          <p:cNvPicPr>
            <a:picLocks noChangeAspect="1" noChangeArrowheads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4"/>
            <a:ext cx="184785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imagesCAD1FTVY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24653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sCAGXOYB7"/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776"/>
            <a:ext cx="2155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imagesCAFEBV2M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6"/>
            <a:ext cx="1150939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sCAKXRD0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55875" cy="1628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imagesCAEO23PE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48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imagesCA39GKTJ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9" y="476251"/>
            <a:ext cx="24114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imagesCA2JZ2AC"/>
          <p:cNvPicPr>
            <a:picLocks noChangeAspect="1" noChangeArrowheads="1"/>
          </p:cNvPicPr>
          <p:nvPr/>
        </p:nvPicPr>
        <p:blipFill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17002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imagesCA0JF03A"/>
          <p:cNvPicPr>
            <a:picLocks noChangeAspect="1" noChangeArrowheads="1"/>
          </p:cNvPicPr>
          <p:nvPr/>
        </p:nvPicPr>
        <p:blipFill>
          <a:blip r:embed="rId1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easy rider"/>
          <p:cNvPicPr>
            <a:picLocks noChangeAspect="1" noChangeArrowheads="1"/>
          </p:cNvPicPr>
          <p:nvPr/>
        </p:nvPicPr>
        <p:blipFill>
          <a:blip r:embed="rId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700214"/>
            <a:ext cx="1611312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5101-cc73cover"/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5" y="1412876"/>
            <a:ext cx="116522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420_Grafitti-1"/>
          <p:cNvPicPr>
            <a:picLocks noChangeAspect="1" noChangeArrowheads="1"/>
          </p:cNvPicPr>
          <p:nvPr/>
        </p:nvPicPr>
        <p:blipFill>
          <a:blip r:embed="rId2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1484314"/>
            <a:ext cx="20494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978bb2eb-1e0d-455b-9015-b872bb14fb9cHiRes"/>
          <p:cNvPicPr>
            <a:picLocks noChangeAspect="1" noChangeArrowheads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6"/>
            <a:ext cx="1951039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empcover"/>
          <p:cNvPicPr>
            <a:picLocks noChangeAspect="1" noChangeArrowheads="1"/>
          </p:cNvPicPr>
          <p:nvPr/>
        </p:nvPicPr>
        <p:blipFill>
          <a:blip r:embed="rId2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132012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images"/>
          <p:cNvPicPr>
            <a:picLocks noChangeAspect="1" noChangeArrowheads="1"/>
          </p:cNvPicPr>
          <p:nvPr/>
        </p:nvPicPr>
        <p:blipFill>
          <a:blip r:embed="rId2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9"/>
            <a:ext cx="154463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1" name="Picture 27" descr="imagesCAP12QR3"/>
          <p:cNvPicPr>
            <a:picLocks noChangeAspect="1" noChangeArrowheads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0"/>
            <a:ext cx="1223963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imagesCAYIJ1DF"/>
          <p:cNvPicPr>
            <a:picLocks noChangeAspect="1" noChangeArrowheads="1"/>
          </p:cNvPicPr>
          <p:nvPr/>
        </p:nvPicPr>
        <p:blipFill>
          <a:blip r:embed="rId2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14128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3" name="Picture 29" descr="imagesCAUL4VWE"/>
          <p:cNvPicPr>
            <a:picLocks noChangeAspect="1" noChangeArrowheads="1"/>
          </p:cNvPicPr>
          <p:nvPr/>
        </p:nvPicPr>
        <p:blipFill>
          <a:blip r:embed="rId2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5868988"/>
            <a:ext cx="2571751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imagesCAXFEFLE"/>
          <p:cNvPicPr>
            <a:picLocks noChangeAspect="1" noChangeArrowheads="1"/>
          </p:cNvPicPr>
          <p:nvPr/>
        </p:nvPicPr>
        <p:blipFill>
          <a:blip r:embed="rId2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65850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5" name="Picture 31" descr="imagesCAWFWNWM"/>
          <p:cNvPicPr>
            <a:picLocks noChangeAspect="1" noChangeArrowheads="1"/>
          </p:cNvPicPr>
          <p:nvPr/>
        </p:nvPicPr>
        <p:blipFill>
          <a:blip r:embed="rId3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4508500"/>
            <a:ext cx="130492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5002"/>
          <p:cNvPicPr>
            <a:picLocks noChangeAspect="1" noChangeArrowheads="1"/>
          </p:cNvPicPr>
          <p:nvPr/>
        </p:nvPicPr>
        <p:blipFill>
          <a:blip r:embed="rId3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"/>
            <a:ext cx="603251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111500" y="1936750"/>
            <a:ext cx="405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99" name="Picture 35" descr="imagesCAL8W6K9"/>
          <p:cNvPicPr>
            <a:picLocks noChangeAspect="1" noChangeArrowheads="1"/>
          </p:cNvPicPr>
          <p:nvPr/>
        </p:nvPicPr>
        <p:blipFill>
          <a:blip r:embed="rId3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7" y="0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0" name="Picture 36" descr="imagesCAUHJ3ZF"/>
          <p:cNvPicPr>
            <a:picLocks noChangeAspect="1" noChangeArrowheads="1"/>
          </p:cNvPicPr>
          <p:nvPr/>
        </p:nvPicPr>
        <p:blipFill>
          <a:blip r:embed="rId3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661026"/>
            <a:ext cx="8731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/>
          </p:cNvSpPr>
          <p:nvPr/>
        </p:nvSpPr>
        <p:spPr bwMode="auto">
          <a:xfrm>
            <a:off x="827585" y="595313"/>
            <a:ext cx="7649667" cy="5768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Glorificering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Går længere end normalisering og neutralisering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Fremhæver fordele ved at ryge hash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Fremstiller hash som en ”gave” til menneskeheden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”Verden ville blive et bedre sted, hvis alle røg hash”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4588382"/>
            <a:ext cx="2742847" cy="185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508501"/>
            <a:ext cx="2003996" cy="18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84" y="4588381"/>
            <a:ext cx="1546179" cy="169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01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Cannabiskultur: Ofte en blanding af neutralisering og glorificering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2" y="2348880"/>
            <a:ext cx="887291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80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Destillering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77" y="1700808"/>
            <a:ext cx="3838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615608" y="4797152"/>
            <a:ext cx="3528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avie" pitchFamily="82" charset="0"/>
                <a:ea typeface="+mn-ea"/>
                <a:cs typeface="+mn-cs"/>
              </a:rPr>
              <a:t>Cannabiskultur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5403" y="2852936"/>
            <a:ext cx="302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Glorificering-Statements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 Neutralisering-Statements </a:t>
            </a:r>
          </a:p>
        </p:txBody>
      </p:sp>
      <p:cxnSp>
        <p:nvCxnSpPr>
          <p:cNvPr id="8" name="Lige pilforbindelse 7"/>
          <p:cNvCxnSpPr/>
          <p:nvPr/>
        </p:nvCxnSpPr>
        <p:spPr>
          <a:xfrm>
            <a:off x="1259632" y="3573016"/>
            <a:ext cx="1280189" cy="18611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4499992" y="4163020"/>
            <a:ext cx="1453941" cy="70614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0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xmlns="" id="{8C598490-1EFC-4B38-899F-E364971A3351}"/>
              </a:ext>
            </a:extLst>
          </p:cNvPr>
          <p:cNvGraphicFramePr>
            <a:graphicFrameLocks noGrp="1"/>
          </p:cNvGraphicFramePr>
          <p:nvPr/>
        </p:nvGraphicFramePr>
        <p:xfrm>
          <a:off x="142866" y="161742"/>
          <a:ext cx="8858267" cy="6492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1744123915"/>
                    </a:ext>
                  </a:extLst>
                </a:gridCol>
                <a:gridCol w="900742">
                  <a:extLst>
                    <a:ext uri="{9D8B030D-6E8A-4147-A177-3AD203B41FA5}">
                      <a16:colId xmlns:a16="http://schemas.microsoft.com/office/drawing/2014/main" xmlns="" val="118404537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7929849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114028044"/>
                    </a:ext>
                  </a:extLst>
                </a:gridCol>
                <a:gridCol w="828735">
                  <a:extLst>
                    <a:ext uri="{9D8B030D-6E8A-4147-A177-3AD203B41FA5}">
                      <a16:colId xmlns:a16="http://schemas.microsoft.com/office/drawing/2014/main" xmlns="" val="1096713908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xmlns="" val="886963043"/>
                    </a:ext>
                  </a:extLst>
                </a:gridCol>
              </a:tblGrid>
              <a:tr h="728632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+mj-lt"/>
                        </a:rPr>
                        <a:t>Pro-cannabis statements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Helt enig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Delvis enig  </a:t>
                      </a:r>
                    </a:p>
                    <a:p>
                      <a:pPr algn="ctr"/>
                      <a:r>
                        <a:rPr lang="da-DK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Ved ikke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Delvis uenig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Helt </a:t>
                      </a:r>
                    </a:p>
                    <a:p>
                      <a:pPr algn="ctr"/>
                      <a:r>
                        <a:rPr lang="da-DK" sz="1400" dirty="0"/>
                        <a:t>uenig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13447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Det er vigtigt at huske på, at hash er et naturprodukt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18% </a:t>
                      </a:r>
                    </a:p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285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27% </a:t>
                      </a:r>
                    </a:p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424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31% </a:t>
                      </a:r>
                    </a:p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498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 14% </a:t>
                      </a:r>
                    </a:p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220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11% </a:t>
                      </a:r>
                    </a:p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172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22115"/>
                  </a:ext>
                </a:extLst>
              </a:tr>
              <a:tr h="3828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Hash har bidraget med en positiv indflydelse på vores  kultur (fx i forhold til musik og humor)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16% </a:t>
                      </a:r>
                    </a:p>
                    <a:p>
                      <a:pPr algn="ctr"/>
                      <a:r>
                        <a:rPr lang="da-DK" sz="1600" dirty="0">
                          <a:latin typeface="+mj-lt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26%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32%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513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13%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13%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72684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Hashplanten gør mere gavn end skade, blandt  andet fordi den kan anvendes som medicin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15%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27%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40%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638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11%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181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6%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97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7828358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Folk, der ryger hash, er mere afslappede i deres måde at være sammen med hinanden på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10%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166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31%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489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38%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608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10%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11%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171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265919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Det er mere skadeligt at drikke alkohol end at ryge hash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21%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18%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282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35%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565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14%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12%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187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8463771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Staten bør ikke blande sig i, at folk ryger hash, fordi det ikke skader andre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15%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23%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367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17%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270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17%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270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23%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360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0481321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Man kan blive mere idérig og kreativ ved at ryge hash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8%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16%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48%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764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14%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231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4393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Når man ryger hash sammen med andre, er man mere social, end når man drikker alkohol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8%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16%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249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32%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510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18%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26%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417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452369"/>
                  </a:ext>
                </a:extLst>
              </a:tr>
              <a:tr h="381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dirty="0">
                          <a:latin typeface="+mj-lt"/>
                        </a:rPr>
                        <a:t>Man kan udvide sin bevidsthed og få større indsigt i sig  selv og tilværelsen ved at ryge hash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5%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11%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50%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804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14%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20%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latin typeface="+mj-lt"/>
                        </a:rPr>
                        <a:t>327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179069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9399FC6C-EED0-43BA-9D48-FE5A4AA45151}"/>
              </a:ext>
            </a:extLst>
          </p:cNvPr>
          <p:cNvSpPr/>
          <p:nvPr/>
        </p:nvSpPr>
        <p:spPr>
          <a:xfrm>
            <a:off x="6300192" y="748506"/>
            <a:ext cx="1224136" cy="594775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500" dirty="0"/>
              <a:t>ADHD + omsorgssvigt + risikovillighed + positive holdninger </a:t>
            </a:r>
          </a:p>
          <a:p>
            <a:pPr marL="0" indent="0" algn="ctr">
              <a:buNone/>
            </a:pPr>
            <a:r>
              <a:rPr lang="da-DK" sz="2500" dirty="0"/>
              <a:t>= </a:t>
            </a:r>
          </a:p>
          <a:p>
            <a:pPr marL="0" indent="0" algn="ctr">
              <a:buNone/>
            </a:pPr>
            <a:r>
              <a:rPr lang="da-DK" sz="2500" dirty="0"/>
              <a:t>HASHFORBRUG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69258"/>
            <a:ext cx="5152402" cy="36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5796136" y="630348"/>
            <a:ext cx="2616035" cy="10135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710" y="0"/>
            <a:ext cx="8229600" cy="1143000"/>
          </a:xfrm>
        </p:spPr>
        <p:txBody>
          <a:bodyPr/>
          <a:lstStyle/>
          <a:p>
            <a:r>
              <a:rPr lang="da-DK" dirty="0"/>
              <a:t>Artikel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11810" r="15883" b="5020"/>
          <a:stretch/>
        </p:blipFill>
        <p:spPr bwMode="auto">
          <a:xfrm>
            <a:off x="179512" y="969414"/>
            <a:ext cx="8568952" cy="58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4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316977" y="6050991"/>
            <a:ext cx="8448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Correlation between attitudes towards cannabis and cannabis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Holm, S., Sandberg, S., Kolind, T. &amp; Hesse, M. (2014) The importance of cannabis culture in young adult cannabis use. Journal of Substance Use. 19 (3): 251-256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316973" y="251356"/>
            <a:ext cx="864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Undersøgelse på ungdomsuddannelserne i Midtjylland </a:t>
            </a:r>
          </a:p>
        </p:txBody>
      </p:sp>
      <p:graphicFrame>
        <p:nvGraphicFramePr>
          <p:cNvPr id="20" name="Diagram 19"/>
          <p:cNvGraphicFramePr>
            <a:graphicFrameLocks/>
          </p:cNvGraphicFramePr>
          <p:nvPr/>
        </p:nvGraphicFramePr>
        <p:xfrm>
          <a:off x="179512" y="764706"/>
          <a:ext cx="8784976" cy="528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12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200" y="0"/>
            <a:ext cx="8229600" cy="980728"/>
          </a:xfrm>
        </p:spPr>
        <p:txBody>
          <a:bodyPr/>
          <a:lstStyle/>
          <a:p>
            <a:r>
              <a:rPr lang="da-DK" dirty="0"/>
              <a:t>Artikel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11493" r="11050" b="5173"/>
          <a:stretch/>
        </p:blipFill>
        <p:spPr bwMode="auto">
          <a:xfrm>
            <a:off x="0" y="836712"/>
            <a:ext cx="9036000" cy="56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5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AAA835-2CC1-4396-9BDA-7BF713A2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29247"/>
            <a:ext cx="7588299" cy="1325563"/>
          </a:xfrm>
        </p:spPr>
        <p:txBody>
          <a:bodyPr/>
          <a:lstStyle/>
          <a:p>
            <a:r>
              <a:rPr lang="da-DK" dirty="0">
                <a:latin typeface="+mn-lt"/>
              </a:rPr>
              <a:t>Dem, der ryger mest, oplever at vide mest</a:t>
            </a:r>
          </a:p>
        </p:txBody>
      </p:sp>
      <p:pic>
        <p:nvPicPr>
          <p:cNvPr id="2053" name="Picture 5" descr="https://reports1.enalyzer.com/images/space.gif">
            <a:extLst>
              <a:ext uri="{FF2B5EF4-FFF2-40B4-BE49-F238E27FC236}">
                <a16:creationId xmlns:a16="http://schemas.microsoft.com/office/drawing/2014/main" xmlns="" id="{990B4FDA-7CF5-43B6-A207-6A50C3B0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962275"/>
            <a:ext cx="6286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ports1.enalyzer.com/images/space.gif">
            <a:extLst>
              <a:ext uri="{FF2B5EF4-FFF2-40B4-BE49-F238E27FC236}">
                <a16:creationId xmlns:a16="http://schemas.microsoft.com/office/drawing/2014/main" xmlns="" id="{85565439-3926-44E2-8CF8-7E2F68DB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962275"/>
            <a:ext cx="6286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reports1.enalyzer.com/images/space.gif">
            <a:extLst>
              <a:ext uri="{FF2B5EF4-FFF2-40B4-BE49-F238E27FC236}">
                <a16:creationId xmlns:a16="http://schemas.microsoft.com/office/drawing/2014/main" xmlns="" id="{33CEB4F4-D6BC-44A0-B534-DF7F630A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962275"/>
            <a:ext cx="6286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reports1.enalyzer.com/images/space.gif">
            <a:extLst>
              <a:ext uri="{FF2B5EF4-FFF2-40B4-BE49-F238E27FC236}">
                <a16:creationId xmlns:a16="http://schemas.microsoft.com/office/drawing/2014/main" xmlns="" id="{39F7D893-2247-4CBA-AF2D-0F47D483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962275"/>
            <a:ext cx="6286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s://reports1.enalyzer.com/images/space.gif">
            <a:extLst>
              <a:ext uri="{FF2B5EF4-FFF2-40B4-BE49-F238E27FC236}">
                <a16:creationId xmlns:a16="http://schemas.microsoft.com/office/drawing/2014/main" xmlns="" id="{0D48D5CA-3429-48C4-BCB8-1333A9C1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962275"/>
            <a:ext cx="6286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xmlns="" id="{7457D82B-AA8C-4372-AB97-442AD9F27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87975"/>
              </p:ext>
            </p:extLst>
          </p:nvPr>
        </p:nvGraphicFramePr>
        <p:xfrm>
          <a:off x="179513" y="1772816"/>
          <a:ext cx="8784974" cy="3826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186">
                  <a:extLst>
                    <a:ext uri="{9D8B030D-6E8A-4147-A177-3AD203B41FA5}">
                      <a16:colId xmlns:a16="http://schemas.microsoft.com/office/drawing/2014/main" xmlns="" val="3879531490"/>
                    </a:ext>
                  </a:extLst>
                </a:gridCol>
                <a:gridCol w="819931">
                  <a:extLst>
                    <a:ext uri="{9D8B030D-6E8A-4147-A177-3AD203B41FA5}">
                      <a16:colId xmlns:a16="http://schemas.microsoft.com/office/drawing/2014/main" xmlns="" val="3945836975"/>
                    </a:ext>
                  </a:extLst>
                </a:gridCol>
                <a:gridCol w="937064">
                  <a:extLst>
                    <a:ext uri="{9D8B030D-6E8A-4147-A177-3AD203B41FA5}">
                      <a16:colId xmlns:a16="http://schemas.microsoft.com/office/drawing/2014/main" xmlns="" val="4279276121"/>
                    </a:ext>
                  </a:extLst>
                </a:gridCol>
                <a:gridCol w="819931">
                  <a:extLst>
                    <a:ext uri="{9D8B030D-6E8A-4147-A177-3AD203B41FA5}">
                      <a16:colId xmlns:a16="http://schemas.microsoft.com/office/drawing/2014/main" xmlns="" val="3310841681"/>
                    </a:ext>
                  </a:extLst>
                </a:gridCol>
                <a:gridCol w="819931">
                  <a:extLst>
                    <a:ext uri="{9D8B030D-6E8A-4147-A177-3AD203B41FA5}">
                      <a16:colId xmlns:a16="http://schemas.microsoft.com/office/drawing/2014/main" xmlns="" val="1103925373"/>
                    </a:ext>
                  </a:extLst>
                </a:gridCol>
                <a:gridCol w="819931">
                  <a:extLst>
                    <a:ext uri="{9D8B030D-6E8A-4147-A177-3AD203B41FA5}">
                      <a16:colId xmlns:a16="http://schemas.microsoft.com/office/drawing/2014/main" xmlns="" val="555713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Hvor meget ved du om hash? </a:t>
                      </a:r>
                      <a:endParaRPr lang="da-DK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da-DK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da-DK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Meget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da-DK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 del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da-DK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Lidt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da-DK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Intet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98473659"/>
                  </a:ext>
                </a:extLst>
              </a:tr>
              <a:tr h="53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Har aldrig røget hash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44994211"/>
                  </a:ext>
                </a:extLst>
              </a:tr>
              <a:tr h="720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Har røget hash men røget under 2 gange sidste 30 dage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77055833"/>
                  </a:ext>
                </a:extLst>
              </a:tr>
              <a:tr h="710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Har røget hash mere end en gang sidste 30 dage men under 2 gange sidste 7 dage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7720721"/>
                  </a:ext>
                </a:extLst>
              </a:tr>
              <a:tr h="720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Har røget hash mere end én gang indenfor de sidste 7 dage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872716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F6C30C37-47A7-4023-ADD3-D4CF37359456}"/>
              </a:ext>
            </a:extLst>
          </p:cNvPr>
          <p:cNvSpPr/>
          <p:nvPr/>
        </p:nvSpPr>
        <p:spPr>
          <a:xfrm>
            <a:off x="4716016" y="4787746"/>
            <a:ext cx="1800200" cy="94550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76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ports1.enalyzer.com/images/space.gif">
            <a:extLst>
              <a:ext uri="{FF2B5EF4-FFF2-40B4-BE49-F238E27FC236}">
                <a16:creationId xmlns:a16="http://schemas.microsoft.com/office/drawing/2014/main" xmlns="" id="{E7138F98-751B-46A8-8E72-842D3A70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936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ttps://reports1.enalyzer.com/images/space.gif">
            <a:extLst>
              <a:ext uri="{FF2B5EF4-FFF2-40B4-BE49-F238E27FC236}">
                <a16:creationId xmlns:a16="http://schemas.microsoft.com/office/drawing/2014/main" xmlns="" id="{486513D6-2850-47C1-B70C-9BB13815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936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xmlns="" id="{21CCFFC3-7F5E-4D32-BDDF-64D6CEB5147F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1412776"/>
          <a:ext cx="8784976" cy="356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387953149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94583697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427927612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310841681"/>
                    </a:ext>
                  </a:extLst>
                </a:gridCol>
              </a:tblGrid>
              <a:tr h="84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da-DK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Holdningen til hashrygning, der hvor jeg hovedsageligt har min viden fra.  </a:t>
                      </a:r>
                      <a:endParaRPr lang="da-DK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Holdningen er, at det er okay at ryge hash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Holdningen er, at det ikke er okay at ryge hash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Der er ingen tydelig holdning</a:t>
                      </a:r>
                    </a:p>
                  </a:txBody>
                  <a:tcPr marL="9525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98473659"/>
                  </a:ext>
                </a:extLst>
              </a:tr>
              <a:tr h="668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Har aldrig røget hash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47%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44994211"/>
                  </a:ext>
                </a:extLst>
              </a:tr>
              <a:tr h="634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Har røget hash mere end én gang indenfor de sidste 7 dage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76 %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77055833"/>
                  </a:ext>
                </a:extLst>
              </a:tr>
              <a:tr h="625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Alle eleverne</a:t>
                      </a:r>
                    </a:p>
                  </a:txBody>
                  <a:tcPr marL="9525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97720721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79394ADA-94EB-4B43-83A9-7EDEFFEA79BD}"/>
              </a:ext>
            </a:extLst>
          </p:cNvPr>
          <p:cNvSpPr txBox="1"/>
          <p:nvPr/>
        </p:nvSpPr>
        <p:spPr>
          <a:xfrm>
            <a:off x="1657644" y="404664"/>
            <a:ext cx="5828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 har de unge deres viden fra?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CF400FEF-C1DA-4306-BB91-1B67E32E2B75}"/>
              </a:ext>
            </a:extLst>
          </p:cNvPr>
          <p:cNvSpPr/>
          <p:nvPr/>
        </p:nvSpPr>
        <p:spPr>
          <a:xfrm>
            <a:off x="4644008" y="4221088"/>
            <a:ext cx="430452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813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-324544" y="1414375"/>
          <a:ext cx="6298416" cy="402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16" y="4581129"/>
            <a:ext cx="1440160" cy="1433759"/>
          </a:xfrm>
          <a:prstGeom prst="rect">
            <a:avLst/>
          </a:prstGeom>
        </p:spPr>
      </p:pic>
      <p:grpSp>
        <p:nvGrpSpPr>
          <p:cNvPr id="11" name="Diagram group"/>
          <p:cNvGrpSpPr/>
          <p:nvPr/>
        </p:nvGrpSpPr>
        <p:grpSpPr>
          <a:xfrm>
            <a:off x="4067944" y="1414376"/>
            <a:ext cx="5353653" cy="4029247"/>
            <a:chOff x="0" y="0"/>
            <a:chExt cx="5353653" cy="4029247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2" name="Højrepil 11"/>
            <p:cNvSpPr/>
            <p:nvPr/>
          </p:nvSpPr>
          <p:spPr>
            <a:xfrm>
              <a:off x="0" y="0"/>
              <a:ext cx="5353653" cy="4029247"/>
            </a:xfrm>
            <a:prstGeom prst="rightArrow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81" y="5298008"/>
            <a:ext cx="1094483" cy="7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1" y="4196953"/>
            <a:ext cx="1090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1" y="3081724"/>
            <a:ext cx="1090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40" y="1916833"/>
            <a:ext cx="1090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40" y="3947717"/>
            <a:ext cx="10175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39" y="1667596"/>
            <a:ext cx="10175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6012"/>
          <a:stretch/>
        </p:blipFill>
        <p:spPr bwMode="auto">
          <a:xfrm>
            <a:off x="5957806" y="5077563"/>
            <a:ext cx="1592431" cy="10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20" y="2849948"/>
            <a:ext cx="15970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63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Og hvad kan vi så bruge det til?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1556792"/>
            <a:ext cx="4276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8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235" y="296467"/>
            <a:ext cx="7158567" cy="996553"/>
          </a:xfrm>
        </p:spPr>
        <p:txBody>
          <a:bodyPr/>
          <a:lstStyle/>
          <a:p>
            <a:pPr algn="ctr"/>
            <a:r>
              <a:rPr lang="da-DK" altLang="da-DK" sz="2800" b="1">
                <a:solidFill>
                  <a:schemeClr val="tx1"/>
                </a:solidFill>
              </a:rPr>
              <a:t>Hvilke argumenter skal vi være forberedte på?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377953" y="191571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0" y="1915717"/>
            <a:ext cx="7063152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Alkohol er mindst lige så skadeligt som Hash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Mange voksne ønsker ikke at sammenligne hash med alkohol, men hvorfor ikke?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Sværere at blive afhængig af alkohol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Hash påvirker hjernen anderledes og i meget længere tid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Ulogisk måde at argumentere på, fremhæve de negative konsekvenser ved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rusmiddel for at fremhæve et andet.</a:t>
            </a:r>
            <a:endParaRPr kumimoji="0" lang="da-DK" altLang="da-D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0" y="3375423"/>
            <a:ext cx="58208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Hash er et naturprodukt. Kokain er et naturprodukt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 et raffineret naturprodukt, ligesom rensebenzin eller lightergas.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Masser af giftige planter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-25989" y="4954489"/>
            <a:ext cx="66912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Hash burde være lovligt, alle stoffer burde være lovlige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Så problemet kan blive lige så omfattende som problemet med alkohol?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Læs evt. om Holland på nettet sammen med jeres børn eller læs Jørgen Ege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”Om hash, Christiana og hashens bagmænd. I Holland steg forbruget af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marihuana blandt de 18-25 årige, fra 1984 til 1996, med ca. 200%. 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" y="6129338"/>
            <a:ext cx="66238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Jeg har ret til at bestemme over, hvad jeg propper i min egen krop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Ja, det er jo en interessant og omfattende filosofisk diskussion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51886" y="629126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0" y="4185048"/>
            <a:ext cx="59426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Jeg oplever ikke at blive dum af at ryge hash tværtimod.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Denne opfattelse kan godt være i overensstemmelse med teorierne.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er den kroniske påvirkning, der er mest skadelig.</a:t>
            </a:r>
          </a:p>
        </p:txBody>
      </p:sp>
    </p:spTree>
    <p:extLst>
      <p:ext uri="{BB962C8B-B14F-4D97-AF65-F5344CB8AC3E}">
        <p14:creationId xmlns:p14="http://schemas.microsoft.com/office/powerpoint/2010/main" val="2327434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235" y="513160"/>
            <a:ext cx="7158567" cy="781050"/>
          </a:xfrm>
        </p:spPr>
        <p:txBody>
          <a:bodyPr/>
          <a:lstStyle/>
          <a:p>
            <a:pPr algn="ctr"/>
            <a:r>
              <a:rPr lang="da-DK" altLang="da-DK" sz="2800" b="1">
                <a:solidFill>
                  <a:schemeClr val="tx1"/>
                </a:solidFill>
              </a:rPr>
              <a:t>Hvilke argumenter skal vi være forberedte på?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" y="1826420"/>
            <a:ext cx="688335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Personer, der får psykoser af stoffer, ville have fået det alligevel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Eksperterne har været uenige, men den sidste store undersøgelse vurderer,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risikoen for at udvikle skizofreni er dobbelt så stor, hvis man har røget hash.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denne undersøgelse har man forsøgt at tage højde for evt. disponering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2911079"/>
            <a:ext cx="6090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at hash fører til hårde stoffer er en myte, så fører sukker,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cigaretter og alkohol også til hårde stoffer.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Eksperterne er uenig i denne teoris gyldighed.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" y="3861198"/>
            <a:ext cx="66720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Bare man tænker sig om, er det ikke farligt at tage stoffer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er der selvfølgelig noget om, så det er også vigtigt, at de unge forholder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 til, hvordan man så tænker sig om.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Selvom man ikke dør af det har et forbrug af stoffer ofte negative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konsekvenser for uddannelse, arbejde, personligudvikling osv.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" y="5103019"/>
            <a:ext cx="61895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Jeg har ikke et misbrug, men et forbrug af stoffer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Prøv at opstil konsekvenserne ved ”forbruget” sammen med den unge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0" y="5859067"/>
            <a:ext cx="48141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gør det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 det gør de ikke, brug statistik, evt. Muld Rapporten</a:t>
            </a:r>
          </a:p>
        </p:txBody>
      </p:sp>
    </p:spTree>
    <p:extLst>
      <p:ext uri="{BB962C8B-B14F-4D97-AF65-F5344CB8AC3E}">
        <p14:creationId xmlns:p14="http://schemas.microsoft.com/office/powerpoint/2010/main" val="349562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399123" cy="337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07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9443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19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 bwMode="auto">
          <a:xfrm>
            <a:off x="35499" y="2060848"/>
            <a:ext cx="3312368" cy="28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3779912" y="2564904"/>
            <a:ext cx="15274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91" y="2060848"/>
            <a:ext cx="3600400" cy="28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475165" y="5232843"/>
            <a:ext cx="784887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skal ikke træne de unge i at forsvare hash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3253839" y="476678"/>
            <a:ext cx="2579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UNDGÅ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01878"/>
            <a:ext cx="1365251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B6C06B99-01B6-43B3-870D-334997BB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688"/>
            <a:ext cx="8229600" cy="2545976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1EDFBD9E-0E53-46DA-933C-1D303950FDD8}"/>
              </a:ext>
            </a:extLst>
          </p:cNvPr>
          <p:cNvSpPr txBox="1"/>
          <p:nvPr/>
        </p:nvSpPr>
        <p:spPr>
          <a:xfrm>
            <a:off x="395536" y="3933056"/>
            <a:ext cx="66137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Undervisningsmaterialet ligger på:</a:t>
            </a:r>
          </a:p>
          <a:p>
            <a:endParaRPr lang="da-DK" sz="3600" dirty="0"/>
          </a:p>
          <a:p>
            <a:r>
              <a:rPr lang="da-DK" sz="5400" dirty="0"/>
              <a:t>projektpas.dk</a:t>
            </a:r>
          </a:p>
        </p:txBody>
      </p:sp>
    </p:spTree>
    <p:extLst>
      <p:ext uri="{BB962C8B-B14F-4D97-AF65-F5344CB8AC3E}">
        <p14:creationId xmlns:p14="http://schemas.microsoft.com/office/powerpoint/2010/main" val="984661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B618B70C-4D80-4237-B8E6-385BDADC50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760640"/>
          </a:xfrm>
          <a:prstGeom prst="rect">
            <a:avLst/>
          </a:prstGeom>
          <a:noFill/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91E6F09C-5635-4332-8A59-87C80D6EBF11}"/>
              </a:ext>
            </a:extLst>
          </p:cNvPr>
          <p:cNvSpPr txBox="1"/>
          <p:nvPr/>
        </p:nvSpPr>
        <p:spPr>
          <a:xfrm>
            <a:off x="2749450" y="188640"/>
            <a:ext cx="3645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 of Planned Behavior</a:t>
            </a:r>
          </a:p>
        </p:txBody>
      </p:sp>
    </p:spTree>
    <p:extLst>
      <p:ext uri="{BB962C8B-B14F-4D97-AF65-F5344CB8AC3E}">
        <p14:creationId xmlns:p14="http://schemas.microsoft.com/office/powerpoint/2010/main" val="4222681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56084"/>
          </a:xfrm>
        </p:spPr>
        <p:txBody>
          <a:bodyPr anchor="t">
            <a:normAutofit/>
          </a:bodyPr>
          <a:lstStyle/>
          <a:p>
            <a:r>
              <a:rPr lang="da-DK" sz="4050" b="1" dirty="0">
                <a:solidFill>
                  <a:srgbClr val="BE649B"/>
                </a:solidFill>
                <a:latin typeface="Calibri" charset="0"/>
                <a:ea typeface="Calibri" charset="0"/>
                <a:cs typeface="Calibri" charset="0"/>
              </a:rPr>
              <a:t>Sociale overdrivelser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xmlns="" id="{77CCEFE3-0A87-4DF9-9EB0-2D4AFF4633EB}"/>
              </a:ext>
            </a:extLst>
          </p:cNvPr>
          <p:cNvGrpSpPr/>
          <p:nvPr/>
        </p:nvGrpSpPr>
        <p:grpSpPr>
          <a:xfrm>
            <a:off x="899592" y="2060848"/>
            <a:ext cx="7171467" cy="3744416"/>
            <a:chOff x="1822461" y="2196498"/>
            <a:chExt cx="5715209" cy="3014700"/>
          </a:xfrm>
        </p:grpSpPr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461" y="3325248"/>
              <a:ext cx="1885950" cy="1885950"/>
            </a:xfrm>
            <a:prstGeom prst="rect">
              <a:avLst/>
            </a:prstGeom>
          </p:spPr>
        </p:pic>
        <p:sp>
          <p:nvSpPr>
            <p:cNvPr id="13" name="Tekstfelt 12"/>
            <p:cNvSpPr txBox="1"/>
            <p:nvPr/>
          </p:nvSpPr>
          <p:spPr>
            <a:xfrm>
              <a:off x="1977468" y="2196498"/>
              <a:ext cx="145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 vi tror</a:t>
              </a: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041648" y="2717244"/>
              <a:ext cx="171953" cy="162018"/>
            </a:xfrm>
            <a:prstGeom prst="rect">
              <a:avLst/>
            </a:prstGeom>
            <a:solidFill>
              <a:srgbClr val="3A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2247498" y="2656269"/>
              <a:ext cx="146091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Ryger hver måned</a:t>
              </a: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2041648" y="2994243"/>
              <a:ext cx="171953" cy="162018"/>
            </a:xfrm>
            <a:prstGeom prst="rect">
              <a:avLst/>
            </a:prstGeom>
            <a:solidFill>
              <a:srgbClr val="BE6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kstfelt 19"/>
            <p:cNvSpPr txBox="1"/>
            <p:nvPr/>
          </p:nvSpPr>
          <p:spPr>
            <a:xfrm>
              <a:off x="2247498" y="2933268"/>
              <a:ext cx="177753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Ryger ikke hver måned</a:t>
              </a:r>
            </a:p>
          </p:txBody>
        </p:sp>
        <p:pic>
          <p:nvPicPr>
            <p:cNvPr id="18" name="Billed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645" y="3325248"/>
              <a:ext cx="1885950" cy="1885950"/>
            </a:xfrm>
            <a:prstGeom prst="rect">
              <a:avLst/>
            </a:prstGeom>
          </p:spPr>
        </p:pic>
        <p:sp>
          <p:nvSpPr>
            <p:cNvPr id="17" name="Tekstfelt 16"/>
            <p:cNvSpPr txBox="1"/>
            <p:nvPr/>
          </p:nvSpPr>
          <p:spPr>
            <a:xfrm>
              <a:off x="5490103" y="2196498"/>
              <a:ext cx="1899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Virkeligheden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5554282" y="2717244"/>
              <a:ext cx="171953" cy="162018"/>
            </a:xfrm>
            <a:prstGeom prst="rect">
              <a:avLst/>
            </a:prstGeom>
            <a:solidFill>
              <a:srgbClr val="3A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kstfelt 21"/>
            <p:cNvSpPr txBox="1"/>
            <p:nvPr/>
          </p:nvSpPr>
          <p:spPr>
            <a:xfrm>
              <a:off x="5760132" y="2656269"/>
              <a:ext cx="146091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Ryger hver måned</a:t>
              </a: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5554282" y="2994243"/>
              <a:ext cx="171953" cy="162018"/>
            </a:xfrm>
            <a:prstGeom prst="rect">
              <a:avLst/>
            </a:prstGeom>
            <a:solidFill>
              <a:srgbClr val="BE6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kstfelt 28"/>
            <p:cNvSpPr txBox="1"/>
            <p:nvPr/>
          </p:nvSpPr>
          <p:spPr>
            <a:xfrm>
              <a:off x="5760132" y="2933268"/>
              <a:ext cx="177753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Ryger ikke hver måned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153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476672"/>
            <a:ext cx="9144000" cy="75608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50" b="1" i="0" u="none" strike="noStrike" kern="1200" cap="none" spc="0" normalizeH="0" baseline="0" noProof="0" dirty="0">
                <a:ln>
                  <a:noFill/>
                </a:ln>
                <a:solidFill>
                  <a:srgbClr val="BE649B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Flertalsmisforståelser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xmlns="" id="{10A0D71A-FDFC-47F3-AC2B-6FF590992EA9}"/>
              </a:ext>
            </a:extLst>
          </p:cNvPr>
          <p:cNvGrpSpPr/>
          <p:nvPr/>
        </p:nvGrpSpPr>
        <p:grpSpPr>
          <a:xfrm>
            <a:off x="791580" y="1916832"/>
            <a:ext cx="7560839" cy="3896798"/>
            <a:chOff x="1887117" y="2196498"/>
            <a:chExt cx="5502545" cy="3014700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117" y="3318267"/>
              <a:ext cx="1885950" cy="1885950"/>
            </a:xfrm>
            <a:prstGeom prst="rect">
              <a:avLst/>
            </a:prstGeom>
          </p:spPr>
        </p:pic>
        <p:pic>
          <p:nvPicPr>
            <p:cNvPr id="24" name="Billed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005" y="3325248"/>
              <a:ext cx="1885950" cy="1885950"/>
            </a:xfrm>
            <a:prstGeom prst="rect">
              <a:avLst/>
            </a:prstGeom>
          </p:spPr>
        </p:pic>
        <p:sp>
          <p:nvSpPr>
            <p:cNvPr id="28" name="Tekstfelt 27"/>
            <p:cNvSpPr txBox="1"/>
            <p:nvPr/>
          </p:nvSpPr>
          <p:spPr>
            <a:xfrm>
              <a:off x="1977468" y="2196498"/>
              <a:ext cx="145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 vi tror</a:t>
              </a:r>
            </a:p>
          </p:txBody>
        </p:sp>
        <p:sp>
          <p:nvSpPr>
            <p:cNvPr id="29" name="Rektangel 28"/>
            <p:cNvSpPr/>
            <p:nvPr/>
          </p:nvSpPr>
          <p:spPr>
            <a:xfrm>
              <a:off x="2041648" y="2717244"/>
              <a:ext cx="171953" cy="162018"/>
            </a:xfrm>
            <a:prstGeom prst="rect">
              <a:avLst/>
            </a:prstGeom>
            <a:solidFill>
              <a:srgbClr val="3A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kstfelt 29"/>
            <p:cNvSpPr txBox="1"/>
            <p:nvPr/>
          </p:nvSpPr>
          <p:spPr>
            <a:xfrm>
              <a:off x="2247498" y="2656269"/>
              <a:ext cx="14564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 prøvet at ryge</a:t>
              </a:r>
            </a:p>
          </p:txBody>
        </p:sp>
        <p:sp>
          <p:nvSpPr>
            <p:cNvPr id="31" name="Rektangel 30"/>
            <p:cNvSpPr/>
            <p:nvPr/>
          </p:nvSpPr>
          <p:spPr>
            <a:xfrm>
              <a:off x="2041648" y="2994243"/>
              <a:ext cx="171953" cy="162018"/>
            </a:xfrm>
            <a:prstGeom prst="rect">
              <a:avLst/>
            </a:prstGeom>
            <a:solidFill>
              <a:srgbClr val="BE6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kstfelt 31"/>
            <p:cNvSpPr txBox="1"/>
            <p:nvPr/>
          </p:nvSpPr>
          <p:spPr>
            <a:xfrm>
              <a:off x="2247498" y="2933268"/>
              <a:ext cx="128394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 aldrig røget</a:t>
              </a:r>
            </a:p>
          </p:txBody>
        </p:sp>
        <p:sp>
          <p:nvSpPr>
            <p:cNvPr id="34" name="Tekstfelt 33"/>
            <p:cNvSpPr txBox="1"/>
            <p:nvPr/>
          </p:nvSpPr>
          <p:spPr>
            <a:xfrm>
              <a:off x="5490103" y="2196498"/>
              <a:ext cx="1899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Virkeligheden</a:t>
              </a:r>
            </a:p>
          </p:txBody>
        </p:sp>
        <p:sp>
          <p:nvSpPr>
            <p:cNvPr id="35" name="Rektangel 34"/>
            <p:cNvSpPr/>
            <p:nvPr/>
          </p:nvSpPr>
          <p:spPr>
            <a:xfrm>
              <a:off x="5554282" y="2717244"/>
              <a:ext cx="171953" cy="162018"/>
            </a:xfrm>
            <a:prstGeom prst="rect">
              <a:avLst/>
            </a:prstGeom>
            <a:solidFill>
              <a:srgbClr val="3A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kstfelt 35"/>
            <p:cNvSpPr txBox="1"/>
            <p:nvPr/>
          </p:nvSpPr>
          <p:spPr>
            <a:xfrm>
              <a:off x="5760132" y="2656269"/>
              <a:ext cx="14564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 prøvet at ryge</a:t>
              </a:r>
            </a:p>
          </p:txBody>
        </p:sp>
        <p:sp>
          <p:nvSpPr>
            <p:cNvPr id="37" name="Rektangel 36"/>
            <p:cNvSpPr/>
            <p:nvPr/>
          </p:nvSpPr>
          <p:spPr>
            <a:xfrm>
              <a:off x="5554282" y="2994243"/>
              <a:ext cx="171953" cy="162018"/>
            </a:xfrm>
            <a:prstGeom prst="rect">
              <a:avLst/>
            </a:prstGeom>
            <a:solidFill>
              <a:srgbClr val="BE6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kstfelt 37"/>
            <p:cNvSpPr txBox="1"/>
            <p:nvPr/>
          </p:nvSpPr>
          <p:spPr>
            <a:xfrm>
              <a:off x="5760132" y="2933268"/>
              <a:ext cx="128394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 aldrig røget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30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404664"/>
            <a:ext cx="8046894" cy="1544115"/>
          </a:xfrm>
        </p:spPr>
        <p:txBody>
          <a:bodyPr anchor="t">
            <a:noAutofit/>
          </a:bodyPr>
          <a:lstStyle/>
          <a:p>
            <a:pPr marL="0" indent="0">
              <a:lnSpc>
                <a:spcPts val="4335"/>
              </a:lnSpc>
              <a:buNone/>
            </a:pPr>
            <a:r>
              <a:rPr lang="da-DK" sz="4050" b="1" dirty="0">
                <a:solidFill>
                  <a:srgbClr val="947839"/>
                </a:solidFill>
                <a:latin typeface="Calibri" charset="0"/>
                <a:ea typeface="Calibri" charset="0"/>
                <a:cs typeface="Calibri" charset="0"/>
              </a:rPr>
              <a:t>Fem almindelige  neutraliseringsteknikker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197768" y="2026468"/>
            <a:ext cx="874846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da-DK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Afvise skadevirkninger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Normalisere adfærden og fremhæve ”de få heldige eksempler”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Angribe dem, der mener adfærden er problematisk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Sammenligne adfærden med noget, der er værre eller ligeså slemt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Bruge humor som forsvar</a:t>
            </a:r>
          </a:p>
        </p:txBody>
      </p:sp>
    </p:spTree>
    <p:extLst>
      <p:ext uri="{BB962C8B-B14F-4D97-AF65-F5344CB8AC3E}">
        <p14:creationId xmlns:p14="http://schemas.microsoft.com/office/powerpoint/2010/main" val="4182885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>
            <a:spLocks noGrp="1"/>
          </p:cNvSpPr>
          <p:nvPr>
            <p:ph idx="1"/>
          </p:nvPr>
        </p:nvSpPr>
        <p:spPr bwMode="auto">
          <a:xfrm>
            <a:off x="251520" y="1826524"/>
            <a:ext cx="8640960" cy="47525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Jeg kender en, der fint kan passe sit arbejde, selvom han ryger hash hver dag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Det er kun personer, der i forvejen er disponeret, der udvikler psykoser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Man kan ikke blive afhængig af hash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Det er meget mere skadeligt at drikke alkohol end at ryge hash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Alle ryger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Folk, der ikke ryger hash, stresser over alle mulige ligegyldigheder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Du har aldrig prøvet at ryge hash, så du ved ikke, hvad du snakker om</a:t>
            </a:r>
          </a:p>
          <a:p>
            <a:pPr marL="0" indent="0">
              <a:lnSpc>
                <a:spcPts val="2565"/>
              </a:lnSpc>
              <a:spcAft>
                <a:spcPts val="1200"/>
              </a:spcAft>
              <a:buClr>
                <a:srgbClr val="947839"/>
              </a:buClr>
              <a:buSzPct val="130000"/>
              <a:buNone/>
            </a:pPr>
            <a:r>
              <a:rPr lang="da-DK" sz="2100" dirty="0">
                <a:latin typeface="Calibri" charset="0"/>
                <a:ea typeface="Calibri" charset="0"/>
                <a:cs typeface="Calibri" charset="0"/>
              </a:rPr>
              <a:t>LOL du er blevet dårlig til at huske. Du er bare det største bong-hoved </a:t>
            </a:r>
            <a:r>
              <a:rPr lang="da-DK" sz="2100" dirty="0"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</a:t>
            </a:r>
            <a:endParaRPr lang="da-DK" sz="2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23528" y="278948"/>
            <a:ext cx="6440289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4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50" b="1" i="0" u="none" strike="noStrike" kern="1200" cap="none" spc="0" normalizeH="0" baseline="0" noProof="0" dirty="0">
                <a:ln>
                  <a:noFill/>
                </a:ln>
                <a:solidFill>
                  <a:srgbClr val="947839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Hvilken neutraliseringsteknik</a:t>
            </a:r>
            <a:br>
              <a:rPr kumimoji="0" lang="da-DK" sz="4050" b="1" i="0" u="none" strike="noStrike" kern="1200" cap="none" spc="0" normalizeH="0" baseline="0" noProof="0" dirty="0">
                <a:ln>
                  <a:noFill/>
                </a:ln>
                <a:solidFill>
                  <a:srgbClr val="947839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</a:br>
            <a:r>
              <a:rPr kumimoji="0" lang="da-DK" sz="4050" b="1" i="0" u="none" strike="noStrike" kern="1200" cap="none" spc="0" normalizeH="0" baseline="0" noProof="0" dirty="0">
                <a:ln>
                  <a:noFill/>
                </a:ln>
                <a:solidFill>
                  <a:srgbClr val="947839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bliver brugt? </a:t>
            </a:r>
            <a:endParaRPr kumimoji="0" lang="da-DK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1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3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639851"/>
              </p:ext>
            </p:extLst>
          </p:nvPr>
        </p:nvGraphicFramePr>
        <p:xfrm>
          <a:off x="107504" y="260648"/>
          <a:ext cx="8928992" cy="6192688"/>
        </p:xfrm>
        <a:graphic>
          <a:graphicData uri="http://schemas.openxmlformats.org/drawingml/2006/table">
            <a:tbl>
              <a:tblPr/>
              <a:tblGrid>
                <a:gridCol w="440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3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2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Den akutte påvirkning </a:t>
                      </a:r>
                      <a:b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(Skæv)</a:t>
                      </a:r>
                    </a:p>
                  </a:txBody>
                  <a:tcPr marL="51435" marR="51435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Den kroniske påvirkning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(Hverdagen)</a:t>
                      </a:r>
                    </a:p>
                  </a:txBody>
                  <a:tcPr marL="51435" marR="51435" marT="216000" marB="21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Optimistisk, Tænker: “Det går nok”</a:t>
                      </a:r>
                    </a:p>
                  </a:txBody>
                  <a:tcPr marL="51300" marR="51300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Opgivende, Tænker: “Det går ikke”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Fnisende og pjattende 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Mere alvorlig og trist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Afslappet og imødekommende 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Irritabel og opfarende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Udadvendt (typisk de første 30 min.)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Indadvendt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Fortæller om følelser og tanker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Lukker sig inde følelsesmæssigt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Får nye ideer til projekter 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Tager intet initiativ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Synes at alt er spændende 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Mister hurtigt interessen</a:t>
                      </a:r>
                    </a:p>
                  </a:txBody>
                  <a:tcPr marL="51435" marR="51435" marT="108000" marB="10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625">
                        <a:alpha val="1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3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B990EA8-1EE7-49B7-975F-920150819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da-DK" dirty="0"/>
              <a:t>Personcentreret samtale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3BB86250-BD4B-4E60-BA1C-3D2102ED3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767531"/>
            <a:ext cx="4241351" cy="4469781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144000" tIns="108000" rIns="108000" bIns="108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Normal samtale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xmlns="" id="{7A452713-DE8C-40B8-A6E8-061DDB4C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619" y="1767531"/>
            <a:ext cx="4169341" cy="4464068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lIns="144000" tIns="108000" rIns="108000" bIns="108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Personcentreret samtale</a:t>
            </a:r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xmlns="" id="{CFAAEC28-DBAB-4FE5-A565-9B5E8CC4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39" y="3641421"/>
            <a:ext cx="1365959" cy="1229631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xmlns="" id="{ACAE2838-7274-4235-B30E-56466D0D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80" y="2646979"/>
            <a:ext cx="1361774" cy="1229631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xmlns="" id="{29B108D9-3834-434C-A4B7-067DD3FF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62" y="4651676"/>
            <a:ext cx="1361774" cy="1225863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xmlns="" id="{2923AB82-66E0-4E36-A5AF-4CC2763FC9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737" y="4659418"/>
            <a:ext cx="469441" cy="328424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xmlns="" id="{CCC3D34B-F2FD-447E-A41E-CAE862C62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9267" y="4025088"/>
            <a:ext cx="0" cy="52215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xmlns="" id="{3F67BAF1-9BF0-4A1C-BBDE-585D4061B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0155" y="3504057"/>
            <a:ext cx="442023" cy="372554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xmlns="" id="{7DB5D868-2876-4CE3-A481-6C7A9863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28" y="3127598"/>
            <a:ext cx="2325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VEN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xmlns="" id="{B412914B-553A-4169-979C-46B8D8B4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64" y="4105876"/>
            <a:ext cx="2157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Emne</a:t>
            </a:r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xmlns="" id="{47ADB4FE-C992-4494-AE3B-67DF13C36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994" y="5232965"/>
            <a:ext cx="1076191" cy="975567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1" name="Oval 15">
            <a:extLst>
              <a:ext uri="{FF2B5EF4-FFF2-40B4-BE49-F238E27FC236}">
                <a16:creationId xmlns:a16="http://schemas.microsoft.com/office/drawing/2014/main" xmlns="" id="{FAAE5FAC-F60B-4D9F-90C3-F8B10CFB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564" y="2423190"/>
            <a:ext cx="1407516" cy="1257094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2" name="Oval 16">
            <a:extLst>
              <a:ext uri="{FF2B5EF4-FFF2-40B4-BE49-F238E27FC236}">
                <a16:creationId xmlns:a16="http://schemas.microsoft.com/office/drawing/2014/main" xmlns="" id="{6F2FCE09-C9DD-4088-BFD3-207CBC729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614" y="3928379"/>
            <a:ext cx="1081414" cy="1007842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xmlns="" id="{70DFB242-499B-4507-953E-935F130F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930" y="5584042"/>
            <a:ext cx="2421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Emne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xmlns="" id="{266F52EA-879E-4F81-A296-DF41D30C4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405" y="4907965"/>
            <a:ext cx="2421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Egendialog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xmlns="" id="{157509AE-4CC0-438B-8346-8219215E2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930" y="4278411"/>
            <a:ext cx="2421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Person</a:t>
            </a:r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xmlns="" id="{C16D0F10-ECFA-4A31-827B-84ECA867D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406" y="2899712"/>
            <a:ext cx="2421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Professionel</a:t>
            </a:r>
          </a:p>
        </p:txBody>
      </p:sp>
      <p:sp>
        <p:nvSpPr>
          <p:cNvPr id="47" name="Arc 21">
            <a:extLst>
              <a:ext uri="{FF2B5EF4-FFF2-40B4-BE49-F238E27FC236}">
                <a16:creationId xmlns:a16="http://schemas.microsoft.com/office/drawing/2014/main" xmlns="" id="{C0BF7B38-A26F-4551-964E-461BCB6FE844}"/>
              </a:ext>
            </a:extLst>
          </p:cNvPr>
          <p:cNvSpPr>
            <a:spLocks/>
          </p:cNvSpPr>
          <p:nvPr/>
        </p:nvSpPr>
        <p:spPr bwMode="auto">
          <a:xfrm flipH="1" flipV="1">
            <a:off x="5611399" y="3068960"/>
            <a:ext cx="346103" cy="1109183"/>
          </a:xfrm>
          <a:custGeom>
            <a:avLst/>
            <a:gdLst>
              <a:gd name="T0" fmla="*/ 0 w 21600"/>
              <a:gd name="T1" fmla="*/ 0 h 43195"/>
              <a:gd name="T2" fmla="*/ 6930 w 21600"/>
              <a:gd name="T3" fmla="*/ 877887 h 43195"/>
              <a:gd name="T4" fmla="*/ 0 w 21600"/>
              <a:gd name="T5" fmla="*/ 438994 h 43195"/>
              <a:gd name="T6" fmla="*/ 0 60000 65536"/>
              <a:gd name="T7" fmla="*/ 0 60000 65536"/>
              <a:gd name="T8" fmla="*/ 0 60000 65536"/>
              <a:gd name="T9" fmla="*/ 0 w 21600"/>
              <a:gd name="T10" fmla="*/ 0 h 43195"/>
              <a:gd name="T11" fmla="*/ 21600 w 21600"/>
              <a:gd name="T12" fmla="*/ 43195 h 43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54"/>
                  <a:pt x="12200" y="42950"/>
                  <a:pt x="449" y="43195"/>
                </a:cubicBezTo>
              </a:path>
              <a:path w="21600" h="4319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54"/>
                  <a:pt x="12200" y="42950"/>
                  <a:pt x="449" y="4319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8" name="Arc 22">
            <a:extLst>
              <a:ext uri="{FF2B5EF4-FFF2-40B4-BE49-F238E27FC236}">
                <a16:creationId xmlns:a16="http://schemas.microsoft.com/office/drawing/2014/main" xmlns="" id="{8E902387-7D73-4731-B31C-3A191B78FC68}"/>
              </a:ext>
            </a:extLst>
          </p:cNvPr>
          <p:cNvSpPr>
            <a:spLocks/>
          </p:cNvSpPr>
          <p:nvPr/>
        </p:nvSpPr>
        <p:spPr bwMode="auto">
          <a:xfrm flipH="1" flipV="1">
            <a:off x="5544541" y="4432300"/>
            <a:ext cx="472180" cy="1214555"/>
          </a:xfrm>
          <a:custGeom>
            <a:avLst/>
            <a:gdLst>
              <a:gd name="T0" fmla="*/ 0 w 21600"/>
              <a:gd name="T1" fmla="*/ 0 h 43195"/>
              <a:gd name="T2" fmla="*/ 6930 w 21600"/>
              <a:gd name="T3" fmla="*/ 511175 h 43195"/>
              <a:gd name="T4" fmla="*/ 0 w 21600"/>
              <a:gd name="T5" fmla="*/ 255617 h 43195"/>
              <a:gd name="T6" fmla="*/ 0 60000 65536"/>
              <a:gd name="T7" fmla="*/ 0 60000 65536"/>
              <a:gd name="T8" fmla="*/ 0 60000 65536"/>
              <a:gd name="T9" fmla="*/ 0 w 21600"/>
              <a:gd name="T10" fmla="*/ 0 h 43195"/>
              <a:gd name="T11" fmla="*/ 21600 w 21600"/>
              <a:gd name="T12" fmla="*/ 43195 h 43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54"/>
                  <a:pt x="12200" y="42950"/>
                  <a:pt x="449" y="43195"/>
                </a:cubicBezTo>
              </a:path>
              <a:path w="21600" h="4319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54"/>
                  <a:pt x="12200" y="42950"/>
                  <a:pt x="449" y="4319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9" name="Arc 23">
            <a:extLst>
              <a:ext uri="{FF2B5EF4-FFF2-40B4-BE49-F238E27FC236}">
                <a16:creationId xmlns:a16="http://schemas.microsoft.com/office/drawing/2014/main" xmlns="" id="{82C013E6-7043-4A50-9A76-BA86A0773E5B}"/>
              </a:ext>
            </a:extLst>
          </p:cNvPr>
          <p:cNvSpPr>
            <a:spLocks/>
          </p:cNvSpPr>
          <p:nvPr/>
        </p:nvSpPr>
        <p:spPr bwMode="auto">
          <a:xfrm>
            <a:off x="7201458" y="4441650"/>
            <a:ext cx="482965" cy="1214555"/>
          </a:xfrm>
          <a:custGeom>
            <a:avLst/>
            <a:gdLst>
              <a:gd name="T0" fmla="*/ 0 w 21600"/>
              <a:gd name="T1" fmla="*/ 0 h 43195"/>
              <a:gd name="T2" fmla="*/ 6930 w 21600"/>
              <a:gd name="T3" fmla="*/ 511175 h 43195"/>
              <a:gd name="T4" fmla="*/ 0 w 21600"/>
              <a:gd name="T5" fmla="*/ 255617 h 43195"/>
              <a:gd name="T6" fmla="*/ 0 60000 65536"/>
              <a:gd name="T7" fmla="*/ 0 60000 65536"/>
              <a:gd name="T8" fmla="*/ 0 60000 65536"/>
              <a:gd name="T9" fmla="*/ 0 w 21600"/>
              <a:gd name="T10" fmla="*/ 0 h 43195"/>
              <a:gd name="T11" fmla="*/ 21600 w 21600"/>
              <a:gd name="T12" fmla="*/ 43195 h 43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54"/>
                  <a:pt x="12200" y="42950"/>
                  <a:pt x="449" y="43195"/>
                </a:cubicBezTo>
              </a:path>
              <a:path w="21600" h="4319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54"/>
                  <a:pt x="12200" y="42950"/>
                  <a:pt x="449" y="4319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xmlns="" id="{BAC22953-9955-4FB3-B453-76BE6A802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85" y="782638"/>
            <a:ext cx="88040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1" name="Rectangle 11">
            <a:extLst>
              <a:ext uri="{FF2B5EF4-FFF2-40B4-BE49-F238E27FC236}">
                <a16:creationId xmlns:a16="http://schemas.microsoft.com/office/drawing/2014/main" xmlns="" id="{0E55B281-81B3-4EF4-B073-1FD43A950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35" y="5175177"/>
            <a:ext cx="2325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VEN</a:t>
            </a:r>
          </a:p>
        </p:txBody>
      </p:sp>
    </p:spTree>
    <p:extLst>
      <p:ext uri="{BB962C8B-B14F-4D97-AF65-F5344CB8AC3E}">
        <p14:creationId xmlns:p14="http://schemas.microsoft.com/office/powerpoint/2010/main" val="269064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83" y="620689"/>
            <a:ext cx="7158567" cy="745009"/>
          </a:xfrm>
        </p:spPr>
        <p:txBody>
          <a:bodyPr/>
          <a:lstStyle/>
          <a:p>
            <a:pPr algn="ctr"/>
            <a:r>
              <a:rPr lang="da-DK" dirty="0"/>
              <a:t>Social læringsteori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/>
      </p:sp>
      <p:pic>
        <p:nvPicPr>
          <p:cNvPr id="2050" name="Picture 2" descr="http://www.crbm.cnrs.fr/images/Com-Science/buz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1" y="1844824"/>
            <a:ext cx="796228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FA7EB030-BB7B-471D-B2DA-4B44D913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348880"/>
            <a:ext cx="462580" cy="50425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E3037F9E-F643-460A-86F2-D44B0CBB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747" y="2922988"/>
            <a:ext cx="457240" cy="5060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DBB463C3-B87B-4B3B-A2A1-CD5E36825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276872"/>
            <a:ext cx="462580" cy="5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32" y="404664"/>
            <a:ext cx="3096333" cy="338437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“Becoming a Marihuana User”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Howard Becker (1953)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88691" y="692696"/>
            <a:ext cx="5035262" cy="5918059"/>
          </a:xfrm>
        </p:spPr>
        <p:txBody>
          <a:bodyPr anchor="ctr"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da-DK" sz="2800" dirty="0">
                <a:solidFill>
                  <a:prstClr val="black"/>
                </a:solidFill>
              </a:rPr>
              <a:t>Sociologisk perspektiv 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da-DK" sz="2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da-DK" sz="2800" dirty="0">
                <a:solidFill>
                  <a:prstClr val="black"/>
                </a:solidFill>
              </a:rPr>
              <a:t>Udfordrer tidligere forklaringsmodeller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da-DK" sz="2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da-DK" sz="2800" dirty="0">
                <a:solidFill>
                  <a:prstClr val="black"/>
                </a:solidFill>
              </a:rPr>
              <a:t>Forbruget er primært et resultat af sociale læringsprocesser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da-DK" sz="2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da-DK" sz="2800" dirty="0">
                <a:solidFill>
                  <a:prstClr val="black"/>
                </a:solidFill>
              </a:rPr>
              <a:t>Man skal lære: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800" dirty="0">
                <a:solidFill>
                  <a:prstClr val="black"/>
                </a:solidFill>
              </a:rPr>
              <a:t> At ryge rigtigt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800" dirty="0">
                <a:solidFill>
                  <a:prstClr val="black"/>
                </a:solidFill>
              </a:rPr>
              <a:t> Værdsætte påvirkningen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800" dirty="0">
                <a:solidFill>
                  <a:prstClr val="black"/>
                </a:solidFill>
              </a:rPr>
              <a:t> Legitimere forbruget</a:t>
            </a:r>
          </a:p>
          <a:p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2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13" y="404664"/>
            <a:ext cx="2620771" cy="2465123"/>
          </a:xfrm>
        </p:spPr>
        <p:txBody>
          <a:bodyPr>
            <a:normAutofit/>
          </a:bodyPr>
          <a:lstStyle/>
          <a:p>
            <a:pPr algn="ctr"/>
            <a:r>
              <a:rPr lang="en-AU">
                <a:solidFill>
                  <a:schemeClr val="accent1"/>
                </a:solidFill>
              </a:rPr>
              <a:t>Cultural-Identity Theory of Drug Abuse</a:t>
            </a:r>
            <a:endParaRPr lang="en-AU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93914" y="1052736"/>
            <a:ext cx="5040559" cy="5345443"/>
          </a:xfrm>
        </p:spPr>
        <p:txBody>
          <a:bodyPr anchor="ctr">
            <a:normAutofit/>
          </a:bodyPr>
          <a:lstStyle/>
          <a:p>
            <a:r>
              <a:rPr lang="da-DK" sz="2800" dirty="0"/>
              <a:t>En identitetsforandring er medvirkende årsag til misbrug</a:t>
            </a:r>
          </a:p>
          <a:p>
            <a:endParaRPr lang="da-DK" sz="2800" dirty="0"/>
          </a:p>
          <a:p>
            <a:r>
              <a:rPr lang="da-DK" sz="2800" dirty="0"/>
              <a:t>Identitetsforandringen sker bl.a. gennem identifikation med subkulturelle grupperinger </a:t>
            </a:r>
          </a:p>
          <a:p>
            <a:endParaRPr lang="da-DK" sz="2800" dirty="0"/>
          </a:p>
          <a:p>
            <a:pPr marL="0" indent="0">
              <a:buNone/>
            </a:pPr>
            <a:r>
              <a:rPr lang="da-DK" sz="2800" dirty="0"/>
              <a:t>Mit forskningsspørgsmål:</a:t>
            </a:r>
          </a:p>
          <a:p>
            <a:pPr marL="0" indent="0">
              <a:buNone/>
            </a:pPr>
            <a:r>
              <a:rPr lang="da-DK" sz="2800" dirty="0"/>
              <a:t>Hvordan bidrager cannabiskulturen til identitetsforandringen?</a:t>
            </a:r>
          </a:p>
          <a:p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6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7200" dirty="0">
                <a:latin typeface="Calisto MT" panose="02040603050505030304" pitchFamily="18" charset="0"/>
              </a:rPr>
              <a:t>Cannabiskultur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6000" dirty="0"/>
          </a:p>
          <a:p>
            <a:pPr marL="0" indent="0" algn="ctr">
              <a:buNone/>
            </a:pPr>
            <a:r>
              <a:rPr lang="da-DK" sz="7200" dirty="0">
                <a:latin typeface="Calisto MT" panose="02040603050505030304" pitchFamily="18" charset="0"/>
              </a:rPr>
              <a:t>Mød Søren og David</a:t>
            </a:r>
          </a:p>
        </p:txBody>
      </p:sp>
    </p:spTree>
    <p:extLst>
      <p:ext uri="{BB962C8B-B14F-4D97-AF65-F5344CB8AC3E}">
        <p14:creationId xmlns:p14="http://schemas.microsoft.com/office/powerpoint/2010/main" val="188070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0" name="Picture 42" descr="imagesCAFT2K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5013326"/>
            <a:ext cx="2376487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10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4" y="3141664"/>
            <a:ext cx="11906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imagesCAOE9I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-458788"/>
            <a:ext cx="2160588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10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"/>
            <a:ext cx="13684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sit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0"/>
            <a:ext cx="264001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imagesCAH5GPT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2565401"/>
            <a:ext cx="16922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sCAPQ7KH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549275"/>
            <a:ext cx="1890712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imagesCAXE0BB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7" y="5949950"/>
            <a:ext cx="18764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sCAK8ZN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4" y="4941889"/>
            <a:ext cx="2232027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sCAKFBVSJ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7" y="3392489"/>
            <a:ext cx="203517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imagesCAHK6OK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4941889"/>
            <a:ext cx="17795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sCAD1FTV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24653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imagesCAGXOYB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776"/>
            <a:ext cx="2155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sCAFEBV2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6"/>
            <a:ext cx="1150939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imagesCAKXRD0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55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sCAEO23P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48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agesCA39GKTJ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9" y="476251"/>
            <a:ext cx="24114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sCA2JZ2A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170021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asy rid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700214"/>
            <a:ext cx="1611312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101-cc73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5" y="1412876"/>
            <a:ext cx="116522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420_Grafitti-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1484314"/>
            <a:ext cx="20494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978bb2eb-1e0d-455b-9015-b872bb14fb9cHiRe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6"/>
            <a:ext cx="1951039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mp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132012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9"/>
            <a:ext cx="154463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imagesCAP12QR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0"/>
            <a:ext cx="1223963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sCAYIJ1D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14128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sCAUL4VW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6165851"/>
            <a:ext cx="2571751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agesCAXFEFL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73801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sCA0JF03A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imagesCAWFWNWM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6"/>
            <a:ext cx="1296987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500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"/>
            <a:ext cx="603251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3111500" y="1936750"/>
            <a:ext cx="405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08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7475" t="28483" r="43701" b="6601"/>
          <a:stretch/>
        </p:blipFill>
        <p:spPr>
          <a:xfrm>
            <a:off x="-180528" y="-115722"/>
            <a:ext cx="9324528" cy="69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7038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8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prindel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prindels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rindels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kse">
  <a:themeElements>
    <a:clrScheme name="Akse 7">
      <a:dk1>
        <a:srgbClr val="000000"/>
      </a:dk1>
      <a:lt1>
        <a:srgbClr val="FFFFFF"/>
      </a:lt1>
      <a:dk2>
        <a:srgbClr val="372221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Ak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k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9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FFA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10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821818"/>
        </a:accent2>
        <a:accent3>
          <a:srgbClr val="FFFFFF"/>
        </a:accent3>
        <a:accent4>
          <a:srgbClr val="212121"/>
        </a:accent4>
        <a:accent5>
          <a:srgbClr val="FFAAAA"/>
        </a:accent5>
        <a:accent6>
          <a:srgbClr val="751515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11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E60000"/>
        </a:accent1>
        <a:accent2>
          <a:srgbClr val="821818"/>
        </a:accent2>
        <a:accent3>
          <a:srgbClr val="FFFFFF"/>
        </a:accent3>
        <a:accent4>
          <a:srgbClr val="212121"/>
        </a:accent4>
        <a:accent5>
          <a:srgbClr val="F0AAAA"/>
        </a:accent5>
        <a:accent6>
          <a:srgbClr val="751515"/>
        </a:accent6>
        <a:hlink>
          <a:srgbClr val="FDA50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kse">
  <a:themeElements>
    <a:clrScheme name="Akse 7">
      <a:dk1>
        <a:srgbClr val="000000"/>
      </a:dk1>
      <a:lt1>
        <a:srgbClr val="FFFFFF"/>
      </a:lt1>
      <a:dk2>
        <a:srgbClr val="372221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Ak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k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9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FFA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10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821818"/>
        </a:accent2>
        <a:accent3>
          <a:srgbClr val="FFFFFF"/>
        </a:accent3>
        <a:accent4>
          <a:srgbClr val="212121"/>
        </a:accent4>
        <a:accent5>
          <a:srgbClr val="FFAAAA"/>
        </a:accent5>
        <a:accent6>
          <a:srgbClr val="751515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se 11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E60000"/>
        </a:accent1>
        <a:accent2>
          <a:srgbClr val="821818"/>
        </a:accent2>
        <a:accent3>
          <a:srgbClr val="FFFFFF"/>
        </a:accent3>
        <a:accent4>
          <a:srgbClr val="212121"/>
        </a:accent4>
        <a:accent5>
          <a:srgbClr val="F0AAAA"/>
        </a:accent5>
        <a:accent6>
          <a:srgbClr val="751515"/>
        </a:accent6>
        <a:hlink>
          <a:srgbClr val="FDA50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1606</Words>
  <Application>Microsoft Office PowerPoint</Application>
  <PresentationFormat>Skærmshow (4:3)</PresentationFormat>
  <Paragraphs>387</Paragraphs>
  <Slides>38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15</vt:i4>
      </vt:variant>
      <vt:variant>
        <vt:lpstr>Slidetitler</vt:lpstr>
      </vt:variant>
      <vt:variant>
        <vt:i4>38</vt:i4>
      </vt:variant>
    </vt:vector>
  </HeadingPairs>
  <TitlesOfParts>
    <vt:vector size="64" baseType="lpstr">
      <vt:lpstr>Arial</vt:lpstr>
      <vt:lpstr>Bookman Old Style</vt:lpstr>
      <vt:lpstr>Calibri</vt:lpstr>
      <vt:lpstr>Calibri Light</vt:lpstr>
      <vt:lpstr>Calisto MT</vt:lpstr>
      <vt:lpstr>Cambria</vt:lpstr>
      <vt:lpstr>Gill Sans MT</vt:lpstr>
      <vt:lpstr>Ravie</vt:lpstr>
      <vt:lpstr>Times New Roman</vt:lpstr>
      <vt:lpstr>Wingdings</vt:lpstr>
      <vt:lpstr>Wingdings 3</vt:lpstr>
      <vt:lpstr>Office-tema</vt:lpstr>
      <vt:lpstr>Kontortema</vt:lpstr>
      <vt:lpstr>7_Kontortema</vt:lpstr>
      <vt:lpstr>11_Kontortema</vt:lpstr>
      <vt:lpstr>Akse</vt:lpstr>
      <vt:lpstr>1_Kontortema</vt:lpstr>
      <vt:lpstr>3_Kontortema</vt:lpstr>
      <vt:lpstr>2_Kontortema</vt:lpstr>
      <vt:lpstr>2_Akse</vt:lpstr>
      <vt:lpstr>18_Kontortema</vt:lpstr>
      <vt:lpstr>1_Oprindelse</vt:lpstr>
      <vt:lpstr>1_Office-tema</vt:lpstr>
      <vt:lpstr>4_Kontortema</vt:lpstr>
      <vt:lpstr>6_Kontortema</vt:lpstr>
      <vt:lpstr>8_Kontortema</vt:lpstr>
      <vt:lpstr>PowerPoint-præsentation</vt:lpstr>
      <vt:lpstr>PowerPoint-præsentation</vt:lpstr>
      <vt:lpstr>PowerPoint-præsentation</vt:lpstr>
      <vt:lpstr>Social læringsteori</vt:lpstr>
      <vt:lpstr>“Becoming a Marihuana User”   Howard Becker (1953)</vt:lpstr>
      <vt:lpstr>Cultural-Identity Theory of Drug Abuse</vt:lpstr>
      <vt:lpstr>Cannabiskultur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Cannabiskultur: Ofte en blanding af neutralisering og glorificering</vt:lpstr>
      <vt:lpstr>Destillering</vt:lpstr>
      <vt:lpstr>PowerPoint-præsentation</vt:lpstr>
      <vt:lpstr>Artikel 1</vt:lpstr>
      <vt:lpstr>PowerPoint-præsentation</vt:lpstr>
      <vt:lpstr>Artikel 2</vt:lpstr>
      <vt:lpstr>Dem, der ryger mest, oplever at vide mest</vt:lpstr>
      <vt:lpstr>PowerPoint-præsentation</vt:lpstr>
      <vt:lpstr>PowerPoint-præsentation</vt:lpstr>
      <vt:lpstr>Og hvad kan vi så bruge det til?</vt:lpstr>
      <vt:lpstr>Hvilke argumenter skal vi være forberedte på?</vt:lpstr>
      <vt:lpstr>Hvilke argumenter skal vi være forberedte på?</vt:lpstr>
      <vt:lpstr>PowerPoint-præsentation</vt:lpstr>
      <vt:lpstr>PowerPoint-præsentation</vt:lpstr>
      <vt:lpstr>PowerPoint-præsentation</vt:lpstr>
      <vt:lpstr>PowerPoint-præsentation</vt:lpstr>
      <vt:lpstr>Sociale overdrivelser</vt:lpstr>
      <vt:lpstr>PowerPoint-præsentation</vt:lpstr>
      <vt:lpstr>PowerPoint-præsentation</vt:lpstr>
      <vt:lpstr>PowerPoint-præsentation</vt:lpstr>
      <vt:lpstr>PowerPoint-præsentation</vt:lpstr>
      <vt:lpstr>Personcentreret samtale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Holm</dc:creator>
  <cp:lastModifiedBy>Katrine Vestergaard Nissen</cp:lastModifiedBy>
  <cp:revision>43</cp:revision>
  <dcterms:created xsi:type="dcterms:W3CDTF">2018-09-28T09:27:21Z</dcterms:created>
  <dcterms:modified xsi:type="dcterms:W3CDTF">2020-01-30T06:45:22Z</dcterms:modified>
</cp:coreProperties>
</file>