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9" r:id="rId6"/>
    <p:sldId id="265" r:id="rId7"/>
    <p:sldId id="268" r:id="rId8"/>
    <p:sldId id="266" r:id="rId9"/>
    <p:sldId id="267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0311" autoAdjust="0"/>
  </p:normalViewPr>
  <p:slideViewPr>
    <p:cSldViewPr snapToGrid="0">
      <p:cViewPr varScale="1">
        <p:scale>
          <a:sx n="52" d="100"/>
          <a:sy n="52" d="100"/>
        </p:scale>
        <p:origin x="1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F01A-7DA9-4F02-9721-A0393B9482C6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E4863-B45F-4EE0-8632-7C2FB5A235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1819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Send evt. sikkerhedsplane</a:t>
            </a:r>
            <a:r>
              <a:rPr lang="da-DK" baseline="0" dirty="0" smtClean="0"/>
              <a:t>n ud med mødeindkaldelsen, så medarbejdere kan læse den forud for mødet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E4863-B45F-4EE0-8632-7C2FB5A23563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8906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Under</a:t>
            </a:r>
            <a:r>
              <a:rPr lang="da-DK" baseline="0" dirty="0" smtClean="0"/>
              <a:t> dette punkt anbefales at der er tilgængelige kopier af Sikkerhedsplanen. Gennemgå gå planen punkt for punkt.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E4863-B45F-4EE0-8632-7C2FB5A23563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127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29E-7228-4270-860B-517DBC5E7A7D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FE9-133C-4375-BAEE-056CE9DF824A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334" y="234355"/>
            <a:ext cx="1666060" cy="66371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1524000" y="6188142"/>
            <a:ext cx="9144000" cy="529704"/>
          </a:xfrm>
          <a:prstGeom prst="rect">
            <a:avLst/>
          </a:prstGeom>
          <a:solidFill>
            <a:srgbClr val="1B365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1B365D"/>
              </a:solidFill>
            </a:endParaRPr>
          </a:p>
        </p:txBody>
      </p:sp>
      <p:pic>
        <p:nvPicPr>
          <p:cNvPr id="9" name="Billede 8" descr="Logo_lyseblå_payoff-01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699" y="5950542"/>
            <a:ext cx="1877316" cy="9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5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29E-7228-4270-860B-517DBC5E7A7D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FE9-133C-4375-BAEE-056CE9DF82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668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29E-7228-4270-860B-517DBC5E7A7D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FE9-133C-4375-BAEE-056CE9DF82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7239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29E-7228-4270-860B-517DBC5E7A7D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FE9-133C-4375-BAEE-056CE9DF82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740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29E-7228-4270-860B-517DBC5E7A7D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FE9-133C-4375-BAEE-056CE9DF82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884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29E-7228-4270-860B-517DBC5E7A7D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FE9-133C-4375-BAEE-056CE9DF82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890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41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29E-7228-4270-860B-517DBC5E7A7D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FE9-133C-4375-BAEE-056CE9DF82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55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29E-7228-4270-860B-517DBC5E7A7D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FE9-133C-4375-BAEE-056CE9DF82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717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29E-7228-4270-860B-517DBC5E7A7D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FE9-133C-4375-BAEE-056CE9DF82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244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29E-7228-4270-860B-517DBC5E7A7D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FE9-133C-4375-BAEE-056CE9DF82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006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29E-7228-4270-860B-517DBC5E7A7D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FE9-133C-4375-BAEE-056CE9DF82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15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9629E-7228-4270-860B-517DBC5E7A7D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6FFE9-133C-4375-BAEE-056CE9DF82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54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Til lederen: </a:t>
            </a:r>
            <a:br>
              <a:rPr lang="da-DK" dirty="0" smtClean="0">
                <a:solidFill>
                  <a:srgbClr val="FF0000"/>
                </a:solidFill>
              </a:rPr>
            </a:br>
            <a:r>
              <a:rPr lang="da-DK" dirty="0" smtClean="0">
                <a:solidFill>
                  <a:srgbClr val="FF0000"/>
                </a:solidFill>
              </a:rPr>
              <a:t>Forslag til et anderledes møde</a:t>
            </a:r>
            <a:br>
              <a:rPr lang="da-DK" dirty="0" smtClean="0">
                <a:solidFill>
                  <a:srgbClr val="FF0000"/>
                </a:solidFill>
              </a:rPr>
            </a:br>
            <a:r>
              <a:rPr lang="da-DK" dirty="0" smtClean="0">
                <a:solidFill>
                  <a:srgbClr val="FF0000"/>
                </a:solidFill>
              </a:rPr>
              <a:t/>
            </a:r>
            <a:br>
              <a:rPr lang="da-DK" dirty="0" smtClean="0">
                <a:solidFill>
                  <a:srgbClr val="FF0000"/>
                </a:solidFill>
              </a:rPr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2286000"/>
            <a:ext cx="9144000" cy="2971800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da-DK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b="1" dirty="0" smtClean="0">
                <a:solidFill>
                  <a:srgbClr val="FF0000"/>
                </a:solidFill>
              </a:rPr>
              <a:t>Slut mødet af med, at gå en tur rundt i bygningen </a:t>
            </a:r>
            <a:r>
              <a:rPr lang="da-DK" dirty="0" smtClean="0">
                <a:solidFill>
                  <a:srgbClr val="FF0000"/>
                </a:solidFill>
              </a:rPr>
              <a:t>og find de relevante skilte og redskaber (brandtryk, hjertestarter etc.)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b="1" dirty="0" smtClean="0">
                <a:solidFill>
                  <a:srgbClr val="FF0000"/>
                </a:solidFill>
              </a:rPr>
              <a:t>Gå evt. også ud på samlingspladsen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b="1" dirty="0" smtClean="0">
                <a:solidFill>
                  <a:srgbClr val="FF0000"/>
                </a:solidFill>
              </a:rPr>
              <a:t>Dialogen er vigtig – fokus for slide nr. 6-9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7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524000" y="6042546"/>
            <a:ext cx="9144000" cy="815455"/>
          </a:xfrm>
          <a:prstGeom prst="rect">
            <a:avLst/>
          </a:prstGeom>
          <a:solidFill>
            <a:srgbClr val="1B365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1B365D"/>
              </a:solidFill>
            </a:endParaRPr>
          </a:p>
        </p:txBody>
      </p:sp>
      <p:pic>
        <p:nvPicPr>
          <p:cNvPr id="4" name="Billede 3" descr="Logo_lyseblå_payoff-01-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00" y="5950543"/>
            <a:ext cx="1877316" cy="90745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6" y="125947"/>
            <a:ext cx="1387976" cy="55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frundet rektangel 6"/>
          <p:cNvSpPr/>
          <p:nvPr/>
        </p:nvSpPr>
        <p:spPr>
          <a:xfrm>
            <a:off x="1784223" y="1817338"/>
            <a:ext cx="8883777" cy="2638602"/>
          </a:xfrm>
          <a:prstGeom prst="roundRect">
            <a:avLst/>
          </a:prstGeom>
          <a:solidFill>
            <a:schemeClr val="bg1">
              <a:lumMod val="95000"/>
              <a:alpha val="21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ct val="20000"/>
              </a:spcBef>
            </a:pPr>
            <a:r>
              <a:rPr lang="da-DK" sz="3200" b="1" dirty="0">
                <a:solidFill>
                  <a:prstClr val="black"/>
                </a:solidFill>
                <a:latin typeface="Arial"/>
                <a:cs typeface="Arial"/>
              </a:rPr>
              <a:t>SIKKERHEDSPLAN</a:t>
            </a:r>
          </a:p>
          <a:p>
            <a:pPr lvl="0" defTabSz="457200">
              <a:spcBef>
                <a:spcPct val="20000"/>
              </a:spcBef>
            </a:pPr>
            <a:r>
              <a:rPr lang="da-DK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a-DK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XXX</a:t>
            </a:r>
            <a:endParaRPr lang="da-DK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/>
          <p:cNvSpPr/>
          <p:nvPr/>
        </p:nvSpPr>
        <p:spPr>
          <a:xfrm>
            <a:off x="1188721" y="1005840"/>
            <a:ext cx="10132842" cy="4039604"/>
          </a:xfrm>
          <a:prstGeom prst="roundRect">
            <a:avLst/>
          </a:prstGeom>
          <a:solidFill>
            <a:schemeClr val="bg1">
              <a:lumMod val="95000"/>
              <a:alpha val="21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defTabSz="4572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da-DK" sz="2000" spc="50" dirty="0">
                <a:solidFill>
                  <a:prstClr val="black"/>
                </a:solidFill>
                <a:latin typeface="Arial"/>
                <a:cs typeface="Arial"/>
              </a:rPr>
              <a:t>Sikkerhedsplanen skal </a:t>
            </a:r>
            <a:r>
              <a:rPr lang="da-DK" sz="2400" b="1" spc="50" dirty="0">
                <a:solidFill>
                  <a:prstClr val="black"/>
                </a:solidFill>
                <a:latin typeface="Arial"/>
                <a:cs typeface="Arial"/>
              </a:rPr>
              <a:t>sikre hurtig og effektiv respons, når kritiske situationer opstår.</a:t>
            </a:r>
            <a:endParaRPr lang="da-DK" sz="2000" b="1" spc="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 defTabSz="4572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da-DK" sz="2000" spc="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 defTabSz="4572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da-DK" sz="2000" spc="50" dirty="0">
                <a:solidFill>
                  <a:prstClr val="black"/>
                </a:solidFill>
                <a:latin typeface="Arial"/>
                <a:cs typeface="Arial"/>
              </a:rPr>
              <a:t>Sikkerhedsplanen består af </a:t>
            </a:r>
            <a:r>
              <a:rPr lang="da-DK" sz="2400" b="1" spc="50" dirty="0">
                <a:solidFill>
                  <a:prstClr val="black"/>
                </a:solidFill>
                <a:latin typeface="Arial"/>
                <a:cs typeface="Arial"/>
              </a:rPr>
              <a:t>instrukser</a:t>
            </a:r>
            <a:r>
              <a:rPr lang="da-DK" sz="20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a-DK" sz="2400" b="1" spc="50" dirty="0">
                <a:solidFill>
                  <a:prstClr val="black"/>
                </a:solidFill>
                <a:latin typeface="Arial"/>
                <a:cs typeface="Arial"/>
              </a:rPr>
              <a:t>for håndtering af akutte situationer </a:t>
            </a:r>
            <a:r>
              <a:rPr lang="da-DK" sz="2000" spc="50" dirty="0">
                <a:solidFill>
                  <a:prstClr val="black"/>
                </a:solidFill>
                <a:latin typeface="Arial"/>
                <a:cs typeface="Arial"/>
              </a:rPr>
              <a:t>såsom alvorlig sygdom, ulykke, brand, evakuering, trusler m.v.</a:t>
            </a:r>
          </a:p>
          <a:p>
            <a:pPr marL="285750" lvl="0" indent="-285750" defTabSz="4572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da-DK" sz="2000" spc="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 defTabSz="4572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da-DK" sz="2000" spc="50" dirty="0">
                <a:solidFill>
                  <a:prstClr val="black"/>
                </a:solidFill>
                <a:latin typeface="Arial"/>
                <a:cs typeface="Arial"/>
              </a:rPr>
              <a:t>Sikkerhedsplanen er en del </a:t>
            </a:r>
            <a:r>
              <a:rPr lang="da-DK" sz="2000" spc="50" dirty="0" smtClean="0">
                <a:solidFill>
                  <a:prstClr val="black"/>
                </a:solidFill>
                <a:latin typeface="Arial"/>
                <a:cs typeface="Arial"/>
              </a:rPr>
              <a:t>a Randers </a:t>
            </a:r>
            <a:r>
              <a:rPr lang="da-DK" sz="2000" spc="50" dirty="0">
                <a:solidFill>
                  <a:prstClr val="black"/>
                </a:solidFill>
                <a:latin typeface="Arial"/>
                <a:cs typeface="Arial"/>
              </a:rPr>
              <a:t>Kommunes </a:t>
            </a:r>
            <a:r>
              <a:rPr lang="da-DK" sz="2000" i="1" spc="50" dirty="0">
                <a:solidFill>
                  <a:prstClr val="black"/>
                </a:solidFill>
                <a:latin typeface="Arial"/>
                <a:cs typeface="Arial"/>
              </a:rPr>
              <a:t>Plan for fortsat </a:t>
            </a:r>
            <a:r>
              <a:rPr lang="da-DK" sz="2000" spc="50" dirty="0">
                <a:solidFill>
                  <a:prstClr val="black"/>
                </a:solidFill>
                <a:latin typeface="Arial"/>
                <a:cs typeface="Arial"/>
              </a:rPr>
              <a:t>drift. Generel beredskabsplan i henhold til Beredskabslovens § 25, og dækkende for alle forvaltninger og </a:t>
            </a:r>
            <a:r>
              <a:rPr lang="da-DK" sz="2000" spc="50" dirty="0" smtClean="0">
                <a:solidFill>
                  <a:prstClr val="black"/>
                </a:solidFill>
                <a:latin typeface="Arial"/>
                <a:cs typeface="Arial"/>
              </a:rPr>
              <a:t>enheder.</a:t>
            </a:r>
            <a:endParaRPr lang="da-DK" sz="2000" spc="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Billede 5" descr="Byvåben og log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" t="10058" r="53620" b="9003"/>
          <a:stretch/>
        </p:blipFill>
        <p:spPr bwMode="auto">
          <a:xfrm>
            <a:off x="9143308" y="5045444"/>
            <a:ext cx="1357758" cy="8067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04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2"/>
          <p:cNvSpPr txBox="1">
            <a:spLocks/>
          </p:cNvSpPr>
          <p:nvPr/>
        </p:nvSpPr>
        <p:spPr>
          <a:xfrm>
            <a:off x="1647160" y="1008088"/>
            <a:ext cx="6980238" cy="4131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3600" b="1" dirty="0"/>
              <a:t>S</a:t>
            </a:r>
            <a:r>
              <a:rPr lang="da-DK" sz="3600" b="1" dirty="0" smtClean="0"/>
              <a:t>ikkerhedsplanen i overskrifter</a:t>
            </a:r>
            <a:endParaRPr lang="da-DK" sz="3600" b="1" dirty="0"/>
          </a:p>
        </p:txBody>
      </p:sp>
      <p:sp>
        <p:nvSpPr>
          <p:cNvPr id="6" name="Rektangel 5"/>
          <p:cNvSpPr/>
          <p:nvPr/>
        </p:nvSpPr>
        <p:spPr>
          <a:xfrm>
            <a:off x="1847088" y="1627632"/>
            <a:ext cx="949147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Instrukser for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Akut sygdom / ulykke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Brand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Evakuering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Overfald / trusler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Bombetrussel og mistænkelige genstande</a:t>
            </a:r>
          </a:p>
          <a:p>
            <a:endParaRPr lang="da-D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400" b="1" dirty="0" smtClean="0"/>
              <a:t>Kontaktoplysninger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sz="2400" dirty="0" smtClean="0"/>
              <a:t>Akut brug for hjælp (Alarmcentral, krisepsykolog)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sz="2400" dirty="0" smtClean="0"/>
              <a:t>Ikke akut sygdom og sygetransport (Falck, lægevagt etc.)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sz="2400" dirty="0" smtClean="0"/>
              <a:t>Myndigheder (Beredskab &amp; sikkerhed, Østjyllands Politi, Giftlinjen etc.)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5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999" y="653440"/>
            <a:ext cx="9144000" cy="2387600"/>
          </a:xfrm>
        </p:spPr>
        <p:txBody>
          <a:bodyPr/>
          <a:lstStyle/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Drøftelse af sikkerhedsplanen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952653" cy="2500182"/>
          </a:xfrm>
        </p:spPr>
        <p:txBody>
          <a:bodyPr>
            <a:normAutofit/>
          </a:bodyPr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Sikkerhedsplanen skal drøftes på MED-møde/Personalemøde med MED-status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Alle skal være bekendte med sikkerhedsplanen, så husk det i introduktion af kommende medarbejdere (Tag det evt. på P-møde en gang årligt)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7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4" r="22749"/>
          <a:stretch/>
        </p:blipFill>
        <p:spPr>
          <a:xfrm>
            <a:off x="0" y="2136339"/>
            <a:ext cx="2463800" cy="2964461"/>
          </a:xfrm>
          <a:prstGeom prst="rect">
            <a:avLst/>
          </a:prstGeom>
        </p:spPr>
      </p:pic>
      <p:sp>
        <p:nvSpPr>
          <p:cNvPr id="5" name="Pladsholder til tekst 2"/>
          <p:cNvSpPr txBox="1">
            <a:spLocks/>
          </p:cNvSpPr>
          <p:nvPr/>
        </p:nvSpPr>
        <p:spPr>
          <a:xfrm>
            <a:off x="2362680" y="334972"/>
            <a:ext cx="6980238" cy="4131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3600" b="1" dirty="0" smtClean="0"/>
              <a:t>Roller og ansvar</a:t>
            </a:r>
            <a:endParaRPr lang="da-DK" sz="3600" b="1" dirty="0"/>
          </a:p>
        </p:txBody>
      </p:sp>
      <p:sp>
        <p:nvSpPr>
          <p:cNvPr id="6" name="Rektangel 5"/>
          <p:cNvSpPr/>
          <p:nvPr/>
        </p:nvSpPr>
        <p:spPr>
          <a:xfrm>
            <a:off x="2463800" y="1057738"/>
            <a:ext cx="9349259" cy="36317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a-DK" sz="2800" b="1" dirty="0"/>
              <a:t>Du skal være fortrolig med sikkerhedsplanens indhold</a:t>
            </a:r>
          </a:p>
          <a:p>
            <a:pPr>
              <a:buFont typeface="Wingdings" panose="05000000000000000000" pitchFamily="2" charset="2"/>
              <a:buChar char="ü"/>
            </a:pPr>
            <a:endParaRPr lang="da-DK" sz="1000" b="1" dirty="0" smtClean="0"/>
          </a:p>
          <a:p>
            <a:r>
              <a:rPr lang="da-DK" sz="2400" b="1" dirty="0" smtClean="0"/>
              <a:t>Leder</a:t>
            </a:r>
            <a:r>
              <a:rPr lang="da-DK" sz="2400" dirty="0" smtClean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Sikre at egne medarbejdere kan evakueres i overensstemmelse med sikkerhedsplanen.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Sikre at egne medarbejdere er fortrolige med sikkerhedsplanen.</a:t>
            </a:r>
          </a:p>
          <a:p>
            <a:endParaRPr lang="da-DK" sz="2400" b="1" dirty="0"/>
          </a:p>
          <a:p>
            <a:r>
              <a:rPr lang="da-DK" sz="2400" b="1" dirty="0" smtClean="0"/>
              <a:t>Medarbejdere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Følge de angivne instrukser i sikkerhedsplanen</a:t>
            </a:r>
            <a:endParaRPr lang="da-DK" sz="2400" dirty="0" smtClean="0"/>
          </a:p>
        </p:txBody>
      </p:sp>
    </p:spTree>
    <p:extLst>
      <p:ext uri="{BB962C8B-B14F-4D97-AF65-F5344CB8AC3E}">
        <p14:creationId xmlns:p14="http://schemas.microsoft.com/office/powerpoint/2010/main" val="115908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829328" y="988711"/>
            <a:ext cx="7438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a-DK" sz="3600" b="1" dirty="0" smtClean="0">
                <a:solidFill>
                  <a:prstClr val="black"/>
                </a:solidFill>
              </a:rPr>
              <a:t>Brandinstrukser og evakueringsplaner</a:t>
            </a:r>
            <a:endParaRPr lang="da-DK" sz="3600" b="1" dirty="0">
              <a:solidFill>
                <a:prstClr val="black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92" y="1746421"/>
            <a:ext cx="2881515" cy="40277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373" y="2119698"/>
            <a:ext cx="4671056" cy="328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t="8107" r="15487" b="17511"/>
          <a:stretch/>
        </p:blipFill>
        <p:spPr>
          <a:xfrm>
            <a:off x="931775" y="2532000"/>
            <a:ext cx="1379828" cy="1855142"/>
          </a:xfrm>
          <a:prstGeom prst="rect">
            <a:avLst/>
          </a:prstGeom>
          <a:scene3d>
            <a:camera prst="orthographicFront">
              <a:rot lat="0" lon="0" rev="21540000"/>
            </a:camera>
            <a:lightRig rig="threePt" dir="t"/>
          </a:scene3d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4" t="34353" r="41253" b="44249"/>
          <a:stretch/>
        </p:blipFill>
        <p:spPr>
          <a:xfrm>
            <a:off x="2777556" y="2523440"/>
            <a:ext cx="2972399" cy="1624091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7" t="13370" r="14159" b="17227"/>
          <a:stretch/>
        </p:blipFill>
        <p:spPr>
          <a:xfrm>
            <a:off x="6343274" y="2022133"/>
            <a:ext cx="2020660" cy="2874873"/>
          </a:xfrm>
          <a:prstGeom prst="rect">
            <a:avLst/>
          </a:prstGeom>
          <a:scene3d>
            <a:camera prst="orthographicFront">
              <a:rot lat="0" lon="0" rev="21540000"/>
            </a:camera>
            <a:lightRig rig="threePt" dir="t"/>
          </a:scene3d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718" y="2523440"/>
            <a:ext cx="754298" cy="104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9629">
            <a:off x="2672745" y="-373287"/>
            <a:ext cx="4054981" cy="839789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807955" y="925097"/>
            <a:ext cx="1009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</a:pPr>
            <a:r>
              <a:rPr lang="da-DK" sz="3200" b="1" dirty="0">
                <a:solidFill>
                  <a:prstClr val="black"/>
                </a:solidFill>
                <a:latin typeface="Arial"/>
                <a:cs typeface="Arial"/>
              </a:rPr>
              <a:t>Tid til en tur rundt i </a:t>
            </a:r>
            <a:r>
              <a:rPr lang="da-DK" sz="3200" b="1" dirty="0" smtClean="0">
                <a:solidFill>
                  <a:prstClr val="black"/>
                </a:solidFill>
                <a:latin typeface="Arial"/>
                <a:cs typeface="Arial"/>
              </a:rPr>
              <a:t>afdelingen evt. ud til samlingspladsen!</a:t>
            </a:r>
            <a:endParaRPr lang="da-DK" sz="32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79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291</Words>
  <Application>Microsoft Office PowerPoint</Application>
  <PresentationFormat>Widescreen</PresentationFormat>
  <Paragraphs>44</Paragraphs>
  <Slides>9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Office-tema</vt:lpstr>
      <vt:lpstr>Til lederen:  Forslag til et anderledes møde  </vt:lpstr>
      <vt:lpstr>PowerPoint-præsentation</vt:lpstr>
      <vt:lpstr>PowerPoint-præsentation</vt:lpstr>
      <vt:lpstr>PowerPoint-præsentation</vt:lpstr>
      <vt:lpstr>Drøftelse af sikkerhedsplanen</vt:lpstr>
      <vt:lpstr>PowerPoint-præsentation</vt:lpstr>
      <vt:lpstr>PowerPoint-præsentation</vt:lpstr>
      <vt:lpstr>PowerPoint-præsentation</vt:lpstr>
      <vt:lpstr>PowerPoint-præsentation</vt:lpstr>
    </vt:vector>
  </TitlesOfParts>
  <Company>Randers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 lederen:  Forslag til et anderledes møde</dc:title>
  <dc:creator>Lene Skjøtt</dc:creator>
  <cp:lastModifiedBy>Lene Skjøtt</cp:lastModifiedBy>
  <cp:revision>12</cp:revision>
  <dcterms:created xsi:type="dcterms:W3CDTF">2019-10-11T08:58:20Z</dcterms:created>
  <dcterms:modified xsi:type="dcterms:W3CDTF">2020-06-10T12:46:18Z</dcterms:modified>
</cp:coreProperties>
</file>