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44"/>
  </p:notesMasterIdLst>
  <p:handoutMasterIdLst>
    <p:handoutMasterId r:id="rId45"/>
  </p:handoutMasterIdLst>
  <p:sldIdLst>
    <p:sldId id="256" r:id="rId8"/>
    <p:sldId id="257" r:id="rId9"/>
    <p:sldId id="267" r:id="rId10"/>
    <p:sldId id="273" r:id="rId11"/>
    <p:sldId id="316" r:id="rId12"/>
    <p:sldId id="291" r:id="rId13"/>
    <p:sldId id="318" r:id="rId14"/>
    <p:sldId id="319" r:id="rId15"/>
    <p:sldId id="307" r:id="rId16"/>
    <p:sldId id="308" r:id="rId17"/>
    <p:sldId id="309" r:id="rId18"/>
    <p:sldId id="310" r:id="rId19"/>
    <p:sldId id="312" r:id="rId20"/>
    <p:sldId id="313" r:id="rId21"/>
    <p:sldId id="314" r:id="rId22"/>
    <p:sldId id="315" r:id="rId23"/>
    <p:sldId id="311" r:id="rId24"/>
    <p:sldId id="293" r:id="rId25"/>
    <p:sldId id="320" r:id="rId26"/>
    <p:sldId id="321" r:id="rId27"/>
    <p:sldId id="322" r:id="rId28"/>
    <p:sldId id="323" r:id="rId29"/>
    <p:sldId id="272" r:id="rId30"/>
    <p:sldId id="271" r:id="rId31"/>
    <p:sldId id="324" r:id="rId32"/>
    <p:sldId id="300" r:id="rId33"/>
    <p:sldId id="301" r:id="rId34"/>
    <p:sldId id="302" r:id="rId35"/>
    <p:sldId id="276" r:id="rId36"/>
    <p:sldId id="303" r:id="rId37"/>
    <p:sldId id="259" r:id="rId38"/>
    <p:sldId id="304" r:id="rId39"/>
    <p:sldId id="284" r:id="rId40"/>
    <p:sldId id="305" r:id="rId41"/>
    <p:sldId id="265" r:id="rId42"/>
    <p:sldId id="306" r:id="rId4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te Pihlsbech D Lauridsen" initials="JPDL" lastIdx="3" clrIdx="0">
    <p:extLst>
      <p:ext uri="{19B8F6BF-5375-455C-9EA6-DF929625EA0E}">
        <p15:presenceInfo xmlns:p15="http://schemas.microsoft.com/office/powerpoint/2012/main" userId="S-1-5-21-1136665172-943260962-315576832-74576" providerId="AD"/>
      </p:ext>
    </p:extLst>
  </p:cmAuthor>
  <p:cmAuthor id="2" name="Regitze Bollerup Laursen" initials="RBL" lastIdx="6" clrIdx="1">
    <p:extLst>
      <p:ext uri="{19B8F6BF-5375-455C-9EA6-DF929625EA0E}">
        <p15:presenceInfo xmlns:p15="http://schemas.microsoft.com/office/powerpoint/2012/main" userId="S-1-5-21-1136665172-943260962-315576832-116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389"/>
    <a:srgbClr val="BFD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5314" autoAdjust="0"/>
  </p:normalViewPr>
  <p:slideViewPr>
    <p:cSldViewPr snapToGrid="0">
      <p:cViewPr varScale="1">
        <p:scale>
          <a:sx n="138" d="100"/>
          <a:sy n="138" d="100"/>
        </p:scale>
        <p:origin x="2490" y="126"/>
      </p:cViewPr>
      <p:guideLst>
        <p:guide orient="horz" pos="2160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B581-B910-46DC-99CD-90168859FBA6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D653-D26C-4CD2-B748-345F6C19C6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54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CB3-7AC7-4DF8-B6F1-16648320D7B3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9A2A-1817-4C1F-A870-CA322064B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7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Jesper</a:t>
            </a:r>
          </a:p>
          <a:p>
            <a:r>
              <a:rPr lang="da-DK" dirty="0"/>
              <a:t>Sluk mikrofon</a:t>
            </a:r>
          </a:p>
          <a:p>
            <a:r>
              <a:rPr lang="da-DK" dirty="0"/>
              <a:t>Ræk</a:t>
            </a:r>
            <a:r>
              <a:rPr lang="da-DK" baseline="0" dirty="0"/>
              <a:t> hånden op funktion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984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7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baseline="0" dirty="0"/>
              <a:t>Der er også udviklet en til LUS samtalen</a:t>
            </a:r>
          </a:p>
          <a:p>
            <a:endParaRPr lang="da-DK" b="0" baseline="0" dirty="0"/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  <a:endParaRPr lang="da-DK" b="1" dirty="0"/>
          </a:p>
          <a:p>
            <a:r>
              <a:rPr lang="da-DK" b="1" dirty="0"/>
              <a:t>Hjulets</a:t>
            </a:r>
            <a:r>
              <a:rPr lang="da-DK" b="1" baseline="0" dirty="0"/>
              <a:t> opbygning kort fortalt</a:t>
            </a:r>
            <a:endParaRPr lang="da-DK" b="1" dirty="0"/>
          </a:p>
          <a:p>
            <a:r>
              <a:rPr lang="da-DK" dirty="0"/>
              <a:t>MUS Samtalehjulet er opdelt i</a:t>
            </a:r>
            <a:r>
              <a:rPr lang="da-DK" baseline="0" dirty="0"/>
              <a:t> tre overordnede emner: </a:t>
            </a:r>
            <a:r>
              <a:rPr lang="da-DK" i="1" baseline="0" dirty="0"/>
              <a:t>Mig som medarbejder</a:t>
            </a:r>
            <a:r>
              <a:rPr lang="da-DK" baseline="0" dirty="0"/>
              <a:t>, </a:t>
            </a:r>
            <a:r>
              <a:rPr lang="da-DK" i="1" baseline="0" dirty="0"/>
              <a:t>Faglighed</a:t>
            </a:r>
            <a:r>
              <a:rPr lang="da-DK" baseline="0" dirty="0"/>
              <a:t> og </a:t>
            </a:r>
            <a:r>
              <a:rPr lang="da-DK" i="1" baseline="0" dirty="0"/>
              <a:t>Relationer</a:t>
            </a:r>
            <a:r>
              <a:rPr lang="da-DK" baseline="0" dirty="0"/>
              <a:t>.</a:t>
            </a:r>
          </a:p>
          <a:p>
            <a:r>
              <a:rPr lang="da-DK" i="1" baseline="0" dirty="0"/>
              <a:t>Mig som medarbejder </a:t>
            </a:r>
            <a:r>
              <a:rPr lang="da-DK" i="0" baseline="0" dirty="0"/>
              <a:t>er placeret i midten af hjulet, for at understrege at det er medarbejderen der er i centrum. Cirklen er omgivet af feltet </a:t>
            </a:r>
            <a:r>
              <a:rPr lang="da-DK" i="1" baseline="0" dirty="0"/>
              <a:t>god dag/dårlig dag, </a:t>
            </a:r>
            <a:r>
              <a:rPr lang="da-DK" i="0" baseline="0" dirty="0"/>
              <a:t>hvilket kan bruges til at beskrive</a:t>
            </a:r>
            <a:r>
              <a:rPr lang="da-DK" dirty="0"/>
              <a:t>, hvordan medarbejderen har det og oplever opgaver, kompetencer, mål, værdier samt sine relationer til leder, kollegaer, samarbejdspartnere og borgere.</a:t>
            </a:r>
          </a:p>
          <a:p>
            <a:r>
              <a:rPr lang="da-DK" i="1" dirty="0"/>
              <a:t>Faglighed</a:t>
            </a:r>
            <a:r>
              <a:rPr lang="da-DK" dirty="0"/>
              <a:t> rummer de opgavemæssige og faglige aspekter, som er væsentlige at snakke om til MUS samtalen.</a:t>
            </a:r>
            <a:endParaRPr lang="da-DK" i="1" baseline="0" dirty="0"/>
          </a:p>
          <a:p>
            <a:r>
              <a:rPr lang="da-DK" i="1" dirty="0"/>
              <a:t>Relationer</a:t>
            </a:r>
            <a:r>
              <a:rPr lang="da-DK" dirty="0"/>
              <a:t> rummer de samarbejdsmæssige og relationelle aspekter, som er væsentlige at snakke om til MUS samtalen.</a:t>
            </a:r>
            <a:endParaRPr lang="da-DK" i="1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66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846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1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9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Jesper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1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19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7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Jesper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2027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6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15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Kræver ikke at man kender insights </a:t>
            </a:r>
            <a:r>
              <a:rPr lang="da-DK" b="0"/>
              <a:t>i forvejen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0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Jesper</a:t>
            </a:r>
          </a:p>
          <a:p>
            <a:endParaRPr lang="da-DK" altLang="da-DK" dirty="0"/>
          </a:p>
        </p:txBody>
      </p:sp>
      <p:sp>
        <p:nvSpPr>
          <p:cNvPr id="614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1pPr>
            <a:lvl2pPr marL="742893" indent="-285728"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2pPr>
            <a:lvl3pPr marL="1142913" indent="-228582"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3pPr>
            <a:lvl4pPr marL="1600077" indent="-228582"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4pPr>
            <a:lvl5pPr marL="2057243" indent="-228582"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5pPr>
            <a:lvl6pPr marL="2514408" indent="-2285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6pPr>
            <a:lvl7pPr marL="2971572" indent="-2285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7pPr>
            <a:lvl8pPr marL="3428738" indent="-2285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8pPr>
            <a:lvl9pPr marL="3885903" indent="-22858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A7195BB8-021C-4FE6-8CE5-6304F26B109B}" type="slidenum">
              <a:rPr lang="en-US" altLang="da-DK" b="0" smtClean="0">
                <a:solidFill>
                  <a:prstClr val="black"/>
                </a:solidFill>
                <a:latin typeface="Times New Roman" pitchFamily="18" charset="0"/>
              </a:rPr>
              <a:pPr/>
              <a:t>23</a:t>
            </a:fld>
            <a:endParaRPr lang="en-US" altLang="da-DK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1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Jesper</a:t>
            </a:r>
          </a:p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022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3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Jesper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7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Jesper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03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Jesper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64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29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Jesper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022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</a:t>
            </a:r>
          </a:p>
          <a:p>
            <a:endParaRPr lang="da-DK" b="0" dirty="0"/>
          </a:p>
          <a:p>
            <a:r>
              <a:rPr lang="da-DK" sz="1200" dirty="0">
                <a:solidFill>
                  <a:prstClr val="black"/>
                </a:solidFill>
              </a:rPr>
              <a:t>Bedst hvis teamet har fælles opgaver, faglighed eller fælles borgere.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30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6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766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32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3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33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38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 og Jesper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34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6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Janette og Jesper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6894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36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Janette	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172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Janette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</a:t>
            </a:r>
            <a:r>
              <a:rPr lang="da-DK" baseline="0" dirty="0"/>
              <a:t> er en mulighed for at sætte sig op i helikopteren og reflektere over dagligdagens </a:t>
            </a:r>
            <a:r>
              <a:rPr lang="da-DK" baseline="0" dirty="0" err="1"/>
              <a:t>driftopgaver</a:t>
            </a:r>
            <a:r>
              <a:rPr lang="da-DK" baseline="0" dirty="0"/>
              <a:t> – hvor er vi på vej hen? Hvad skal der til for at vi kommer derhen?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7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3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baseline="0" dirty="0"/>
              <a:t>Janette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69A2A-1817-4C1F-A870-CA322064BE82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45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0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95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hic0028943 copy.jpg                                           000224BFMike_HD                        BB6FFF01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4572000" y="1676400"/>
            <a:ext cx="457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685800" y="6057900"/>
            <a:ext cx="5486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a-DK" altLang="da-DK" sz="2400" b="1" dirty="0">
                <a:solidFill>
                  <a:srgbClr val="7D7B7C"/>
                </a:solidFill>
              </a:rPr>
              <a:t>Randers</a:t>
            </a:r>
            <a:r>
              <a:rPr lang="da-DK" altLang="da-DK" sz="2400" dirty="0">
                <a:solidFill>
                  <a:srgbClr val="7D7B7C"/>
                </a:solidFill>
              </a:rPr>
              <a:t> Kommune</a:t>
            </a:r>
            <a:endParaRPr lang="da-DK" altLang="da-DK" dirty="0">
              <a:solidFill>
                <a:srgbClr val="000000"/>
              </a:solidFill>
            </a:endParaRPr>
          </a:p>
        </p:txBody>
      </p:sp>
      <p:pic>
        <p:nvPicPr>
          <p:cNvPr id="8" name="Picture 24" descr="Byvaaben_farve.gif                                             000C82F1Macintosh HD                   B746AFEA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5911850"/>
            <a:ext cx="608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133600"/>
            <a:ext cx="7162800" cy="517525"/>
          </a:xfrm>
        </p:spPr>
        <p:txBody>
          <a:bodyPr anchor="t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2971800"/>
            <a:ext cx="6248400" cy="762000"/>
          </a:xfrm>
        </p:spPr>
        <p:txBody>
          <a:bodyPr wrap="square"/>
          <a:lstStyle>
            <a:lvl1pPr marL="0" indent="0" algn="r">
              <a:buFont typeface="Times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37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2F17-1EF2-431D-99AB-71FAB361E5AD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196617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2B30-97ED-45F5-9DA6-080B548A9AB1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251397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8F65-E0E2-4565-A646-BB1970F59B33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110246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4818-7DD8-45F5-AC36-ED32963A04EC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62221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9D9C-4903-441C-9A03-40764AFF9029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93112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0C9D-9273-4987-8559-C7F3720C01CA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420606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BF81-0A54-47CF-A108-62BC20BA086C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179701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484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409E-42B6-4394-BBAA-C7A6BC2E0BAA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187453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A2AC-9813-4804-95EA-8D143724A358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280051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406400"/>
            <a:ext cx="1943100" cy="515620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406400"/>
            <a:ext cx="5676900" cy="51562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E534-48F2-481B-AC11-410606B7EBC4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1825357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6400"/>
            <a:ext cx="7772400" cy="8382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/>
          <a:p>
            <a:pPr lvl="0"/>
            <a:endParaRPr lang="da-DK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5F1C-BDC0-42D8-B8E2-D4BCF61FCCD1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 dirty="0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</p:spTree>
    <p:extLst>
      <p:ext uri="{BB962C8B-B14F-4D97-AF65-F5344CB8AC3E}">
        <p14:creationId xmlns:p14="http://schemas.microsoft.com/office/powerpoint/2010/main" val="3179692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29C-7118-4EA7-9255-3143EC89990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6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041-C666-4D94-B34D-44BD9FF423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3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CF8D-7BD2-463F-A04B-672B104FA58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6D0A-ED2B-42A9-8DAB-A565568350C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9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3C05-F82C-42CA-ABF0-42EB75535B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02B-8C4B-467D-81FA-053F07A3894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77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502E-15DB-49A0-9502-2E1B4C32DE7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1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7B7-B2BA-4B93-A3BF-21B2C4321FB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4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E87-A469-4913-A6EC-63A551ECE3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133-3D44-4CFD-AF75-BEB92FA06B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6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78E4-5A1F-4FF8-8F96-26FAAAB9A8D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0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29C-7118-4EA7-9255-3143EC89990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7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041-C666-4D94-B34D-44BD9FF423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75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CF8D-7BD2-463F-A04B-672B104FA58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52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6D0A-ED2B-42A9-8DAB-A565568350C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26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3C05-F82C-42CA-ABF0-42EB75535B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7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237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02B-8C4B-467D-81FA-053F07A3894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8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502E-15DB-49A0-9502-2E1B4C32DE7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4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7B7-B2BA-4B93-A3BF-21B2C4321FB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0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E87-A469-4913-A6EC-63A551ECE3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6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133-3D44-4CFD-AF75-BEB92FA06B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2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78E4-5A1F-4FF8-8F96-26FAAAB9A8D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29C-7118-4EA7-9255-3143EC89990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46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041-C666-4D94-B34D-44BD9FF423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3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CF8D-7BD2-463F-A04B-672B104FA58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58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6D0A-ED2B-42A9-8DAB-A565568350C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263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3C05-F82C-42CA-ABF0-42EB75535B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1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02B-8C4B-467D-81FA-053F07A3894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502E-15DB-49A0-9502-2E1B4C32DE7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85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7B7-B2BA-4B93-A3BF-21B2C4321FB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7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E87-A469-4913-A6EC-63A551ECE3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6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133-3D44-4CFD-AF75-BEB92FA06B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8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78E4-5A1F-4FF8-8F96-26FAAAB9A8D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83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29C-7118-4EA7-9255-3143EC89990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041-C666-4D94-B34D-44BD9FF423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54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CF8D-7BD2-463F-A04B-672B104FA58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21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6D0A-ED2B-42A9-8DAB-A565568350C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2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3C05-F82C-42CA-ABF0-42EB75535B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70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02B-8C4B-467D-81FA-053F07A3894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6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502E-15DB-49A0-9502-2E1B4C32DE7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66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7B7-B2BA-4B93-A3BF-21B2C4321FB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8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E87-A469-4913-A6EC-63A551ECE3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8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133-3D44-4CFD-AF75-BEB92FA06B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5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78E4-5A1F-4FF8-8F96-26FAAAB9A8D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2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29C-7118-4EA7-9255-3143EC89990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4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041-C666-4D94-B34D-44BD9FF4236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8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CF8D-7BD2-463F-A04B-672B104FA58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15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6D0A-ED2B-42A9-8DAB-A565568350C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0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3C05-F82C-42CA-ABF0-42EB75535B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53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02B-8C4B-467D-81FA-053F07A3894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502E-15DB-49A0-9502-2E1B4C32DE7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5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7B7-B2BA-4B93-A3BF-21B2C4321FB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295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6E87-A469-4913-A6EC-63A551ECE3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0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133-3D44-4CFD-AF75-BEB92FA06B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57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78E4-5A1F-4FF8-8F96-26FAAAB9A8D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10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5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D5B8-43BD-4A7E-8C4C-72FEFA21D24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7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6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5486400"/>
            <a:ext cx="99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CC1C4-0B6A-4486-95EF-34C72BFA4307}" type="slidenum">
              <a:rPr lang="da-DK" altLang="da-DK" sz="36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altLang="da-DK" sz="3600" dirty="0">
              <a:solidFill>
                <a:srgbClr val="FFFFFF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3600" dirty="0">
              <a:solidFill>
                <a:srgbClr val="000000"/>
              </a:solidFill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5410200" y="6240463"/>
            <a:ext cx="182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da-DK" altLang="da-DK" b="1" dirty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 dirty="0">
                <a:solidFill>
                  <a:srgbClr val="FFFFFF"/>
                </a:solidFill>
              </a:rPr>
              <a:t>De menneskelige ressourcer i Randers kommune</a:t>
            </a:r>
          </a:p>
        </p:txBody>
      </p:sp>
      <p:pic>
        <p:nvPicPr>
          <p:cNvPr id="1033" name="Picture 22" descr="Byvaaben_negativ.gif                                           000C82F1Macintosh HD                   B746AFEA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24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6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Font typeface="Times" pitchFamily="4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Font typeface="Times" pitchFamily="48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Font typeface="Times" pitchFamily="48" charset="0"/>
        <a:buChar char="•"/>
        <a:defRPr sz="22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Font typeface="Times" pitchFamily="48" charset="0"/>
        <a:buChar char="•"/>
        <a:defRPr sz="22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Font typeface="Times" pitchFamily="48" charset="0"/>
        <a:buChar char="•"/>
        <a:defRPr sz="2200">
          <a:solidFill>
            <a:schemeClr val="tx1"/>
          </a:solidFill>
          <a:latin typeface="+mn-lt"/>
        </a:defRPr>
      </a:lvl5pPr>
      <a:lvl6pPr marL="24384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6pPr>
      <a:lvl7pPr marL="28956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7pPr>
      <a:lvl8pPr marL="33528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8pPr>
      <a:lvl9pPr marL="38100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F210-9D2F-41D2-B155-0A590B9457E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F210-9D2F-41D2-B155-0A590B9457E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F210-9D2F-41D2-B155-0A590B9457E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F210-9D2F-41D2-B155-0A590B9457E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F210-9D2F-41D2-B155-0A590B9457E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20-03-2023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E8DA-00BE-4907-8DE9-4CA399CA52D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9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image" Target="../media/image18.jpeg"/><Relationship Id="rId9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tm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broen.randers.dk/personale/kompetenceudvikling/mus-lus-tu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tmp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-57472"/>
            <a:ext cx="9144000" cy="5788179"/>
            <a:chOff x="1019597" y="527377"/>
            <a:chExt cx="9144000" cy="578008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19597" y="527377"/>
              <a:ext cx="9144000" cy="5780087"/>
            </a:xfrm>
            <a:prstGeom prst="rect">
              <a:avLst/>
            </a:prstGeom>
            <a:solidFill>
              <a:srgbClr val="8C53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19597" y="6232263"/>
              <a:ext cx="9144000" cy="69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780087"/>
            <a:ext cx="9144000" cy="1077913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4744" y="1664628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da-DK" sz="5400" dirty="0">
                <a:solidFill>
                  <a:srgbClr val="BFD268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MUS/LUS/TUS </a:t>
            </a:r>
            <a:endParaRPr lang="da-DK" sz="5400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86673" y="2139350"/>
            <a:ext cx="6858000" cy="1655762"/>
          </a:xfrm>
        </p:spPr>
        <p:txBody>
          <a:bodyPr/>
          <a:lstStyle/>
          <a:p>
            <a:pPr algn="l"/>
            <a:r>
              <a:rPr lang="da-DK" dirty="0">
                <a:solidFill>
                  <a:schemeClr val="bg1"/>
                </a:solidFill>
              </a:rPr>
              <a:t>Introduktion til: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3" y="5234631"/>
            <a:ext cx="1020703" cy="102070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81" y="226578"/>
            <a:ext cx="471090" cy="531346"/>
          </a:xfrm>
          <a:prstGeom prst="rect">
            <a:avLst/>
          </a:prstGeom>
        </p:spPr>
      </p:pic>
      <p:pic>
        <p:nvPicPr>
          <p:cNvPr id="1026" name="Picture 2" descr="L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592503" y="5263116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TU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2804316" y="5261601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7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</a:t>
            </a:r>
            <a:br>
              <a:rPr lang="da-DK" sz="49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31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Før samtalen</a:t>
            </a:r>
            <a:b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b="1" dirty="0">
              <a:solidFill>
                <a:srgbClr val="8C538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1" y="1029746"/>
            <a:ext cx="5262959" cy="823912"/>
          </a:xfrm>
        </p:spPr>
        <p:txBody>
          <a:bodyPr>
            <a:normAutofit/>
          </a:bodyPr>
          <a:lstStyle/>
          <a:p>
            <a:pPr marL="0" lvl="2"/>
            <a:r>
              <a:rPr lang="da-DK" sz="2000" dirty="0">
                <a:cs typeface="Arial" panose="020B0604020202020204" pitchFamily="34" charset="0"/>
              </a:rPr>
              <a:t>Spørgsmålsark med åbne spørgsmål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a-DK" sz="2400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b="1" smtClean="0">
                <a:solidFill>
                  <a:prstClr val="white"/>
                </a:solidFill>
              </a:rPr>
              <a:pPr/>
              <a:t>10</a:t>
            </a:fld>
            <a:endParaRPr lang="da-DK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" y="6093304"/>
            <a:ext cx="1647419" cy="7963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1" y="2000417"/>
            <a:ext cx="5765979" cy="39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</a:t>
            </a:r>
            <a:br>
              <a:rPr lang="da-DK" sz="49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31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Før samtalen</a:t>
            </a:r>
            <a:b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b="1" dirty="0">
              <a:solidFill>
                <a:srgbClr val="8C538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1" y="1311464"/>
            <a:ext cx="7447359" cy="553212"/>
          </a:xfrm>
        </p:spPr>
        <p:txBody>
          <a:bodyPr>
            <a:normAutofit/>
          </a:bodyPr>
          <a:lstStyle/>
          <a:p>
            <a:pPr marL="0" lvl="2"/>
            <a:r>
              <a:rPr lang="da-DK" sz="2000" dirty="0">
                <a:cs typeface="Arial" panose="020B0604020202020204" pitchFamily="34" charset="0"/>
              </a:rPr>
              <a:t>Spørgeskema hvor spørgsmål vurderes på en skala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a-DK" sz="2400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E8DA-00BE-4907-8DE9-4CA399CA52DB}" type="slidenum">
              <a:rPr lang="da-DK" b="1" smtClean="0">
                <a:solidFill>
                  <a:prstClr val="white"/>
                </a:solidFill>
              </a:rPr>
              <a:pPr/>
              <a:t>11</a:t>
            </a:fld>
            <a:endParaRPr lang="da-DK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" y="6093304"/>
            <a:ext cx="1647419" cy="7963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1" y="1947778"/>
            <a:ext cx="7126558" cy="381952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32521" y="5738728"/>
            <a:ext cx="1268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fil</a:t>
            </a:r>
          </a:p>
        </p:txBody>
      </p:sp>
    </p:spTree>
    <p:extLst>
      <p:ext uri="{BB962C8B-B14F-4D97-AF65-F5344CB8AC3E}">
        <p14:creationId xmlns:p14="http://schemas.microsoft.com/office/powerpoint/2010/main" val="415433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042" y="3651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a-DK" sz="49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</a:t>
            </a:r>
            <a:b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31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Under samtalen </a:t>
            </a:r>
            <a:b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b="1" dirty="0">
              <a:solidFill>
                <a:srgbClr val="8C538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436042" y="1546717"/>
            <a:ext cx="3080200" cy="5762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>
                <a:cs typeface="Arial" panose="020B0604020202020204" pitchFamily="34" charset="0"/>
              </a:rPr>
              <a:t>Til selve samtalen er der udviklet følgende: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Et MUS-/LUS-Samtalehjul med tilhørende dialogkort, som kan bruges under selve samtalen.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2400" dirty="0">
                <a:cs typeface="Arial" panose="020B0604020202020204" pitchFamily="34" charset="0"/>
              </a:rPr>
              <a:t>Ønsker man ikke at bruge samtalehjulet, kan spørgsmålsarket eller spørgeskemaet danne baggrund for dialog under selve samtalen.</a:t>
            </a:r>
          </a:p>
          <a:p>
            <a:pPr mar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78" y="990724"/>
            <a:ext cx="5376269" cy="5431049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7002350" y="6491468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042" y="3651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a-DK" sz="49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</a:t>
            </a:r>
            <a:b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31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Under samtalen </a:t>
            </a:r>
            <a:b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b="1" dirty="0">
              <a:solidFill>
                <a:srgbClr val="8C538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436042" y="1458583"/>
            <a:ext cx="8656231" cy="5762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300" dirty="0">
                <a:cs typeface="Arial" panose="020B0604020202020204" pitchFamily="34" charset="0"/>
              </a:rPr>
              <a:t>Der er udviklet en virtuel udgave i </a:t>
            </a:r>
            <a:r>
              <a:rPr lang="da-DK" sz="2300" dirty="0" err="1">
                <a:cs typeface="Arial" panose="020B0604020202020204" pitchFamily="34" charset="0"/>
              </a:rPr>
              <a:t>Powerpoint</a:t>
            </a:r>
            <a:r>
              <a:rPr lang="da-DK" sz="2300" dirty="0">
                <a:cs typeface="Arial" panose="020B0604020202020204" pitchFamily="34" charset="0"/>
              </a:rPr>
              <a:t>, som kan understøtte den virtuelle samtale. Vi anbefaler, at man anvender Microsoft Teams. </a:t>
            </a: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7002350" y="6491468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/>
                </a:solidFill>
              </a:rPr>
              <a:pPr/>
              <a:t>13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5133CE9-EF3D-BB0C-CF1A-B3D272CBA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43" y="2220263"/>
            <a:ext cx="6087971" cy="45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76447"/>
            <a:ext cx="9092503" cy="6439585"/>
          </a:xfrm>
          <a:prstGeom prst="rect">
            <a:avLst/>
          </a:prstGeom>
        </p:spPr>
      </p:pic>
      <p:sp>
        <p:nvSpPr>
          <p:cNvPr id="3" name="Opad-nedadgående pil 2"/>
          <p:cNvSpPr/>
          <p:nvPr/>
        </p:nvSpPr>
        <p:spPr>
          <a:xfrm rot="60000">
            <a:off x="5682165" y="2191393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40" name="Opad-nedadgående pil 39"/>
          <p:cNvSpPr/>
          <p:nvPr/>
        </p:nvSpPr>
        <p:spPr>
          <a:xfrm>
            <a:off x="5689252" y="4576627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45" name="Opad-nedadgående pil 44"/>
          <p:cNvSpPr/>
          <p:nvPr/>
        </p:nvSpPr>
        <p:spPr>
          <a:xfrm rot="16200000">
            <a:off x="6870578" y="3356246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56" name="Opad-nedadgående pil 55"/>
          <p:cNvSpPr/>
          <p:nvPr/>
        </p:nvSpPr>
        <p:spPr>
          <a:xfrm rot="16200000">
            <a:off x="4470499" y="3358294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58" name="Opad-nedadgående pil 57"/>
          <p:cNvSpPr/>
          <p:nvPr/>
        </p:nvSpPr>
        <p:spPr>
          <a:xfrm rot="2700000">
            <a:off x="6534106" y="2513751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59" name="Opad-nedadgående pil 58"/>
          <p:cNvSpPr/>
          <p:nvPr/>
        </p:nvSpPr>
        <p:spPr>
          <a:xfrm rot="2700000">
            <a:off x="4835558" y="4225723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1" name="Opad-nedadgående pil 60"/>
          <p:cNvSpPr/>
          <p:nvPr/>
        </p:nvSpPr>
        <p:spPr>
          <a:xfrm rot="8100000">
            <a:off x="6542698" y="4209158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2" name="Opad-nedadgående pil 61"/>
          <p:cNvSpPr/>
          <p:nvPr/>
        </p:nvSpPr>
        <p:spPr>
          <a:xfrm rot="8100000">
            <a:off x="4840413" y="2515299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3" name="Opad-nedadgående pil 62"/>
          <p:cNvSpPr/>
          <p:nvPr/>
        </p:nvSpPr>
        <p:spPr>
          <a:xfrm rot="16260000">
            <a:off x="5685712" y="6152609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4" name="Opad-nedadgående pil 63"/>
          <p:cNvSpPr/>
          <p:nvPr/>
        </p:nvSpPr>
        <p:spPr>
          <a:xfrm rot="16200000">
            <a:off x="5691620" y="572884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5" name="Opad-nedadgående pil 64"/>
          <p:cNvSpPr/>
          <p:nvPr/>
        </p:nvSpPr>
        <p:spPr>
          <a:xfrm>
            <a:off x="8471438" y="3363333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6" name="Opad-nedadgående pil 65"/>
          <p:cNvSpPr/>
          <p:nvPr/>
        </p:nvSpPr>
        <p:spPr>
          <a:xfrm>
            <a:off x="2894454" y="3365108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7" name="Opad-nedadgående pil 66"/>
          <p:cNvSpPr/>
          <p:nvPr/>
        </p:nvSpPr>
        <p:spPr>
          <a:xfrm rot="13500000">
            <a:off x="3718180" y="1384503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68" name="Opad-nedadgående pil 67"/>
          <p:cNvSpPr/>
          <p:nvPr/>
        </p:nvSpPr>
        <p:spPr>
          <a:xfrm rot="13500000">
            <a:off x="7652935" y="5339510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70" name="Opad-nedadgående pil 69"/>
          <p:cNvSpPr/>
          <p:nvPr/>
        </p:nvSpPr>
        <p:spPr>
          <a:xfrm rot="18780000">
            <a:off x="3712655" y="5332422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71" name="Opad-nedadgående pil 70"/>
          <p:cNvSpPr/>
          <p:nvPr/>
        </p:nvSpPr>
        <p:spPr>
          <a:xfrm rot="18900000">
            <a:off x="7665814" y="1393694"/>
            <a:ext cx="74428" cy="26581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 rot="3663259">
            <a:off x="3487324" y="4211239"/>
            <a:ext cx="451144" cy="292063"/>
            <a:chOff x="2775095" y="3955309"/>
            <a:chExt cx="451144" cy="292063"/>
          </a:xfrm>
        </p:grpSpPr>
        <p:sp>
          <p:nvSpPr>
            <p:cNvPr id="12" name="AutoShape 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75095" y="3955309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AutoShap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3014337" y="4068057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BFD2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uppe 36"/>
          <p:cNvGrpSpPr/>
          <p:nvPr/>
        </p:nvGrpSpPr>
        <p:grpSpPr>
          <a:xfrm rot="1453591">
            <a:off x="4655671" y="5348495"/>
            <a:ext cx="451144" cy="292063"/>
            <a:chOff x="3724937" y="5192230"/>
            <a:chExt cx="451144" cy="292063"/>
          </a:xfrm>
        </p:grpSpPr>
        <p:sp>
          <p:nvSpPr>
            <p:cNvPr id="16" name="AutoShap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24937" y="5192230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AutoShape 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3964179" y="5304978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BFD2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 rot="20204002">
            <a:off x="6286168" y="5201438"/>
            <a:ext cx="451144" cy="292063"/>
            <a:chOff x="5227672" y="5174475"/>
            <a:chExt cx="451144" cy="292063"/>
          </a:xfrm>
        </p:grpSpPr>
        <p:sp>
          <p:nvSpPr>
            <p:cNvPr id="19" name="AutoShape 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27672" y="5174475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AutoShape 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466914" y="5287223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BFD2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uppe 38"/>
          <p:cNvGrpSpPr/>
          <p:nvPr/>
        </p:nvGrpSpPr>
        <p:grpSpPr>
          <a:xfrm rot="17588157">
            <a:off x="7536665" y="4147316"/>
            <a:ext cx="451144" cy="292063"/>
            <a:chOff x="6273608" y="3960223"/>
            <a:chExt cx="451144" cy="292063"/>
          </a:xfrm>
        </p:grpSpPr>
        <p:sp>
          <p:nvSpPr>
            <p:cNvPr id="23" name="AutoShape 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73608" y="3960223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6512850" y="4072971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BFD2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uppe 40"/>
          <p:cNvGrpSpPr/>
          <p:nvPr/>
        </p:nvGrpSpPr>
        <p:grpSpPr>
          <a:xfrm rot="20310275">
            <a:off x="4741623" y="1327010"/>
            <a:ext cx="451144" cy="292063"/>
            <a:chOff x="3719253" y="1399951"/>
            <a:chExt cx="451144" cy="292063"/>
          </a:xfrm>
        </p:grpSpPr>
        <p:sp>
          <p:nvSpPr>
            <p:cNvPr id="29" name="AutoShape 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19253" y="1399951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utoShape 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3958495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uppe 41"/>
          <p:cNvGrpSpPr/>
          <p:nvPr/>
        </p:nvGrpSpPr>
        <p:grpSpPr>
          <a:xfrm rot="885628">
            <a:off x="6342468" y="1292989"/>
            <a:ext cx="451144" cy="292063"/>
            <a:chOff x="5227672" y="1399951"/>
            <a:chExt cx="451144" cy="292063"/>
          </a:xfrm>
        </p:grpSpPr>
        <p:sp>
          <p:nvSpPr>
            <p:cNvPr id="32" name="AutoShape 3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27672" y="1399951"/>
              <a:ext cx="324688" cy="212982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54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AutoShape 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466914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uppe 42"/>
          <p:cNvGrpSpPr/>
          <p:nvPr/>
        </p:nvGrpSpPr>
        <p:grpSpPr>
          <a:xfrm rot="3270841">
            <a:off x="7509730" y="2514161"/>
            <a:ext cx="451144" cy="292063"/>
            <a:chOff x="6273608" y="2597885"/>
            <a:chExt cx="451144" cy="292063"/>
          </a:xfrm>
        </p:grpSpPr>
        <p:sp>
          <p:nvSpPr>
            <p:cNvPr id="35" name="AutoShape 3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273608" y="2597885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AutoShape 4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6512850" y="2710633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Gruppe 52"/>
          <p:cNvGrpSpPr/>
          <p:nvPr/>
        </p:nvGrpSpPr>
        <p:grpSpPr>
          <a:xfrm>
            <a:off x="5500893" y="2969154"/>
            <a:ext cx="451144" cy="292063"/>
            <a:chOff x="4335075" y="2854439"/>
            <a:chExt cx="451144" cy="292063"/>
          </a:xfrm>
        </p:grpSpPr>
        <p:sp>
          <p:nvSpPr>
            <p:cNvPr id="51" name="AutoShape 3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35075" y="2854439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54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AutoShape 4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4574317" y="2967187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E2E2E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uppe 49"/>
          <p:cNvGrpSpPr/>
          <p:nvPr/>
        </p:nvGrpSpPr>
        <p:grpSpPr>
          <a:xfrm rot="17431735">
            <a:off x="3460219" y="2532601"/>
            <a:ext cx="451144" cy="292063"/>
            <a:chOff x="3719253" y="1399951"/>
            <a:chExt cx="451144" cy="292063"/>
          </a:xfrm>
        </p:grpSpPr>
        <p:sp>
          <p:nvSpPr>
            <p:cNvPr id="54" name="AutoShape 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19253" y="1399951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AutoShape 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3958495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kstfelt 4">
            <a:hlinkClick r:id="rId12" action="ppaction://hlinksldjump"/>
          </p:cNvPr>
          <p:cNvSpPr txBox="1"/>
          <p:nvPr/>
        </p:nvSpPr>
        <p:spPr>
          <a:xfrm>
            <a:off x="277340" y="5962350"/>
            <a:ext cx="22798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her og udfyld medarbejderens IKU</a:t>
            </a:r>
          </a:p>
        </p:txBody>
      </p:sp>
      <p:sp>
        <p:nvSpPr>
          <p:cNvPr id="47" name="Tekstfelt 46"/>
          <p:cNvSpPr txBox="1"/>
          <p:nvPr/>
        </p:nvSpPr>
        <p:spPr>
          <a:xfrm>
            <a:off x="171016" y="817478"/>
            <a:ext cx="2654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Snak om felterne i MUS hjulet. De hvide pile illustrerer, at felterne påvirker hinanden. Klik på dialogboblerne for at få nogle dialogkort at tale ud fra. </a:t>
            </a: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71014" y="382774"/>
            <a:ext cx="281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prstClr val="black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MUS Samtalehjul</a:t>
            </a:r>
            <a:endParaRPr lang="da-DK" dirty="0">
              <a:solidFill>
                <a:prstClr val="black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6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529" y="365126"/>
            <a:ext cx="7886700" cy="1325563"/>
          </a:xfrm>
        </p:spPr>
        <p:txBody>
          <a:bodyPr/>
          <a:lstStyle/>
          <a:p>
            <a:r>
              <a:rPr lang="da-DK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Dialogkort - Opgaver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58529" y="2169042"/>
            <a:ext cx="2509283" cy="3402418"/>
          </a:xfrm>
          <a:prstGeom prst="rect">
            <a:avLst/>
          </a:prstGeom>
          <a:solidFill>
            <a:srgbClr val="8C5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 særligt vigtige opgaver, aktiviteter eller projekter har du haft det seneste år, og hvilke skal du i gang med?</a:t>
            </a:r>
          </a:p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317358" y="2169042"/>
            <a:ext cx="2509283" cy="3402418"/>
          </a:xfrm>
          <a:prstGeom prst="rect">
            <a:avLst/>
          </a:prstGeom>
          <a:solidFill>
            <a:srgbClr val="8C5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 opgaver, aktiviteter eller projekter er gået godt, og hvilke har været udfordrende? </a:t>
            </a:r>
          </a:p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152707" y="2169042"/>
            <a:ext cx="2509283" cy="3402418"/>
          </a:xfrm>
          <a:prstGeom prst="rect">
            <a:avLst/>
          </a:prstGeom>
          <a:solidFill>
            <a:srgbClr val="8C5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er balancen mellem opgaver og ressourcer?</a:t>
            </a:r>
          </a:p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710239" y="2335615"/>
            <a:ext cx="451144" cy="292063"/>
            <a:chOff x="3719253" y="1399951"/>
            <a:chExt cx="451144" cy="292063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3719253" y="1399951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flipH="1">
              <a:off x="3958495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3493096" y="2335615"/>
            <a:ext cx="451144" cy="292063"/>
            <a:chOff x="3719253" y="1399951"/>
            <a:chExt cx="451144" cy="292063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3719253" y="1399951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flipH="1">
              <a:off x="3958495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6379925" y="2329548"/>
            <a:ext cx="451144" cy="292063"/>
            <a:chOff x="3719253" y="1399951"/>
            <a:chExt cx="451144" cy="292063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3719253" y="1399951"/>
              <a:ext cx="324688" cy="25655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664A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 flipH="1">
              <a:off x="3958495" y="1512699"/>
              <a:ext cx="211902" cy="17931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12700" algn="ctr">
              <a:solidFill>
                <a:srgbClr val="8C538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x="0" sy="0" algn="ctr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kstfelt 2">
            <a:hlinkClick r:id="rId3" action="ppaction://hlinksldjump"/>
          </p:cNvPr>
          <p:cNvSpPr txBox="1"/>
          <p:nvPr/>
        </p:nvSpPr>
        <p:spPr>
          <a:xfrm>
            <a:off x="5188684" y="6039296"/>
            <a:ext cx="34768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 tilbage til MUS hjulet</a:t>
            </a:r>
          </a:p>
        </p:txBody>
      </p:sp>
    </p:spTree>
    <p:extLst>
      <p:ext uri="{BB962C8B-B14F-4D97-AF65-F5344CB8AC3E}">
        <p14:creationId xmlns:p14="http://schemas.microsoft.com/office/powerpoint/2010/main" val="241587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258" y="207881"/>
            <a:ext cx="8281726" cy="1325563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Individuel Kompetenceudviklingsplan</a:t>
            </a:r>
            <a:endParaRPr lang="da-DK" sz="2000" b="1" dirty="0">
              <a:solidFill>
                <a:srgbClr val="8C5389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1" y="6127881"/>
            <a:ext cx="1647419" cy="796330"/>
          </a:xfrm>
          <a:prstGeom prst="rect">
            <a:avLst/>
          </a:prstGeom>
        </p:spPr>
      </p:pic>
      <p:sp>
        <p:nvSpPr>
          <p:cNvPr id="10" name="Tekstfelt 9"/>
          <p:cNvSpPr txBox="1">
            <a:spLocks noChangeAspect="1"/>
          </p:cNvSpPr>
          <p:nvPr/>
        </p:nvSpPr>
        <p:spPr>
          <a:xfrm>
            <a:off x="691116" y="2588351"/>
            <a:ext cx="7761767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 konkrete aftaler på baggrund af jeres snak. Tryk på </a:t>
            </a:r>
            <a:r>
              <a:rPr lang="da-DK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da-DK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 på tastaturet for at lukke præsentationsvisning og formulere aftaler: </a:t>
            </a: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563524" y="1220256"/>
            <a:ext cx="49228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Navn: </a:t>
            </a:r>
          </a:p>
          <a:p>
            <a:pPr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Afdeling/team: </a:t>
            </a:r>
          </a:p>
          <a:p>
            <a:pPr>
              <a:lnSpc>
                <a:spcPct val="150000"/>
              </a:lnSpc>
            </a:pPr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Dato:</a:t>
            </a:r>
          </a:p>
        </p:txBody>
      </p:sp>
      <p:sp>
        <p:nvSpPr>
          <p:cNvPr id="8" name="Tekstfelt 7">
            <a:hlinkClick r:id="rId4" action="ppaction://hlinksldjump"/>
          </p:cNvPr>
          <p:cNvSpPr txBox="1"/>
          <p:nvPr/>
        </p:nvSpPr>
        <p:spPr>
          <a:xfrm>
            <a:off x="5007935" y="6263314"/>
            <a:ext cx="34768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 tilbage til MUS hjulet</a:t>
            </a:r>
          </a:p>
        </p:txBody>
      </p:sp>
    </p:spTree>
    <p:extLst>
      <p:ext uri="{BB962C8B-B14F-4D97-AF65-F5344CB8AC3E}">
        <p14:creationId xmlns:p14="http://schemas.microsoft.com/office/powerpoint/2010/main" val="344547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237" y="102636"/>
            <a:ext cx="7886700" cy="1325563"/>
          </a:xfrm>
        </p:spPr>
        <p:txBody>
          <a:bodyPr/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</a:t>
            </a:r>
            <a:b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28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Efter samtalen</a:t>
            </a:r>
            <a:endParaRPr lang="da-DK" sz="2800" i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447604" y="1600424"/>
            <a:ext cx="3126870" cy="4575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cs typeface="Arial" panose="020B0604020202020204" pitchFamily="34" charset="0"/>
              </a:rPr>
              <a:t>Der er udviklet en individuel kompetenceudviklings-plan (IKU). </a:t>
            </a:r>
          </a:p>
          <a:p>
            <a:pPr marL="0" indent="0">
              <a:buNone/>
            </a:pPr>
            <a:r>
              <a:rPr lang="da-DK" sz="2400" dirty="0">
                <a:cs typeface="Arial" panose="020B0604020202020204" pitchFamily="34" charset="0"/>
              </a:rPr>
              <a:t>IKU er bevaringspligtig og skal journaliseres.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7" y="6093304"/>
            <a:ext cx="1647419" cy="796330"/>
          </a:xfrm>
          <a:prstGeom prst="rect">
            <a:avLst/>
          </a:prstGeom>
        </p:spPr>
      </p:pic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7019925" y="6510519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b="1" smtClean="0">
                <a:solidFill>
                  <a:prstClr val="white"/>
                </a:solidFill>
              </a:rPr>
              <a:pPr/>
              <a:t>17</a:t>
            </a:fld>
            <a:endParaRPr lang="da-DK" b="1" dirty="0">
              <a:solidFill>
                <a:prstClr val="white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11" y="707923"/>
            <a:ext cx="3538895" cy="49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646" y="353828"/>
            <a:ext cx="3448966" cy="1043848"/>
          </a:xfrm>
        </p:spPr>
        <p:txBody>
          <a:bodyPr>
            <a:normAutofit fontScale="90000"/>
          </a:bodyPr>
          <a:lstStyle/>
          <a:p>
            <a:r>
              <a:rPr lang="da-DK" sz="44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MUS-</a:t>
            </a:r>
            <a:br>
              <a:rPr lang="da-DK" sz="44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44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hjulet</a:t>
            </a:r>
            <a:endParaRPr lang="da-DK" sz="4400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425292" y="1799009"/>
            <a:ext cx="2949178" cy="3811588"/>
          </a:xfrm>
        </p:spPr>
        <p:txBody>
          <a:bodyPr/>
          <a:lstStyle/>
          <a:p>
            <a:r>
              <a:rPr lang="da-DK" sz="1800" b="1" dirty="0"/>
              <a:t>”Trafikregler”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Start i midten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Arbejd jer ud 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Et felt kan påvirke et andet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/>
              <a:t>Besøg gerne flere felter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" y="5595308"/>
            <a:ext cx="1020703" cy="1020703"/>
          </a:xfrm>
          <a:prstGeom prst="rect">
            <a:avLst/>
          </a:prstGeom>
        </p:spPr>
      </p:pic>
      <p:pic>
        <p:nvPicPr>
          <p:cNvPr id="10" name="Billede 9" descr="Skærmkli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63" y="311485"/>
            <a:ext cx="5886753" cy="55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4" y="1457635"/>
            <a:ext cx="5019923" cy="354966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716"/>
            <a:ext cx="7886700" cy="1325563"/>
          </a:xfrm>
        </p:spPr>
        <p:txBody>
          <a:bodyPr/>
          <a:lstStyle/>
          <a:p>
            <a: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Teorien bag materialet</a:t>
            </a:r>
            <a:endParaRPr lang="da-DK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603641" y="1266070"/>
            <a:ext cx="4670886" cy="4351338"/>
          </a:xfrm>
        </p:spPr>
        <p:txBody>
          <a:bodyPr>
            <a:normAutofit/>
          </a:bodyPr>
          <a:lstStyle/>
          <a:p>
            <a:r>
              <a:rPr lang="da-DK" sz="2200" dirty="0"/>
              <a:t>Hjulene skal forstås ud fra en systemisk tilgang: </a:t>
            </a:r>
          </a:p>
          <a:p>
            <a:pPr lvl="1"/>
            <a:r>
              <a:rPr lang="da-DK" sz="2200" dirty="0"/>
              <a:t>Hjulet udgør et system og en helhed</a:t>
            </a:r>
          </a:p>
          <a:p>
            <a:pPr lvl="1"/>
            <a:r>
              <a:rPr lang="da-DK" sz="2200" dirty="0"/>
              <a:t>Felterne er dele, som spiller sammen og påvirker hinanden og dermed helheden.</a:t>
            </a:r>
          </a:p>
          <a:p>
            <a:r>
              <a:rPr lang="da-DK" sz="2200" dirty="0"/>
              <a:t>Spørgsmålene på dialogkortene er udformet ud fra en anerkendende tilgang, så der skabes et refleksivt rum for den </a:t>
            </a:r>
            <a:r>
              <a:rPr lang="da-DK" sz="2200" u="sng" dirty="0"/>
              <a:t>anerkendende udviklingssamtale</a:t>
            </a:r>
            <a:r>
              <a:rPr lang="da-DK" sz="2200" dirty="0"/>
              <a:t>.</a:t>
            </a:r>
          </a:p>
          <a:p>
            <a:endParaRPr lang="da-DK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10" name="Picture 2" descr="L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 descr="TU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3038234" y="5644378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Program</a:t>
            </a:r>
            <a: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da-DK" dirty="0">
                <a:solidFill>
                  <a:srgbClr val="8C5389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4528" y="1714327"/>
            <a:ext cx="78867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MUS/LUS værktøjer</a:t>
            </a:r>
          </a:p>
          <a:p>
            <a:r>
              <a:rPr lang="da-DK" sz="2400" dirty="0"/>
              <a:t>Teorien bag materialet</a:t>
            </a:r>
          </a:p>
          <a:p>
            <a:r>
              <a:rPr lang="da-DK" sz="2400" dirty="0"/>
              <a:t>Gode råd til samtalen</a:t>
            </a:r>
          </a:p>
          <a:p>
            <a:r>
              <a:rPr lang="da-DK" sz="2400" dirty="0"/>
              <a:t>TUS værktøjet</a:t>
            </a:r>
          </a:p>
          <a:p>
            <a:r>
              <a:rPr lang="da-DK" sz="2400" dirty="0"/>
              <a:t>Afrunding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3" descr="T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3038234" y="5644378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01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235" y="165625"/>
            <a:ext cx="7886700" cy="762563"/>
          </a:xfrm>
        </p:spPr>
        <p:txBody>
          <a:bodyPr>
            <a:normAutofit/>
          </a:bodyPr>
          <a:lstStyle/>
          <a:p>
            <a: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Den anerkendende udviklingssamtale</a:t>
            </a:r>
            <a:endParaRPr lang="da-DK" sz="40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7" name="Pladsholder til tekst 2"/>
          <p:cNvSpPr txBox="1">
            <a:spLocks/>
          </p:cNvSpPr>
          <p:nvPr/>
        </p:nvSpPr>
        <p:spPr>
          <a:xfrm>
            <a:off x="582951" y="1075039"/>
            <a:ext cx="8034984" cy="44054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sz="2000" dirty="0">
                <a:solidFill>
                  <a:prstClr val="black"/>
                </a:solidFill>
              </a:rPr>
              <a:t>Det vi fokuserer på, bliver</a:t>
            </a:r>
            <a:r>
              <a:rPr lang="en-US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>
                <a:solidFill>
                  <a:prstClr val="black"/>
                </a:solidFill>
              </a:rPr>
              <a:t>vores</a:t>
            </a:r>
            <a:r>
              <a:rPr lang="en-US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>
                <a:solidFill>
                  <a:prstClr val="black"/>
                </a:solidFill>
              </a:rPr>
              <a:t>virkelighed</a:t>
            </a:r>
            <a:r>
              <a:rPr lang="en-US" altLang="da-DK" sz="2000" dirty="0">
                <a:solidFill>
                  <a:prstClr val="black"/>
                </a:solidFill>
              </a:rPr>
              <a:t>.</a:t>
            </a:r>
            <a:r>
              <a:rPr lang="da-DK" altLang="da-DK" sz="2000" dirty="0">
                <a:solidFill>
                  <a:prstClr val="black"/>
                </a:solidFill>
              </a:rPr>
              <a:t> Fokus bør være på det, vi ønsker at se mere af.</a:t>
            </a:r>
            <a:endParaRPr lang="en-US" altLang="da-DK" sz="2000" dirty="0">
              <a:solidFill>
                <a:prstClr val="black"/>
              </a:solidFill>
            </a:endParaRPr>
          </a:p>
          <a:p>
            <a:r>
              <a:rPr lang="en-US" altLang="da-DK" sz="2000" dirty="0">
                <a:solidFill>
                  <a:prstClr val="black"/>
                </a:solidFill>
              </a:rPr>
              <a:t>V</a:t>
            </a:r>
            <a:r>
              <a:rPr lang="da-DK" sz="2000" dirty="0">
                <a:solidFill>
                  <a:prstClr val="black"/>
                </a:solidFill>
              </a:rPr>
              <a:t>i præsterer/lærer bedre, når blikket er på det, der lykkes, fremfor fejl og mangler.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da-DK" altLang="da-DK" sz="2000" dirty="0">
                <a:solidFill>
                  <a:prstClr val="black"/>
                </a:solidFill>
              </a:rPr>
              <a:t>Fokus er på det muligheds- og løsningsorienterede fremfor det problemorienterede perspektiv. </a:t>
            </a:r>
            <a:br>
              <a:rPr lang="da-DK" altLang="da-DK" sz="2000" dirty="0">
                <a:solidFill>
                  <a:prstClr val="black"/>
                </a:solidFill>
              </a:rPr>
            </a:br>
            <a:r>
              <a:rPr lang="da-DK" altLang="da-DK" sz="2000" dirty="0">
                <a:solidFill>
                  <a:prstClr val="black"/>
                </a:solidFill>
              </a:rPr>
              <a:t>Vi må stadig gerne snakke om problemer – måden er blot justeret.</a:t>
            </a:r>
          </a:p>
          <a:p>
            <a:r>
              <a:rPr lang="da-DK" altLang="da-DK" sz="2000" dirty="0">
                <a:solidFill>
                  <a:prstClr val="black"/>
                </a:solidFill>
              </a:rPr>
              <a:t>Vi ser mere på ressourcer og udvikling end svagheder og fejl.</a:t>
            </a:r>
          </a:p>
          <a:p>
            <a:r>
              <a:rPr lang="da-DK" altLang="da-DK" sz="2000" dirty="0">
                <a:solidFill>
                  <a:prstClr val="black"/>
                </a:solidFill>
              </a:rPr>
              <a:t>Undersøgende og nysgerrig tilgang: </a:t>
            </a:r>
          </a:p>
          <a:p>
            <a:pPr lvl="2">
              <a:lnSpc>
                <a:spcPct val="120000"/>
              </a:lnSpc>
            </a:pPr>
            <a:r>
              <a:rPr lang="da-DK" altLang="da-DK" sz="1800" dirty="0">
                <a:solidFill>
                  <a:prstClr val="black"/>
                </a:solidFill>
              </a:rPr>
              <a:t>At være undersøgende på både fortid, nutid og fremtid.</a:t>
            </a:r>
          </a:p>
          <a:p>
            <a:pPr lvl="2">
              <a:lnSpc>
                <a:spcPct val="120000"/>
              </a:lnSpc>
            </a:pPr>
            <a:r>
              <a:rPr lang="da-DK" altLang="da-DK" sz="1800" dirty="0">
                <a:solidFill>
                  <a:prstClr val="black"/>
                </a:solidFill>
              </a:rPr>
              <a:t>At balancere evaluering af både faglige og personlige kompetencer.</a:t>
            </a:r>
          </a:p>
          <a:p>
            <a:pPr>
              <a:lnSpc>
                <a:spcPct val="120000"/>
              </a:lnSpc>
            </a:pPr>
            <a:endParaRPr lang="da-DK" altLang="da-DK" sz="2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da-DK" sz="2000" b="1" dirty="0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235" y="121785"/>
            <a:ext cx="7886700" cy="762563"/>
          </a:xfrm>
        </p:spPr>
        <p:txBody>
          <a:bodyPr>
            <a:normAutofit/>
          </a:bodyPr>
          <a:lstStyle/>
          <a:p>
            <a: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Den anerkendende udviklingssamtale</a:t>
            </a:r>
            <a:endParaRPr lang="da-DK" sz="40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7" name="Pladsholder til tekst 2"/>
          <p:cNvSpPr txBox="1">
            <a:spLocks/>
          </p:cNvSpPr>
          <p:nvPr/>
        </p:nvSpPr>
        <p:spPr>
          <a:xfrm>
            <a:off x="582951" y="997447"/>
            <a:ext cx="8034984" cy="4377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prstClr val="black"/>
                </a:solidFill>
              </a:rPr>
              <a:t>Spørgestil spiller en rolle. Det påvirker både proces og resultat.</a:t>
            </a:r>
          </a:p>
          <a:p>
            <a:pPr lvl="2">
              <a:lnSpc>
                <a:spcPct val="120000"/>
              </a:lnSpc>
            </a:pPr>
            <a:r>
              <a:rPr lang="da-DK" sz="1800" dirty="0">
                <a:solidFill>
                  <a:prstClr val="black"/>
                </a:solidFill>
              </a:rPr>
              <a:t>Fokus er mere på en cirkulær spørgestil, der skaber refleksion</a:t>
            </a:r>
            <a:br>
              <a:rPr lang="da-DK" sz="1800" dirty="0">
                <a:solidFill>
                  <a:prstClr val="black"/>
                </a:solidFill>
              </a:rPr>
            </a:br>
            <a:r>
              <a:rPr lang="da-DK" sz="1800" i="1" dirty="0">
                <a:solidFill>
                  <a:prstClr val="black"/>
                </a:solidFill>
              </a:rPr>
              <a:t>(Ex: ”Hvad tror du, medarbejderne vil sige, der skal til for at løse dette problem?”)</a:t>
            </a:r>
          </a:p>
          <a:p>
            <a:pPr lvl="2">
              <a:lnSpc>
                <a:spcPct val="120000"/>
              </a:lnSpc>
            </a:pPr>
            <a:r>
              <a:rPr lang="da-DK" sz="1800" dirty="0">
                <a:solidFill>
                  <a:prstClr val="black"/>
                </a:solidFill>
              </a:rPr>
              <a:t>Og fokus er mindre på en mere lineær spørgestil, som kan give et mere begrænset svar</a:t>
            </a:r>
            <a:br>
              <a:rPr lang="da-DK" sz="1800" dirty="0">
                <a:solidFill>
                  <a:prstClr val="black"/>
                </a:solidFill>
              </a:rPr>
            </a:br>
            <a:r>
              <a:rPr lang="da-DK" sz="1800" i="1" dirty="0">
                <a:solidFill>
                  <a:prstClr val="black"/>
                </a:solidFill>
              </a:rPr>
              <a:t>(Ex: ”Hvad er problemet?”)</a:t>
            </a:r>
          </a:p>
          <a:p>
            <a:pPr lvl="2">
              <a:lnSpc>
                <a:spcPct val="120000"/>
              </a:lnSpc>
            </a:pPr>
            <a:r>
              <a:rPr lang="da-DK" altLang="da-DK" sz="1800" dirty="0">
                <a:solidFill>
                  <a:prstClr val="black"/>
                </a:solidFill>
              </a:rPr>
              <a:t>Har betydning for pladsen i samtalen - 70/30</a:t>
            </a:r>
          </a:p>
          <a:p>
            <a:pPr>
              <a:lnSpc>
                <a:spcPct val="120000"/>
              </a:lnSpc>
            </a:pPr>
            <a:r>
              <a:rPr lang="da-DK" altLang="da-DK" sz="2000" dirty="0">
                <a:solidFill>
                  <a:prstClr val="black"/>
                </a:solidFill>
              </a:rPr>
              <a:t>Aktiv lytning: Vi forholder os aktivt og refleksivt til det sagte. </a:t>
            </a:r>
          </a:p>
          <a:p>
            <a:pPr>
              <a:lnSpc>
                <a:spcPct val="120000"/>
              </a:lnSpc>
            </a:pPr>
            <a:endParaRPr lang="da-DK" sz="1600" b="1" dirty="0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72620"/>
            <a:ext cx="7886700" cy="1325563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Teorien bag materialet</a:t>
            </a:r>
            <a:endParaRPr lang="da-DK" sz="36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628650" y="1498366"/>
            <a:ext cx="4248150" cy="4351338"/>
          </a:xfrm>
        </p:spPr>
        <p:txBody>
          <a:bodyPr/>
          <a:lstStyle/>
          <a:p>
            <a:r>
              <a:rPr lang="da-DK" sz="2400" dirty="0"/>
              <a:t>Materialet er udarbejdet med inspiration fra </a:t>
            </a:r>
            <a:r>
              <a:rPr lang="da-DK" sz="2400" dirty="0" err="1"/>
              <a:t>insight</a:t>
            </a:r>
            <a:r>
              <a:rPr lang="da-DK" sz="2400" dirty="0"/>
              <a:t>- værktøjet og de bevidstheds-funktioner, som anvendes.</a:t>
            </a:r>
          </a:p>
          <a:p>
            <a:r>
              <a:rPr lang="da-DK" sz="2400" dirty="0"/>
              <a:t>Materialet fokuserer på den tænkende-følende funktion.</a:t>
            </a:r>
          </a:p>
          <a:p>
            <a:r>
              <a:rPr lang="da-DK" sz="2400" dirty="0" err="1"/>
              <a:t>Insights</a:t>
            </a:r>
            <a:r>
              <a:rPr lang="da-DK" sz="2400" dirty="0"/>
              <a:t>-præferencer og            -termer er repræsenteret i materialet. </a:t>
            </a:r>
          </a:p>
          <a:p>
            <a:endParaRPr lang="da-DK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20" y="1219051"/>
            <a:ext cx="3883505" cy="3924043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11" name="Picture 2" descr="L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3" descr="TU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3038234" y="5644378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7171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7172" name="Billede 3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87"/>
            <a:ext cx="9144000" cy="69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9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8511" y="86349"/>
            <a:ext cx="2292972" cy="751144"/>
          </a:xfrm>
        </p:spPr>
        <p:txBody>
          <a:bodyPr/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Insights</a:t>
            </a:r>
            <a:endParaRPr lang="da-DK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8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T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3038234" y="5644378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11" y="1014761"/>
            <a:ext cx="6339545" cy="4482790"/>
          </a:xfrm>
        </p:spPr>
      </p:pic>
      <p:pic>
        <p:nvPicPr>
          <p:cNvPr id="10" name="Pladsholder til indhold 9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" y="1116270"/>
            <a:ext cx="4256236" cy="4300666"/>
          </a:xfr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5989339" y="86349"/>
            <a:ext cx="2292972" cy="75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MUS</a:t>
            </a:r>
          </a:p>
        </p:txBody>
      </p:sp>
    </p:spTree>
    <p:extLst>
      <p:ext uri="{BB962C8B-B14F-4D97-AF65-F5344CB8AC3E}">
        <p14:creationId xmlns:p14="http://schemas.microsoft.com/office/powerpoint/2010/main" val="60389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714" y="78085"/>
            <a:ext cx="7886700" cy="1325563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Præferencerne i rummet </a:t>
            </a:r>
            <a:endParaRPr lang="da-DK" sz="36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7" name="Pladsholder til tekst 2"/>
          <p:cNvSpPr txBox="1">
            <a:spLocks/>
          </p:cNvSpPr>
          <p:nvPr/>
        </p:nvSpPr>
        <p:spPr>
          <a:xfrm>
            <a:off x="721851" y="1275762"/>
            <a:ext cx="7756424" cy="34021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a-DK" sz="2400" dirty="0">
                <a:solidFill>
                  <a:prstClr val="black"/>
                </a:solidFill>
              </a:rPr>
              <a:t>Hvilke landkort er til stedet under samtalen?</a:t>
            </a:r>
          </a:p>
          <a:p>
            <a:pPr marL="285750" indent="-285750"/>
            <a:r>
              <a:rPr lang="da-DK" sz="2400" dirty="0">
                <a:solidFill>
                  <a:prstClr val="black"/>
                </a:solidFill>
              </a:rPr>
              <a:t>Opmærksomhed på at vi ser forskelligt på verden – har forskellige landkort.</a:t>
            </a:r>
          </a:p>
          <a:p>
            <a:pPr marL="285750" indent="-285750"/>
            <a:r>
              <a:rPr lang="da-DK" sz="2400" dirty="0">
                <a:solidFill>
                  <a:prstClr val="black"/>
                </a:solidFill>
              </a:rPr>
              <a:t>Hvad sker der, når vi møder vores egen modsætning eller vores eget spejlbillede?</a:t>
            </a:r>
          </a:p>
          <a:p>
            <a:pPr marL="742950" lvl="1" indent="-285750"/>
            <a:r>
              <a:rPr lang="da-DK" dirty="0">
                <a:solidFill>
                  <a:prstClr val="black"/>
                </a:solidFill>
              </a:rPr>
              <a:t>På en god dag?</a:t>
            </a:r>
          </a:p>
          <a:p>
            <a:pPr marL="742950" lvl="1" indent="-285750"/>
            <a:r>
              <a:rPr lang="da-DK" dirty="0">
                <a:solidFill>
                  <a:prstClr val="black"/>
                </a:solidFill>
              </a:rPr>
              <a:t>På en dårlig dag?</a:t>
            </a:r>
          </a:p>
          <a:p>
            <a:pPr marL="285750" indent="-285750"/>
            <a:endParaRPr lang="da-DK" sz="2400" b="1" dirty="0">
              <a:solidFill>
                <a:prstClr val="black"/>
              </a:solidFill>
            </a:endParaRPr>
          </a:p>
          <a:p>
            <a:pPr marL="285750" indent="-285750"/>
            <a:endParaRPr lang="da-DK" sz="2000" b="1" dirty="0">
              <a:solidFill>
                <a:prstClr val="black"/>
              </a:solidFill>
            </a:endParaRPr>
          </a:p>
          <a:p>
            <a:pPr marL="285750" indent="-285750"/>
            <a:endParaRPr lang="da-DK" sz="2000" b="1" dirty="0">
              <a:solidFill>
                <a:prstClr val="black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0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42" y="759032"/>
            <a:ext cx="5623477" cy="48295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728" y="-84641"/>
            <a:ext cx="6294364" cy="662782"/>
          </a:xfrm>
        </p:spPr>
        <p:txBody>
          <a:bodyPr>
            <a:noAutofit/>
          </a:bodyPr>
          <a:lstStyle/>
          <a:p>
            <a:r>
              <a:rPr lang="da-DK" sz="28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Præferencer på en god dag inkl. værdier </a:t>
            </a:r>
            <a:endParaRPr lang="da-DK" sz="28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43495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07426" y="1095468"/>
            <a:ext cx="1487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chemeClr val="accent5"/>
                </a:solidFill>
                <a:latin typeface="Calibri"/>
                <a:cs typeface="Times New Roman" pitchFamily="18" charset="0"/>
              </a:rPr>
              <a:t>Kontrol</a:t>
            </a:r>
            <a:endParaRPr lang="sv-SE" sz="1800" b="1" dirty="0">
              <a:solidFill>
                <a:schemeClr val="accent5"/>
              </a:solidFill>
              <a:latin typeface="Calibri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chemeClr val="accent5"/>
                </a:solidFill>
                <a:latin typeface="Calibri"/>
                <a:cs typeface="Times New Roman" pitchFamily="18" charset="0"/>
              </a:rPr>
              <a:t>Retfærdighed</a:t>
            </a:r>
            <a:endParaRPr lang="sv-SE" sz="1800" b="1" dirty="0">
              <a:solidFill>
                <a:schemeClr val="accent5"/>
              </a:solidFill>
              <a:latin typeface="Calibri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>
                <a:solidFill>
                  <a:schemeClr val="accent5"/>
                </a:solidFill>
                <a:latin typeface="Calibri"/>
                <a:cs typeface="Times New Roman" pitchFamily="18" charset="0"/>
              </a:rPr>
              <a:t>Kvalitet</a:t>
            </a:r>
            <a:endParaRPr lang="da-DK" sz="1800" b="1" dirty="0">
              <a:solidFill>
                <a:schemeClr val="accent5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07426" y="4062365"/>
            <a:ext cx="10890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Times New Roman" pitchFamily="18" charset="0"/>
              </a:rPr>
              <a:t>Nærhed</a:t>
            </a:r>
            <a:endParaRPr lang="sv-SE" sz="1800" b="1" dirty="0">
              <a:solidFill>
                <a:schemeClr val="accent6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Times New Roman" pitchFamily="18" charset="0"/>
              </a:rPr>
              <a:t>Tryghed</a:t>
            </a:r>
            <a:r>
              <a:rPr lang="sv-SE" sz="18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Times New Roman" pitchFamily="18" charset="0"/>
              </a:rPr>
              <a:t>Loyalitet</a:t>
            </a: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798633" y="1033031"/>
            <a:ext cx="17962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rgbClr val="C00000"/>
                </a:solidFill>
                <a:latin typeface="Calibri"/>
                <a:cs typeface="Times New Roman" pitchFamily="18" charset="0"/>
              </a:rPr>
              <a:t>Målbevidsthed</a:t>
            </a:r>
            <a:endParaRPr lang="sv-SE" sz="1800" b="1" dirty="0">
              <a:solidFill>
                <a:srgbClr val="C00000"/>
              </a:solidFill>
              <a:latin typeface="Calibri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Handling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Fokusering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015196" y="4062365"/>
            <a:ext cx="15796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rgbClr val="FFC000"/>
                </a:solidFill>
                <a:latin typeface="Calibri"/>
                <a:cs typeface="Times New Roman" pitchFamily="18" charset="0"/>
              </a:rPr>
              <a:t>Frihed</a:t>
            </a:r>
            <a:r>
              <a:rPr lang="sv-SE" sz="1800" b="1" dirty="0">
                <a:solidFill>
                  <a:srgbClr val="FFC000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 err="1">
                <a:solidFill>
                  <a:srgbClr val="FFC000"/>
                </a:solidFill>
                <a:latin typeface="Calibri"/>
                <a:cs typeface="Times New Roman" pitchFamily="18" charset="0"/>
              </a:rPr>
              <a:t>Anerkendelse</a:t>
            </a:r>
            <a:endParaRPr lang="sv-SE" sz="1800" b="1" dirty="0">
              <a:solidFill>
                <a:srgbClr val="FFC000"/>
              </a:solidFill>
              <a:latin typeface="Calibri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800" b="1" dirty="0">
                <a:solidFill>
                  <a:srgbClr val="FFC000"/>
                </a:solidFill>
                <a:latin typeface="Calibri"/>
                <a:cs typeface="Times New Roman" pitchFamily="18" charset="0"/>
              </a:rPr>
              <a:t>Kreativitet</a:t>
            </a:r>
          </a:p>
        </p:txBody>
      </p:sp>
    </p:spTree>
    <p:extLst>
      <p:ext uri="{BB962C8B-B14F-4D97-AF65-F5344CB8AC3E}">
        <p14:creationId xmlns:p14="http://schemas.microsoft.com/office/powerpoint/2010/main" val="406342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2258" y="0"/>
            <a:ext cx="4403437" cy="662782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Præferencer på en dårlig dag</a:t>
            </a:r>
            <a:endParaRPr lang="da-DK" sz="28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2" descr="Bad day with elements (Danish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89" y="855204"/>
            <a:ext cx="5931186" cy="474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43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596147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613999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68129" y="352906"/>
            <a:ext cx="8640762" cy="5309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3200" b="1" dirty="0">
                <a:solidFill>
                  <a:prstClr val="black"/>
                </a:solidFill>
                <a:cs typeface="Calibri" panose="020F0502020204030204" pitchFamily="34" charset="0"/>
              </a:rPr>
              <a:t>Kommunikationsstrategier </a:t>
            </a:r>
            <a:r>
              <a:rPr lang="sv-SE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overfor</a:t>
            </a:r>
            <a:r>
              <a:rPr lang="sv-SE" sz="32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sv-SE" sz="3200" b="1" dirty="0" err="1">
                <a:solidFill>
                  <a:prstClr val="black"/>
                </a:solidFill>
                <a:cs typeface="Calibri" panose="020F0502020204030204" pitchFamily="34" charset="0"/>
              </a:rPr>
              <a:t>præferencer</a:t>
            </a:r>
            <a:br>
              <a:rPr lang="sv-SE" sz="3200" b="1" dirty="0">
                <a:solidFill>
                  <a:prstClr val="black"/>
                </a:solidFill>
                <a:cs typeface="Calibri" panose="020F0502020204030204" pitchFamily="34" charset="0"/>
              </a:rPr>
            </a:br>
            <a:endParaRPr lang="da-DK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1163" y="3289851"/>
            <a:ext cx="39137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sv-SE" altLang="da-DK" sz="2400" dirty="0" err="1">
                <a:solidFill>
                  <a:srgbClr val="537A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Overvej</a:t>
            </a:r>
            <a:r>
              <a:rPr kumimoji="1" lang="sv-SE" altLang="da-DK" sz="2400" dirty="0">
                <a:solidFill>
                  <a:srgbClr val="537A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Være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tolerant og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forstående</a:t>
            </a:r>
            <a:endParaRPr kumimoji="1" lang="sv-SE" altLang="da-DK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Nedtone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tempo efter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endParaRPr kumimoji="1" lang="sv-SE" altLang="da-DK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Bede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om mening og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afvent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svaret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sv-SE" alt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0539" y="735326"/>
            <a:ext cx="3816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E1403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sv-SE" altLang="da-DK" sz="2400" dirty="0" err="1">
                <a:solidFill>
                  <a:srgbClr val="B711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Overvej</a:t>
            </a:r>
            <a:r>
              <a:rPr kumimoji="1" lang="sv-SE" altLang="da-DK" sz="2400" dirty="0">
                <a:solidFill>
                  <a:srgbClr val="B711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Gå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lige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sagen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Blive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overblikket</a:t>
            </a:r>
            <a:endParaRPr kumimoji="1" lang="sv-SE" altLang="da-DK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Fokusere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på </a:t>
            </a:r>
            <a:r>
              <a:rPr kumimoji="1" lang="sv-SE" altLang="da-DK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sv-SE" altLang="da-DK" sz="2400" b="0" dirty="0">
                <a:latin typeface="Calibri" panose="020F0502020204030204" pitchFamily="34" charset="0"/>
                <a:cs typeface="Calibri" panose="020F0502020204030204" pitchFamily="34" charset="0"/>
              </a:rPr>
              <a:t>og mål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alt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11163" y="772637"/>
            <a:ext cx="432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 err="1">
                <a:solidFill>
                  <a:srgbClr val="095BA6"/>
                </a:solidFill>
                <a:cs typeface="Calibri" panose="020F0502020204030204" pitchFamily="34" charset="0"/>
              </a:rPr>
              <a:t>Overvej</a:t>
            </a:r>
            <a:r>
              <a:rPr kumimoji="1" lang="en-US" sz="2400" b="1" dirty="0">
                <a:solidFill>
                  <a:srgbClr val="095BA6"/>
                </a:solidFill>
                <a:cs typeface="Calibri" panose="020F0502020204030204" pitchFamily="34" charset="0"/>
              </a:rPr>
              <a:t> at:</a:t>
            </a:r>
            <a:endParaRPr kumimoji="1" lang="en-US" sz="2400" dirty="0">
              <a:solidFill>
                <a:srgbClr val="095BA6"/>
              </a:solidFill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Være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velforberedt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og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grundig</a:t>
            </a:r>
            <a:endParaRPr kumimoji="1" lang="sv-SE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Give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skriftligt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underbyggede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præsentationer</a:t>
            </a:r>
            <a:endParaRPr kumimoji="1" lang="sv-SE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Give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plads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for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vurdering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af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detaljer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83163" y="3277493"/>
            <a:ext cx="4025728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sv-SE" sz="2400" b="1" dirty="0" err="1">
                <a:solidFill>
                  <a:srgbClr val="FAC60E"/>
                </a:solidFill>
                <a:cs typeface="Calibri" panose="020F0502020204030204" pitchFamily="34" charset="0"/>
              </a:rPr>
              <a:t>Overvej</a:t>
            </a:r>
            <a:r>
              <a:rPr kumimoji="1" lang="sv-SE" sz="2400" b="1" dirty="0">
                <a:solidFill>
                  <a:srgbClr val="FAC60E"/>
                </a:solidFill>
                <a:cs typeface="Calibri" panose="020F0502020204030204" pitchFamily="34" charset="0"/>
              </a:rPr>
              <a:t> at: </a:t>
            </a:r>
            <a:endParaRPr kumimoji="1" lang="sv-SE" sz="2400" dirty="0">
              <a:solidFill>
                <a:srgbClr val="FAC60E"/>
              </a:solidFill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Være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venlig og interesseret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Være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underholdende og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stimulerende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Være</a:t>
            </a:r>
            <a:r>
              <a:rPr kumimoji="1" lang="sv-SE" sz="2400" dirty="0">
                <a:solidFill>
                  <a:srgbClr val="000000"/>
                </a:solidFill>
                <a:cs typeface="Calibri" panose="020F0502020204030204" pitchFamily="34" charset="0"/>
              </a:rPr>
              <a:t> åben og </a:t>
            </a:r>
            <a:r>
              <a:rPr kumimoji="1" lang="sv-SE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fleksibel</a:t>
            </a:r>
            <a:endParaRPr kumimoji="1" lang="sv-SE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7078" y="1068349"/>
            <a:ext cx="2949178" cy="1043848"/>
          </a:xfrm>
        </p:spPr>
        <p:txBody>
          <a:bodyPr>
            <a:normAutofit/>
          </a:bodyPr>
          <a:lstStyle/>
          <a:p>
            <a:r>
              <a:rPr lang="da-DK" sz="48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TUS</a:t>
            </a:r>
            <a:endParaRPr lang="da-DK" sz="4800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" y="5599125"/>
            <a:ext cx="1020703" cy="10109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7" name="Picture 2" descr="Kan du tegne jeres strategi? - Leder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22" y="2479837"/>
            <a:ext cx="4240356" cy="27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7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1" y="1529770"/>
            <a:ext cx="7872632" cy="2287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907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62125"/>
            <a:ext cx="7886700" cy="959794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Hvad kan TUS-samtalen give?</a:t>
            </a:r>
            <a:endParaRPr lang="da-DK" sz="3600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" y="5599125"/>
            <a:ext cx="1020703" cy="10109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28650" y="1655737"/>
            <a:ext cx="76273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</a:rPr>
              <a:t>TUS-samtalen er et supplement til MUS/LUS </a:t>
            </a:r>
            <a:r>
              <a:rPr lang="da-DK" sz="2400" dirty="0">
                <a:solidFill>
                  <a:prstClr val="black"/>
                </a:solidFill>
                <a:sym typeface="Wingdings" panose="05000000000000000000" pitchFamily="2" charset="2"/>
              </a:rPr>
              <a:t>-</a:t>
            </a:r>
            <a:r>
              <a:rPr lang="da-DK" sz="2400" dirty="0">
                <a:solidFill>
                  <a:prstClr val="black"/>
                </a:solidFill>
              </a:rPr>
              <a:t> Optakt eller opfølgning.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Skabe fælles forståelse for teamets kerneopgave, mål, krav og ansvarsområder.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Styrke relationerne og forbedre kommunikationen.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Skabe et overblik over teamets samlede ressourcer.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Skabe fælles læring og videndeling.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Øge trivsel og samarbejde.</a:t>
            </a:r>
            <a:endParaRPr lang="da-DK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7" y="363169"/>
            <a:ext cx="7749888" cy="54800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128" y="616046"/>
            <a:ext cx="2949178" cy="1043848"/>
          </a:xfrm>
        </p:spPr>
        <p:txBody>
          <a:bodyPr>
            <a:normAutofit/>
          </a:bodyPr>
          <a:lstStyle/>
          <a:p>
            <a:r>
              <a:rPr lang="da-DK" sz="44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TUS-hjulet</a:t>
            </a:r>
            <a:endParaRPr lang="da-DK" sz="4400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524146" y="1799009"/>
            <a:ext cx="2949178" cy="3315251"/>
          </a:xfrm>
        </p:spPr>
        <p:txBody>
          <a:bodyPr>
            <a:normAutofit/>
          </a:bodyPr>
          <a:lstStyle/>
          <a:p>
            <a:r>
              <a:rPr lang="da-DK" sz="2400" b="1" dirty="0"/>
              <a:t>Trafikregler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Start i midten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Arbejd jer ud 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Et felt kan påvirke et andet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Besøg gerne flere felter</a:t>
            </a:r>
            <a:endParaRPr lang="da-DK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" y="5599125"/>
            <a:ext cx="1020703" cy="10109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Materialer</a:t>
            </a:r>
            <a:r>
              <a:rPr lang="da-DK" sz="3600" dirty="0">
                <a:solidFill>
                  <a:srgbClr val="8C5389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4528" y="1714327"/>
            <a:ext cx="78867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TUS - Samtalehjul</a:t>
            </a:r>
          </a:p>
          <a:p>
            <a:r>
              <a:rPr lang="da-DK" sz="2400" dirty="0"/>
              <a:t>Guide til ledere</a:t>
            </a:r>
          </a:p>
          <a:p>
            <a:r>
              <a:rPr lang="da-DK" sz="2400" dirty="0"/>
              <a:t>Standardinvitation</a:t>
            </a:r>
          </a:p>
          <a:p>
            <a:r>
              <a:rPr lang="da-DK" sz="2400" dirty="0"/>
              <a:t>Spørgsmålsark - forberedelse</a:t>
            </a:r>
          </a:p>
          <a:p>
            <a:r>
              <a:rPr lang="da-DK" sz="2400" dirty="0"/>
              <a:t>Kompetenceudviklingsplan for team</a:t>
            </a:r>
          </a:p>
          <a:p>
            <a:r>
              <a:rPr lang="da-DK" sz="2400" dirty="0"/>
              <a:t>Metodekatalog med eksempler på procesgreb</a:t>
            </a:r>
          </a:p>
          <a:p>
            <a:endParaRPr lang="da-DK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10" name="Picture 3" descr="TU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805397" y="5597318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3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434" y="68732"/>
            <a:ext cx="7886700" cy="1325563"/>
          </a:xfrm>
        </p:spPr>
        <p:txBody>
          <a:bodyPr/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Samtalen</a:t>
            </a:r>
            <a:endParaRPr lang="da-DK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6" y="5599125"/>
            <a:ext cx="1020703" cy="10109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0434" y="1156366"/>
            <a:ext cx="357917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8800" dirty="0">
                <a:cs typeface="Arial" panose="020B0604020202020204" pitchFamily="34" charset="0"/>
              </a:rPr>
              <a:t>Til selve samtalen er der udviklet et TUS Samtalehjul med tilhørende dialog- og øvelseskort, som kan bruges under selve samtalen.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8800" dirty="0">
                <a:cs typeface="Arial" panose="020B0604020202020204" pitchFamily="34" charset="0"/>
              </a:rPr>
              <a:t>TUS-værktøjet er skalérbart og bruges til flere forskellige teams og teams i forskellige størrelser.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8800" dirty="0">
                <a:cs typeface="Arial" panose="020B0604020202020204" pitchFamily="34" charset="0"/>
              </a:rPr>
              <a:t>På billedet ses samtalehjulet til TUS.</a:t>
            </a:r>
          </a:p>
          <a:p>
            <a:pPr marL="0" indent="0">
              <a:buNone/>
            </a:pPr>
            <a:endParaRPr lang="da-DK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5800" dirty="0"/>
          </a:p>
          <a:p>
            <a:pPr marL="0" indent="0">
              <a:buNone/>
            </a:pPr>
            <a:endParaRPr lang="da-DK" sz="5800" dirty="0"/>
          </a:p>
          <a:p>
            <a:pPr marL="0" indent="0">
              <a:buNone/>
            </a:pPr>
            <a:endParaRPr lang="da-DK" sz="5800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pic>
        <p:nvPicPr>
          <p:cNvPr id="10" name="Billede 9" descr="Skærmkli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71" y="568768"/>
            <a:ext cx="5131789" cy="52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7081"/>
            <a:ext cx="7886700" cy="1325563"/>
          </a:xfrm>
        </p:spPr>
        <p:txBody>
          <a:bodyPr/>
          <a:lstStyle/>
          <a:p>
            <a:pPr algn="ctr"/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Alt materiale er tilgængeligt på </a:t>
            </a:r>
            <a: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hlinkClick r:id="rId3"/>
              </a:rPr>
              <a:t>Broen</a:t>
            </a:r>
            <a:endParaRPr lang="da-DK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3" name="Billede 2" descr="Skærmkli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/>
          <a:stretch/>
        </p:blipFill>
        <p:spPr>
          <a:xfrm>
            <a:off x="547952" y="1862058"/>
            <a:ext cx="8048095" cy="35038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3" y="5617413"/>
            <a:ext cx="1020703" cy="1020703"/>
          </a:xfrm>
          <a:prstGeom prst="rect">
            <a:avLst/>
          </a:prstGeom>
        </p:spPr>
      </p:pic>
      <p:pic>
        <p:nvPicPr>
          <p:cNvPr id="8" name="Picture 2" descr="LU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592503" y="5645898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TU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2804316" y="5644383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53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137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Afrunding</a:t>
            </a:r>
            <a:b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&amp;</a:t>
            </a:r>
            <a:b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40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spørgsmål</a:t>
            </a:r>
            <a:br>
              <a:rPr lang="da-DK" sz="36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br>
              <a:rPr lang="da-DK" sz="32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endParaRPr lang="da-DK" sz="2800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3" y="5617413"/>
            <a:ext cx="1020703" cy="1020703"/>
          </a:xfrm>
          <a:prstGeom prst="rect">
            <a:avLst/>
          </a:prstGeom>
        </p:spPr>
      </p:pic>
      <p:pic>
        <p:nvPicPr>
          <p:cNvPr id="8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592503" y="5645898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T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2804316" y="5644383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55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383706"/>
            <a:ext cx="7886700" cy="1325563"/>
          </a:xfrm>
        </p:spPr>
        <p:txBody>
          <a:bodyPr/>
          <a:lstStyle/>
          <a:p>
            <a:pPr algn="ctr"/>
            <a: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Tak for i dag </a:t>
            </a:r>
            <a:r>
              <a:rPr lang="da-DK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Wingdings" panose="05000000000000000000" pitchFamily="2" charset="2"/>
              </a:rPr>
              <a:t></a:t>
            </a:r>
            <a:endParaRPr lang="da-DK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3" y="5617413"/>
            <a:ext cx="1020703" cy="1020703"/>
          </a:xfrm>
          <a:prstGeom prst="rect">
            <a:avLst/>
          </a:prstGeom>
        </p:spPr>
      </p:pic>
      <p:pic>
        <p:nvPicPr>
          <p:cNvPr id="11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592503" y="5645898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3" descr="T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2804316" y="5644383"/>
            <a:ext cx="1002140" cy="10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2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-35166"/>
            <a:ext cx="9144000" cy="5788211"/>
            <a:chOff x="1019597" y="527377"/>
            <a:chExt cx="9144000" cy="578008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19597" y="527377"/>
              <a:ext cx="9144000" cy="5780087"/>
            </a:xfrm>
            <a:prstGeom prst="rect">
              <a:avLst/>
            </a:prstGeom>
            <a:solidFill>
              <a:srgbClr val="8C53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19597" y="6232263"/>
              <a:ext cx="9144000" cy="69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780087"/>
            <a:ext cx="9144000" cy="1077913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3373" y="830231"/>
            <a:ext cx="6327924" cy="2387600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BFD268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MUS-/LUS-Værktøj </a:t>
            </a:r>
            <a:endParaRPr lang="da-DK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5" y="5234631"/>
            <a:ext cx="1020703" cy="102070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81" y="226578"/>
            <a:ext cx="471090" cy="531346"/>
          </a:xfrm>
          <a:prstGeom prst="rect">
            <a:avLst/>
          </a:prstGeom>
        </p:spPr>
      </p:pic>
      <p:pic>
        <p:nvPicPr>
          <p:cNvPr id="12" name="Picture 2" descr="LU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943373" y="525248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8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464" y="644958"/>
            <a:ext cx="7886700" cy="1325563"/>
          </a:xfrm>
        </p:spPr>
        <p:txBody>
          <a:bodyPr/>
          <a:lstStyle/>
          <a:p>
            <a:r>
              <a:rPr lang="da-DK" altLang="da-DK" b="1" dirty="0">
                <a:latin typeface="Calibri" panose="020F0502020204030204" pitchFamily="34" charset="0"/>
              </a:rPr>
              <a:t>Baggrund</a:t>
            </a:r>
            <a:endParaRPr lang="da-DK" b="1" dirty="0">
              <a:solidFill>
                <a:srgbClr val="8C5389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464" y="1970522"/>
            <a:ext cx="838347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Obligatorisk at tilbyde MUS- og LUS-Samtaler. 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Stigende efterspørgsel og interesse for teamudviklingssamtalen (TUS).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Randers Kommune har ikke haft ét fælles koncept for MUS, LUS og TUS, som binder disse tre samtaletyper sammen med kommunens øvrige tilbud om kompetence-, leder- og teamudvikling.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1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63105"/>
            <a:ext cx="7886700" cy="1325563"/>
          </a:xfrm>
        </p:spPr>
        <p:txBody>
          <a:bodyPr/>
          <a:lstStyle/>
          <a:p>
            <a:r>
              <a:rPr lang="da-DK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Materialet skal:</a:t>
            </a:r>
            <a:endParaRPr lang="da-DK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3641" y="1300511"/>
            <a:ext cx="8383475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Understøtte en god og nuanceret dialog om udvikling, mål og arbejdsforhold</a:t>
            </a:r>
          </a:p>
          <a:p>
            <a:pPr>
              <a:lnSpc>
                <a:spcPct val="11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Styrke sammenhængen mellem opgaveløsning og udvikling samt Randers Kommunes værdier, politikker og visioner</a:t>
            </a:r>
          </a:p>
          <a:p>
            <a:pPr>
              <a:lnSpc>
                <a:spcPct val="11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Skabe grundlag for en individuel kompetence-udviklingsplan</a:t>
            </a:r>
          </a:p>
          <a:p>
            <a:pPr>
              <a:lnSpc>
                <a:spcPct val="11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Være fleksibelt - så det kan bruges i mange kontekster og samtidig tilpasses til den enkelte kontekst.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06" y="6093303"/>
            <a:ext cx="1647419" cy="79633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" y="5617408"/>
            <a:ext cx="1020703" cy="1020703"/>
          </a:xfrm>
          <a:prstGeom prst="rect">
            <a:avLst/>
          </a:prstGeom>
        </p:spPr>
      </p:pic>
      <p:pic>
        <p:nvPicPr>
          <p:cNvPr id="9" name="Picture 2" descr="L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r="478"/>
          <a:stretch>
            <a:fillRect/>
          </a:stretch>
        </p:blipFill>
        <p:spPr bwMode="auto">
          <a:xfrm>
            <a:off x="1826421" y="5645893"/>
            <a:ext cx="997636" cy="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6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5" y="-8142"/>
            <a:ext cx="6884910" cy="6878944"/>
          </a:xfrm>
          <a:prstGeom prst="rect">
            <a:avLst/>
          </a:prstGeom>
        </p:spPr>
      </p:pic>
      <p:sp>
        <p:nvSpPr>
          <p:cNvPr id="21" name="Pladsholder til slidenummer 20"/>
          <p:cNvSpPr>
            <a:spLocks noGrp="1"/>
          </p:cNvSpPr>
          <p:nvPr>
            <p:ph type="sldNum" sz="quarter" idx="12"/>
          </p:nvPr>
        </p:nvSpPr>
        <p:spPr>
          <a:xfrm>
            <a:off x="7038751" y="6492697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111570"/>
            <a:ext cx="957074" cy="9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5" y="-8142"/>
            <a:ext cx="6884910" cy="6878943"/>
          </a:xfrm>
          <a:prstGeom prst="rect">
            <a:avLst/>
          </a:prstGeom>
        </p:spPr>
      </p:pic>
      <p:sp>
        <p:nvSpPr>
          <p:cNvPr id="21" name="Pladsholder til slidenummer 20"/>
          <p:cNvSpPr>
            <a:spLocks noGrp="1"/>
          </p:cNvSpPr>
          <p:nvPr>
            <p:ph type="sldNum" sz="quarter" idx="12"/>
          </p:nvPr>
        </p:nvSpPr>
        <p:spPr>
          <a:xfrm>
            <a:off x="7038751" y="6492697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" y="116142"/>
            <a:ext cx="957074" cy="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110" y="5110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a-DK" sz="4900" b="1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  <a:t>Materialer</a:t>
            </a:r>
            <a:br>
              <a:rPr lang="da-DK" sz="49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a-DK" sz="3100" i="1" dirty="0">
                <a:latin typeface="+mn-lt"/>
                <a:ea typeface="Roboto Black" panose="02000000000000000000" pitchFamily="2" charset="0"/>
                <a:cs typeface="Arial" panose="020B0604020202020204" pitchFamily="34" charset="0"/>
              </a:rPr>
              <a:t>Før samtalen</a:t>
            </a:r>
            <a:br>
              <a:rPr lang="da-DK" b="1" dirty="0">
                <a:latin typeface="+mn-lt"/>
                <a:cs typeface="Arial" panose="020B0604020202020204" pitchFamily="34" charset="0"/>
              </a:rPr>
            </a:br>
            <a:endParaRPr lang="da-DK" b="1" dirty="0">
              <a:solidFill>
                <a:srgbClr val="8C5389"/>
              </a:solidFill>
              <a:latin typeface="+mn-lt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480110" y="1836593"/>
            <a:ext cx="7886700" cy="457518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En standard mailtekst med invitation til samtalen.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En guide til den gode MUS-/LUS-samtale. Guiden introducerer og guider leder og medarbejder til den gode MUS-/LUS-samtale.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To forskellige forberedelsesark som kan benyttes alt efter præference: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Et spørgsmålsark med åbne spørgsmål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Et spørgeskema hvor medarbejderen/lederen/teamet kan vurdere spørgsmål på en skala</a:t>
            </a:r>
          </a:p>
          <a:p>
            <a:pPr marL="0" indent="0">
              <a:buNone/>
            </a:pPr>
            <a:endParaRPr lang="da-DK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a-DK" sz="2400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99262"/>
            <a:ext cx="9144000" cy="790372"/>
          </a:xfrm>
          <a:prstGeom prst="rect">
            <a:avLst/>
          </a:prstGeom>
          <a:solidFill>
            <a:srgbClr val="BFD2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" y="6093304"/>
            <a:ext cx="1647419" cy="796330"/>
          </a:xfrm>
          <a:prstGeom prst="rect">
            <a:avLst/>
          </a:prstGeom>
        </p:spPr>
      </p:pic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>
          <a:xfrm>
            <a:off x="7019925" y="6500101"/>
            <a:ext cx="2057400" cy="365125"/>
          </a:xfrm>
        </p:spPr>
        <p:txBody>
          <a:bodyPr/>
          <a:lstStyle/>
          <a:p>
            <a:fld id="{46C5E8DA-00BE-4907-8DE9-4CA399CA52DB}" type="slidenum">
              <a:rPr lang="da-DK" b="1" smtClean="0">
                <a:solidFill>
                  <a:prstClr val="white"/>
                </a:solidFill>
              </a:rPr>
              <a:pPr/>
              <a:t>9</a:t>
            </a:fld>
            <a:endParaRPr lang="da-DK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6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D7B7C"/>
      </a:lt2>
      <a:accent1>
        <a:srgbClr val="9AC2B9"/>
      </a:accent1>
      <a:accent2>
        <a:srgbClr val="F58516"/>
      </a:accent2>
      <a:accent3>
        <a:srgbClr val="FFFFFF"/>
      </a:accent3>
      <a:accent4>
        <a:srgbClr val="000000"/>
      </a:accent4>
      <a:accent5>
        <a:srgbClr val="CADDD9"/>
      </a:accent5>
      <a:accent6>
        <a:srgbClr val="DE7813"/>
      </a:accent6>
      <a:hlink>
        <a:srgbClr val="1C357A"/>
      </a:hlink>
      <a:folHlink>
        <a:srgbClr val="6EB62B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D7B7C"/>
        </a:lt2>
        <a:accent1>
          <a:srgbClr val="9AC2B9"/>
        </a:accent1>
        <a:accent2>
          <a:srgbClr val="F58516"/>
        </a:accent2>
        <a:accent3>
          <a:srgbClr val="FFFFFF"/>
        </a:accent3>
        <a:accent4>
          <a:srgbClr val="000000"/>
        </a:accent4>
        <a:accent5>
          <a:srgbClr val="CADDD9"/>
        </a:accent5>
        <a:accent6>
          <a:srgbClr val="DE7813"/>
        </a:accent6>
        <a:hlink>
          <a:srgbClr val="1C357A"/>
        </a:hlink>
        <a:folHlink>
          <a:srgbClr val="6EB6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3319</TotalTime>
  <Words>1331</Words>
  <Application>Microsoft Office PowerPoint</Application>
  <PresentationFormat>Skærmshow (4:3)</PresentationFormat>
  <Paragraphs>255</Paragraphs>
  <Slides>36</Slides>
  <Notes>36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Roboto Black</vt:lpstr>
      <vt:lpstr>Times</vt:lpstr>
      <vt:lpstr>Times New Roman</vt:lpstr>
      <vt:lpstr>Office-tema</vt:lpstr>
      <vt:lpstr>Blank Presentation</vt:lpstr>
      <vt:lpstr>1_Office-tema</vt:lpstr>
      <vt:lpstr>2_Office-tema</vt:lpstr>
      <vt:lpstr>3_Office-tema</vt:lpstr>
      <vt:lpstr>4_Office-tema</vt:lpstr>
      <vt:lpstr>5_Office-tema</vt:lpstr>
      <vt:lpstr>MUS/LUS/TUS </vt:lpstr>
      <vt:lpstr>Program  </vt:lpstr>
      <vt:lpstr>PowerPoint-præsentation</vt:lpstr>
      <vt:lpstr>MUS-/LUS-Værktøj </vt:lpstr>
      <vt:lpstr>Baggrund</vt:lpstr>
      <vt:lpstr>Materialet skal:</vt:lpstr>
      <vt:lpstr>PowerPoint-præsentation</vt:lpstr>
      <vt:lpstr>PowerPoint-præsentation</vt:lpstr>
      <vt:lpstr>Materialer Før samtalen </vt:lpstr>
      <vt:lpstr>Materialet Før samtalen </vt:lpstr>
      <vt:lpstr>Materialet Før samtalen </vt:lpstr>
      <vt:lpstr>Materialet Under samtalen  </vt:lpstr>
      <vt:lpstr>Materialet Under samtalen  </vt:lpstr>
      <vt:lpstr>PowerPoint-præsentation</vt:lpstr>
      <vt:lpstr>Dialogkort - Opgaver</vt:lpstr>
      <vt:lpstr>Individuel Kompetenceudviklingsplan</vt:lpstr>
      <vt:lpstr>Materialet Efter samtalen</vt:lpstr>
      <vt:lpstr>MUS- hjulet</vt:lpstr>
      <vt:lpstr>Teorien bag materialet</vt:lpstr>
      <vt:lpstr>Den anerkendende udviklingssamtale</vt:lpstr>
      <vt:lpstr>Den anerkendende udviklingssamtale</vt:lpstr>
      <vt:lpstr>Teorien bag materialet</vt:lpstr>
      <vt:lpstr>PowerPoint-præsentation</vt:lpstr>
      <vt:lpstr>Insights</vt:lpstr>
      <vt:lpstr>Præferencerne i rummet </vt:lpstr>
      <vt:lpstr>Præferencer på en god dag inkl. værdier </vt:lpstr>
      <vt:lpstr>Præferencer på en dårlig dag</vt:lpstr>
      <vt:lpstr>PowerPoint-præsentation</vt:lpstr>
      <vt:lpstr>TUS</vt:lpstr>
      <vt:lpstr>Hvad kan TUS-samtalen give?</vt:lpstr>
      <vt:lpstr>TUS-hjulet</vt:lpstr>
      <vt:lpstr>Materialer </vt:lpstr>
      <vt:lpstr>Samtalen</vt:lpstr>
      <vt:lpstr>Alt materiale er tilgængeligt på Broen</vt:lpstr>
      <vt:lpstr>Afrunding &amp; spørgsmål  </vt:lpstr>
      <vt:lpstr>Tak for i dag </vt:lpstr>
    </vt:vector>
  </TitlesOfParts>
  <Company>Randers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MUS-Samtale</dc:title>
  <dc:creator>Janette Pihlsbech D Lauridsen</dc:creator>
  <cp:lastModifiedBy>Stine Svenstrup</cp:lastModifiedBy>
  <cp:revision>157</cp:revision>
  <cp:lastPrinted>2020-11-18T12:55:09Z</cp:lastPrinted>
  <dcterms:created xsi:type="dcterms:W3CDTF">2020-08-18T08:27:30Z</dcterms:created>
  <dcterms:modified xsi:type="dcterms:W3CDTF">2023-03-20T10:41:54Z</dcterms:modified>
</cp:coreProperties>
</file>