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8"/>
  </p:notesMasterIdLst>
  <p:handoutMasterIdLst>
    <p:handoutMasterId r:id="rId19"/>
  </p:handoutMasterIdLst>
  <p:sldIdLst>
    <p:sldId id="300" r:id="rId2"/>
    <p:sldId id="305" r:id="rId3"/>
    <p:sldId id="263" r:id="rId4"/>
    <p:sldId id="266" r:id="rId5"/>
    <p:sldId id="274" r:id="rId6"/>
    <p:sldId id="275" r:id="rId7"/>
    <p:sldId id="276" r:id="rId8"/>
    <p:sldId id="277" r:id="rId9"/>
    <p:sldId id="278" r:id="rId10"/>
    <p:sldId id="273" r:id="rId11"/>
    <p:sldId id="283" r:id="rId12"/>
    <p:sldId id="284" r:id="rId13"/>
    <p:sldId id="306" r:id="rId14"/>
    <p:sldId id="307" r:id="rId15"/>
    <p:sldId id="308" r:id="rId16"/>
    <p:sldId id="289" r:id="rId17"/>
  </p:sldIdLst>
  <p:sldSz cx="9144000" cy="5143500" type="screen16x9"/>
  <p:notesSz cx="6797675" cy="99266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72" userDrawn="1">
          <p15:clr>
            <a:srgbClr val="A4A3A4"/>
          </p15:clr>
        </p15:guide>
        <p15:guide id="2" orient="horz" pos="2971" userDrawn="1">
          <p15:clr>
            <a:srgbClr val="A4A3A4"/>
          </p15:clr>
        </p15:guide>
        <p15:guide id="3" orient="horz" pos="1805" userDrawn="1">
          <p15:clr>
            <a:srgbClr val="A4A3A4"/>
          </p15:clr>
        </p15:guide>
        <p15:guide id="4" orient="horz" pos="1161" userDrawn="1">
          <p15:clr>
            <a:srgbClr val="A4A3A4"/>
          </p15:clr>
        </p15:guide>
        <p15:guide id="5" orient="horz" pos="978" userDrawn="1">
          <p15:clr>
            <a:srgbClr val="A4A3A4"/>
          </p15:clr>
        </p15:guide>
        <p15:guide id="6" orient="horz" pos="258" userDrawn="1">
          <p15:clr>
            <a:srgbClr val="A4A3A4"/>
          </p15:clr>
        </p15:guide>
        <p15:guide id="7" pos="4657" userDrawn="1">
          <p15:clr>
            <a:srgbClr val="A4A3A4"/>
          </p15:clr>
        </p15:guide>
        <p15:guide id="8" pos="396" userDrawn="1">
          <p15:clr>
            <a:srgbClr val="A4A3A4"/>
          </p15:clr>
        </p15:guide>
        <p15:guide id="9" pos="5391" userDrawn="1">
          <p15:clr>
            <a:srgbClr val="A4A3A4"/>
          </p15:clr>
        </p15:guide>
        <p15:guide id="10" pos="11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Forfatter" initials="F"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E1"/>
    <a:srgbClr val="FFDBC9"/>
    <a:srgbClr val="FFE4C9"/>
    <a:srgbClr val="FFCC99"/>
    <a:srgbClr val="FF9900"/>
    <a:srgbClr val="49C5B1"/>
    <a:srgbClr val="FFCDD2"/>
    <a:srgbClr val="FFEBED"/>
    <a:srgbClr val="F848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69"/>
    <p:restoredTop sz="73834" autoAdjust="0"/>
  </p:normalViewPr>
  <p:slideViewPr>
    <p:cSldViewPr snapToGrid="0" snapToObjects="1">
      <p:cViewPr varScale="1">
        <p:scale>
          <a:sx n="110" d="100"/>
          <a:sy n="110" d="100"/>
        </p:scale>
        <p:origin x="1650" y="96"/>
      </p:cViewPr>
      <p:guideLst>
        <p:guide orient="horz" pos="2672"/>
        <p:guide orient="horz" pos="2971"/>
        <p:guide orient="horz" pos="1805"/>
        <p:guide orient="horz" pos="1161"/>
        <p:guide orient="horz" pos="978"/>
        <p:guide orient="horz" pos="258"/>
        <p:guide pos="4657"/>
        <p:guide pos="396"/>
        <p:guide pos="5391"/>
        <p:guide pos="1116"/>
      </p:guideLst>
    </p:cSldViewPr>
  </p:slideViewPr>
  <p:notesTextViewPr>
    <p:cViewPr>
      <p:scale>
        <a:sx n="100" d="100"/>
        <a:sy n="100" d="100"/>
      </p:scale>
      <p:origin x="0" y="0"/>
    </p:cViewPr>
  </p:notesTextViewPr>
  <p:notesViewPr>
    <p:cSldViewPr snapToGrid="0" snapToObjects="1">
      <p:cViewPr varScale="1">
        <p:scale>
          <a:sx n="52" d="100"/>
          <a:sy n="52" d="100"/>
        </p:scale>
        <p:origin x="295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89EC6C3-F041-9140-B7F1-5B19AD65B673}" type="datetimeFigureOut">
              <a:t>23-11-2021</a:t>
            </a:fld>
            <a:endParaRPr lang="da-DK"/>
          </a:p>
        </p:txBody>
      </p:sp>
      <p:sp>
        <p:nvSpPr>
          <p:cNvPr id="4" name="Pladsholder til sidefod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59700A5-DF0B-9B4B-98D4-F6B6165D28EA}" type="slidenum">
              <a:t>‹nr.›</a:t>
            </a:fld>
            <a:endParaRPr lang="da-DK"/>
          </a:p>
        </p:txBody>
      </p:sp>
    </p:spTree>
    <p:extLst>
      <p:ext uri="{BB962C8B-B14F-4D97-AF65-F5344CB8AC3E}">
        <p14:creationId xmlns:p14="http://schemas.microsoft.com/office/powerpoint/2010/main" val="17662924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D2771E3-E118-A64A-94C4-2BB8B54C7BA5}" type="datetimeFigureOut">
              <a:t>23-11-2021</a:t>
            </a:fld>
            <a:endParaRPr lang="da-DK"/>
          </a:p>
        </p:txBody>
      </p:sp>
      <p:sp>
        <p:nvSpPr>
          <p:cNvPr id="4" name="Pladsholder til diasbille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1BF52B6-5609-5149-A324-2FB9B9CBEB49}" type="slidenum">
              <a:t>‹nr.›</a:t>
            </a:fld>
            <a:endParaRPr lang="da-DK"/>
          </a:p>
        </p:txBody>
      </p:sp>
    </p:spTree>
    <p:extLst>
      <p:ext uri="{BB962C8B-B14F-4D97-AF65-F5344CB8AC3E}">
        <p14:creationId xmlns:p14="http://schemas.microsoft.com/office/powerpoint/2010/main" val="38441316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I</a:t>
            </a:r>
            <a:r>
              <a:rPr lang="da-DK" b="1" baseline="0" dirty="0" smtClean="0"/>
              <a:t> dette PowerPoint har vi i notefeltet indsat nogle valgfrie talenoter, som du frit kan vælge at bruge i din præsentation af de forskellige slides. Omvendt står det dig frit for at slette dem, hvis de ikke er relevante for dig. </a:t>
            </a:r>
          </a:p>
          <a:p>
            <a:endParaRPr lang="da-DK" baseline="0" dirty="0" smtClean="0"/>
          </a:p>
          <a:p>
            <a:endParaRPr lang="da-DK" baseline="0" dirty="0" smtClean="0"/>
          </a:p>
          <a:p>
            <a:endParaRPr lang="da-DK" baseline="0" dirty="0" smtClean="0"/>
          </a:p>
          <a:p>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91BF52B6-5609-5149-A324-2FB9B9CBEB49}" type="slidenum">
              <a:rPr lang="da-DK" smtClean="0"/>
              <a:t>1</a:t>
            </a:fld>
            <a:endParaRPr lang="da-DK"/>
          </a:p>
        </p:txBody>
      </p:sp>
    </p:spTree>
    <p:extLst>
      <p:ext uri="{BB962C8B-B14F-4D97-AF65-F5344CB8AC3E}">
        <p14:creationId xmlns:p14="http://schemas.microsoft.com/office/powerpoint/2010/main" val="3305934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Valgfrie</a:t>
            </a:r>
            <a:r>
              <a:rPr lang="da-DK" sz="1200" b="1" kern="1200" baseline="0" dirty="0" smtClean="0">
                <a:solidFill>
                  <a:schemeClr val="tx1"/>
                </a:solidFill>
                <a:effectLst/>
                <a:latin typeface="+mn-lt"/>
                <a:ea typeface="+mn-ea"/>
                <a:cs typeface="+mn-cs"/>
              </a:rPr>
              <a:t> talenoter:</a:t>
            </a:r>
            <a:endParaRPr lang="da-DK"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Politikken er delt op i tre overordnede fokusområder. </a:t>
            </a:r>
          </a:p>
          <a:p>
            <a:pPr marL="685800" lvl="1" indent="-228600">
              <a:buFont typeface="+mj-lt"/>
              <a:buAutoNum type="arabicPeriod"/>
            </a:pPr>
            <a:r>
              <a:rPr lang="da-DK" sz="1200" kern="1200" dirty="0" smtClean="0">
                <a:solidFill>
                  <a:schemeClr val="tx1"/>
                </a:solidFill>
                <a:effectLst/>
                <a:latin typeface="+mn-lt"/>
                <a:ea typeface="+mn-ea"/>
                <a:cs typeface="+mn-cs"/>
              </a:rPr>
              <a:t>For det første arbejdet med kønsligestilling i Randers Kommune som arbejdsplads. </a:t>
            </a:r>
          </a:p>
          <a:p>
            <a:pPr marL="685800" lvl="1" indent="-228600">
              <a:buFont typeface="+mj-lt"/>
              <a:buAutoNum type="arabicPeriod"/>
            </a:pPr>
            <a:r>
              <a:rPr lang="da-DK" sz="1200" kern="1200" dirty="0" smtClean="0">
                <a:solidFill>
                  <a:schemeClr val="tx1"/>
                </a:solidFill>
                <a:effectLst/>
                <a:latin typeface="+mn-lt"/>
                <a:ea typeface="+mn-ea"/>
                <a:cs typeface="+mn-cs"/>
              </a:rPr>
              <a:t>For det andet kønsligestilling som et gennemgående tema i den måde, som Randers Kommune leverer serviceydelserne på</a:t>
            </a:r>
            <a:r>
              <a:rPr lang="da-DK" sz="1200" kern="1200" baseline="0" dirty="0" smtClean="0">
                <a:solidFill>
                  <a:schemeClr val="tx1"/>
                </a:solidFill>
                <a:effectLst/>
                <a:latin typeface="+mn-lt"/>
                <a:ea typeface="+mn-ea"/>
                <a:cs typeface="+mn-cs"/>
              </a:rPr>
              <a:t> i forhold til </a:t>
            </a:r>
            <a:r>
              <a:rPr lang="da-DK" sz="1200" kern="1200" dirty="0" smtClean="0">
                <a:solidFill>
                  <a:schemeClr val="tx1"/>
                </a:solidFill>
                <a:effectLst/>
                <a:latin typeface="+mn-lt"/>
                <a:ea typeface="+mn-ea"/>
                <a:cs typeface="+mn-cs"/>
              </a:rPr>
              <a:t>børn, unge og voksne. </a:t>
            </a:r>
          </a:p>
          <a:p>
            <a:pPr marL="685800" lvl="1" indent="-228600">
              <a:buFont typeface="+mj-lt"/>
              <a:buAutoNum type="arabicPeriod"/>
            </a:pPr>
            <a:r>
              <a:rPr lang="da-DK" sz="1200" kern="1200" dirty="0" smtClean="0">
                <a:solidFill>
                  <a:schemeClr val="tx1"/>
                </a:solidFill>
                <a:effectLst/>
                <a:latin typeface="+mn-lt"/>
                <a:ea typeface="+mn-ea"/>
                <a:cs typeface="+mn-cs"/>
              </a:rPr>
              <a:t>Og endelig for det tredje – kønsligestilling som et generelt forhold for alle borgerne i Randers Kommune.  </a:t>
            </a:r>
          </a:p>
        </p:txBody>
      </p:sp>
      <p:sp>
        <p:nvSpPr>
          <p:cNvPr id="4" name="Pladsholder til slidenummer 3"/>
          <p:cNvSpPr>
            <a:spLocks noGrp="1"/>
          </p:cNvSpPr>
          <p:nvPr>
            <p:ph type="sldNum" sz="quarter" idx="10"/>
          </p:nvPr>
        </p:nvSpPr>
        <p:spPr/>
        <p:txBody>
          <a:bodyPr/>
          <a:lstStyle/>
          <a:p>
            <a:fld id="{91BF52B6-5609-5149-A324-2FB9B9CBEB49}" type="slidenum">
              <a:rPr lang="da-DK" smtClean="0"/>
              <a:t>10</a:t>
            </a:fld>
            <a:endParaRPr lang="da-DK"/>
          </a:p>
        </p:txBody>
      </p:sp>
    </p:spTree>
    <p:extLst>
      <p:ext uri="{BB962C8B-B14F-4D97-AF65-F5344CB8AC3E}">
        <p14:creationId xmlns:p14="http://schemas.microsoft.com/office/powerpoint/2010/main" val="3249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smtClean="0">
                <a:solidFill>
                  <a:schemeClr val="tx1"/>
                </a:solidFill>
                <a:effectLst/>
                <a:latin typeface="+mn-lt"/>
                <a:ea typeface="+mn-ea"/>
                <a:cs typeface="+mn-cs"/>
              </a:rPr>
              <a:t>Valgfrie talenoter: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Det næste</a:t>
            </a:r>
            <a:r>
              <a:rPr lang="da-DK" sz="1200" kern="1200" baseline="0" dirty="0" smtClean="0">
                <a:solidFill>
                  <a:schemeClr val="tx1"/>
                </a:solidFill>
                <a:effectLst/>
                <a:latin typeface="+mn-lt"/>
                <a:ea typeface="+mn-ea"/>
                <a:cs typeface="+mn-cs"/>
              </a:rPr>
              <a:t> fokusområde i politikken handler om kønsligestilling i vores serviceydelser. </a:t>
            </a:r>
            <a:r>
              <a:rPr lang="da-DK" sz="1200" kern="1200" dirty="0" smtClean="0">
                <a:solidFill>
                  <a:schemeClr val="tx1"/>
                </a:solidFill>
                <a:effectLst/>
                <a:latin typeface="+mn-lt"/>
                <a:ea typeface="+mn-ea"/>
                <a:cs typeface="+mn-cs"/>
              </a:rPr>
              <a:t>Vi har gennem vores dagtilbud, skoler og fritidstilbud, sundhed og omsorgstilbud hver dag kontakt med rigtig mange borgere i Randers Kommune. Fokusområdet</a:t>
            </a:r>
            <a:r>
              <a:rPr lang="da-DK" sz="1200" kern="1200" baseline="0" dirty="0" smtClean="0">
                <a:solidFill>
                  <a:schemeClr val="tx1"/>
                </a:solidFill>
                <a:effectLst/>
                <a:latin typeface="+mn-lt"/>
                <a:ea typeface="+mn-ea"/>
                <a:cs typeface="+mn-cs"/>
              </a:rPr>
              <a:t> rummer to tematikker: </a:t>
            </a:r>
            <a:r>
              <a:rPr lang="da-DK" sz="1200" i="1" kern="1200" baseline="0" dirty="0" smtClean="0">
                <a:solidFill>
                  <a:schemeClr val="tx1"/>
                </a:solidFill>
                <a:effectLst/>
                <a:latin typeface="+mn-lt"/>
                <a:ea typeface="+mn-ea"/>
                <a:cs typeface="+mn-cs"/>
              </a:rPr>
              <a:t>Børn og unge – leg, læring og dannelse</a:t>
            </a:r>
            <a:r>
              <a:rPr lang="da-DK" sz="1200" kern="1200" baseline="0" dirty="0" smtClean="0">
                <a:solidFill>
                  <a:schemeClr val="tx1"/>
                </a:solidFill>
                <a:effectLst/>
                <a:latin typeface="+mn-lt"/>
                <a:ea typeface="+mn-ea"/>
                <a:cs typeface="+mn-cs"/>
              </a:rPr>
              <a:t> samt </a:t>
            </a:r>
            <a:r>
              <a:rPr lang="da-DK" sz="1200" i="1" kern="1200" baseline="0" dirty="0" smtClean="0">
                <a:solidFill>
                  <a:schemeClr val="tx1"/>
                </a:solidFill>
                <a:effectLst/>
                <a:latin typeface="+mn-lt"/>
                <a:ea typeface="+mn-ea"/>
                <a:cs typeface="+mn-cs"/>
              </a:rPr>
              <a:t>Voksenlivet – livssituation og livskvalitet.</a:t>
            </a:r>
            <a:r>
              <a:rPr lang="da-DK" sz="1200" kern="1200" dirty="0" smtClean="0">
                <a:solidFill>
                  <a:schemeClr val="tx1"/>
                </a:solidFill>
                <a:effectLst/>
                <a:latin typeface="+mn-lt"/>
                <a:ea typeface="+mn-ea"/>
                <a:cs typeface="+mn-cs"/>
              </a:rPr>
              <a:t> </a:t>
            </a:r>
          </a:p>
          <a:p>
            <a:endParaRPr lang="da-DK"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I forhold</a:t>
            </a:r>
            <a:r>
              <a:rPr lang="da-DK" sz="1200" kern="1200" baseline="0" dirty="0" smtClean="0">
                <a:solidFill>
                  <a:schemeClr val="tx1"/>
                </a:solidFill>
                <a:effectLst/>
                <a:latin typeface="+mn-lt"/>
                <a:ea typeface="+mn-ea"/>
                <a:cs typeface="+mn-cs"/>
              </a:rPr>
              <a:t> til temaet Børn og Unge ses det i forskning, at der er </a:t>
            </a:r>
            <a:r>
              <a:rPr lang="da-DK" sz="1200" kern="1200" dirty="0" smtClean="0">
                <a:solidFill>
                  <a:schemeClr val="tx1"/>
                </a:solidFill>
                <a:effectLst/>
                <a:latin typeface="+mn-lt"/>
                <a:ea typeface="+mn-ea"/>
                <a:cs typeface="+mn-cs"/>
              </a:rPr>
              <a:t>forskel på, hvordan piger og drenge kommer igennem deres barndom. Eksempelvis går flere drenge end piger i specialtilbud. Der er også flere drenge, som går børnehaveklassen om end piger. Drengene trives bedre i skolen, mens pigerne får højere karakterer. Og flere piger end drenge er i gang med en ungdomsuddannelser efter 9. klasse. </a:t>
            </a:r>
          </a:p>
          <a:p>
            <a:endParaRPr lang="da-DK"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I Danmark er der også et meget kønsopdelt uddannelsesvalg – eksempelvis er det hovedsageligt drenge, som uddanner sig inden for teknologi og byggeri og hovedsageligt piger, som uddanner sig inden for omsorg og pædagogik.</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Denne forskel handler ikke kun om det individuelle barns ønsker. Men det handler også om den kultur, vi skaber omkring vores børn og unge. Derfor sætter politikken fokus på, hvordan vi kan være nysgerrige og udfordre disse kønsforskelle, så alle børn og unge får lige mulighed uanset køn. </a:t>
            </a:r>
            <a:endParaRPr lang="da-DK" sz="1200" b="1" dirty="0" smtClean="0">
              <a:solidFill>
                <a:schemeClr val="tx1"/>
              </a:solidFill>
              <a:latin typeface="Rockwell" panose="02060603020205020403"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dirty="0" smtClean="0">
              <a:solidFill>
                <a:schemeClr val="tx1"/>
              </a:solidFill>
              <a:latin typeface="Rockwell" panose="02060603020205020403"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dirty="0" smtClean="0">
                <a:solidFill>
                  <a:schemeClr val="tx1"/>
                </a:solidFill>
                <a:latin typeface="Rockwell" panose="02060603020205020403" pitchFamily="18" charset="0"/>
              </a:rPr>
              <a:t>Datakilder:</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smtClean="0">
                <a:solidFill>
                  <a:schemeClr val="tx1"/>
                </a:solidFill>
                <a:latin typeface="Rockwell" panose="02060603020205020403" pitchFamily="18" charset="0"/>
              </a:rPr>
              <a:t>Undervisningsministeriet, 2017</a:t>
            </a:r>
            <a:endParaRPr lang="da-DK" dirty="0" smtClean="0"/>
          </a:p>
          <a:p>
            <a:endParaRPr lang="da-DK" dirty="0"/>
          </a:p>
        </p:txBody>
      </p:sp>
      <p:sp>
        <p:nvSpPr>
          <p:cNvPr id="4" name="Pladsholder til slidenummer 3"/>
          <p:cNvSpPr>
            <a:spLocks noGrp="1"/>
          </p:cNvSpPr>
          <p:nvPr>
            <p:ph type="sldNum" sz="quarter" idx="10"/>
          </p:nvPr>
        </p:nvSpPr>
        <p:spPr/>
        <p:txBody>
          <a:bodyPr/>
          <a:lstStyle/>
          <a:p>
            <a:fld id="{91BF52B6-5609-5149-A324-2FB9B9CBEB49}" type="slidenum">
              <a:rPr lang="da-DK" smtClean="0"/>
              <a:t>11</a:t>
            </a:fld>
            <a:endParaRPr lang="da-DK"/>
          </a:p>
        </p:txBody>
      </p:sp>
    </p:spTree>
    <p:extLst>
      <p:ext uri="{BB962C8B-B14F-4D97-AF65-F5344CB8AC3E}">
        <p14:creationId xmlns:p14="http://schemas.microsoft.com/office/powerpoint/2010/main" val="3597891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smtClean="0">
                <a:solidFill>
                  <a:schemeClr val="tx1"/>
                </a:solidFill>
                <a:effectLst/>
                <a:latin typeface="+mn-lt"/>
                <a:ea typeface="+mn-ea"/>
                <a:cs typeface="+mn-cs"/>
              </a:rPr>
              <a:t>Valgfrie talenoter:</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I forhold til </a:t>
            </a:r>
            <a:r>
              <a:rPr lang="da-DK" sz="1200" i="1" kern="1200" dirty="0" smtClean="0">
                <a:solidFill>
                  <a:schemeClr val="tx1"/>
                </a:solidFill>
                <a:effectLst/>
                <a:latin typeface="+mn-lt"/>
                <a:ea typeface="+mn-ea"/>
                <a:cs typeface="+mn-cs"/>
              </a:rPr>
              <a:t>Voksne – livssituation og livskvalitet </a:t>
            </a:r>
            <a:r>
              <a:rPr lang="da-DK" sz="1200" kern="1200" dirty="0" smtClean="0">
                <a:solidFill>
                  <a:schemeClr val="tx1"/>
                </a:solidFill>
                <a:effectLst/>
                <a:latin typeface="+mn-lt"/>
                <a:ea typeface="+mn-ea"/>
                <a:cs typeface="+mn-cs"/>
              </a:rPr>
              <a:t>er der også forskel på mænds og kvinders livsbetingelser og valg i Danmark. Kvinder går oftere til læge, de har en sundere livsstil og lever længere end mænd. 77% af de registrerede hjemløse er mænd. </a:t>
            </a:r>
            <a:r>
              <a:rPr lang="da-DK" sz="1200" b="1" kern="1200" dirty="0" smtClean="0">
                <a:solidFill>
                  <a:srgbClr val="FF0000"/>
                </a:solidFill>
                <a:effectLst/>
                <a:latin typeface="+mn-lt"/>
                <a:ea typeface="+mn-ea"/>
                <a:cs typeface="+mn-cs"/>
              </a:rPr>
              <a:t>De store forskelle</a:t>
            </a:r>
            <a:r>
              <a:rPr lang="da-DK" sz="1200" b="1" kern="1200" baseline="0" dirty="0" smtClean="0">
                <a:solidFill>
                  <a:srgbClr val="FF0000"/>
                </a:solidFill>
                <a:effectLst/>
                <a:latin typeface="+mn-lt"/>
                <a:ea typeface="+mn-ea"/>
                <a:cs typeface="+mn-cs"/>
              </a:rPr>
              <a:t> viser, at det er vigtigt, at der tages højde for kønsuligheden </a:t>
            </a:r>
            <a:r>
              <a:rPr lang="da-DK" sz="1200" b="1" kern="1200" dirty="0" smtClean="0">
                <a:solidFill>
                  <a:srgbClr val="FF0000"/>
                </a:solidFill>
                <a:effectLst/>
                <a:latin typeface="+mn-lt"/>
                <a:ea typeface="+mn-ea"/>
                <a:cs typeface="+mn-cs"/>
              </a:rPr>
              <a:t>i sundhed og omsorg i tilbuddene til voksne borgere mindskes.  </a:t>
            </a:r>
            <a:endParaRPr lang="da-DK" b="1" dirty="0" smtClean="0">
              <a:solidFill>
                <a:srgbClr val="FF0000"/>
              </a:solidFill>
            </a:endParaRPr>
          </a:p>
          <a:p>
            <a:endParaRPr lang="da-DK" b="1" dirty="0" smtClean="0"/>
          </a:p>
          <a:p>
            <a:r>
              <a:rPr lang="da-DK" b="1" dirty="0" smtClean="0"/>
              <a:t>Datakilde:</a:t>
            </a:r>
          </a:p>
          <a:p>
            <a:r>
              <a:rPr lang="da-DK" dirty="0" smtClean="0"/>
              <a:t>Sundhedsstyrelsen, 2018</a:t>
            </a:r>
          </a:p>
          <a:p>
            <a:endParaRPr lang="da-DK" dirty="0"/>
          </a:p>
        </p:txBody>
      </p:sp>
      <p:sp>
        <p:nvSpPr>
          <p:cNvPr id="4" name="Pladsholder til slidenummer 3"/>
          <p:cNvSpPr>
            <a:spLocks noGrp="1"/>
          </p:cNvSpPr>
          <p:nvPr>
            <p:ph type="sldNum" sz="quarter" idx="10"/>
          </p:nvPr>
        </p:nvSpPr>
        <p:spPr/>
        <p:txBody>
          <a:bodyPr/>
          <a:lstStyle/>
          <a:p>
            <a:fld id="{91BF52B6-5609-5149-A324-2FB9B9CBEB49}" type="slidenum">
              <a:rPr lang="da-DK" smtClean="0"/>
              <a:t>12</a:t>
            </a:fld>
            <a:endParaRPr lang="da-DK"/>
          </a:p>
        </p:txBody>
      </p:sp>
    </p:spTree>
    <p:extLst>
      <p:ext uri="{BB962C8B-B14F-4D97-AF65-F5344CB8AC3E}">
        <p14:creationId xmlns:p14="http://schemas.microsoft.com/office/powerpoint/2010/main" val="3764598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Aft>
                <a:spcPts val="1800"/>
              </a:spcAft>
            </a:pPr>
            <a:r>
              <a:rPr lang="da-DK" sz="1200" i="1" kern="1200" dirty="0" smtClean="0">
                <a:solidFill>
                  <a:schemeClr val="tx1"/>
                </a:solidFill>
                <a:effectLst/>
                <a:latin typeface="+mn-lt"/>
                <a:ea typeface="+mn-ea"/>
                <a:cs typeface="+mn-cs"/>
              </a:rPr>
              <a:t>Her kan du vælge at køre en lille proces,</a:t>
            </a:r>
            <a:r>
              <a:rPr lang="da-DK" sz="1200" i="1" kern="1200" baseline="0" dirty="0" smtClean="0">
                <a:solidFill>
                  <a:schemeClr val="tx1"/>
                </a:solidFill>
                <a:effectLst/>
                <a:latin typeface="+mn-lt"/>
                <a:ea typeface="+mn-ea"/>
                <a:cs typeface="+mn-cs"/>
              </a:rPr>
              <a:t> hvor du gør brug af </a:t>
            </a:r>
            <a:r>
              <a:rPr lang="da-DK" sz="1200" i="1" dirty="0" smtClean="0">
                <a:solidFill>
                  <a:srgbClr val="C00000"/>
                </a:solidFill>
              </a:rPr>
              <a:t>dialogkortene eller dialogarket. Dialogkortene kan lånes hos Personale og HR eller printes</a:t>
            </a:r>
            <a:r>
              <a:rPr lang="da-DK" sz="1200" i="1" baseline="0" dirty="0" smtClean="0">
                <a:solidFill>
                  <a:srgbClr val="C00000"/>
                </a:solidFill>
              </a:rPr>
              <a:t> fra Broen</a:t>
            </a:r>
            <a:r>
              <a:rPr lang="da-DK" sz="1200" i="1" dirty="0" smtClean="0">
                <a:solidFill>
                  <a:srgbClr val="C00000"/>
                </a:solidFill>
              </a:rPr>
              <a:t>. Både dialogkortene og</a:t>
            </a:r>
            <a:r>
              <a:rPr lang="da-DK" sz="1200" i="1" baseline="0" dirty="0" smtClean="0">
                <a:solidFill>
                  <a:srgbClr val="C00000"/>
                </a:solidFill>
              </a:rPr>
              <a:t> dialogarket</a:t>
            </a:r>
            <a:r>
              <a:rPr lang="da-DK" sz="1200" i="1" dirty="0" smtClean="0">
                <a:solidFill>
                  <a:srgbClr val="C00000"/>
                </a:solidFill>
              </a:rPr>
              <a:t> kan bruges i større og mindre grupper.</a:t>
            </a:r>
          </a:p>
          <a:p>
            <a:pPr>
              <a:spcAft>
                <a:spcPts val="1800"/>
              </a:spcAft>
            </a:pPr>
            <a:r>
              <a:rPr lang="da-DK" sz="1200" i="1" dirty="0" smtClean="0">
                <a:solidFill>
                  <a:srgbClr val="C00000"/>
                </a:solidFill>
              </a:rPr>
              <a:t> </a:t>
            </a:r>
          </a:p>
          <a:p>
            <a:pPr>
              <a:spcAft>
                <a:spcPts val="1800"/>
              </a:spcAft>
            </a:pPr>
            <a:r>
              <a:rPr lang="da-DK" sz="1200" i="1" dirty="0" smtClean="0">
                <a:solidFill>
                  <a:srgbClr val="C00000"/>
                </a:solidFill>
              </a:rPr>
              <a:t>Ønsker du ikke at bruge dialogkort</a:t>
            </a:r>
            <a:r>
              <a:rPr lang="da-DK" sz="1200" i="1" baseline="0" dirty="0" smtClean="0">
                <a:solidFill>
                  <a:srgbClr val="C00000"/>
                </a:solidFill>
              </a:rPr>
              <a:t> eller dialogarket, kan du </a:t>
            </a:r>
            <a:r>
              <a:rPr lang="da-DK" sz="1200" i="1" dirty="0" smtClean="0">
                <a:solidFill>
                  <a:srgbClr val="C00000"/>
                </a:solidFill>
              </a:rPr>
              <a:t>tage udgangspunkt i spørgsmålene på</a:t>
            </a:r>
            <a:r>
              <a:rPr lang="da-DK" sz="1200" i="1" baseline="0" dirty="0" smtClean="0">
                <a:solidFill>
                  <a:srgbClr val="C00000"/>
                </a:solidFill>
              </a:rPr>
              <a:t> </a:t>
            </a:r>
            <a:r>
              <a:rPr lang="da-DK" sz="1200" i="1" smtClean="0">
                <a:solidFill>
                  <a:srgbClr val="C00000"/>
                </a:solidFill>
              </a:rPr>
              <a:t>slide </a:t>
            </a:r>
            <a:r>
              <a:rPr lang="da-DK" sz="1200" i="1" smtClean="0">
                <a:solidFill>
                  <a:srgbClr val="C00000"/>
                </a:solidFill>
              </a:rPr>
              <a:t>15 </a:t>
            </a:r>
            <a:r>
              <a:rPr lang="da-DK" sz="1200" i="1" dirty="0" smtClean="0">
                <a:solidFill>
                  <a:srgbClr val="C00000"/>
                </a:solidFill>
              </a:rPr>
              <a:t>og drøfte dem i plenum.</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1" kern="1200" dirty="0" smtClean="0">
                <a:solidFill>
                  <a:schemeClr val="tx1"/>
                </a:solidFill>
                <a:effectLst/>
                <a:latin typeface="+mn-lt"/>
                <a:ea typeface="+mn-ea"/>
                <a:cs typeface="+mn-cs"/>
              </a:rPr>
              <a:t>Forud for øvelsen</a:t>
            </a:r>
            <a:r>
              <a:rPr lang="da-DK" sz="1200" b="0" i="1" kern="1200" baseline="0" dirty="0" smtClean="0">
                <a:solidFill>
                  <a:schemeClr val="tx1"/>
                </a:solidFill>
                <a:effectLst/>
                <a:latin typeface="+mn-lt"/>
                <a:ea typeface="+mn-ea"/>
                <a:cs typeface="+mn-cs"/>
              </a:rPr>
              <a:t> kan du som leder vælge: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da-DK" sz="1200" b="0" i="1" kern="1200" baseline="0" dirty="0" smtClean="0">
                <a:solidFill>
                  <a:schemeClr val="tx1"/>
                </a:solidFill>
                <a:effectLst/>
                <a:latin typeface="+mn-lt"/>
                <a:ea typeface="+mn-ea"/>
                <a:cs typeface="+mn-cs"/>
              </a:rPr>
              <a:t>At udvælge den tematik, som du oplever er relevant hos jer. </a:t>
            </a:r>
            <a:r>
              <a:rPr lang="da-DK" sz="1200" b="1" i="1" kern="1200" baseline="0" dirty="0" smtClean="0">
                <a:solidFill>
                  <a:schemeClr val="tx1"/>
                </a:solidFill>
                <a:effectLst/>
                <a:latin typeface="+mn-lt"/>
                <a:ea typeface="+mn-ea"/>
                <a:cs typeface="+mn-cs"/>
              </a:rPr>
              <a:t>Ret dette slide til, hvis du vælger denne model. </a:t>
            </a:r>
            <a:r>
              <a:rPr lang="da-DK" sz="1200" b="0" i="1" kern="1200" baseline="0" dirty="0" smtClean="0">
                <a:solidFill>
                  <a:schemeClr val="tx1"/>
                </a:solidFill>
                <a:effectLst/>
                <a:latin typeface="+mn-lt"/>
                <a:ea typeface="+mn-ea"/>
                <a:cs typeface="+mn-cs"/>
              </a:rPr>
              <a:t>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da-DK" sz="1200" b="0" i="1" kern="1200" baseline="0" dirty="0" smtClean="0">
                <a:solidFill>
                  <a:schemeClr val="tx1"/>
                </a:solidFill>
                <a:effectLst/>
                <a:latin typeface="+mn-lt"/>
                <a:ea typeface="+mn-ea"/>
                <a:cs typeface="+mn-cs"/>
              </a:rPr>
              <a:t>At lade deltagerne/grupperne udvælge, hvilken tematik, de ønsker at tale om.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1" kern="1200" baseline="0" dirty="0" smtClean="0">
                <a:solidFill>
                  <a:schemeClr val="tx1"/>
                </a:solidFill>
                <a:effectLst/>
                <a:latin typeface="+mn-lt"/>
                <a:ea typeface="+mn-ea"/>
                <a:cs typeface="+mn-cs"/>
              </a:rPr>
              <a:t>Det er også en mulighed at drøfte flere tematikker, men vær opmærksom på at afsætte god tid til drøftelserne, så grupperne når igennem hele arket – min. 20 minutter pr. ark.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0" kern="1200" baseline="0" dirty="0" smtClean="0">
                <a:solidFill>
                  <a:schemeClr val="tx1"/>
                </a:solidFill>
                <a:effectLst/>
                <a:latin typeface="+mn-lt"/>
                <a:ea typeface="+mn-ea"/>
                <a:cs typeface="+mn-cs"/>
              </a:rPr>
              <a:t>  </a:t>
            </a:r>
            <a:endParaRPr lang="da-DK" sz="1200" b="0" i="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solidFill>
                  <a:prstClr val="black"/>
                </a:solidFill>
              </a:rPr>
              <a:pPr/>
              <a:t>13</a:t>
            </a:fld>
            <a:endParaRPr lang="da-DK">
              <a:solidFill>
                <a:prstClr val="black"/>
              </a:solidFill>
            </a:endParaRPr>
          </a:p>
        </p:txBody>
      </p:sp>
    </p:spTree>
    <p:extLst>
      <p:ext uri="{BB962C8B-B14F-4D97-AF65-F5344CB8AC3E}">
        <p14:creationId xmlns:p14="http://schemas.microsoft.com/office/powerpoint/2010/main" val="1746313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Aft>
                <a:spcPts val="1800"/>
              </a:spcAft>
            </a:pPr>
            <a:r>
              <a:rPr lang="da-DK" sz="1200" i="1" kern="1200" dirty="0" smtClean="0">
                <a:solidFill>
                  <a:schemeClr val="tx1"/>
                </a:solidFill>
                <a:effectLst/>
                <a:latin typeface="+mn-lt"/>
                <a:ea typeface="+mn-ea"/>
                <a:cs typeface="+mn-cs"/>
              </a:rPr>
              <a:t>Her kan du vælge at køre en lille proces,</a:t>
            </a:r>
            <a:r>
              <a:rPr lang="da-DK" sz="1200" i="1" kern="1200" baseline="0" dirty="0" smtClean="0">
                <a:solidFill>
                  <a:schemeClr val="tx1"/>
                </a:solidFill>
                <a:effectLst/>
                <a:latin typeface="+mn-lt"/>
                <a:ea typeface="+mn-ea"/>
                <a:cs typeface="+mn-cs"/>
              </a:rPr>
              <a:t> hvor du gør brug af </a:t>
            </a:r>
            <a:r>
              <a:rPr lang="da-DK" sz="1200" i="1" dirty="0" smtClean="0">
                <a:solidFill>
                  <a:srgbClr val="C00000"/>
                </a:solidFill>
              </a:rPr>
              <a:t>dialogkortene. </a:t>
            </a:r>
            <a:r>
              <a:rPr lang="da-DK" sz="1200" i="1" dirty="0" smtClean="0">
                <a:solidFill>
                  <a:srgbClr val="C00000"/>
                </a:solidFill>
              </a:rPr>
              <a:t>Dialogkortene kan lånes hos Personale og HR eller printes</a:t>
            </a:r>
            <a:r>
              <a:rPr lang="da-DK" sz="1200" i="1" baseline="0" dirty="0" smtClean="0">
                <a:solidFill>
                  <a:srgbClr val="C00000"/>
                </a:solidFill>
              </a:rPr>
              <a:t> fra Broen</a:t>
            </a:r>
            <a:r>
              <a:rPr lang="da-DK" sz="1200" i="1" dirty="0" smtClean="0">
                <a:solidFill>
                  <a:srgbClr val="C00000"/>
                </a:solidFill>
              </a:rPr>
              <a:t>. Både dialogkortene og</a:t>
            </a:r>
            <a:r>
              <a:rPr lang="da-DK" sz="1200" i="1" baseline="0" dirty="0" smtClean="0">
                <a:solidFill>
                  <a:srgbClr val="C00000"/>
                </a:solidFill>
              </a:rPr>
              <a:t> dialogarket</a:t>
            </a:r>
            <a:r>
              <a:rPr lang="da-DK" sz="1200" i="1" dirty="0" smtClean="0">
                <a:solidFill>
                  <a:srgbClr val="C00000"/>
                </a:solidFill>
              </a:rPr>
              <a:t> kan bruges i større og mindre grupper</a:t>
            </a:r>
            <a:r>
              <a:rPr lang="da-DK" sz="1200" i="1" dirty="0" smtClean="0">
                <a:solidFill>
                  <a:srgbClr val="C00000"/>
                </a:solidFill>
              </a:rPr>
              <a:t>. Se evt. procesbeskrivelsen på Broen. </a:t>
            </a:r>
            <a:endParaRPr lang="da-DK" sz="1200" i="1" dirty="0" smtClean="0">
              <a:solidFill>
                <a:srgbClr val="C00000"/>
              </a:solidFill>
            </a:endParaRPr>
          </a:p>
          <a:p>
            <a:pPr>
              <a:spcAft>
                <a:spcPts val="1800"/>
              </a:spcAft>
            </a:pPr>
            <a:r>
              <a:rPr lang="da-DK" sz="1200" i="1" dirty="0" smtClean="0">
                <a:solidFill>
                  <a:srgbClr val="C00000"/>
                </a:solidFill>
              </a:rPr>
              <a:t> </a:t>
            </a:r>
          </a:p>
          <a:p>
            <a:pPr>
              <a:spcAft>
                <a:spcPts val="1800"/>
              </a:spcAft>
            </a:pPr>
            <a:r>
              <a:rPr lang="da-DK" sz="1200" i="1" dirty="0" smtClean="0">
                <a:solidFill>
                  <a:srgbClr val="C00000"/>
                </a:solidFill>
              </a:rPr>
              <a:t>Ønsker du ikke at bruge dialogkort</a:t>
            </a:r>
            <a:r>
              <a:rPr lang="da-DK" sz="1200" i="1" baseline="0" dirty="0" smtClean="0">
                <a:solidFill>
                  <a:srgbClr val="C00000"/>
                </a:solidFill>
              </a:rPr>
              <a:t> eller dialogarket, kan du </a:t>
            </a:r>
            <a:r>
              <a:rPr lang="da-DK" sz="1200" i="1" baseline="0" dirty="0" smtClean="0">
                <a:solidFill>
                  <a:srgbClr val="C00000"/>
                </a:solidFill>
              </a:rPr>
              <a:t>i stedet </a:t>
            </a:r>
            <a:r>
              <a:rPr lang="da-DK" sz="1200" i="1" dirty="0" smtClean="0">
                <a:solidFill>
                  <a:srgbClr val="C00000"/>
                </a:solidFill>
              </a:rPr>
              <a:t>tage udgangspunkt i spørgsmålene på næste</a:t>
            </a:r>
            <a:r>
              <a:rPr lang="da-DK" sz="1200" i="1" baseline="0" dirty="0" smtClean="0">
                <a:solidFill>
                  <a:srgbClr val="C00000"/>
                </a:solidFill>
              </a:rPr>
              <a:t> </a:t>
            </a:r>
            <a:r>
              <a:rPr lang="da-DK" sz="1200" i="1" dirty="0" smtClean="0">
                <a:solidFill>
                  <a:srgbClr val="C00000"/>
                </a:solidFill>
              </a:rPr>
              <a:t>slide (slide </a:t>
            </a:r>
            <a:r>
              <a:rPr lang="da-DK" sz="1200" i="1" dirty="0" smtClean="0">
                <a:solidFill>
                  <a:srgbClr val="C00000"/>
                </a:solidFill>
              </a:rPr>
              <a:t>15) </a:t>
            </a:r>
            <a:r>
              <a:rPr lang="da-DK" sz="1200" i="1" dirty="0" smtClean="0">
                <a:solidFill>
                  <a:srgbClr val="C00000"/>
                </a:solidFill>
              </a:rPr>
              <a:t>og drøfte dem i plenum.</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0" kern="1200" baseline="0" dirty="0" smtClean="0">
                <a:solidFill>
                  <a:schemeClr val="tx1"/>
                </a:solidFill>
                <a:effectLst/>
                <a:latin typeface="+mn-lt"/>
                <a:ea typeface="+mn-ea"/>
                <a:cs typeface="+mn-cs"/>
              </a:rPr>
              <a:t>  </a:t>
            </a:r>
            <a:endParaRPr lang="da-DK" sz="1200" b="0" i="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solidFill>
                  <a:prstClr val="black"/>
                </a:solidFill>
              </a:rPr>
              <a:pPr/>
              <a:t>14</a:t>
            </a:fld>
            <a:endParaRPr lang="da-DK">
              <a:solidFill>
                <a:prstClr val="black"/>
              </a:solidFill>
            </a:endParaRPr>
          </a:p>
        </p:txBody>
      </p:sp>
    </p:spTree>
    <p:extLst>
      <p:ext uri="{BB962C8B-B14F-4D97-AF65-F5344CB8AC3E}">
        <p14:creationId xmlns:p14="http://schemas.microsoft.com/office/powerpoint/2010/main" val="1170843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i="1" kern="1200" dirty="0" smtClean="0">
                <a:solidFill>
                  <a:schemeClr val="tx1"/>
                </a:solidFill>
                <a:effectLst/>
                <a:latin typeface="+mn-lt"/>
                <a:ea typeface="+mn-ea"/>
                <a:cs typeface="+mn-cs"/>
              </a:rPr>
              <a:t>Lav</a:t>
            </a:r>
            <a:r>
              <a:rPr lang="da-DK" sz="1200" i="1" kern="1200" baseline="0" dirty="0" smtClean="0">
                <a:solidFill>
                  <a:schemeClr val="tx1"/>
                </a:solidFill>
                <a:effectLst/>
                <a:latin typeface="+mn-lt"/>
                <a:ea typeface="+mn-ea"/>
                <a:cs typeface="+mn-cs"/>
              </a:rPr>
              <a:t> en opsamling efter gruppearbejdet eller plenumdrøftelserne. Spørg grupperne hvad de har talt om, hvad de er kommet frem til? Og hvad det giver anledning </a:t>
            </a:r>
            <a:r>
              <a:rPr lang="da-DK" sz="1200" i="1" kern="1200" baseline="0" dirty="0" smtClean="0">
                <a:solidFill>
                  <a:schemeClr val="tx1"/>
                </a:solidFill>
                <a:effectLst/>
                <a:latin typeface="+mn-lt"/>
                <a:ea typeface="+mn-ea"/>
                <a:cs typeface="+mn-cs"/>
              </a:rPr>
              <a:t>til fremadrettet?</a:t>
            </a:r>
            <a:endParaRPr lang="da-DK" sz="120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i="1" kern="1200" baseline="0" dirty="0" smtClean="0">
                <a:solidFill>
                  <a:schemeClr val="tx1"/>
                </a:solidFill>
                <a:effectLst/>
                <a:latin typeface="+mn-lt"/>
                <a:ea typeface="+mn-ea"/>
                <a:cs typeface="+mn-cs"/>
              </a:rPr>
              <a:t>Inspiration til yderligere spørgsmål: </a:t>
            </a:r>
            <a:endParaRPr lang="da-DK" i="1" dirty="0" smtClean="0">
              <a:latin typeface="Arial" panose="020B0604020202020204" pitchFamily="34" charset="0"/>
              <a:cs typeface="Arial" panose="020B0604020202020204" pitchFamily="34" charset="0"/>
            </a:endParaRPr>
          </a:p>
          <a:p>
            <a:pPr marL="0" indent="0">
              <a:buFont typeface="Wingdings" panose="05000000000000000000" pitchFamily="2" charset="2"/>
              <a:buNone/>
            </a:pPr>
            <a:r>
              <a:rPr lang="da-DK" i="1" dirty="0" smtClean="0">
                <a:latin typeface="Arial" panose="020B0604020202020204" pitchFamily="34" charset="0"/>
                <a:cs typeface="Arial" panose="020B0604020202020204" pitchFamily="34" charset="0"/>
              </a:rPr>
              <a:t>Hvad er vi særligt dygtige til på vores arbejdsplads i forhold til …</a:t>
            </a:r>
            <a:r>
              <a:rPr lang="da-DK" i="1" dirty="0" smtClean="0">
                <a:solidFill>
                  <a:srgbClr val="FF0000"/>
                </a:solidFill>
                <a:latin typeface="Arial" panose="020B0604020202020204" pitchFamily="34" charset="0"/>
                <a:cs typeface="Arial" panose="020B0604020202020204" pitchFamily="34" charset="0"/>
              </a:rPr>
              <a:t>(den valgte tematik)</a:t>
            </a:r>
            <a:r>
              <a:rPr lang="da-DK" i="1" dirty="0" smtClean="0">
                <a:latin typeface="Arial" panose="020B0604020202020204" pitchFamily="34"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i="1" dirty="0" smtClean="0">
                <a:latin typeface="Arial" panose="020B0604020202020204" pitchFamily="34" charset="0"/>
                <a:cs typeface="Arial" panose="020B0604020202020204" pitchFamily="34" charset="0"/>
              </a:rPr>
              <a:t>Hvor har vi særlige udfordringer på vores arbejdsplads i forhold til …</a:t>
            </a:r>
            <a:r>
              <a:rPr lang="da-DK" i="1" dirty="0" smtClean="0">
                <a:solidFill>
                  <a:srgbClr val="FF0000"/>
                </a:solidFill>
                <a:latin typeface="Arial" panose="020B0604020202020204" pitchFamily="34" charset="0"/>
                <a:cs typeface="Arial" panose="020B0604020202020204" pitchFamily="34" charset="0"/>
              </a:rPr>
              <a:t>(den valgte tematik)</a:t>
            </a:r>
            <a:r>
              <a:rPr lang="da-DK" i="1" dirty="0" smtClean="0">
                <a:latin typeface="Arial" panose="020B0604020202020204" pitchFamily="34"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i="1" kern="1200" baseline="0" dirty="0" smtClean="0">
                <a:solidFill>
                  <a:schemeClr val="tx1"/>
                </a:solidFill>
                <a:effectLst/>
                <a:latin typeface="+mn-lt"/>
                <a:ea typeface="+mn-ea"/>
                <a:cs typeface="+mn-cs"/>
              </a:rPr>
              <a:t>Hvad skal I arbejde videre med?</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i="1" kern="1200" baseline="0" dirty="0" smtClean="0">
                <a:solidFill>
                  <a:schemeClr val="tx1"/>
                </a:solidFill>
                <a:effectLst/>
                <a:latin typeface="+mn-lt"/>
                <a:ea typeface="+mn-ea"/>
                <a:cs typeface="+mn-cs"/>
              </a:rPr>
              <a:t>Hvilke konkrete handlinger kræver det?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i="1" kern="1200" baseline="0" dirty="0" smtClean="0">
                <a:solidFill>
                  <a:schemeClr val="tx1"/>
                </a:solidFill>
                <a:effectLst/>
                <a:latin typeface="+mn-lt"/>
                <a:ea typeface="+mn-ea"/>
                <a:cs typeface="+mn-cs"/>
              </a:rPr>
              <a:t>Hvem gør hvad? </a:t>
            </a:r>
          </a:p>
        </p:txBody>
      </p:sp>
      <p:sp>
        <p:nvSpPr>
          <p:cNvPr id="4" name="Pladsholder til slidenummer 3"/>
          <p:cNvSpPr>
            <a:spLocks noGrp="1"/>
          </p:cNvSpPr>
          <p:nvPr>
            <p:ph type="sldNum" sz="quarter" idx="10"/>
          </p:nvPr>
        </p:nvSpPr>
        <p:spPr/>
        <p:txBody>
          <a:bodyPr/>
          <a:lstStyle/>
          <a:p>
            <a:fld id="{91BF52B6-5609-5149-A324-2FB9B9CBEB49}" type="slidenum">
              <a:rPr lang="da-DK" smtClean="0">
                <a:solidFill>
                  <a:prstClr val="black"/>
                </a:solidFill>
              </a:rPr>
              <a:pPr/>
              <a:t>15</a:t>
            </a:fld>
            <a:endParaRPr lang="da-DK">
              <a:solidFill>
                <a:prstClr val="black"/>
              </a:solidFill>
            </a:endParaRPr>
          </a:p>
        </p:txBody>
      </p:sp>
    </p:spTree>
    <p:extLst>
      <p:ext uri="{BB962C8B-B14F-4D97-AF65-F5344CB8AC3E}">
        <p14:creationId xmlns:p14="http://schemas.microsoft.com/office/powerpoint/2010/main" val="4140327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rgbClr val="FF0000"/>
                </a:solidFill>
                <a:effectLst/>
                <a:latin typeface="+mn-lt"/>
                <a:ea typeface="+mn-ea"/>
                <a:cs typeface="+mn-cs"/>
              </a:rPr>
              <a:t>Leder/</a:t>
            </a:r>
            <a:r>
              <a:rPr lang="da-DK" sz="1200" kern="1200" dirty="0" err="1" smtClean="0">
                <a:solidFill>
                  <a:srgbClr val="FF0000"/>
                </a:solidFill>
                <a:effectLst/>
                <a:latin typeface="+mn-lt"/>
                <a:ea typeface="+mn-ea"/>
                <a:cs typeface="+mn-cs"/>
              </a:rPr>
              <a:t>mødefacilitator</a:t>
            </a:r>
            <a:r>
              <a:rPr lang="da-DK" sz="1200" kern="1200" dirty="0" smtClean="0">
                <a:solidFill>
                  <a:srgbClr val="FF0000"/>
                </a:solidFill>
                <a:effectLst/>
                <a:latin typeface="+mn-lt"/>
                <a:ea typeface="+mn-ea"/>
                <a:cs typeface="+mn-cs"/>
              </a:rPr>
              <a:t> laver selv en kort</a:t>
            </a:r>
            <a:r>
              <a:rPr lang="da-DK" sz="1200" kern="1200" baseline="0" dirty="0" smtClean="0">
                <a:solidFill>
                  <a:srgbClr val="FF0000"/>
                </a:solidFill>
                <a:effectLst/>
                <a:latin typeface="+mn-lt"/>
                <a:ea typeface="+mn-ea"/>
                <a:cs typeface="+mn-cs"/>
              </a:rPr>
              <a:t> præsentation til mødet, som passer til den ramme, som mødet afholdes under.</a:t>
            </a:r>
          </a:p>
          <a:p>
            <a:endParaRPr lang="da-DK" sz="1200" kern="1200" baseline="0" dirty="0" smtClean="0">
              <a:solidFill>
                <a:srgbClr val="FF0000"/>
              </a:solidFill>
              <a:effectLst/>
              <a:latin typeface="+mn-lt"/>
              <a:ea typeface="+mn-ea"/>
              <a:cs typeface="+mn-cs"/>
            </a:endParaRPr>
          </a:p>
          <a:p>
            <a:r>
              <a:rPr lang="da-DK" sz="1200" b="1" kern="1200" baseline="0" dirty="0" smtClean="0">
                <a:solidFill>
                  <a:srgbClr val="FF0000"/>
                </a:solidFill>
                <a:effectLst/>
                <a:latin typeface="+mn-lt"/>
                <a:ea typeface="+mn-ea"/>
                <a:cs typeface="+mn-cs"/>
              </a:rPr>
              <a:t>Valgfrie talenoter: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baseline="0" dirty="0" smtClean="0">
                <a:solidFill>
                  <a:srgbClr val="FF0000"/>
                </a:solidFill>
                <a:effectLst/>
                <a:latin typeface="+mn-lt"/>
                <a:ea typeface="+mn-ea"/>
                <a:cs typeface="+mn-cs"/>
              </a:rPr>
              <a:t>Randers Kommunes kønsligestillingspolitik </a:t>
            </a:r>
            <a:r>
              <a:rPr lang="da-DK" sz="1200" i="1" kern="1200" baseline="0" dirty="0" smtClean="0">
                <a:solidFill>
                  <a:srgbClr val="FF0000"/>
                </a:solidFill>
                <a:effectLst/>
                <a:latin typeface="+mn-lt"/>
                <a:ea typeface="+mn-ea"/>
                <a:cs typeface="+mn-cs"/>
              </a:rPr>
              <a:t>Kønsligestilling – lige muligheder for alle køn </a:t>
            </a:r>
            <a:r>
              <a:rPr lang="da-DK" sz="1200" kern="1200" baseline="0" dirty="0" smtClean="0">
                <a:solidFill>
                  <a:srgbClr val="FF0000"/>
                </a:solidFill>
                <a:effectLst/>
                <a:latin typeface="+mn-lt"/>
                <a:ea typeface="+mn-ea"/>
                <a:cs typeface="+mn-cs"/>
              </a:rPr>
              <a:t>sætter fokus på, at alle uanset køn, identitet og seksuel orientering skal have lige muligheder og frihed til at udleve dem, de er og leve det liv, de ønsker.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baseline="0" dirty="0" smtClean="0">
                <a:solidFill>
                  <a:srgbClr val="FF0000"/>
                </a:solidFill>
                <a:effectLst/>
                <a:latin typeface="+mn-lt"/>
                <a:ea typeface="+mn-ea"/>
                <a:cs typeface="+mn-cs"/>
              </a:rPr>
              <a:t>K</a:t>
            </a:r>
            <a:r>
              <a:rPr lang="da-DK" sz="1200" kern="1200" dirty="0" smtClean="0">
                <a:solidFill>
                  <a:srgbClr val="FF0000"/>
                </a:solidFill>
                <a:effectLst/>
                <a:latin typeface="+mn-lt"/>
                <a:ea typeface="+mn-ea"/>
                <a:cs typeface="+mn-cs"/>
              </a:rPr>
              <a:t>ønsligestilling er et vigtigt tema både på arbejdspladsen, i serviceydelserne og i mødet med</a:t>
            </a:r>
            <a:r>
              <a:rPr lang="da-DK" sz="1200" kern="1200" baseline="0" dirty="0" smtClean="0">
                <a:solidFill>
                  <a:srgbClr val="FF0000"/>
                </a:solidFill>
                <a:effectLst/>
                <a:latin typeface="+mn-lt"/>
                <a:ea typeface="+mn-ea"/>
                <a:cs typeface="+mn-cs"/>
              </a:rPr>
              <a:t> borgerne</a:t>
            </a:r>
            <a:r>
              <a:rPr lang="da-DK" sz="1200" kern="1200" baseline="0" smtClean="0">
                <a:solidFill>
                  <a:srgbClr val="FF0000"/>
                </a:solidFill>
                <a:effectLst/>
                <a:latin typeface="+mn-lt"/>
                <a:ea typeface="+mn-ea"/>
                <a:cs typeface="+mn-cs"/>
              </a:rPr>
              <a:t>. </a:t>
            </a:r>
            <a:r>
              <a:rPr lang="da-DK" sz="1200" kern="1200" smtClean="0">
                <a:solidFill>
                  <a:srgbClr val="FF0000"/>
                </a:solidFill>
                <a:effectLst/>
                <a:latin typeface="+mn-lt"/>
                <a:ea typeface="+mn-ea"/>
                <a:cs typeface="+mn-cs"/>
              </a:rPr>
              <a:t>Vidste </a:t>
            </a:r>
            <a:r>
              <a:rPr lang="da-DK" sz="1200" kern="1200" dirty="0" smtClean="0">
                <a:solidFill>
                  <a:srgbClr val="FF0000"/>
                </a:solidFill>
                <a:effectLst/>
                <a:latin typeface="+mn-lt"/>
                <a:ea typeface="+mn-ea"/>
                <a:cs typeface="+mn-cs"/>
              </a:rPr>
              <a:t>du, at der er 30 forskellige definitioner af køn?</a:t>
            </a:r>
            <a:r>
              <a:rPr lang="da-DK" sz="1200" kern="1200" baseline="0" dirty="0" smtClean="0">
                <a:solidFill>
                  <a:srgbClr val="FF0000"/>
                </a:solidFill>
                <a:effectLst/>
                <a:latin typeface="+mn-lt"/>
                <a:ea typeface="+mn-ea"/>
                <a:cs typeface="+mn-cs"/>
              </a:rPr>
              <a:t> Fordi der er så mange definitioner af køn hedder politikken også</a:t>
            </a:r>
            <a:r>
              <a:rPr lang="da-DK" sz="1200" kern="1200" dirty="0" smtClean="0">
                <a:solidFill>
                  <a:srgbClr val="FF0000"/>
                </a:solidFill>
                <a:effectLst/>
                <a:latin typeface="+mn-lt"/>
                <a:ea typeface="+mn-ea"/>
                <a:cs typeface="+mn-cs"/>
              </a:rPr>
              <a:t> Kønsligestilling - lige muligheder for alle køn.</a:t>
            </a:r>
          </a:p>
        </p:txBody>
      </p:sp>
      <p:sp>
        <p:nvSpPr>
          <p:cNvPr id="4" name="Pladsholder til slidenummer 3"/>
          <p:cNvSpPr>
            <a:spLocks noGrp="1"/>
          </p:cNvSpPr>
          <p:nvPr>
            <p:ph type="sldNum" sz="quarter" idx="10"/>
          </p:nvPr>
        </p:nvSpPr>
        <p:spPr/>
        <p:txBody>
          <a:bodyPr/>
          <a:lstStyle/>
          <a:p>
            <a:fld id="{91BF52B6-5609-5149-A324-2FB9B9CBEB49}" type="slidenum">
              <a:rPr lang="da-DK" smtClean="0"/>
              <a:t>2</a:t>
            </a:fld>
            <a:endParaRPr lang="da-DK"/>
          </a:p>
        </p:txBody>
      </p:sp>
    </p:spTree>
    <p:extLst>
      <p:ext uri="{BB962C8B-B14F-4D97-AF65-F5344CB8AC3E}">
        <p14:creationId xmlns:p14="http://schemas.microsoft.com/office/powerpoint/2010/main" val="191864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kern="1200" dirty="0" smtClean="0">
                <a:solidFill>
                  <a:schemeClr val="tx1"/>
                </a:solidFill>
                <a:effectLst/>
                <a:latin typeface="+mn-lt"/>
                <a:ea typeface="+mn-ea"/>
                <a:cs typeface="+mn-cs"/>
              </a:rPr>
              <a:t>Valgfrie talenoter:</a:t>
            </a:r>
            <a:endParaRPr lang="da-DK"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Vi</a:t>
            </a:r>
            <a:r>
              <a:rPr lang="da-DK" sz="1200" kern="1200" baseline="0" dirty="0" smtClean="0">
                <a:solidFill>
                  <a:schemeClr val="tx1"/>
                </a:solidFill>
                <a:effectLst/>
                <a:latin typeface="+mn-lt"/>
                <a:ea typeface="+mn-ea"/>
                <a:cs typeface="+mn-cs"/>
              </a:rPr>
              <a:t> er samlet her i dag, fordi vi skal tage hul på arbejdet med at give politikken liv i praksis. </a:t>
            </a:r>
          </a:p>
          <a:p>
            <a:pPr marL="171450" indent="-171450">
              <a:buFont typeface="Arial" panose="020B0604020202020204" pitchFamily="34" charset="0"/>
              <a:buChar char="•"/>
            </a:pPr>
            <a:r>
              <a:rPr lang="da-DK" sz="1200" kern="1200" baseline="0" dirty="0" smtClean="0">
                <a:solidFill>
                  <a:schemeClr val="tx1"/>
                </a:solidFill>
                <a:effectLst/>
                <a:latin typeface="+mn-lt"/>
                <a:ea typeface="+mn-ea"/>
                <a:cs typeface="+mn-cs"/>
              </a:rPr>
              <a:t>Helt konkret opfordrer politikken til, at lige muligheder skal skabes, myter skal aflives og kønsopfattelser og traditionelle forståelser af køn og identitet skal udfordres.  </a:t>
            </a:r>
          </a:p>
          <a:p>
            <a:pPr marL="171450" indent="-171450">
              <a:buFont typeface="Arial" panose="020B0604020202020204" pitchFamily="34" charset="0"/>
              <a:buChar char="•"/>
            </a:pPr>
            <a:r>
              <a:rPr lang="da-DK" sz="1200" kern="1200" baseline="0" dirty="0" smtClean="0">
                <a:solidFill>
                  <a:schemeClr val="tx1"/>
                </a:solidFill>
                <a:effectLst/>
                <a:latin typeface="+mn-lt"/>
                <a:ea typeface="+mn-ea"/>
                <a:cs typeface="+mn-cs"/>
              </a:rPr>
              <a:t>Som ansat i Randers Kommune møder vi mange mennesker. Vores </a:t>
            </a:r>
            <a:r>
              <a:rPr lang="da-DK" sz="1200" b="0" i="0" kern="1200" dirty="0" smtClean="0">
                <a:solidFill>
                  <a:schemeClr val="tx1"/>
                </a:solidFill>
                <a:effectLst/>
                <a:latin typeface="+mn-lt"/>
                <a:ea typeface="+mn-ea"/>
                <a:cs typeface="+mn-cs"/>
              </a:rPr>
              <a:t>arbejdspladser og institutioner er bærere af værdier og kultur, og vi sætter aftryk i mødet med borgerne og hinanden - bevidst og ubevidst. </a:t>
            </a:r>
          </a:p>
          <a:p>
            <a:pPr marL="171450" indent="-171450">
              <a:buFont typeface="Arial" panose="020B0604020202020204" pitchFamily="34" charset="0"/>
              <a:buChar char="•"/>
            </a:pPr>
            <a:r>
              <a:rPr lang="da-DK" sz="1200" b="0" i="0" kern="1200" dirty="0" smtClean="0">
                <a:solidFill>
                  <a:schemeClr val="tx1"/>
                </a:solidFill>
                <a:effectLst/>
                <a:latin typeface="+mn-lt"/>
                <a:ea typeface="+mn-ea"/>
                <a:cs typeface="+mn-cs"/>
              </a:rPr>
              <a:t>Derfor er det vigtigt med en politik, som har fokus på</a:t>
            </a:r>
            <a:r>
              <a:rPr lang="da-DK" sz="1200" b="0" i="0" kern="1200" baseline="0" dirty="0" smtClean="0">
                <a:solidFill>
                  <a:schemeClr val="tx1"/>
                </a:solidFill>
                <a:effectLst/>
                <a:latin typeface="+mn-lt"/>
                <a:ea typeface="+mn-ea"/>
                <a:cs typeface="+mn-cs"/>
              </a:rPr>
              <a:t> kønsligestilling, således at vi bliver mere bevidste omkring, hvordan vi f.eks. taler om køn, rekrutterer mere kønsneutralt eller bringer kønsligestilling ned i børnehøjde. </a:t>
            </a:r>
          </a:p>
          <a:p>
            <a:pPr marL="171450" indent="-171450">
              <a:buFont typeface="Arial" panose="020B0604020202020204" pitchFamily="34" charset="0"/>
              <a:buChar char="•"/>
            </a:pPr>
            <a:endParaRPr lang="da-DK"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b="0" i="0" kern="1200" baseline="0" dirty="0" smtClean="0">
                <a:solidFill>
                  <a:schemeClr val="tx1"/>
                </a:solidFill>
                <a:effectLst/>
                <a:latin typeface="+mn-lt"/>
                <a:ea typeface="+mn-ea"/>
                <a:cs typeface="+mn-cs"/>
              </a:rPr>
              <a:t>Politikken sætter en strategisk retning, men de konkrete handlingsforslag, har vi selv indvirkning på. Vi er eksperterne på vores arbejdsplads og på vores arbejdsområder, og derfor skal vi i dag tale om, hvordan politikken er relevant for os, og hvordan vi kan arbejde med den hos os. </a:t>
            </a:r>
          </a:p>
          <a:p>
            <a:endParaRPr lang="da-DK"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b="0" i="0" kern="1200" baseline="0" dirty="0" smtClean="0">
                <a:solidFill>
                  <a:schemeClr val="tx1"/>
                </a:solidFill>
                <a:effectLst/>
                <a:latin typeface="+mn-lt"/>
                <a:ea typeface="+mn-ea"/>
                <a:cs typeface="+mn-cs"/>
              </a:rPr>
              <a:t>Jeg vil starte med ganske kort at fortælle om </a:t>
            </a:r>
            <a:r>
              <a:rPr lang="da-DK" sz="1200" kern="1200" dirty="0" smtClean="0">
                <a:solidFill>
                  <a:schemeClr val="tx1"/>
                </a:solidFill>
                <a:effectLst/>
                <a:latin typeface="+mn-lt"/>
                <a:ea typeface="+mn-ea"/>
                <a:cs typeface="+mn-cs"/>
              </a:rPr>
              <a:t>nogle af de overvejelser og bevæggrunde, som politikforslaget bygger på.</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Herefter vil jeg præsentere politikkens tre fokusområder.</a:t>
            </a:r>
            <a:r>
              <a:rPr lang="da-DK" sz="1200" kern="1200" baseline="0" dirty="0" smtClean="0">
                <a:solidFill>
                  <a:schemeClr val="tx1"/>
                </a:solidFill>
                <a:effectLst/>
                <a:latin typeface="+mn-lt"/>
                <a:ea typeface="+mn-ea"/>
                <a:cs typeface="+mn-cs"/>
              </a:rPr>
              <a:t> </a:t>
            </a:r>
          </a:p>
          <a:p>
            <a:pPr marL="171450" indent="-171450">
              <a:buFont typeface="Arial" panose="020B0604020202020204" pitchFamily="34" charset="0"/>
              <a:buChar char="•"/>
            </a:pPr>
            <a:r>
              <a:rPr lang="da-DK" sz="1200" kern="1200" baseline="0" dirty="0" smtClean="0">
                <a:solidFill>
                  <a:schemeClr val="tx1"/>
                </a:solidFill>
                <a:effectLst/>
                <a:latin typeface="+mn-lt"/>
                <a:ea typeface="+mn-ea"/>
                <a:cs typeface="+mn-cs"/>
              </a:rPr>
              <a:t>Bagefter vil vi så drøfte, hvordan vi kan arbejde med politikken med udgangspunkt i vores arbejdsplads/institution – altså hvad vi vil/skal prioritere og hvad vi vil arbejde videre med hos os. </a:t>
            </a:r>
            <a:endParaRPr lang="da-DK"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t>3</a:t>
            </a:fld>
            <a:endParaRPr lang="da-DK"/>
          </a:p>
        </p:txBody>
      </p:sp>
    </p:spTree>
    <p:extLst>
      <p:ext uri="{BB962C8B-B14F-4D97-AF65-F5344CB8AC3E}">
        <p14:creationId xmlns:p14="http://schemas.microsoft.com/office/powerpoint/2010/main" val="2222839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kern="1200" dirty="0" smtClean="0">
                <a:solidFill>
                  <a:schemeClr val="tx1"/>
                </a:solidFill>
                <a:effectLst/>
                <a:latin typeface="+mn-lt"/>
                <a:ea typeface="+mn-ea"/>
                <a:cs typeface="+mn-cs"/>
              </a:rPr>
              <a:t>Valgfrie talenoter:</a:t>
            </a:r>
            <a:endParaRPr lang="da-DK"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Hvorfor skal vi overhovedet have fokus på kønsligestilling?</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Faktisk er kønsligestilling et grundlæggende princip i det danske samfund. I 1988 fik Danmark en lov om ligestilling,</a:t>
            </a:r>
            <a:r>
              <a:rPr lang="da-DK" sz="1200" kern="1200" baseline="0" dirty="0" smtClean="0">
                <a:solidFill>
                  <a:schemeClr val="tx1"/>
                </a:solidFill>
                <a:effectLst/>
                <a:latin typeface="+mn-lt"/>
                <a:ea typeface="+mn-ea"/>
                <a:cs typeface="+mn-cs"/>
              </a:rPr>
              <a:t> som</a:t>
            </a:r>
            <a:r>
              <a:rPr lang="da-DK" sz="1200" kern="1200" dirty="0" smtClean="0">
                <a:solidFill>
                  <a:schemeClr val="tx1"/>
                </a:solidFill>
                <a:effectLst/>
                <a:latin typeface="+mn-lt"/>
                <a:ea typeface="+mn-ea"/>
                <a:cs typeface="+mn-cs"/>
              </a:rPr>
              <a:t> skal sikre, at alle offentlige myndigheder arbejder for ligestilling på deres område.</a:t>
            </a:r>
            <a:r>
              <a:rPr lang="da-DK" sz="1200" kern="1200" baseline="0" dirty="0" smtClean="0">
                <a:solidFill>
                  <a:schemeClr val="tx1"/>
                </a:solidFill>
                <a:effectLst/>
                <a:latin typeface="+mn-lt"/>
                <a:ea typeface="+mn-ea"/>
                <a:cs typeface="+mn-cs"/>
              </a:rPr>
              <a:t> Dermed skal vi altså også arbejde med kønsligestilling </a:t>
            </a:r>
            <a:r>
              <a:rPr lang="da-DK" sz="1200" kern="1200" dirty="0" smtClean="0">
                <a:solidFill>
                  <a:schemeClr val="tx1"/>
                </a:solidFill>
                <a:effectLst/>
                <a:latin typeface="+mn-lt"/>
                <a:ea typeface="+mn-ea"/>
                <a:cs typeface="+mn-cs"/>
              </a:rPr>
              <a:t>i Randers Kommune.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I kommunen bliver der ca. hvert tredje år udarbejdet en ligestillingsredegørelse omhandlende kønsforskelle i kommunen. </a:t>
            </a:r>
          </a:p>
          <a:p>
            <a:pPr marL="171450" indent="-171450">
              <a:buFont typeface="Arial" panose="020B0604020202020204" pitchFamily="34" charset="0"/>
              <a:buChar char="•"/>
            </a:pPr>
            <a:endParaRPr lang="da-DK"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Ligestilling er et bredt begreb,</a:t>
            </a:r>
            <a:r>
              <a:rPr lang="da-DK" sz="1200" kern="1200" baseline="0" dirty="0" smtClean="0">
                <a:solidFill>
                  <a:schemeClr val="tx1"/>
                </a:solidFill>
                <a:effectLst/>
                <a:latin typeface="+mn-lt"/>
                <a:ea typeface="+mn-ea"/>
                <a:cs typeface="+mn-cs"/>
              </a:rPr>
              <a:t> som </a:t>
            </a:r>
            <a:r>
              <a:rPr lang="da-DK" sz="1200" kern="1200" dirty="0" smtClean="0">
                <a:solidFill>
                  <a:schemeClr val="tx1"/>
                </a:solidFill>
                <a:effectLst/>
                <a:latin typeface="+mn-lt"/>
                <a:ea typeface="+mn-ea"/>
                <a:cs typeface="+mn-cs"/>
              </a:rPr>
              <a:t>rummer mange aspekter – f.eks. etnicitet, religion, handicap og så videre. I Randers Kommune er disse forskellige aspekter af ligestilling skrevet ind i en række politikker.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Men Randers Kommune har ikke tidligere haft en egentlig politik, som handler om ligestilling mellem køn.</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I forhold til ligestilling mellem køn handler det ikke om en kvindekamp, som nogen måske kan tro. Det handler om at skabe de bedste betingelser både for piger og drenge, for mænd og kvinder, for homoseksuelle og transkønnede osv.,</a:t>
            </a:r>
            <a:r>
              <a:rPr lang="da-DK" sz="1200" kern="1200" baseline="0" dirty="0" smtClean="0">
                <a:solidFill>
                  <a:schemeClr val="tx1"/>
                </a:solidFill>
                <a:effectLst/>
                <a:latin typeface="+mn-lt"/>
                <a:ea typeface="+mn-ea"/>
                <a:cs typeface="+mn-cs"/>
              </a:rPr>
              <a:t> så </a:t>
            </a:r>
            <a:r>
              <a:rPr lang="da-DK" sz="1200" kern="1200" dirty="0" smtClean="0">
                <a:solidFill>
                  <a:schemeClr val="tx1"/>
                </a:solidFill>
                <a:effectLst/>
                <a:latin typeface="+mn-lt"/>
                <a:ea typeface="+mn-ea"/>
                <a:cs typeface="+mn-cs"/>
              </a:rPr>
              <a:t>alle kan udleve og have lige muligheder uanset køn og kønsidentitet. </a:t>
            </a:r>
          </a:p>
          <a:p>
            <a:endParaRPr lang="da-DK"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t>4</a:t>
            </a:fld>
            <a:endParaRPr lang="da-DK"/>
          </a:p>
        </p:txBody>
      </p:sp>
    </p:spTree>
    <p:extLst>
      <p:ext uri="{BB962C8B-B14F-4D97-AF65-F5344CB8AC3E}">
        <p14:creationId xmlns:p14="http://schemas.microsoft.com/office/powerpoint/2010/main" val="164758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200" b="1" kern="1200" dirty="0" smtClean="0">
                <a:solidFill>
                  <a:schemeClr val="tx1"/>
                </a:solidFill>
                <a:effectLst/>
                <a:latin typeface="+mn-lt"/>
                <a:ea typeface="+mn-ea"/>
                <a:cs typeface="+mn-cs"/>
              </a:rPr>
              <a:t>Valgfrie talenoter:</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Ønsket om ligestilling og lige muligheder mellem mænd og kvinder har rødder i oplysningstiden. Oplysningstiden handlede om, at frihed og lighed var vigtige begreber for den enkelte borger. Derudover var opfattelsen den, at det enkelte individ i samfundet havde ret til selvbestemmelse.</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I 1700-tallet blev det så fremført, at denne ret til selvbestemmelse ikke kun skulle gælde for mænd, men også for kvinder.</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Og i 1918 fik kvinder eksempelvis stemmeret. </a:t>
            </a:r>
          </a:p>
          <a:p>
            <a:pPr marL="171450" indent="-171450">
              <a:buFont typeface="Arial" panose="020B0604020202020204" pitchFamily="34" charset="0"/>
              <a:buChar char="•"/>
            </a:pPr>
            <a:endParaRPr lang="da-DK"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Det er 26 år siden, at ligestilling fik en global FN handlingsplan i Beijing, som alle verdens lande støttede op om. Og ligestilling mellem køn er også et af FN´s 17 verdensmål for bæredygtig udvikling.</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Kønsligestilling har altså været på den globale dagsorden i mange år, og det er et emne, som stadig optager og fylder meget i samfundsdebatten – både ude og herhjemme i Danmark. </a:t>
            </a:r>
          </a:p>
          <a:p>
            <a:endParaRPr lang="da-DK" dirty="0"/>
          </a:p>
        </p:txBody>
      </p:sp>
      <p:sp>
        <p:nvSpPr>
          <p:cNvPr id="4" name="Pladsholder til slidenummer 3"/>
          <p:cNvSpPr>
            <a:spLocks noGrp="1"/>
          </p:cNvSpPr>
          <p:nvPr>
            <p:ph type="sldNum" sz="quarter" idx="10"/>
          </p:nvPr>
        </p:nvSpPr>
        <p:spPr/>
        <p:txBody>
          <a:bodyPr/>
          <a:lstStyle/>
          <a:p>
            <a:fld id="{91BF52B6-5609-5149-A324-2FB9B9CBEB49}" type="slidenum">
              <a:rPr lang="da-DK" smtClean="0"/>
              <a:t>5</a:t>
            </a:fld>
            <a:endParaRPr lang="da-DK"/>
          </a:p>
        </p:txBody>
      </p:sp>
    </p:spTree>
    <p:extLst>
      <p:ext uri="{BB962C8B-B14F-4D97-AF65-F5344CB8AC3E}">
        <p14:creationId xmlns:p14="http://schemas.microsoft.com/office/powerpoint/2010/main" val="23540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Valgfrie</a:t>
            </a:r>
            <a:r>
              <a:rPr lang="da-DK" sz="1200" b="1" kern="1200" baseline="0" dirty="0" smtClean="0">
                <a:solidFill>
                  <a:schemeClr val="tx1"/>
                </a:solidFill>
                <a:effectLst/>
                <a:latin typeface="+mn-lt"/>
                <a:ea typeface="+mn-ea"/>
                <a:cs typeface="+mn-cs"/>
              </a:rPr>
              <a:t> talenoter:</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Samtidig har der været mange bevægelser i samfundet, som har ændret vores forståelse af køn.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Randers Kommune ønsker mangfoldighed og plads til forskellighed. Der skal være plads til os alle. Nogle har den forståelse, at der kun er 2 kønsforståelser – nemlig mand og kvinde. Andre har den forståelse, at der er mindst 30 forskellige kønsforståelser. Eksempelvis kan ens kønsidentitet være forskellig fra det køn, man blev tildelt ved fødslen. Det handler altså om den individuelle oplevelse af sit køn og sin seksualitet.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På den måde handler kønsligestilling også om vores </a:t>
            </a:r>
            <a:r>
              <a:rPr lang="da-DK" sz="1200" b="1" kern="1200" dirty="0" smtClean="0">
                <a:solidFill>
                  <a:schemeClr val="tx1"/>
                </a:solidFill>
                <a:effectLst/>
                <a:latin typeface="+mn-lt"/>
                <a:ea typeface="+mn-ea"/>
                <a:cs typeface="+mn-cs"/>
              </a:rPr>
              <a:t>værdier og kultur</a:t>
            </a:r>
            <a:r>
              <a:rPr lang="da-DK" sz="1200" kern="1200" dirty="0" smtClean="0">
                <a:solidFill>
                  <a:schemeClr val="tx1"/>
                </a:solidFill>
                <a:effectLst/>
                <a:latin typeface="+mn-lt"/>
                <a:ea typeface="+mn-ea"/>
                <a:cs typeface="+mn-cs"/>
              </a:rPr>
              <a:t>. Vores holdninger og handlinger bygger på vores værdier og kultur.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Både når vi er sammen med vores nærmeste, men også når vi er i skole, på arbejde eller færdes i det offentlige rum.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Og her skal der væres plads til at alle uanset køn frit kan deltage og har lige muligheder. </a:t>
            </a:r>
          </a:p>
          <a:p>
            <a:endParaRPr lang="da-DK" dirty="0" smtClean="0"/>
          </a:p>
        </p:txBody>
      </p:sp>
      <p:sp>
        <p:nvSpPr>
          <p:cNvPr id="4" name="Pladsholder til slidenummer 3"/>
          <p:cNvSpPr>
            <a:spLocks noGrp="1"/>
          </p:cNvSpPr>
          <p:nvPr>
            <p:ph type="sldNum" sz="quarter" idx="10"/>
          </p:nvPr>
        </p:nvSpPr>
        <p:spPr/>
        <p:txBody>
          <a:bodyPr/>
          <a:lstStyle/>
          <a:p>
            <a:fld id="{91BF52B6-5609-5149-A324-2FB9B9CBEB49}" type="slidenum">
              <a:rPr lang="da-DK" smtClean="0"/>
              <a:t>6</a:t>
            </a:fld>
            <a:endParaRPr lang="da-DK"/>
          </a:p>
        </p:txBody>
      </p:sp>
    </p:spTree>
    <p:extLst>
      <p:ext uri="{BB962C8B-B14F-4D97-AF65-F5344CB8AC3E}">
        <p14:creationId xmlns:p14="http://schemas.microsoft.com/office/powerpoint/2010/main" val="2137651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Valgfrie</a:t>
            </a:r>
            <a:r>
              <a:rPr lang="da-DK" sz="1200" b="1" kern="1200" baseline="0" dirty="0" smtClean="0">
                <a:solidFill>
                  <a:schemeClr val="tx1"/>
                </a:solidFill>
                <a:effectLst/>
                <a:latin typeface="+mn-lt"/>
                <a:ea typeface="+mn-ea"/>
                <a:cs typeface="+mn-cs"/>
              </a:rPr>
              <a:t> talenoter:</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I Danmark er der en udbredt opfattelse af, at der allerede er ligestilling mellem køn. Men statistikken fortæller os dog, at vi ikke er i mål endnu.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Hvert år udarbejdes der en global rapport, som beskriver, hvordan de forskellige lande placeres</a:t>
            </a:r>
            <a:r>
              <a:rPr lang="da-DK" sz="1200" kern="1200" baseline="0" dirty="0" smtClean="0">
                <a:solidFill>
                  <a:schemeClr val="tx1"/>
                </a:solidFill>
                <a:effectLst/>
                <a:latin typeface="+mn-lt"/>
                <a:ea typeface="+mn-ea"/>
                <a:cs typeface="+mn-cs"/>
              </a:rPr>
              <a:t> i forhold til h</a:t>
            </a:r>
            <a:r>
              <a:rPr lang="da-DK" sz="1200" kern="1200" dirty="0" smtClean="0">
                <a:solidFill>
                  <a:schemeClr val="tx1"/>
                </a:solidFill>
                <a:effectLst/>
                <a:latin typeface="+mn-lt"/>
                <a:ea typeface="+mn-ea"/>
                <a:cs typeface="+mn-cs"/>
              </a:rPr>
              <a:t>inanden, når det handler om kønsligestilling.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I år ligger Danmark på en 29. plads. Og kigger vi på de lande, som vi ellers plejer at sammenligne os med, så halter vi bagud. Vores nordiske naboer Island, Norge, Finland og Sverige ligger alle i top 5.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Det er altså et tegn på, at vi har endnu har vej at gå med kønsligestilling i Danmark.</a:t>
            </a:r>
            <a:r>
              <a:rPr lang="da-DK" sz="1200" kern="1200" baseline="0" dirty="0" smtClean="0">
                <a:solidFill>
                  <a:schemeClr val="tx1"/>
                </a:solidFill>
                <a:effectLst/>
                <a:latin typeface="+mn-lt"/>
                <a:ea typeface="+mn-ea"/>
                <a:cs typeface="+mn-cs"/>
              </a:rPr>
              <a:t> Der er </a:t>
            </a:r>
            <a:r>
              <a:rPr lang="da-DK" sz="1200" kern="1200" dirty="0" smtClean="0">
                <a:solidFill>
                  <a:schemeClr val="tx1"/>
                </a:solidFill>
                <a:effectLst/>
                <a:latin typeface="+mn-lt"/>
                <a:ea typeface="+mn-ea"/>
                <a:cs typeface="+mn-cs"/>
              </a:rPr>
              <a:t>en stærk motivation for at gribe til handling og snakke om, hvordan vi her på vores arbejdsplads/i vores institution kan arbejde med ligestilling mellem køn i det daglige.    </a:t>
            </a:r>
          </a:p>
          <a:p>
            <a:endParaRPr lang="da-DK" dirty="0" smtClean="0"/>
          </a:p>
        </p:txBody>
      </p:sp>
      <p:sp>
        <p:nvSpPr>
          <p:cNvPr id="4" name="Pladsholder til slidenummer 3"/>
          <p:cNvSpPr>
            <a:spLocks noGrp="1"/>
          </p:cNvSpPr>
          <p:nvPr>
            <p:ph type="sldNum" sz="quarter" idx="10"/>
          </p:nvPr>
        </p:nvSpPr>
        <p:spPr/>
        <p:txBody>
          <a:bodyPr/>
          <a:lstStyle/>
          <a:p>
            <a:fld id="{91BF52B6-5609-5149-A324-2FB9B9CBEB49}" type="slidenum">
              <a:rPr lang="da-DK" smtClean="0"/>
              <a:t>7</a:t>
            </a:fld>
            <a:endParaRPr lang="da-DK"/>
          </a:p>
        </p:txBody>
      </p:sp>
    </p:spTree>
    <p:extLst>
      <p:ext uri="{BB962C8B-B14F-4D97-AF65-F5344CB8AC3E}">
        <p14:creationId xmlns:p14="http://schemas.microsoft.com/office/powerpoint/2010/main" val="1595703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smtClean="0">
                <a:solidFill>
                  <a:schemeClr val="tx1"/>
                </a:solidFill>
                <a:effectLst/>
                <a:latin typeface="+mn-lt"/>
                <a:ea typeface="+mn-ea"/>
                <a:cs typeface="+mn-cs"/>
              </a:rPr>
              <a:t>Valgfrie</a:t>
            </a:r>
            <a:r>
              <a:rPr lang="da-DK" sz="1200" b="1" kern="1200" baseline="0" dirty="0" smtClean="0">
                <a:solidFill>
                  <a:schemeClr val="tx1"/>
                </a:solidFill>
                <a:effectLst/>
                <a:latin typeface="+mn-lt"/>
                <a:ea typeface="+mn-ea"/>
                <a:cs typeface="+mn-cs"/>
              </a:rPr>
              <a:t> talenoter: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Som kommune og arbejdsplads er vi i daglig kontakt med mange borgere og kollegaer, hvor vi spiller en stor og vigtig rolle i borgernes og hinandens liv og levemuligheder.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Vi bærer alle rundt på værdier og indgår i forskellige kulturer, som sætter sine aftryk i mødet med borgerne og hinanden.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Bevidst og ubevidst påvirker vi altså hinanden.</a:t>
            </a:r>
            <a:r>
              <a:rPr lang="da-DK"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baseline="0" dirty="0" smtClean="0">
                <a:solidFill>
                  <a:schemeClr val="tx1"/>
                </a:solidFill>
                <a:effectLst/>
                <a:latin typeface="+mn-lt"/>
                <a:ea typeface="+mn-ea"/>
                <a:cs typeface="+mn-cs"/>
              </a:rPr>
              <a:t>Derfor har </a:t>
            </a:r>
            <a:r>
              <a:rPr lang="da-DK" sz="1200" kern="1200" dirty="0" smtClean="0">
                <a:solidFill>
                  <a:schemeClr val="tx1"/>
                </a:solidFill>
                <a:effectLst/>
                <a:latin typeface="+mn-lt"/>
                <a:ea typeface="+mn-ea"/>
                <a:cs typeface="+mn-cs"/>
              </a:rPr>
              <a:t>vi alle et vigtigt og stort ansvar for at være bevidste omkring, hvordan vi møder borgerne og hinanden, ligesom vi også skal være bevidste omkring, hvordan mødet påvirker mulighederne for fri livsudfoldelse.    </a:t>
            </a:r>
          </a:p>
          <a:p>
            <a:endParaRPr lang="da-DK" dirty="0"/>
          </a:p>
        </p:txBody>
      </p:sp>
      <p:sp>
        <p:nvSpPr>
          <p:cNvPr id="4" name="Pladsholder til slidenummer 3"/>
          <p:cNvSpPr>
            <a:spLocks noGrp="1"/>
          </p:cNvSpPr>
          <p:nvPr>
            <p:ph type="sldNum" sz="quarter" idx="10"/>
          </p:nvPr>
        </p:nvSpPr>
        <p:spPr/>
        <p:txBody>
          <a:bodyPr/>
          <a:lstStyle/>
          <a:p>
            <a:fld id="{91BF52B6-5609-5149-A324-2FB9B9CBEB49}" type="slidenum">
              <a:rPr lang="da-DK" smtClean="0"/>
              <a:t>8</a:t>
            </a:fld>
            <a:endParaRPr lang="da-DK"/>
          </a:p>
        </p:txBody>
      </p:sp>
    </p:spTree>
    <p:extLst>
      <p:ext uri="{BB962C8B-B14F-4D97-AF65-F5344CB8AC3E}">
        <p14:creationId xmlns:p14="http://schemas.microsoft.com/office/powerpoint/2010/main" val="1931386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Valgfrie</a:t>
            </a:r>
            <a:r>
              <a:rPr lang="da-DK" sz="1200" b="1" kern="1200" baseline="0" dirty="0" smtClean="0">
                <a:solidFill>
                  <a:schemeClr val="tx1"/>
                </a:solidFill>
                <a:effectLst/>
                <a:latin typeface="+mn-lt"/>
                <a:ea typeface="+mn-ea"/>
                <a:cs typeface="+mn-cs"/>
              </a:rPr>
              <a:t> talenoter:</a:t>
            </a:r>
            <a:endParaRPr lang="da-DK"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Politikere, ledere og medarbejdere blev samlet</a:t>
            </a:r>
            <a:r>
              <a:rPr lang="da-DK" sz="1200" kern="1200" baseline="0" dirty="0" smtClean="0">
                <a:solidFill>
                  <a:schemeClr val="tx1"/>
                </a:solidFill>
                <a:effectLst/>
                <a:latin typeface="+mn-lt"/>
                <a:ea typeface="+mn-ea"/>
                <a:cs typeface="+mn-cs"/>
              </a:rPr>
              <a:t> i et fælles udviklingsforum, hvor drøftelser, input og inspiration fra eksperter på området blev vendt og drejet, således at der til sidst blev formuleret en politik. </a:t>
            </a:r>
          </a:p>
          <a:p>
            <a:pPr marL="171450" indent="-171450">
              <a:buFont typeface="Arial" panose="020B0604020202020204" pitchFamily="34" charset="0"/>
              <a:buChar char="•"/>
            </a:pPr>
            <a:r>
              <a:rPr lang="da-DK" sz="1200" kern="1200" baseline="0" dirty="0" smtClean="0">
                <a:solidFill>
                  <a:schemeClr val="tx1"/>
                </a:solidFill>
                <a:effectLst/>
                <a:latin typeface="+mn-lt"/>
                <a:ea typeface="+mn-ea"/>
                <a:cs typeface="+mn-cs"/>
              </a:rPr>
              <a:t>Byrådet vedtog politikken i sommer. </a:t>
            </a:r>
            <a:endParaRPr lang="da-DK" sz="1200" kern="1200" dirty="0" smtClean="0">
              <a:solidFill>
                <a:schemeClr val="tx1"/>
              </a:solidFill>
              <a:effectLst/>
              <a:latin typeface="+mn-lt"/>
              <a:ea typeface="+mn-ea"/>
              <a:cs typeface="+mn-cs"/>
            </a:endParaRPr>
          </a:p>
          <a:p>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1BF52B6-5609-5149-A324-2FB9B9CBEB49}" type="slidenum">
              <a:rPr lang="da-DK" smtClean="0"/>
              <a:t>9</a:t>
            </a:fld>
            <a:endParaRPr lang="da-DK"/>
          </a:p>
        </p:txBody>
      </p:sp>
    </p:spTree>
    <p:extLst>
      <p:ext uri="{BB962C8B-B14F-4D97-AF65-F5344CB8AC3E}">
        <p14:creationId xmlns:p14="http://schemas.microsoft.com/office/powerpoint/2010/main" val="4144289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logo_blå">
    <p:bg>
      <p:bgPr>
        <a:solidFill>
          <a:schemeClr val="accent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xmlns="" id="{FF9A00F5-DD0B-804C-A546-3FB7E790018A}"/>
              </a:ext>
            </a:extLst>
          </p:cNvPr>
          <p:cNvPicPr>
            <a:picLocks noChangeAspect="1"/>
          </p:cNvPicPr>
          <p:nvPr userDrawn="1"/>
        </p:nvPicPr>
        <p:blipFill>
          <a:blip r:embed="rId2"/>
          <a:stretch>
            <a:fillRect/>
          </a:stretch>
        </p:blipFill>
        <p:spPr>
          <a:xfrm>
            <a:off x="1798638" y="2108173"/>
            <a:ext cx="5594350" cy="927154"/>
          </a:xfrm>
          <a:prstGeom prst="rect">
            <a:avLst/>
          </a:prstGeom>
        </p:spPr>
      </p:pic>
    </p:spTree>
    <p:extLst>
      <p:ext uri="{BB962C8B-B14F-4D97-AF65-F5344CB8AC3E}">
        <p14:creationId xmlns:p14="http://schemas.microsoft.com/office/powerpoint/2010/main" val="495308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lede">
    <p:spTree>
      <p:nvGrpSpPr>
        <p:cNvPr id="1" name=""/>
        <p:cNvGrpSpPr/>
        <p:nvPr/>
      </p:nvGrpSpPr>
      <p:grpSpPr>
        <a:xfrm>
          <a:off x="0" y="0"/>
          <a:ext cx="0" cy="0"/>
          <a:chOff x="0" y="0"/>
          <a:chExt cx="0" cy="0"/>
        </a:xfrm>
      </p:grpSpPr>
      <p:sp>
        <p:nvSpPr>
          <p:cNvPr id="4" name="Pladsholder til billede 3"/>
          <p:cNvSpPr>
            <a:spLocks noGrp="1"/>
          </p:cNvSpPr>
          <p:nvPr>
            <p:ph type="pic" sz="quarter" idx="10" hasCustomPrompt="1"/>
          </p:nvPr>
        </p:nvSpPr>
        <p:spPr>
          <a:xfrm>
            <a:off x="0" y="0"/>
            <a:ext cx="9144000" cy="5143500"/>
          </a:xfrm>
          <a:solidFill>
            <a:schemeClr val="bg1">
              <a:lumMod val="65000"/>
            </a:schemeClr>
          </a:solidFill>
        </p:spPr>
        <p:txBody>
          <a:bodyPr/>
          <a:lstStyle>
            <a:lvl1pPr>
              <a:defRPr sz="1200" b="0" i="0">
                <a:latin typeface="Arial"/>
                <a:cs typeface="Arial"/>
              </a:defRPr>
            </a:lvl1pPr>
          </a:lstStyle>
          <a:p>
            <a:r>
              <a:rPr lang="da-DK"/>
              <a:t>Indsæt billede</a:t>
            </a:r>
          </a:p>
        </p:txBody>
      </p:sp>
    </p:spTree>
    <p:extLst>
      <p:ext uri="{BB962C8B-B14F-4D97-AF65-F5344CB8AC3E}">
        <p14:creationId xmlns:p14="http://schemas.microsoft.com/office/powerpoint/2010/main" val="135575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lede med hvid overskrift">
    <p:spTree>
      <p:nvGrpSpPr>
        <p:cNvPr id="1" name=""/>
        <p:cNvGrpSpPr/>
        <p:nvPr/>
      </p:nvGrpSpPr>
      <p:grpSpPr>
        <a:xfrm>
          <a:off x="0" y="0"/>
          <a:ext cx="0" cy="0"/>
          <a:chOff x="0" y="0"/>
          <a:chExt cx="0" cy="0"/>
        </a:xfrm>
      </p:grpSpPr>
      <p:sp>
        <p:nvSpPr>
          <p:cNvPr id="4" name="Pladsholder til billede 3"/>
          <p:cNvSpPr>
            <a:spLocks noGrp="1"/>
          </p:cNvSpPr>
          <p:nvPr>
            <p:ph type="pic" sz="quarter" idx="10" hasCustomPrompt="1"/>
          </p:nvPr>
        </p:nvSpPr>
        <p:spPr>
          <a:xfrm>
            <a:off x="0" y="0"/>
            <a:ext cx="9144000" cy="5143500"/>
          </a:xfrm>
          <a:solidFill>
            <a:schemeClr val="bg1">
              <a:lumMod val="65000"/>
            </a:schemeClr>
          </a:solidFill>
        </p:spPr>
        <p:txBody>
          <a:bodyPr/>
          <a:lstStyle>
            <a:lvl1pPr>
              <a:defRPr sz="1200" b="0" i="0">
                <a:latin typeface="Arial"/>
                <a:cs typeface="Arial"/>
              </a:defRPr>
            </a:lvl1pPr>
          </a:lstStyle>
          <a:p>
            <a:r>
              <a:rPr lang="da-DK"/>
              <a:t>Indsæt billede</a:t>
            </a:r>
          </a:p>
        </p:txBody>
      </p:sp>
      <p:sp>
        <p:nvSpPr>
          <p:cNvPr id="2" name="Titel 1"/>
          <p:cNvSpPr>
            <a:spLocks noGrp="1"/>
          </p:cNvSpPr>
          <p:nvPr>
            <p:ph type="title" hasCustomPrompt="1"/>
          </p:nvPr>
        </p:nvSpPr>
        <p:spPr>
          <a:xfrm>
            <a:off x="628650" y="2864645"/>
            <a:ext cx="6759574" cy="1927893"/>
          </a:xfrm>
        </p:spPr>
        <p:txBody>
          <a:bodyPr/>
          <a:lstStyle>
            <a:lvl1pPr>
              <a:lnSpc>
                <a:spcPts val="6000"/>
              </a:lnSpc>
              <a:defRPr sz="6000">
                <a:solidFill>
                  <a:schemeClr val="bg1"/>
                </a:solidFill>
              </a:defRPr>
            </a:lvl1pPr>
          </a:lstStyle>
          <a:p>
            <a:r>
              <a:rPr lang="da-DK"/>
              <a:t>Overskrift </a:t>
            </a:r>
            <a:br>
              <a:rPr lang="da-DK"/>
            </a:br>
            <a:r>
              <a:rPr lang="da-DK"/>
              <a:t>på breaker</a:t>
            </a:r>
          </a:p>
        </p:txBody>
      </p:sp>
    </p:spTree>
    <p:extLst>
      <p:ext uri="{BB962C8B-B14F-4D97-AF65-F5344CB8AC3E}">
        <p14:creationId xmlns:p14="http://schemas.microsoft.com/office/powerpoint/2010/main" val="3551218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lede med gul overskrift">
    <p:spTree>
      <p:nvGrpSpPr>
        <p:cNvPr id="1" name=""/>
        <p:cNvGrpSpPr/>
        <p:nvPr/>
      </p:nvGrpSpPr>
      <p:grpSpPr>
        <a:xfrm>
          <a:off x="0" y="0"/>
          <a:ext cx="0" cy="0"/>
          <a:chOff x="0" y="0"/>
          <a:chExt cx="0" cy="0"/>
        </a:xfrm>
      </p:grpSpPr>
      <p:sp>
        <p:nvSpPr>
          <p:cNvPr id="4" name="Pladsholder til billede 3"/>
          <p:cNvSpPr>
            <a:spLocks noGrp="1"/>
          </p:cNvSpPr>
          <p:nvPr>
            <p:ph type="pic" sz="quarter" idx="10" hasCustomPrompt="1"/>
          </p:nvPr>
        </p:nvSpPr>
        <p:spPr>
          <a:xfrm>
            <a:off x="0" y="0"/>
            <a:ext cx="9144000" cy="5143500"/>
          </a:xfrm>
          <a:solidFill>
            <a:schemeClr val="bg1">
              <a:lumMod val="65000"/>
            </a:schemeClr>
          </a:solidFill>
        </p:spPr>
        <p:txBody>
          <a:bodyPr/>
          <a:lstStyle>
            <a:lvl1pPr>
              <a:defRPr sz="1200" b="0" i="0">
                <a:latin typeface="Arial"/>
                <a:cs typeface="Arial"/>
              </a:defRPr>
            </a:lvl1pPr>
          </a:lstStyle>
          <a:p>
            <a:r>
              <a:rPr lang="da-DK"/>
              <a:t>Indsæt billede</a:t>
            </a:r>
          </a:p>
        </p:txBody>
      </p:sp>
      <p:sp>
        <p:nvSpPr>
          <p:cNvPr id="2" name="Titel 1"/>
          <p:cNvSpPr>
            <a:spLocks noGrp="1"/>
          </p:cNvSpPr>
          <p:nvPr>
            <p:ph type="title" hasCustomPrompt="1"/>
          </p:nvPr>
        </p:nvSpPr>
        <p:spPr>
          <a:xfrm>
            <a:off x="628650" y="2864645"/>
            <a:ext cx="6759574" cy="1927893"/>
          </a:xfrm>
        </p:spPr>
        <p:txBody>
          <a:bodyPr/>
          <a:lstStyle>
            <a:lvl1pPr>
              <a:lnSpc>
                <a:spcPts val="6000"/>
              </a:lnSpc>
              <a:defRPr sz="6000">
                <a:solidFill>
                  <a:schemeClr val="accent3"/>
                </a:solidFill>
              </a:defRPr>
            </a:lvl1pPr>
          </a:lstStyle>
          <a:p>
            <a:r>
              <a:rPr lang="da-DK"/>
              <a:t>Overskrift </a:t>
            </a:r>
            <a:br>
              <a:rPr lang="da-DK"/>
            </a:br>
            <a:r>
              <a:rPr lang="da-DK"/>
              <a:t>på breaker</a:t>
            </a:r>
          </a:p>
        </p:txBody>
      </p:sp>
    </p:spTree>
    <p:extLst>
      <p:ext uri="{BB962C8B-B14F-4D97-AF65-F5344CB8AC3E}">
        <p14:creationId xmlns:p14="http://schemas.microsoft.com/office/powerpoint/2010/main" val="3390076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ed overskrift_blå">
    <p:bg>
      <p:bgPr>
        <a:solidFill>
          <a:schemeClr val="accent1"/>
        </a:solidFill>
        <a:effectLst/>
      </p:bgPr>
    </p:bg>
    <p:spTree>
      <p:nvGrpSpPr>
        <p:cNvPr id="1" name=""/>
        <p:cNvGrpSpPr/>
        <p:nvPr/>
      </p:nvGrpSpPr>
      <p:grpSpPr>
        <a:xfrm>
          <a:off x="0" y="0"/>
          <a:ext cx="0" cy="0"/>
          <a:chOff x="0" y="0"/>
          <a:chExt cx="0" cy="0"/>
        </a:xfrm>
      </p:grpSpPr>
      <p:sp>
        <p:nvSpPr>
          <p:cNvPr id="6" name="Pladsholder til titel 1"/>
          <p:cNvSpPr>
            <a:spLocks noGrp="1"/>
          </p:cNvSpPr>
          <p:nvPr>
            <p:ph type="title" hasCustomPrompt="1"/>
          </p:nvPr>
        </p:nvSpPr>
        <p:spPr>
          <a:xfrm>
            <a:off x="1798640" y="1552575"/>
            <a:ext cx="5594349" cy="1309565"/>
          </a:xfrm>
          <a:prstGeom prst="rect">
            <a:avLst/>
          </a:prstGeom>
        </p:spPr>
        <p:txBody>
          <a:bodyPr vert="horz" lIns="0" tIns="0" rIns="0" bIns="0" rtlCol="0" anchor="b" anchorCtr="0">
            <a:noAutofit/>
          </a:bodyPr>
          <a:lstStyle>
            <a:lvl1pPr>
              <a:lnSpc>
                <a:spcPts val="5800"/>
              </a:lnSpc>
              <a:defRPr sz="5800" b="1" baseline="0">
                <a:solidFill>
                  <a:schemeClr val="accent6"/>
                </a:solidFill>
              </a:defRPr>
            </a:lvl1pPr>
          </a:lstStyle>
          <a:p>
            <a:r>
              <a:rPr lang="da-DK"/>
              <a:t>Indsæt overskrift</a:t>
            </a:r>
          </a:p>
        </p:txBody>
      </p:sp>
      <p:sp>
        <p:nvSpPr>
          <p:cNvPr id="10" name="Pladsholder til tekst 9"/>
          <p:cNvSpPr>
            <a:spLocks noGrp="1"/>
          </p:cNvSpPr>
          <p:nvPr>
            <p:ph type="body" sz="quarter" idx="10" hasCustomPrompt="1"/>
          </p:nvPr>
        </p:nvSpPr>
        <p:spPr>
          <a:xfrm>
            <a:off x="1798639" y="2864644"/>
            <a:ext cx="5594349" cy="373856"/>
          </a:xfrm>
        </p:spPr>
        <p:txBody>
          <a:bodyPr/>
          <a:lstStyle>
            <a:lvl1pPr>
              <a:defRPr>
                <a:solidFill>
                  <a:schemeClr val="bg1"/>
                </a:solidFill>
              </a:defRPr>
            </a:lvl1pPr>
          </a:lstStyle>
          <a:p>
            <a:pPr lvl="0"/>
            <a:r>
              <a:rPr lang="en-US"/>
              <a:t>Indsæt dato</a:t>
            </a:r>
            <a:endParaRPr lang="da-DK"/>
          </a:p>
        </p:txBody>
      </p:sp>
      <p:pic>
        <p:nvPicPr>
          <p:cNvPr id="5" name="Billede 4">
            <a:extLst>
              <a:ext uri="{FF2B5EF4-FFF2-40B4-BE49-F238E27FC236}">
                <a16:creationId xmlns:a16="http://schemas.microsoft.com/office/drawing/2014/main" xmlns="" id="{B489D3FE-B3E9-1B4B-9575-295199922E91}"/>
              </a:ext>
            </a:extLst>
          </p:cNvPr>
          <p:cNvPicPr>
            <a:picLocks noChangeAspect="1"/>
          </p:cNvPicPr>
          <p:nvPr userDrawn="1"/>
        </p:nvPicPr>
        <p:blipFill>
          <a:blip r:embed="rId2"/>
          <a:stretch>
            <a:fillRect/>
          </a:stretch>
        </p:blipFill>
        <p:spPr>
          <a:xfrm>
            <a:off x="633413" y="202233"/>
            <a:ext cx="1165226" cy="193113"/>
          </a:xfrm>
          <a:prstGeom prst="rect">
            <a:avLst/>
          </a:prstGeom>
        </p:spPr>
      </p:pic>
    </p:spTree>
    <p:extLst>
      <p:ext uri="{BB962C8B-B14F-4D97-AF65-F5344CB8AC3E}">
        <p14:creationId xmlns:p14="http://schemas.microsoft.com/office/powerpoint/2010/main" val="244276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itat_blå">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3414" y="421822"/>
            <a:ext cx="7340372" cy="3819185"/>
          </a:xfrm>
        </p:spPr>
        <p:txBody>
          <a:bodyPr anchor="t" anchorCtr="0"/>
          <a:lstStyle>
            <a:lvl1pPr>
              <a:lnSpc>
                <a:spcPts val="4400"/>
              </a:lnSpc>
              <a:defRPr sz="4200" b="1" i="0" cap="none" baseline="0">
                <a:solidFill>
                  <a:schemeClr val="accent6"/>
                </a:solidFill>
                <a:latin typeface="Rockwell"/>
                <a:cs typeface="Rockwell"/>
              </a:defRPr>
            </a:lvl1pPr>
          </a:lstStyle>
          <a:p>
            <a:r>
              <a:rPr lang="da-DK"/>
              <a:t>“Indsæt citat”</a:t>
            </a:r>
          </a:p>
        </p:txBody>
      </p:sp>
    </p:spTree>
    <p:extLst>
      <p:ext uri="{BB962C8B-B14F-4D97-AF65-F5344CB8AC3E}">
        <p14:creationId xmlns:p14="http://schemas.microsoft.com/office/powerpoint/2010/main" val="268382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med logo_rød">
    <p:bg>
      <p:bgPr>
        <a:solidFill>
          <a:schemeClr val="accent2"/>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xmlns="" id="{3E254900-5768-9F48-9416-65C21E67B53A}"/>
              </a:ext>
            </a:extLst>
          </p:cNvPr>
          <p:cNvPicPr>
            <a:picLocks noChangeAspect="1"/>
          </p:cNvPicPr>
          <p:nvPr userDrawn="1"/>
        </p:nvPicPr>
        <p:blipFill>
          <a:blip r:embed="rId2"/>
          <a:stretch>
            <a:fillRect/>
          </a:stretch>
        </p:blipFill>
        <p:spPr>
          <a:xfrm>
            <a:off x="1798637" y="2107628"/>
            <a:ext cx="5600930" cy="928244"/>
          </a:xfrm>
          <a:prstGeom prst="rect">
            <a:avLst/>
          </a:prstGeom>
        </p:spPr>
      </p:pic>
    </p:spTree>
    <p:extLst>
      <p:ext uri="{BB962C8B-B14F-4D97-AF65-F5344CB8AC3E}">
        <p14:creationId xmlns:p14="http://schemas.microsoft.com/office/powerpoint/2010/main" val="3187315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med overskrift_rød">
    <p:bg>
      <p:bgPr>
        <a:solidFill>
          <a:schemeClr val="accent2"/>
        </a:solidFill>
        <a:effectLst/>
      </p:bgPr>
    </p:bg>
    <p:spTree>
      <p:nvGrpSpPr>
        <p:cNvPr id="1" name=""/>
        <p:cNvGrpSpPr/>
        <p:nvPr/>
      </p:nvGrpSpPr>
      <p:grpSpPr>
        <a:xfrm>
          <a:off x="0" y="0"/>
          <a:ext cx="0" cy="0"/>
          <a:chOff x="0" y="0"/>
          <a:chExt cx="0" cy="0"/>
        </a:xfrm>
      </p:grpSpPr>
      <p:sp>
        <p:nvSpPr>
          <p:cNvPr id="6" name="Pladsholder til titel 1"/>
          <p:cNvSpPr>
            <a:spLocks noGrp="1"/>
          </p:cNvSpPr>
          <p:nvPr>
            <p:ph type="title" hasCustomPrompt="1"/>
          </p:nvPr>
        </p:nvSpPr>
        <p:spPr>
          <a:xfrm>
            <a:off x="1798640" y="1552575"/>
            <a:ext cx="5594349" cy="1309565"/>
          </a:xfrm>
          <a:prstGeom prst="rect">
            <a:avLst/>
          </a:prstGeom>
        </p:spPr>
        <p:txBody>
          <a:bodyPr vert="horz" lIns="0" tIns="0" rIns="0" bIns="0" rtlCol="0" anchor="b" anchorCtr="0">
            <a:noAutofit/>
          </a:bodyPr>
          <a:lstStyle>
            <a:lvl1pPr>
              <a:lnSpc>
                <a:spcPts val="5800"/>
              </a:lnSpc>
              <a:defRPr sz="5800" b="1" baseline="0">
                <a:solidFill>
                  <a:schemeClr val="accent3"/>
                </a:solidFill>
              </a:defRPr>
            </a:lvl1pPr>
          </a:lstStyle>
          <a:p>
            <a:r>
              <a:rPr lang="da-DK"/>
              <a:t>Indsæt overskrift</a:t>
            </a:r>
          </a:p>
        </p:txBody>
      </p:sp>
      <p:sp>
        <p:nvSpPr>
          <p:cNvPr id="10" name="Pladsholder til tekst 9"/>
          <p:cNvSpPr>
            <a:spLocks noGrp="1"/>
          </p:cNvSpPr>
          <p:nvPr>
            <p:ph type="body" sz="quarter" idx="10" hasCustomPrompt="1"/>
          </p:nvPr>
        </p:nvSpPr>
        <p:spPr>
          <a:xfrm>
            <a:off x="1798639" y="2864644"/>
            <a:ext cx="5594349" cy="373856"/>
          </a:xfrm>
        </p:spPr>
        <p:txBody>
          <a:bodyPr/>
          <a:lstStyle>
            <a:lvl1pPr>
              <a:defRPr>
                <a:solidFill>
                  <a:schemeClr val="bg1"/>
                </a:solidFill>
              </a:defRPr>
            </a:lvl1pPr>
          </a:lstStyle>
          <a:p>
            <a:pPr lvl="0"/>
            <a:r>
              <a:rPr lang="en-US"/>
              <a:t>Indsæt dato</a:t>
            </a:r>
            <a:endParaRPr lang="da-DK"/>
          </a:p>
        </p:txBody>
      </p:sp>
      <p:pic>
        <p:nvPicPr>
          <p:cNvPr id="5" name="Billede 4">
            <a:extLst>
              <a:ext uri="{FF2B5EF4-FFF2-40B4-BE49-F238E27FC236}">
                <a16:creationId xmlns:a16="http://schemas.microsoft.com/office/drawing/2014/main" xmlns="" id="{77391A95-8D2F-2846-86B3-0659D7D040AF}"/>
              </a:ext>
            </a:extLst>
          </p:cNvPr>
          <p:cNvPicPr>
            <a:picLocks noChangeAspect="1"/>
          </p:cNvPicPr>
          <p:nvPr userDrawn="1"/>
        </p:nvPicPr>
        <p:blipFill>
          <a:blip r:embed="rId2"/>
          <a:stretch>
            <a:fillRect/>
          </a:stretch>
        </p:blipFill>
        <p:spPr>
          <a:xfrm>
            <a:off x="633413" y="200477"/>
            <a:ext cx="1165226" cy="193113"/>
          </a:xfrm>
          <a:prstGeom prst="rect">
            <a:avLst/>
          </a:prstGeom>
        </p:spPr>
      </p:pic>
    </p:spTree>
    <p:extLst>
      <p:ext uri="{BB962C8B-B14F-4D97-AF65-F5344CB8AC3E}">
        <p14:creationId xmlns:p14="http://schemas.microsoft.com/office/powerpoint/2010/main" val="423165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t_rø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3414" y="421822"/>
            <a:ext cx="7340372" cy="3819185"/>
          </a:xfrm>
        </p:spPr>
        <p:txBody>
          <a:bodyPr anchor="t" anchorCtr="0"/>
          <a:lstStyle>
            <a:lvl1pPr>
              <a:lnSpc>
                <a:spcPts val="4400"/>
              </a:lnSpc>
              <a:defRPr sz="4200" b="1" i="0" cap="none" baseline="0">
                <a:solidFill>
                  <a:srgbClr val="FAFF00"/>
                </a:solidFill>
                <a:latin typeface="Rockwell"/>
                <a:cs typeface="Rockwell"/>
              </a:defRPr>
            </a:lvl1pPr>
          </a:lstStyle>
          <a:p>
            <a:r>
              <a:rPr lang="da-DK"/>
              <a:t>“Indsæt citat”</a:t>
            </a:r>
          </a:p>
        </p:txBody>
      </p:sp>
    </p:spTree>
    <p:extLst>
      <p:ext uri="{BB962C8B-B14F-4D97-AF65-F5344CB8AC3E}">
        <p14:creationId xmlns:p14="http://schemas.microsoft.com/office/powerpoint/2010/main" val="117748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14" name="Pladsholder til sidefod 4"/>
          <p:cNvSpPr>
            <a:spLocks noGrp="1"/>
          </p:cNvSpPr>
          <p:nvPr>
            <p:ph type="ftr" sz="quarter" idx="3"/>
          </p:nvPr>
        </p:nvSpPr>
        <p:spPr>
          <a:xfrm>
            <a:off x="1358901" y="198121"/>
            <a:ext cx="3206236" cy="188369"/>
          </a:xfrm>
          <a:prstGeom prst="rect">
            <a:avLst/>
          </a:prstGeom>
        </p:spPr>
        <p:txBody>
          <a:bodyPr vert="horz" lIns="0" tIns="0" rIns="0" bIns="0" rtlCol="0" anchor="t" anchorCtr="0"/>
          <a:lstStyle>
            <a:lvl1pPr algn="l">
              <a:defRPr sz="600" b="0" i="0" cap="all">
                <a:solidFill>
                  <a:schemeClr val="tx1"/>
                </a:solidFill>
                <a:latin typeface="Arial"/>
                <a:cs typeface="Arial"/>
              </a:defRPr>
            </a:lvl1pPr>
          </a:lstStyle>
          <a:p>
            <a:endParaRPr lang="da-DK" dirty="0"/>
          </a:p>
        </p:txBody>
      </p:sp>
      <p:sp>
        <p:nvSpPr>
          <p:cNvPr id="15" name="Pladsholder til titel 1"/>
          <p:cNvSpPr>
            <a:spLocks noGrp="1"/>
          </p:cNvSpPr>
          <p:nvPr>
            <p:ph type="title" hasCustomPrompt="1"/>
          </p:nvPr>
        </p:nvSpPr>
        <p:spPr>
          <a:xfrm>
            <a:off x="1350000" y="705600"/>
            <a:ext cx="7207200" cy="1137600"/>
          </a:xfrm>
          <a:prstGeom prst="rect">
            <a:avLst/>
          </a:prstGeom>
        </p:spPr>
        <p:txBody>
          <a:bodyPr vert="horz" lIns="0" tIns="0" rIns="0" bIns="0" rtlCol="0" anchor="b" anchorCtr="0">
            <a:noAutofit/>
          </a:bodyPr>
          <a:lstStyle/>
          <a:p>
            <a:r>
              <a:rPr lang="da-DK"/>
              <a:t>Indsæt overskrift</a:t>
            </a:r>
          </a:p>
        </p:txBody>
      </p:sp>
      <p:sp>
        <p:nvSpPr>
          <p:cNvPr id="9" name="Pladsholder til tekst 8"/>
          <p:cNvSpPr>
            <a:spLocks noGrp="1"/>
          </p:cNvSpPr>
          <p:nvPr>
            <p:ph type="body" sz="quarter" idx="11" hasCustomPrompt="1"/>
          </p:nvPr>
        </p:nvSpPr>
        <p:spPr>
          <a:xfrm>
            <a:off x="1358899" y="2127600"/>
            <a:ext cx="7207200" cy="2250000"/>
          </a:xfrm>
        </p:spPr>
        <p:txBody>
          <a:bodyPr/>
          <a:lstStyle>
            <a:lvl1pPr>
              <a:lnSpc>
                <a:spcPts val="1700"/>
              </a:lnSpc>
              <a:spcAft>
                <a:spcPts val="0"/>
              </a:spcAft>
              <a:defRPr/>
            </a:lvl1pPr>
            <a:lvl2pPr>
              <a:spcBef>
                <a:spcPts val="300"/>
              </a:spcBef>
              <a:spcAft>
                <a:spcPts val="0"/>
              </a:spcAft>
              <a:defRPr/>
            </a:lvl2pPr>
            <a:lvl3pPr>
              <a:spcBef>
                <a:spcPts val="300"/>
              </a:spcBef>
              <a:spcAft>
                <a:spcPts val="0"/>
              </a:spcAft>
              <a:defRPr/>
            </a:lvl3pPr>
            <a:lvl4pPr>
              <a:spcBef>
                <a:spcPts val="200"/>
              </a:spcBef>
              <a:spcAft>
                <a:spcPts val="0"/>
              </a:spcAft>
              <a:defRPr/>
            </a:lvl4pPr>
            <a:lvl5pPr>
              <a:spcBef>
                <a:spcPts val="200"/>
              </a:spcBef>
              <a:spcAft>
                <a:spcPts val="0"/>
              </a:spcAft>
              <a:defRPr/>
            </a:lvl5pPr>
          </a:lstStyle>
          <a:p>
            <a:pPr lvl="0"/>
            <a:r>
              <a:rPr lang="da-DK" dirty="0"/>
              <a:t>Indsæt tekst</a:t>
            </a:r>
          </a:p>
        </p:txBody>
      </p:sp>
      <p:cxnSp>
        <p:nvCxnSpPr>
          <p:cNvPr id="20" name="Lige forbindelse 19"/>
          <p:cNvCxnSpPr>
            <a:cxnSpLocks/>
          </p:cNvCxnSpPr>
          <p:nvPr userDrawn="1"/>
        </p:nvCxnSpPr>
        <p:spPr>
          <a:xfrm>
            <a:off x="1358900" y="480551"/>
            <a:ext cx="7199313"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Billede 6">
            <a:extLst>
              <a:ext uri="{FF2B5EF4-FFF2-40B4-BE49-F238E27FC236}">
                <a16:creationId xmlns:a16="http://schemas.microsoft.com/office/drawing/2014/main" xmlns="" id="{A5CE1244-5A8B-6745-918F-79F335FDC1ED}"/>
              </a:ext>
            </a:extLst>
          </p:cNvPr>
          <p:cNvPicPr>
            <a:picLocks noChangeAspect="1"/>
          </p:cNvPicPr>
          <p:nvPr userDrawn="1"/>
        </p:nvPicPr>
        <p:blipFill>
          <a:blip r:embed="rId2"/>
          <a:stretch>
            <a:fillRect/>
          </a:stretch>
        </p:blipFill>
        <p:spPr>
          <a:xfrm>
            <a:off x="7397607" y="199532"/>
            <a:ext cx="1165225" cy="193113"/>
          </a:xfrm>
          <a:prstGeom prst="rect">
            <a:avLst/>
          </a:prstGeom>
        </p:spPr>
      </p:pic>
    </p:spTree>
    <p:extLst>
      <p:ext uri="{BB962C8B-B14F-4D97-AF65-F5344CB8AC3E}">
        <p14:creationId xmlns:p14="http://schemas.microsoft.com/office/powerpoint/2010/main" val="113560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 med billede">
    <p:spTree>
      <p:nvGrpSpPr>
        <p:cNvPr id="1" name=""/>
        <p:cNvGrpSpPr/>
        <p:nvPr/>
      </p:nvGrpSpPr>
      <p:grpSpPr>
        <a:xfrm>
          <a:off x="0" y="0"/>
          <a:ext cx="0" cy="0"/>
          <a:chOff x="0" y="0"/>
          <a:chExt cx="0" cy="0"/>
        </a:xfrm>
      </p:grpSpPr>
      <p:sp>
        <p:nvSpPr>
          <p:cNvPr id="15" name="Pladsholder til titel 1"/>
          <p:cNvSpPr>
            <a:spLocks noGrp="1"/>
          </p:cNvSpPr>
          <p:nvPr>
            <p:ph type="title" hasCustomPrompt="1"/>
          </p:nvPr>
        </p:nvSpPr>
        <p:spPr>
          <a:xfrm>
            <a:off x="1350000" y="706693"/>
            <a:ext cx="3681516" cy="1137600"/>
          </a:xfrm>
          <a:prstGeom prst="rect">
            <a:avLst/>
          </a:prstGeom>
        </p:spPr>
        <p:txBody>
          <a:bodyPr vert="horz" lIns="0" tIns="0" rIns="0" bIns="0" rtlCol="0" anchor="b" anchorCtr="0">
            <a:noAutofit/>
          </a:bodyPr>
          <a:lstStyle>
            <a:lvl1pPr>
              <a:lnSpc>
                <a:spcPts val="3000"/>
              </a:lnSpc>
              <a:defRPr sz="3000" baseline="0"/>
            </a:lvl1pPr>
          </a:lstStyle>
          <a:p>
            <a:r>
              <a:rPr lang="da-DK"/>
              <a:t>Indsæt overskrift</a:t>
            </a:r>
          </a:p>
        </p:txBody>
      </p:sp>
      <p:sp>
        <p:nvSpPr>
          <p:cNvPr id="22" name="Pladsholder til tekst 21"/>
          <p:cNvSpPr>
            <a:spLocks noGrp="1"/>
          </p:cNvSpPr>
          <p:nvPr>
            <p:ph type="body" sz="quarter" idx="11" hasCustomPrompt="1"/>
          </p:nvPr>
        </p:nvSpPr>
        <p:spPr>
          <a:xfrm>
            <a:off x="1357200" y="2127600"/>
            <a:ext cx="3682800" cy="2250000"/>
          </a:xfrm>
        </p:spPr>
        <p:txBody>
          <a:bodyPr/>
          <a:lstStyle>
            <a:lvl1pPr>
              <a:lnSpc>
                <a:spcPts val="1700"/>
              </a:lnSpc>
              <a:spcAft>
                <a:spcPts val="0"/>
              </a:spcAft>
              <a:defRPr/>
            </a:lvl1pPr>
          </a:lstStyle>
          <a:p>
            <a:pPr lvl="0"/>
            <a:r>
              <a:rPr lang="da-DK"/>
              <a:t>Indsæt tekst</a:t>
            </a:r>
          </a:p>
        </p:txBody>
      </p:sp>
      <p:cxnSp>
        <p:nvCxnSpPr>
          <p:cNvPr id="24" name="Lige forbindelse 23"/>
          <p:cNvCxnSpPr>
            <a:cxnSpLocks/>
          </p:cNvCxnSpPr>
          <p:nvPr userDrawn="1"/>
        </p:nvCxnSpPr>
        <p:spPr>
          <a:xfrm>
            <a:off x="1357200" y="478800"/>
            <a:ext cx="7200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Pladsholder til sidefod 4"/>
          <p:cNvSpPr>
            <a:spLocks noGrp="1"/>
          </p:cNvSpPr>
          <p:nvPr>
            <p:ph type="ftr" sz="quarter" idx="3"/>
          </p:nvPr>
        </p:nvSpPr>
        <p:spPr>
          <a:xfrm>
            <a:off x="1341131" y="198121"/>
            <a:ext cx="3224006" cy="188369"/>
          </a:xfrm>
          <a:prstGeom prst="rect">
            <a:avLst/>
          </a:prstGeom>
        </p:spPr>
        <p:txBody>
          <a:bodyPr vert="horz" lIns="0" tIns="0" rIns="0" bIns="0" rtlCol="0" anchor="t" anchorCtr="0"/>
          <a:lstStyle>
            <a:lvl1pPr algn="l">
              <a:defRPr sz="600" b="0" i="0" cap="all">
                <a:solidFill>
                  <a:schemeClr val="tx1"/>
                </a:solidFill>
                <a:latin typeface="Arial"/>
                <a:cs typeface="Arial"/>
              </a:defRPr>
            </a:lvl1pPr>
          </a:lstStyle>
          <a:p>
            <a:endParaRPr lang="da-DK" dirty="0"/>
          </a:p>
        </p:txBody>
      </p:sp>
      <p:sp>
        <p:nvSpPr>
          <p:cNvPr id="28" name="Pladsholder til billede 27"/>
          <p:cNvSpPr>
            <a:spLocks noGrp="1"/>
          </p:cNvSpPr>
          <p:nvPr>
            <p:ph type="pic" sz="quarter" idx="12" hasCustomPrompt="1"/>
          </p:nvPr>
        </p:nvSpPr>
        <p:spPr>
          <a:xfrm>
            <a:off x="5297715" y="614795"/>
            <a:ext cx="3846285" cy="3827879"/>
          </a:xfrm>
        </p:spPr>
        <p:txBody>
          <a:bodyPr/>
          <a:lstStyle>
            <a:lvl1pPr>
              <a:defRPr sz="800">
                <a:latin typeface="Arial"/>
                <a:cs typeface="Arial"/>
              </a:defRPr>
            </a:lvl1pPr>
          </a:lstStyle>
          <a:p>
            <a:r>
              <a:rPr lang="da-DK"/>
              <a:t>Indsæt billede</a:t>
            </a:r>
          </a:p>
        </p:txBody>
      </p:sp>
      <p:pic>
        <p:nvPicPr>
          <p:cNvPr id="9" name="Billede 8">
            <a:extLst>
              <a:ext uri="{FF2B5EF4-FFF2-40B4-BE49-F238E27FC236}">
                <a16:creationId xmlns:a16="http://schemas.microsoft.com/office/drawing/2014/main" xmlns="" id="{279C555C-A88D-E84E-9A33-7D51833DD6C8}"/>
              </a:ext>
            </a:extLst>
          </p:cNvPr>
          <p:cNvPicPr>
            <a:picLocks noChangeAspect="1"/>
          </p:cNvPicPr>
          <p:nvPr userDrawn="1"/>
        </p:nvPicPr>
        <p:blipFill>
          <a:blip r:embed="rId2"/>
          <a:stretch>
            <a:fillRect/>
          </a:stretch>
        </p:blipFill>
        <p:spPr>
          <a:xfrm>
            <a:off x="7397607" y="199532"/>
            <a:ext cx="1165225" cy="193113"/>
          </a:xfrm>
          <a:prstGeom prst="rect">
            <a:avLst/>
          </a:prstGeom>
        </p:spPr>
      </p:pic>
    </p:spTree>
    <p:extLst>
      <p:ext uri="{BB962C8B-B14F-4D97-AF65-F5344CB8AC3E}">
        <p14:creationId xmlns:p14="http://schemas.microsoft.com/office/powerpoint/2010/main" val="193763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 med bullets">
    <p:spTree>
      <p:nvGrpSpPr>
        <p:cNvPr id="1" name=""/>
        <p:cNvGrpSpPr/>
        <p:nvPr/>
      </p:nvGrpSpPr>
      <p:grpSpPr>
        <a:xfrm>
          <a:off x="0" y="0"/>
          <a:ext cx="0" cy="0"/>
          <a:chOff x="0" y="0"/>
          <a:chExt cx="0" cy="0"/>
        </a:xfrm>
      </p:grpSpPr>
      <p:sp>
        <p:nvSpPr>
          <p:cNvPr id="14" name="Pladsholder til sidefod 4"/>
          <p:cNvSpPr>
            <a:spLocks noGrp="1"/>
          </p:cNvSpPr>
          <p:nvPr>
            <p:ph type="ftr" sz="quarter" idx="3"/>
          </p:nvPr>
        </p:nvSpPr>
        <p:spPr>
          <a:xfrm>
            <a:off x="1358901" y="198121"/>
            <a:ext cx="3206236" cy="188369"/>
          </a:xfrm>
          <a:prstGeom prst="rect">
            <a:avLst/>
          </a:prstGeom>
        </p:spPr>
        <p:txBody>
          <a:bodyPr vert="horz" lIns="0" tIns="0" rIns="0" bIns="0" rtlCol="0" anchor="t" anchorCtr="0"/>
          <a:lstStyle>
            <a:lvl1pPr algn="l">
              <a:defRPr sz="600" b="0" i="0" cap="all">
                <a:solidFill>
                  <a:schemeClr val="tx1"/>
                </a:solidFill>
                <a:latin typeface="Arial"/>
                <a:cs typeface="Arial"/>
              </a:defRPr>
            </a:lvl1pPr>
          </a:lstStyle>
          <a:p>
            <a:endParaRPr lang="da-DK" dirty="0"/>
          </a:p>
        </p:txBody>
      </p:sp>
      <p:sp>
        <p:nvSpPr>
          <p:cNvPr id="15" name="Pladsholder til titel 1"/>
          <p:cNvSpPr>
            <a:spLocks noGrp="1"/>
          </p:cNvSpPr>
          <p:nvPr>
            <p:ph type="title" hasCustomPrompt="1"/>
          </p:nvPr>
        </p:nvSpPr>
        <p:spPr>
          <a:xfrm>
            <a:off x="1350000" y="706693"/>
            <a:ext cx="7207200" cy="1137600"/>
          </a:xfrm>
          <a:prstGeom prst="rect">
            <a:avLst/>
          </a:prstGeom>
        </p:spPr>
        <p:txBody>
          <a:bodyPr vert="horz" lIns="0" tIns="0" rIns="0" bIns="0" rtlCol="0" anchor="b" anchorCtr="0">
            <a:noAutofit/>
          </a:bodyPr>
          <a:lstStyle/>
          <a:p>
            <a:r>
              <a:rPr lang="da-DK"/>
              <a:t>Indsæt overskrift</a:t>
            </a:r>
          </a:p>
        </p:txBody>
      </p:sp>
      <p:sp>
        <p:nvSpPr>
          <p:cNvPr id="9" name="Pladsholder til tekst 8"/>
          <p:cNvSpPr>
            <a:spLocks noGrp="1"/>
          </p:cNvSpPr>
          <p:nvPr>
            <p:ph type="body" sz="quarter" idx="11" hasCustomPrompt="1"/>
          </p:nvPr>
        </p:nvSpPr>
        <p:spPr>
          <a:xfrm>
            <a:off x="1358899" y="2127600"/>
            <a:ext cx="7207200" cy="2250000"/>
          </a:xfrm>
        </p:spPr>
        <p:txBody>
          <a:bodyPr/>
          <a:lstStyle>
            <a:lvl1pPr>
              <a:lnSpc>
                <a:spcPts val="1700"/>
              </a:lnSpc>
              <a:spcAft>
                <a:spcPts val="0"/>
              </a:spcAft>
              <a:defRPr/>
            </a:lvl1pPr>
            <a:lvl2pPr>
              <a:spcBef>
                <a:spcPts val="300"/>
              </a:spcBef>
              <a:spcAft>
                <a:spcPts val="0"/>
              </a:spcAft>
              <a:defRPr/>
            </a:lvl2pPr>
            <a:lvl3pPr>
              <a:spcBef>
                <a:spcPts val="300"/>
              </a:spcBef>
              <a:spcAft>
                <a:spcPts val="0"/>
              </a:spcAft>
              <a:defRPr/>
            </a:lvl3pPr>
            <a:lvl4pPr>
              <a:spcBef>
                <a:spcPts val="200"/>
              </a:spcBef>
              <a:spcAft>
                <a:spcPts val="0"/>
              </a:spcAft>
              <a:defRPr/>
            </a:lvl4pPr>
            <a:lvl5pPr>
              <a:spcBef>
                <a:spcPts val="200"/>
              </a:spcBef>
              <a:spcAft>
                <a:spcPts val="0"/>
              </a:spcAft>
              <a:defRPr/>
            </a:lvl5pPr>
          </a:lstStyle>
          <a:p>
            <a:pPr lvl="0"/>
            <a:r>
              <a:rPr lang="da-DK"/>
              <a:t>Indsæt tekst</a:t>
            </a:r>
          </a:p>
          <a:p>
            <a:pPr lvl="1"/>
            <a:r>
              <a:rPr lang="da-DK"/>
              <a:t>Andet niveau</a:t>
            </a:r>
          </a:p>
          <a:p>
            <a:pPr lvl="2"/>
            <a:r>
              <a:rPr lang="da-DK"/>
              <a:t>Tredje niveau</a:t>
            </a:r>
          </a:p>
          <a:p>
            <a:pPr lvl="3"/>
            <a:r>
              <a:rPr lang="da-DK"/>
              <a:t>Fjerde niveau</a:t>
            </a:r>
          </a:p>
          <a:p>
            <a:pPr lvl="4"/>
            <a:r>
              <a:rPr lang="da-DK"/>
              <a:t>Femte niveau</a:t>
            </a:r>
          </a:p>
        </p:txBody>
      </p:sp>
      <p:pic>
        <p:nvPicPr>
          <p:cNvPr id="7" name="Billede 6">
            <a:extLst>
              <a:ext uri="{FF2B5EF4-FFF2-40B4-BE49-F238E27FC236}">
                <a16:creationId xmlns:a16="http://schemas.microsoft.com/office/drawing/2014/main" xmlns="" id="{071AB75F-44E3-7248-B9EA-B343664C17A6}"/>
              </a:ext>
            </a:extLst>
          </p:cNvPr>
          <p:cNvPicPr>
            <a:picLocks noChangeAspect="1"/>
          </p:cNvPicPr>
          <p:nvPr userDrawn="1"/>
        </p:nvPicPr>
        <p:blipFill>
          <a:blip r:embed="rId2"/>
          <a:stretch>
            <a:fillRect/>
          </a:stretch>
        </p:blipFill>
        <p:spPr>
          <a:xfrm>
            <a:off x="7397607" y="199532"/>
            <a:ext cx="1165225" cy="193113"/>
          </a:xfrm>
          <a:prstGeom prst="rect">
            <a:avLst/>
          </a:prstGeom>
        </p:spPr>
      </p:pic>
      <p:cxnSp>
        <p:nvCxnSpPr>
          <p:cNvPr id="10" name="Lige forbindelse 9">
            <a:extLst>
              <a:ext uri="{FF2B5EF4-FFF2-40B4-BE49-F238E27FC236}">
                <a16:creationId xmlns:a16="http://schemas.microsoft.com/office/drawing/2014/main" xmlns="" id="{E326493D-0036-2A4D-85C2-A8572A1EA478}"/>
              </a:ext>
            </a:extLst>
          </p:cNvPr>
          <p:cNvCxnSpPr>
            <a:cxnSpLocks/>
          </p:cNvCxnSpPr>
          <p:nvPr userDrawn="1"/>
        </p:nvCxnSpPr>
        <p:spPr>
          <a:xfrm>
            <a:off x="1358900" y="480551"/>
            <a:ext cx="7199313"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908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349220" y="706692"/>
            <a:ext cx="7208993" cy="1136396"/>
          </a:xfrm>
          <a:prstGeom prst="rect">
            <a:avLst/>
          </a:prstGeom>
        </p:spPr>
        <p:txBody>
          <a:bodyPr vert="horz" lIns="0" tIns="0" rIns="0" bIns="0" rtlCol="0" anchor="b" anchorCtr="0">
            <a:noAutofit/>
          </a:bodyPr>
          <a:lstStyle/>
          <a:p>
            <a:r>
              <a:rPr lang="da-DK" dirty="0"/>
              <a:t>Klik for at redigere i masteren</a:t>
            </a:r>
          </a:p>
        </p:txBody>
      </p:sp>
      <p:sp>
        <p:nvSpPr>
          <p:cNvPr id="3" name="Pladsholder til tekst 2"/>
          <p:cNvSpPr>
            <a:spLocks noGrp="1"/>
          </p:cNvSpPr>
          <p:nvPr>
            <p:ph type="body" idx="1"/>
          </p:nvPr>
        </p:nvSpPr>
        <p:spPr>
          <a:xfrm>
            <a:off x="1357426" y="2129337"/>
            <a:ext cx="7208992" cy="2250831"/>
          </a:xfrm>
          <a:prstGeom prst="rect">
            <a:avLst/>
          </a:prstGeom>
        </p:spPr>
        <p:txBody>
          <a:bodyPr vert="horz" lIns="0" tIns="0" rIns="0" bIns="0" rtlCol="0">
            <a:noAutofit/>
          </a:bodyPr>
          <a:lstStyle/>
          <a:p>
            <a:pPr marL="0" marR="0" lvl="0" indent="0" algn="l" defTabSz="457200" rtl="0" eaLnBrk="1" fontAlgn="auto" latinLnBrk="0" hangingPunct="1">
              <a:lnSpc>
                <a:spcPts val="1800"/>
              </a:lnSpc>
              <a:spcBef>
                <a:spcPts val="0"/>
              </a:spcBef>
              <a:spcAft>
                <a:spcPts val="300"/>
              </a:spcAft>
              <a:buClrTx/>
              <a:buSzTx/>
              <a:buFont typeface="Arial"/>
              <a:buNone/>
              <a:tabLst/>
              <a:defRPr/>
            </a:pPr>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748691313"/>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56" r:id="rId3"/>
    <p:sldLayoutId id="2147483652" r:id="rId4"/>
    <p:sldLayoutId id="2147483654" r:id="rId5"/>
    <p:sldLayoutId id="2147483657" r:id="rId6"/>
    <p:sldLayoutId id="2147483650" r:id="rId7"/>
    <p:sldLayoutId id="2147483649" r:id="rId8"/>
    <p:sldLayoutId id="2147483655" r:id="rId9"/>
    <p:sldLayoutId id="2147483661" r:id="rId10"/>
    <p:sldLayoutId id="2147483659" r:id="rId11"/>
    <p:sldLayoutId id="2147483660" r:id="rId12"/>
  </p:sldLayoutIdLst>
  <p:hf sldNum="0" hdr="0" ftr="0"/>
  <p:txStyles>
    <p:titleStyle>
      <a:lvl1pPr algn="l" defTabSz="457200" rtl="0" eaLnBrk="1" latinLnBrk="0" hangingPunct="1">
        <a:lnSpc>
          <a:spcPts val="4000"/>
        </a:lnSpc>
        <a:spcBef>
          <a:spcPct val="0"/>
        </a:spcBef>
        <a:buNone/>
        <a:defRPr sz="4000" b="1" i="0" kern="1200" cap="all">
          <a:solidFill>
            <a:schemeClr val="tx1"/>
          </a:solidFill>
          <a:latin typeface="Arial"/>
          <a:ea typeface="+mj-ea"/>
          <a:cs typeface="Arial"/>
        </a:defRPr>
      </a:lvl1pPr>
    </p:titleStyle>
    <p:bodyStyle>
      <a:lvl1pPr marL="0" indent="0" algn="l" defTabSz="457200" rtl="0" eaLnBrk="1" latinLnBrk="0" hangingPunct="1">
        <a:lnSpc>
          <a:spcPts val="1700"/>
        </a:lnSpc>
        <a:spcBef>
          <a:spcPts val="0"/>
        </a:spcBef>
        <a:spcAft>
          <a:spcPts val="300"/>
        </a:spcAft>
        <a:buFont typeface="Arial"/>
        <a:buNone/>
        <a:defRPr sz="1400" b="0" i="0" kern="1200" baseline="0">
          <a:solidFill>
            <a:schemeClr val="tx1"/>
          </a:solidFill>
          <a:latin typeface="Rockwell"/>
          <a:ea typeface="+mn-ea"/>
          <a:cs typeface="Rockwell"/>
        </a:defRPr>
      </a:lvl1pPr>
      <a:lvl2pPr marL="180000" indent="-180000" algn="l" defTabSz="457200" rtl="0" eaLnBrk="1" latinLnBrk="0" hangingPunct="1">
        <a:lnSpc>
          <a:spcPts val="1400"/>
        </a:lnSpc>
        <a:spcBef>
          <a:spcPts val="0"/>
        </a:spcBef>
        <a:spcAft>
          <a:spcPts val="300"/>
        </a:spcAft>
        <a:buFont typeface="Arial"/>
        <a:buChar char="•"/>
        <a:defRPr sz="1200" b="0" i="0" kern="1200">
          <a:solidFill>
            <a:schemeClr val="tx1"/>
          </a:solidFill>
          <a:latin typeface="Rockwell"/>
          <a:ea typeface="+mn-ea"/>
          <a:cs typeface="Rockwell"/>
        </a:defRPr>
      </a:lvl2pPr>
      <a:lvl3pPr marL="360000" indent="-180000" algn="l" defTabSz="457200" rtl="0" eaLnBrk="1" latinLnBrk="0" hangingPunct="1">
        <a:lnSpc>
          <a:spcPts val="1200"/>
        </a:lnSpc>
        <a:spcBef>
          <a:spcPts val="0"/>
        </a:spcBef>
        <a:spcAft>
          <a:spcPts val="200"/>
        </a:spcAft>
        <a:buFont typeface="Arial"/>
        <a:buChar char="•"/>
        <a:defRPr sz="1000" b="0" i="0" kern="1200" baseline="0">
          <a:solidFill>
            <a:schemeClr val="tx1"/>
          </a:solidFill>
          <a:latin typeface="Rockwell"/>
          <a:ea typeface="+mn-ea"/>
          <a:cs typeface="Rockwell"/>
        </a:defRPr>
      </a:lvl3pPr>
      <a:lvl4pPr marL="540000" indent="-180000" algn="l" defTabSz="457200" rtl="0" eaLnBrk="1" latinLnBrk="0" hangingPunct="1">
        <a:lnSpc>
          <a:spcPts val="1100"/>
        </a:lnSpc>
        <a:spcBef>
          <a:spcPts val="0"/>
        </a:spcBef>
        <a:spcAft>
          <a:spcPts val="200"/>
        </a:spcAft>
        <a:buFont typeface="Arial"/>
        <a:buChar char="•"/>
        <a:defRPr sz="900" b="0" i="0" kern="1200">
          <a:solidFill>
            <a:schemeClr val="tx1"/>
          </a:solidFill>
          <a:latin typeface="Rockwell"/>
          <a:ea typeface="+mn-ea"/>
          <a:cs typeface="Rockwell"/>
        </a:defRPr>
      </a:lvl4pPr>
      <a:lvl5pPr marL="720000" indent="-180000" algn="l" defTabSz="457200" rtl="0" eaLnBrk="1" latinLnBrk="0" hangingPunct="1">
        <a:lnSpc>
          <a:spcPts val="1000"/>
        </a:lnSpc>
        <a:spcBef>
          <a:spcPts val="0"/>
        </a:spcBef>
        <a:spcAft>
          <a:spcPts val="200"/>
        </a:spcAft>
        <a:buFont typeface="Arial"/>
        <a:buChar char="•"/>
        <a:defRPr sz="800" b="0" i="0" kern="1200">
          <a:solidFill>
            <a:schemeClr val="tx1"/>
          </a:solidFill>
          <a:latin typeface="Rockwell"/>
          <a:ea typeface="+mn-ea"/>
          <a:cs typeface="Rockwel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FFEBE1"/>
        </a:solidFill>
        <a:effectLst/>
      </p:bgPr>
    </p:bg>
    <p:spTree>
      <p:nvGrpSpPr>
        <p:cNvPr id="1" name=""/>
        <p:cNvGrpSpPr/>
        <p:nvPr/>
      </p:nvGrpSpPr>
      <p:grpSpPr>
        <a:xfrm>
          <a:off x="0" y="0"/>
          <a:ext cx="0" cy="0"/>
          <a:chOff x="0" y="0"/>
          <a:chExt cx="0" cy="0"/>
        </a:xfrm>
      </p:grpSpPr>
      <p:grpSp>
        <p:nvGrpSpPr>
          <p:cNvPr id="9" name="Gruppe 8"/>
          <p:cNvGrpSpPr/>
          <p:nvPr/>
        </p:nvGrpSpPr>
        <p:grpSpPr>
          <a:xfrm>
            <a:off x="-1605" y="4203701"/>
            <a:ext cx="9144000" cy="956733"/>
            <a:chOff x="-16934" y="0"/>
            <a:chExt cx="9144000" cy="956733"/>
          </a:xfrm>
        </p:grpSpPr>
        <p:sp>
          <p:nvSpPr>
            <p:cNvPr id="10" name="Rektangel 9"/>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1" name="Lige forbindelse 10"/>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2" name="Tekstfelt 11"/>
            <p:cNvSpPr txBox="1"/>
            <p:nvPr/>
          </p:nvSpPr>
          <p:spPr>
            <a:xfrm>
              <a:off x="1269997" y="601133"/>
              <a:ext cx="6592100" cy="261610"/>
            </a:xfrm>
            <a:prstGeom prst="rect">
              <a:avLst/>
            </a:prstGeom>
            <a:noFill/>
          </p:spPr>
          <p:txBody>
            <a:bodyPr wrap="square" rtlCol="0">
              <a:spAutoFit/>
            </a:bodyPr>
            <a:lstStyle/>
            <a:p>
              <a:pPr algn="ctr"/>
              <a:r>
                <a:rPr lang="da-DK" sz="1050" dirty="0" smtClean="0">
                  <a:latin typeface="Corbel Light" panose="020B0303020204020204" pitchFamily="34" charset="0"/>
                </a:rPr>
                <a:t>FRA POLITIK TIL LOKALE HANDLINGER</a:t>
              </a:r>
              <a:endParaRPr lang="da-DK" sz="1050" dirty="0">
                <a:latin typeface="Corbel Light" panose="020B0303020204020204" pitchFamily="34" charset="0"/>
              </a:endParaRPr>
            </a:p>
          </p:txBody>
        </p:sp>
      </p:grpSp>
      <p:grpSp>
        <p:nvGrpSpPr>
          <p:cNvPr id="14" name="Gruppe 13"/>
          <p:cNvGrpSpPr/>
          <p:nvPr/>
        </p:nvGrpSpPr>
        <p:grpSpPr>
          <a:xfrm>
            <a:off x="0" y="0"/>
            <a:ext cx="9144000" cy="956733"/>
            <a:chOff x="0" y="0"/>
            <a:chExt cx="9144000" cy="956733"/>
          </a:xfrm>
        </p:grpSpPr>
        <p:sp>
          <p:nvSpPr>
            <p:cNvPr id="3" name="Rektangel 2"/>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6" name="Lige forbindelse 5"/>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7" name="Tekstfelt 6"/>
            <p:cNvSpPr txBox="1"/>
            <p:nvPr/>
          </p:nvSpPr>
          <p:spPr>
            <a:xfrm>
              <a:off x="1261530" y="287864"/>
              <a:ext cx="6592100" cy="307777"/>
            </a:xfrm>
            <a:prstGeom prst="rect">
              <a:avLst/>
            </a:prstGeom>
            <a:noFill/>
          </p:spPr>
          <p:txBody>
            <a:bodyPr wrap="square" rtlCol="0">
              <a:spAutoFit/>
            </a:bodyPr>
            <a:lstStyle/>
            <a:p>
              <a:r>
                <a:rPr lang="da-DK" sz="1400" dirty="0" smtClean="0">
                  <a:latin typeface="Corbel Light" panose="020B0303020204020204" pitchFamily="34" charset="0"/>
                </a:rPr>
                <a:t>POLITIK FOR </a:t>
              </a:r>
              <a:r>
                <a:rPr lang="da-DK" sz="1400" b="1" dirty="0" smtClean="0">
                  <a:latin typeface="Corbel Light" panose="020B0303020204020204" pitchFamily="34" charset="0"/>
                </a:rPr>
                <a:t>KØNSLIGESTILLING</a:t>
              </a:r>
              <a:r>
                <a:rPr lang="da-DK" sz="1400" dirty="0" smtClean="0">
                  <a:latin typeface="Corbel Light" panose="020B0303020204020204" pitchFamily="34" charset="0"/>
                </a:rPr>
                <a:t> – LIGE MULIGHEDER FOR ALLE KØN</a:t>
              </a:r>
              <a:endParaRPr lang="da-DK" sz="1400" dirty="0">
                <a:latin typeface="Corbel Light" panose="020B0303020204020204" pitchFamily="34" charset="0"/>
              </a:endParaRPr>
            </a:p>
          </p:txBody>
        </p:sp>
        <p:pic>
          <p:nvPicPr>
            <p:cNvPr id="13" name="Billede 12"/>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sp>
        <p:nvSpPr>
          <p:cNvPr id="4" name="Pladsholder til tekst 2"/>
          <p:cNvSpPr txBox="1">
            <a:spLocks/>
          </p:cNvSpPr>
          <p:nvPr/>
        </p:nvSpPr>
        <p:spPr>
          <a:xfrm>
            <a:off x="1261760" y="997313"/>
            <a:ext cx="6685007" cy="3798198"/>
          </a:xfrm>
          <a:prstGeom prst="rect">
            <a:avLst/>
          </a:prstGeom>
        </p:spPr>
        <p:txBody>
          <a:bodyPr/>
          <a:lstStyle>
            <a:lvl1pPr marL="0" indent="0" algn="l" defTabSz="457200" rtl="0" eaLnBrk="1" latinLnBrk="0" hangingPunct="1">
              <a:lnSpc>
                <a:spcPts val="1700"/>
              </a:lnSpc>
              <a:spcBef>
                <a:spcPts val="0"/>
              </a:spcBef>
              <a:spcAft>
                <a:spcPts val="300"/>
              </a:spcAft>
              <a:buFont typeface="Arial"/>
              <a:buNone/>
              <a:defRPr sz="1400" b="0" i="0" kern="1200" baseline="0">
                <a:solidFill>
                  <a:schemeClr val="tx1"/>
                </a:solidFill>
                <a:latin typeface="Rockwell"/>
                <a:ea typeface="+mn-ea"/>
                <a:cs typeface="Rockwell"/>
              </a:defRPr>
            </a:lvl1pPr>
            <a:lvl2pPr marL="180000" indent="-180000" algn="l" defTabSz="457200" rtl="0" eaLnBrk="1" latinLnBrk="0" hangingPunct="1">
              <a:lnSpc>
                <a:spcPts val="1400"/>
              </a:lnSpc>
              <a:spcBef>
                <a:spcPts val="0"/>
              </a:spcBef>
              <a:spcAft>
                <a:spcPts val="300"/>
              </a:spcAft>
              <a:buFont typeface="Arial"/>
              <a:buChar char="•"/>
              <a:defRPr sz="1200" b="0" i="0" kern="1200">
                <a:solidFill>
                  <a:schemeClr val="tx1"/>
                </a:solidFill>
                <a:latin typeface="Rockwell"/>
                <a:ea typeface="+mn-ea"/>
                <a:cs typeface="Rockwell"/>
              </a:defRPr>
            </a:lvl2pPr>
            <a:lvl3pPr marL="360000" indent="-180000" algn="l" defTabSz="457200" rtl="0" eaLnBrk="1" latinLnBrk="0" hangingPunct="1">
              <a:lnSpc>
                <a:spcPts val="1200"/>
              </a:lnSpc>
              <a:spcBef>
                <a:spcPts val="0"/>
              </a:spcBef>
              <a:spcAft>
                <a:spcPts val="200"/>
              </a:spcAft>
              <a:buFont typeface="Arial"/>
              <a:buChar char="•"/>
              <a:defRPr sz="1000" b="0" i="0" kern="1200" baseline="0">
                <a:solidFill>
                  <a:schemeClr val="tx1"/>
                </a:solidFill>
                <a:latin typeface="Rockwell"/>
                <a:ea typeface="+mn-ea"/>
                <a:cs typeface="Rockwell"/>
              </a:defRPr>
            </a:lvl3pPr>
            <a:lvl4pPr marL="540000" indent="-180000" algn="l" defTabSz="457200" rtl="0" eaLnBrk="1" latinLnBrk="0" hangingPunct="1">
              <a:lnSpc>
                <a:spcPts val="1100"/>
              </a:lnSpc>
              <a:spcBef>
                <a:spcPts val="0"/>
              </a:spcBef>
              <a:spcAft>
                <a:spcPts val="200"/>
              </a:spcAft>
              <a:buFont typeface="Arial"/>
              <a:buChar char="•"/>
              <a:defRPr sz="900" b="0" i="0" kern="1200">
                <a:solidFill>
                  <a:schemeClr val="tx1"/>
                </a:solidFill>
                <a:latin typeface="Rockwell"/>
                <a:ea typeface="+mn-ea"/>
                <a:cs typeface="Rockwell"/>
              </a:defRPr>
            </a:lvl4pPr>
            <a:lvl5pPr marL="720000" indent="-180000" algn="l" defTabSz="457200" rtl="0" eaLnBrk="1" latinLnBrk="0" hangingPunct="1">
              <a:lnSpc>
                <a:spcPts val="1000"/>
              </a:lnSpc>
              <a:spcBef>
                <a:spcPts val="0"/>
              </a:spcBef>
              <a:spcAft>
                <a:spcPts val="200"/>
              </a:spcAft>
              <a:buFont typeface="Arial"/>
              <a:buChar char="•"/>
              <a:defRPr sz="800" b="0" i="0" kern="1200">
                <a:solidFill>
                  <a:schemeClr val="tx1"/>
                </a:solidFill>
                <a:latin typeface="Rockwell"/>
                <a:ea typeface="+mn-ea"/>
                <a:cs typeface="Rockwel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da-DK" sz="2000" dirty="0" smtClean="0">
                <a:solidFill>
                  <a:srgbClr val="FF0000"/>
                </a:solidFill>
                <a:latin typeface="Arial" panose="020B0604020202020204" pitchFamily="34" charset="0"/>
                <a:cs typeface="Arial" panose="020B0604020202020204" pitchFamily="34" charset="0"/>
              </a:rPr>
              <a:t>Kære leder</a:t>
            </a:r>
          </a:p>
          <a:p>
            <a:pPr lvl="0">
              <a:lnSpc>
                <a:spcPct val="100000"/>
              </a:lnSpc>
              <a:spcAft>
                <a:spcPts val="1200"/>
              </a:spcAft>
            </a:pPr>
            <a:r>
              <a:rPr lang="da-DK" sz="1200" i="1" dirty="0">
                <a:solidFill>
                  <a:srgbClr val="FF0000"/>
                </a:solidFill>
                <a:latin typeface="Arial" panose="020B0604020202020204" pitchFamily="34" charset="0"/>
                <a:cs typeface="Arial" panose="020B0604020202020204" pitchFamily="34" charset="0"/>
              </a:rPr>
              <a:t>Dette PowerPoint kan du bruge, når du skal præsentere indholdet af politikken. Det står dig frit for om du ønsker at bruge </a:t>
            </a:r>
            <a:r>
              <a:rPr lang="da-DK" sz="1200" i="1" dirty="0" err="1">
                <a:solidFill>
                  <a:srgbClr val="FF0000"/>
                </a:solidFill>
                <a:latin typeface="Arial" panose="020B0604020202020204" pitchFamily="34" charset="0"/>
                <a:cs typeface="Arial" panose="020B0604020202020204" pitchFamily="34" charset="0"/>
              </a:rPr>
              <a:t>powerpointen</a:t>
            </a:r>
            <a:r>
              <a:rPr lang="da-DK" sz="1200" i="1" dirty="0">
                <a:solidFill>
                  <a:srgbClr val="FF0000"/>
                </a:solidFill>
                <a:latin typeface="Arial" panose="020B0604020202020204" pitchFamily="34" charset="0"/>
                <a:cs typeface="Arial" panose="020B0604020202020204" pitchFamily="34" charset="0"/>
              </a:rPr>
              <a:t>, som den er eller selv ønsker at lave nogle justeringer.  </a:t>
            </a:r>
          </a:p>
          <a:p>
            <a:pPr lvl="0">
              <a:lnSpc>
                <a:spcPct val="100000"/>
              </a:lnSpc>
              <a:spcAft>
                <a:spcPts val="1200"/>
              </a:spcAft>
            </a:pPr>
            <a:r>
              <a:rPr lang="da-DK" sz="1200" i="1" dirty="0">
                <a:solidFill>
                  <a:srgbClr val="FF0000"/>
                </a:solidFill>
                <a:latin typeface="Arial" panose="020B0604020202020204" pitchFamily="34" charset="0"/>
                <a:cs typeface="Arial" panose="020B0604020202020204" pitchFamily="34" charset="0"/>
              </a:rPr>
              <a:t>Ønsker du at have en drøftelse om, hvordan din arbejdsplads/afdeling kan understøtte politikken, kan du vælge at lave en proces, hvor du kan anvende Dialogkortene eller Dialogarket, som knytter sig til de tre fokusområder og tilhørende tematikker. </a:t>
            </a:r>
          </a:p>
          <a:p>
            <a:pPr lvl="0">
              <a:lnSpc>
                <a:spcPct val="100000"/>
              </a:lnSpc>
              <a:spcAft>
                <a:spcPts val="1200"/>
              </a:spcAft>
            </a:pPr>
            <a:r>
              <a:rPr lang="da-DK" sz="1200" i="1" dirty="0">
                <a:solidFill>
                  <a:srgbClr val="FF0000"/>
                </a:solidFill>
                <a:latin typeface="Arial" panose="020B0604020202020204" pitchFamily="34" charset="0"/>
                <a:cs typeface="Arial" panose="020B0604020202020204" pitchFamily="34" charset="0"/>
              </a:rPr>
              <a:t>Dialogkortene kan udlånes af Personale og HR, men findes også i en print version på Broen. På Broen finder du også Dialogarket samt en procesbeskrivelse for, hvordan du kan strukturere drøftelsen. </a:t>
            </a:r>
          </a:p>
          <a:p>
            <a:pPr lvl="0">
              <a:lnSpc>
                <a:spcPct val="100000"/>
              </a:lnSpc>
              <a:spcAft>
                <a:spcPts val="1200"/>
              </a:spcAft>
            </a:pPr>
            <a:r>
              <a:rPr lang="da-DK" sz="1200" i="1" dirty="0">
                <a:solidFill>
                  <a:srgbClr val="FF0000"/>
                </a:solidFill>
                <a:latin typeface="Arial" panose="020B0604020202020204" pitchFamily="34" charset="0"/>
                <a:cs typeface="Arial" panose="020B0604020202020204" pitchFamily="34" charset="0"/>
              </a:rPr>
              <a:t>Rigtig god fornøjelse. </a:t>
            </a:r>
            <a:endParaRPr lang="da-DK" sz="12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195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grpSp>
        <p:nvGrpSpPr>
          <p:cNvPr id="18" name="Gruppe 17"/>
          <p:cNvGrpSpPr/>
          <p:nvPr/>
        </p:nvGrpSpPr>
        <p:grpSpPr>
          <a:xfrm>
            <a:off x="0" y="0"/>
            <a:ext cx="9144000" cy="956733"/>
            <a:chOff x="0" y="0"/>
            <a:chExt cx="9144000" cy="956733"/>
          </a:xfrm>
        </p:grpSpPr>
        <p:sp>
          <p:nvSpPr>
            <p:cNvPr id="19" name="Rektangel 1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20" name="Lige forbindelse 1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21" name="Tekstfelt 20"/>
            <p:cNvSpPr txBox="1"/>
            <p:nvPr/>
          </p:nvSpPr>
          <p:spPr>
            <a:xfrm>
              <a:off x="1261530" y="287864"/>
              <a:ext cx="6592100" cy="307777"/>
            </a:xfrm>
            <a:prstGeom prst="rect">
              <a:avLst/>
            </a:prstGeom>
            <a:noFill/>
          </p:spPr>
          <p:txBody>
            <a:bodyPr wrap="square" rtlCol="0">
              <a:spAutoFit/>
            </a:bodyPr>
            <a:lstStyle/>
            <a:p>
              <a:r>
                <a:rPr lang="da-DK" sz="1400" dirty="0" smtClean="0">
                  <a:latin typeface="Corbel Light" panose="020B0303020204020204" pitchFamily="34" charset="0"/>
                </a:rPr>
                <a:t>POLITIK FOR </a:t>
              </a:r>
              <a:r>
                <a:rPr lang="da-DK" sz="1400" b="1" dirty="0" smtClean="0">
                  <a:latin typeface="Corbel Light" panose="020B0303020204020204" pitchFamily="34" charset="0"/>
                </a:rPr>
                <a:t>KØNSLIGESTILLING</a:t>
              </a:r>
              <a:r>
                <a:rPr lang="da-DK" sz="1400" dirty="0" smtClean="0">
                  <a:latin typeface="Corbel Light" panose="020B0303020204020204" pitchFamily="34" charset="0"/>
                </a:rPr>
                <a:t> – LIGE MULIGHEDER FOR ALLE KØN</a:t>
              </a:r>
              <a:endParaRPr lang="da-DK" sz="1400" dirty="0">
                <a:latin typeface="Corbel Light" panose="020B0303020204020204" pitchFamily="34" charset="0"/>
              </a:endParaRPr>
            </a:p>
          </p:txBody>
        </p:sp>
        <p:pic>
          <p:nvPicPr>
            <p:cNvPr id="22" name="Billede 21"/>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sp>
        <p:nvSpPr>
          <p:cNvPr id="6" name="Titel 5"/>
          <p:cNvSpPr>
            <a:spLocks noGrp="1"/>
          </p:cNvSpPr>
          <p:nvPr>
            <p:ph type="title"/>
          </p:nvPr>
        </p:nvSpPr>
        <p:spPr>
          <a:xfrm>
            <a:off x="1337733" y="988062"/>
            <a:ext cx="7340372" cy="3819185"/>
          </a:xfrm>
        </p:spPr>
        <p:txBody>
          <a:bodyPr/>
          <a:lstStyle/>
          <a:p>
            <a:r>
              <a:rPr lang="da-DK" sz="2900" dirty="0" smtClean="0">
                <a:solidFill>
                  <a:schemeClr val="tx1"/>
                </a:solidFill>
                <a:latin typeface="Arial" panose="020B0604020202020204" pitchFamily="34" charset="0"/>
                <a:cs typeface="Arial" panose="020B0604020202020204" pitchFamily="34" charset="0"/>
              </a:rPr>
              <a:t>Politikken rummer tre fokusområder</a:t>
            </a:r>
            <a:endParaRPr lang="da-DK" sz="2900" dirty="0">
              <a:solidFill>
                <a:schemeClr val="tx1"/>
              </a:solidFill>
              <a:latin typeface="Arial" panose="020B0604020202020204" pitchFamily="34" charset="0"/>
              <a:cs typeface="Arial" panose="020B0604020202020204" pitchFamily="34" charset="0"/>
            </a:endParaRPr>
          </a:p>
        </p:txBody>
      </p:sp>
      <p:sp>
        <p:nvSpPr>
          <p:cNvPr id="2" name="Pentagon 1"/>
          <p:cNvSpPr/>
          <p:nvPr/>
        </p:nvSpPr>
        <p:spPr>
          <a:xfrm rot="5400000">
            <a:off x="1121067" y="2117057"/>
            <a:ext cx="1154097" cy="703831"/>
          </a:xfrm>
          <a:prstGeom prst="homePlate">
            <a:avLst/>
          </a:prstGeom>
          <a:solidFill>
            <a:srgbClr val="49C5B1"/>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1" name="Pentagon 10"/>
          <p:cNvSpPr/>
          <p:nvPr/>
        </p:nvSpPr>
        <p:spPr>
          <a:xfrm rot="5400000">
            <a:off x="3472157" y="2150882"/>
            <a:ext cx="1154097" cy="703831"/>
          </a:xfrm>
          <a:prstGeom prst="homePlate">
            <a:avLst/>
          </a:prstGeom>
          <a:solidFill>
            <a:srgbClr val="F8485E"/>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grpSp>
        <p:nvGrpSpPr>
          <p:cNvPr id="23" name="Gruppe 22"/>
          <p:cNvGrpSpPr/>
          <p:nvPr/>
        </p:nvGrpSpPr>
        <p:grpSpPr>
          <a:xfrm>
            <a:off x="-1605" y="4203701"/>
            <a:ext cx="9144000" cy="956733"/>
            <a:chOff x="-16934" y="0"/>
            <a:chExt cx="9144000" cy="956733"/>
          </a:xfrm>
        </p:grpSpPr>
        <p:sp>
          <p:nvSpPr>
            <p:cNvPr id="24" name="Rektangel 23"/>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25" name="Lige forbindelse 24"/>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26" name="Tekstfelt 25"/>
            <p:cNvSpPr txBox="1"/>
            <p:nvPr/>
          </p:nvSpPr>
          <p:spPr>
            <a:xfrm>
              <a:off x="1269997" y="601133"/>
              <a:ext cx="6592100" cy="261610"/>
            </a:xfrm>
            <a:prstGeom prst="rect">
              <a:avLst/>
            </a:prstGeom>
            <a:noFill/>
          </p:spPr>
          <p:txBody>
            <a:bodyPr wrap="square" rtlCol="0">
              <a:spAutoFit/>
            </a:bodyPr>
            <a:lstStyle/>
            <a:p>
              <a:pPr algn="ctr"/>
              <a:r>
                <a:rPr lang="da-DK" sz="1050" dirty="0" smtClean="0">
                  <a:latin typeface="Corbel Light" panose="020B0303020204020204" pitchFamily="34" charset="0"/>
                </a:rPr>
                <a:t>FRA POLITIK TIL LOKALE HANDLINGER</a:t>
              </a:r>
              <a:endParaRPr lang="da-DK" sz="1050" dirty="0">
                <a:latin typeface="Corbel Light" panose="020B0303020204020204" pitchFamily="34" charset="0"/>
              </a:endParaRPr>
            </a:p>
          </p:txBody>
        </p:sp>
      </p:grpSp>
      <p:sp>
        <p:nvSpPr>
          <p:cNvPr id="12" name="Pentagon 11"/>
          <p:cNvSpPr/>
          <p:nvPr/>
        </p:nvSpPr>
        <p:spPr>
          <a:xfrm rot="5400000">
            <a:off x="5823247" y="2150882"/>
            <a:ext cx="1154097" cy="703831"/>
          </a:xfrm>
          <a:prstGeom prst="homePlate">
            <a:avLst/>
          </a:prstGeom>
          <a:solidFill>
            <a:srgbClr val="FFEBED"/>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 name="Tekstfelt 2"/>
          <p:cNvSpPr txBox="1"/>
          <p:nvPr/>
        </p:nvSpPr>
        <p:spPr>
          <a:xfrm>
            <a:off x="1249096" y="3738284"/>
            <a:ext cx="1954611" cy="830997"/>
          </a:xfrm>
          <a:prstGeom prst="rect">
            <a:avLst/>
          </a:prstGeom>
          <a:noFill/>
        </p:spPr>
        <p:txBody>
          <a:bodyPr wrap="square" rtlCol="0">
            <a:spAutoFit/>
          </a:bodyPr>
          <a:lstStyle/>
          <a:p>
            <a:r>
              <a:rPr lang="da-DK" sz="1600" b="1" dirty="0" smtClean="0">
                <a:latin typeface="Arial" panose="020B0604020202020204" pitchFamily="34" charset="0"/>
                <a:cs typeface="Arial" panose="020B0604020202020204" pitchFamily="34" charset="0"/>
              </a:rPr>
              <a:t>Kønsligestilling på arbejdspladsen</a:t>
            </a:r>
            <a:endParaRPr lang="da-DK" sz="1600" b="1" dirty="0">
              <a:latin typeface="Arial" panose="020B0604020202020204" pitchFamily="34" charset="0"/>
              <a:cs typeface="Arial" panose="020B0604020202020204" pitchFamily="34" charset="0"/>
            </a:endParaRPr>
          </a:p>
        </p:txBody>
      </p:sp>
      <p:sp>
        <p:nvSpPr>
          <p:cNvPr id="13" name="Tekstfelt 12"/>
          <p:cNvSpPr txBox="1"/>
          <p:nvPr/>
        </p:nvSpPr>
        <p:spPr>
          <a:xfrm>
            <a:off x="3593965" y="3731990"/>
            <a:ext cx="2351174" cy="861774"/>
          </a:xfrm>
          <a:prstGeom prst="rect">
            <a:avLst/>
          </a:prstGeom>
          <a:noFill/>
        </p:spPr>
        <p:txBody>
          <a:bodyPr wrap="square" rtlCol="0">
            <a:spAutoFit/>
          </a:bodyPr>
          <a:lstStyle/>
          <a:p>
            <a:r>
              <a:rPr lang="da-DK" sz="1600" b="1" dirty="0" smtClean="0">
                <a:latin typeface="Arial" panose="020B0604020202020204" pitchFamily="34" charset="0"/>
                <a:cs typeface="Arial" panose="020B0604020202020204" pitchFamily="34" charset="0"/>
              </a:rPr>
              <a:t>Kønsligestilling</a:t>
            </a:r>
          </a:p>
          <a:p>
            <a:r>
              <a:rPr lang="da-DK" sz="1600" b="1" dirty="0" smtClean="0">
                <a:latin typeface="Arial" panose="020B0604020202020204" pitchFamily="34" charset="0"/>
                <a:cs typeface="Arial" panose="020B0604020202020204" pitchFamily="34" charset="0"/>
              </a:rPr>
              <a:t>i </a:t>
            </a:r>
          </a:p>
          <a:p>
            <a:r>
              <a:rPr lang="da-DK" sz="1600" b="1" dirty="0" smtClean="0">
                <a:latin typeface="Arial" panose="020B0604020202020204" pitchFamily="34" charset="0"/>
                <a:cs typeface="Arial" panose="020B0604020202020204" pitchFamily="34" charset="0"/>
              </a:rPr>
              <a:t>serviceydelserne</a:t>
            </a:r>
            <a:endParaRPr lang="da-DK" sz="1600" b="1" dirty="0">
              <a:latin typeface="Arial" panose="020B0604020202020204" pitchFamily="34" charset="0"/>
              <a:cs typeface="Arial" panose="020B0604020202020204" pitchFamily="34" charset="0"/>
            </a:endParaRPr>
          </a:p>
        </p:txBody>
      </p:sp>
      <p:sp>
        <p:nvSpPr>
          <p:cNvPr id="14" name="Tekstfelt 13"/>
          <p:cNvSpPr txBox="1"/>
          <p:nvPr/>
        </p:nvSpPr>
        <p:spPr>
          <a:xfrm>
            <a:off x="5900693" y="3700661"/>
            <a:ext cx="3167670" cy="861774"/>
          </a:xfrm>
          <a:prstGeom prst="rect">
            <a:avLst/>
          </a:prstGeom>
          <a:noFill/>
        </p:spPr>
        <p:txBody>
          <a:bodyPr wrap="square" rtlCol="0">
            <a:spAutoFit/>
          </a:bodyPr>
          <a:lstStyle/>
          <a:p>
            <a:r>
              <a:rPr lang="da-DK" sz="1600" b="1" dirty="0" smtClean="0">
                <a:latin typeface="Arial" panose="020B0604020202020204" pitchFamily="34" charset="0"/>
                <a:cs typeface="Arial" panose="020B0604020202020204" pitchFamily="34" charset="0"/>
              </a:rPr>
              <a:t>Kønsligestilling</a:t>
            </a:r>
          </a:p>
          <a:p>
            <a:r>
              <a:rPr lang="da-DK" sz="1600" b="1" dirty="0" smtClean="0">
                <a:latin typeface="Arial" panose="020B0604020202020204" pitchFamily="34" charset="0"/>
                <a:cs typeface="Arial" panose="020B0604020202020204" pitchFamily="34" charset="0"/>
              </a:rPr>
              <a:t>for borgere</a:t>
            </a:r>
          </a:p>
          <a:p>
            <a:r>
              <a:rPr lang="da-DK" sz="1600" b="1" dirty="0" smtClean="0">
                <a:latin typeface="Arial" panose="020B0604020202020204" pitchFamily="34" charset="0"/>
                <a:cs typeface="Arial" panose="020B0604020202020204" pitchFamily="34" charset="0"/>
              </a:rPr>
              <a:t>i kommunen</a:t>
            </a:r>
            <a:endParaRPr lang="da-DK"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975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8" name="Rektangel 7"/>
          <p:cNvSpPr/>
          <p:nvPr/>
        </p:nvSpPr>
        <p:spPr>
          <a:xfrm>
            <a:off x="3613212" y="0"/>
            <a:ext cx="5530788" cy="5143500"/>
          </a:xfrm>
          <a:prstGeom prst="rect">
            <a:avLst/>
          </a:prstGeom>
          <a:blipFill dpi="0" rotWithShape="1">
            <a:blip r:embed="rId3"/>
            <a:srcRect/>
            <a:stretch>
              <a:fillRect l="-22000" r="-600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Pentagon 6"/>
          <p:cNvSpPr/>
          <p:nvPr/>
        </p:nvSpPr>
        <p:spPr>
          <a:xfrm>
            <a:off x="230818" y="194674"/>
            <a:ext cx="1154097" cy="665825"/>
          </a:xfrm>
          <a:prstGeom prst="homePlate">
            <a:avLst/>
          </a:prstGeom>
          <a:solidFill>
            <a:srgbClr val="F8485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Tekstfelt 9"/>
          <p:cNvSpPr txBox="1"/>
          <p:nvPr/>
        </p:nvSpPr>
        <p:spPr>
          <a:xfrm>
            <a:off x="1473684" y="238424"/>
            <a:ext cx="8087566" cy="584775"/>
          </a:xfrm>
          <a:prstGeom prst="rect">
            <a:avLst/>
          </a:prstGeom>
          <a:noFill/>
        </p:spPr>
        <p:txBody>
          <a:bodyPr wrap="square" rtlCol="0">
            <a:spAutoFit/>
          </a:bodyPr>
          <a:lstStyle/>
          <a:p>
            <a:r>
              <a:rPr lang="da-DK" sz="3200" b="1" dirty="0" smtClean="0">
                <a:latin typeface="Arial" panose="020B0604020202020204" pitchFamily="34" charset="0"/>
                <a:cs typeface="Arial" panose="020B0604020202020204" pitchFamily="34" charset="0"/>
              </a:rPr>
              <a:t>Kønsligestilling i serviceydelserne</a:t>
            </a:r>
            <a:endParaRPr lang="da-DK" sz="3200" b="1" dirty="0">
              <a:latin typeface="Arial" panose="020B0604020202020204" pitchFamily="34" charset="0"/>
              <a:cs typeface="Arial" panose="020B0604020202020204" pitchFamily="34" charset="0"/>
            </a:endParaRPr>
          </a:p>
        </p:txBody>
      </p:sp>
      <p:sp>
        <p:nvSpPr>
          <p:cNvPr id="5" name="Tekstfelt 4"/>
          <p:cNvSpPr txBox="1"/>
          <p:nvPr/>
        </p:nvSpPr>
        <p:spPr>
          <a:xfrm>
            <a:off x="159794" y="1038683"/>
            <a:ext cx="4030464" cy="830997"/>
          </a:xfrm>
          <a:prstGeom prst="rect">
            <a:avLst/>
          </a:prstGeom>
          <a:noFill/>
        </p:spPr>
        <p:txBody>
          <a:bodyPr wrap="square" rtlCol="0">
            <a:spAutoFit/>
          </a:bodyPr>
          <a:lstStyle/>
          <a:p>
            <a:r>
              <a:rPr lang="da-DK" sz="2400" b="1" dirty="0" smtClean="0">
                <a:latin typeface="Arial" panose="020B0604020202020204" pitchFamily="34" charset="0"/>
                <a:cs typeface="Arial" panose="020B0604020202020204" pitchFamily="34" charset="0"/>
              </a:rPr>
              <a:t>Børn og unge – leg, læring og dannelse</a:t>
            </a:r>
            <a:endParaRPr lang="da-DK" sz="2400" b="1" dirty="0">
              <a:latin typeface="Arial" panose="020B0604020202020204" pitchFamily="34" charset="0"/>
              <a:cs typeface="Arial" panose="020B0604020202020204" pitchFamily="34" charset="0"/>
            </a:endParaRPr>
          </a:p>
        </p:txBody>
      </p:sp>
      <p:sp>
        <p:nvSpPr>
          <p:cNvPr id="12" name="Rektangel 11"/>
          <p:cNvSpPr/>
          <p:nvPr/>
        </p:nvSpPr>
        <p:spPr>
          <a:xfrm>
            <a:off x="5322169" y="1756381"/>
            <a:ext cx="3701988" cy="3217414"/>
          </a:xfrm>
          <a:prstGeom prst="rect">
            <a:avLst/>
          </a:prstGeom>
          <a:solidFill>
            <a:schemeClr val="bg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a:r>
              <a:rPr lang="da-DK" sz="2000" dirty="0" smtClean="0">
                <a:solidFill>
                  <a:schemeClr val="tx1"/>
                </a:solidFill>
                <a:latin typeface="Rockwell" panose="02060603020205020403" pitchFamily="18" charset="0"/>
              </a:rPr>
              <a:t>I DK henvises flere </a:t>
            </a:r>
          </a:p>
          <a:p>
            <a:pPr marL="88900"/>
            <a:r>
              <a:rPr lang="da-DK" sz="2000" dirty="0" smtClean="0">
                <a:solidFill>
                  <a:schemeClr val="tx1"/>
                </a:solidFill>
                <a:latin typeface="Rockwell" panose="02060603020205020403" pitchFamily="18" charset="0"/>
              </a:rPr>
              <a:t>drenge </a:t>
            </a:r>
            <a:r>
              <a:rPr lang="da-DK" sz="2000" dirty="0">
                <a:solidFill>
                  <a:schemeClr val="tx1"/>
                </a:solidFill>
                <a:latin typeface="Rockwell" panose="02060603020205020403" pitchFamily="18" charset="0"/>
              </a:rPr>
              <a:t>end piger </a:t>
            </a:r>
            <a:r>
              <a:rPr lang="da-DK" sz="2000" dirty="0" smtClean="0">
                <a:solidFill>
                  <a:schemeClr val="tx1"/>
                </a:solidFill>
                <a:latin typeface="Rockwell" panose="02060603020205020403" pitchFamily="18" charset="0"/>
              </a:rPr>
              <a:t>til specialundervisningstilbud.</a:t>
            </a:r>
          </a:p>
          <a:p>
            <a:pPr marL="88900"/>
            <a:endParaRPr lang="da-DK" sz="2000" dirty="0">
              <a:solidFill>
                <a:schemeClr val="tx1"/>
              </a:solidFill>
              <a:latin typeface="Rockwell" panose="02060603020205020403" pitchFamily="18" charset="0"/>
            </a:endParaRPr>
          </a:p>
          <a:p>
            <a:pPr marL="88900"/>
            <a:r>
              <a:rPr lang="da-DK" sz="2000" dirty="0" smtClean="0">
                <a:solidFill>
                  <a:schemeClr val="tx1"/>
                </a:solidFill>
                <a:latin typeface="Rockwell" panose="02060603020205020403" pitchFamily="18" charset="0"/>
              </a:rPr>
              <a:t>På </a:t>
            </a:r>
            <a:r>
              <a:rPr lang="da-DK" sz="2000" dirty="0">
                <a:solidFill>
                  <a:schemeClr val="tx1"/>
                </a:solidFill>
                <a:latin typeface="Rockwell" panose="02060603020205020403" pitchFamily="18" charset="0"/>
              </a:rPr>
              <a:t>erhvervsuddannelserne er </a:t>
            </a:r>
            <a:r>
              <a:rPr lang="da-DK" sz="2000" dirty="0" smtClean="0">
                <a:solidFill>
                  <a:schemeClr val="tx1"/>
                </a:solidFill>
                <a:latin typeface="Rockwell" panose="02060603020205020403" pitchFamily="18" charset="0"/>
              </a:rPr>
              <a:t>der 95</a:t>
            </a:r>
            <a:r>
              <a:rPr lang="da-DK" sz="2000" dirty="0">
                <a:solidFill>
                  <a:schemeClr val="tx1"/>
                </a:solidFill>
                <a:latin typeface="Rockwell" panose="02060603020205020403" pitchFamily="18" charset="0"/>
              </a:rPr>
              <a:t>% </a:t>
            </a:r>
            <a:r>
              <a:rPr lang="da-DK" sz="2000" dirty="0" smtClean="0">
                <a:solidFill>
                  <a:schemeClr val="tx1"/>
                </a:solidFill>
                <a:latin typeface="Rockwell" panose="02060603020205020403" pitchFamily="18" charset="0"/>
              </a:rPr>
              <a:t>drenge </a:t>
            </a:r>
            <a:r>
              <a:rPr lang="da-DK" sz="2000" dirty="0">
                <a:solidFill>
                  <a:schemeClr val="tx1"/>
                </a:solidFill>
                <a:latin typeface="Rockwell" panose="02060603020205020403" pitchFamily="18" charset="0"/>
              </a:rPr>
              <a:t>på ”Teknologi, </a:t>
            </a:r>
            <a:r>
              <a:rPr lang="da-DK" sz="2000" dirty="0" smtClean="0">
                <a:solidFill>
                  <a:schemeClr val="tx1"/>
                </a:solidFill>
                <a:latin typeface="Rockwell" panose="02060603020205020403" pitchFamily="18" charset="0"/>
              </a:rPr>
              <a:t>byggeri og </a:t>
            </a:r>
            <a:r>
              <a:rPr lang="da-DK" sz="2000" dirty="0">
                <a:solidFill>
                  <a:schemeClr val="tx1"/>
                </a:solidFill>
                <a:latin typeface="Rockwell" panose="02060603020205020403" pitchFamily="18" charset="0"/>
              </a:rPr>
              <a:t>transport</a:t>
            </a:r>
            <a:r>
              <a:rPr lang="da-DK" sz="2000" dirty="0" smtClean="0">
                <a:solidFill>
                  <a:schemeClr val="tx1"/>
                </a:solidFill>
                <a:latin typeface="Rockwell" panose="02060603020205020403" pitchFamily="18" charset="0"/>
              </a:rPr>
              <a:t>”. Der er 87% piger </a:t>
            </a:r>
            <a:r>
              <a:rPr lang="da-DK" sz="2000" dirty="0">
                <a:solidFill>
                  <a:schemeClr val="tx1"/>
                </a:solidFill>
                <a:latin typeface="Rockwell" panose="02060603020205020403" pitchFamily="18" charset="0"/>
              </a:rPr>
              <a:t>på ”Omsorg, sundhed </a:t>
            </a:r>
            <a:r>
              <a:rPr lang="da-DK" sz="2000" dirty="0" smtClean="0">
                <a:solidFill>
                  <a:schemeClr val="tx1"/>
                </a:solidFill>
                <a:latin typeface="Rockwell" panose="02060603020205020403" pitchFamily="18" charset="0"/>
              </a:rPr>
              <a:t>og pædagogik”. </a:t>
            </a:r>
            <a:endParaRPr lang="da-DK" sz="3200" dirty="0"/>
          </a:p>
        </p:txBody>
      </p:sp>
      <p:sp>
        <p:nvSpPr>
          <p:cNvPr id="13" name="Tekstfelt 12"/>
          <p:cNvSpPr txBox="1"/>
          <p:nvPr/>
        </p:nvSpPr>
        <p:spPr>
          <a:xfrm>
            <a:off x="177551" y="1754717"/>
            <a:ext cx="3435662" cy="3477875"/>
          </a:xfrm>
          <a:prstGeom prst="rect">
            <a:avLst/>
          </a:prstGeom>
          <a:noFill/>
        </p:spPr>
        <p:txBody>
          <a:bodyPr wrap="square" rtlCol="0">
            <a:spAutoFit/>
          </a:bodyPr>
          <a:lstStyle/>
          <a:p>
            <a:r>
              <a:rPr lang="da-DK" sz="2000" dirty="0" smtClean="0">
                <a:latin typeface="Rockwell" panose="02060603020205020403" pitchFamily="18" charset="0"/>
              </a:rPr>
              <a:t>Alle børn og unge skal have samme muligheder for at udfolde sig i leg, læring </a:t>
            </a:r>
            <a:r>
              <a:rPr lang="da-DK" sz="2000" dirty="0">
                <a:latin typeface="Rockwell" panose="02060603020205020403" pitchFamily="18" charset="0"/>
              </a:rPr>
              <a:t>og </a:t>
            </a:r>
            <a:r>
              <a:rPr lang="da-DK" sz="2000" dirty="0" smtClean="0">
                <a:latin typeface="Rockwell" panose="02060603020205020403" pitchFamily="18" charset="0"/>
              </a:rPr>
              <a:t>uddannelse. Sammen </a:t>
            </a:r>
            <a:r>
              <a:rPr lang="da-DK" sz="2000" dirty="0">
                <a:latin typeface="Rockwell" panose="02060603020205020403" pitchFamily="18" charset="0"/>
              </a:rPr>
              <a:t>med dagtilbud, skoler, uddannelser og arbejdspladser </a:t>
            </a:r>
            <a:r>
              <a:rPr lang="da-DK" sz="2000" dirty="0" smtClean="0">
                <a:latin typeface="Rockwell" panose="02060603020205020403" pitchFamily="18" charset="0"/>
              </a:rPr>
              <a:t>skal traditionelle </a:t>
            </a:r>
            <a:r>
              <a:rPr lang="da-DK" sz="2000" dirty="0">
                <a:latin typeface="Rockwell" panose="02060603020205020403" pitchFamily="18" charset="0"/>
              </a:rPr>
              <a:t>forestillinger om </a:t>
            </a:r>
            <a:r>
              <a:rPr lang="da-DK" sz="2000" dirty="0" smtClean="0">
                <a:latin typeface="Rockwell" panose="02060603020205020403" pitchFamily="18" charset="0"/>
              </a:rPr>
              <a:t>pigers </a:t>
            </a:r>
            <a:r>
              <a:rPr lang="da-DK" sz="2000" dirty="0">
                <a:latin typeface="Rockwell" panose="02060603020205020403" pitchFamily="18" charset="0"/>
              </a:rPr>
              <a:t>og drenges muligheder i </a:t>
            </a:r>
            <a:r>
              <a:rPr lang="da-DK" sz="2000" dirty="0" smtClean="0">
                <a:latin typeface="Rockwell" panose="02060603020205020403" pitchFamily="18" charset="0"/>
              </a:rPr>
              <a:t>livet udfordres</a:t>
            </a:r>
            <a:endParaRPr lang="da-DK" sz="2000" dirty="0">
              <a:latin typeface="Rockwell" panose="02060603020205020403" pitchFamily="18" charset="0"/>
            </a:endParaRPr>
          </a:p>
        </p:txBody>
      </p:sp>
      <p:sp>
        <p:nvSpPr>
          <p:cNvPr id="9" name="Tekstfelt 8"/>
          <p:cNvSpPr txBox="1"/>
          <p:nvPr/>
        </p:nvSpPr>
        <p:spPr>
          <a:xfrm>
            <a:off x="8403853" y="1500675"/>
            <a:ext cx="559294" cy="1569660"/>
          </a:xfrm>
          <a:prstGeom prst="rect">
            <a:avLst/>
          </a:prstGeom>
          <a:noFill/>
        </p:spPr>
        <p:txBody>
          <a:bodyPr wrap="square" rtlCol="0">
            <a:spAutoFit/>
          </a:bodyPr>
          <a:lstStyle/>
          <a:p>
            <a:r>
              <a:rPr lang="da-DK" sz="9600" dirty="0" smtClean="0">
                <a:solidFill>
                  <a:srgbClr val="F8485E"/>
                </a:solidFill>
              </a:rPr>
              <a:t>”</a:t>
            </a:r>
            <a:endParaRPr lang="da-DK" sz="1600" dirty="0">
              <a:solidFill>
                <a:srgbClr val="F8485E"/>
              </a:solidFill>
            </a:endParaRPr>
          </a:p>
        </p:txBody>
      </p:sp>
    </p:spTree>
    <p:extLst>
      <p:ext uri="{BB962C8B-B14F-4D97-AF65-F5344CB8AC3E}">
        <p14:creationId xmlns:p14="http://schemas.microsoft.com/office/powerpoint/2010/main" val="42440743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8" name="Rektangel 7"/>
          <p:cNvSpPr/>
          <p:nvPr/>
        </p:nvSpPr>
        <p:spPr>
          <a:xfrm>
            <a:off x="3613212" y="0"/>
            <a:ext cx="5530788" cy="5143500"/>
          </a:xfrm>
          <a:prstGeom prst="rect">
            <a:avLst/>
          </a:prstGeom>
          <a:blipFill dpi="0" rotWithShape="1">
            <a:blip r:embed="rId3"/>
            <a:srcRect/>
            <a:stretch>
              <a:fillRect l="-11000" r="-900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Pentagon 6"/>
          <p:cNvSpPr/>
          <p:nvPr/>
        </p:nvSpPr>
        <p:spPr>
          <a:xfrm>
            <a:off x="230818" y="194674"/>
            <a:ext cx="1154097" cy="665825"/>
          </a:xfrm>
          <a:prstGeom prst="homePlate">
            <a:avLst/>
          </a:prstGeom>
          <a:solidFill>
            <a:srgbClr val="F8485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Tekstfelt 9"/>
          <p:cNvSpPr txBox="1"/>
          <p:nvPr/>
        </p:nvSpPr>
        <p:spPr>
          <a:xfrm>
            <a:off x="1473684" y="238424"/>
            <a:ext cx="8087566" cy="584775"/>
          </a:xfrm>
          <a:prstGeom prst="rect">
            <a:avLst/>
          </a:prstGeom>
          <a:noFill/>
        </p:spPr>
        <p:txBody>
          <a:bodyPr wrap="square" rtlCol="0">
            <a:spAutoFit/>
          </a:bodyPr>
          <a:lstStyle/>
          <a:p>
            <a:r>
              <a:rPr lang="da-DK" sz="3200" b="1" dirty="0" smtClean="0">
                <a:latin typeface="Arial" panose="020B0604020202020204" pitchFamily="34" charset="0"/>
                <a:cs typeface="Arial" panose="020B0604020202020204" pitchFamily="34" charset="0"/>
              </a:rPr>
              <a:t>Kønsligestilling i serviceydelserne</a:t>
            </a:r>
            <a:endParaRPr lang="da-DK" sz="3200" b="1" dirty="0">
              <a:latin typeface="Arial" panose="020B0604020202020204" pitchFamily="34" charset="0"/>
              <a:cs typeface="Arial" panose="020B0604020202020204" pitchFamily="34" charset="0"/>
            </a:endParaRPr>
          </a:p>
        </p:txBody>
      </p:sp>
      <p:sp>
        <p:nvSpPr>
          <p:cNvPr id="5" name="Tekstfelt 4"/>
          <p:cNvSpPr txBox="1"/>
          <p:nvPr/>
        </p:nvSpPr>
        <p:spPr>
          <a:xfrm>
            <a:off x="159794" y="1322772"/>
            <a:ext cx="4030464" cy="830997"/>
          </a:xfrm>
          <a:prstGeom prst="rect">
            <a:avLst/>
          </a:prstGeom>
          <a:noFill/>
        </p:spPr>
        <p:txBody>
          <a:bodyPr wrap="square" rtlCol="0">
            <a:spAutoFit/>
          </a:bodyPr>
          <a:lstStyle/>
          <a:p>
            <a:r>
              <a:rPr lang="da-DK" sz="2400" b="1" dirty="0" smtClean="0">
                <a:latin typeface="Arial" panose="020B0604020202020204" pitchFamily="34" charset="0"/>
                <a:cs typeface="Arial" panose="020B0604020202020204" pitchFamily="34" charset="0"/>
              </a:rPr>
              <a:t>Voksne – livssituation </a:t>
            </a:r>
          </a:p>
          <a:p>
            <a:r>
              <a:rPr lang="da-DK" sz="2400" b="1" dirty="0" smtClean="0">
                <a:latin typeface="Arial" panose="020B0604020202020204" pitchFamily="34" charset="0"/>
                <a:cs typeface="Arial" panose="020B0604020202020204" pitchFamily="34" charset="0"/>
              </a:rPr>
              <a:t>og livskvalitet</a:t>
            </a:r>
            <a:endParaRPr lang="da-DK" sz="2400" b="1" dirty="0">
              <a:latin typeface="Arial" panose="020B0604020202020204" pitchFamily="34" charset="0"/>
              <a:cs typeface="Arial" panose="020B0604020202020204" pitchFamily="34" charset="0"/>
            </a:endParaRPr>
          </a:p>
        </p:txBody>
      </p:sp>
      <p:sp>
        <p:nvSpPr>
          <p:cNvPr id="12" name="Rektangel 11"/>
          <p:cNvSpPr/>
          <p:nvPr/>
        </p:nvSpPr>
        <p:spPr>
          <a:xfrm>
            <a:off x="5217485" y="1436425"/>
            <a:ext cx="3701988" cy="3475226"/>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endParaRPr lang="da-DK" sz="1200" dirty="0" smtClean="0">
              <a:solidFill>
                <a:schemeClr val="tx1"/>
              </a:solidFill>
              <a:latin typeface="Rockwell" panose="02060603020205020403" pitchFamily="18" charset="0"/>
            </a:endParaRPr>
          </a:p>
          <a:p>
            <a:pPr marL="285750" indent="-285750">
              <a:buFont typeface="Arial" panose="020B0604020202020204" pitchFamily="34" charset="0"/>
              <a:buChar char="•"/>
            </a:pPr>
            <a:endParaRPr lang="da-DK" sz="1200" dirty="0">
              <a:solidFill>
                <a:schemeClr val="tx1"/>
              </a:solidFill>
              <a:latin typeface="Rockwell" panose="02060603020205020403" pitchFamily="18" charset="0"/>
            </a:endParaRPr>
          </a:p>
          <a:p>
            <a:pPr marL="88900"/>
            <a:endParaRPr lang="da-DK" sz="2000" dirty="0" smtClean="0">
              <a:solidFill>
                <a:schemeClr val="tx1"/>
              </a:solidFill>
              <a:latin typeface="Rockwell" panose="02060603020205020403" pitchFamily="18" charset="0"/>
            </a:endParaRPr>
          </a:p>
          <a:p>
            <a:pPr marL="88900"/>
            <a:r>
              <a:rPr lang="da-DK" sz="2000" dirty="0" smtClean="0">
                <a:solidFill>
                  <a:schemeClr val="tx1"/>
                </a:solidFill>
                <a:latin typeface="Rockwell" panose="02060603020205020403" pitchFamily="18" charset="0"/>
              </a:rPr>
              <a:t>I DK har mænd </a:t>
            </a:r>
            <a:r>
              <a:rPr lang="da-DK" sz="2000" dirty="0">
                <a:solidFill>
                  <a:schemeClr val="tx1"/>
                </a:solidFill>
                <a:latin typeface="Rockwell" panose="02060603020205020403" pitchFamily="18" charset="0"/>
              </a:rPr>
              <a:t>i </a:t>
            </a:r>
            <a:r>
              <a:rPr lang="da-DK" sz="2000" dirty="0" smtClean="0">
                <a:solidFill>
                  <a:schemeClr val="tx1"/>
                </a:solidFill>
                <a:latin typeface="Rockwell" panose="02060603020205020403" pitchFamily="18" charset="0"/>
              </a:rPr>
              <a:t>alderen</a:t>
            </a:r>
          </a:p>
          <a:p>
            <a:pPr marL="88900"/>
            <a:r>
              <a:rPr lang="da-DK" sz="2000" dirty="0" smtClean="0">
                <a:solidFill>
                  <a:schemeClr val="tx1"/>
                </a:solidFill>
                <a:latin typeface="Rockwell" panose="02060603020205020403" pitchFamily="18" charset="0"/>
              </a:rPr>
              <a:t>40-49 år i </a:t>
            </a:r>
            <a:r>
              <a:rPr lang="da-DK" sz="2000" dirty="0">
                <a:solidFill>
                  <a:schemeClr val="tx1"/>
                </a:solidFill>
                <a:latin typeface="Rockwell" panose="02060603020205020403" pitchFamily="18" charset="0"/>
              </a:rPr>
              <a:t>gennemsnit 4 lægebesøg om året, </a:t>
            </a:r>
            <a:r>
              <a:rPr lang="da-DK" sz="2000" dirty="0" smtClean="0">
                <a:solidFill>
                  <a:schemeClr val="tx1"/>
                </a:solidFill>
                <a:latin typeface="Rockwell" panose="02060603020205020403" pitchFamily="18" charset="0"/>
              </a:rPr>
              <a:t>imens tallet </a:t>
            </a:r>
            <a:r>
              <a:rPr lang="da-DK" sz="2000" dirty="0">
                <a:solidFill>
                  <a:schemeClr val="tx1"/>
                </a:solidFill>
                <a:latin typeface="Rockwell" panose="02060603020205020403" pitchFamily="18" charset="0"/>
              </a:rPr>
              <a:t>for kvinder er 8</a:t>
            </a:r>
            <a:r>
              <a:rPr lang="da-DK" sz="2000" dirty="0" smtClean="0">
                <a:solidFill>
                  <a:schemeClr val="tx1"/>
                </a:solidFill>
                <a:latin typeface="Rockwell" panose="02060603020205020403" pitchFamily="18" charset="0"/>
              </a:rPr>
              <a:t>.</a:t>
            </a:r>
          </a:p>
          <a:p>
            <a:pPr marL="88900">
              <a:tabLst>
                <a:tab pos="355600" algn="l"/>
              </a:tabLst>
            </a:pPr>
            <a:endParaRPr lang="da-DK" sz="2000" dirty="0">
              <a:solidFill>
                <a:schemeClr val="tx1"/>
              </a:solidFill>
              <a:latin typeface="Rockwell" panose="02060603020205020403" pitchFamily="18" charset="0"/>
            </a:endParaRPr>
          </a:p>
          <a:p>
            <a:pPr marL="88900">
              <a:tabLst>
                <a:tab pos="355600" algn="l"/>
              </a:tabLst>
            </a:pPr>
            <a:r>
              <a:rPr lang="da-DK" sz="2000" dirty="0" smtClean="0">
                <a:solidFill>
                  <a:schemeClr val="tx1"/>
                </a:solidFill>
                <a:latin typeface="Rockwell" panose="02060603020205020403" pitchFamily="18" charset="0"/>
              </a:rPr>
              <a:t>En </a:t>
            </a:r>
            <a:r>
              <a:rPr lang="da-DK" sz="2000" dirty="0">
                <a:solidFill>
                  <a:schemeClr val="tx1"/>
                </a:solidFill>
                <a:latin typeface="Rockwell" panose="02060603020205020403" pitchFamily="18" charset="0"/>
              </a:rPr>
              <a:t>større andel af mænd end </a:t>
            </a:r>
            <a:r>
              <a:rPr lang="da-DK" sz="2000" dirty="0" smtClean="0">
                <a:solidFill>
                  <a:schemeClr val="tx1"/>
                </a:solidFill>
                <a:latin typeface="Rockwell" panose="02060603020205020403" pitchFamily="18" charset="0"/>
              </a:rPr>
              <a:t>kvinder </a:t>
            </a:r>
            <a:r>
              <a:rPr lang="da-DK" sz="2000" dirty="0">
                <a:solidFill>
                  <a:schemeClr val="tx1"/>
                </a:solidFill>
                <a:latin typeface="Rockwell" panose="02060603020205020403" pitchFamily="18" charset="0"/>
              </a:rPr>
              <a:t>har et usundt kostmønster</a:t>
            </a:r>
            <a:r>
              <a:rPr lang="da-DK" sz="2000" dirty="0" smtClean="0">
                <a:solidFill>
                  <a:schemeClr val="tx1"/>
                </a:solidFill>
                <a:latin typeface="Rockwell" panose="02060603020205020403" pitchFamily="18" charset="0"/>
              </a:rPr>
              <a:t>.</a:t>
            </a:r>
          </a:p>
          <a:p>
            <a:pPr marL="88900">
              <a:tabLst>
                <a:tab pos="355600" algn="l"/>
              </a:tabLst>
            </a:pPr>
            <a:endParaRPr lang="da-DK" sz="2000" dirty="0">
              <a:solidFill>
                <a:schemeClr val="tx1"/>
              </a:solidFill>
              <a:latin typeface="Rockwell" panose="02060603020205020403" pitchFamily="18" charset="0"/>
            </a:endParaRPr>
          </a:p>
          <a:p>
            <a:pPr marL="88900">
              <a:tabLst>
                <a:tab pos="355600" algn="l"/>
              </a:tabLst>
            </a:pPr>
            <a:r>
              <a:rPr lang="da-DK" sz="2000" dirty="0" smtClean="0">
                <a:solidFill>
                  <a:schemeClr val="tx1"/>
                </a:solidFill>
                <a:latin typeface="Rockwell" panose="02060603020205020403" pitchFamily="18" charset="0"/>
              </a:rPr>
              <a:t>Mænd udgør 77% af de registrerede hjemløse.</a:t>
            </a:r>
          </a:p>
          <a:p>
            <a:pPr marL="88900">
              <a:tabLst>
                <a:tab pos="355600" algn="l"/>
              </a:tabLst>
            </a:pPr>
            <a:endParaRPr lang="da-DK" sz="2000" dirty="0">
              <a:solidFill>
                <a:schemeClr val="tx1"/>
              </a:solidFill>
              <a:latin typeface="Rockwell" panose="02060603020205020403" pitchFamily="18" charset="0"/>
            </a:endParaRPr>
          </a:p>
          <a:p>
            <a:pPr marL="88900">
              <a:tabLst>
                <a:tab pos="355600" algn="l"/>
              </a:tabLst>
            </a:pPr>
            <a:endParaRPr lang="da-DK" sz="2000" dirty="0" smtClean="0">
              <a:solidFill>
                <a:schemeClr val="tx1"/>
              </a:solidFill>
              <a:latin typeface="Rockwell" panose="02060603020205020403" pitchFamily="18" charset="0"/>
            </a:endParaRPr>
          </a:p>
        </p:txBody>
      </p:sp>
      <p:sp>
        <p:nvSpPr>
          <p:cNvPr id="13" name="Tekstfelt 12"/>
          <p:cNvSpPr txBox="1"/>
          <p:nvPr/>
        </p:nvSpPr>
        <p:spPr>
          <a:xfrm>
            <a:off x="177550" y="2246054"/>
            <a:ext cx="3124941" cy="2554545"/>
          </a:xfrm>
          <a:prstGeom prst="rect">
            <a:avLst/>
          </a:prstGeom>
          <a:noFill/>
        </p:spPr>
        <p:txBody>
          <a:bodyPr wrap="square" rtlCol="0">
            <a:spAutoFit/>
          </a:bodyPr>
          <a:lstStyle/>
          <a:p>
            <a:r>
              <a:rPr lang="da-DK" sz="2000" dirty="0">
                <a:latin typeface="Rockwell" panose="02060603020205020403" pitchFamily="18" charset="0"/>
              </a:rPr>
              <a:t>Alle voksne uanset køn skal have lige gode muligheder </a:t>
            </a:r>
            <a:r>
              <a:rPr lang="da-DK" sz="2000" dirty="0" smtClean="0">
                <a:latin typeface="Rockwell" panose="02060603020205020403" pitchFamily="18" charset="0"/>
              </a:rPr>
              <a:t>for </a:t>
            </a:r>
            <a:r>
              <a:rPr lang="da-DK" sz="2000" dirty="0">
                <a:latin typeface="Rockwell" panose="02060603020205020403" pitchFamily="18" charset="0"/>
              </a:rPr>
              <a:t>at håndtere svære livssituationer. </a:t>
            </a:r>
            <a:r>
              <a:rPr lang="da-DK" sz="2000" dirty="0" smtClean="0">
                <a:latin typeface="Rockwell" panose="02060603020205020403" pitchFamily="18" charset="0"/>
              </a:rPr>
              <a:t>Tilbud og aktiviteter skal mindske kønsulighed i sundhed og omsorg </a:t>
            </a:r>
            <a:endParaRPr lang="da-DK" sz="2000" dirty="0">
              <a:latin typeface="Rockwell" panose="02060603020205020403" pitchFamily="18" charset="0"/>
            </a:endParaRPr>
          </a:p>
        </p:txBody>
      </p:sp>
      <p:sp>
        <p:nvSpPr>
          <p:cNvPr id="9" name="Tekstfelt 8"/>
          <p:cNvSpPr txBox="1"/>
          <p:nvPr/>
        </p:nvSpPr>
        <p:spPr>
          <a:xfrm>
            <a:off x="8310865" y="1167463"/>
            <a:ext cx="559294" cy="1569660"/>
          </a:xfrm>
          <a:prstGeom prst="rect">
            <a:avLst/>
          </a:prstGeom>
          <a:noFill/>
        </p:spPr>
        <p:txBody>
          <a:bodyPr wrap="square" rtlCol="0">
            <a:spAutoFit/>
          </a:bodyPr>
          <a:lstStyle/>
          <a:p>
            <a:r>
              <a:rPr lang="da-DK" sz="9600" dirty="0" smtClean="0">
                <a:solidFill>
                  <a:srgbClr val="F8485E"/>
                </a:solidFill>
              </a:rPr>
              <a:t>”</a:t>
            </a:r>
            <a:endParaRPr lang="da-DK" sz="1600" dirty="0">
              <a:solidFill>
                <a:srgbClr val="F8485E"/>
              </a:solidFill>
            </a:endParaRPr>
          </a:p>
        </p:txBody>
      </p:sp>
    </p:spTree>
    <p:extLst>
      <p:ext uri="{BB962C8B-B14F-4D97-AF65-F5344CB8AC3E}">
        <p14:creationId xmlns:p14="http://schemas.microsoft.com/office/powerpoint/2010/main" val="5615529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2" name="Tekstfelt 11"/>
            <p:cNvSpPr txBox="1"/>
            <p:nvPr/>
          </p:nvSpPr>
          <p:spPr>
            <a:xfrm>
              <a:off x="1261530" y="287864"/>
              <a:ext cx="6592100" cy="307777"/>
            </a:xfrm>
            <a:prstGeom prst="rect">
              <a:avLst/>
            </a:prstGeom>
            <a:noFill/>
          </p:spPr>
          <p:txBody>
            <a:bodyPr wrap="square" rtlCol="0">
              <a:spAutoFit/>
            </a:bodyPr>
            <a:lstStyle/>
            <a:p>
              <a:r>
                <a:rPr lang="da-DK" sz="1400" dirty="0" smtClean="0">
                  <a:solidFill>
                    <a:prstClr val="black"/>
                  </a:solidFill>
                  <a:latin typeface="Corbel Light" panose="020B0303020204020204" pitchFamily="34" charset="0"/>
                </a:rPr>
                <a:t>POLITIK FOR </a:t>
              </a:r>
              <a:r>
                <a:rPr lang="da-DK" sz="1400" b="1" dirty="0" smtClean="0">
                  <a:solidFill>
                    <a:prstClr val="black"/>
                  </a:solidFill>
                  <a:latin typeface="Corbel Light" panose="020B0303020204020204" pitchFamily="34" charset="0"/>
                </a:rPr>
                <a:t>KØNSLIGESTILLING</a:t>
              </a:r>
              <a:r>
                <a:rPr lang="da-DK" sz="1400" dirty="0" smtClean="0">
                  <a:solidFill>
                    <a:prstClr val="black"/>
                  </a:solidFill>
                  <a:latin typeface="Corbel Light" panose="020B0303020204020204" pitchFamily="34" charset="0"/>
                </a:rPr>
                <a:t> – LIGE MULIGHEDER FOR ALLE KØN</a:t>
              </a:r>
              <a:endParaRPr lang="da-DK" sz="1400" dirty="0">
                <a:solidFill>
                  <a:prstClr val="black"/>
                </a:solidFill>
                <a:latin typeface="Corbel Light" panose="020B0303020204020204" pitchFamily="34" charset="0"/>
              </a:endParaRPr>
            </a:p>
          </p:txBody>
        </p:sp>
        <p:pic>
          <p:nvPicPr>
            <p:cNvPr id="15" name="Billede 14"/>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grpSp>
        <p:nvGrpSpPr>
          <p:cNvPr id="16" name="Gruppe 15"/>
          <p:cNvGrpSpPr/>
          <p:nvPr/>
        </p:nvGrpSpPr>
        <p:grpSpPr>
          <a:xfrm>
            <a:off x="-1605" y="4203701"/>
            <a:ext cx="9144000" cy="956733"/>
            <a:chOff x="-16934" y="0"/>
            <a:chExt cx="9144000" cy="956733"/>
          </a:xfrm>
        </p:grpSpPr>
        <p:sp>
          <p:nvSpPr>
            <p:cNvPr id="17" name="Rektangel 16"/>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cxnSp>
          <p:nvCxnSpPr>
            <p:cNvPr id="18" name="Lige forbindelse 17"/>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9" name="Tekstfelt 18"/>
            <p:cNvSpPr txBox="1"/>
            <p:nvPr/>
          </p:nvSpPr>
          <p:spPr>
            <a:xfrm>
              <a:off x="1269997" y="601133"/>
              <a:ext cx="6592100" cy="261610"/>
            </a:xfrm>
            <a:prstGeom prst="rect">
              <a:avLst/>
            </a:prstGeom>
            <a:noFill/>
          </p:spPr>
          <p:txBody>
            <a:bodyPr wrap="square" rtlCol="0">
              <a:spAutoFit/>
            </a:bodyPr>
            <a:lstStyle/>
            <a:p>
              <a:pPr algn="ctr"/>
              <a:r>
                <a:rPr lang="da-DK" sz="1050" dirty="0" smtClean="0">
                  <a:solidFill>
                    <a:prstClr val="black"/>
                  </a:solidFill>
                  <a:latin typeface="Corbel Light" panose="020B0303020204020204" pitchFamily="34" charset="0"/>
                </a:rPr>
                <a:t>FRA POLITIK TIL LOKALE HANDLINGER</a:t>
              </a:r>
              <a:endParaRPr lang="da-DK" sz="1050" dirty="0">
                <a:solidFill>
                  <a:prstClr val="black"/>
                </a:solidFill>
                <a:latin typeface="Corbel Light" panose="020B0303020204020204" pitchFamily="34" charset="0"/>
              </a:endParaRPr>
            </a:p>
          </p:txBody>
        </p:sp>
      </p:grpSp>
      <p:sp>
        <p:nvSpPr>
          <p:cNvPr id="5" name="Tekstfelt 4"/>
          <p:cNvSpPr txBox="1"/>
          <p:nvPr/>
        </p:nvSpPr>
        <p:spPr>
          <a:xfrm>
            <a:off x="1285326" y="1387288"/>
            <a:ext cx="7001938" cy="1723549"/>
          </a:xfrm>
          <a:prstGeom prst="rect">
            <a:avLst/>
          </a:prstGeom>
          <a:noFill/>
        </p:spPr>
        <p:txBody>
          <a:bodyPr wrap="square" rtlCol="0">
            <a:spAutoFit/>
          </a:bodyPr>
          <a:lstStyle/>
          <a:p>
            <a:r>
              <a:rPr lang="da-DK" sz="3200" dirty="0" smtClean="0">
                <a:solidFill>
                  <a:prstClr val="black"/>
                </a:solidFill>
                <a:latin typeface="Arial" panose="020B0604020202020204" pitchFamily="34" charset="0"/>
                <a:cs typeface="Arial" panose="020B0604020202020204" pitchFamily="34" charset="0"/>
              </a:rPr>
              <a:t>Drøftelse </a:t>
            </a:r>
            <a:r>
              <a:rPr lang="da-DK" sz="3200" dirty="0" smtClean="0">
                <a:solidFill>
                  <a:prstClr val="black"/>
                </a:solidFill>
                <a:latin typeface="Arial" panose="020B0604020202020204" pitchFamily="34" charset="0"/>
                <a:cs typeface="Arial" panose="020B0604020202020204" pitchFamily="34" charset="0"/>
              </a:rPr>
              <a:t>i grupper - </a:t>
            </a:r>
            <a:r>
              <a:rPr lang="da-DK" sz="3200" dirty="0" smtClean="0">
                <a:solidFill>
                  <a:prstClr val="black"/>
                </a:solidFill>
                <a:latin typeface="Arial" panose="020B0604020202020204" pitchFamily="34" charset="0"/>
                <a:cs typeface="Arial" panose="020B0604020202020204" pitchFamily="34" charset="0"/>
              </a:rPr>
              <a:t>Dialogark</a:t>
            </a:r>
          </a:p>
          <a:p>
            <a:endParaRPr lang="da-DK" dirty="0" smtClean="0">
              <a:solidFill>
                <a:prstClr val="black"/>
              </a:solidFill>
              <a:latin typeface="Arial" panose="020B0604020202020204" pitchFamily="34" charset="0"/>
              <a:cs typeface="Arial" panose="020B0604020202020204" pitchFamily="34" charset="0"/>
            </a:endParaRPr>
          </a:p>
          <a:p>
            <a:r>
              <a:rPr lang="da-DK" b="1" dirty="0" smtClean="0">
                <a:solidFill>
                  <a:prstClr val="black"/>
                </a:solidFill>
                <a:latin typeface="Arial" panose="020B0604020202020204" pitchFamily="34" charset="0"/>
                <a:cs typeface="Arial" panose="020B0604020202020204" pitchFamily="34" charset="0"/>
              </a:rPr>
              <a:t>Fremgangsmåde: </a:t>
            </a:r>
            <a:r>
              <a:rPr lang="da-DK" dirty="0" smtClean="0">
                <a:solidFill>
                  <a:prstClr val="black"/>
                </a:solidFill>
                <a:latin typeface="Arial" panose="020B0604020202020204" pitchFamily="34" charset="0"/>
                <a:cs typeface="Arial" panose="020B0604020202020204" pitchFamily="34" charset="0"/>
              </a:rPr>
              <a:t>Følg </a:t>
            </a:r>
            <a:r>
              <a:rPr lang="da-DK" dirty="0" smtClean="0">
                <a:solidFill>
                  <a:prstClr val="black"/>
                </a:solidFill>
                <a:latin typeface="Arial" panose="020B0604020202020204" pitchFamily="34" charset="0"/>
                <a:cs typeface="Arial" panose="020B0604020202020204" pitchFamily="34" charset="0"/>
              </a:rPr>
              <a:t>anvisningerne på arket og drøft spørgsmålene samtidig med, at I skriver ned på arket.</a:t>
            </a:r>
            <a:endParaRPr lang="da-DK" b="1" dirty="0" smtClean="0">
              <a:solidFill>
                <a:prstClr val="black"/>
              </a:solidFill>
              <a:latin typeface="Arial" panose="020B0604020202020204" pitchFamily="34" charset="0"/>
              <a:cs typeface="Arial" panose="020B0604020202020204" pitchFamily="34" charset="0"/>
            </a:endParaRPr>
          </a:p>
          <a:p>
            <a:endParaRPr lang="da-DK"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7446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2" name="Tekstfelt 11"/>
            <p:cNvSpPr txBox="1"/>
            <p:nvPr/>
          </p:nvSpPr>
          <p:spPr>
            <a:xfrm>
              <a:off x="1261530" y="287864"/>
              <a:ext cx="6592100" cy="307777"/>
            </a:xfrm>
            <a:prstGeom prst="rect">
              <a:avLst/>
            </a:prstGeom>
            <a:noFill/>
          </p:spPr>
          <p:txBody>
            <a:bodyPr wrap="square" rtlCol="0">
              <a:spAutoFit/>
            </a:bodyPr>
            <a:lstStyle/>
            <a:p>
              <a:r>
                <a:rPr lang="da-DK" sz="1400" dirty="0" smtClean="0">
                  <a:solidFill>
                    <a:prstClr val="black"/>
                  </a:solidFill>
                  <a:latin typeface="Corbel Light" panose="020B0303020204020204" pitchFamily="34" charset="0"/>
                </a:rPr>
                <a:t>POLITIK FOR </a:t>
              </a:r>
              <a:r>
                <a:rPr lang="da-DK" sz="1400" b="1" dirty="0" smtClean="0">
                  <a:solidFill>
                    <a:prstClr val="black"/>
                  </a:solidFill>
                  <a:latin typeface="Corbel Light" panose="020B0303020204020204" pitchFamily="34" charset="0"/>
                </a:rPr>
                <a:t>KØNSLIGESTILLING</a:t>
              </a:r>
              <a:r>
                <a:rPr lang="da-DK" sz="1400" dirty="0" smtClean="0">
                  <a:solidFill>
                    <a:prstClr val="black"/>
                  </a:solidFill>
                  <a:latin typeface="Corbel Light" panose="020B0303020204020204" pitchFamily="34" charset="0"/>
                </a:rPr>
                <a:t> – LIGE MULIGHEDER FOR ALLE KØN</a:t>
              </a:r>
              <a:endParaRPr lang="da-DK" sz="1400" dirty="0">
                <a:solidFill>
                  <a:prstClr val="black"/>
                </a:solidFill>
                <a:latin typeface="Corbel Light" panose="020B0303020204020204" pitchFamily="34" charset="0"/>
              </a:endParaRPr>
            </a:p>
          </p:txBody>
        </p:sp>
        <p:pic>
          <p:nvPicPr>
            <p:cNvPr id="15" name="Billede 14"/>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grpSp>
        <p:nvGrpSpPr>
          <p:cNvPr id="16" name="Gruppe 15"/>
          <p:cNvGrpSpPr/>
          <p:nvPr/>
        </p:nvGrpSpPr>
        <p:grpSpPr>
          <a:xfrm>
            <a:off x="-1605" y="4203701"/>
            <a:ext cx="9144000" cy="956733"/>
            <a:chOff x="-16934" y="0"/>
            <a:chExt cx="9144000" cy="956733"/>
          </a:xfrm>
        </p:grpSpPr>
        <p:sp>
          <p:nvSpPr>
            <p:cNvPr id="17" name="Rektangel 16"/>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cxnSp>
          <p:nvCxnSpPr>
            <p:cNvPr id="18" name="Lige forbindelse 17"/>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9" name="Tekstfelt 18"/>
            <p:cNvSpPr txBox="1"/>
            <p:nvPr/>
          </p:nvSpPr>
          <p:spPr>
            <a:xfrm>
              <a:off x="1269997" y="601133"/>
              <a:ext cx="6592100" cy="261610"/>
            </a:xfrm>
            <a:prstGeom prst="rect">
              <a:avLst/>
            </a:prstGeom>
            <a:noFill/>
          </p:spPr>
          <p:txBody>
            <a:bodyPr wrap="square" rtlCol="0">
              <a:spAutoFit/>
            </a:bodyPr>
            <a:lstStyle/>
            <a:p>
              <a:pPr algn="ctr"/>
              <a:r>
                <a:rPr lang="da-DK" sz="1050" dirty="0" smtClean="0">
                  <a:solidFill>
                    <a:prstClr val="black"/>
                  </a:solidFill>
                  <a:latin typeface="Corbel Light" panose="020B0303020204020204" pitchFamily="34" charset="0"/>
                </a:rPr>
                <a:t>FRA POLITIK TIL LOKALE HANDLINGER</a:t>
              </a:r>
              <a:endParaRPr lang="da-DK" sz="1050" dirty="0">
                <a:solidFill>
                  <a:prstClr val="black"/>
                </a:solidFill>
                <a:latin typeface="Corbel Light" panose="020B0303020204020204" pitchFamily="34" charset="0"/>
              </a:endParaRPr>
            </a:p>
          </p:txBody>
        </p:sp>
      </p:grpSp>
      <p:sp>
        <p:nvSpPr>
          <p:cNvPr id="5" name="Tekstfelt 4"/>
          <p:cNvSpPr txBox="1"/>
          <p:nvPr/>
        </p:nvSpPr>
        <p:spPr>
          <a:xfrm>
            <a:off x="1285326" y="1387288"/>
            <a:ext cx="7001938" cy="2554545"/>
          </a:xfrm>
          <a:prstGeom prst="rect">
            <a:avLst/>
          </a:prstGeom>
          <a:noFill/>
        </p:spPr>
        <p:txBody>
          <a:bodyPr wrap="square" rtlCol="0">
            <a:spAutoFit/>
          </a:bodyPr>
          <a:lstStyle/>
          <a:p>
            <a:r>
              <a:rPr lang="da-DK" sz="3200" dirty="0" smtClean="0">
                <a:solidFill>
                  <a:prstClr val="black"/>
                </a:solidFill>
                <a:latin typeface="Arial" panose="020B0604020202020204" pitchFamily="34" charset="0"/>
                <a:cs typeface="Arial" panose="020B0604020202020204" pitchFamily="34" charset="0"/>
              </a:rPr>
              <a:t>Drøftelse </a:t>
            </a:r>
            <a:r>
              <a:rPr lang="da-DK" sz="3200" dirty="0" smtClean="0">
                <a:solidFill>
                  <a:prstClr val="black"/>
                </a:solidFill>
                <a:latin typeface="Arial" panose="020B0604020202020204" pitchFamily="34" charset="0"/>
                <a:cs typeface="Arial" panose="020B0604020202020204" pitchFamily="34" charset="0"/>
              </a:rPr>
              <a:t>i grupper - </a:t>
            </a:r>
            <a:r>
              <a:rPr lang="da-DK" sz="3200" dirty="0" smtClean="0">
                <a:solidFill>
                  <a:prstClr val="black"/>
                </a:solidFill>
                <a:latin typeface="Arial" panose="020B0604020202020204" pitchFamily="34" charset="0"/>
                <a:cs typeface="Arial" panose="020B0604020202020204" pitchFamily="34" charset="0"/>
              </a:rPr>
              <a:t>Dialogkort</a:t>
            </a:r>
          </a:p>
          <a:p>
            <a:endParaRPr lang="da-DK" dirty="0" smtClean="0">
              <a:solidFill>
                <a:prstClr val="black"/>
              </a:solidFill>
              <a:latin typeface="Arial" panose="020B0604020202020204" pitchFamily="34" charset="0"/>
              <a:cs typeface="Arial" panose="020B0604020202020204" pitchFamily="34" charset="0"/>
            </a:endParaRPr>
          </a:p>
          <a:p>
            <a:r>
              <a:rPr lang="da-DK" b="1" dirty="0">
                <a:solidFill>
                  <a:prstClr val="black"/>
                </a:solidFill>
                <a:latin typeface="Arial" panose="020B0604020202020204" pitchFamily="34" charset="0"/>
                <a:cs typeface="Arial" panose="020B0604020202020204" pitchFamily="34" charset="0"/>
              </a:rPr>
              <a:t>Fremgangsmåde: </a:t>
            </a:r>
            <a:r>
              <a:rPr lang="da-DK" dirty="0">
                <a:solidFill>
                  <a:prstClr val="black"/>
                </a:solidFill>
                <a:latin typeface="Arial" panose="020B0604020202020204" pitchFamily="34" charset="0"/>
                <a:cs typeface="Arial" panose="020B0604020202020204" pitchFamily="34" charset="0"/>
              </a:rPr>
              <a:t>Placer dialogkortene på midten af bordet. Kortene er mærket med tal, som bestemmer rækkefølgen for, hvordan kortene skal trækkes. Start med kort 1 og så fremdeles. Deltagerne trækker nu på skift et kort, læser spørgsmålet op og drøfter det i gruppen.</a:t>
            </a:r>
            <a:endParaRPr lang="da-DK" b="1" dirty="0">
              <a:solidFill>
                <a:prstClr val="black"/>
              </a:solidFill>
              <a:latin typeface="Arial" panose="020B0604020202020204" pitchFamily="34" charset="0"/>
              <a:cs typeface="Arial" panose="020B0604020202020204" pitchFamily="34" charset="0"/>
            </a:endParaRPr>
          </a:p>
          <a:p>
            <a:endParaRPr lang="da-DK"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270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2" name="Tekstfelt 11"/>
            <p:cNvSpPr txBox="1"/>
            <p:nvPr/>
          </p:nvSpPr>
          <p:spPr>
            <a:xfrm>
              <a:off x="1261530" y="287864"/>
              <a:ext cx="6592100" cy="307777"/>
            </a:xfrm>
            <a:prstGeom prst="rect">
              <a:avLst/>
            </a:prstGeom>
            <a:noFill/>
          </p:spPr>
          <p:txBody>
            <a:bodyPr wrap="square" rtlCol="0">
              <a:spAutoFit/>
            </a:bodyPr>
            <a:lstStyle/>
            <a:p>
              <a:r>
                <a:rPr lang="da-DK" sz="1400" dirty="0" smtClean="0">
                  <a:solidFill>
                    <a:prstClr val="black"/>
                  </a:solidFill>
                  <a:latin typeface="Corbel Light" panose="020B0303020204020204" pitchFamily="34" charset="0"/>
                </a:rPr>
                <a:t>POLITIK FOR </a:t>
              </a:r>
              <a:r>
                <a:rPr lang="da-DK" sz="1400" b="1" dirty="0" smtClean="0">
                  <a:solidFill>
                    <a:prstClr val="black"/>
                  </a:solidFill>
                  <a:latin typeface="Corbel Light" panose="020B0303020204020204" pitchFamily="34" charset="0"/>
                </a:rPr>
                <a:t>KØNSLIGESTILLING</a:t>
              </a:r>
              <a:r>
                <a:rPr lang="da-DK" sz="1400" dirty="0" smtClean="0">
                  <a:solidFill>
                    <a:prstClr val="black"/>
                  </a:solidFill>
                  <a:latin typeface="Corbel Light" panose="020B0303020204020204" pitchFamily="34" charset="0"/>
                </a:rPr>
                <a:t> – LIGE MULIGHEDER FOR ALLE KØN</a:t>
              </a:r>
              <a:endParaRPr lang="da-DK" sz="1400" dirty="0">
                <a:solidFill>
                  <a:prstClr val="black"/>
                </a:solidFill>
                <a:latin typeface="Corbel Light" panose="020B0303020204020204" pitchFamily="34" charset="0"/>
              </a:endParaRPr>
            </a:p>
          </p:txBody>
        </p:sp>
        <p:pic>
          <p:nvPicPr>
            <p:cNvPr id="15" name="Billede 14"/>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grpSp>
        <p:nvGrpSpPr>
          <p:cNvPr id="16" name="Gruppe 15"/>
          <p:cNvGrpSpPr/>
          <p:nvPr/>
        </p:nvGrpSpPr>
        <p:grpSpPr>
          <a:xfrm>
            <a:off x="-1605" y="4203701"/>
            <a:ext cx="9144000" cy="956733"/>
            <a:chOff x="-16934" y="0"/>
            <a:chExt cx="9144000" cy="956733"/>
          </a:xfrm>
        </p:grpSpPr>
        <p:sp>
          <p:nvSpPr>
            <p:cNvPr id="17" name="Rektangel 16"/>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cxnSp>
          <p:nvCxnSpPr>
            <p:cNvPr id="18" name="Lige forbindelse 17"/>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9" name="Tekstfelt 18"/>
            <p:cNvSpPr txBox="1"/>
            <p:nvPr/>
          </p:nvSpPr>
          <p:spPr>
            <a:xfrm>
              <a:off x="1269997" y="601133"/>
              <a:ext cx="6592100" cy="261610"/>
            </a:xfrm>
            <a:prstGeom prst="rect">
              <a:avLst/>
            </a:prstGeom>
            <a:noFill/>
          </p:spPr>
          <p:txBody>
            <a:bodyPr wrap="square" rtlCol="0">
              <a:spAutoFit/>
            </a:bodyPr>
            <a:lstStyle/>
            <a:p>
              <a:pPr algn="ctr"/>
              <a:r>
                <a:rPr lang="da-DK" sz="1050" dirty="0" smtClean="0">
                  <a:solidFill>
                    <a:prstClr val="black"/>
                  </a:solidFill>
                  <a:latin typeface="Corbel Light" panose="020B0303020204020204" pitchFamily="34" charset="0"/>
                </a:rPr>
                <a:t>FRA POLITIK TIL LOKALE HANDLINGER</a:t>
              </a:r>
              <a:endParaRPr lang="da-DK" sz="1050" dirty="0">
                <a:solidFill>
                  <a:prstClr val="black"/>
                </a:solidFill>
                <a:latin typeface="Corbel Light" panose="020B0303020204020204" pitchFamily="34" charset="0"/>
              </a:endParaRPr>
            </a:p>
          </p:txBody>
        </p:sp>
      </p:grpSp>
      <p:sp>
        <p:nvSpPr>
          <p:cNvPr id="5" name="Tekstfelt 4"/>
          <p:cNvSpPr txBox="1"/>
          <p:nvPr/>
        </p:nvSpPr>
        <p:spPr>
          <a:xfrm>
            <a:off x="1269996" y="1391509"/>
            <a:ext cx="6663270" cy="2246769"/>
          </a:xfrm>
          <a:prstGeom prst="rect">
            <a:avLst/>
          </a:prstGeom>
          <a:noFill/>
        </p:spPr>
        <p:txBody>
          <a:bodyPr wrap="square" rtlCol="0">
            <a:spAutoFit/>
          </a:bodyPr>
          <a:lstStyle/>
          <a:p>
            <a:r>
              <a:rPr lang="da-DK" sz="2800" b="1" dirty="0" smtClean="0">
                <a:solidFill>
                  <a:prstClr val="black"/>
                </a:solidFill>
                <a:latin typeface="Arial" panose="020B0604020202020204" pitchFamily="34" charset="0"/>
                <a:cs typeface="Arial" panose="020B0604020202020204" pitchFamily="34" charset="0"/>
              </a:rPr>
              <a:t>Opsamling i plenum</a:t>
            </a:r>
          </a:p>
          <a:p>
            <a:endParaRPr lang="da-DK" sz="2800" b="1" dirty="0">
              <a:solidFill>
                <a:prstClr val="black"/>
              </a:solidFill>
              <a:latin typeface="Arial" panose="020B0604020202020204" pitchFamily="34" charset="0"/>
              <a:cs typeface="Arial" panose="020B0604020202020204" pitchFamily="34" charset="0"/>
            </a:endParaRPr>
          </a:p>
          <a:p>
            <a:r>
              <a:rPr lang="da-DK" sz="2800" i="1" dirty="0" smtClean="0">
                <a:solidFill>
                  <a:prstClr val="black"/>
                </a:solidFill>
              </a:rPr>
              <a:t>Hvad har I talt om? Hvad </a:t>
            </a:r>
            <a:r>
              <a:rPr lang="da-DK" sz="2800" i="1" dirty="0">
                <a:solidFill>
                  <a:prstClr val="black"/>
                </a:solidFill>
              </a:rPr>
              <a:t>skal </a:t>
            </a:r>
            <a:r>
              <a:rPr lang="da-DK" sz="2800" i="1" dirty="0" smtClean="0">
                <a:solidFill>
                  <a:prstClr val="black"/>
                </a:solidFill>
              </a:rPr>
              <a:t>vi </a:t>
            </a:r>
            <a:r>
              <a:rPr lang="da-DK" sz="2800" i="1" dirty="0">
                <a:solidFill>
                  <a:prstClr val="black"/>
                </a:solidFill>
              </a:rPr>
              <a:t>arbejde videre med? Hvilke konkrete handlinger kræver det</a:t>
            </a:r>
            <a:r>
              <a:rPr lang="da-DK" sz="2800" i="1" dirty="0" smtClean="0">
                <a:solidFill>
                  <a:prstClr val="black"/>
                </a:solidFill>
              </a:rPr>
              <a:t>?</a:t>
            </a:r>
            <a:endParaRPr lang="da-DK" sz="2800" b="1"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021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156" b="10156"/>
          <a:stretch>
            <a:fillRect/>
          </a:stretch>
        </p:blipFill>
        <p:spPr/>
      </p:pic>
      <p:sp>
        <p:nvSpPr>
          <p:cNvPr id="4" name="Titel 3"/>
          <p:cNvSpPr>
            <a:spLocks noGrp="1"/>
          </p:cNvSpPr>
          <p:nvPr>
            <p:ph type="title"/>
          </p:nvPr>
        </p:nvSpPr>
        <p:spPr>
          <a:xfrm>
            <a:off x="464263" y="273845"/>
            <a:ext cx="6759574" cy="1927893"/>
          </a:xfrm>
        </p:spPr>
        <p:txBody>
          <a:bodyPr/>
          <a:lstStyle/>
          <a:p>
            <a:r>
              <a:rPr lang="da-DK" dirty="0" smtClean="0"/>
              <a:t>Tak for i dag</a:t>
            </a:r>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630" y="97653"/>
            <a:ext cx="1364577" cy="659609"/>
          </a:xfrm>
          <a:prstGeom prst="rect">
            <a:avLst/>
          </a:prstGeom>
        </p:spPr>
      </p:pic>
    </p:spTree>
    <p:extLst>
      <p:ext uri="{BB962C8B-B14F-4D97-AF65-F5344CB8AC3E}">
        <p14:creationId xmlns:p14="http://schemas.microsoft.com/office/powerpoint/2010/main" val="2856299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56" b="10156"/>
          <a:stretch>
            <a:fillRect/>
          </a:stretch>
        </p:blipFill>
        <p:spPr/>
      </p:pic>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630" y="97653"/>
            <a:ext cx="1364577" cy="659609"/>
          </a:xfrm>
          <a:prstGeom prst="rect">
            <a:avLst/>
          </a:prstGeom>
        </p:spPr>
      </p:pic>
      <p:sp>
        <p:nvSpPr>
          <p:cNvPr id="6" name="Tekstfelt 5"/>
          <p:cNvSpPr txBox="1"/>
          <p:nvPr/>
        </p:nvSpPr>
        <p:spPr>
          <a:xfrm>
            <a:off x="457196" y="568411"/>
            <a:ext cx="8303744" cy="1754326"/>
          </a:xfrm>
          <a:prstGeom prst="rect">
            <a:avLst/>
          </a:prstGeom>
          <a:noFill/>
        </p:spPr>
        <p:txBody>
          <a:bodyPr wrap="square" rtlCol="0">
            <a:spAutoFit/>
          </a:bodyPr>
          <a:lstStyle/>
          <a:p>
            <a:r>
              <a:rPr lang="da-DK" sz="4000" b="1" dirty="0" smtClean="0">
                <a:solidFill>
                  <a:schemeClr val="bg1"/>
                </a:solidFill>
                <a:latin typeface="Arial" panose="020B0604020202020204" pitchFamily="34" charset="0"/>
                <a:cs typeface="Arial" panose="020B0604020202020204" pitchFamily="34" charset="0"/>
              </a:rPr>
              <a:t>POLITIK FOR KØNSLIGESTILLING</a:t>
            </a:r>
            <a:r>
              <a:rPr lang="da-DK" sz="2800" dirty="0" smtClean="0">
                <a:solidFill>
                  <a:schemeClr val="bg1"/>
                </a:solidFill>
                <a:latin typeface="Arial" panose="020B0604020202020204" pitchFamily="34" charset="0"/>
                <a:cs typeface="Arial" panose="020B0604020202020204" pitchFamily="34" charset="0"/>
              </a:rPr>
              <a:t> </a:t>
            </a:r>
          </a:p>
          <a:p>
            <a:r>
              <a:rPr lang="da-DK" sz="2800" dirty="0" smtClean="0">
                <a:solidFill>
                  <a:schemeClr val="bg1"/>
                </a:solidFill>
                <a:latin typeface="Arial" panose="020B0604020202020204" pitchFamily="34" charset="0"/>
                <a:cs typeface="Arial" panose="020B0604020202020204" pitchFamily="34" charset="0"/>
              </a:rPr>
              <a:t>LIGE MULIGHEDER FOR ALLE KØN </a:t>
            </a:r>
            <a:endParaRPr lang="da-DK"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176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2" name="Tekstfelt 11"/>
            <p:cNvSpPr txBox="1"/>
            <p:nvPr/>
          </p:nvSpPr>
          <p:spPr>
            <a:xfrm>
              <a:off x="1261530" y="287864"/>
              <a:ext cx="6592100" cy="307777"/>
            </a:xfrm>
            <a:prstGeom prst="rect">
              <a:avLst/>
            </a:prstGeom>
            <a:noFill/>
          </p:spPr>
          <p:txBody>
            <a:bodyPr wrap="square" rtlCol="0">
              <a:spAutoFit/>
            </a:bodyPr>
            <a:lstStyle/>
            <a:p>
              <a:r>
                <a:rPr lang="da-DK" sz="1400" dirty="0" smtClean="0">
                  <a:latin typeface="Corbel Light" panose="020B0303020204020204" pitchFamily="34" charset="0"/>
                </a:rPr>
                <a:t>POLITIK FOR </a:t>
              </a:r>
              <a:r>
                <a:rPr lang="da-DK" sz="1400" b="1" dirty="0" smtClean="0">
                  <a:latin typeface="Corbel Light" panose="020B0303020204020204" pitchFamily="34" charset="0"/>
                </a:rPr>
                <a:t>KØNSLIGESTILLING</a:t>
              </a:r>
              <a:r>
                <a:rPr lang="da-DK" sz="1400" dirty="0" smtClean="0">
                  <a:latin typeface="Corbel Light" panose="020B0303020204020204" pitchFamily="34" charset="0"/>
                </a:rPr>
                <a:t> – LIGE MULIGHEDER FOR ALLE KØN</a:t>
              </a:r>
              <a:endParaRPr lang="da-DK" sz="1400" dirty="0">
                <a:latin typeface="Corbel Light" panose="020B0303020204020204" pitchFamily="34" charset="0"/>
              </a:endParaRPr>
            </a:p>
          </p:txBody>
        </p:sp>
        <p:pic>
          <p:nvPicPr>
            <p:cNvPr id="15" name="Billede 14"/>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grpSp>
        <p:nvGrpSpPr>
          <p:cNvPr id="16" name="Gruppe 15"/>
          <p:cNvGrpSpPr/>
          <p:nvPr/>
        </p:nvGrpSpPr>
        <p:grpSpPr>
          <a:xfrm>
            <a:off x="-1605" y="4203701"/>
            <a:ext cx="9144000" cy="956733"/>
            <a:chOff x="-16934" y="0"/>
            <a:chExt cx="9144000" cy="956733"/>
          </a:xfrm>
        </p:grpSpPr>
        <p:sp>
          <p:nvSpPr>
            <p:cNvPr id="17" name="Rektangel 16"/>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8" name="Lige forbindelse 17"/>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9" name="Tekstfelt 18"/>
            <p:cNvSpPr txBox="1"/>
            <p:nvPr/>
          </p:nvSpPr>
          <p:spPr>
            <a:xfrm>
              <a:off x="1269997" y="601133"/>
              <a:ext cx="6592100" cy="261610"/>
            </a:xfrm>
            <a:prstGeom prst="rect">
              <a:avLst/>
            </a:prstGeom>
            <a:noFill/>
          </p:spPr>
          <p:txBody>
            <a:bodyPr wrap="square" rtlCol="0">
              <a:spAutoFit/>
            </a:bodyPr>
            <a:lstStyle/>
            <a:p>
              <a:pPr algn="ctr"/>
              <a:r>
                <a:rPr lang="da-DK" sz="1050" dirty="0" smtClean="0">
                  <a:latin typeface="Corbel Light" panose="020B0303020204020204" pitchFamily="34" charset="0"/>
                </a:rPr>
                <a:t>FRA POLITIK TIL LOKALE HANDLINGER</a:t>
              </a:r>
              <a:endParaRPr lang="da-DK" sz="1050" dirty="0">
                <a:latin typeface="Corbel Light" panose="020B0303020204020204" pitchFamily="34" charset="0"/>
              </a:endParaRPr>
            </a:p>
          </p:txBody>
        </p:sp>
      </p:grpSp>
      <p:sp>
        <p:nvSpPr>
          <p:cNvPr id="5" name="Tekstfelt 4"/>
          <p:cNvSpPr txBox="1"/>
          <p:nvPr/>
        </p:nvSpPr>
        <p:spPr>
          <a:xfrm>
            <a:off x="1236133" y="1196774"/>
            <a:ext cx="6578600" cy="3600986"/>
          </a:xfrm>
          <a:prstGeom prst="rect">
            <a:avLst/>
          </a:prstGeom>
          <a:noFill/>
        </p:spPr>
        <p:txBody>
          <a:bodyPr wrap="square" rtlCol="0">
            <a:spAutoFit/>
          </a:bodyPr>
          <a:lstStyle/>
          <a:p>
            <a:r>
              <a:rPr lang="da-DK" sz="3200" dirty="0" smtClean="0">
                <a:latin typeface="Arial" panose="020B0604020202020204" pitchFamily="34" charset="0"/>
                <a:cs typeface="Arial" panose="020B0604020202020204" pitchFamily="34" charset="0"/>
              </a:rPr>
              <a:t>I DAG SKAL VI TALE OM…</a:t>
            </a:r>
          </a:p>
          <a:p>
            <a:endParaRPr lang="da-DK" sz="32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da-DK" sz="2000" i="1" dirty="0" smtClean="0">
                <a:latin typeface="Arial" panose="020B0604020202020204" pitchFamily="34" charset="0"/>
                <a:cs typeface="Arial" panose="020B0604020202020204" pitchFamily="34" charset="0"/>
              </a:rPr>
              <a:t>Hvorfor </a:t>
            </a:r>
            <a:r>
              <a:rPr lang="da-DK" sz="2000" i="1" dirty="0" smtClean="0">
                <a:latin typeface="Arial" panose="020B0604020202020204" pitchFamily="34" charset="0"/>
                <a:cs typeface="Arial" panose="020B0604020202020204" pitchFamily="34" charset="0"/>
              </a:rPr>
              <a:t>en Politik for kønsligestilling?</a:t>
            </a:r>
          </a:p>
          <a:p>
            <a:pPr marL="342900" indent="-342900">
              <a:buFont typeface="Wingdings" panose="05000000000000000000" pitchFamily="2" charset="2"/>
              <a:buChar char="v"/>
            </a:pPr>
            <a:endParaRPr lang="da-DK" sz="2000" i="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da-DK" sz="2000" i="1" dirty="0" smtClean="0">
                <a:latin typeface="Arial" panose="020B0604020202020204" pitchFamily="34" charset="0"/>
                <a:cs typeface="Arial" panose="020B0604020202020204" pitchFamily="34" charset="0"/>
              </a:rPr>
              <a:t>Hvad </a:t>
            </a:r>
            <a:r>
              <a:rPr lang="da-DK" sz="2000" i="1" dirty="0" smtClean="0">
                <a:latin typeface="Arial" panose="020B0604020202020204" pitchFamily="34" charset="0"/>
                <a:cs typeface="Arial" panose="020B0604020202020204" pitchFamily="34" charset="0"/>
              </a:rPr>
              <a:t>indeholder politikken?</a:t>
            </a:r>
          </a:p>
          <a:p>
            <a:pPr marL="342900" indent="-342900">
              <a:buFont typeface="Wingdings" panose="05000000000000000000" pitchFamily="2" charset="2"/>
              <a:buChar char="v"/>
            </a:pPr>
            <a:endParaRPr lang="da-DK" sz="2000" i="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da-DK" sz="2000" i="1" dirty="0" smtClean="0">
                <a:latin typeface="Arial" panose="020B0604020202020204" pitchFamily="34" charset="0"/>
                <a:cs typeface="Arial" panose="020B0604020202020204" pitchFamily="34" charset="0"/>
              </a:rPr>
              <a:t>Drøftelse i grupper</a:t>
            </a:r>
            <a:endParaRPr lang="da-DK" sz="2000" i="1" dirty="0" smtClean="0">
              <a:latin typeface="Arial" panose="020B0604020202020204" pitchFamily="34" charset="0"/>
              <a:cs typeface="Arial" panose="020B0604020202020204" pitchFamily="34" charset="0"/>
            </a:endParaRPr>
          </a:p>
          <a:p>
            <a:endParaRPr lang="da-DK" sz="3200" dirty="0">
              <a:latin typeface="Arial" panose="020B0604020202020204" pitchFamily="34" charset="0"/>
              <a:cs typeface="Arial" panose="020B0604020202020204" pitchFamily="34" charset="0"/>
            </a:endParaRPr>
          </a:p>
          <a:p>
            <a:endParaRPr lang="da-DK"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499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8" name="Rektangel 7"/>
          <p:cNvSpPr/>
          <p:nvPr/>
        </p:nvSpPr>
        <p:spPr>
          <a:xfrm>
            <a:off x="3613212" y="0"/>
            <a:ext cx="5530788" cy="5143500"/>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6" name="Titel 12"/>
          <p:cNvSpPr>
            <a:spLocks noGrp="1"/>
          </p:cNvSpPr>
          <p:nvPr>
            <p:ph type="title"/>
          </p:nvPr>
        </p:nvSpPr>
        <p:spPr>
          <a:xfrm>
            <a:off x="344564" y="1200308"/>
            <a:ext cx="3162116" cy="3167506"/>
          </a:xfrm>
        </p:spPr>
        <p:txBody>
          <a:bodyPr/>
          <a:lstStyle/>
          <a:p>
            <a:pPr>
              <a:lnSpc>
                <a:spcPct val="100000"/>
              </a:lnSpc>
            </a:pPr>
            <a:r>
              <a:rPr lang="da-DK" sz="4400" dirty="0" smtClean="0">
                <a:solidFill>
                  <a:schemeClr val="tx1"/>
                </a:solidFill>
                <a:latin typeface="Arial" panose="020B0604020202020204" pitchFamily="34" charset="0"/>
                <a:cs typeface="Arial" panose="020B0604020202020204" pitchFamily="34" charset="0"/>
              </a:rPr>
              <a:t>HVORFOR FOKUS PÅ KØNSLIGE-STILLING?</a:t>
            </a:r>
            <a:endParaRPr lang="da-DK" sz="4400" dirty="0">
              <a:solidFill>
                <a:schemeClr val="tx1"/>
              </a:solidFill>
              <a:latin typeface="Arial" panose="020B0604020202020204" pitchFamily="34" charset="0"/>
              <a:cs typeface="Arial" panose="020B0604020202020204" pitchFamily="34" charset="0"/>
            </a:endParaRPr>
          </a:p>
        </p:txBody>
      </p: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630" y="97653"/>
            <a:ext cx="1364577" cy="659609"/>
          </a:xfrm>
          <a:prstGeom prst="rect">
            <a:avLst/>
          </a:prstGeom>
        </p:spPr>
      </p:pic>
    </p:spTree>
    <p:extLst>
      <p:ext uri="{BB962C8B-B14F-4D97-AF65-F5344CB8AC3E}">
        <p14:creationId xmlns:p14="http://schemas.microsoft.com/office/powerpoint/2010/main" val="24660007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grpSp>
        <p:nvGrpSpPr>
          <p:cNvPr id="4" name="Gruppe 3"/>
          <p:cNvGrpSpPr/>
          <p:nvPr/>
        </p:nvGrpSpPr>
        <p:grpSpPr>
          <a:xfrm>
            <a:off x="-1605" y="4203701"/>
            <a:ext cx="9144000" cy="956733"/>
            <a:chOff x="-16934" y="0"/>
            <a:chExt cx="9144000" cy="956733"/>
          </a:xfrm>
        </p:grpSpPr>
        <p:sp>
          <p:nvSpPr>
            <p:cNvPr id="5" name="Rektangel 4"/>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6" name="Lige forbindelse 5"/>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7" name="Tekstfelt 6"/>
            <p:cNvSpPr txBox="1"/>
            <p:nvPr/>
          </p:nvSpPr>
          <p:spPr>
            <a:xfrm>
              <a:off x="1269997" y="601133"/>
              <a:ext cx="6592100" cy="261610"/>
            </a:xfrm>
            <a:prstGeom prst="rect">
              <a:avLst/>
            </a:prstGeom>
            <a:noFill/>
          </p:spPr>
          <p:txBody>
            <a:bodyPr wrap="square" rtlCol="0">
              <a:spAutoFit/>
            </a:bodyPr>
            <a:lstStyle/>
            <a:p>
              <a:pPr algn="ctr"/>
              <a:r>
                <a:rPr lang="da-DK" sz="1050" dirty="0" smtClean="0">
                  <a:latin typeface="Corbel Light" panose="020B0303020204020204" pitchFamily="34" charset="0"/>
                </a:rPr>
                <a:t>FRA POLITIK TIL LOKALE HANDLINGER</a:t>
              </a:r>
              <a:endParaRPr lang="da-DK" sz="1050" dirty="0">
                <a:latin typeface="Corbel Light" panose="020B0303020204020204" pitchFamily="34" charset="0"/>
              </a:endParaRPr>
            </a:p>
          </p:txBody>
        </p:sp>
      </p:grpSp>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1" name="Tekstfelt 10"/>
            <p:cNvSpPr txBox="1"/>
            <p:nvPr/>
          </p:nvSpPr>
          <p:spPr>
            <a:xfrm>
              <a:off x="1261530" y="287864"/>
              <a:ext cx="6592100" cy="307777"/>
            </a:xfrm>
            <a:prstGeom prst="rect">
              <a:avLst/>
            </a:prstGeom>
            <a:noFill/>
          </p:spPr>
          <p:txBody>
            <a:bodyPr wrap="square" rtlCol="0">
              <a:spAutoFit/>
            </a:bodyPr>
            <a:lstStyle/>
            <a:p>
              <a:r>
                <a:rPr lang="da-DK" sz="1400" dirty="0" smtClean="0">
                  <a:latin typeface="Corbel Light" panose="020B0303020204020204" pitchFamily="34" charset="0"/>
                </a:rPr>
                <a:t>POLITIK FOR </a:t>
              </a:r>
              <a:r>
                <a:rPr lang="da-DK" sz="1400" b="1" dirty="0" smtClean="0">
                  <a:latin typeface="Corbel Light" panose="020B0303020204020204" pitchFamily="34" charset="0"/>
                </a:rPr>
                <a:t>KØNSLIGESTILLING</a:t>
              </a:r>
              <a:r>
                <a:rPr lang="da-DK" sz="1400" dirty="0" smtClean="0">
                  <a:latin typeface="Corbel Light" panose="020B0303020204020204" pitchFamily="34" charset="0"/>
                </a:rPr>
                <a:t> – LIGE MULIGHEDER FOR ALLE KØN</a:t>
              </a:r>
              <a:endParaRPr lang="da-DK" sz="1400" dirty="0">
                <a:latin typeface="Corbel Light" panose="020B0303020204020204" pitchFamily="34" charset="0"/>
              </a:endParaRPr>
            </a:p>
          </p:txBody>
        </p:sp>
        <p:pic>
          <p:nvPicPr>
            <p:cNvPr id="12" name="Billede 11"/>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sp>
        <p:nvSpPr>
          <p:cNvPr id="3" name="Pladsholder til tekst 2"/>
          <p:cNvSpPr>
            <a:spLocks noGrp="1"/>
          </p:cNvSpPr>
          <p:nvPr>
            <p:ph type="body" sz="quarter" idx="4294967295"/>
          </p:nvPr>
        </p:nvSpPr>
        <p:spPr>
          <a:xfrm>
            <a:off x="1337733" y="1559451"/>
            <a:ext cx="6477000" cy="3811587"/>
          </a:xfrm>
        </p:spPr>
        <p:txBody>
          <a:bodyPr/>
          <a:lstStyle/>
          <a:p>
            <a:pPr marL="285750" indent="-285750">
              <a:lnSpc>
                <a:spcPct val="100000"/>
              </a:lnSpc>
              <a:buFont typeface="Arial" panose="020B0604020202020204" pitchFamily="34" charset="0"/>
              <a:buChar char="•"/>
            </a:pPr>
            <a:r>
              <a:rPr lang="da-DK" sz="2400" dirty="0" smtClean="0"/>
              <a:t>Det er 26 </a:t>
            </a:r>
            <a:r>
              <a:rPr lang="da-DK" sz="2400" dirty="0"/>
              <a:t>år siden, at ligestilling fik </a:t>
            </a:r>
            <a:r>
              <a:rPr lang="da-DK" sz="2400" dirty="0" smtClean="0"/>
              <a:t>en global FN handlingsplan, </a:t>
            </a:r>
            <a:r>
              <a:rPr lang="da-DK" sz="2400" dirty="0"/>
              <a:t>som alle verdens lande støttede op </a:t>
            </a:r>
            <a:r>
              <a:rPr lang="da-DK" sz="2400" dirty="0" smtClean="0"/>
              <a:t>om</a:t>
            </a:r>
          </a:p>
          <a:p>
            <a:pPr marL="285750" indent="-285750">
              <a:lnSpc>
                <a:spcPct val="100000"/>
              </a:lnSpc>
              <a:buFont typeface="Arial" panose="020B0604020202020204" pitchFamily="34" charset="0"/>
              <a:buChar char="•"/>
            </a:pPr>
            <a:endParaRPr lang="da-DK" sz="2400" dirty="0" smtClean="0"/>
          </a:p>
          <a:p>
            <a:pPr marL="285750" indent="-285750">
              <a:lnSpc>
                <a:spcPct val="100000"/>
              </a:lnSpc>
              <a:buFont typeface="Arial" panose="020B0604020202020204" pitchFamily="34" charset="0"/>
              <a:buChar char="•"/>
            </a:pPr>
            <a:r>
              <a:rPr lang="da-DK" sz="2400" dirty="0"/>
              <a:t>Ligestilling mellem kønnene er ét af FN’s 17 verdensmål for bæredygtig </a:t>
            </a:r>
            <a:r>
              <a:rPr lang="da-DK" sz="2400" dirty="0" smtClean="0"/>
              <a:t>udvikling</a:t>
            </a:r>
          </a:p>
          <a:p>
            <a:endParaRPr lang="da-DK" dirty="0"/>
          </a:p>
        </p:txBody>
      </p:sp>
    </p:spTree>
    <p:extLst>
      <p:ext uri="{BB962C8B-B14F-4D97-AF65-F5344CB8AC3E}">
        <p14:creationId xmlns:p14="http://schemas.microsoft.com/office/powerpoint/2010/main" val="1450912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1337733" y="1179840"/>
            <a:ext cx="6477000" cy="2621671"/>
          </a:xfrm>
        </p:spPr>
        <p:txBody>
          <a:bodyPr/>
          <a:lstStyle/>
          <a:p>
            <a:pPr marL="285750" indent="-285750">
              <a:lnSpc>
                <a:spcPct val="100000"/>
              </a:lnSpc>
              <a:buFont typeface="Arial" panose="020B0604020202020204" pitchFamily="34" charset="0"/>
              <a:buChar char="•"/>
            </a:pPr>
            <a:r>
              <a:rPr lang="da-DK" sz="2400" dirty="0" smtClean="0"/>
              <a:t>Forståelsen af køn har ændret sig over tid. Du skal frit kunne leve det liv, du ønsker og samtidig rumme, at andre måske ønsker noget andet   </a:t>
            </a:r>
          </a:p>
          <a:p>
            <a:pPr marL="285750" indent="-285750">
              <a:lnSpc>
                <a:spcPct val="100000"/>
              </a:lnSpc>
              <a:buFont typeface="Arial" panose="020B0604020202020204" pitchFamily="34" charset="0"/>
              <a:buChar char="•"/>
            </a:pPr>
            <a:endParaRPr lang="da-DK" sz="2400" dirty="0" smtClean="0"/>
          </a:p>
          <a:p>
            <a:pPr marL="285750" indent="-285750">
              <a:lnSpc>
                <a:spcPct val="100000"/>
              </a:lnSpc>
              <a:buFont typeface="Arial" panose="020B0604020202020204" pitchFamily="34" charset="0"/>
              <a:buChar char="•"/>
            </a:pPr>
            <a:r>
              <a:rPr lang="da-DK" sz="2400" dirty="0" smtClean="0"/>
              <a:t>Kønsligestilling handler om vores værdier og kultur – i hjemmet, i institutionerne, på arbejdspladsen og </a:t>
            </a:r>
            <a:r>
              <a:rPr lang="da-DK" sz="2400" dirty="0"/>
              <a:t>i det offentlige </a:t>
            </a:r>
            <a:r>
              <a:rPr lang="da-DK" sz="2400" dirty="0" smtClean="0"/>
              <a:t>rum </a:t>
            </a:r>
          </a:p>
        </p:txBody>
      </p:sp>
      <p:grpSp>
        <p:nvGrpSpPr>
          <p:cNvPr id="4" name="Gruppe 3"/>
          <p:cNvGrpSpPr/>
          <p:nvPr/>
        </p:nvGrpSpPr>
        <p:grpSpPr>
          <a:xfrm>
            <a:off x="-1605" y="4203701"/>
            <a:ext cx="9144000" cy="956733"/>
            <a:chOff x="-16934" y="0"/>
            <a:chExt cx="9144000" cy="956733"/>
          </a:xfrm>
        </p:grpSpPr>
        <p:sp>
          <p:nvSpPr>
            <p:cNvPr id="5" name="Rektangel 4"/>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6" name="Lige forbindelse 5"/>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7" name="Tekstfelt 6"/>
            <p:cNvSpPr txBox="1"/>
            <p:nvPr/>
          </p:nvSpPr>
          <p:spPr>
            <a:xfrm>
              <a:off x="1269997" y="601133"/>
              <a:ext cx="6592100" cy="261610"/>
            </a:xfrm>
            <a:prstGeom prst="rect">
              <a:avLst/>
            </a:prstGeom>
            <a:noFill/>
          </p:spPr>
          <p:txBody>
            <a:bodyPr wrap="square" rtlCol="0">
              <a:spAutoFit/>
            </a:bodyPr>
            <a:lstStyle/>
            <a:p>
              <a:pPr algn="ctr"/>
              <a:r>
                <a:rPr lang="da-DK" sz="1050" dirty="0" smtClean="0">
                  <a:latin typeface="Corbel Light" panose="020B0303020204020204" pitchFamily="34" charset="0"/>
                </a:rPr>
                <a:t>FRA POLITIK TIL LOKALE HANDLINGER</a:t>
              </a:r>
              <a:endParaRPr lang="da-DK" sz="1050" dirty="0">
                <a:latin typeface="Corbel Light" panose="020B0303020204020204" pitchFamily="34" charset="0"/>
              </a:endParaRPr>
            </a:p>
          </p:txBody>
        </p:sp>
      </p:grpSp>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1" name="Tekstfelt 10"/>
            <p:cNvSpPr txBox="1"/>
            <p:nvPr/>
          </p:nvSpPr>
          <p:spPr>
            <a:xfrm>
              <a:off x="1261530" y="287864"/>
              <a:ext cx="6592100" cy="307777"/>
            </a:xfrm>
            <a:prstGeom prst="rect">
              <a:avLst/>
            </a:prstGeom>
            <a:noFill/>
          </p:spPr>
          <p:txBody>
            <a:bodyPr wrap="square" rtlCol="0">
              <a:spAutoFit/>
            </a:bodyPr>
            <a:lstStyle/>
            <a:p>
              <a:r>
                <a:rPr lang="da-DK" sz="1400" dirty="0" smtClean="0">
                  <a:latin typeface="Corbel Light" panose="020B0303020204020204" pitchFamily="34" charset="0"/>
                </a:rPr>
                <a:t>POLITIK FOR </a:t>
              </a:r>
              <a:r>
                <a:rPr lang="da-DK" sz="1400" b="1" dirty="0" smtClean="0">
                  <a:latin typeface="Corbel Light" panose="020B0303020204020204" pitchFamily="34" charset="0"/>
                </a:rPr>
                <a:t>KØNSLIGESTILLING</a:t>
              </a:r>
              <a:r>
                <a:rPr lang="da-DK" sz="1400" dirty="0" smtClean="0">
                  <a:latin typeface="Corbel Light" panose="020B0303020204020204" pitchFamily="34" charset="0"/>
                </a:rPr>
                <a:t> – LIGE MULIGHEDER FOR ALLE KØN</a:t>
              </a:r>
              <a:endParaRPr lang="da-DK" sz="1400" dirty="0">
                <a:latin typeface="Corbel Light" panose="020B0303020204020204" pitchFamily="34" charset="0"/>
              </a:endParaRPr>
            </a:p>
          </p:txBody>
        </p:sp>
        <p:pic>
          <p:nvPicPr>
            <p:cNvPr id="12" name="Billede 11"/>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spTree>
    <p:extLst>
      <p:ext uri="{BB962C8B-B14F-4D97-AF65-F5344CB8AC3E}">
        <p14:creationId xmlns:p14="http://schemas.microsoft.com/office/powerpoint/2010/main" val="1331332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1327661" y="1341128"/>
            <a:ext cx="6525969" cy="3811560"/>
          </a:xfrm>
        </p:spPr>
        <p:txBody>
          <a:bodyPr/>
          <a:lstStyle/>
          <a:p>
            <a:pPr marL="285750" indent="-285750">
              <a:lnSpc>
                <a:spcPct val="100000"/>
              </a:lnSpc>
              <a:buFont typeface="Arial" panose="020B0604020202020204" pitchFamily="34" charset="0"/>
              <a:buChar char="•"/>
            </a:pPr>
            <a:r>
              <a:rPr lang="da-DK" sz="2400" dirty="0"/>
              <a:t>I Danmark er der en udbredt forståelse af, at vi har ligestilling mellem køn. </a:t>
            </a:r>
            <a:r>
              <a:rPr lang="da-DK" sz="2400" dirty="0" smtClean="0"/>
              <a:t>Statistik fortæller dog, at vi ikke er i mål  </a:t>
            </a:r>
            <a:endParaRPr lang="da-DK" sz="2400" dirty="0"/>
          </a:p>
          <a:p>
            <a:pPr marL="285750" indent="-285750">
              <a:lnSpc>
                <a:spcPct val="100000"/>
              </a:lnSpc>
              <a:buFont typeface="Arial" panose="020B0604020202020204" pitchFamily="34" charset="0"/>
              <a:buChar char="•"/>
            </a:pPr>
            <a:endParaRPr lang="da-DK" sz="2400" dirty="0" smtClean="0"/>
          </a:p>
          <a:p>
            <a:pPr marL="285750" indent="-285750">
              <a:lnSpc>
                <a:spcPct val="100000"/>
              </a:lnSpc>
              <a:buFont typeface="Arial" panose="020B0604020202020204" pitchFamily="34" charset="0"/>
              <a:buChar char="•"/>
            </a:pPr>
            <a:r>
              <a:rPr lang="da-DK" sz="2400" dirty="0"/>
              <a:t>Danmark ligger på en 29. plads i verden. </a:t>
            </a:r>
            <a:r>
              <a:rPr lang="da-DK" sz="2400" dirty="0" smtClean="0"/>
              <a:t>Vores nordiske </a:t>
            </a:r>
            <a:r>
              <a:rPr lang="da-DK" sz="2400" dirty="0"/>
              <a:t>naboer Island, Norge, Finland og Sverige </a:t>
            </a:r>
            <a:r>
              <a:rPr lang="da-DK" sz="2400" dirty="0" smtClean="0"/>
              <a:t>ligger </a:t>
            </a:r>
            <a:r>
              <a:rPr lang="da-DK" sz="2400" dirty="0"/>
              <a:t>i top 5</a:t>
            </a:r>
          </a:p>
        </p:txBody>
      </p:sp>
      <p:grpSp>
        <p:nvGrpSpPr>
          <p:cNvPr id="4" name="Gruppe 3"/>
          <p:cNvGrpSpPr/>
          <p:nvPr/>
        </p:nvGrpSpPr>
        <p:grpSpPr>
          <a:xfrm>
            <a:off x="-1605" y="4203701"/>
            <a:ext cx="9144000" cy="956733"/>
            <a:chOff x="-16934" y="0"/>
            <a:chExt cx="9144000" cy="956733"/>
          </a:xfrm>
        </p:grpSpPr>
        <p:sp>
          <p:nvSpPr>
            <p:cNvPr id="5" name="Rektangel 4"/>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6" name="Lige forbindelse 5"/>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7" name="Tekstfelt 6"/>
            <p:cNvSpPr txBox="1"/>
            <p:nvPr/>
          </p:nvSpPr>
          <p:spPr>
            <a:xfrm>
              <a:off x="1269997" y="601133"/>
              <a:ext cx="6592100" cy="261610"/>
            </a:xfrm>
            <a:prstGeom prst="rect">
              <a:avLst/>
            </a:prstGeom>
            <a:noFill/>
          </p:spPr>
          <p:txBody>
            <a:bodyPr wrap="square" rtlCol="0">
              <a:spAutoFit/>
            </a:bodyPr>
            <a:lstStyle/>
            <a:p>
              <a:pPr algn="ctr"/>
              <a:r>
                <a:rPr lang="da-DK" sz="1050" dirty="0" smtClean="0">
                  <a:latin typeface="Corbel Light" panose="020B0303020204020204" pitchFamily="34" charset="0"/>
                </a:rPr>
                <a:t>FRA POLITIK TIL LOKALE HANDLINGER</a:t>
              </a:r>
              <a:endParaRPr lang="da-DK" sz="1050" dirty="0">
                <a:latin typeface="Corbel Light" panose="020B0303020204020204" pitchFamily="34" charset="0"/>
              </a:endParaRPr>
            </a:p>
          </p:txBody>
        </p:sp>
      </p:grpSp>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1" name="Tekstfelt 10"/>
            <p:cNvSpPr txBox="1"/>
            <p:nvPr/>
          </p:nvSpPr>
          <p:spPr>
            <a:xfrm>
              <a:off x="1261530" y="287864"/>
              <a:ext cx="6592100" cy="307777"/>
            </a:xfrm>
            <a:prstGeom prst="rect">
              <a:avLst/>
            </a:prstGeom>
            <a:noFill/>
          </p:spPr>
          <p:txBody>
            <a:bodyPr wrap="square" rtlCol="0">
              <a:spAutoFit/>
            </a:bodyPr>
            <a:lstStyle/>
            <a:p>
              <a:r>
                <a:rPr lang="da-DK" sz="1400" dirty="0" smtClean="0">
                  <a:latin typeface="Corbel Light" panose="020B0303020204020204" pitchFamily="34" charset="0"/>
                </a:rPr>
                <a:t>POLITIK FOR </a:t>
              </a:r>
              <a:r>
                <a:rPr lang="da-DK" sz="1400" b="1" dirty="0" smtClean="0">
                  <a:latin typeface="Corbel Light" panose="020B0303020204020204" pitchFamily="34" charset="0"/>
                </a:rPr>
                <a:t>KØNSLIGESTILLING</a:t>
              </a:r>
              <a:r>
                <a:rPr lang="da-DK" sz="1400" dirty="0" smtClean="0">
                  <a:latin typeface="Corbel Light" panose="020B0303020204020204" pitchFamily="34" charset="0"/>
                </a:rPr>
                <a:t> – LIGE MULIGHEDER FOR ALLE KØN</a:t>
              </a:r>
              <a:endParaRPr lang="da-DK" sz="1400" dirty="0">
                <a:latin typeface="Corbel Light" panose="020B0303020204020204" pitchFamily="34" charset="0"/>
              </a:endParaRPr>
            </a:p>
          </p:txBody>
        </p:sp>
        <p:pic>
          <p:nvPicPr>
            <p:cNvPr id="12" name="Billede 11"/>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spTree>
    <p:extLst>
      <p:ext uri="{BB962C8B-B14F-4D97-AF65-F5344CB8AC3E}">
        <p14:creationId xmlns:p14="http://schemas.microsoft.com/office/powerpoint/2010/main" val="2916132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8" name="Rektangel 7"/>
          <p:cNvSpPr/>
          <p:nvPr/>
        </p:nvSpPr>
        <p:spPr>
          <a:xfrm>
            <a:off x="3613212" y="0"/>
            <a:ext cx="5530788" cy="5143500"/>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6" name="Titel 12"/>
          <p:cNvSpPr>
            <a:spLocks noGrp="1"/>
          </p:cNvSpPr>
          <p:nvPr>
            <p:ph type="title"/>
          </p:nvPr>
        </p:nvSpPr>
        <p:spPr>
          <a:xfrm>
            <a:off x="419880" y="641642"/>
            <a:ext cx="2797454" cy="4836656"/>
          </a:xfrm>
        </p:spPr>
        <p:txBody>
          <a:bodyPr/>
          <a:lstStyle/>
          <a:p>
            <a:pPr>
              <a:lnSpc>
                <a:spcPct val="100000"/>
              </a:lnSpc>
            </a:pPr>
            <a:r>
              <a:rPr lang="da-DK" sz="2400" b="0" dirty="0" smtClean="0">
                <a:solidFill>
                  <a:schemeClr val="tx1"/>
                </a:solidFill>
              </a:rPr>
              <a:t>Som ansat i en kommune har </a:t>
            </a:r>
            <a:r>
              <a:rPr lang="da-DK" sz="2400" b="0" dirty="0">
                <a:solidFill>
                  <a:schemeClr val="tx1"/>
                </a:solidFill>
              </a:rPr>
              <a:t>vi et stort ansvar for at være bevidste om, hvordan vi </a:t>
            </a:r>
            <a:r>
              <a:rPr lang="da-DK" sz="2400" b="0" dirty="0" smtClean="0">
                <a:solidFill>
                  <a:schemeClr val="tx1"/>
                </a:solidFill>
              </a:rPr>
              <a:t>dels møder borgerne og hinanden, dels hvordan vi påvirker deres og hinandens muligheder</a:t>
            </a:r>
            <a:endParaRPr lang="da-DK" sz="2400" b="0" dirty="0">
              <a:solidFill>
                <a:schemeClr val="tx1"/>
              </a:solidFill>
              <a:latin typeface="Arial" panose="020B0604020202020204" pitchFamily="34" charset="0"/>
              <a:cs typeface="Arial" panose="020B0604020202020204" pitchFamily="34" charset="0"/>
            </a:endParaRPr>
          </a:p>
        </p:txBody>
      </p: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630" y="97653"/>
            <a:ext cx="1364577" cy="659609"/>
          </a:xfrm>
          <a:prstGeom prst="rect">
            <a:avLst/>
          </a:prstGeom>
        </p:spPr>
      </p:pic>
    </p:spTree>
    <p:extLst>
      <p:ext uri="{BB962C8B-B14F-4D97-AF65-F5344CB8AC3E}">
        <p14:creationId xmlns:p14="http://schemas.microsoft.com/office/powerpoint/2010/main" val="1459785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8" name="Rektangel 7"/>
          <p:cNvSpPr/>
          <p:nvPr/>
        </p:nvSpPr>
        <p:spPr>
          <a:xfrm>
            <a:off x="3613212" y="0"/>
            <a:ext cx="5530788" cy="5143500"/>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630" y="97653"/>
            <a:ext cx="1364577" cy="659609"/>
          </a:xfrm>
          <a:prstGeom prst="rect">
            <a:avLst/>
          </a:prstGeom>
        </p:spPr>
      </p:pic>
      <p:sp>
        <p:nvSpPr>
          <p:cNvPr id="2" name="Tekstfelt 1"/>
          <p:cNvSpPr txBox="1"/>
          <p:nvPr/>
        </p:nvSpPr>
        <p:spPr>
          <a:xfrm>
            <a:off x="149255" y="818141"/>
            <a:ext cx="3428445" cy="4154984"/>
          </a:xfrm>
          <a:prstGeom prst="rect">
            <a:avLst/>
          </a:prstGeom>
          <a:noFill/>
        </p:spPr>
        <p:txBody>
          <a:bodyPr wrap="square" rtlCol="0">
            <a:spAutoFit/>
          </a:bodyPr>
          <a:lstStyle/>
          <a:p>
            <a:r>
              <a:rPr lang="da-DK" sz="2400" dirty="0">
                <a:latin typeface="Rockwell" panose="02060603020205020403" pitchFamily="18" charset="0"/>
              </a:rPr>
              <a:t>Politikken er udviklet af </a:t>
            </a:r>
            <a:r>
              <a:rPr lang="da-DK" sz="2400" dirty="0" smtClean="0">
                <a:latin typeface="Rockwell" panose="02060603020205020403" pitchFamily="18" charset="0"/>
              </a:rPr>
              <a:t>politikere, ledere og medarbejdere i et fælles udviklingsforum. </a:t>
            </a:r>
          </a:p>
          <a:p>
            <a:endParaRPr lang="da-DK" sz="2400" dirty="0">
              <a:latin typeface="Rockwell" panose="02060603020205020403" pitchFamily="18" charset="0"/>
            </a:endParaRPr>
          </a:p>
          <a:p>
            <a:r>
              <a:rPr lang="da-DK" sz="2400" dirty="0" smtClean="0">
                <a:latin typeface="Rockwell" panose="02060603020205020403" pitchFamily="18" charset="0"/>
              </a:rPr>
              <a:t>Byrådet vedtog politikken i sommeren 2021. </a:t>
            </a:r>
            <a:r>
              <a:rPr lang="da-DK" sz="2400" dirty="0">
                <a:latin typeface="Rockwell" panose="02060603020205020403" pitchFamily="18" charset="0"/>
              </a:rPr>
              <a:t/>
            </a:r>
            <a:br>
              <a:rPr lang="da-DK" sz="2400" dirty="0">
                <a:latin typeface="Rockwell" panose="02060603020205020403" pitchFamily="18" charset="0"/>
              </a:rPr>
            </a:br>
            <a:r>
              <a:rPr lang="da-DK" sz="2400" dirty="0">
                <a:latin typeface="Rockwell" panose="02060603020205020403" pitchFamily="18" charset="0"/>
              </a:rPr>
              <a:t/>
            </a:r>
            <a:br>
              <a:rPr lang="da-DK" sz="2400" dirty="0">
                <a:latin typeface="Rockwell" panose="02060603020205020403" pitchFamily="18" charset="0"/>
              </a:rPr>
            </a:br>
            <a:endParaRPr lang="da-DK" sz="2400" dirty="0">
              <a:latin typeface="Rockwell" panose="02060603020205020403" pitchFamily="18" charset="0"/>
            </a:endParaRPr>
          </a:p>
        </p:txBody>
      </p:sp>
    </p:spTree>
    <p:extLst>
      <p:ext uri="{BB962C8B-B14F-4D97-AF65-F5344CB8AC3E}">
        <p14:creationId xmlns:p14="http://schemas.microsoft.com/office/powerpoint/2010/main" val="1090101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Brugerdefineret 10">
      <a:dk1>
        <a:sysClr val="windowText" lastClr="000000"/>
      </a:dk1>
      <a:lt1>
        <a:sysClr val="window" lastClr="FFFFFF"/>
      </a:lt1>
      <a:dk2>
        <a:srgbClr val="000000"/>
      </a:dk2>
      <a:lt2>
        <a:srgbClr val="FFFFFF"/>
      </a:lt2>
      <a:accent1>
        <a:srgbClr val="71C5E8"/>
      </a:accent1>
      <a:accent2>
        <a:srgbClr val="F8485E"/>
      </a:accent2>
      <a:accent3>
        <a:srgbClr val="FAFF00"/>
      </a:accent3>
      <a:accent4>
        <a:srgbClr val="1B365D"/>
      </a:accent4>
      <a:accent5>
        <a:srgbClr val="49C5B1"/>
      </a:accent5>
      <a:accent6>
        <a:srgbClr val="1E22AA"/>
      </a:accent6>
      <a:hlink>
        <a:srgbClr val="F8485E"/>
      </a:hlink>
      <a:folHlink>
        <a:srgbClr val="F848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2527</Words>
  <Application>Microsoft Office PowerPoint</Application>
  <PresentationFormat>Skærmshow (16:9)</PresentationFormat>
  <Paragraphs>206</Paragraphs>
  <Slides>16</Slides>
  <Notes>15</Notes>
  <HiddenSlides>1</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16</vt:i4>
      </vt:variant>
    </vt:vector>
  </HeadingPairs>
  <TitlesOfParts>
    <vt:vector size="22" baseType="lpstr">
      <vt:lpstr>Arial</vt:lpstr>
      <vt:lpstr>Calibri</vt:lpstr>
      <vt:lpstr>Corbel Light</vt:lpstr>
      <vt:lpstr>Rockwell</vt:lpstr>
      <vt:lpstr>Wingdings</vt:lpstr>
      <vt:lpstr>Kontortema</vt:lpstr>
      <vt:lpstr>PowerPoint-præsentation</vt:lpstr>
      <vt:lpstr>PowerPoint-præsentation</vt:lpstr>
      <vt:lpstr>PowerPoint-præsentation</vt:lpstr>
      <vt:lpstr>HVORFOR FOKUS PÅ KØNSLIGE-STILLING?</vt:lpstr>
      <vt:lpstr>PowerPoint-præsentation</vt:lpstr>
      <vt:lpstr>PowerPoint-præsentation</vt:lpstr>
      <vt:lpstr>PowerPoint-præsentation</vt:lpstr>
      <vt:lpstr>Som ansat i en kommune har vi et stort ansvar for at være bevidste om, hvordan vi dels møder borgerne og hinanden, dels hvordan vi påvirker deres og hinandens muligheder</vt:lpstr>
      <vt:lpstr>PowerPoint-præsentation</vt:lpstr>
      <vt:lpstr>Politikken rummer tre fokusområder</vt:lpstr>
      <vt:lpstr>PowerPoint-præsentation</vt:lpstr>
      <vt:lpstr>PowerPoint-præsentation</vt:lpstr>
      <vt:lpstr>PowerPoint-præsentation</vt:lpstr>
      <vt:lpstr>PowerPoint-præsentation</vt:lpstr>
      <vt:lpstr>PowerPoint-præsentation</vt:lpstr>
      <vt:lpstr>Tak for i dag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2018-01-10T09:58:27Z</dcterms:created>
  <dcterms:modified xsi:type="dcterms:W3CDTF">2021-11-23T13:15:07Z</dcterms:modified>
</cp:coreProperties>
</file>