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1.xml" ContentType="application/vnd.openxmlformats-officedocument.drawingml.diagramData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308" r:id="rId5"/>
    <p:sldId id="265" r:id="rId6"/>
    <p:sldId id="309" r:id="rId7"/>
    <p:sldId id="322" r:id="rId8"/>
    <p:sldId id="332" r:id="rId9"/>
    <p:sldId id="333" r:id="rId10"/>
  </p:sldIdLst>
  <p:sldSz cx="12192000" cy="6858000"/>
  <p:notesSz cx="6888163" cy="100187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3095FEA-4413-4FAE-481F-BE7E4FBD64B0}" name="Majbritt Bargsteen" initials="MB" userId="S::majbritt@selvhjaelpranders.dk::47a2cfe1-04ef-45aa-aec8-da02c94f313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53"/>
    <a:srgbClr val="AEB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E9F030-D32A-45CE-A6C0-0DD03E80F5A1}" v="69" dt="2022-12-08T09:45:13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D56EBC-C38F-43BE-9042-277DB5ED8C0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74B91882-90BB-48C7-9A22-9917310DFF4F}">
      <dgm:prSet phldrT="[Tekst]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a-DK" dirty="0"/>
            <a:t>Selvhjælp</a:t>
          </a:r>
        </a:p>
      </dgm:t>
    </dgm:pt>
    <dgm:pt modelId="{3F3D4026-A34B-48B9-86FF-0312662B9103}" type="parTrans" cxnId="{8D1677D6-5BBE-4389-8845-572461063BA5}">
      <dgm:prSet/>
      <dgm:spPr/>
      <dgm:t>
        <a:bodyPr/>
        <a:lstStyle/>
        <a:p>
          <a:endParaRPr lang="da-DK"/>
        </a:p>
      </dgm:t>
    </dgm:pt>
    <dgm:pt modelId="{D9087F53-DA00-4A3A-838A-A195C6DAB50D}" type="sibTrans" cxnId="{8D1677D6-5BBE-4389-8845-572461063BA5}">
      <dgm:prSet/>
      <dgm:spPr/>
      <dgm:t>
        <a:bodyPr/>
        <a:lstStyle/>
        <a:p>
          <a:endParaRPr lang="da-DK"/>
        </a:p>
      </dgm:t>
    </dgm:pt>
    <dgm:pt modelId="{BB8019E8-0EAC-4058-A6E4-3EF9357FC72B}">
      <dgm:prSet phldrT="[Tekst]"/>
      <dgm:spPr>
        <a:solidFill>
          <a:schemeClr val="accent6">
            <a:lumMod val="50000"/>
            <a:alpha val="50000"/>
          </a:schemeClr>
        </a:solidFill>
      </dgm:spPr>
      <dgm:t>
        <a:bodyPr/>
        <a:lstStyle/>
        <a:p>
          <a:r>
            <a:rPr lang="da-DK" dirty="0"/>
            <a:t>Online</a:t>
          </a:r>
        </a:p>
      </dgm:t>
    </dgm:pt>
    <dgm:pt modelId="{88E93C7B-3B49-4E41-9E87-663D18FABC05}" type="parTrans" cxnId="{E3C4D1F3-84C4-4F5E-B16F-72E942F98DBF}">
      <dgm:prSet/>
      <dgm:spPr/>
      <dgm:t>
        <a:bodyPr/>
        <a:lstStyle/>
        <a:p>
          <a:endParaRPr lang="da-DK"/>
        </a:p>
      </dgm:t>
    </dgm:pt>
    <dgm:pt modelId="{181D78CF-6802-4273-88DC-E9B7D9F05F65}" type="sibTrans" cxnId="{E3C4D1F3-84C4-4F5E-B16F-72E942F98DBF}">
      <dgm:prSet/>
      <dgm:spPr/>
      <dgm:t>
        <a:bodyPr/>
        <a:lstStyle/>
        <a:p>
          <a:endParaRPr lang="da-DK"/>
        </a:p>
      </dgm:t>
    </dgm:pt>
    <dgm:pt modelId="{0C06306A-3C56-431F-B6A3-E4FCFE8E7BB5}">
      <dgm:prSet phldrT="[Tekst]"/>
      <dgm:spPr/>
      <dgm:t>
        <a:bodyPr/>
        <a:lstStyle/>
        <a:p>
          <a:r>
            <a:rPr lang="da-DK" dirty="0"/>
            <a:t>Projekt Økonomi- og gældsrådgivning</a:t>
          </a:r>
        </a:p>
      </dgm:t>
    </dgm:pt>
    <dgm:pt modelId="{E20FEB21-A188-4749-91A8-A699B6D30E34}" type="parTrans" cxnId="{5FF47EEE-7D0E-47D0-894B-46C3BE430CC7}">
      <dgm:prSet/>
      <dgm:spPr/>
      <dgm:t>
        <a:bodyPr/>
        <a:lstStyle/>
        <a:p>
          <a:endParaRPr lang="da-DK"/>
        </a:p>
      </dgm:t>
    </dgm:pt>
    <dgm:pt modelId="{2E366FD0-263A-400C-89C8-A8C05F0983D3}" type="sibTrans" cxnId="{5FF47EEE-7D0E-47D0-894B-46C3BE430CC7}">
      <dgm:prSet/>
      <dgm:spPr/>
      <dgm:t>
        <a:bodyPr/>
        <a:lstStyle/>
        <a:p>
          <a:endParaRPr lang="da-DK"/>
        </a:p>
      </dgm:t>
    </dgm:pt>
    <dgm:pt modelId="{7F795985-0F70-41F9-9BD2-8A918D874F06}">
      <dgm:prSet phldrT="[Tekst]"/>
      <dgm:spPr>
        <a:solidFill>
          <a:schemeClr val="accent2">
            <a:lumMod val="50000"/>
            <a:alpha val="50000"/>
          </a:schemeClr>
        </a:solidFill>
      </dgm:spPr>
      <dgm:t>
        <a:bodyPr/>
        <a:lstStyle/>
        <a:p>
          <a:r>
            <a:rPr lang="da-DK" dirty="0"/>
            <a:t>Projekt Lyttelama</a:t>
          </a:r>
        </a:p>
      </dgm:t>
    </dgm:pt>
    <dgm:pt modelId="{EA9085E0-15D9-40E3-B2F5-671D6F5693FD}" type="parTrans" cxnId="{5DEAF69F-563A-429D-AF06-4561E8C8AE0E}">
      <dgm:prSet/>
      <dgm:spPr/>
      <dgm:t>
        <a:bodyPr/>
        <a:lstStyle/>
        <a:p>
          <a:endParaRPr lang="da-DK"/>
        </a:p>
      </dgm:t>
    </dgm:pt>
    <dgm:pt modelId="{71E8BCEB-4507-4D7A-AFEC-54614A1EBE5F}" type="sibTrans" cxnId="{5DEAF69F-563A-429D-AF06-4561E8C8AE0E}">
      <dgm:prSet/>
      <dgm:spPr/>
      <dgm:t>
        <a:bodyPr/>
        <a:lstStyle/>
        <a:p>
          <a:endParaRPr lang="da-DK"/>
        </a:p>
      </dgm:t>
    </dgm:pt>
    <dgm:pt modelId="{39CA0B40-D0BE-427E-A9C8-21AB08D3462C}">
      <dgm:prSet phldrT="[Tekst]" custRadScaleRad="79475" custRadScaleInc="-118890"/>
      <dgm:spPr/>
    </dgm:pt>
    <dgm:pt modelId="{D5297395-8472-433B-87AB-A9A125027287}" type="parTrans" cxnId="{5E9D85E0-A72F-44CE-96BC-6DF01C7DD1D0}">
      <dgm:prSet/>
      <dgm:spPr/>
      <dgm:t>
        <a:bodyPr/>
        <a:lstStyle/>
        <a:p>
          <a:endParaRPr lang="da-DK"/>
        </a:p>
      </dgm:t>
    </dgm:pt>
    <dgm:pt modelId="{FEFA6AE3-1B47-40A4-86D5-30271064CCD1}" type="sibTrans" cxnId="{5E9D85E0-A72F-44CE-96BC-6DF01C7DD1D0}">
      <dgm:prSet/>
      <dgm:spPr/>
      <dgm:t>
        <a:bodyPr/>
        <a:lstStyle/>
        <a:p>
          <a:endParaRPr lang="da-DK"/>
        </a:p>
      </dgm:t>
    </dgm:pt>
    <dgm:pt modelId="{2765CDBF-40A1-4AC2-A75F-74225853A7A4}" type="pres">
      <dgm:prSet presAssocID="{F9D56EBC-C38F-43BE-9042-277DB5ED8C05}" presName="composite" presStyleCnt="0">
        <dgm:presLayoutVars>
          <dgm:chMax val="1"/>
          <dgm:dir/>
          <dgm:resizeHandles val="exact"/>
        </dgm:presLayoutVars>
      </dgm:prSet>
      <dgm:spPr/>
    </dgm:pt>
    <dgm:pt modelId="{60106C96-3DA7-4E3F-9690-9C09E944BF63}" type="pres">
      <dgm:prSet presAssocID="{F9D56EBC-C38F-43BE-9042-277DB5ED8C05}" presName="radial" presStyleCnt="0">
        <dgm:presLayoutVars>
          <dgm:animLvl val="ctr"/>
        </dgm:presLayoutVars>
      </dgm:prSet>
      <dgm:spPr/>
    </dgm:pt>
    <dgm:pt modelId="{26E54A87-F112-4B14-8FF6-123A5DA3F97F}" type="pres">
      <dgm:prSet presAssocID="{74B91882-90BB-48C7-9A22-9917310DFF4F}" presName="centerShape" presStyleLbl="vennNode1" presStyleIdx="0" presStyleCnt="4" custLinFactNeighborX="5318" custLinFactNeighborY="-469"/>
      <dgm:spPr/>
    </dgm:pt>
    <dgm:pt modelId="{1FF10521-27E8-4C82-A11D-DACDCB2708FE}" type="pres">
      <dgm:prSet presAssocID="{BB8019E8-0EAC-4058-A6E4-3EF9357FC72B}" presName="node" presStyleLbl="vennNode1" presStyleIdx="1" presStyleCnt="4" custScaleY="74999" custRadScaleRad="99246" custRadScaleInc="-104950">
        <dgm:presLayoutVars>
          <dgm:bulletEnabled val="1"/>
        </dgm:presLayoutVars>
      </dgm:prSet>
      <dgm:spPr/>
    </dgm:pt>
    <dgm:pt modelId="{ACA05839-846B-4AD4-A862-F44A6BC9555A}" type="pres">
      <dgm:prSet presAssocID="{0C06306A-3C56-431F-B6A3-E4FCFE8E7BB5}" presName="node" presStyleLbl="vennNode1" presStyleIdx="2" presStyleCnt="4" custScaleX="124941" custScaleY="79004" custRadScaleRad="118122" custRadScaleInc="2051">
        <dgm:presLayoutVars>
          <dgm:bulletEnabled val="1"/>
        </dgm:presLayoutVars>
      </dgm:prSet>
      <dgm:spPr/>
    </dgm:pt>
    <dgm:pt modelId="{E26AE83C-A573-4651-9222-DE672BC623BA}" type="pres">
      <dgm:prSet presAssocID="{7F795985-0F70-41F9-9BD2-8A918D874F06}" presName="node" presStyleLbl="vennNode1" presStyleIdx="3" presStyleCnt="4" custScaleX="118333" custScaleY="74884" custRadScaleRad="100670" custRadScaleInc="61472">
        <dgm:presLayoutVars>
          <dgm:bulletEnabled val="1"/>
        </dgm:presLayoutVars>
      </dgm:prSet>
      <dgm:spPr/>
    </dgm:pt>
  </dgm:ptLst>
  <dgm:cxnLst>
    <dgm:cxn modelId="{A5456022-3202-42B0-B9A1-B9FC70415E5A}" type="presOf" srcId="{0C06306A-3C56-431F-B6A3-E4FCFE8E7BB5}" destId="{ACA05839-846B-4AD4-A862-F44A6BC9555A}" srcOrd="0" destOrd="0" presId="urn:microsoft.com/office/officeart/2005/8/layout/radial3"/>
    <dgm:cxn modelId="{0E8F7B26-0D65-46A9-B844-2CE81D30B640}" type="presOf" srcId="{F9D56EBC-C38F-43BE-9042-277DB5ED8C05}" destId="{2765CDBF-40A1-4AC2-A75F-74225853A7A4}" srcOrd="0" destOrd="0" presId="urn:microsoft.com/office/officeart/2005/8/layout/radial3"/>
    <dgm:cxn modelId="{C9364B66-F3A6-4C25-A3F4-01DDF746E37C}" type="presOf" srcId="{BB8019E8-0EAC-4058-A6E4-3EF9357FC72B}" destId="{1FF10521-27E8-4C82-A11D-DACDCB2708FE}" srcOrd="0" destOrd="0" presId="urn:microsoft.com/office/officeart/2005/8/layout/radial3"/>
    <dgm:cxn modelId="{40FD274A-2B75-40FD-BAEC-9FD7008EE58E}" type="presOf" srcId="{74B91882-90BB-48C7-9A22-9917310DFF4F}" destId="{26E54A87-F112-4B14-8FF6-123A5DA3F97F}" srcOrd="0" destOrd="0" presId="urn:microsoft.com/office/officeart/2005/8/layout/radial3"/>
    <dgm:cxn modelId="{C9929996-030B-44B1-8466-621F538F975C}" type="presOf" srcId="{7F795985-0F70-41F9-9BD2-8A918D874F06}" destId="{E26AE83C-A573-4651-9222-DE672BC623BA}" srcOrd="0" destOrd="0" presId="urn:microsoft.com/office/officeart/2005/8/layout/radial3"/>
    <dgm:cxn modelId="{5DEAF69F-563A-429D-AF06-4561E8C8AE0E}" srcId="{74B91882-90BB-48C7-9A22-9917310DFF4F}" destId="{7F795985-0F70-41F9-9BD2-8A918D874F06}" srcOrd="2" destOrd="0" parTransId="{EA9085E0-15D9-40E3-B2F5-671D6F5693FD}" sibTransId="{71E8BCEB-4507-4D7A-AFEC-54614A1EBE5F}"/>
    <dgm:cxn modelId="{8D1677D6-5BBE-4389-8845-572461063BA5}" srcId="{F9D56EBC-C38F-43BE-9042-277DB5ED8C05}" destId="{74B91882-90BB-48C7-9A22-9917310DFF4F}" srcOrd="0" destOrd="0" parTransId="{3F3D4026-A34B-48B9-86FF-0312662B9103}" sibTransId="{D9087F53-DA00-4A3A-838A-A195C6DAB50D}"/>
    <dgm:cxn modelId="{5E9D85E0-A72F-44CE-96BC-6DF01C7DD1D0}" srcId="{F9D56EBC-C38F-43BE-9042-277DB5ED8C05}" destId="{39CA0B40-D0BE-427E-A9C8-21AB08D3462C}" srcOrd="1" destOrd="0" parTransId="{D5297395-8472-433B-87AB-A9A125027287}" sibTransId="{FEFA6AE3-1B47-40A4-86D5-30271064CCD1}"/>
    <dgm:cxn modelId="{5FF47EEE-7D0E-47D0-894B-46C3BE430CC7}" srcId="{74B91882-90BB-48C7-9A22-9917310DFF4F}" destId="{0C06306A-3C56-431F-B6A3-E4FCFE8E7BB5}" srcOrd="1" destOrd="0" parTransId="{E20FEB21-A188-4749-91A8-A699B6D30E34}" sibTransId="{2E366FD0-263A-400C-89C8-A8C05F0983D3}"/>
    <dgm:cxn modelId="{E3C4D1F3-84C4-4F5E-B16F-72E942F98DBF}" srcId="{74B91882-90BB-48C7-9A22-9917310DFF4F}" destId="{BB8019E8-0EAC-4058-A6E4-3EF9357FC72B}" srcOrd="0" destOrd="0" parTransId="{88E93C7B-3B49-4E41-9E87-663D18FABC05}" sibTransId="{181D78CF-6802-4273-88DC-E9B7D9F05F65}"/>
    <dgm:cxn modelId="{64616F58-3666-4708-B0EC-167E8F9AF26D}" type="presParOf" srcId="{2765CDBF-40A1-4AC2-A75F-74225853A7A4}" destId="{60106C96-3DA7-4E3F-9690-9C09E944BF63}" srcOrd="0" destOrd="0" presId="urn:microsoft.com/office/officeart/2005/8/layout/radial3"/>
    <dgm:cxn modelId="{48357CA0-41BC-4A62-AC15-65E0794DF171}" type="presParOf" srcId="{60106C96-3DA7-4E3F-9690-9C09E944BF63}" destId="{26E54A87-F112-4B14-8FF6-123A5DA3F97F}" srcOrd="0" destOrd="0" presId="urn:microsoft.com/office/officeart/2005/8/layout/radial3"/>
    <dgm:cxn modelId="{7E090F5F-D47C-4CDB-8498-C885853557C2}" type="presParOf" srcId="{60106C96-3DA7-4E3F-9690-9C09E944BF63}" destId="{1FF10521-27E8-4C82-A11D-DACDCB2708FE}" srcOrd="1" destOrd="0" presId="urn:microsoft.com/office/officeart/2005/8/layout/radial3"/>
    <dgm:cxn modelId="{EDAA8E4F-EF2A-44D1-853F-8E16EDE20F14}" type="presParOf" srcId="{60106C96-3DA7-4E3F-9690-9C09E944BF63}" destId="{ACA05839-846B-4AD4-A862-F44A6BC9555A}" srcOrd="2" destOrd="0" presId="urn:microsoft.com/office/officeart/2005/8/layout/radial3"/>
    <dgm:cxn modelId="{F8279805-E241-43DE-B8F7-AF4FBBC580D6}" type="presParOf" srcId="{60106C96-3DA7-4E3F-9690-9C09E944BF63}" destId="{E26AE83C-A573-4651-9222-DE672BC623BA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54A87-F112-4B14-8FF6-123A5DA3F97F}">
      <dsp:nvSpPr>
        <dsp:cNvPr id="0" name=""/>
        <dsp:cNvSpPr/>
      </dsp:nvSpPr>
      <dsp:spPr>
        <a:xfrm>
          <a:off x="2602597" y="1549497"/>
          <a:ext cx="3328458" cy="3328458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400" kern="1200" dirty="0"/>
            <a:t>Selvhjælp</a:t>
          </a:r>
        </a:p>
      </dsp:txBody>
      <dsp:txXfrm>
        <a:off x="3090038" y="2036938"/>
        <a:ext cx="2353576" cy="2353576"/>
      </dsp:txXfrm>
    </dsp:sp>
    <dsp:sp modelId="{1FF10521-27E8-4C82-A11D-DACDCB2708FE}">
      <dsp:nvSpPr>
        <dsp:cNvPr id="0" name=""/>
        <dsp:cNvSpPr/>
      </dsp:nvSpPr>
      <dsp:spPr>
        <a:xfrm>
          <a:off x="1464375" y="3871375"/>
          <a:ext cx="1664229" cy="1248155"/>
        </a:xfrm>
        <a:prstGeom prst="ellipse">
          <a:avLst/>
        </a:prstGeom>
        <a:solidFill>
          <a:schemeClr val="accent6">
            <a:lumMod val="5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Online</a:t>
          </a:r>
        </a:p>
      </dsp:txBody>
      <dsp:txXfrm>
        <a:off x="1708096" y="4054163"/>
        <a:ext cx="1176787" cy="882579"/>
      </dsp:txXfrm>
    </dsp:sp>
    <dsp:sp modelId="{ACA05839-846B-4AD4-A862-F44A6BC9555A}">
      <dsp:nvSpPr>
        <dsp:cNvPr id="0" name=""/>
        <dsp:cNvSpPr/>
      </dsp:nvSpPr>
      <dsp:spPr>
        <a:xfrm>
          <a:off x="5155096" y="3949532"/>
          <a:ext cx="2079304" cy="13148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Projekt Økonomi- og gældsrådgivning</a:t>
          </a:r>
        </a:p>
      </dsp:txBody>
      <dsp:txXfrm>
        <a:off x="5459603" y="4142081"/>
        <a:ext cx="1470290" cy="929709"/>
      </dsp:txXfrm>
    </dsp:sp>
    <dsp:sp modelId="{E26AE83C-A573-4651-9222-DE672BC623BA}">
      <dsp:nvSpPr>
        <dsp:cNvPr id="0" name=""/>
        <dsp:cNvSpPr/>
      </dsp:nvSpPr>
      <dsp:spPr>
        <a:xfrm>
          <a:off x="1477531" y="1102981"/>
          <a:ext cx="1969332" cy="1246241"/>
        </a:xfrm>
        <a:prstGeom prst="ellipse">
          <a:avLst/>
        </a:prstGeom>
        <a:solidFill>
          <a:schemeClr val="accent2">
            <a:lumMod val="5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Projekt Lyttelama</a:t>
          </a:r>
        </a:p>
      </dsp:txBody>
      <dsp:txXfrm>
        <a:off x="1765933" y="1285489"/>
        <a:ext cx="1392528" cy="881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65E42-A0EE-4647-9B7D-2780C171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1540A7A-59AA-4621-85D6-AB5FC61EC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E0F8F08-7D97-4F8D-8929-2F9DF1A78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5C5EDC-6DD1-4232-AED6-6B5830319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989A571-0257-4337-BF6B-B2B2D63D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500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963E-3D8F-4B4D-8DB1-5B2F5C014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11ABA9E-8AA9-45C7-A98E-ECB277CC0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6C586FF-886E-45DE-974D-33813621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FC650B2-BBDA-47D4-AD3A-CE6F922B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9174C0C-9AB8-4A30-A7CC-1E5B534D2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296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4D1C4C0-2C7D-4FDC-B888-FDFA01CFD6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5AD1942-2775-4D6B-9BEE-01E4864DF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2059C60-50A6-4399-B728-02C622F8B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170EEB6-8C3B-40BA-9872-1D643DCF7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E7BB6B1-D75C-41C4-8F31-8DECD30CA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41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62749-9130-47F4-834A-65829D148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F30D4E-F24A-4D2D-8D4B-86D1DBCC6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17FAE3C-5BC2-488E-BC98-D05505CCA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7D6D724-E70F-4F09-9B99-140E4EBB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C5F39A0-CCE3-472A-AE69-43977CE58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345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9B793C-18FF-44EA-841F-81482C32D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CA58F6D-B0C5-4943-B94D-3D54EDE3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D272B99-87F3-4B0E-82E1-E9A47C13E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C100FDA-E1BD-44CA-A35F-A2D57277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D801501-2FD2-4421-9FD0-AC0FB2A0E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687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90F12-D009-4D38-B8EF-9DF908F7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A6731C6-5D1A-4578-A260-AE058E870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043773C-6267-40C5-9D57-775FFF2DF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EA2D594-AE4B-4470-9499-7FD9FC0FC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9F1324C-49F9-44A2-9D46-F0193F6F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7D716C0-B07C-4C1F-900A-EA4F5A5F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6431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7473B-CA31-4F82-BAB2-4DCE2538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11BB631-1339-4CB8-A0C2-575185904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85E631B-A679-49DE-8E8E-7806D69C9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5811605-6784-4847-B6BE-A6D3E7465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321C36C-9DAE-4202-9515-98C084629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636AE7D-5315-4EF4-A117-72D2E08D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4D055F2A-761E-4B6F-BCFC-D8D5920AA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D25A20F-7C5D-4085-B783-C27C6ED19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9196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AC7074-3E15-4B94-955C-E6C00D983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F29CCB1-5B8B-4E72-B15F-06FF4294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07B7E5C-D659-447B-B950-2BE95F083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5A93D72-30CD-43FC-A957-4D6A51706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175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484E8C4-DB6A-40CF-9903-D2B2F3BB1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869E822-A4D7-4BEC-A8C7-8FC27CAA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4F5CD4A-0BC7-4D43-AFA6-443B11E0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6229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4C91A0-EDC8-41BF-BF96-AE31B9CC9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2C46302-F91E-45D9-AB95-B9F458902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FC7B751-2457-4CD0-91A8-45423698F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BA25867-7265-4065-A98A-2B679056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CB08CF3-C5A7-4FEA-BFA3-773FED107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05FF48D-B110-4DF7-82AE-12BBA3F8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765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EB2610-A1FF-4D4D-A39F-7BB14E173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FC91DFF-C901-4FAA-B0A4-9C3C9ADDE5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FB1F5E9-34A1-4D62-A00D-960064E23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C6CA894-D15C-467A-A6F4-F41120193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A24A29-AAC2-4D6D-8EC6-3367EF55A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C4EF66E-73A6-4855-98BE-23A6BDF03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668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5182925-5417-4CFD-BAFD-B82D643B6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699E9D6-55FC-45A4-AD3D-A0D5A0FE3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30A5F2-A4B9-489F-97BE-27DD833230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34514-E563-4444-B22B-280C992A492F}" type="datetimeFigureOut">
              <a:rPr lang="da-DK" smtClean="0"/>
              <a:t>08-12-2022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241E539-40DD-4205-B9F5-578E43B217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10EB5F5-3B95-426B-A274-C2D7E5465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BFB32-4587-4457-B463-BF89E9E90C7A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7666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notinmyworld.com/about-my-brothers-keepe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CEE60-DC55-404D-88C6-16885D0BC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271" y="3794336"/>
            <a:ext cx="5242259" cy="1922251"/>
          </a:xfrm>
        </p:spPr>
        <p:txBody>
          <a:bodyPr anchor="t">
            <a:normAutofit/>
          </a:bodyPr>
          <a:lstStyle/>
          <a:p>
            <a:pPr algn="l"/>
            <a:br>
              <a:rPr lang="da-DK" sz="4400">
                <a:latin typeface="Calibri Light" panose="020F0302020204030204" pitchFamily="34" charset="0"/>
              </a:rPr>
            </a:br>
            <a:br>
              <a:rPr lang="da-DK" sz="4400">
                <a:latin typeface="Arial" panose="020B0604020202020204" pitchFamily="34" charset="0"/>
              </a:rPr>
            </a:br>
            <a:endParaRPr lang="da-DK" sz="440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C870695-83F6-460E-ACAE-FD4B19906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271" y="2793291"/>
            <a:ext cx="5161606" cy="972180"/>
          </a:xfrm>
        </p:spPr>
        <p:txBody>
          <a:bodyPr anchor="b">
            <a:normAutofit/>
          </a:bodyPr>
          <a:lstStyle/>
          <a:p>
            <a:pPr algn="l"/>
            <a:r>
              <a:rPr lang="da-DK" sz="2000">
                <a:latin typeface="Calibri Light" panose="020F0302020204030204" pitchFamily="34" charset="0"/>
              </a:rPr>
              <a:t> </a:t>
            </a:r>
            <a:endParaRPr lang="da-DK" sz="2000">
              <a:latin typeface="Arial" panose="020B0604020202020204" pitchFamily="34" charset="0"/>
            </a:endParaRPr>
          </a:p>
          <a:p>
            <a:pPr algn="l"/>
            <a:endParaRPr lang="da-DK" sz="2000"/>
          </a:p>
        </p:txBody>
      </p:sp>
      <p:sp>
        <p:nvSpPr>
          <p:cNvPr id="24" name="Freeform: Shape 20">
            <a:extLst>
              <a:ext uri="{FF2B5EF4-FFF2-40B4-BE49-F238E27FC236}">
                <a16:creationId xmlns:a16="http://schemas.microsoft.com/office/drawing/2014/main" id="{60B21A5C-062F-46C2-8389-53D40F46A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83466"/>
            <a:ext cx="5549037" cy="6374535"/>
          </a:xfrm>
          <a:custGeom>
            <a:avLst/>
            <a:gdLst>
              <a:gd name="connsiteX0" fmla="*/ 2203019 w 5549037"/>
              <a:gd name="connsiteY0" fmla="*/ 0 h 6374535"/>
              <a:gd name="connsiteX1" fmla="*/ 5549037 w 5549037"/>
              <a:gd name="connsiteY1" fmla="*/ 3346018 h 6374535"/>
              <a:gd name="connsiteX2" fmla="*/ 3797930 w 5549037"/>
              <a:gd name="connsiteY2" fmla="*/ 6288190 h 6374535"/>
              <a:gd name="connsiteX3" fmla="*/ 3618689 w 5549037"/>
              <a:gd name="connsiteY3" fmla="*/ 6374535 h 6374535"/>
              <a:gd name="connsiteX4" fmla="*/ 779546 w 5549037"/>
              <a:gd name="connsiteY4" fmla="*/ 6374535 h 6374535"/>
              <a:gd name="connsiteX5" fmla="*/ 537516 w 5549037"/>
              <a:gd name="connsiteY5" fmla="*/ 6248727 h 6374535"/>
              <a:gd name="connsiteX6" fmla="*/ 74641 w 5549037"/>
              <a:gd name="connsiteY6" fmla="*/ 5927968 h 6374535"/>
              <a:gd name="connsiteX7" fmla="*/ 0 w 5549037"/>
              <a:gd name="connsiteY7" fmla="*/ 5860130 h 6374535"/>
              <a:gd name="connsiteX8" fmla="*/ 0 w 5549037"/>
              <a:gd name="connsiteY8" fmla="*/ 831906 h 6374535"/>
              <a:gd name="connsiteX9" fmla="*/ 74641 w 5549037"/>
              <a:gd name="connsiteY9" fmla="*/ 764068 h 6374535"/>
              <a:gd name="connsiteX10" fmla="*/ 2203019 w 5549037"/>
              <a:gd name="connsiteY10" fmla="*/ 0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49037" h="6374535">
                <a:moveTo>
                  <a:pt x="2203019" y="0"/>
                </a:moveTo>
                <a:cubicBezTo>
                  <a:pt x="4050974" y="0"/>
                  <a:pt x="5549037" y="1498063"/>
                  <a:pt x="5549037" y="3346018"/>
                </a:cubicBezTo>
                <a:cubicBezTo>
                  <a:pt x="5549037" y="4616487"/>
                  <a:pt x="4840968" y="5721578"/>
                  <a:pt x="3797930" y="6288190"/>
                </a:cubicBezTo>
                <a:lnTo>
                  <a:pt x="3618689" y="6374535"/>
                </a:lnTo>
                <a:lnTo>
                  <a:pt x="779546" y="6374535"/>
                </a:lnTo>
                <a:lnTo>
                  <a:pt x="537516" y="6248727"/>
                </a:lnTo>
                <a:cubicBezTo>
                  <a:pt x="374031" y="6154721"/>
                  <a:pt x="219238" y="6047301"/>
                  <a:pt x="74641" y="5927968"/>
                </a:cubicBezTo>
                <a:lnTo>
                  <a:pt x="0" y="5860130"/>
                </a:lnTo>
                <a:lnTo>
                  <a:pt x="0" y="831906"/>
                </a:lnTo>
                <a:lnTo>
                  <a:pt x="74641" y="764068"/>
                </a:lnTo>
                <a:cubicBezTo>
                  <a:pt x="653030" y="286739"/>
                  <a:pt x="1394539" y="0"/>
                  <a:pt x="2203019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A177BCC-4208-4795-8572-4D623BA1E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3763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247F198-C1A9-44EC-8265-090EEE745DB1}"/>
              </a:ext>
            </a:extLst>
          </p:cNvPr>
          <p:cNvSpPr txBox="1"/>
          <p:nvPr/>
        </p:nvSpPr>
        <p:spPr>
          <a:xfrm>
            <a:off x="5554329" y="3752687"/>
            <a:ext cx="66376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a-DK" sz="5400" b="1" dirty="0">
                <a:solidFill>
                  <a:srgbClr val="FFFFFF"/>
                </a:solidFill>
                <a:latin typeface="Calibri Light" panose="020F0302020204030204" pitchFamily="34" charset="0"/>
              </a:rPr>
              <a:t>Præsentation af Selvhjælp Randers</a:t>
            </a:r>
            <a:endParaRPr lang="da-DK" sz="5400" b="1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63B52D6-2588-4C0E-8608-A4503B1C2C15}"/>
              </a:ext>
            </a:extLst>
          </p:cNvPr>
          <p:cNvSpPr/>
          <p:nvPr/>
        </p:nvSpPr>
        <p:spPr>
          <a:xfrm>
            <a:off x="5233763" y="-2156336"/>
            <a:ext cx="5161606" cy="499680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ED7BDD2-B9DC-2325-30C8-3D8ED26B9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4" y="2010033"/>
            <a:ext cx="4179329" cy="313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252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A3D35B-EFBE-483D-AE5E-CC95A410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1917"/>
          </a:xfrm>
          <a:solidFill>
            <a:srgbClr val="003D53"/>
          </a:solidFill>
        </p:spPr>
        <p:txBody>
          <a:bodyPr/>
          <a:lstStyle/>
          <a:p>
            <a:pPr algn="ctr"/>
            <a:r>
              <a:rPr lang="da-DK" b="1" dirty="0">
                <a:solidFill>
                  <a:schemeClr val="bg1"/>
                </a:solidFill>
                <a:latin typeface="+mn-lt"/>
              </a:rPr>
              <a:t>Selvhjælp Randers’ Formål</a:t>
            </a:r>
          </a:p>
        </p:txBody>
      </p:sp>
      <p:pic>
        <p:nvPicPr>
          <p:cNvPr id="9" name="Billede 8" descr="Et billede, der indeholder udendørs, solnedgang, surfer, mand&#10;&#10;Automatisk genereret beskrivelse">
            <a:extLst>
              <a:ext uri="{FF2B5EF4-FFF2-40B4-BE49-F238E27FC236}">
                <a16:creationId xmlns:a16="http://schemas.microsoft.com/office/drawing/2014/main" id="{F4FC1555-28DB-42E9-BF9A-36B5135101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9197" t="17808"/>
          <a:stretch/>
        </p:blipFill>
        <p:spPr>
          <a:xfrm>
            <a:off x="7102112" y="2916138"/>
            <a:ext cx="5089888" cy="3941862"/>
          </a:xfrm>
          <a:prstGeom prst="rect">
            <a:avLst/>
          </a:prstGeom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B158817-B283-414E-A870-6FD9211D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6490"/>
            <a:ext cx="10515600" cy="3534335"/>
          </a:xfrm>
        </p:spPr>
        <p:txBody>
          <a:bodyPr>
            <a:normAutofit/>
          </a:bodyPr>
          <a:lstStyle/>
          <a:p>
            <a:pPr marL="457200" lvl="1" indent="0" algn="ctr">
              <a:buClr>
                <a:srgbClr val="AEB805"/>
              </a:buClr>
              <a:buNone/>
            </a:pPr>
            <a:r>
              <a:rPr lang="da-DK" sz="4000" dirty="0">
                <a:ln w="0">
                  <a:solidFill>
                    <a:srgbClr val="AEB805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 yde medmenneskelig støtte til borgere, der står i en vanskelig livssituation</a:t>
            </a:r>
          </a:p>
          <a:p>
            <a:endParaRPr lang="da-DK" dirty="0"/>
          </a:p>
        </p:txBody>
      </p:sp>
      <p:pic>
        <p:nvPicPr>
          <p:cNvPr id="6" name="Billede 5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A68B270B-D879-499B-B374-8A2E0B5BF8E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0211" y="116920"/>
            <a:ext cx="1330274" cy="1267917"/>
          </a:xfrm>
          <a:prstGeom prst="rect">
            <a:avLst/>
          </a:prstGeom>
        </p:spPr>
      </p:pic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26E02BD8-5935-444C-8ECE-DE29F2B907DA}"/>
              </a:ext>
            </a:extLst>
          </p:cNvPr>
          <p:cNvSpPr txBox="1">
            <a:spLocks/>
          </p:cNvSpPr>
          <p:nvPr/>
        </p:nvSpPr>
        <p:spPr>
          <a:xfrm>
            <a:off x="990600" y="1568837"/>
            <a:ext cx="10515600" cy="4618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076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A3D35B-EFBE-483D-AE5E-CC95A410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1917"/>
          </a:xfrm>
          <a:solidFill>
            <a:srgbClr val="003D53"/>
          </a:solidFill>
        </p:spPr>
        <p:txBody>
          <a:bodyPr/>
          <a:lstStyle/>
          <a:p>
            <a:pPr algn="ctr"/>
            <a:r>
              <a:rPr lang="da-DK" b="1" dirty="0">
                <a:solidFill>
                  <a:schemeClr val="bg1"/>
                </a:solidFill>
                <a:latin typeface="+mn-lt"/>
              </a:rPr>
              <a:t>Selvhjælp</a:t>
            </a:r>
            <a:r>
              <a:rPr lang="da-DK" b="1" dirty="0">
                <a:solidFill>
                  <a:schemeClr val="bg1"/>
                </a:solidFill>
              </a:rPr>
              <a:t> </a:t>
            </a:r>
            <a:r>
              <a:rPr lang="da-DK" b="1" dirty="0">
                <a:solidFill>
                  <a:schemeClr val="bg1"/>
                </a:solidFill>
                <a:latin typeface="+mn-lt"/>
              </a:rPr>
              <a:t>Randers</a:t>
            </a:r>
            <a:endParaRPr lang="da-DK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B158817-B283-414E-A870-6FD9211D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919"/>
            <a:ext cx="10515600" cy="42390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AEB805"/>
              </a:buClr>
              <a:buFont typeface="Wingdings" panose="05000000000000000000" pitchFamily="2" charset="2"/>
              <a:buChar char="Ø"/>
            </a:pPr>
            <a:r>
              <a:rPr lang="da-DK" dirty="0"/>
              <a:t>Vores forening:</a:t>
            </a:r>
          </a:p>
          <a:p>
            <a:pPr lvl="1">
              <a:lnSpc>
                <a:spcPct val="150000"/>
              </a:lnSpc>
              <a:buClr>
                <a:srgbClr val="AEB805"/>
              </a:buClr>
              <a:buFont typeface="Wingdings" panose="05000000000000000000" pitchFamily="2" charset="2"/>
              <a:buChar char="Ø"/>
            </a:pPr>
            <a:r>
              <a:rPr lang="da-DK" dirty="0"/>
              <a:t>En selvstændig non-profit forening </a:t>
            </a:r>
          </a:p>
          <a:p>
            <a:pPr lvl="1">
              <a:lnSpc>
                <a:spcPct val="150000"/>
              </a:lnSpc>
              <a:buClr>
                <a:srgbClr val="AEB805"/>
              </a:buClr>
              <a:buFont typeface="Wingdings" panose="05000000000000000000" pitchFamily="2" charset="2"/>
              <a:buChar char="Ø"/>
            </a:pPr>
            <a:r>
              <a:rPr lang="da-DK" dirty="0"/>
              <a:t>En bestyrelse på 3-7 frivillige medlemmer </a:t>
            </a:r>
          </a:p>
          <a:p>
            <a:pPr lvl="1">
              <a:lnSpc>
                <a:spcPct val="150000"/>
              </a:lnSpc>
              <a:buClr>
                <a:srgbClr val="AEB805"/>
              </a:buClr>
              <a:buFont typeface="Wingdings" panose="05000000000000000000" pitchFamily="2" charset="2"/>
              <a:buChar char="Ø"/>
            </a:pPr>
            <a:r>
              <a:rPr lang="da-DK" dirty="0"/>
              <a:t>En daglig leder, en projektleder (deltid), en trivselskonsulent (deltid), div. praktikanter, studiemedarbejdere </a:t>
            </a:r>
            <a:r>
              <a:rPr lang="da-DK" dirty="0" err="1"/>
              <a:t>flex</a:t>
            </a:r>
            <a:r>
              <a:rPr lang="da-DK" dirty="0"/>
              <a:t>-jobber m.m.</a:t>
            </a:r>
          </a:p>
          <a:p>
            <a:pPr lvl="1">
              <a:lnSpc>
                <a:spcPct val="150000"/>
              </a:lnSpc>
              <a:buClr>
                <a:srgbClr val="AEB805"/>
              </a:buClr>
              <a:buFont typeface="Wingdings" panose="05000000000000000000" pitchFamily="2" charset="2"/>
              <a:buChar char="Ø"/>
            </a:pPr>
            <a:r>
              <a:rPr lang="da-DK" dirty="0"/>
              <a:t>En fantastisk gruppe af kvalificerede frivillige</a:t>
            </a:r>
          </a:p>
          <a:p>
            <a:endParaRPr lang="da-DK" dirty="0"/>
          </a:p>
        </p:txBody>
      </p:sp>
      <p:pic>
        <p:nvPicPr>
          <p:cNvPr id="6" name="Billede 5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A68B270B-D879-499B-B374-8A2E0B5BF8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163" y="133544"/>
            <a:ext cx="1330274" cy="1267917"/>
          </a:xfrm>
          <a:prstGeom prst="rect">
            <a:avLst/>
          </a:prstGeom>
        </p:spPr>
      </p:pic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26E02BD8-5935-444C-8ECE-DE29F2B907DA}"/>
              </a:ext>
            </a:extLst>
          </p:cNvPr>
          <p:cNvSpPr txBox="1">
            <a:spLocks/>
          </p:cNvSpPr>
          <p:nvPr/>
        </p:nvSpPr>
        <p:spPr>
          <a:xfrm>
            <a:off x="990600" y="1604318"/>
            <a:ext cx="10515600" cy="4618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8520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A3D35B-EFBE-483D-AE5E-CC95A410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1917"/>
          </a:xfrm>
          <a:solidFill>
            <a:srgbClr val="003D53"/>
          </a:solidFill>
        </p:spPr>
        <p:txBody>
          <a:bodyPr/>
          <a:lstStyle/>
          <a:p>
            <a:pPr algn="ctr"/>
            <a:r>
              <a:rPr lang="da-DK" b="1" dirty="0">
                <a:solidFill>
                  <a:schemeClr val="bg1"/>
                </a:solidFill>
                <a:latin typeface="+mn-lt"/>
              </a:rPr>
              <a:t>Selvhjælp Randers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B158817-B283-414E-A870-6FD9211D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322"/>
            <a:ext cx="10515600" cy="34128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Clr>
                <a:srgbClr val="AEB805"/>
              </a:buClr>
              <a:buFont typeface="Wingdings" panose="05000000000000000000" pitchFamily="2" charset="2"/>
              <a:buChar char="Ø"/>
            </a:pPr>
            <a:r>
              <a:rPr lang="da-DK" dirty="0"/>
              <a:t>Vi drives med økonomisk støtte fra stat, kommune, diverse fonde og private donationer.</a:t>
            </a:r>
          </a:p>
          <a:p>
            <a:pPr>
              <a:lnSpc>
                <a:spcPct val="150000"/>
              </a:lnSpc>
              <a:buClr>
                <a:srgbClr val="AEB805"/>
              </a:buClr>
              <a:buFont typeface="Wingdings" panose="05000000000000000000" pitchFamily="2" charset="2"/>
              <a:buChar char="Ø"/>
            </a:pPr>
            <a:r>
              <a:rPr lang="da-DK" dirty="0"/>
              <a:t>Det kan være udfordrende og sårbart .</a:t>
            </a:r>
          </a:p>
          <a:p>
            <a:pPr>
              <a:lnSpc>
                <a:spcPct val="150000"/>
              </a:lnSpc>
              <a:buClr>
                <a:srgbClr val="AEB805"/>
              </a:buClr>
              <a:buFont typeface="Wingdings" panose="05000000000000000000" pitchFamily="2" charset="2"/>
              <a:buChar char="Ø"/>
            </a:pPr>
            <a:r>
              <a:rPr lang="da-DK" dirty="0"/>
              <a:t>Vi er medlem af landsorganisationen Frivilligcentre og Selvhjælp Danmark.</a:t>
            </a:r>
          </a:p>
          <a:p>
            <a:pPr>
              <a:lnSpc>
                <a:spcPct val="150000"/>
              </a:lnSpc>
              <a:buClr>
                <a:srgbClr val="AEB805"/>
              </a:buClr>
              <a:buFont typeface="Wingdings" panose="05000000000000000000" pitchFamily="2" charset="2"/>
              <a:buChar char="Ø"/>
            </a:pPr>
            <a:r>
              <a:rPr lang="da-DK" dirty="0"/>
              <a:t>Vi er uafhængig af behandlingsmæssige, politiske, religiøse og etniske</a:t>
            </a:r>
            <a:br>
              <a:rPr lang="da-DK" dirty="0"/>
            </a:br>
            <a:r>
              <a:rPr lang="da-DK" dirty="0"/>
              <a:t>interesser</a:t>
            </a:r>
            <a:r>
              <a:rPr lang="da-DK" sz="2400" dirty="0"/>
              <a:t>.</a:t>
            </a:r>
          </a:p>
          <a:p>
            <a:endParaRPr lang="da-DK" dirty="0"/>
          </a:p>
        </p:txBody>
      </p:sp>
      <p:pic>
        <p:nvPicPr>
          <p:cNvPr id="6" name="Billede 5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A68B270B-D879-499B-B374-8A2E0B5BF8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926" y="19943"/>
            <a:ext cx="1330274" cy="1267917"/>
          </a:xfrm>
          <a:prstGeom prst="rect">
            <a:avLst/>
          </a:prstGeom>
        </p:spPr>
      </p:pic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26E02BD8-5935-444C-8ECE-DE29F2B907DA}"/>
              </a:ext>
            </a:extLst>
          </p:cNvPr>
          <p:cNvSpPr txBox="1">
            <a:spLocks/>
          </p:cNvSpPr>
          <p:nvPr/>
        </p:nvSpPr>
        <p:spPr>
          <a:xfrm>
            <a:off x="990600" y="1604318"/>
            <a:ext cx="10515600" cy="4618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978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A3D35B-EFBE-483D-AE5E-CC95A410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535"/>
            <a:ext cx="12192000" cy="1140725"/>
          </a:xfrm>
          <a:solidFill>
            <a:srgbClr val="003D53"/>
          </a:solidFill>
        </p:spPr>
        <p:txBody>
          <a:bodyPr/>
          <a:lstStyle/>
          <a:p>
            <a:pPr algn="ctr"/>
            <a:r>
              <a:rPr lang="da-DK" b="1" dirty="0">
                <a:solidFill>
                  <a:schemeClr val="bg1"/>
                </a:solidFill>
                <a:latin typeface="+mn-lt"/>
              </a:rPr>
              <a:t>Selvhjælp Randers tilbyder </a:t>
            </a:r>
          </a:p>
        </p:txBody>
      </p:sp>
      <p:pic>
        <p:nvPicPr>
          <p:cNvPr id="6" name="Billede 5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A68B270B-D879-499B-B374-8A2E0B5BF8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779" y="-32165"/>
            <a:ext cx="1330274" cy="1267917"/>
          </a:xfrm>
          <a:prstGeom prst="rect">
            <a:avLst/>
          </a:prstGeom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AECA8E3-CF1E-4C1A-BF27-D347118081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1979391"/>
              </p:ext>
            </p:extLst>
          </p:nvPr>
        </p:nvGraphicFramePr>
        <p:xfrm>
          <a:off x="2577078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Ellipse 12">
            <a:extLst>
              <a:ext uri="{FF2B5EF4-FFF2-40B4-BE49-F238E27FC236}">
                <a16:creationId xmlns:a16="http://schemas.microsoft.com/office/drawing/2014/main" id="{3932ACA8-7B11-DBD5-5AE2-82D26125B3F7}"/>
              </a:ext>
            </a:extLst>
          </p:cNvPr>
          <p:cNvSpPr/>
          <p:nvPr/>
        </p:nvSpPr>
        <p:spPr>
          <a:xfrm>
            <a:off x="5775429" y="1143000"/>
            <a:ext cx="1880469" cy="138826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Børn, unge og voksne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E4DA5069-D694-26F2-C3A4-9A49CE8A0B73}"/>
              </a:ext>
            </a:extLst>
          </p:cNvPr>
          <p:cNvSpPr/>
          <p:nvPr/>
        </p:nvSpPr>
        <p:spPr>
          <a:xfrm>
            <a:off x="5834732" y="5217329"/>
            <a:ext cx="1880469" cy="140456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Projekt Naturlig SH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28B2B9FF-A3A9-0999-0E22-E358C63F90A1}"/>
              </a:ext>
            </a:extLst>
          </p:cNvPr>
          <p:cNvSpPr/>
          <p:nvPr/>
        </p:nvSpPr>
        <p:spPr>
          <a:xfrm>
            <a:off x="7655898" y="1260382"/>
            <a:ext cx="2717881" cy="191969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Tilbud</a:t>
            </a:r>
          </a:p>
          <a:p>
            <a:pPr algn="ctr"/>
            <a:r>
              <a:rPr lang="da-DK" dirty="0"/>
              <a:t>Grupper</a:t>
            </a:r>
          </a:p>
          <a:p>
            <a:pPr algn="ctr"/>
            <a:r>
              <a:rPr lang="da-DK" dirty="0"/>
              <a:t>Samtaler</a:t>
            </a:r>
          </a:p>
          <a:p>
            <a:pPr algn="ctr"/>
            <a:r>
              <a:rPr lang="da-DK" dirty="0" err="1"/>
              <a:t>Par-samtaler</a:t>
            </a:r>
            <a:endParaRPr lang="da-DK" dirty="0"/>
          </a:p>
          <a:p>
            <a:pPr algn="ctr"/>
            <a:r>
              <a:rPr lang="da-DK" dirty="0"/>
              <a:t>Fam. samtaler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5AA89C0-08AC-405D-64E4-714100C2ECF7}"/>
              </a:ext>
            </a:extLst>
          </p:cNvPr>
          <p:cNvSpPr/>
          <p:nvPr/>
        </p:nvSpPr>
        <p:spPr>
          <a:xfrm>
            <a:off x="8137451" y="3204710"/>
            <a:ext cx="2140023" cy="13863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Det hele menneske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69D76421-ECCB-EA57-63B7-0360E1248D37}"/>
              </a:ext>
            </a:extLst>
          </p:cNvPr>
          <p:cNvSpPr/>
          <p:nvPr/>
        </p:nvSpPr>
        <p:spPr>
          <a:xfrm>
            <a:off x="3279703" y="3068880"/>
            <a:ext cx="2140023" cy="152217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Yoga</a:t>
            </a:r>
          </a:p>
          <a:p>
            <a:pPr algn="ctr"/>
            <a:r>
              <a:rPr lang="da-DK" dirty="0"/>
              <a:t>Mindfulness</a:t>
            </a:r>
          </a:p>
          <a:p>
            <a:pPr algn="ctr"/>
            <a:r>
              <a:rPr lang="da-DK" dirty="0"/>
              <a:t>Praktikanter -krop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449D8063-1359-BAB7-6B96-390500941CAD}"/>
              </a:ext>
            </a:extLst>
          </p:cNvPr>
          <p:cNvSpPr/>
          <p:nvPr/>
        </p:nvSpPr>
        <p:spPr>
          <a:xfrm>
            <a:off x="239059" y="1343940"/>
            <a:ext cx="2495726" cy="497205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/>
              <a:t>Grupper – hvad kan de?</a:t>
            </a:r>
          </a:p>
          <a:p>
            <a:pPr algn="ctr"/>
            <a:endParaRPr lang="da-DK" dirty="0"/>
          </a:p>
          <a:p>
            <a:pPr algn="ctr"/>
            <a:r>
              <a:rPr lang="da-DK" dirty="0"/>
              <a:t>Mødes med ligestillede</a:t>
            </a:r>
          </a:p>
          <a:p>
            <a:pPr algn="ctr"/>
            <a:endParaRPr lang="da-DK" dirty="0"/>
          </a:p>
          <a:p>
            <a:pPr algn="ctr"/>
            <a:r>
              <a:rPr lang="da-DK" dirty="0"/>
              <a:t>Dele tanker og følelser</a:t>
            </a:r>
          </a:p>
          <a:p>
            <a:pPr algn="ctr"/>
            <a:endParaRPr lang="da-DK" dirty="0"/>
          </a:p>
          <a:p>
            <a:pPr algn="ctr"/>
            <a:r>
              <a:rPr lang="da-DK" dirty="0"/>
              <a:t>Jeg er ikke alene</a:t>
            </a:r>
          </a:p>
          <a:p>
            <a:pPr algn="ctr"/>
            <a:endParaRPr lang="da-DK" dirty="0"/>
          </a:p>
          <a:p>
            <a:pPr algn="ctr"/>
            <a:r>
              <a:rPr lang="da-DK" dirty="0"/>
              <a:t>Jeg bliver set, hørt, forstået og lyttet til</a:t>
            </a:r>
          </a:p>
        </p:txBody>
      </p:sp>
    </p:spTree>
    <p:extLst>
      <p:ext uri="{BB962C8B-B14F-4D97-AF65-F5344CB8AC3E}">
        <p14:creationId xmlns:p14="http://schemas.microsoft.com/office/powerpoint/2010/main" val="214323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30634-862A-42FC-9B58-3FD9266AA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55575"/>
            <a:ext cx="10515600" cy="1325563"/>
          </a:xfrm>
        </p:spPr>
        <p:txBody>
          <a:bodyPr/>
          <a:lstStyle/>
          <a:p>
            <a:r>
              <a:rPr lang="da-DK" dirty="0"/>
              <a:t>Emner voksne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F8FD53-5974-4735-B207-F0C48F97B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139"/>
            <a:ext cx="4391025" cy="4695824"/>
          </a:xfrm>
        </p:spPr>
        <p:txBody>
          <a:bodyPr>
            <a:normAutofit fontScale="40000" lnSpcReduction="20000"/>
          </a:bodyPr>
          <a:lstStyle/>
          <a:p>
            <a:r>
              <a:rPr lang="da-DK" dirty="0"/>
              <a:t>Skilsmisse</a:t>
            </a:r>
          </a:p>
          <a:p>
            <a:r>
              <a:rPr lang="da-DK" dirty="0"/>
              <a:t>Angst				</a:t>
            </a:r>
          </a:p>
          <a:p>
            <a:r>
              <a:rPr lang="da-DK" dirty="0"/>
              <a:t>Stress</a:t>
            </a:r>
          </a:p>
          <a:p>
            <a:r>
              <a:rPr lang="da-DK" dirty="0"/>
              <a:t>ADHD</a:t>
            </a:r>
          </a:p>
          <a:p>
            <a:r>
              <a:rPr lang="da-DK" dirty="0"/>
              <a:t>Autisme</a:t>
            </a:r>
          </a:p>
          <a:p>
            <a:r>
              <a:rPr lang="da-DK" dirty="0"/>
              <a:t>Sorg</a:t>
            </a:r>
          </a:p>
          <a:p>
            <a:r>
              <a:rPr lang="da-DK" dirty="0"/>
              <a:t>Efterladt efter selvmord</a:t>
            </a:r>
          </a:p>
          <a:p>
            <a:r>
              <a:rPr lang="da-DK" dirty="0"/>
              <a:t>Metakognitive forløb</a:t>
            </a:r>
          </a:p>
          <a:p>
            <a:r>
              <a:rPr lang="da-DK" dirty="0"/>
              <a:t>Selvværd og grænser </a:t>
            </a:r>
          </a:p>
          <a:p>
            <a:r>
              <a:rPr lang="da-DK" dirty="0"/>
              <a:t>Englebørn			</a:t>
            </a:r>
          </a:p>
          <a:p>
            <a:r>
              <a:rPr lang="da-DK" dirty="0"/>
              <a:t>Ensomhed </a:t>
            </a:r>
          </a:p>
          <a:p>
            <a:r>
              <a:rPr lang="da-DK" dirty="0"/>
              <a:t>Bonusforældregruppe</a:t>
            </a:r>
          </a:p>
          <a:p>
            <a:r>
              <a:rPr lang="da-DK" dirty="0"/>
              <a:t>Adoptivforældregruppe</a:t>
            </a:r>
          </a:p>
          <a:p>
            <a:r>
              <a:rPr lang="da-DK" dirty="0"/>
              <a:t>Jalousi			</a:t>
            </a:r>
          </a:p>
          <a:p>
            <a:r>
              <a:rPr lang="da-DK" dirty="0"/>
              <a:t>Sammen er vi stærke</a:t>
            </a:r>
          </a:p>
          <a:p>
            <a:r>
              <a:rPr lang="da-DK" dirty="0"/>
              <a:t>kom videre mand</a:t>
            </a:r>
          </a:p>
          <a:p>
            <a:r>
              <a:rPr lang="da-DK" dirty="0"/>
              <a:t>Kvinder der elsker for meget</a:t>
            </a:r>
          </a:p>
          <a:p>
            <a:r>
              <a:rPr lang="da-DK" dirty="0"/>
              <a:t>Ludomani</a:t>
            </a:r>
          </a:p>
          <a:p>
            <a:r>
              <a:rPr lang="da-DK" dirty="0"/>
              <a:t>købemani</a:t>
            </a:r>
          </a:p>
          <a:p>
            <a:endParaRPr lang="da-DK" dirty="0"/>
          </a:p>
        </p:txBody>
      </p:sp>
      <p:sp>
        <p:nvSpPr>
          <p:cNvPr id="4" name="Pladsholder til indhold 2">
            <a:extLst>
              <a:ext uri="{FF2B5EF4-FFF2-40B4-BE49-F238E27FC236}">
                <a16:creationId xmlns:a16="http://schemas.microsoft.com/office/drawing/2014/main" id="{CD85CEA6-A86C-4C84-78EE-988D127C10E4}"/>
              </a:ext>
            </a:extLst>
          </p:cNvPr>
          <p:cNvSpPr txBox="1">
            <a:spLocks/>
          </p:cNvSpPr>
          <p:nvPr/>
        </p:nvSpPr>
        <p:spPr>
          <a:xfrm>
            <a:off x="5229225" y="495303"/>
            <a:ext cx="4600575" cy="6207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b="1" dirty="0"/>
              <a:t>Netværksgrupper – pårørendegruppe</a:t>
            </a:r>
          </a:p>
          <a:p>
            <a:pPr>
              <a:buFontTx/>
              <a:buChar char="-"/>
            </a:pPr>
            <a:r>
              <a:rPr lang="da-DK" sz="1500" dirty="0"/>
              <a:t>Forældre til børn, der har det svært</a:t>
            </a:r>
          </a:p>
          <a:p>
            <a:pPr>
              <a:buFontTx/>
              <a:buChar char="-"/>
            </a:pPr>
            <a:r>
              <a:rPr lang="da-DK" sz="1500" dirty="0"/>
              <a:t>Forældre til børn med sindslidelse </a:t>
            </a:r>
          </a:p>
          <a:p>
            <a:pPr>
              <a:buFontTx/>
              <a:buChar char="-"/>
            </a:pPr>
            <a:r>
              <a:rPr lang="da-DK" sz="1500" dirty="0"/>
              <a:t>Forældre til kroniske syge børn</a:t>
            </a:r>
          </a:p>
          <a:p>
            <a:r>
              <a:rPr lang="da-DK" sz="1500" dirty="0"/>
              <a:t>Pårørendegrupper </a:t>
            </a:r>
          </a:p>
          <a:p>
            <a:r>
              <a:rPr lang="da-DK" sz="1500" dirty="0"/>
              <a:t>Pårørende til demens</a:t>
            </a:r>
          </a:p>
          <a:p>
            <a:r>
              <a:rPr lang="da-DK" sz="1500" dirty="0"/>
              <a:t>Pårørende til terminal syge</a:t>
            </a:r>
          </a:p>
          <a:p>
            <a:r>
              <a:rPr lang="da-DK" sz="1500" dirty="0"/>
              <a:t>Pårørende til voksne ADHD/Autisme</a:t>
            </a:r>
          </a:p>
          <a:p>
            <a:r>
              <a:rPr lang="da-DK" sz="1500" dirty="0"/>
              <a:t>Pårørende til misbrug/ludomani</a:t>
            </a:r>
          </a:p>
          <a:p>
            <a:r>
              <a:rPr lang="da-DK" sz="1500" dirty="0"/>
              <a:t>Pårørende til narcissisme</a:t>
            </a:r>
          </a:p>
          <a:p>
            <a:pPr marL="0" indent="0">
              <a:buNone/>
            </a:pPr>
            <a:r>
              <a:rPr lang="da-DK" sz="1500" b="1" dirty="0"/>
              <a:t>Naturforløb</a:t>
            </a:r>
          </a:p>
          <a:p>
            <a:pPr>
              <a:buFontTx/>
              <a:buChar char="-"/>
            </a:pPr>
            <a:r>
              <a:rPr lang="da-DK" sz="1500" dirty="0"/>
              <a:t>Mænd </a:t>
            </a:r>
          </a:p>
          <a:p>
            <a:pPr>
              <a:buFontTx/>
              <a:buChar char="-"/>
            </a:pPr>
            <a:r>
              <a:rPr lang="da-DK" sz="1500"/>
              <a:t>Kvinder </a:t>
            </a:r>
            <a:endParaRPr lang="da-DK" sz="1500" dirty="0"/>
          </a:p>
          <a:p>
            <a:pPr marL="0" indent="0">
              <a:buNone/>
            </a:pPr>
            <a:r>
              <a:rPr lang="da-DK" sz="1600" b="1" dirty="0"/>
              <a:t>Vi starter grupper op efter behov og efterspørgsels 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7108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6FA9EA-D8FD-4E6C-AF8B-3770AE2E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Emner Børn og unge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6C2018F-EF49-421E-98AD-2BDEAE686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Skilsmisse</a:t>
            </a:r>
          </a:p>
          <a:p>
            <a:r>
              <a:rPr lang="da-DK" dirty="0"/>
              <a:t>Sorg</a:t>
            </a:r>
          </a:p>
          <a:p>
            <a:r>
              <a:rPr lang="da-DK" dirty="0"/>
              <a:t>Angst</a:t>
            </a:r>
          </a:p>
          <a:p>
            <a:r>
              <a:rPr lang="da-DK" dirty="0"/>
              <a:t>Ensomhed</a:t>
            </a:r>
          </a:p>
          <a:p>
            <a:r>
              <a:rPr lang="da-DK" dirty="0"/>
              <a:t>Mistrivsel grundet mobning, udelukker af fællesskabet, familieforhold.</a:t>
            </a:r>
          </a:p>
          <a:p>
            <a:r>
              <a:rPr lang="da-DK" dirty="0"/>
              <a:t>Selvværd og grænser</a:t>
            </a:r>
          </a:p>
          <a:p>
            <a:r>
              <a:rPr lang="da-DK" dirty="0"/>
              <a:t>ADHD, Autisme</a:t>
            </a:r>
          </a:p>
          <a:p>
            <a:r>
              <a:rPr lang="da-DK" dirty="0"/>
              <a:t>Søskendegrupper</a:t>
            </a:r>
          </a:p>
          <a:p>
            <a:r>
              <a:rPr lang="da-DK" dirty="0"/>
              <a:t>Pårørende til psykiske/fysiske syge forældre</a:t>
            </a:r>
          </a:p>
          <a:p>
            <a:r>
              <a:rPr lang="da-DK" dirty="0"/>
              <a:t>skoleværing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53607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5794832C9F6BC468CA0282703A7EF7F" ma:contentTypeVersion="13" ma:contentTypeDescription="Opret et nyt dokument." ma:contentTypeScope="" ma:versionID="0fcd70b76e2a2c943f557cca63c148b9">
  <xsd:schema xmlns:xsd="http://www.w3.org/2001/XMLSchema" xmlns:xs="http://www.w3.org/2001/XMLSchema" xmlns:p="http://schemas.microsoft.com/office/2006/metadata/properties" xmlns:ns2="43e3b9d2-b44a-41cd-beeb-79a71323b4cd" xmlns:ns3="2d40d8e9-747a-498d-96b5-a6cda92543c8" targetNamespace="http://schemas.microsoft.com/office/2006/metadata/properties" ma:root="true" ma:fieldsID="878fa98a9fe8f183990697e4de51feb2" ns2:_="" ns3:_="">
    <xsd:import namespace="43e3b9d2-b44a-41cd-beeb-79a71323b4cd"/>
    <xsd:import namespace="2d40d8e9-747a-498d-96b5-a6cda92543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e3b9d2-b44a-41cd-beeb-79a71323b4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ledmærker" ma:readOnly="false" ma:fieldId="{5cf76f15-5ced-4ddc-b409-7134ff3c332f}" ma:taxonomyMulti="true" ma:sspId="8554e99d-ddea-4dec-a832-903e86bbe7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40d8e9-747a-498d-96b5-a6cda92543c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4da85e5-15b4-4533-a6cd-3a719cd99c0c}" ma:internalName="TaxCatchAll" ma:showField="CatchAllData" ma:web="2d40d8e9-747a-498d-96b5-a6cda92543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40d8e9-747a-498d-96b5-a6cda92543c8" xsi:nil="true"/>
    <lcf76f155ced4ddcb4097134ff3c332f xmlns="43e3b9d2-b44a-41cd-beeb-79a71323b4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8F76FD5-A7BC-4D83-B7FE-B580FBA4C0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0BBC10-48B3-453C-BC6D-42595DDC9762}"/>
</file>

<file path=customXml/itemProps3.xml><?xml version="1.0" encoding="utf-8"?>
<ds:datastoreItem xmlns:ds="http://schemas.openxmlformats.org/officeDocument/2006/customXml" ds:itemID="{6C89525A-8368-4D35-BFB2-81BF3DF24410}"/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314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Office-tema</vt:lpstr>
      <vt:lpstr>  </vt:lpstr>
      <vt:lpstr>Selvhjælp Randers’ Formål</vt:lpstr>
      <vt:lpstr>Selvhjælp Randers</vt:lpstr>
      <vt:lpstr>Selvhjælp Randers</vt:lpstr>
      <vt:lpstr>Selvhjælp Randers tilbyder </vt:lpstr>
      <vt:lpstr>Emner voksne</vt:lpstr>
      <vt:lpstr>Emner Børn og unge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Lykke Elmose</dc:creator>
  <cp:lastModifiedBy>Majbritt Bargsteen</cp:lastModifiedBy>
  <cp:revision>23</cp:revision>
  <cp:lastPrinted>2020-10-21T12:33:04Z</cp:lastPrinted>
  <dcterms:created xsi:type="dcterms:W3CDTF">2020-10-19T11:25:20Z</dcterms:created>
  <dcterms:modified xsi:type="dcterms:W3CDTF">2022-12-08T10:04:10Z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0x010100F5794832C9F6BC468CA0282703A7EF7F</vt:lpwstr>
  </property>
</Properties>
</file>