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0" r:id="rId2"/>
    <p:sldId id="268" r:id="rId3"/>
    <p:sldId id="273" r:id="rId4"/>
    <p:sldId id="282" r:id="rId5"/>
    <p:sldId id="275" r:id="rId6"/>
    <p:sldId id="276" r:id="rId7"/>
    <p:sldId id="277" r:id="rId8"/>
    <p:sldId id="278" r:id="rId9"/>
    <p:sldId id="281" r:id="rId10"/>
  </p:sldIdLst>
  <p:sldSz cx="9144000" cy="6858000" type="screen4x3"/>
  <p:notesSz cx="6797675" cy="9926638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2">
          <p15:clr>
            <a:srgbClr val="A4A3A4"/>
          </p15:clr>
        </p15:guide>
        <p15:guide id="2" orient="horz" pos="3961">
          <p15:clr>
            <a:srgbClr val="A4A3A4"/>
          </p15:clr>
        </p15:guide>
        <p15:guide id="3" orient="horz" pos="2406">
          <p15:clr>
            <a:srgbClr val="A4A3A4"/>
          </p15:clr>
        </p15:guide>
        <p15:guide id="4" orient="horz" pos="1548">
          <p15:clr>
            <a:srgbClr val="A4A3A4"/>
          </p15:clr>
        </p15:guide>
        <p15:guide id="5" orient="horz" pos="1304">
          <p15:clr>
            <a:srgbClr val="A4A3A4"/>
          </p15:clr>
        </p15:guide>
        <p15:guide id="6" orient="horz" pos="344">
          <p15:clr>
            <a:srgbClr val="A4A3A4"/>
          </p15:clr>
        </p15:guide>
        <p15:guide id="7" pos="4657">
          <p15:clr>
            <a:srgbClr val="A4A3A4"/>
          </p15:clr>
        </p15:guide>
        <p15:guide id="8" pos="396">
          <p15:clr>
            <a:srgbClr val="A4A3A4"/>
          </p15:clr>
        </p15:guide>
        <p15:guide id="9" pos="5391">
          <p15:clr>
            <a:srgbClr val="A4A3A4"/>
          </p15:clr>
        </p15:guide>
        <p15:guide id="10" pos="11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485D"/>
    <a:srgbClr val="F84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til typografi 1 - Marker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yst layou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687" autoAdjust="0"/>
  </p:normalViewPr>
  <p:slideViewPr>
    <p:cSldViewPr snapToGrid="0" snapToObjects="1">
      <p:cViewPr varScale="1">
        <p:scale>
          <a:sx n="76" d="100"/>
          <a:sy n="76" d="100"/>
        </p:scale>
        <p:origin x="2634" y="96"/>
      </p:cViewPr>
      <p:guideLst>
        <p:guide orient="horz" pos="3562"/>
        <p:guide orient="horz" pos="3961"/>
        <p:guide orient="horz" pos="2406"/>
        <p:guide orient="horz" pos="1548"/>
        <p:guide orient="horz" pos="1304"/>
        <p:guide orient="horz" pos="344"/>
        <p:guide pos="4657"/>
        <p:guide pos="396"/>
        <p:guide pos="5391"/>
        <p:guide pos="11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EC6C3-F041-9140-B7F1-5B19AD65B673}" type="datetimeFigureOut">
              <a:t>25-11-2021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700A5-DF0B-9B4B-98D4-F6B6165D28EA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62924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771E3-E118-A64A-94C4-2BB8B54C7BA5}" type="datetimeFigureOut">
              <a:t>25-11-2021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F52B6-5609-5149-A324-2FB9B9CBEB49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41316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BF52B6-5609-5149-A324-2FB9B9CBEB49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8756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BF52B6-5609-5149-A324-2FB9B9CBEB49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2241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BF52B6-5609-5149-A324-2FB9B9CBEB49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5646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BF52B6-5609-5149-A324-2FB9B9CBEB49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1991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Fungere som vi er vant til. Der kommer mailadvisering til sagsbehandler. I </a:t>
            </a:r>
            <a:r>
              <a:rPr lang="da-DK" dirty="0" err="1"/>
              <a:t>sbsys</a:t>
            </a:r>
            <a:r>
              <a:rPr lang="da-DK" dirty="0"/>
              <a:t> vises erindring på oversigten og på sagen 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BF52B6-5609-5149-A324-2FB9B9CBEB49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78563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Mange områder vil kunne have fordel af at få advisering, hvis borgeren død, så sagen kan afsluttes. </a:t>
            </a:r>
          </a:p>
          <a:p>
            <a:r>
              <a:rPr lang="da-DK" dirty="0"/>
              <a:t>Mellemkommunal refusion at få advisering på flytninger, da det betyder at det er muligt at følge med i om en borger flytter.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BF52B6-5609-5149-A324-2FB9B9CBEB49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8927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BF52B6-5609-5149-A324-2FB9B9CBEB49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1924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BF52B6-5609-5149-A324-2FB9B9CBEB49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5169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logo_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8638" y="2892371"/>
            <a:ext cx="5594350" cy="92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30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billede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sz="1200" b="0" i="0">
                <a:latin typeface="Arial"/>
                <a:cs typeface="Arial"/>
              </a:defRPr>
            </a:lvl1pPr>
          </a:lstStyle>
          <a:p>
            <a:r>
              <a:rPr lang="da-DK"/>
              <a:t>Indsæt billede</a:t>
            </a:r>
          </a:p>
        </p:txBody>
      </p:sp>
    </p:spTree>
    <p:extLst>
      <p:ext uri="{BB962C8B-B14F-4D97-AF65-F5344CB8AC3E}">
        <p14:creationId xmlns:p14="http://schemas.microsoft.com/office/powerpoint/2010/main" val="135575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hvid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billede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sz="1200" b="0" i="0">
                <a:latin typeface="Arial"/>
                <a:cs typeface="Arial"/>
              </a:defRPr>
            </a:lvl1pPr>
          </a:lstStyle>
          <a:p>
            <a:r>
              <a:rPr lang="da-DK"/>
              <a:t>Indsæt billede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28650" y="3819526"/>
            <a:ext cx="6759574" cy="2570524"/>
          </a:xfrm>
        </p:spPr>
        <p:txBody>
          <a:bodyPr/>
          <a:lstStyle>
            <a:lvl1pPr>
              <a:lnSpc>
                <a:spcPts val="6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/>
              <a:t>Overskrift </a:t>
            </a:r>
            <a:br>
              <a:rPr lang="da-DK"/>
            </a:br>
            <a:r>
              <a:rPr lang="da-DK"/>
              <a:t>på breaker</a:t>
            </a:r>
          </a:p>
        </p:txBody>
      </p:sp>
    </p:spTree>
    <p:extLst>
      <p:ext uri="{BB962C8B-B14F-4D97-AF65-F5344CB8AC3E}">
        <p14:creationId xmlns:p14="http://schemas.microsoft.com/office/powerpoint/2010/main" val="3551218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gul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billede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sz="1200" b="0" i="0">
                <a:latin typeface="Arial"/>
                <a:cs typeface="Arial"/>
              </a:defRPr>
            </a:lvl1pPr>
          </a:lstStyle>
          <a:p>
            <a:r>
              <a:rPr lang="da-DK"/>
              <a:t>Indsæt billede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28650" y="3819526"/>
            <a:ext cx="6759574" cy="2570524"/>
          </a:xfrm>
        </p:spPr>
        <p:txBody>
          <a:bodyPr/>
          <a:lstStyle>
            <a:lvl1pPr>
              <a:lnSpc>
                <a:spcPts val="6000"/>
              </a:lnSpc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da-DK"/>
              <a:t>Overskrift </a:t>
            </a:r>
            <a:br>
              <a:rPr lang="da-DK"/>
            </a:br>
            <a:r>
              <a:rPr lang="da-DK"/>
              <a:t>på breaker</a:t>
            </a:r>
          </a:p>
        </p:txBody>
      </p:sp>
    </p:spTree>
    <p:extLst>
      <p:ext uri="{BB962C8B-B14F-4D97-AF65-F5344CB8AC3E}">
        <p14:creationId xmlns:p14="http://schemas.microsoft.com/office/powerpoint/2010/main" val="3390076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overskrift_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titel 1"/>
          <p:cNvSpPr>
            <a:spLocks noGrp="1"/>
          </p:cNvSpPr>
          <p:nvPr>
            <p:ph type="title" hasCustomPrompt="1"/>
          </p:nvPr>
        </p:nvSpPr>
        <p:spPr>
          <a:xfrm>
            <a:off x="1798639" y="2070100"/>
            <a:ext cx="5594349" cy="174608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ts val="5800"/>
              </a:lnSpc>
              <a:defRPr sz="5800" b="1" baseline="0">
                <a:solidFill>
                  <a:schemeClr val="accent6"/>
                </a:solidFill>
              </a:defRPr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798638" y="3819525"/>
            <a:ext cx="5594349" cy="4984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Indsæt dato</a:t>
            </a:r>
            <a:endParaRPr lang="da-DK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3413" y="202233"/>
            <a:ext cx="1165226" cy="19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760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_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3414" y="562429"/>
            <a:ext cx="7340372" cy="5092246"/>
          </a:xfrm>
        </p:spPr>
        <p:txBody>
          <a:bodyPr anchor="t" anchorCtr="0"/>
          <a:lstStyle>
            <a:lvl1pPr>
              <a:lnSpc>
                <a:spcPts val="4400"/>
              </a:lnSpc>
              <a:defRPr sz="4200" b="1" i="0" cap="none" baseline="0">
                <a:solidFill>
                  <a:schemeClr val="accent6"/>
                </a:solidFill>
                <a:latin typeface="Rockwell"/>
                <a:cs typeface="Rockwell"/>
              </a:defRPr>
            </a:lvl1pPr>
          </a:lstStyle>
          <a:p>
            <a:r>
              <a:rPr lang="da-DK"/>
              <a:t>“Indsæt citat”</a:t>
            </a:r>
          </a:p>
        </p:txBody>
      </p:sp>
    </p:spTree>
    <p:extLst>
      <p:ext uri="{BB962C8B-B14F-4D97-AF65-F5344CB8AC3E}">
        <p14:creationId xmlns:p14="http://schemas.microsoft.com/office/powerpoint/2010/main" val="2683829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logo_rø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8637" y="2891281"/>
            <a:ext cx="5600930" cy="92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315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overskrift_rø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titel 1"/>
          <p:cNvSpPr>
            <a:spLocks noGrp="1"/>
          </p:cNvSpPr>
          <p:nvPr>
            <p:ph type="title" hasCustomPrompt="1"/>
          </p:nvPr>
        </p:nvSpPr>
        <p:spPr>
          <a:xfrm>
            <a:off x="1798639" y="2070100"/>
            <a:ext cx="5594349" cy="174608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ts val="5800"/>
              </a:lnSpc>
              <a:defRPr sz="5800" b="1" baseline="0">
                <a:solidFill>
                  <a:schemeClr val="accent3"/>
                </a:solidFill>
              </a:defRPr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798638" y="3819525"/>
            <a:ext cx="5594349" cy="4984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Indsæt dato</a:t>
            </a:r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3413" y="200477"/>
            <a:ext cx="1165226" cy="19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65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_rø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3414" y="562429"/>
            <a:ext cx="7340372" cy="5092246"/>
          </a:xfrm>
        </p:spPr>
        <p:txBody>
          <a:bodyPr anchor="t" anchorCtr="0"/>
          <a:lstStyle>
            <a:lvl1pPr>
              <a:lnSpc>
                <a:spcPts val="4400"/>
              </a:lnSpc>
              <a:defRPr sz="4200" b="1" i="0" cap="none" baseline="0">
                <a:solidFill>
                  <a:srgbClr val="FAFF00"/>
                </a:solidFill>
                <a:latin typeface="Rockwell"/>
                <a:cs typeface="Rockwell"/>
              </a:defRPr>
            </a:lvl1pPr>
          </a:lstStyle>
          <a:p>
            <a:r>
              <a:rPr lang="da-DK"/>
              <a:t>“Indsæt citat”</a:t>
            </a:r>
          </a:p>
        </p:txBody>
      </p:sp>
    </p:spTree>
    <p:extLst>
      <p:ext uri="{BB962C8B-B14F-4D97-AF65-F5344CB8AC3E}">
        <p14:creationId xmlns:p14="http://schemas.microsoft.com/office/powerpoint/2010/main" val="117748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798638" y="264160"/>
            <a:ext cx="2766497" cy="25115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00" b="0" i="0" cap="all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5A278A4D-59B4-4467-9468-0624DE5BC4A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5" name="Pladsholder til titel 1"/>
          <p:cNvSpPr>
            <a:spLocks noGrp="1"/>
          </p:cNvSpPr>
          <p:nvPr>
            <p:ph type="title" hasCustomPrompt="1"/>
          </p:nvPr>
        </p:nvSpPr>
        <p:spPr>
          <a:xfrm>
            <a:off x="1798638" y="942258"/>
            <a:ext cx="5594349" cy="112784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a-DK"/>
              <a:t>Indsæt overskrift</a:t>
            </a:r>
          </a:p>
        </p:txBody>
      </p:sp>
      <p:sp>
        <p:nvSpPr>
          <p:cNvPr id="9" name="Pladsholder til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798639" y="2457449"/>
            <a:ext cx="5594348" cy="3197226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/>
            </a:lvl1pPr>
            <a:lvl2pPr>
              <a:spcBef>
                <a:spcPts val="300"/>
              </a:spcBef>
              <a:spcAft>
                <a:spcPts val="0"/>
              </a:spcAft>
              <a:defRPr/>
            </a:lvl2pPr>
            <a:lvl3pPr>
              <a:spcBef>
                <a:spcPts val="300"/>
              </a:spcBef>
              <a:spcAft>
                <a:spcPts val="0"/>
              </a:spcAft>
              <a:defRPr/>
            </a:lvl3pPr>
            <a:lvl4pPr>
              <a:spcBef>
                <a:spcPts val="200"/>
              </a:spcBef>
              <a:spcAft>
                <a:spcPts val="0"/>
              </a:spcAft>
              <a:defRPr/>
            </a:lvl4pPr>
            <a:lvl5pPr>
              <a:spcBef>
                <a:spcPts val="200"/>
              </a:spcBef>
              <a:spcAft>
                <a:spcPts val="0"/>
              </a:spcAft>
              <a:defRPr/>
            </a:lvl5pPr>
          </a:lstStyle>
          <a:p>
            <a:pPr lvl="0"/>
            <a:r>
              <a:rPr lang="da-DK" dirty="0"/>
              <a:t>Indsæt tekst</a:t>
            </a:r>
          </a:p>
        </p:txBody>
      </p:sp>
      <p:cxnSp>
        <p:nvCxnSpPr>
          <p:cNvPr id="20" name="Lige forbindelse 19"/>
          <p:cNvCxnSpPr/>
          <p:nvPr userDrawn="1"/>
        </p:nvCxnSpPr>
        <p:spPr>
          <a:xfrm>
            <a:off x="1798639" y="589935"/>
            <a:ext cx="6759574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97607" y="199532"/>
            <a:ext cx="1165225" cy="19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608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titel 1"/>
          <p:cNvSpPr>
            <a:spLocks noGrp="1"/>
          </p:cNvSpPr>
          <p:nvPr>
            <p:ph type="title" hasCustomPrompt="1"/>
          </p:nvPr>
        </p:nvSpPr>
        <p:spPr>
          <a:xfrm>
            <a:off x="1798639" y="942258"/>
            <a:ext cx="3224007" cy="112784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ts val="3000"/>
              </a:lnSpc>
              <a:defRPr sz="3000" baseline="0"/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22" name="Pladsholder til tekst 21"/>
          <p:cNvSpPr>
            <a:spLocks noGrp="1"/>
          </p:cNvSpPr>
          <p:nvPr>
            <p:ph type="body" sz="quarter" idx="11" hasCustomPrompt="1"/>
          </p:nvPr>
        </p:nvSpPr>
        <p:spPr>
          <a:xfrm>
            <a:off x="1798640" y="2457450"/>
            <a:ext cx="3224006" cy="3197225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/>
            </a:lvl1pPr>
          </a:lstStyle>
          <a:p>
            <a:pPr lvl="0"/>
            <a:r>
              <a:rPr lang="da-DK" dirty="0"/>
              <a:t>Indsæt tekst</a:t>
            </a:r>
          </a:p>
        </p:txBody>
      </p:sp>
      <p:cxnSp>
        <p:nvCxnSpPr>
          <p:cNvPr id="24" name="Lige forbindelse 23"/>
          <p:cNvCxnSpPr/>
          <p:nvPr userDrawn="1"/>
        </p:nvCxnSpPr>
        <p:spPr>
          <a:xfrm>
            <a:off x="1798639" y="589935"/>
            <a:ext cx="6759574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798638" y="264160"/>
            <a:ext cx="2766497" cy="25115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00" b="0" i="0" cap="all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lang="da-DK"/>
          </a:p>
        </p:txBody>
      </p:sp>
      <p:sp>
        <p:nvSpPr>
          <p:cNvPr id="28" name="Pladsholder til billede 27"/>
          <p:cNvSpPr>
            <a:spLocks noGrp="1"/>
          </p:cNvSpPr>
          <p:nvPr>
            <p:ph type="pic" sz="quarter" idx="12" hasCustomPrompt="1"/>
          </p:nvPr>
        </p:nvSpPr>
        <p:spPr>
          <a:xfrm>
            <a:off x="5297714" y="819727"/>
            <a:ext cx="3846285" cy="5103838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r>
              <a:rPr lang="da-DK"/>
              <a:t>Indsæt billede</a:t>
            </a:r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97607" y="199532"/>
            <a:ext cx="1165225" cy="19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63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798638" y="264160"/>
            <a:ext cx="2766497" cy="25115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00" b="0" i="0" cap="all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lang="da-DK"/>
          </a:p>
        </p:txBody>
      </p:sp>
      <p:sp>
        <p:nvSpPr>
          <p:cNvPr id="15" name="Pladsholder til titel 1"/>
          <p:cNvSpPr>
            <a:spLocks noGrp="1"/>
          </p:cNvSpPr>
          <p:nvPr>
            <p:ph type="title" hasCustomPrompt="1"/>
          </p:nvPr>
        </p:nvSpPr>
        <p:spPr>
          <a:xfrm>
            <a:off x="1798638" y="942258"/>
            <a:ext cx="5594349" cy="112784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a-DK"/>
              <a:t>Indsæt overskrift</a:t>
            </a:r>
          </a:p>
        </p:txBody>
      </p:sp>
      <p:sp>
        <p:nvSpPr>
          <p:cNvPr id="9" name="Pladsholder til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798639" y="2457449"/>
            <a:ext cx="5594348" cy="3197226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lvl1pPr>
            <a:lvl2pPr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/>
            </a:lvl2pPr>
            <a:lvl3pPr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/>
            </a:lvl3pPr>
            <a:lvl4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/>
            </a:lvl4pPr>
            <a:lvl5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/>
            </a:lvl5pPr>
          </a:lstStyle>
          <a:p>
            <a:pPr lvl="0"/>
            <a:r>
              <a:rPr lang="da-DK" dirty="0"/>
              <a:t>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20" name="Lige forbindelse 19"/>
          <p:cNvCxnSpPr/>
          <p:nvPr userDrawn="1"/>
        </p:nvCxnSpPr>
        <p:spPr>
          <a:xfrm>
            <a:off x="1798639" y="589935"/>
            <a:ext cx="6759574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97607" y="199532"/>
            <a:ext cx="1165225" cy="19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0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1798639" y="942258"/>
            <a:ext cx="6759574" cy="112784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798638" y="2457450"/>
            <a:ext cx="6759575" cy="30591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/>
              <a:buNone/>
              <a:tabLst/>
              <a:defRPr/>
            </a:pPr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74869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6" r:id="rId3"/>
    <p:sldLayoutId id="2147483652" r:id="rId4"/>
    <p:sldLayoutId id="2147483654" r:id="rId5"/>
    <p:sldLayoutId id="2147483657" r:id="rId6"/>
    <p:sldLayoutId id="2147483650" r:id="rId7"/>
    <p:sldLayoutId id="2147483649" r:id="rId8"/>
    <p:sldLayoutId id="2147483655" r:id="rId9"/>
    <p:sldLayoutId id="2147483661" r:id="rId10"/>
    <p:sldLayoutId id="2147483659" r:id="rId11"/>
    <p:sldLayoutId id="2147483660" r:id="rId12"/>
  </p:sldLayoutIdLst>
  <p:hf sldNum="0" hdr="0" ftr="0"/>
  <p:txStyles>
    <p:titleStyle>
      <a:lvl1pPr algn="l" defTabSz="457200" rtl="0" eaLnBrk="1" latinLnBrk="0" hangingPunct="1">
        <a:lnSpc>
          <a:spcPts val="4000"/>
        </a:lnSpc>
        <a:spcBef>
          <a:spcPct val="0"/>
        </a:spcBef>
        <a:buNone/>
        <a:defRPr sz="40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 typeface="Arial"/>
        <a:buNone/>
        <a:defRPr sz="2000" b="0" i="0" kern="1200" baseline="0">
          <a:solidFill>
            <a:schemeClr val="tx1"/>
          </a:solidFill>
          <a:latin typeface="Rockwell"/>
          <a:ea typeface="+mn-ea"/>
          <a:cs typeface="Rockwell"/>
        </a:defRPr>
      </a:lvl1pPr>
      <a:lvl2pPr marL="180000" indent="-180000" algn="l" defTabSz="4572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 typeface="Arial"/>
        <a:buChar char="•"/>
        <a:defRPr sz="1600" b="0" i="0" kern="1200">
          <a:solidFill>
            <a:schemeClr val="tx1"/>
          </a:solidFill>
          <a:latin typeface="Rockwell"/>
          <a:ea typeface="+mn-ea"/>
          <a:cs typeface="Rockwell"/>
        </a:defRPr>
      </a:lvl2pPr>
      <a:lvl3pPr marL="360000" indent="-180000" algn="l" defTabSz="4572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Arial"/>
        <a:buChar char="•"/>
        <a:defRPr sz="1200" b="0" i="0" kern="1200" baseline="0">
          <a:solidFill>
            <a:schemeClr val="tx1"/>
          </a:solidFill>
          <a:latin typeface="Rockwell"/>
          <a:ea typeface="+mn-ea"/>
          <a:cs typeface="Rockwell"/>
        </a:defRPr>
      </a:lvl3pPr>
      <a:lvl4pPr marL="540000" indent="-180000" algn="l" defTabSz="4572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Arial"/>
        <a:buChar char="•"/>
        <a:defRPr sz="1100" b="0" i="0" kern="1200">
          <a:solidFill>
            <a:schemeClr val="tx1"/>
          </a:solidFill>
          <a:latin typeface="Rockwell"/>
          <a:ea typeface="+mn-ea"/>
          <a:cs typeface="Rockwell"/>
        </a:defRPr>
      </a:lvl4pPr>
      <a:lvl5pPr marL="720000" indent="-180000" algn="l" defTabSz="4572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Arial"/>
        <a:buChar char="•"/>
        <a:defRPr sz="1000" b="0" i="0" kern="1200">
          <a:solidFill>
            <a:schemeClr val="tx1"/>
          </a:solidFill>
          <a:latin typeface="Rockwell"/>
          <a:ea typeface="+mn-ea"/>
          <a:cs typeface="Rockwel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D72D317-D573-4A18-A081-80C4745BB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CPRupdater</a:t>
            </a:r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46B1BB8E-B6A9-44AA-8656-CFDF4CB09A3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l"/>
            <a:r>
              <a:rPr lang="da-DK" b="0" i="0" dirty="0" err="1">
                <a:solidFill>
                  <a:srgbClr val="172B4D"/>
                </a:solidFill>
                <a:effectLst/>
                <a:latin typeface="-apple-system"/>
              </a:rPr>
              <a:t>CPRupdateren</a:t>
            </a:r>
            <a:r>
              <a:rPr lang="da-DK" b="0" i="0">
                <a:solidFill>
                  <a:srgbClr val="172B4D"/>
                </a:solidFill>
                <a:effectLst/>
                <a:latin typeface="-apple-system"/>
              </a:rPr>
              <a:t> </a:t>
            </a:r>
            <a:r>
              <a:rPr lang="da-DK" b="0" i="0" smtClean="0">
                <a:solidFill>
                  <a:srgbClr val="172B4D"/>
                </a:solidFill>
                <a:effectLst/>
                <a:latin typeface="-apple-system"/>
              </a:rPr>
              <a:t>sikrer, </a:t>
            </a:r>
            <a:r>
              <a:rPr lang="da-DK" b="0" i="0" dirty="0">
                <a:solidFill>
                  <a:srgbClr val="172B4D"/>
                </a:solidFill>
                <a:effectLst/>
                <a:latin typeface="-apple-system"/>
              </a:rPr>
              <a:t>at CPR stamdata er opdateret og giver mulighed for at få erindringer på ændringer på en lang række hændelser på parter</a:t>
            </a:r>
          </a:p>
          <a:p>
            <a:pPr algn="l"/>
            <a:endParaRPr lang="da-DK" b="0" i="0" dirty="0">
              <a:solidFill>
                <a:srgbClr val="172B4D"/>
              </a:solidFill>
              <a:effectLst/>
              <a:latin typeface="-apple-system"/>
            </a:endParaRPr>
          </a:p>
          <a:p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xmlns="" id="{0EF5422A-66F5-403A-9F7F-E8147CA45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3979" y="3429000"/>
            <a:ext cx="4256042" cy="2314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828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9F6A71E-A334-4349-BD95-DC57EF334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Tidligere CPR opdatering 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C211E546-BBD8-4F07-9060-00B4E69900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Begrænset til advisering på ansættelsessted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Begrænset typer af CPR adviseringer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Manuel afmelding af CPR abonnement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Ingen overvågning af ‘jobbet’</a:t>
            </a:r>
          </a:p>
          <a:p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  <a:p>
            <a:r>
              <a:rPr lang="da-DK" dirty="0"/>
              <a:t> 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xmlns="" id="{648D6ED8-AB9A-44A1-A7AE-8D3C9BFAC9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7060" y="3763677"/>
            <a:ext cx="3359140" cy="3018652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xmlns="" id="{24754CCB-7BA4-4D23-88CD-10A8EF064B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5132927"/>
            <a:ext cx="7086600" cy="104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183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3EDC343-1591-4F05-B6AE-9C4FA39EB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400" dirty="0"/>
              <a:t>Cpr-</a:t>
            </a:r>
            <a:r>
              <a:rPr lang="da-DK" sz="4400" dirty="0" err="1"/>
              <a:t>updater</a:t>
            </a:r>
            <a:endParaRPr lang="da-DK" sz="4400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xmlns="" id="{66CA2597-CAF0-4E9F-B975-819FF9B532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541722"/>
              </p:ext>
            </p:extLst>
          </p:nvPr>
        </p:nvGraphicFramePr>
        <p:xfrm>
          <a:off x="866776" y="2180097"/>
          <a:ext cx="7858124" cy="4543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2124">
                  <a:extLst>
                    <a:ext uri="{9D8B030D-6E8A-4147-A177-3AD203B41FA5}">
                      <a16:colId xmlns:a16="http://schemas.microsoft.com/office/drawing/2014/main" xmlns="" val="14852398"/>
                    </a:ext>
                  </a:extLst>
                </a:gridCol>
                <a:gridCol w="7366000">
                  <a:extLst>
                    <a:ext uri="{9D8B030D-6E8A-4147-A177-3AD203B41FA5}">
                      <a16:colId xmlns:a16="http://schemas.microsoft.com/office/drawing/2014/main" xmlns="" val="4280230121"/>
                    </a:ext>
                  </a:extLst>
                </a:gridCol>
              </a:tblGrid>
              <a:tr h="636679">
                <a:tc>
                  <a:txBody>
                    <a:bodyPr/>
                    <a:lstStyle/>
                    <a:p>
                      <a:r>
                        <a:rPr lang="da-DK" sz="2000" b="1" dirty="0">
                          <a:solidFill>
                            <a:srgbClr val="92D050"/>
                          </a:solidFill>
                        </a:rPr>
                        <a:t>√</a:t>
                      </a:r>
                      <a:endParaRPr lang="da-D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dirty="0"/>
                        <a:t>Partsopdatering direkte fra serviceplatformen (indeholder opdaterede persondata). Manuel CPR opdatering på part i SBSYS IKKE nødvendig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9004695"/>
                  </a:ext>
                </a:extLst>
              </a:tr>
              <a:tr h="63667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b="1" dirty="0">
                          <a:solidFill>
                            <a:srgbClr val="92D050"/>
                          </a:solidFill>
                        </a:rPr>
                        <a:t>√</a:t>
                      </a:r>
                      <a:endParaRPr lang="da-D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dirty="0"/>
                        <a:t>Mulighed for advisering på flere niveauer;  hele organisation, ansættelsessted og sagsskabelon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6580555"/>
                  </a:ext>
                </a:extLst>
              </a:tr>
              <a:tr h="63667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b="1" dirty="0">
                          <a:solidFill>
                            <a:srgbClr val="92D050"/>
                          </a:solidFill>
                        </a:rPr>
                        <a:t>√</a:t>
                      </a:r>
                      <a:endParaRPr lang="da-D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dirty="0"/>
                        <a:t>CPR adviseringer fungerer ; Visning er lidt ændret og flytningstyper er samlet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1583556"/>
                  </a:ext>
                </a:extLst>
              </a:tr>
              <a:tr h="63667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b="1" dirty="0">
                          <a:solidFill>
                            <a:srgbClr val="92D050"/>
                          </a:solidFill>
                        </a:rPr>
                        <a:t>√</a:t>
                      </a:r>
                      <a:endParaRPr lang="da-D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dirty="0"/>
                        <a:t>Flere muligheder for CPR adviseringstyper - fx på CPR skifte og udrejse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1762124"/>
                  </a:ext>
                </a:extLst>
              </a:tr>
              <a:tr h="63667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b="1" dirty="0">
                          <a:solidFill>
                            <a:srgbClr val="92D050"/>
                          </a:solidFill>
                        </a:rPr>
                        <a:t>√</a:t>
                      </a:r>
                      <a:endParaRPr lang="da-D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dirty="0"/>
                        <a:t>GDPR overholdes – der abonneres kun på parter på aktive sager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1184442"/>
                  </a:ext>
                </a:extLst>
              </a:tr>
              <a:tr h="79814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b="1" dirty="0">
                          <a:solidFill>
                            <a:srgbClr val="92D050"/>
                          </a:solidFill>
                        </a:rPr>
                        <a:t>√</a:t>
                      </a:r>
                      <a:endParaRPr lang="da-D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000" dirty="0"/>
                        <a:t>Robust og overvåget </a:t>
                      </a:r>
                      <a:r>
                        <a:rPr lang="da-DK" sz="2000" dirty="0" err="1"/>
                        <a:t>setup</a:t>
                      </a:r>
                      <a:r>
                        <a:rPr lang="da-DK" sz="2000" dirty="0"/>
                        <a:t> – der sikre valide </a:t>
                      </a:r>
                      <a:r>
                        <a:rPr lang="da-DK" sz="2000" dirty="0" err="1"/>
                        <a:t>partsstamdata</a:t>
                      </a:r>
                      <a:r>
                        <a:rPr lang="da-DK" sz="2000" dirty="0"/>
                        <a:t> i SBSYS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26322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224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5C6EFB2-9C36-4409-A48B-1D2A5571D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Automatisk partsopdatering 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41102D66-0F83-46B3-A1E3-714BB8CA23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xmlns="" id="{3390B3F0-94F8-47D8-82C2-48DC791776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501" y="2196831"/>
            <a:ext cx="6520997" cy="4764757"/>
          </a:xfrm>
          <a:prstGeom prst="rect">
            <a:avLst/>
          </a:prstGeom>
        </p:spPr>
      </p:pic>
      <p:sp>
        <p:nvSpPr>
          <p:cNvPr id="6" name="Taleboble: oval 5">
            <a:extLst>
              <a:ext uri="{FF2B5EF4-FFF2-40B4-BE49-F238E27FC236}">
                <a16:creationId xmlns:a16="http://schemas.microsoft.com/office/drawing/2014/main" xmlns="" id="{0470BBFF-AA1E-4701-9EF4-6FA974895280}"/>
              </a:ext>
            </a:extLst>
          </p:cNvPr>
          <p:cNvSpPr/>
          <p:nvPr/>
        </p:nvSpPr>
        <p:spPr>
          <a:xfrm>
            <a:off x="2019300" y="3429000"/>
            <a:ext cx="2552700" cy="1485900"/>
          </a:xfrm>
          <a:prstGeom prst="wedgeEllipseCallout">
            <a:avLst>
              <a:gd name="adj1" fmla="val -50463"/>
              <a:gd name="adj2" fmla="val -7681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/>
              <a:t>Ikke længere nødvendigt manuelt at opdatere</a:t>
            </a:r>
          </a:p>
        </p:txBody>
      </p:sp>
    </p:spTree>
    <p:extLst>
      <p:ext uri="{BB962C8B-B14F-4D97-AF65-F5344CB8AC3E}">
        <p14:creationId xmlns:p14="http://schemas.microsoft.com/office/powerpoint/2010/main" val="2956531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AAE86FD-AC4C-4C4B-B439-3ABE40B75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dirty="0"/>
              <a:t>CPR Hændelseskoder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12B5847B-9EE1-4D68-A512-0C80E2C121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xmlns="" id="{9BB78747-8558-4BC4-8004-0274C35CC0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526" y="2080537"/>
            <a:ext cx="5594348" cy="301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787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D578827-D54F-487A-BBA7-CD3A27FFA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Erindring 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E0874ADA-1F25-424A-AB65-D555BB947E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xmlns="" id="{C84133AF-D22B-43E9-A377-7202E8F442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489" y="2323434"/>
            <a:ext cx="7100711" cy="3465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818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5D4E88D-4817-437C-8AF7-1550B16C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Vigtigt at afklare 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1301515E-6A02-4803-B817-57DC1AE1D9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98639" y="2457448"/>
            <a:ext cx="5594348" cy="345829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Hvilke hændelseskode(r) er relevant(e)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Hvilket område, skal have erindring fx hele forvaltning, et ansættelsessted eller måske kun en gruppe, der anvender bestemte sagsskabeloner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Hvordan skal en erindring på CPR opdatering håndteres, hvilke handlinger skal udføres ? Fx ved dødsfald eller hvis borgeren er flyttet ud af kommunen, skal sagsbehandleren afslutte sagen</a:t>
            </a:r>
          </a:p>
        </p:txBody>
      </p:sp>
    </p:spTree>
    <p:extLst>
      <p:ext uri="{BB962C8B-B14F-4D97-AF65-F5344CB8AC3E}">
        <p14:creationId xmlns:p14="http://schemas.microsoft.com/office/powerpoint/2010/main" val="1923567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D8A5E33-1BB3-4FC3-BD0B-B1E204C3A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638" y="942258"/>
            <a:ext cx="5594349" cy="739786"/>
          </a:xfrm>
        </p:spPr>
        <p:txBody>
          <a:bodyPr/>
          <a:lstStyle/>
          <a:p>
            <a:r>
              <a:rPr lang="da-DK" dirty="0"/>
              <a:t>Tjekliste 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64CC839F-3295-49FB-B05E-858A9292DE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xmlns="" id="{23F13CD1-12C7-4CA6-B8D6-B4F9AC238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154141"/>
              </p:ext>
            </p:extLst>
          </p:nvPr>
        </p:nvGraphicFramePr>
        <p:xfrm>
          <a:off x="1444978" y="2070100"/>
          <a:ext cx="6096000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377058061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3699767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Opgave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Ansvarlig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6543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Afklare hvilke CPR ændringer, der er relevante at få adviseringer på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Superbruger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0950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Afklare om CPR advisering skal tilknyttes ansættelsessteder eller sagsskabeloner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Superbruger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7637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Oprette sag i IT support (Ikon på skrivebord) om de ønskede CPR ændringer og hvilke enheder/sagsskabeloner de skal tilknyttes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Superbruger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4931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Opsætning af CPR advisering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3312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Informere relevante brugere om CPR adviseringen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Superbruger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40352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058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dsholder til billede 5">
            <a:extLst>
              <a:ext uri="{FF2B5EF4-FFF2-40B4-BE49-F238E27FC236}">
                <a16:creationId xmlns:a16="http://schemas.microsoft.com/office/drawing/2014/main" xmlns="" id="{E2B38A29-6EBB-44B9-8882-16562B14E5A7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/>
          <a:srcRect l="7057" r="7057"/>
          <a:stretch/>
        </p:blipFill>
        <p:spPr>
          <a:xfrm>
            <a:off x="2261715" y="658813"/>
            <a:ext cx="4620570" cy="6130925"/>
          </a:xfrm>
          <a:noFill/>
        </p:spPr>
      </p:pic>
    </p:spTree>
    <p:extLst>
      <p:ext uri="{BB962C8B-B14F-4D97-AF65-F5344CB8AC3E}">
        <p14:creationId xmlns:p14="http://schemas.microsoft.com/office/powerpoint/2010/main" val="3143480836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Brugerdefineret 10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71C5E8"/>
      </a:accent1>
      <a:accent2>
        <a:srgbClr val="F8485E"/>
      </a:accent2>
      <a:accent3>
        <a:srgbClr val="FAFF00"/>
      </a:accent3>
      <a:accent4>
        <a:srgbClr val="1B365D"/>
      </a:accent4>
      <a:accent5>
        <a:srgbClr val="49C5B1"/>
      </a:accent5>
      <a:accent6>
        <a:srgbClr val="1E22AA"/>
      </a:accent6>
      <a:hlink>
        <a:srgbClr val="F8485E"/>
      </a:hlink>
      <a:folHlink>
        <a:srgbClr val="F848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Skærmshow (4:3)</PresentationFormat>
  <Paragraphs>63</Paragraphs>
  <Slides>9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4" baseType="lpstr">
      <vt:lpstr>-apple-system</vt:lpstr>
      <vt:lpstr>Arial</vt:lpstr>
      <vt:lpstr>Calibri</vt:lpstr>
      <vt:lpstr>Rockwell</vt:lpstr>
      <vt:lpstr>Kontortema</vt:lpstr>
      <vt:lpstr>CPRupdater</vt:lpstr>
      <vt:lpstr>Tidligere CPR opdatering </vt:lpstr>
      <vt:lpstr>Cpr-updater</vt:lpstr>
      <vt:lpstr>Automatisk partsopdatering </vt:lpstr>
      <vt:lpstr>CPR Hændelseskoder</vt:lpstr>
      <vt:lpstr>Erindring </vt:lpstr>
      <vt:lpstr>Vigtigt at afklare </vt:lpstr>
      <vt:lpstr>Tjekliste 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2018-01-10T09:58:27Z</dcterms:created>
  <dcterms:modified xsi:type="dcterms:W3CDTF">2021-11-25T13:48:30Z</dcterms:modified>
</cp:coreProperties>
</file>