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2"/>
    <p:sldId id="257" r:id="rId3"/>
    <p:sldId id="256" r:id="rId4"/>
    <p:sldId id="267" r:id="rId5"/>
    <p:sldId id="258" r:id="rId6"/>
    <p:sldId id="259" r:id="rId7"/>
    <p:sldId id="260" r:id="rId8"/>
    <p:sldId id="261" r:id="rId9"/>
    <p:sldId id="262" r:id="rId10"/>
    <p:sldId id="263" r:id="rId11"/>
    <p:sldId id="264" r:id="rId12"/>
    <p:sldId id="265" r:id="rId13"/>
  </p:sldIdLst>
  <p:sldSz cx="3784600" cy="2673350"/>
  <p:notesSz cx="3784600" cy="26733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9D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5" d="100"/>
          <a:sy n="145" d="100"/>
        </p:scale>
        <p:origin x="1388" y="8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84321" y="828738"/>
            <a:ext cx="3222307" cy="561403"/>
          </a:xfrm>
          <a:prstGeom prst="rect">
            <a:avLst/>
          </a:prstGeom>
        </p:spPr>
        <p:txBody>
          <a:bodyPr wrap="square" lIns="0" tIns="0" rIns="0" bIns="0">
            <a:spAutoFit/>
          </a:bodyPr>
          <a:lstStyle>
            <a:lvl1pPr>
              <a:defRPr sz="2200" b="0" i="0">
                <a:solidFill>
                  <a:schemeClr val="bg1"/>
                </a:solidFill>
                <a:latin typeface="Arial"/>
                <a:cs typeface="Arial"/>
              </a:defRPr>
            </a:lvl1pPr>
          </a:lstStyle>
          <a:p>
            <a:endParaRPr/>
          </a:p>
        </p:txBody>
      </p:sp>
      <p:sp>
        <p:nvSpPr>
          <p:cNvPr id="3" name="Holder 3"/>
          <p:cNvSpPr>
            <a:spLocks noGrp="1"/>
          </p:cNvSpPr>
          <p:nvPr>
            <p:ph type="subTitle" idx="4"/>
          </p:nvPr>
        </p:nvSpPr>
        <p:spPr>
          <a:xfrm>
            <a:off x="568642" y="1497076"/>
            <a:ext cx="2653665" cy="6683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bg1"/>
                </a:solidFill>
                <a:latin typeface="Arial"/>
                <a:cs typeface="Arial"/>
              </a:defRPr>
            </a:lvl1pPr>
          </a:lstStyle>
          <a:p>
            <a:endParaRPr/>
          </a:p>
        </p:txBody>
      </p:sp>
      <p:sp>
        <p:nvSpPr>
          <p:cNvPr id="3" name="Holder 3"/>
          <p:cNvSpPr>
            <a:spLocks noGrp="1"/>
          </p:cNvSpPr>
          <p:nvPr>
            <p:ph sz="half" idx="2"/>
          </p:nvPr>
        </p:nvSpPr>
        <p:spPr>
          <a:xfrm>
            <a:off x="189547" y="614870"/>
            <a:ext cx="1649063" cy="176441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952339" y="614870"/>
            <a:ext cx="1649063" cy="176441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3781425" cy="2673350"/>
          </a:xfrm>
          <a:custGeom>
            <a:avLst/>
            <a:gdLst/>
            <a:ahLst/>
            <a:cxnLst/>
            <a:rect l="l" t="t" r="r" b="b"/>
            <a:pathLst>
              <a:path w="3781425" h="2673350">
                <a:moveTo>
                  <a:pt x="3781425" y="0"/>
                </a:moveTo>
                <a:lnTo>
                  <a:pt x="0" y="0"/>
                </a:lnTo>
                <a:lnTo>
                  <a:pt x="0" y="2672842"/>
                </a:lnTo>
                <a:lnTo>
                  <a:pt x="3781425" y="2672842"/>
                </a:lnTo>
                <a:lnTo>
                  <a:pt x="3781425" y="0"/>
                </a:lnTo>
                <a:close/>
              </a:path>
            </a:pathLst>
          </a:custGeom>
          <a:solidFill>
            <a:srgbClr val="BDD26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2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16355" y="790207"/>
            <a:ext cx="2158238" cy="750061"/>
          </a:xfrm>
          <a:prstGeom prst="rect">
            <a:avLst/>
          </a:prstGeom>
        </p:spPr>
        <p:txBody>
          <a:bodyPr wrap="square" lIns="0" tIns="0" rIns="0" bIns="0">
            <a:spAutoFit/>
          </a:bodyPr>
          <a:lstStyle>
            <a:lvl1pPr>
              <a:defRPr sz="2200" b="0" i="0">
                <a:solidFill>
                  <a:schemeClr val="bg1"/>
                </a:solidFill>
                <a:latin typeface="Arial"/>
                <a:cs typeface="Arial"/>
              </a:defRPr>
            </a:lvl1pPr>
          </a:lstStyle>
          <a:p>
            <a:endParaRPr/>
          </a:p>
        </p:txBody>
      </p:sp>
      <p:sp>
        <p:nvSpPr>
          <p:cNvPr id="3" name="Holder 3"/>
          <p:cNvSpPr>
            <a:spLocks noGrp="1"/>
          </p:cNvSpPr>
          <p:nvPr>
            <p:ph type="body" idx="1"/>
          </p:nvPr>
        </p:nvSpPr>
        <p:spPr>
          <a:xfrm>
            <a:off x="189547" y="614870"/>
            <a:ext cx="3411855" cy="176441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288923" y="2486215"/>
            <a:ext cx="1213104" cy="1336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89547" y="2486215"/>
            <a:ext cx="871918" cy="1336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11/4/2024</a:t>
            </a:fld>
            <a:endParaRPr lang="en-US"/>
          </a:p>
        </p:txBody>
      </p:sp>
      <p:sp>
        <p:nvSpPr>
          <p:cNvPr id="6" name="Holder 6"/>
          <p:cNvSpPr>
            <a:spLocks noGrp="1"/>
          </p:cNvSpPr>
          <p:nvPr>
            <p:ph type="sldNum" sz="quarter" idx="7"/>
          </p:nvPr>
        </p:nvSpPr>
        <p:spPr>
          <a:xfrm>
            <a:off x="2729484" y="2486215"/>
            <a:ext cx="871918" cy="1336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159" y="-12979"/>
            <a:ext cx="3796917" cy="2686329"/>
            <a:chOff x="0" y="32920"/>
            <a:chExt cx="3781044" cy="2640175"/>
          </a:xfrm>
        </p:grpSpPr>
        <p:pic>
          <p:nvPicPr>
            <p:cNvPr id="3" name="object 3"/>
            <p:cNvPicPr/>
            <p:nvPr/>
          </p:nvPicPr>
          <p:blipFill>
            <a:blip r:embed="rId2" cstate="print"/>
            <a:stretch>
              <a:fillRect/>
            </a:stretch>
          </p:blipFill>
          <p:spPr>
            <a:xfrm>
              <a:off x="1165860" y="806195"/>
              <a:ext cx="2006345" cy="1573530"/>
            </a:xfrm>
            <a:prstGeom prst="rect">
              <a:avLst/>
            </a:prstGeom>
          </p:spPr>
        </p:pic>
        <p:pic>
          <p:nvPicPr>
            <p:cNvPr id="4" name="object 4"/>
            <p:cNvPicPr/>
            <p:nvPr/>
          </p:nvPicPr>
          <p:blipFill rotWithShape="1">
            <a:blip r:embed="rId3" cstate="print"/>
            <a:srcRect t="1231" b="1"/>
            <a:stretch/>
          </p:blipFill>
          <p:spPr>
            <a:xfrm>
              <a:off x="0" y="32920"/>
              <a:ext cx="3781044" cy="2640175"/>
            </a:xfrm>
            <a:prstGeom prst="rect">
              <a:avLst/>
            </a:prstGeom>
          </p:spPr>
        </p:pic>
        <p:pic>
          <p:nvPicPr>
            <p:cNvPr id="5" name="object 5"/>
            <p:cNvPicPr/>
            <p:nvPr/>
          </p:nvPicPr>
          <p:blipFill>
            <a:blip r:embed="rId4" cstate="print"/>
            <a:stretch>
              <a:fillRect/>
            </a:stretch>
          </p:blipFill>
          <p:spPr>
            <a:xfrm>
              <a:off x="400050" y="428243"/>
              <a:ext cx="191262" cy="191262"/>
            </a:xfrm>
            <a:prstGeom prst="rect">
              <a:avLst/>
            </a:prstGeom>
          </p:spPr>
        </p:pic>
        <p:pic>
          <p:nvPicPr>
            <p:cNvPr id="6" name="object 6"/>
            <p:cNvPicPr/>
            <p:nvPr/>
          </p:nvPicPr>
          <p:blipFill>
            <a:blip r:embed="rId5" cstate="print"/>
            <a:stretch>
              <a:fillRect/>
            </a:stretch>
          </p:blipFill>
          <p:spPr>
            <a:xfrm>
              <a:off x="209550" y="226313"/>
              <a:ext cx="341375" cy="361188"/>
            </a:xfrm>
            <a:prstGeom prst="rect">
              <a:avLst/>
            </a:prstGeom>
          </p:spPr>
        </p:pic>
      </p:grpSp>
      <p:sp>
        <p:nvSpPr>
          <p:cNvPr id="7" name="object 7"/>
          <p:cNvSpPr txBox="1">
            <a:spLocks noGrp="1"/>
          </p:cNvSpPr>
          <p:nvPr>
            <p:ph type="title"/>
          </p:nvPr>
        </p:nvSpPr>
        <p:spPr>
          <a:xfrm>
            <a:off x="862838" y="1088136"/>
            <a:ext cx="2172462" cy="1849674"/>
          </a:xfrm>
          <a:prstGeom prst="rect">
            <a:avLst/>
          </a:prstGeom>
          <a:ln>
            <a:solidFill>
              <a:srgbClr val="BB9D77"/>
            </a:solidFill>
          </a:ln>
        </p:spPr>
        <p:txBody>
          <a:bodyPr vert="horz" wrap="square" lIns="0" tIns="12700" rIns="0" bIns="0" rtlCol="0">
            <a:spAutoFit/>
          </a:bodyPr>
          <a:lstStyle/>
          <a:p>
            <a:pPr algn="ctr">
              <a:lnSpc>
                <a:spcPct val="119000"/>
              </a:lnSpc>
            </a:pPr>
            <a:r>
              <a:rPr lang="da-DK" sz="1800" kern="1400" dirty="0">
                <a:ln>
                  <a:noFill/>
                </a:ln>
                <a:solidFill>
                  <a:srgbClr val="8C5389"/>
                </a:solidFill>
                <a:effectLst/>
                <a:latin typeface="Roboto Black" panose="02000000000000000000" pitchFamily="2" charset="0"/>
              </a:rPr>
              <a:t>Kom godt i gang med </a:t>
            </a:r>
            <a:r>
              <a:rPr lang="da-DK" sz="1800" kern="1400">
                <a:ln>
                  <a:noFill/>
                </a:ln>
                <a:solidFill>
                  <a:srgbClr val="8C5389"/>
                </a:solidFill>
                <a:effectLst/>
                <a:latin typeface="Roboto Black" panose="02000000000000000000" pitchFamily="2" charset="0"/>
              </a:rPr>
              <a:t>samtalen:</a:t>
            </a:r>
            <a:br>
              <a:rPr lang="da-DK" sz="1800" kern="1400">
                <a:ln>
                  <a:noFill/>
                </a:ln>
                <a:solidFill>
                  <a:srgbClr val="8C5389"/>
                </a:solidFill>
                <a:effectLst/>
                <a:latin typeface="Roboto Black" panose="02000000000000000000" pitchFamily="2" charset="0"/>
              </a:rPr>
            </a:br>
            <a:r>
              <a:rPr lang="da-DK" sz="800" b="1" kern="140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Sådan bruger I samtalehjulet</a:t>
            </a:r>
            <a:br>
              <a:rPr lang="da-DK" sz="800" kern="140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br>
            <a:br>
              <a:rPr lang="da-DK" sz="1800" kern="1400" dirty="0">
                <a:ln>
                  <a:noFill/>
                </a:ln>
                <a:solidFill>
                  <a:srgbClr val="000000"/>
                </a:solidFill>
                <a:effectLst/>
                <a:latin typeface="Calibri" panose="020F0502020204030204" pitchFamily="34" charset="0"/>
              </a:rPr>
            </a:br>
            <a:r>
              <a:rPr lang="da-DK" sz="1800" kern="1400" dirty="0">
                <a:ln>
                  <a:noFill/>
                </a:ln>
                <a:solidFill>
                  <a:srgbClr val="000000"/>
                </a:solidFill>
                <a:effectLst/>
                <a:latin typeface="Calibri" panose="020F0502020204030204" pitchFamily="34" charset="0"/>
              </a:rPr>
              <a:t> </a:t>
            </a:r>
            <a:br>
              <a:rPr lang="da-DK" sz="1800" kern="1400" dirty="0">
                <a:ln>
                  <a:noFill/>
                </a:ln>
                <a:solidFill>
                  <a:srgbClr val="000000"/>
                </a:solidFill>
                <a:effectLst/>
                <a:latin typeface="Calibri" panose="020F0502020204030204" pitchFamily="34" charset="0"/>
              </a:rPr>
            </a:br>
            <a:endParaRPr b="1" spc="-10" dirty="0">
              <a:latin typeface="Roboto Slab" pitchFamily="2" charset="0"/>
              <a:ea typeface="Roboto Slab" pitchFamily="2" charset="0"/>
              <a:cs typeface="Roboto Slab" pitchFamily="2" charset="0"/>
            </a:endParaRPr>
          </a:p>
        </p:txBody>
      </p:sp>
    </p:spTree>
    <p:extLst>
      <p:ext uri="{BB962C8B-B14F-4D97-AF65-F5344CB8AC3E}">
        <p14:creationId xmlns:p14="http://schemas.microsoft.com/office/powerpoint/2010/main" val="2427312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15427" y="803275"/>
            <a:ext cx="753745" cy="0"/>
          </a:xfrm>
          <a:custGeom>
            <a:avLst/>
            <a:gdLst/>
            <a:ahLst/>
            <a:cxnLst/>
            <a:rect l="l" t="t" r="r" b="b"/>
            <a:pathLst>
              <a:path w="753744">
                <a:moveTo>
                  <a:pt x="0" y="0"/>
                </a:moveTo>
                <a:lnTo>
                  <a:pt x="753617" y="0"/>
                </a:lnTo>
              </a:path>
            </a:pathLst>
          </a:custGeom>
          <a:ln w="28956">
            <a:solidFill>
              <a:srgbClr val="BB9D77"/>
            </a:solidFill>
          </a:ln>
        </p:spPr>
        <p:txBody>
          <a:bodyPr wrap="square" lIns="0" tIns="0" rIns="0" bIns="0" rtlCol="0"/>
          <a:lstStyle/>
          <a:p>
            <a:endParaRPr/>
          </a:p>
        </p:txBody>
      </p:sp>
      <p:sp>
        <p:nvSpPr>
          <p:cNvPr id="3" name="object 3"/>
          <p:cNvSpPr txBox="1"/>
          <p:nvPr/>
        </p:nvSpPr>
        <p:spPr>
          <a:xfrm>
            <a:off x="406399" y="1108075"/>
            <a:ext cx="2971800" cy="532838"/>
          </a:xfrm>
          <a:prstGeom prst="rect">
            <a:avLst/>
          </a:prstGeom>
        </p:spPr>
        <p:txBody>
          <a:bodyPr vert="horz" wrap="square" lIns="0" tIns="12065" rIns="0" bIns="0" rtlCol="0">
            <a:spAutoFit/>
          </a:bodyPr>
          <a:lstStyle/>
          <a:p>
            <a:pPr marL="12700" algn="ctr">
              <a:lnSpc>
                <a:spcPct val="100000"/>
              </a:lnSpc>
              <a:spcBef>
                <a:spcPts val="95"/>
              </a:spcBef>
            </a:pPr>
            <a:r>
              <a:rPr lang="da-DK" sz="1100" spc="-20" dirty="0">
                <a:latin typeface="Roboto Slab" pitchFamily="2" charset="0"/>
                <a:ea typeface="Roboto Slab" pitchFamily="2" charset="0"/>
                <a:cs typeface="Roboto Slab" pitchFamily="2" charset="0"/>
              </a:rPr>
              <a:t>Hvordan kan vi motivere hinanden at tage mere bæredygtige valg i det daglige arbejde?</a:t>
            </a:r>
          </a:p>
          <a:p>
            <a:pPr marL="12700" algn="ctr">
              <a:lnSpc>
                <a:spcPct val="100000"/>
              </a:lnSpc>
              <a:spcBef>
                <a:spcPts val="95"/>
              </a:spcBef>
            </a:pPr>
            <a:endParaRPr lang="da-DK" sz="1100" spc="-20" dirty="0">
              <a:latin typeface="Roboto Slab" pitchFamily="2" charset="0"/>
              <a:ea typeface="Roboto Slab" pitchFamily="2" charset="0"/>
              <a:cs typeface="Roboto Slab" pitchFamily="2"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a:extLst>
              <a:ext uri="{FF2B5EF4-FFF2-40B4-BE49-F238E27FC236}">
                <a16:creationId xmlns:a16="http://schemas.microsoft.com/office/drawing/2014/main" id="{F671DF66-44B1-3EB1-00C9-F5986BB55240}"/>
              </a:ext>
            </a:extLst>
          </p:cNvPr>
          <p:cNvPicPr>
            <a:picLocks noChangeAspect="1"/>
          </p:cNvPicPr>
          <p:nvPr/>
        </p:nvPicPr>
        <p:blipFill>
          <a:blip r:embed="rId2"/>
          <a:stretch>
            <a:fillRect/>
          </a:stretch>
        </p:blipFill>
        <p:spPr>
          <a:xfrm>
            <a:off x="0" y="0"/>
            <a:ext cx="3784600" cy="2673350"/>
          </a:xfrm>
          <a:prstGeom prst="rect">
            <a:avLst/>
          </a:prstGeom>
        </p:spPr>
      </p:pic>
    </p:spTree>
    <p:extLst>
      <p:ext uri="{BB962C8B-B14F-4D97-AF65-F5344CB8AC3E}">
        <p14:creationId xmlns:p14="http://schemas.microsoft.com/office/powerpoint/2010/main" val="366096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15427" y="803275"/>
            <a:ext cx="753745" cy="0"/>
          </a:xfrm>
          <a:custGeom>
            <a:avLst/>
            <a:gdLst/>
            <a:ahLst/>
            <a:cxnLst/>
            <a:rect l="l" t="t" r="r" b="b"/>
            <a:pathLst>
              <a:path w="753744">
                <a:moveTo>
                  <a:pt x="0" y="0"/>
                </a:moveTo>
                <a:lnTo>
                  <a:pt x="753617" y="0"/>
                </a:lnTo>
              </a:path>
            </a:pathLst>
          </a:custGeom>
          <a:ln w="28956">
            <a:solidFill>
              <a:srgbClr val="BB9D77"/>
            </a:solidFill>
          </a:ln>
        </p:spPr>
        <p:txBody>
          <a:bodyPr wrap="square" lIns="0" tIns="0" rIns="0" bIns="0" rtlCol="0"/>
          <a:lstStyle/>
          <a:p>
            <a:endParaRPr/>
          </a:p>
        </p:txBody>
      </p:sp>
      <p:sp>
        <p:nvSpPr>
          <p:cNvPr id="3" name="object 3"/>
          <p:cNvSpPr txBox="1"/>
          <p:nvPr/>
        </p:nvSpPr>
        <p:spPr>
          <a:xfrm>
            <a:off x="406399" y="1108075"/>
            <a:ext cx="2971800" cy="350737"/>
          </a:xfrm>
          <a:prstGeom prst="rect">
            <a:avLst/>
          </a:prstGeom>
        </p:spPr>
        <p:txBody>
          <a:bodyPr vert="horz" wrap="square" lIns="0" tIns="12065" rIns="0" bIns="0" rtlCol="0">
            <a:spAutoFit/>
          </a:bodyPr>
          <a:lstStyle/>
          <a:p>
            <a:pPr marL="12700" algn="ctr">
              <a:lnSpc>
                <a:spcPct val="100000"/>
              </a:lnSpc>
              <a:spcBef>
                <a:spcPts val="95"/>
              </a:spcBef>
            </a:pPr>
            <a:r>
              <a:rPr lang="da-DK" sz="1100" spc="-20" dirty="0">
                <a:latin typeface="Roboto Slab" pitchFamily="2" charset="0"/>
                <a:ea typeface="Roboto Slab" pitchFamily="2" charset="0"/>
                <a:cs typeface="Roboto Slab" pitchFamily="2" charset="0"/>
              </a:rPr>
              <a:t>Hvad skal vi være særligt opmærksomme på i arbejdet med bæredygtighed?</a:t>
            </a:r>
          </a:p>
        </p:txBody>
      </p:sp>
    </p:spTree>
    <p:extLst>
      <p:ext uri="{BB962C8B-B14F-4D97-AF65-F5344CB8AC3E}">
        <p14:creationId xmlns:p14="http://schemas.microsoft.com/office/powerpoint/2010/main" val="2895850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0700" y="41275"/>
            <a:ext cx="2819400" cy="2796984"/>
          </a:xfrm>
          <a:prstGeom prst="rect">
            <a:avLst/>
          </a:prstGeom>
        </p:spPr>
        <p:txBody>
          <a:bodyPr vert="horz" wrap="square" lIns="0" tIns="12065" rIns="0" bIns="0" rtlCol="0">
            <a:spAutoFit/>
          </a:bodyPr>
          <a:lstStyle/>
          <a:p>
            <a:pPr marL="0" marR="0" indent="0" algn="ctr">
              <a:lnSpc>
                <a:spcPct val="119000"/>
              </a:lnSpc>
              <a:spcBef>
                <a:spcPts val="0"/>
              </a:spcBef>
              <a:spcAft>
                <a:spcPts val="600"/>
              </a:spcAft>
            </a:pPr>
            <a:endParaRPr lang="da-DK" sz="700" b="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marL="0" marR="0" indent="0" algn="ctr">
              <a:lnSpc>
                <a:spcPct val="119000"/>
              </a:lnSpc>
              <a:spcBef>
                <a:spcPts val="0"/>
              </a:spcBef>
              <a:spcAft>
                <a:spcPts val="600"/>
              </a:spcAft>
            </a:pPr>
            <a:r>
              <a:rPr lang="da-DK" sz="700" i="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Gør TUS-hjulet til jeres eget. Bevæg jer gennem felterne og snak om det der giver mening på jeres arbejdsplads. </a:t>
            </a:r>
            <a:endParaRPr lang="da-DK" sz="700"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marL="0" marR="0" indent="0" algn="ctr">
              <a:lnSpc>
                <a:spcPct val="119000"/>
              </a:lnSpc>
              <a:spcBef>
                <a:spcPts val="0"/>
              </a:spcBef>
              <a:spcAft>
                <a:spcPts val="600"/>
              </a:spcAft>
            </a:pPr>
            <a:r>
              <a:rPr lang="da-DK" sz="700" i="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I midten af hjulet er </a:t>
            </a:r>
            <a:r>
              <a:rPr lang="da-DK" sz="700" b="1" i="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VORES TEAM</a:t>
            </a:r>
            <a:r>
              <a:rPr lang="da-DK" sz="700" i="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 placeret. Feltet understreger at det er teamet der er i centrum for samtalen - det vil sige hvordan teamet oplever samarbejdet med hinanden. Det er lederens opgave er at være nysgerrig på teamets betragtninger og henholdsvis støtte og udfordre disse.</a:t>
            </a:r>
            <a:endParaRPr lang="da-DK" sz="700"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marL="0" marR="0" indent="0" algn="ctr">
              <a:lnSpc>
                <a:spcPct val="119000"/>
              </a:lnSpc>
              <a:spcBef>
                <a:spcPts val="0"/>
              </a:spcBef>
              <a:spcAft>
                <a:spcPts val="600"/>
              </a:spcAft>
            </a:pPr>
            <a:r>
              <a:rPr lang="da-DK" sz="700" i="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Felterne i hjulet spiller sammen og påvirker hinanden. Eksempelvis kan nye mål for afdelingen for eksempel medføre nye opgaver for teamet, hvilket igen kan have betydning for teamets kompetencer, trivsel, relationer etc.  </a:t>
            </a:r>
            <a:endParaRPr lang="da-DK" sz="700"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marL="0" marR="0" indent="0" algn="ctr">
              <a:lnSpc>
                <a:spcPct val="119000"/>
              </a:lnSpc>
              <a:spcBef>
                <a:spcPts val="0"/>
              </a:spcBef>
              <a:spcAft>
                <a:spcPts val="600"/>
              </a:spcAft>
            </a:pPr>
            <a:r>
              <a:rPr lang="da-DK" sz="700" i="1"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rPr>
              <a:t>De hvide pile i hjulet lægger op til en drøftelse af hvornår det er en god dag eller en dårlig dag. Eksempelvis hvilke opgaver giver teamet en god dag eller hvornår oplever teamet at der kan være dårlige dage.</a:t>
            </a:r>
            <a:endParaRPr lang="da-DK" sz="700" kern="1400" dirty="0">
              <a:ln>
                <a:noFill/>
              </a:ln>
              <a:solidFill>
                <a:srgbClr val="000000"/>
              </a:solidFill>
              <a:effectLst/>
              <a:latin typeface="Roboto" panose="02000000000000000000" pitchFamily="2" charset="0"/>
              <a:ea typeface="Roboto" panose="02000000000000000000" pitchFamily="2" charset="0"/>
              <a:cs typeface="Roboto" panose="02000000000000000000" pitchFamily="2" charset="0"/>
            </a:endParaRPr>
          </a:p>
          <a:p>
            <a:pPr marL="0" marR="0" indent="0" algn="l">
              <a:lnSpc>
                <a:spcPct val="119000"/>
              </a:lnSpc>
              <a:spcBef>
                <a:spcPts val="0"/>
              </a:spcBef>
              <a:spcAft>
                <a:spcPts val="600"/>
              </a:spcAft>
            </a:pPr>
            <a:r>
              <a:rPr lang="da-DK" sz="1200" kern="1400" dirty="0">
                <a:ln>
                  <a:noFill/>
                </a:ln>
                <a:solidFill>
                  <a:srgbClr val="000000"/>
                </a:solidFill>
                <a:effectLst/>
                <a:latin typeface="Calibri" panose="020F0502020204030204" pitchFamily="34" charset="0"/>
              </a:rPr>
              <a:t> </a:t>
            </a:r>
          </a:p>
          <a:p>
            <a:pPr algn="ctr">
              <a:lnSpc>
                <a:spcPct val="115000"/>
              </a:lnSpc>
              <a:spcAft>
                <a:spcPts val="800"/>
              </a:spcAft>
            </a:pPr>
            <a:endParaRPr lang="da-DK" sz="1100" dirty="0">
              <a:solidFill>
                <a:srgbClr val="000000"/>
              </a:solidFill>
              <a:effectLst/>
              <a:latin typeface="Roboto Slab" pitchFamily="2" charset="0"/>
              <a:ea typeface="Calibri" panose="020F0502020204030204" pitchFamily="34"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159" y="-12979"/>
            <a:ext cx="3796917" cy="2686329"/>
            <a:chOff x="0" y="32920"/>
            <a:chExt cx="3781044" cy="2640175"/>
          </a:xfrm>
        </p:grpSpPr>
        <p:pic>
          <p:nvPicPr>
            <p:cNvPr id="3" name="object 3"/>
            <p:cNvPicPr/>
            <p:nvPr/>
          </p:nvPicPr>
          <p:blipFill>
            <a:blip r:embed="rId2" cstate="print"/>
            <a:stretch>
              <a:fillRect/>
            </a:stretch>
          </p:blipFill>
          <p:spPr>
            <a:xfrm>
              <a:off x="1165860" y="806195"/>
              <a:ext cx="2006345" cy="1573530"/>
            </a:xfrm>
            <a:prstGeom prst="rect">
              <a:avLst/>
            </a:prstGeom>
          </p:spPr>
        </p:pic>
        <p:pic>
          <p:nvPicPr>
            <p:cNvPr id="4" name="object 4"/>
            <p:cNvPicPr/>
            <p:nvPr/>
          </p:nvPicPr>
          <p:blipFill rotWithShape="1">
            <a:blip r:embed="rId3" cstate="print"/>
            <a:srcRect t="1231" b="1"/>
            <a:stretch/>
          </p:blipFill>
          <p:spPr>
            <a:xfrm>
              <a:off x="0" y="32920"/>
              <a:ext cx="3781044" cy="2640175"/>
            </a:xfrm>
            <a:prstGeom prst="rect">
              <a:avLst/>
            </a:prstGeom>
          </p:spPr>
        </p:pic>
        <p:pic>
          <p:nvPicPr>
            <p:cNvPr id="5" name="object 5"/>
            <p:cNvPicPr/>
            <p:nvPr/>
          </p:nvPicPr>
          <p:blipFill>
            <a:blip r:embed="rId4" cstate="print"/>
            <a:stretch>
              <a:fillRect/>
            </a:stretch>
          </p:blipFill>
          <p:spPr>
            <a:xfrm>
              <a:off x="400050" y="428243"/>
              <a:ext cx="191262" cy="191262"/>
            </a:xfrm>
            <a:prstGeom prst="rect">
              <a:avLst/>
            </a:prstGeom>
          </p:spPr>
        </p:pic>
        <p:pic>
          <p:nvPicPr>
            <p:cNvPr id="6" name="object 6"/>
            <p:cNvPicPr/>
            <p:nvPr/>
          </p:nvPicPr>
          <p:blipFill>
            <a:blip r:embed="rId5" cstate="print"/>
            <a:stretch>
              <a:fillRect/>
            </a:stretch>
          </p:blipFill>
          <p:spPr>
            <a:xfrm>
              <a:off x="209550" y="226313"/>
              <a:ext cx="341375" cy="361188"/>
            </a:xfrm>
            <a:prstGeom prst="rect">
              <a:avLst/>
            </a:prstGeom>
          </p:spPr>
        </p:pic>
      </p:grpSp>
      <p:sp>
        <p:nvSpPr>
          <p:cNvPr id="7" name="object 7"/>
          <p:cNvSpPr txBox="1">
            <a:spLocks noGrp="1"/>
          </p:cNvSpPr>
          <p:nvPr>
            <p:ph type="title"/>
          </p:nvPr>
        </p:nvSpPr>
        <p:spPr>
          <a:xfrm>
            <a:off x="862838" y="1088136"/>
            <a:ext cx="2172462" cy="351378"/>
          </a:xfrm>
          <a:prstGeom prst="rect">
            <a:avLst/>
          </a:prstGeom>
          <a:ln>
            <a:solidFill>
              <a:srgbClr val="BB9D77"/>
            </a:solidFill>
          </a:ln>
        </p:spPr>
        <p:txBody>
          <a:bodyPr vert="horz" wrap="square" lIns="0" tIns="12700" rIns="0" bIns="0" rtlCol="0">
            <a:spAutoFit/>
          </a:bodyPr>
          <a:lstStyle/>
          <a:p>
            <a:pPr marL="12700">
              <a:lnSpc>
                <a:spcPct val="100000"/>
              </a:lnSpc>
              <a:spcBef>
                <a:spcPts val="100"/>
              </a:spcBef>
            </a:pPr>
            <a:r>
              <a:rPr b="1" spc="-10" dirty="0">
                <a:latin typeface="Roboto Slab" pitchFamily="2" charset="0"/>
                <a:ea typeface="Roboto Slab" pitchFamily="2" charset="0"/>
                <a:cs typeface="Roboto Slab" pitchFamily="2" charset="0"/>
              </a:rPr>
              <a:t>Bæredygtighed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82600" y="1108074"/>
            <a:ext cx="2819400" cy="879536"/>
          </a:xfrm>
          <a:prstGeom prst="rect">
            <a:avLst/>
          </a:prstGeom>
        </p:spPr>
        <p:txBody>
          <a:bodyPr vert="horz" wrap="square" lIns="0" tIns="12065" rIns="0" bIns="0" rtlCol="0">
            <a:spAutoFit/>
          </a:bodyPr>
          <a:lstStyle/>
          <a:p>
            <a:pPr algn="ctr">
              <a:lnSpc>
                <a:spcPct val="115000"/>
              </a:lnSpc>
              <a:spcAft>
                <a:spcPts val="800"/>
              </a:spcAft>
            </a:pPr>
            <a:r>
              <a:rPr lang="da-DK" sz="1100" dirty="0">
                <a:solidFill>
                  <a:srgbClr val="000000"/>
                </a:solidFill>
                <a:effectLst/>
                <a:latin typeface="Roboto Slab" pitchFamily="2" charset="0"/>
                <a:ea typeface="Calibri" panose="020F0502020204030204" pitchFamily="34" charset="0"/>
                <a:cs typeface="Times New Roman" panose="02020603050405020304" pitchFamily="18" charset="0"/>
              </a:rPr>
              <a:t>Hvilke bæredygtige tiltag ser du i hverdagen – både privat og arbejdsmæssigt?</a:t>
            </a:r>
          </a:p>
          <a:p>
            <a:pPr algn="ctr">
              <a:lnSpc>
                <a:spcPct val="115000"/>
              </a:lnSpc>
              <a:spcAft>
                <a:spcPts val="800"/>
              </a:spcAft>
            </a:pPr>
            <a:endParaRPr lang="da-DK" sz="1100" dirty="0">
              <a:solidFill>
                <a:srgbClr val="000000"/>
              </a:solidFill>
              <a:effectLst/>
              <a:latin typeface="Roboto Slab" pitchFamily="2" charset="0"/>
              <a:ea typeface="Calibri" panose="020F0502020204030204" pitchFamily="34" charset="0"/>
              <a:cs typeface="Times New Roman" panose="02020603050405020304" pitchFamily="18" charset="0"/>
            </a:endParaRPr>
          </a:p>
        </p:txBody>
      </p:sp>
      <p:sp>
        <p:nvSpPr>
          <p:cNvPr id="3" name="object 3"/>
          <p:cNvSpPr/>
          <p:nvPr/>
        </p:nvSpPr>
        <p:spPr>
          <a:xfrm>
            <a:off x="1515745" y="803275"/>
            <a:ext cx="753110" cy="0"/>
          </a:xfrm>
          <a:custGeom>
            <a:avLst/>
            <a:gdLst/>
            <a:ahLst/>
            <a:cxnLst/>
            <a:rect l="l" t="t" r="r" b="b"/>
            <a:pathLst>
              <a:path w="753110">
                <a:moveTo>
                  <a:pt x="0" y="0"/>
                </a:moveTo>
                <a:lnTo>
                  <a:pt x="752856" y="0"/>
                </a:lnTo>
              </a:path>
            </a:pathLst>
          </a:custGeom>
          <a:ln w="28956">
            <a:solidFill>
              <a:srgbClr val="BB9D77"/>
            </a:solidFill>
          </a:ln>
        </p:spPr>
        <p:txBody>
          <a:bodyPr wrap="square" lIns="0" tIns="0" rIns="0" bIns="0" rtlCol="0"/>
          <a:lstStyle/>
          <a:p>
            <a:endParaRPr/>
          </a:p>
        </p:txBody>
      </p:sp>
    </p:spTree>
    <p:extLst>
      <p:ext uri="{BB962C8B-B14F-4D97-AF65-F5344CB8AC3E}">
        <p14:creationId xmlns:p14="http://schemas.microsoft.com/office/powerpoint/2010/main" val="2779231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97DF9593-4D46-FD2B-ADA3-765BD4BB0278}"/>
              </a:ext>
            </a:extLst>
          </p:cNvPr>
          <p:cNvPicPr>
            <a:picLocks noChangeAspect="1"/>
          </p:cNvPicPr>
          <p:nvPr/>
        </p:nvPicPr>
        <p:blipFill>
          <a:blip r:embed="rId2"/>
          <a:stretch>
            <a:fillRect/>
          </a:stretch>
        </p:blipFill>
        <p:spPr>
          <a:xfrm>
            <a:off x="0" y="0"/>
            <a:ext cx="3784599" cy="26733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1515745" y="803275"/>
            <a:ext cx="753110" cy="0"/>
          </a:xfrm>
          <a:custGeom>
            <a:avLst/>
            <a:gdLst/>
            <a:ahLst/>
            <a:cxnLst/>
            <a:rect l="l" t="t" r="r" b="b"/>
            <a:pathLst>
              <a:path w="753110">
                <a:moveTo>
                  <a:pt x="0" y="0"/>
                </a:moveTo>
                <a:lnTo>
                  <a:pt x="752856" y="0"/>
                </a:lnTo>
              </a:path>
            </a:pathLst>
          </a:custGeom>
          <a:ln w="28956">
            <a:solidFill>
              <a:srgbClr val="BB9D77"/>
            </a:solidFill>
          </a:ln>
        </p:spPr>
        <p:txBody>
          <a:bodyPr wrap="square" lIns="0" tIns="0" rIns="0" bIns="0" rtlCol="0"/>
          <a:lstStyle/>
          <a:p>
            <a:endParaRPr/>
          </a:p>
        </p:txBody>
      </p:sp>
      <p:sp>
        <p:nvSpPr>
          <p:cNvPr id="6" name="object 2">
            <a:extLst>
              <a:ext uri="{FF2B5EF4-FFF2-40B4-BE49-F238E27FC236}">
                <a16:creationId xmlns:a16="http://schemas.microsoft.com/office/drawing/2014/main" id="{E5AEA2C2-B5B8-88F6-2808-7111156C6AE4}"/>
              </a:ext>
            </a:extLst>
          </p:cNvPr>
          <p:cNvSpPr txBox="1"/>
          <p:nvPr/>
        </p:nvSpPr>
        <p:spPr>
          <a:xfrm>
            <a:off x="292100" y="1108075"/>
            <a:ext cx="3238500" cy="684867"/>
          </a:xfrm>
          <a:prstGeom prst="rect">
            <a:avLst/>
          </a:prstGeom>
        </p:spPr>
        <p:txBody>
          <a:bodyPr vert="horz" wrap="square" lIns="0" tIns="12065" rIns="0" bIns="0" rtlCol="0">
            <a:spAutoFit/>
          </a:bodyPr>
          <a:lstStyle/>
          <a:p>
            <a:pPr algn="ctr">
              <a:lnSpc>
                <a:spcPct val="115000"/>
              </a:lnSpc>
              <a:spcAft>
                <a:spcPts val="800"/>
              </a:spcAft>
            </a:pPr>
            <a:r>
              <a:rPr lang="da-DK" sz="1100" dirty="0">
                <a:effectLst/>
                <a:latin typeface="Roboto Slab" pitchFamily="2" charset="0"/>
                <a:ea typeface="Roboto Slab" pitchFamily="2" charset="0"/>
                <a:cs typeface="Roboto Slab" pitchFamily="2" charset="0"/>
              </a:rPr>
              <a:t>Hvordan bidrager du/I til at fremme bæredygtighed i kommunen?</a:t>
            </a:r>
          </a:p>
          <a:p>
            <a:pPr algn="ctr">
              <a:lnSpc>
                <a:spcPct val="115000"/>
              </a:lnSpc>
              <a:spcAft>
                <a:spcPts val="800"/>
              </a:spcAft>
            </a:pPr>
            <a:endParaRPr lang="da-DK" sz="1100" dirty="0">
              <a:effectLst/>
              <a:latin typeface="Roboto Slab" pitchFamily="2" charset="0"/>
              <a:ea typeface="Roboto Slab" pitchFamily="2" charset="0"/>
              <a:cs typeface="Roboto Slab" pitchFamily="2"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Billede 5">
            <a:extLst>
              <a:ext uri="{FF2B5EF4-FFF2-40B4-BE49-F238E27FC236}">
                <a16:creationId xmlns:a16="http://schemas.microsoft.com/office/drawing/2014/main" id="{A6F85F36-79CA-21BA-205E-DE9D708F0C1C}"/>
              </a:ext>
            </a:extLst>
          </p:cNvPr>
          <p:cNvPicPr>
            <a:picLocks noChangeAspect="1"/>
          </p:cNvPicPr>
          <p:nvPr/>
        </p:nvPicPr>
        <p:blipFill>
          <a:blip r:embed="rId2"/>
          <a:stretch>
            <a:fillRect/>
          </a:stretch>
        </p:blipFill>
        <p:spPr>
          <a:xfrm>
            <a:off x="0" y="0"/>
            <a:ext cx="3784600" cy="26733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1499616" y="801623"/>
            <a:ext cx="753745" cy="0"/>
          </a:xfrm>
          <a:custGeom>
            <a:avLst/>
            <a:gdLst/>
            <a:ahLst/>
            <a:cxnLst/>
            <a:rect l="l" t="t" r="r" b="b"/>
            <a:pathLst>
              <a:path w="753744">
                <a:moveTo>
                  <a:pt x="0" y="0"/>
                </a:moveTo>
                <a:lnTo>
                  <a:pt x="753617" y="0"/>
                </a:lnTo>
              </a:path>
            </a:pathLst>
          </a:custGeom>
          <a:ln w="28956">
            <a:solidFill>
              <a:srgbClr val="BB9D77"/>
            </a:solidFill>
          </a:ln>
        </p:spPr>
        <p:txBody>
          <a:bodyPr wrap="square" lIns="0" tIns="0" rIns="0" bIns="0" rtlCol="0"/>
          <a:lstStyle/>
          <a:p>
            <a:endParaRPr/>
          </a:p>
        </p:txBody>
      </p:sp>
      <p:sp>
        <p:nvSpPr>
          <p:cNvPr id="4" name="object 2">
            <a:extLst>
              <a:ext uri="{FF2B5EF4-FFF2-40B4-BE49-F238E27FC236}">
                <a16:creationId xmlns:a16="http://schemas.microsoft.com/office/drawing/2014/main" id="{096C859C-1E94-5F67-6414-0303C62EDA6C}"/>
              </a:ext>
            </a:extLst>
          </p:cNvPr>
          <p:cNvSpPr txBox="1"/>
          <p:nvPr/>
        </p:nvSpPr>
        <p:spPr>
          <a:xfrm>
            <a:off x="387350" y="1108075"/>
            <a:ext cx="3009900" cy="684867"/>
          </a:xfrm>
          <a:prstGeom prst="rect">
            <a:avLst/>
          </a:prstGeom>
        </p:spPr>
        <p:txBody>
          <a:bodyPr vert="horz" wrap="square" lIns="0" tIns="12065" rIns="0" bIns="0" rtlCol="0">
            <a:spAutoFit/>
          </a:bodyPr>
          <a:lstStyle/>
          <a:p>
            <a:pPr algn="ctr">
              <a:lnSpc>
                <a:spcPct val="115000"/>
              </a:lnSpc>
              <a:spcAft>
                <a:spcPts val="800"/>
              </a:spcAft>
            </a:pPr>
            <a:r>
              <a:rPr lang="da-DK" sz="1100" dirty="0">
                <a:solidFill>
                  <a:srgbClr val="000000"/>
                </a:solidFill>
                <a:effectLst/>
                <a:latin typeface="Roboto Slab" pitchFamily="2" charset="0"/>
                <a:ea typeface="Calibri" panose="020F0502020204030204" pitchFamily="34" charset="0"/>
                <a:cs typeface="Times New Roman" panose="02020603050405020304" pitchFamily="18" charset="0"/>
              </a:rPr>
              <a:t>Har du forslag til tiltag, der kan bidrage til, at vi løser vores opgaver mere bæredygtigt?</a:t>
            </a:r>
          </a:p>
          <a:p>
            <a:pPr algn="ctr">
              <a:lnSpc>
                <a:spcPct val="115000"/>
              </a:lnSpc>
              <a:spcAft>
                <a:spcPts val="800"/>
              </a:spcAft>
            </a:pPr>
            <a:endParaRPr lang="da-DK" sz="1100" dirty="0">
              <a:solidFill>
                <a:srgbClr val="000000"/>
              </a:solidFill>
              <a:effectLst/>
              <a:latin typeface="Roboto Slab" pitchFamily="2" charset="0"/>
              <a:ea typeface="Calibri" panose="020F0502020204030204" pitchFamily="34"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Billede 3">
            <a:extLst>
              <a:ext uri="{FF2B5EF4-FFF2-40B4-BE49-F238E27FC236}">
                <a16:creationId xmlns:a16="http://schemas.microsoft.com/office/drawing/2014/main" id="{F671DF66-44B1-3EB1-00C9-F5986BB55240}"/>
              </a:ext>
            </a:extLst>
          </p:cNvPr>
          <p:cNvPicPr>
            <a:picLocks noChangeAspect="1"/>
          </p:cNvPicPr>
          <p:nvPr/>
        </p:nvPicPr>
        <p:blipFill>
          <a:blip r:embed="rId2"/>
          <a:stretch>
            <a:fillRect/>
          </a:stretch>
        </p:blipFill>
        <p:spPr>
          <a:xfrm>
            <a:off x="0" y="0"/>
            <a:ext cx="3784600" cy="26733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TotalTime>
  <Words>238</Words>
  <Application>Microsoft Office PowerPoint</Application>
  <PresentationFormat>Brugerdefineret</PresentationFormat>
  <Paragraphs>13</Paragraphs>
  <Slides>12</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12</vt:i4>
      </vt:variant>
    </vt:vector>
  </HeadingPairs>
  <TitlesOfParts>
    <vt:vector size="18" baseType="lpstr">
      <vt:lpstr>Arial</vt:lpstr>
      <vt:lpstr>Calibri</vt:lpstr>
      <vt:lpstr>Roboto</vt:lpstr>
      <vt:lpstr>Roboto Black</vt:lpstr>
      <vt:lpstr>Roboto Slab</vt:lpstr>
      <vt:lpstr>Office Theme</vt:lpstr>
      <vt:lpstr>Kom godt i gang med samtalen: Sådan bruger I samtalehjulet    </vt:lpstr>
      <vt:lpstr>PowerPoint-præsentation</vt:lpstr>
      <vt:lpstr>Bæredygtighed</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Bæredygtighed</dc:title>
  <dc:creator>Regitze Bollerup Laursen</dc:creator>
  <cp:lastModifiedBy>Line Svendstrup Gjesing</cp:lastModifiedBy>
  <cp:revision>6</cp:revision>
  <dcterms:created xsi:type="dcterms:W3CDTF">2024-10-17T08:46:46Z</dcterms:created>
  <dcterms:modified xsi:type="dcterms:W3CDTF">2024-11-04T09:02:05Z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2024-10-17T00:00:00Z</vt:filetime>
  </property>
  <property fmtid="{D5CDD505-2E9C-101B-9397-08002B2CF9AE}" pid="3" name="Creator">
    <vt:lpwstr>Microsoft® PowerPoint® 2019</vt:lpwstr>
  </property>
  <property fmtid="{D5CDD505-2E9C-101B-9397-08002B2CF9AE}" pid="4" name="LastSaved">
    <vt:filetime>2024-10-17T00:00:00Z</vt:filetime>
  </property>
  <property fmtid="{D5CDD505-2E9C-101B-9397-08002B2CF9AE}" pid="5" name="Producer">
    <vt:lpwstr>Adobe PDF Services</vt:lpwstr>
  </property>
</Properties>
</file>