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72" r:id="rId4"/>
    <p:sldId id="273" r:id="rId5"/>
    <p:sldId id="285" r:id="rId6"/>
    <p:sldId id="276" r:id="rId7"/>
    <p:sldId id="277" r:id="rId8"/>
    <p:sldId id="278" r:id="rId9"/>
    <p:sldId id="279" r:id="rId10"/>
    <p:sldId id="280" r:id="rId11"/>
    <p:sldId id="281" r:id="rId12"/>
    <p:sldId id="283" r:id="rId13"/>
    <p:sldId id="275" r:id="rId14"/>
    <p:sldId id="284" r:id="rId15"/>
  </p:sldIdLst>
  <p:sldSz cx="18288000" cy="10287000"/>
  <p:notesSz cx="9926638" cy="6797675"/>
  <p:custDataLst>
    <p:tags r:id="rId18"/>
  </p:custDataLst>
  <p:defaultTextStyle>
    <a:defPPr>
      <a:defRPr lang="da-DK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8D9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807" autoAdjust="0"/>
  </p:normalViewPr>
  <p:slideViewPr>
    <p:cSldViewPr snapToGrid="0">
      <p:cViewPr varScale="1">
        <p:scale>
          <a:sx n="53" d="100"/>
          <a:sy n="53" d="100"/>
        </p:scale>
        <p:origin x="88" y="100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67" d="100"/>
          <a:sy n="167" d="100"/>
        </p:scale>
        <p:origin x="2418" y="1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07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200"/>
            </a:lvl1pPr>
          </a:lstStyle>
          <a:p>
            <a:fld id="{96770317-DDC1-43CC-B9F1-ACF35A5594C5}" type="datetimeFigureOut">
              <a:rPr lang="da-DK" smtClean="0"/>
              <a:t>24-11-2022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200"/>
            </a:lvl1pPr>
          </a:lstStyle>
          <a:p>
            <a:fld id="{76ED502D-817E-4215-8128-908F33087BE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3079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AE8772-B1A7-4BB7-B364-2EF748402ECB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81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Et billede, der indeholder tekst, clipart&#10;&#10;Automatisk genereret beskrivelse">
            <a:extLst>
              <a:ext uri="{FF2B5EF4-FFF2-40B4-BE49-F238E27FC236}">
                <a16:creationId xmlns="" xmlns:a16="http://schemas.microsoft.com/office/drawing/2014/main" id="{7C6DFEC2-A696-497F-A700-191FBA15D7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  <p:sp>
        <p:nvSpPr>
          <p:cNvPr id="7" name="Pladsholder til tekst 6">
            <a:extLst>
              <a:ext uri="{FF2B5EF4-FFF2-40B4-BE49-F238E27FC236}">
                <a16:creationId xmlns="" xmlns:a16="http://schemas.microsoft.com/office/drawing/2014/main" id="{88CF3713-444F-4752-A780-8C5378E3EC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496709" y="9393000"/>
            <a:ext cx="8116887" cy="762000"/>
          </a:xfrm>
          <a:prstGeom prst="rect">
            <a:avLst/>
          </a:prstGeom>
        </p:spPr>
        <p:txBody>
          <a:bodyPr tIns="0" bIns="0" anchor="ctr" anchorCtr="0"/>
          <a:lstStyle>
            <a:lvl1pPr marL="0" indent="0">
              <a:buNone/>
              <a:defRPr sz="4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-  23 september 2022</a:t>
            </a:r>
          </a:p>
        </p:txBody>
      </p:sp>
      <p:sp>
        <p:nvSpPr>
          <p:cNvPr id="9" name="Pladsholder til tekst 8">
            <a:extLst>
              <a:ext uri="{FF2B5EF4-FFF2-40B4-BE49-F238E27FC236}">
                <a16:creationId xmlns="" xmlns:a16="http://schemas.microsoft.com/office/drawing/2014/main" id="{81B51FD5-86A1-443D-BBF1-C0EF494552A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2586038"/>
            <a:ext cx="18287999" cy="21336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Titel på slideshow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="" xmlns:a16="http://schemas.microsoft.com/office/drawing/2014/main" id="{84CD2C73-5DEF-4413-9E28-10F31BAC1D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4719638"/>
            <a:ext cx="18287999" cy="1989137"/>
          </a:xfrm>
          <a:prstGeom prst="rect">
            <a:avLst/>
          </a:prstGeom>
        </p:spPr>
        <p:txBody>
          <a:bodyPr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Undertitel på slideshow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E8E501E6-55B6-4FCB-8419-0CD0D64FEEA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44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billede + grøn indhol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billede 6">
            <a:extLst>
              <a:ext uri="{FF2B5EF4-FFF2-40B4-BE49-F238E27FC236}">
                <a16:creationId xmlns="" xmlns:a16="http://schemas.microsoft.com/office/drawing/2014/main" id="{603389F6-819B-437D-A80E-C11EE608C03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1430000" cy="10287001"/>
          </a:xfrm>
          <a:custGeom>
            <a:avLst/>
            <a:gdLst>
              <a:gd name="connsiteX0" fmla="*/ 0 w 11430000"/>
              <a:gd name="connsiteY0" fmla="*/ 0 h 10287001"/>
              <a:gd name="connsiteX1" fmla="*/ 11430000 w 11430000"/>
              <a:gd name="connsiteY1" fmla="*/ 0 h 10287001"/>
              <a:gd name="connsiteX2" fmla="*/ 11430000 w 11430000"/>
              <a:gd name="connsiteY2" fmla="*/ 7746151 h 10287001"/>
              <a:gd name="connsiteX3" fmla="*/ 11387988 w 11430000"/>
              <a:gd name="connsiteY3" fmla="*/ 8021428 h 10287001"/>
              <a:gd name="connsiteX4" fmla="*/ 9164428 w 11430000"/>
              <a:gd name="connsiteY4" fmla="*/ 10244987 h 10287001"/>
              <a:gd name="connsiteX5" fmla="*/ 8889139 w 11430000"/>
              <a:gd name="connsiteY5" fmla="*/ 10287001 h 10287001"/>
              <a:gd name="connsiteX6" fmla="*/ 0 w 11430000"/>
              <a:gd name="connsiteY6" fmla="*/ 1028700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430000" h="10287001">
                <a:moveTo>
                  <a:pt x="0" y="0"/>
                </a:moveTo>
                <a:lnTo>
                  <a:pt x="11430000" y="0"/>
                </a:lnTo>
                <a:lnTo>
                  <a:pt x="11430000" y="7746151"/>
                </a:lnTo>
                <a:lnTo>
                  <a:pt x="11387988" y="8021428"/>
                </a:lnTo>
                <a:cubicBezTo>
                  <a:pt x="11159601" y="9137527"/>
                  <a:pt x="10280526" y="10016601"/>
                  <a:pt x="9164428" y="10244987"/>
                </a:cubicBezTo>
                <a:lnTo>
                  <a:pt x="8889139" y="10287001"/>
                </a:lnTo>
                <a:lnTo>
                  <a:pt x="0" y="1028700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8" name="Pladsholder til indhold 10">
            <a:extLst>
              <a:ext uri="{FF2B5EF4-FFF2-40B4-BE49-F238E27FC236}">
                <a16:creationId xmlns="" xmlns:a16="http://schemas.microsoft.com/office/drawing/2014/main" id="{AB5F99FC-A183-4346-9613-E3FB6B6143F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9" name="Pladsholder til tekst 20">
            <a:extLst>
              <a:ext uri="{FF2B5EF4-FFF2-40B4-BE49-F238E27FC236}">
                <a16:creationId xmlns="" xmlns:a16="http://schemas.microsoft.com/office/drawing/2014/main" id="{43513F69-DF27-48AA-AFE5-0214428B20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12" name="Billede 11" descr="Et billede, der indeholder tekst, clipart&#10;&#10;Automatisk genereret beskrivelse">
            <a:extLst>
              <a:ext uri="{FF2B5EF4-FFF2-40B4-BE49-F238E27FC236}">
                <a16:creationId xmlns="" xmlns:a16="http://schemas.microsoft.com/office/drawing/2014/main" id="{095CEE9B-A388-4AFB-8B6A-CFB5197EF1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5835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2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- bre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=""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="" xmlns:a16="http://schemas.microsoft.com/office/drawing/2014/main" id="{7AE229F2-00EA-4E7E-9E4F-22526B2F5D3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="" xmlns:a16="http://schemas.microsoft.com/office/drawing/2014/main" id="{3EE7590C-207A-4AEE-800C-843C1B955B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0C1F3748-D322-4B50-8BD8-13F0C9AD9E2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425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- Bred indhold hvid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="" xmlns:a16="http://schemas.microsoft.com/office/drawing/2014/main" id="{931D65B7-11F2-41A8-8094-A23596BF1F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5" name="Pladsholder til indhold 5">
            <a:extLst>
              <a:ext uri="{FF2B5EF4-FFF2-40B4-BE49-F238E27FC236}">
                <a16:creationId xmlns="" xmlns:a16="http://schemas.microsoft.com/office/drawing/2014/main" id="{3124673F-4E45-4E89-82FD-E278F3E1AC6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5666384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7" name="Titel 3">
            <a:extLst>
              <a:ext uri="{FF2B5EF4-FFF2-40B4-BE49-F238E27FC236}">
                <a16:creationId xmlns="" xmlns:a16="http://schemas.microsoft.com/office/drawing/2014/main" id="{E2C613BC-CCF1-4B14-B2BA-C1E50EC572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3870484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="" xmlns:a16="http://schemas.microsoft.com/office/drawing/2014/main" id="{57B14D7E-7878-4F32-B091-6651D4483BF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0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9388" y="936165"/>
            <a:ext cx="13367531" cy="1921335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3818" y="3200400"/>
            <a:ext cx="13373100" cy="56664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542419" y="9195656"/>
            <a:ext cx="1719425" cy="555594"/>
          </a:xfrm>
          <a:prstGeom prst="rect">
            <a:avLst/>
          </a:prstGeom>
        </p:spPr>
        <p:txBody>
          <a:bodyPr/>
          <a:lstStyle/>
          <a:p>
            <a:fld id="{21303E4D-9223-48A7-8350-324509C4267C}" type="datetime1">
              <a:rPr lang="da-DK" smtClean="0"/>
              <a:t>24-11-2022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3819" y="9203713"/>
            <a:ext cx="11429999" cy="547688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Mette Vestergaard Sørensen</a:t>
            </a:r>
            <a:endParaRPr lang="da-D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6283" y="1071563"/>
            <a:ext cx="2382791" cy="76094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719" y="1181674"/>
            <a:ext cx="1169651" cy="547688"/>
          </a:xfrm>
          <a:prstGeom prst="rect">
            <a:avLst/>
          </a:prstGeom>
        </p:spPr>
        <p:txBody>
          <a:bodyPr/>
          <a:lstStyle/>
          <a:p>
            <a:fld id="{FE126B97-ECD0-4581-869C-96F9D01CE4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7483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542419" y="9195656"/>
            <a:ext cx="1719425" cy="555594"/>
          </a:xfrm>
          <a:prstGeom prst="rect">
            <a:avLst/>
          </a:prstGeom>
        </p:spPr>
        <p:txBody>
          <a:bodyPr/>
          <a:lstStyle/>
          <a:p>
            <a:fld id="{62B2A017-8232-4623-B702-63BD2A6137A4}" type="datetime1">
              <a:rPr lang="da-DK" smtClean="0"/>
              <a:t>24-11-2022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83819" y="9203713"/>
            <a:ext cx="11429999" cy="547688"/>
          </a:xfrm>
          <a:prstGeom prst="rect">
            <a:avLst/>
          </a:prstGeom>
        </p:spPr>
        <p:txBody>
          <a:bodyPr/>
          <a:lstStyle/>
          <a:p>
            <a:r>
              <a:rPr lang="da-DK" smtClean="0"/>
              <a:t>Mette Vestergaard Sørensen</a:t>
            </a:r>
            <a:endParaRPr lang="da-D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6283" y="1071563"/>
            <a:ext cx="2382791" cy="760946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7719" y="1181674"/>
            <a:ext cx="1169651" cy="547688"/>
          </a:xfrm>
          <a:prstGeom prst="rect">
            <a:avLst/>
          </a:prstGeom>
        </p:spPr>
        <p:txBody>
          <a:bodyPr/>
          <a:lstStyle/>
          <a:p>
            <a:fld id="{FE126B97-ECD0-4581-869C-96F9D01CE4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47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Et bille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dsholder til billede 73">
            <a:extLst>
              <a:ext uri="{FF2B5EF4-FFF2-40B4-BE49-F238E27FC236}">
                <a16:creationId xmlns="" xmlns:a16="http://schemas.microsoft.com/office/drawing/2014/main" id="{8694C7DA-C400-465A-9452-3CC2ECFB1C6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422060" y="0"/>
            <a:ext cx="6865940" cy="10287000"/>
          </a:xfrm>
          <a:custGeom>
            <a:avLst/>
            <a:gdLst>
              <a:gd name="connsiteX0" fmla="*/ 2857500 w 6865940"/>
              <a:gd name="connsiteY0" fmla="*/ 0 h 10287000"/>
              <a:gd name="connsiteX1" fmla="*/ 3106864 w 6865940"/>
              <a:gd name="connsiteY1" fmla="*/ 0 h 10287000"/>
              <a:gd name="connsiteX2" fmla="*/ 3429000 w 6865940"/>
              <a:gd name="connsiteY2" fmla="*/ 0 h 10287000"/>
              <a:gd name="connsiteX3" fmla="*/ 3432972 w 6865940"/>
              <a:gd name="connsiteY3" fmla="*/ 0 h 10287000"/>
              <a:gd name="connsiteX4" fmla="*/ 3432972 w 6865940"/>
              <a:gd name="connsiteY4" fmla="*/ 1908000 h 10287000"/>
              <a:gd name="connsiteX5" fmla="*/ 4704544 w 6865940"/>
              <a:gd name="connsiteY5" fmla="*/ 1908000 h 10287000"/>
              <a:gd name="connsiteX6" fmla="*/ 5009344 w 6865940"/>
              <a:gd name="connsiteY6" fmla="*/ 1603200 h 10287000"/>
              <a:gd name="connsiteX7" fmla="*/ 5009344 w 6865940"/>
              <a:gd name="connsiteY7" fmla="*/ 0 h 10287000"/>
              <a:gd name="connsiteX8" fmla="*/ 5101308 w 6865940"/>
              <a:gd name="connsiteY8" fmla="*/ 0 h 10287000"/>
              <a:gd name="connsiteX9" fmla="*/ 6865940 w 6865940"/>
              <a:gd name="connsiteY9" fmla="*/ 0 h 10287000"/>
              <a:gd name="connsiteX10" fmla="*/ 6865940 w 6865940"/>
              <a:gd name="connsiteY10" fmla="*/ 10287000 h 10287000"/>
              <a:gd name="connsiteX11" fmla="*/ 0 w 6865940"/>
              <a:gd name="connsiteY11" fmla="*/ 10287000 h 10287000"/>
              <a:gd name="connsiteX12" fmla="*/ 0 w 6865940"/>
              <a:gd name="connsiteY12" fmla="*/ 2857480 h 10287000"/>
              <a:gd name="connsiteX13" fmla="*/ 14752 w 6865940"/>
              <a:gd name="connsiteY13" fmla="*/ 2565337 h 10287000"/>
              <a:gd name="connsiteX14" fmla="*/ 2857500 w 6865940"/>
              <a:gd name="connsiteY14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102870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10287000"/>
                </a:lnTo>
                <a:lnTo>
                  <a:pt x="0" y="102870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3600"/>
            </a:lvl1pPr>
          </a:lstStyle>
          <a:p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et  billede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=""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4" name="Titel 3">
            <a:extLst>
              <a:ext uri="{FF2B5EF4-FFF2-40B4-BE49-F238E27FC236}">
                <a16:creationId xmlns="" xmlns:a16="http://schemas.microsoft.com/office/drawing/2014/main" id="{008C7912-E982-4CB2-B0A9-BA64FC0781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="" xmlns:a16="http://schemas.microsoft.com/office/drawing/2014/main" id="{FFD43D12-F4B6-4D49-A916-913BDFDAB47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6" name="Billede 15">
            <a:extLst>
              <a:ext uri="{FF2B5EF4-FFF2-40B4-BE49-F238E27FC236}">
                <a16:creationId xmlns="" xmlns:a16="http://schemas.microsoft.com/office/drawing/2014/main" id="{8B399C38-2B8A-43B8-A98D-BA55546CD3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50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40" userDrawn="1">
          <p15:clr>
            <a:srgbClr val="FBAE40"/>
          </p15:clr>
        </p15:guide>
        <p15:guide id="2" pos="57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To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=""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 algn="ctr">
              <a:buFontTx/>
              <a:buNone/>
              <a:defRPr sz="3600"/>
            </a:lvl1pPr>
          </a:lstStyle>
          <a:p>
            <a:pPr marL="342900" marR="0" lvl="0" indent="-34290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mtClean="0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=""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422063" y="5143500"/>
            <a:ext cx="686593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3" name="Titel 3">
            <a:extLst>
              <a:ext uri="{FF2B5EF4-FFF2-40B4-BE49-F238E27FC236}">
                <a16:creationId xmlns="" xmlns:a16="http://schemas.microsoft.com/office/drawing/2014/main" id="{400CC1CE-2370-4C84-A8A3-ED3806D200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7" name="Pladsholder til indhold 5">
            <a:extLst>
              <a:ext uri="{FF2B5EF4-FFF2-40B4-BE49-F238E27FC236}">
                <a16:creationId xmlns="" xmlns:a16="http://schemas.microsoft.com/office/drawing/2014/main" id="{89862FB4-233E-4944-99BC-C55212607C50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80871D2C-013C-44B1-8BE5-235D095EC7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5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- tre billeder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billede 11">
            <a:extLst>
              <a:ext uri="{FF2B5EF4-FFF2-40B4-BE49-F238E27FC236}">
                <a16:creationId xmlns="" xmlns:a16="http://schemas.microsoft.com/office/drawing/2014/main" id="{8B99B115-D99E-492C-90DF-A8BB142C4B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422060" y="0"/>
            <a:ext cx="6865940" cy="5143500"/>
          </a:xfrm>
          <a:custGeom>
            <a:avLst/>
            <a:gdLst>
              <a:gd name="connsiteX0" fmla="*/ 2857500 w 6865940"/>
              <a:gd name="connsiteY0" fmla="*/ 0 h 5143500"/>
              <a:gd name="connsiteX1" fmla="*/ 3106864 w 6865940"/>
              <a:gd name="connsiteY1" fmla="*/ 0 h 5143500"/>
              <a:gd name="connsiteX2" fmla="*/ 3429000 w 6865940"/>
              <a:gd name="connsiteY2" fmla="*/ 0 h 5143500"/>
              <a:gd name="connsiteX3" fmla="*/ 3432972 w 6865940"/>
              <a:gd name="connsiteY3" fmla="*/ 0 h 5143500"/>
              <a:gd name="connsiteX4" fmla="*/ 3432972 w 6865940"/>
              <a:gd name="connsiteY4" fmla="*/ 1908000 h 5143500"/>
              <a:gd name="connsiteX5" fmla="*/ 4704544 w 6865940"/>
              <a:gd name="connsiteY5" fmla="*/ 1908000 h 5143500"/>
              <a:gd name="connsiteX6" fmla="*/ 5009344 w 6865940"/>
              <a:gd name="connsiteY6" fmla="*/ 1603200 h 5143500"/>
              <a:gd name="connsiteX7" fmla="*/ 5009344 w 6865940"/>
              <a:gd name="connsiteY7" fmla="*/ 0 h 5143500"/>
              <a:gd name="connsiteX8" fmla="*/ 5101308 w 6865940"/>
              <a:gd name="connsiteY8" fmla="*/ 0 h 5143500"/>
              <a:gd name="connsiteX9" fmla="*/ 6865940 w 6865940"/>
              <a:gd name="connsiteY9" fmla="*/ 0 h 5143500"/>
              <a:gd name="connsiteX10" fmla="*/ 6865940 w 6865940"/>
              <a:gd name="connsiteY10" fmla="*/ 5143500 h 5143500"/>
              <a:gd name="connsiteX11" fmla="*/ 0 w 6865940"/>
              <a:gd name="connsiteY11" fmla="*/ 5143500 h 5143500"/>
              <a:gd name="connsiteX12" fmla="*/ 0 w 6865940"/>
              <a:gd name="connsiteY12" fmla="*/ 2857480 h 5143500"/>
              <a:gd name="connsiteX13" fmla="*/ 14752 w 6865940"/>
              <a:gd name="connsiteY13" fmla="*/ 2565337 h 5143500"/>
              <a:gd name="connsiteX14" fmla="*/ 2857500 w 6865940"/>
              <a:gd name="connsiteY1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65940" h="5143500">
                <a:moveTo>
                  <a:pt x="2857500" y="0"/>
                </a:moveTo>
                <a:lnTo>
                  <a:pt x="3106864" y="0"/>
                </a:lnTo>
                <a:lnTo>
                  <a:pt x="3429000" y="0"/>
                </a:lnTo>
                <a:lnTo>
                  <a:pt x="3432972" y="0"/>
                </a:lnTo>
                <a:lnTo>
                  <a:pt x="3432972" y="1908000"/>
                </a:lnTo>
                <a:lnTo>
                  <a:pt x="4704544" y="1908000"/>
                </a:lnTo>
                <a:cubicBezTo>
                  <a:pt x="4872880" y="1908000"/>
                  <a:pt x="5009344" y="1771536"/>
                  <a:pt x="5009344" y="1603200"/>
                </a:cubicBezTo>
                <a:lnTo>
                  <a:pt x="5009344" y="0"/>
                </a:lnTo>
                <a:lnTo>
                  <a:pt x="5101308" y="0"/>
                </a:lnTo>
                <a:lnTo>
                  <a:pt x="6865940" y="0"/>
                </a:lnTo>
                <a:lnTo>
                  <a:pt x="6865940" y="5143500"/>
                </a:lnTo>
                <a:lnTo>
                  <a:pt x="0" y="5143500"/>
                </a:lnTo>
                <a:lnTo>
                  <a:pt x="0" y="2857480"/>
                </a:lnTo>
                <a:lnTo>
                  <a:pt x="14752" y="2565337"/>
                </a:lnTo>
                <a:cubicBezTo>
                  <a:pt x="161084" y="1124425"/>
                  <a:pt x="1377980" y="0"/>
                  <a:pt x="28575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smtClean="0"/>
              <a:t>Klik på ikonet for at tilføje et billede</a:t>
            </a:r>
            <a:endParaRPr lang="da-DK" dirty="0"/>
          </a:p>
        </p:txBody>
      </p:sp>
      <p:pic>
        <p:nvPicPr>
          <p:cNvPr id="76" name="Billede 75">
            <a:extLst>
              <a:ext uri="{FF2B5EF4-FFF2-40B4-BE49-F238E27FC236}">
                <a16:creationId xmlns="" xmlns:a16="http://schemas.microsoft.com/office/drawing/2014/main" id="{158D3DA1-E904-4946-94D3-7C79B90B714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FF688208-7264-488A-A54E-168660AA5EA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422063" y="5143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2</a:t>
            </a:r>
          </a:p>
          <a:p>
            <a:endParaRPr lang="da-DK" dirty="0"/>
          </a:p>
        </p:txBody>
      </p:sp>
      <p:sp>
        <p:nvSpPr>
          <p:cNvPr id="9" name="Pladsholder til billede 7">
            <a:extLst>
              <a:ext uri="{FF2B5EF4-FFF2-40B4-BE49-F238E27FC236}">
                <a16:creationId xmlns="" xmlns:a16="http://schemas.microsoft.com/office/drawing/2014/main" id="{564EAAB9-6556-4CCA-8EB2-44047EEF1DD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422063" y="7717500"/>
            <a:ext cx="6865937" cy="257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Klik på ikonet for at </a:t>
            </a:r>
            <a:br>
              <a:rPr lang="da-DK" dirty="0"/>
            </a:br>
            <a:r>
              <a:rPr lang="da-DK" dirty="0"/>
              <a:t>indsætte billede 3</a:t>
            </a:r>
          </a:p>
          <a:p>
            <a:endParaRPr lang="da-DK" dirty="0"/>
          </a:p>
        </p:txBody>
      </p:sp>
      <p:sp>
        <p:nvSpPr>
          <p:cNvPr id="15" name="Titel 3">
            <a:extLst>
              <a:ext uri="{FF2B5EF4-FFF2-40B4-BE49-F238E27FC236}">
                <a16:creationId xmlns="" xmlns:a16="http://schemas.microsoft.com/office/drawing/2014/main" id="{4FC8D3B3-1842-4565-AC40-C86DABBB2C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8" name="Pladsholder til indhold 5">
            <a:extLst>
              <a:ext uri="{FF2B5EF4-FFF2-40B4-BE49-F238E27FC236}">
                <a16:creationId xmlns="" xmlns:a16="http://schemas.microsoft.com/office/drawing/2014/main" id="{7BFF5B87-BB6B-4E46-844D-7962E9491D2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pic>
        <p:nvPicPr>
          <p:cNvPr id="10" name="Billede 9">
            <a:extLst>
              <a:ext uri="{FF2B5EF4-FFF2-40B4-BE49-F238E27FC236}">
                <a16:creationId xmlns="" xmlns:a16="http://schemas.microsoft.com/office/drawing/2014/main" id="{1050DFC2-8D3A-4A18-B63B-A28B548E4B0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41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- to kolonner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indhold 5">
            <a:extLst>
              <a:ext uri="{FF2B5EF4-FFF2-40B4-BE49-F238E27FC236}">
                <a16:creationId xmlns="" xmlns:a16="http://schemas.microsoft.com/office/drawing/2014/main" id="{12C8D058-24AC-41B2-A64B-361C5A28188A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7" name="Pladsholder til indhold 10">
            <a:extLst>
              <a:ext uri="{FF2B5EF4-FFF2-40B4-BE49-F238E27FC236}">
                <a16:creationId xmlns="" xmlns:a16="http://schemas.microsoft.com/office/drawing/2014/main" id="{BDE03F2D-599C-469E-A699-92B9F1C4C56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9" name="Titel 3">
            <a:extLst>
              <a:ext uri="{FF2B5EF4-FFF2-40B4-BE49-F238E27FC236}">
                <a16:creationId xmlns="" xmlns:a16="http://schemas.microsoft.com/office/drawing/2014/main" id="{15274CD0-2568-4073-AB6C-509137F73C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1" name="Pladsholder til tekst 20">
            <a:extLst>
              <a:ext uri="{FF2B5EF4-FFF2-40B4-BE49-F238E27FC236}">
                <a16:creationId xmlns="" xmlns:a16="http://schemas.microsoft.com/office/drawing/2014/main" id="{2DBFBAC4-8014-47CB-9919-879B15315B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="" xmlns:a16="http://schemas.microsoft.com/office/drawing/2014/main" id="{D05A918C-61A2-437E-BA4E-DEBAA2EDCB8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3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- to kolonner hvid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5">
            <a:extLst>
              <a:ext uri="{FF2B5EF4-FFF2-40B4-BE49-F238E27FC236}">
                <a16:creationId xmlns="" xmlns:a16="http://schemas.microsoft.com/office/drawing/2014/main" id="{5142445C-C242-46E5-96B1-E13C77A363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16" name="Pladsholder til indhold 10">
            <a:extLst>
              <a:ext uri="{FF2B5EF4-FFF2-40B4-BE49-F238E27FC236}">
                <a16:creationId xmlns="" xmlns:a16="http://schemas.microsoft.com/office/drawing/2014/main" id="{946857DA-FBF2-4E1A-B632-2EDB12A2012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18" name="Titel 3">
            <a:extLst>
              <a:ext uri="{FF2B5EF4-FFF2-40B4-BE49-F238E27FC236}">
                <a16:creationId xmlns="" xmlns:a16="http://schemas.microsoft.com/office/drawing/2014/main" id="{72F5C715-1CA9-441E-A212-9BF30FEAFE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/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19" name="Pladsholder til tekst 20">
            <a:extLst>
              <a:ext uri="{FF2B5EF4-FFF2-40B4-BE49-F238E27FC236}">
                <a16:creationId xmlns="" xmlns:a16="http://schemas.microsoft.com/office/drawing/2014/main" id="{8ACDE33E-D635-4BBF-8743-E7706148C48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="" xmlns:a16="http://schemas.microsoft.com/office/drawing/2014/main" id="{CE70E7DE-BFB3-4102-8F52-F3A53D7AAC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00" y="9576000"/>
            <a:ext cx="239506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32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- to kolonner grøn 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indhold 5">
            <a:extLst>
              <a:ext uri="{FF2B5EF4-FFF2-40B4-BE49-F238E27FC236}">
                <a16:creationId xmlns="" xmlns:a16="http://schemas.microsoft.com/office/drawing/2014/main" id="{05D32876-202D-4ED4-B7FF-B3E92035FE9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92000" y="1872000"/>
            <a:ext cx="10080000" cy="72000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indhold</a:t>
            </a:r>
          </a:p>
          <a:p>
            <a:pPr lvl="0"/>
            <a:endParaRPr lang="da-DK" dirty="0"/>
          </a:p>
          <a:p>
            <a:pPr lvl="0"/>
            <a:endParaRPr lang="da-DK" dirty="0"/>
          </a:p>
        </p:txBody>
      </p:sp>
      <p:sp>
        <p:nvSpPr>
          <p:cNvPr id="23" name="Pladsholder til indhold 10">
            <a:extLst>
              <a:ext uri="{FF2B5EF4-FFF2-40B4-BE49-F238E27FC236}">
                <a16:creationId xmlns="" xmlns:a16="http://schemas.microsoft.com/office/drawing/2014/main" id="{2F0A98AF-369D-472A-BC77-3B1DC4CA44C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2555939" y="1889125"/>
            <a:ext cx="5080164" cy="7182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1371600" rtl="0" eaLnBrk="1" fontAlgn="auto" latinLnBrk="0" hangingPunct="1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a-DK" dirty="0"/>
              <a:t>Indsæt indhold</a:t>
            </a:r>
          </a:p>
        </p:txBody>
      </p:sp>
      <p:sp>
        <p:nvSpPr>
          <p:cNvPr id="24" name="Titel 3">
            <a:extLst>
              <a:ext uri="{FF2B5EF4-FFF2-40B4-BE49-F238E27FC236}">
                <a16:creationId xmlns="" xmlns:a16="http://schemas.microsoft.com/office/drawing/2014/main" id="{9A0F3DE8-4175-464B-B776-96FE09348E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2000" y="792000"/>
            <a:ext cx="10080000" cy="8893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Skriv en overskrift</a:t>
            </a:r>
          </a:p>
        </p:txBody>
      </p:sp>
      <p:sp>
        <p:nvSpPr>
          <p:cNvPr id="25" name="Pladsholder til tekst 20">
            <a:extLst>
              <a:ext uri="{FF2B5EF4-FFF2-40B4-BE49-F238E27FC236}">
                <a16:creationId xmlns="" xmlns:a16="http://schemas.microsoft.com/office/drawing/2014/main" id="{0BE832EE-8018-47A8-96CE-FC5E725D15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555939" y="792163"/>
            <a:ext cx="5080164" cy="88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/>
            </a:lvl1pPr>
          </a:lstStyle>
          <a:p>
            <a:pPr lvl="0"/>
            <a:r>
              <a:rPr lang="da-DK" dirty="0"/>
              <a:t>Overskrift</a:t>
            </a:r>
          </a:p>
        </p:txBody>
      </p:sp>
      <p:pic>
        <p:nvPicPr>
          <p:cNvPr id="7" name="Billede 6" descr="Et billede, der indeholder tekst, clipart&#10;&#10;Automatisk genereret beskrivelse">
            <a:extLst>
              <a:ext uri="{FF2B5EF4-FFF2-40B4-BE49-F238E27FC236}">
                <a16:creationId xmlns="" xmlns:a16="http://schemas.microsoft.com/office/drawing/2014/main" id="{AAE2ED2F-6119-40CA-945D-1C37FFDB77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9" y="9576000"/>
            <a:ext cx="2390268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79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-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75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Stort billede +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billede 7">
            <a:extLst>
              <a:ext uri="{FF2B5EF4-FFF2-40B4-BE49-F238E27FC236}">
                <a16:creationId xmlns="" xmlns:a16="http://schemas.microsoft.com/office/drawing/2014/main" id="{E032F97C-21ED-46C1-8D6B-9AD718D2292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18287999" cy="10287001"/>
          </a:xfrm>
          <a:custGeom>
            <a:avLst/>
            <a:gdLst>
              <a:gd name="connsiteX0" fmla="*/ 14846400 w 18287999"/>
              <a:gd name="connsiteY0" fmla="*/ 211 h 10287001"/>
              <a:gd name="connsiteX1" fmla="*/ 14846400 w 18287999"/>
              <a:gd name="connsiteY1" fmla="*/ 1908211 h 10287001"/>
              <a:gd name="connsiteX2" fmla="*/ 16117972 w 18287999"/>
              <a:gd name="connsiteY2" fmla="*/ 1908211 h 10287001"/>
              <a:gd name="connsiteX3" fmla="*/ 16422772 w 18287999"/>
              <a:gd name="connsiteY3" fmla="*/ 1603411 h 10287001"/>
              <a:gd name="connsiteX4" fmla="*/ 16422772 w 18287999"/>
              <a:gd name="connsiteY4" fmla="*/ 211 h 10287001"/>
              <a:gd name="connsiteX5" fmla="*/ 0 w 18287999"/>
              <a:gd name="connsiteY5" fmla="*/ 0 h 10287001"/>
              <a:gd name="connsiteX6" fmla="*/ 18287999 w 18287999"/>
              <a:gd name="connsiteY6" fmla="*/ 0 h 10287001"/>
              <a:gd name="connsiteX7" fmla="*/ 18287999 w 18287999"/>
              <a:gd name="connsiteY7" fmla="*/ 7429749 h 10287001"/>
              <a:gd name="connsiteX8" fmla="*/ 18273247 w 18287999"/>
              <a:gd name="connsiteY8" fmla="*/ 7721873 h 10287001"/>
              <a:gd name="connsiteX9" fmla="*/ 15704634 w 18287999"/>
              <a:gd name="connsiteY9" fmla="*/ 10274231 h 10287001"/>
              <a:gd name="connsiteX10" fmla="*/ 15434954 w 18287999"/>
              <a:gd name="connsiteY10" fmla="*/ 10287001 h 10287001"/>
              <a:gd name="connsiteX11" fmla="*/ 0 w 18287999"/>
              <a:gd name="connsiteY11" fmla="*/ 10287001 h 10287001"/>
              <a:gd name="connsiteX12" fmla="*/ 0 w 18287999"/>
              <a:gd name="connsiteY12" fmla="*/ 2628900 h 10287001"/>
              <a:gd name="connsiteX13" fmla="*/ 11555 w 18287999"/>
              <a:gd name="connsiteY13" fmla="*/ 2628900 h 10287001"/>
              <a:gd name="connsiteX14" fmla="*/ 14754 w 18287999"/>
              <a:gd name="connsiteY14" fmla="*/ 2565549 h 10287001"/>
              <a:gd name="connsiteX15" fmla="*/ 2857501 w 18287999"/>
              <a:gd name="connsiteY15" fmla="*/ 211 h 10287001"/>
              <a:gd name="connsiteX16" fmla="*/ 0 w 18287999"/>
              <a:gd name="connsiteY16" fmla="*/ 211 h 10287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8287999" h="10287001">
                <a:moveTo>
                  <a:pt x="14846400" y="211"/>
                </a:moveTo>
                <a:lnTo>
                  <a:pt x="14846400" y="1908211"/>
                </a:lnTo>
                <a:lnTo>
                  <a:pt x="16117972" y="1908211"/>
                </a:lnTo>
                <a:cubicBezTo>
                  <a:pt x="16286308" y="1908211"/>
                  <a:pt x="16422772" y="1771747"/>
                  <a:pt x="16422772" y="1603411"/>
                </a:cubicBezTo>
                <a:lnTo>
                  <a:pt x="16422772" y="211"/>
                </a:lnTo>
                <a:close/>
                <a:moveTo>
                  <a:pt x="0" y="0"/>
                </a:moveTo>
                <a:lnTo>
                  <a:pt x="18287999" y="0"/>
                </a:lnTo>
                <a:lnTo>
                  <a:pt x="18287999" y="7429749"/>
                </a:lnTo>
                <a:lnTo>
                  <a:pt x="18273247" y="7721873"/>
                </a:lnTo>
                <a:cubicBezTo>
                  <a:pt x="18136063" y="9072729"/>
                  <a:pt x="17057947" y="10145421"/>
                  <a:pt x="15704634" y="10274231"/>
                </a:cubicBezTo>
                <a:lnTo>
                  <a:pt x="15434954" y="10287001"/>
                </a:lnTo>
                <a:lnTo>
                  <a:pt x="0" y="10287001"/>
                </a:lnTo>
                <a:lnTo>
                  <a:pt x="0" y="2628900"/>
                </a:lnTo>
                <a:lnTo>
                  <a:pt x="11555" y="2628900"/>
                </a:lnTo>
                <a:lnTo>
                  <a:pt x="14754" y="2565549"/>
                </a:lnTo>
                <a:cubicBezTo>
                  <a:pt x="161087" y="1124637"/>
                  <a:pt x="1377981" y="211"/>
                  <a:pt x="2857501" y="211"/>
                </a:cubicBezTo>
                <a:lnTo>
                  <a:pt x="0" y="21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da-DK" smtClean="0"/>
              <a:t>Klik på ikonet for at tilføje et billede</a:t>
            </a:r>
            <a:endParaRPr lang="da-DK"/>
          </a:p>
        </p:txBody>
      </p:sp>
      <p:pic>
        <p:nvPicPr>
          <p:cNvPr id="9" name="Billede 8">
            <a:extLst>
              <a:ext uri="{FF2B5EF4-FFF2-40B4-BE49-F238E27FC236}">
                <a16:creationId xmlns="" xmlns:a16="http://schemas.microsoft.com/office/drawing/2014/main" id="{AEBFC50A-EF3D-4871-BD89-F01D857AC5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45505" y="0"/>
            <a:ext cx="1612879" cy="196254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="" xmlns:a16="http://schemas.microsoft.com/office/drawing/2014/main" id="{3CEFDBA1-B0EC-462F-A711-6D0C1C6783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7300" y="1962547"/>
            <a:ext cx="15773400" cy="2565066"/>
          </a:xfrm>
          <a:prstGeom prst="rect">
            <a:avLst/>
          </a:prstGeom>
        </p:spPr>
        <p:txBody>
          <a:bodyPr/>
          <a:lstStyle>
            <a:lvl1pPr algn="ctr">
              <a:defRPr sz="16600" b="1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34362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170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6" r:id="rId2"/>
    <p:sldLayoutId id="2147483687" r:id="rId3"/>
    <p:sldLayoutId id="2147483688" r:id="rId4"/>
    <p:sldLayoutId id="2147483690" r:id="rId5"/>
    <p:sldLayoutId id="2147483691" r:id="rId6"/>
    <p:sldLayoutId id="2147483692" r:id="rId7"/>
    <p:sldLayoutId id="2147483696" r:id="rId8"/>
    <p:sldLayoutId id="2147483698" r:id="rId9"/>
    <p:sldLayoutId id="2147483697" r:id="rId10"/>
    <p:sldLayoutId id="2147483694" r:id="rId11"/>
    <p:sldLayoutId id="2147483695" r:id="rId12"/>
    <p:sldLayoutId id="2147483700" r:id="rId13"/>
    <p:sldLayoutId id="2147483701" r:id="rId14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j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j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j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roen.randers.dk/lokale-broer/sundhedsplejen/smaaboern/vejledninger/" TargetMode="Externa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roen.randers.dk/lokale-broer/sundhedsplejen/smaaboern/vejledninger/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roen.randers.dk/lokale-broer/sundhedsplejen/smaaboern/vejledninger/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stlehealthscience.dk/sites/default/files/2021-04/1704%20Comiss%20Tear%20sheet%20Rivblock%20DK_korr1_High-u.pdf" TargetMode="Externa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957684" y="3499104"/>
            <a:ext cx="7184937" cy="2901695"/>
          </a:xfrm>
        </p:spPr>
        <p:txBody>
          <a:bodyPr>
            <a:normAutofit fontScale="90000"/>
          </a:bodyPr>
          <a:lstStyle/>
          <a:p>
            <a:r>
              <a:rPr lang="da-DK" sz="11500" dirty="0" smtClean="0"/>
              <a:t>CASE ”THEO</a:t>
            </a:r>
            <a:r>
              <a:rPr lang="da-DK" sz="11500" dirty="0" smtClean="0"/>
              <a:t>”</a:t>
            </a:r>
            <a:br>
              <a:rPr lang="da-DK" sz="11500" dirty="0" smtClean="0"/>
            </a:br>
            <a:r>
              <a:rPr lang="da-DK" sz="6000" dirty="0" smtClean="0"/>
              <a:t>- gruppearbejde</a:t>
            </a:r>
            <a:endParaRPr lang="da-DK" sz="11500" dirty="0"/>
          </a:p>
        </p:txBody>
      </p:sp>
    </p:spTree>
    <p:extLst>
      <p:ext uri="{BB962C8B-B14F-4D97-AF65-F5344CB8AC3E}">
        <p14:creationId xmlns:p14="http://schemas.microsoft.com/office/powerpoint/2010/main" val="680473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Symptomer på komælksproteinallergi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Mange børn udviser ét eller flere </a:t>
            </a:r>
            <a:r>
              <a:rPr lang="da-DK" dirty="0" err="1" smtClean="0"/>
              <a:t>symtomer</a:t>
            </a:r>
            <a:r>
              <a:rPr lang="da-DK" dirty="0" smtClean="0"/>
              <a:t>. Ofte vedrører symptomerne ét eller flere organsystemer, for det meste </a:t>
            </a:r>
            <a:r>
              <a:rPr lang="da-DK" dirty="0" err="1" smtClean="0"/>
              <a:t>mave-tarmkanalen</a:t>
            </a:r>
            <a:r>
              <a:rPr lang="da-DK" dirty="0" smtClean="0"/>
              <a:t> eller huden.</a:t>
            </a:r>
          </a:p>
          <a:p>
            <a:r>
              <a:rPr lang="da-DK" dirty="0" smtClean="0"/>
              <a:t>De fleste børn har mindst to symptomer og symptomer fra mindst to organsystemer.</a:t>
            </a:r>
          </a:p>
          <a:p>
            <a:r>
              <a:rPr lang="da-DK" dirty="0" smtClean="0"/>
              <a:t>Ca. 50-70% har hudsymptomer, 50-60% har mave-tarmsymptomer, og ca. 20-30 % har luftvejssymptomer.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Mette Vestergaard Sørensen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1124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394" y="271463"/>
            <a:ext cx="16559213" cy="9744075"/>
          </a:xfrm>
          <a:prstGeom prst="rect">
            <a:avLst/>
          </a:prstGeom>
        </p:spPr>
      </p:pic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Mette Vestergaard Sørensen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4973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Børn som scorer 12 og derover – </a:t>
            </a:r>
            <a:r>
              <a:rPr lang="da-DK" dirty="0" err="1" smtClean="0"/>
              <a:t>what</a:t>
            </a:r>
            <a:r>
              <a:rPr lang="da-DK" dirty="0" smtClean="0"/>
              <a:t> to do?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Korrespondancebrev til egen læge evt. med billede af udfyldt </a:t>
            </a:r>
            <a:r>
              <a:rPr lang="da-DK" dirty="0" err="1" smtClean="0"/>
              <a:t>CoMiss</a:t>
            </a:r>
            <a:r>
              <a:rPr lang="da-DK" dirty="0" smtClean="0"/>
              <a:t>-skema?</a:t>
            </a:r>
          </a:p>
          <a:p>
            <a:r>
              <a:rPr lang="da-DK" dirty="0" err="1" smtClean="0"/>
              <a:t>Mælkefri</a:t>
            </a:r>
            <a:r>
              <a:rPr lang="da-DK" dirty="0" smtClean="0"/>
              <a:t> kost i 4 uger</a:t>
            </a:r>
          </a:p>
          <a:p>
            <a:pPr lvl="1"/>
            <a:r>
              <a:rPr lang="da-DK" dirty="0" smtClean="0"/>
              <a:t>Amning: </a:t>
            </a:r>
            <a:r>
              <a:rPr lang="da-DK" dirty="0" err="1" smtClean="0"/>
              <a:t>mælkefri</a:t>
            </a:r>
            <a:r>
              <a:rPr lang="da-DK" dirty="0" smtClean="0"/>
              <a:t> kost til mor ellers udmalkning og højhydrolyseret erstatning</a:t>
            </a:r>
          </a:p>
          <a:p>
            <a:pPr lvl="1"/>
            <a:r>
              <a:rPr lang="da-DK" dirty="0" smtClean="0"/>
              <a:t>Flaske: Højhydrolyseret erstatning</a:t>
            </a:r>
            <a:endParaRPr lang="da-DK" dirty="0"/>
          </a:p>
          <a:p>
            <a:pPr marL="0" indent="0">
              <a:buNone/>
            </a:pPr>
            <a:r>
              <a:rPr lang="da-DK" dirty="0" smtClean="0"/>
              <a:t>Bedring efter 4 uger? </a:t>
            </a:r>
            <a:br>
              <a:rPr lang="da-DK" dirty="0" smtClean="0"/>
            </a:br>
            <a:r>
              <a:rPr lang="da-DK" dirty="0" smtClean="0"/>
              <a:t>	ja – provokation for at sikre at det ikke er tilfældigt</a:t>
            </a:r>
            <a:br>
              <a:rPr lang="da-DK" dirty="0" smtClean="0"/>
            </a:br>
            <a:r>
              <a:rPr lang="da-DK" dirty="0" smtClean="0"/>
              <a:t>	nej –tilbage på almindelig kost</a:t>
            </a:r>
          </a:p>
          <a:p>
            <a:pPr marL="0" indent="0">
              <a:buNone/>
            </a:pPr>
            <a:r>
              <a:rPr lang="da-DK" sz="3000" dirty="0"/>
              <a:t>(få børn har brug for aminosyrebaseret </a:t>
            </a:r>
            <a:r>
              <a:rPr lang="da-DK" sz="3000" dirty="0" err="1"/>
              <a:t>mme</a:t>
            </a:r>
            <a:r>
              <a:rPr lang="da-DK" sz="3000" dirty="0"/>
              <a:t> (</a:t>
            </a:r>
            <a:r>
              <a:rPr lang="da-DK" sz="3000" dirty="0" err="1"/>
              <a:t>neocate</a:t>
            </a:r>
            <a:r>
              <a:rPr lang="da-DK" sz="3000" dirty="0"/>
              <a:t>, </a:t>
            </a:r>
            <a:r>
              <a:rPr lang="da-DK" sz="3000" dirty="0" err="1"/>
              <a:t>alfamino</a:t>
            </a:r>
            <a:r>
              <a:rPr lang="da-DK" sz="3000" dirty="0"/>
              <a:t> og </a:t>
            </a:r>
            <a:r>
              <a:rPr lang="da-DK" sz="3000" dirty="0" err="1"/>
              <a:t>Nutramigen</a:t>
            </a:r>
            <a:r>
              <a:rPr lang="da-DK" sz="3000" dirty="0"/>
              <a:t> AA))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Mette Vestergaard Sørensen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7031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a-DK" dirty="0">
                <a:hlinkClick r:id="rId2"/>
              </a:rPr>
              <a:t>https://broen.randers.dk/lokale-broer/sundhedsplejen/smaaboern/vejledninger</a:t>
            </a:r>
            <a:r>
              <a:rPr lang="da-DK" dirty="0" smtClean="0">
                <a:hlinkClick r:id="rId2"/>
              </a:rPr>
              <a:t>/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Refluks</a:t>
            </a:r>
            <a:r>
              <a:rPr lang="da-DK" dirty="0" smtClean="0"/>
              <a:t> og </a:t>
            </a:r>
            <a:r>
              <a:rPr lang="da-DK" dirty="0" err="1" smtClean="0"/>
              <a:t>reflukssygdom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53242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a-DK" dirty="0">
                <a:hlinkClick r:id="rId2"/>
              </a:rPr>
              <a:t>https://broen.randers.dk/lokale-broer/sundhedsplejen/smaaboern/vejledninger</a:t>
            </a:r>
            <a:r>
              <a:rPr lang="da-DK" dirty="0" smtClean="0">
                <a:hlinkClick r:id="rId2"/>
              </a:rPr>
              <a:t>/</a:t>
            </a:r>
            <a:endParaRPr lang="da-DK" dirty="0" smtClean="0"/>
          </a:p>
          <a:p>
            <a:endParaRPr lang="da-DK" dirty="0"/>
          </a:p>
          <a:p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err="1" smtClean="0"/>
              <a:t>Movikol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925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/>
          <p:nvPr/>
        </p:nvPicPr>
        <p:blipFill>
          <a:blip r:embed="rId2"/>
          <a:stretch>
            <a:fillRect/>
          </a:stretch>
        </p:blipFill>
        <p:spPr>
          <a:xfrm>
            <a:off x="2815389" y="661738"/>
            <a:ext cx="11899232" cy="865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6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894" y="1223153"/>
            <a:ext cx="10037323" cy="7822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68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a-DK" dirty="0" smtClean="0"/>
              <a:t>Børn</a:t>
            </a:r>
            <a:r>
              <a:rPr lang="da-DK" dirty="0"/>
              <a:t>, </a:t>
            </a:r>
            <a:r>
              <a:rPr lang="da-DK" dirty="0" smtClean="0"/>
              <a:t>som er født med høj </a:t>
            </a:r>
            <a:r>
              <a:rPr lang="da-DK" dirty="0"/>
              <a:t>fødselsvægt, følger ofte et andet vækstmønster i det første leveår. </a:t>
            </a:r>
            <a:r>
              <a:rPr lang="da-DK" dirty="0" smtClean="0"/>
              <a:t>Store </a:t>
            </a:r>
            <a:r>
              <a:rPr lang="da-DK" dirty="0"/>
              <a:t>børn ofte laver catch-down og vokser langsommere. 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Catch-down </a:t>
            </a:r>
            <a:r>
              <a:rPr lang="da-DK" dirty="0"/>
              <a:t>betyder, at barnet har haft høj vægt, som normaliseres. </a:t>
            </a:r>
            <a:endParaRPr lang="da-DK" dirty="0" smtClean="0"/>
          </a:p>
          <a:p>
            <a:endParaRPr lang="da-DK" dirty="0"/>
          </a:p>
          <a:p>
            <a:r>
              <a:rPr lang="da-DK" dirty="0">
                <a:hlinkClick r:id="rId2"/>
              </a:rPr>
              <a:t>https://broen.randers.dk/lokale-broer/sundhedsplejen/smaaboern/vejledninger</a:t>
            </a:r>
            <a:r>
              <a:rPr lang="da-DK" dirty="0" smtClean="0">
                <a:hlinkClick r:id="rId2"/>
              </a:rPr>
              <a:t>/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”Vejledning om vækst”</a:t>
            </a:r>
            <a:endParaRPr lang="da-DK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C</a:t>
            </a:r>
            <a:r>
              <a:rPr lang="da-DK" dirty="0" smtClean="0"/>
              <a:t>atch-down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574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159451"/>
            <a:ext cx="14202136" cy="863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1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November 2022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a-DK" dirty="0" err="1"/>
              <a:t>CoMiss</a:t>
            </a:r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er det nu lige det er???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282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a-DK" dirty="0">
                <a:hlinkClick r:id="rId2"/>
              </a:rPr>
              <a:t>https://</a:t>
            </a:r>
            <a:r>
              <a:rPr lang="da-DK" dirty="0" smtClean="0">
                <a:hlinkClick r:id="rId2"/>
              </a:rPr>
              <a:t>www.nestlehealthscience.dk/sites/default/files/2021-04/1704%20Comiss%20Tear%20sheet%20Rivblock%20DK_korr1_High-u.pdf</a:t>
            </a:r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55820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3-5 % af alle spædbørn har komælksproteinallergi</a:t>
            </a:r>
          </a:p>
          <a:p>
            <a:r>
              <a:rPr lang="da-DK" dirty="0" err="1" smtClean="0"/>
              <a:t>Dvs</a:t>
            </a:r>
            <a:r>
              <a:rPr lang="da-DK" dirty="0" smtClean="0"/>
              <a:t> ca. 30-50 spædbørn om året i Randers Kommune</a:t>
            </a:r>
          </a:p>
          <a:p>
            <a:r>
              <a:rPr lang="da-DK" dirty="0" smtClean="0"/>
              <a:t>Ikke at forveksle med laktoseintolerance, som er meget usædvanligt hos børn under 3 år.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Mette Vestergaard Sørensen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24704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oplever forældrene?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Gråd (kolik)</a:t>
            </a:r>
          </a:p>
          <a:p>
            <a:r>
              <a:rPr lang="da-DK" dirty="0" smtClean="0"/>
              <a:t>Problemer med tømning af tarmen eller 2-3 løse afføringer i døgnet</a:t>
            </a:r>
          </a:p>
          <a:p>
            <a:r>
              <a:rPr lang="da-DK" dirty="0" smtClean="0"/>
              <a:t>Gylp 4-6 gange i </a:t>
            </a:r>
            <a:r>
              <a:rPr lang="da-DK" dirty="0" smtClean="0"/>
              <a:t>døgnet (</a:t>
            </a:r>
            <a:r>
              <a:rPr lang="da-DK" dirty="0" err="1" smtClean="0"/>
              <a:t>refluks</a:t>
            </a:r>
            <a:r>
              <a:rPr lang="da-DK" dirty="0" smtClean="0"/>
              <a:t>)</a:t>
            </a:r>
            <a:endParaRPr lang="da-DK" dirty="0" smtClean="0"/>
          </a:p>
          <a:p>
            <a:r>
              <a:rPr lang="da-DK" dirty="0" smtClean="0"/>
              <a:t>Mild </a:t>
            </a:r>
            <a:r>
              <a:rPr lang="da-DK" dirty="0" err="1" smtClean="0"/>
              <a:t>atopisk</a:t>
            </a:r>
            <a:r>
              <a:rPr lang="da-DK" dirty="0" smtClean="0"/>
              <a:t> </a:t>
            </a:r>
            <a:r>
              <a:rPr lang="da-DK" dirty="0" err="1" smtClean="0"/>
              <a:t>dermatitis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Mette Vestergaard Sørensen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61632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CCESSIBILITYFIXERID" val="0244ea05-c9e5-4403-a503-7dcfd331b17c"/>
</p:tagLst>
</file>

<file path=ppt/theme/theme1.xml><?xml version="1.0" encoding="utf-8"?>
<a:theme xmlns:a="http://schemas.openxmlformats.org/drawingml/2006/main" name="1_Brugerdefineret design">
  <a:themeElements>
    <a:clrScheme name="Brugerdefineret 1">
      <a:dk1>
        <a:sysClr val="windowText" lastClr="000000"/>
      </a:dk1>
      <a:lt1>
        <a:sysClr val="window" lastClr="FFFFFF"/>
      </a:lt1>
      <a:dk2>
        <a:srgbClr val="8D9950"/>
      </a:dk2>
      <a:lt2>
        <a:srgbClr val="FFFFFF"/>
      </a:lt2>
      <a:accent1>
        <a:srgbClr val="8D9950"/>
      </a:accent1>
      <a:accent2>
        <a:srgbClr val="000000"/>
      </a:accent2>
      <a:accent3>
        <a:srgbClr val="FFFFFF"/>
      </a:accent3>
      <a:accent4>
        <a:srgbClr val="8D9950"/>
      </a:accent4>
      <a:accent5>
        <a:srgbClr val="8D9950"/>
      </a:accent5>
      <a:accent6>
        <a:srgbClr val="8D9950"/>
      </a:accent6>
      <a:hlink>
        <a:srgbClr val="000000"/>
      </a:hlink>
      <a:folHlink>
        <a:srgbClr val="8D9950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wrap="square" rtlCol="0" anchor="ctr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 skabelon  2022" id="{7CE886B9-4898-40BE-817E-567D9D807EAB}" vid="{D5FA80BC-1E09-44BE-9156-5A864E3EA9A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246</Words>
  <Application>Microsoft Office PowerPoint</Application>
  <PresentationFormat>Brugerdefineret</PresentationFormat>
  <Paragraphs>40</Paragraphs>
  <Slides>14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1_Brugerdefineret design</vt:lpstr>
      <vt:lpstr>CASE ”THEO” - gruppearbejde</vt:lpstr>
      <vt:lpstr>PowerPoint-præsentation</vt:lpstr>
      <vt:lpstr>PowerPoint-præsentation</vt:lpstr>
      <vt:lpstr>Catch-down </vt:lpstr>
      <vt:lpstr>PowerPoint-præsentation</vt:lpstr>
      <vt:lpstr>Hvad er det nu lige det er???</vt:lpstr>
      <vt:lpstr>PowerPoint-præsentation</vt:lpstr>
      <vt:lpstr>PowerPoint-præsentation</vt:lpstr>
      <vt:lpstr>Hvad oplever forældrene?</vt:lpstr>
      <vt:lpstr>Symptomer på komælksproteinallergi</vt:lpstr>
      <vt:lpstr>PowerPoint-præsentation</vt:lpstr>
      <vt:lpstr>Børn som scorer 12 og derover – what to do?</vt:lpstr>
      <vt:lpstr>Refluks og reflukssygdom</vt:lpstr>
      <vt:lpstr>Movikol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2022-11-22T16:27:51Z</dcterms:created>
  <dcterms:modified xsi:type="dcterms:W3CDTF">2022-11-24T09:35:39Z</dcterms:modified>
</cp:coreProperties>
</file>