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18288000" cy="10287000"/>
  <p:notesSz cx="9926638" cy="6797675"/>
  <p:custDataLst>
    <p:tags r:id="rId12"/>
  </p:custDataLst>
  <p:defaultTextStyle>
    <a:defPPr>
      <a:defRPr lang="da-DK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8D9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63740" autoAdjust="0"/>
  </p:normalViewPr>
  <p:slideViewPr>
    <p:cSldViewPr snapToGrid="0">
      <p:cViewPr varScale="1">
        <p:scale>
          <a:sx n="23" d="100"/>
          <a:sy n="23" d="100"/>
        </p:scale>
        <p:origin x="920" y="44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2418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07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96770317-DDC1-43CC-B9F1-ACF35A5594C5}" type="datetimeFigureOut">
              <a:rPr lang="da-DK" smtClean="0"/>
              <a:t>23-11-2022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76ED502D-817E-4215-8128-908F33087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307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Moderat</a:t>
            </a:r>
            <a:r>
              <a:rPr lang="da-DK" baseline="0" dirty="0" smtClean="0"/>
              <a:t> </a:t>
            </a:r>
            <a:r>
              <a:rPr lang="da-DK" dirty="0" smtClean="0"/>
              <a:t>For tidligt fødte børn</a:t>
            </a:r>
            <a:r>
              <a:rPr lang="da-DK" baseline="0" dirty="0" smtClean="0"/>
              <a:t> i skolealderen har risiko for udfordringer med: </a:t>
            </a:r>
            <a:r>
              <a:rPr lang="da-DK" baseline="0" dirty="0" err="1" smtClean="0"/>
              <a:t>udadreagerende</a:t>
            </a:r>
            <a:r>
              <a:rPr lang="da-DK" baseline="0" dirty="0" smtClean="0"/>
              <a:t> adfærd, opmærksomhedsforstyrrelsen samt indlæringsproblemer sammenlignet med børn født til tiden. Som mulig forklaring herpå er blandt andet den medfødte hjernes sårbarhed, hjernemodning der finder sted imellem GA 32-37 som er blevet afbrudt. Det er vigtigt at bruge den korrigerede alder når man tager udgangspunkt i det for tidligt fødte barns alder. De </a:t>
            </a:r>
            <a:r>
              <a:rPr lang="da-DK" baseline="0" dirty="0" err="1" smtClean="0"/>
              <a:t>gennmgår</a:t>
            </a:r>
            <a:r>
              <a:rPr lang="da-DK" baseline="0" dirty="0" smtClean="0"/>
              <a:t> de samme faser som barnet født til tiden, men oftest forsinket </a:t>
            </a:r>
            <a:r>
              <a:rPr lang="da-DK" baseline="0" dirty="0" err="1" smtClean="0"/>
              <a:t>ift</a:t>
            </a:r>
            <a:r>
              <a:rPr lang="da-DK" baseline="0" dirty="0" smtClean="0"/>
              <a:t> reel alder. Det er vigtigt at korrigere for barnets alder i hele barnets opvækst, men den praktiske betydning er </a:t>
            </a:r>
            <a:r>
              <a:rPr lang="da-DK" baseline="0" dirty="0" err="1" smtClean="0"/>
              <a:t>størt</a:t>
            </a:r>
            <a:r>
              <a:rPr lang="da-DK" baseline="0" dirty="0" smtClean="0"/>
              <a:t> i de første 2-3 leveår. Barnet indhenter ikke sin for tidlige fødsel når det bliver ældre, men den praktiske betydning af at korrigere for den tidlige fødsel, bliver mindre og mindre som tiden går.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196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Opmærksomhed: Det præmature barn kan opleves som tilpas efter en amning, selvom det ikke har spist nok.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76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ADHD-udvikling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125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Balancekegle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716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700"/>
            <a:ext cx="18288000" cy="1029970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601" y="3606801"/>
            <a:ext cx="11650404" cy="2469453"/>
          </a:xfrm>
        </p:spPr>
        <p:txBody>
          <a:bodyPr anchor="b">
            <a:noAutofit/>
          </a:bodyPr>
          <a:lstStyle>
            <a:lvl1pPr algn="r">
              <a:defRPr sz="81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0601" y="6076250"/>
            <a:ext cx="11650404" cy="164534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2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914400"/>
            <a:ext cx="12895002" cy="51054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05600"/>
            <a:ext cx="12895002" cy="2356443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6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1" y="914400"/>
            <a:ext cx="12141201" cy="45339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49209" y="5448300"/>
            <a:ext cx="10836786" cy="571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05600"/>
            <a:ext cx="12895002" cy="2356443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2805" y="11855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339517" y="4329834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4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110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2897982"/>
            <a:ext cx="12895002" cy="3893190"/>
          </a:xfrm>
        </p:spPr>
        <p:txBody>
          <a:bodyPr anchor="b">
            <a:normAutofit/>
          </a:bodyPr>
          <a:lstStyle>
            <a:lvl1pPr algn="l">
              <a:defRPr sz="66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2270871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6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1" y="914400"/>
            <a:ext cx="12141201" cy="45339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5999" y="6019800"/>
            <a:ext cx="12895004" cy="77137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2270871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12805" y="11855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39517" y="4329834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68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914400"/>
            <a:ext cx="12882305" cy="45339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5999" y="6019800"/>
            <a:ext cx="12895004" cy="77137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0">
                <a:solidFill>
                  <a:schemeClr val="accent1"/>
                </a:solidFill>
              </a:defRPr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2270871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65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06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51510" y="914399"/>
            <a:ext cx="1957115" cy="7877177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3" y="914400"/>
            <a:ext cx="10590225" cy="78771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60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="" xmlns:a16="http://schemas.microsoft.com/office/drawing/2014/main" id="{7C6DFEC2-A696-497F-A700-191FBA15D7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  <p:sp>
        <p:nvSpPr>
          <p:cNvPr id="7" name="Pladsholder til tekst 6">
            <a:extLst>
              <a:ext uri="{FF2B5EF4-FFF2-40B4-BE49-F238E27FC236}">
                <a16:creationId xmlns="" xmlns:a16="http://schemas.microsoft.com/office/drawing/2014/main" id="{88CF3713-444F-4752-A780-8C5378E3EC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6709" y="9393000"/>
            <a:ext cx="8116887" cy="762000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-  23 september 2022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="" xmlns:a16="http://schemas.microsoft.com/office/drawing/2014/main" id="{81B51FD5-86A1-443D-BBF1-C0EF494552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2586038"/>
            <a:ext cx="18287999" cy="2133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 på slideshow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="" xmlns:a16="http://schemas.microsoft.com/office/drawing/2014/main" id="{84CD2C73-5DEF-4413-9E28-10F31BAC1D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4719638"/>
            <a:ext cx="18287999" cy="1989137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Undertitel på slideshow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="" xmlns:a16="http://schemas.microsoft.com/office/drawing/2014/main" id="{E8E501E6-55B6-4FCB-8419-0CD0D64FE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4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t bille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dsholder til billede 73">
            <a:extLst>
              <a:ext uri="{FF2B5EF4-FFF2-40B4-BE49-F238E27FC236}">
                <a16:creationId xmlns="" xmlns:a16="http://schemas.microsoft.com/office/drawing/2014/main" id="{8694C7DA-C400-465A-9452-3CC2ECFB1C6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22060" y="0"/>
            <a:ext cx="6865940" cy="10287000"/>
          </a:xfrm>
          <a:custGeom>
            <a:avLst/>
            <a:gdLst>
              <a:gd name="connsiteX0" fmla="*/ 2857500 w 6865940"/>
              <a:gd name="connsiteY0" fmla="*/ 0 h 10287000"/>
              <a:gd name="connsiteX1" fmla="*/ 3106864 w 6865940"/>
              <a:gd name="connsiteY1" fmla="*/ 0 h 10287000"/>
              <a:gd name="connsiteX2" fmla="*/ 3429000 w 6865940"/>
              <a:gd name="connsiteY2" fmla="*/ 0 h 10287000"/>
              <a:gd name="connsiteX3" fmla="*/ 3432972 w 6865940"/>
              <a:gd name="connsiteY3" fmla="*/ 0 h 10287000"/>
              <a:gd name="connsiteX4" fmla="*/ 3432972 w 6865940"/>
              <a:gd name="connsiteY4" fmla="*/ 1908000 h 10287000"/>
              <a:gd name="connsiteX5" fmla="*/ 4704544 w 6865940"/>
              <a:gd name="connsiteY5" fmla="*/ 1908000 h 10287000"/>
              <a:gd name="connsiteX6" fmla="*/ 5009344 w 6865940"/>
              <a:gd name="connsiteY6" fmla="*/ 1603200 h 10287000"/>
              <a:gd name="connsiteX7" fmla="*/ 5009344 w 6865940"/>
              <a:gd name="connsiteY7" fmla="*/ 0 h 10287000"/>
              <a:gd name="connsiteX8" fmla="*/ 5101308 w 6865940"/>
              <a:gd name="connsiteY8" fmla="*/ 0 h 10287000"/>
              <a:gd name="connsiteX9" fmla="*/ 6865940 w 6865940"/>
              <a:gd name="connsiteY9" fmla="*/ 0 h 10287000"/>
              <a:gd name="connsiteX10" fmla="*/ 6865940 w 6865940"/>
              <a:gd name="connsiteY10" fmla="*/ 10287000 h 10287000"/>
              <a:gd name="connsiteX11" fmla="*/ 0 w 6865940"/>
              <a:gd name="connsiteY11" fmla="*/ 10287000 h 10287000"/>
              <a:gd name="connsiteX12" fmla="*/ 0 w 6865940"/>
              <a:gd name="connsiteY12" fmla="*/ 2857480 h 10287000"/>
              <a:gd name="connsiteX13" fmla="*/ 14752 w 6865940"/>
              <a:gd name="connsiteY13" fmla="*/ 2565337 h 10287000"/>
              <a:gd name="connsiteX14" fmla="*/ 2857500 w 6865940"/>
              <a:gd name="connsiteY14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102870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10287000"/>
                </a:lnTo>
                <a:lnTo>
                  <a:pt x="0" y="102870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et  billede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=""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="" xmlns:a16="http://schemas.microsoft.com/office/drawing/2014/main" id="{008C7912-E982-4CB2-B0A9-BA64FC078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="" xmlns:a16="http://schemas.microsoft.com/office/drawing/2014/main" id="{FFD43D12-F4B6-4D49-A916-913BDFDAB4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507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To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=""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3600"/>
            </a:lvl1pPr>
          </a:lstStyle>
          <a:p>
            <a:pPr marL="342900" marR="0" lvl="0" indent="-34290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mtClean="0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=""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22063" y="5143500"/>
            <a:ext cx="686593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3" name="Titel 3">
            <a:extLst>
              <a:ext uri="{FF2B5EF4-FFF2-40B4-BE49-F238E27FC236}">
                <a16:creationId xmlns="" xmlns:a16="http://schemas.microsoft.com/office/drawing/2014/main" id="{400CC1CE-2370-4C84-A8A3-ED3806D2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7" name="Pladsholder til indhold 5">
            <a:extLst>
              <a:ext uri="{FF2B5EF4-FFF2-40B4-BE49-F238E27FC236}">
                <a16:creationId xmlns="" xmlns:a16="http://schemas.microsoft.com/office/drawing/2014/main" id="{89862FB4-233E-4944-99BC-C55212607C5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80871D2C-013C-44B1-8BE5-235D095EC7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26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tre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=""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mtClean="0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=""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422063" y="5143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2</a:t>
            </a:r>
          </a:p>
          <a:p>
            <a:endParaRPr lang="da-DK" dirty="0"/>
          </a:p>
        </p:txBody>
      </p:sp>
      <p:sp>
        <p:nvSpPr>
          <p:cNvPr id="9" name="Pladsholder til billede 7">
            <a:extLst>
              <a:ext uri="{FF2B5EF4-FFF2-40B4-BE49-F238E27FC236}">
                <a16:creationId xmlns="" xmlns:a16="http://schemas.microsoft.com/office/drawing/2014/main" id="{564EAAB9-6556-4CCA-8EB2-44047EEF1D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422063" y="7717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3</a:t>
            </a:r>
          </a:p>
          <a:p>
            <a:endParaRPr lang="da-DK" dirty="0"/>
          </a:p>
        </p:txBody>
      </p:sp>
      <p:sp>
        <p:nvSpPr>
          <p:cNvPr id="15" name="Titel 3">
            <a:extLst>
              <a:ext uri="{FF2B5EF4-FFF2-40B4-BE49-F238E27FC236}">
                <a16:creationId xmlns="" xmlns:a16="http://schemas.microsoft.com/office/drawing/2014/main" id="{4FC8D3B3-1842-4565-AC40-C86DABBB2C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8" name="Pladsholder til indhold 5">
            <a:extLst>
              <a:ext uri="{FF2B5EF4-FFF2-40B4-BE49-F238E27FC236}">
                <a16:creationId xmlns="" xmlns:a16="http://schemas.microsoft.com/office/drawing/2014/main" id="{7BFF5B87-BB6B-4E46-844D-7962E9491D2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1050DFC2-8D3A-4A18-B63B-A28B548E4B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1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- to kolonner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indhold 5">
            <a:extLst>
              <a:ext uri="{FF2B5EF4-FFF2-40B4-BE49-F238E27FC236}">
                <a16:creationId xmlns="" xmlns:a16="http://schemas.microsoft.com/office/drawing/2014/main" id="{12C8D058-24AC-41B2-A64B-361C5A2818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7" name="Pladsholder til indhold 10">
            <a:extLst>
              <a:ext uri="{FF2B5EF4-FFF2-40B4-BE49-F238E27FC236}">
                <a16:creationId xmlns="" xmlns:a16="http://schemas.microsoft.com/office/drawing/2014/main" id="{BDE03F2D-599C-469E-A699-92B9F1C4C5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9" name="Titel 3">
            <a:extLst>
              <a:ext uri="{FF2B5EF4-FFF2-40B4-BE49-F238E27FC236}">
                <a16:creationId xmlns="" xmlns:a16="http://schemas.microsoft.com/office/drawing/2014/main" id="{15274CD0-2568-4073-AB6C-509137F73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="" xmlns:a16="http://schemas.microsoft.com/office/drawing/2014/main" id="{2DBFBAC4-8014-47CB-9919-879B15315B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="" xmlns:a16="http://schemas.microsoft.com/office/drawing/2014/main" id="{D05A918C-61A2-437E-BA4E-DEBAA2EDCB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3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- to kolonner grøn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indhold 5">
            <a:extLst>
              <a:ext uri="{FF2B5EF4-FFF2-40B4-BE49-F238E27FC236}">
                <a16:creationId xmlns="" xmlns:a16="http://schemas.microsoft.com/office/drawing/2014/main" id="{05D32876-202D-4ED4-B7FF-B3E92035FE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23" name="Pladsholder til indhold 10">
            <a:extLst>
              <a:ext uri="{FF2B5EF4-FFF2-40B4-BE49-F238E27FC236}">
                <a16:creationId xmlns="" xmlns:a16="http://schemas.microsoft.com/office/drawing/2014/main" id="{2F0A98AF-369D-472A-BC77-3B1DC4CA4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24" name="Titel 3">
            <a:extLst>
              <a:ext uri="{FF2B5EF4-FFF2-40B4-BE49-F238E27FC236}">
                <a16:creationId xmlns="" xmlns:a16="http://schemas.microsoft.com/office/drawing/2014/main" id="{9A0F3DE8-4175-464B-B776-96FE09348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="" xmlns:a16="http://schemas.microsoft.com/office/drawing/2014/main" id="{0BE832EE-8018-47A8-96CE-FC5E725D15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 descr="Et billede, der indeholder tekst, clipart&#10;&#10;Automatisk genereret beskrivelse">
            <a:extLst>
              <a:ext uri="{FF2B5EF4-FFF2-40B4-BE49-F238E27FC236}">
                <a16:creationId xmlns="" xmlns:a16="http://schemas.microsoft.com/office/drawing/2014/main" id="{AAE2ED2F-6119-40CA-945D-1C37FFDB77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79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5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Stort billede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3CEFDBA1-B0EC-462F-A711-6D0C1C67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62547"/>
            <a:ext cx="15773400" cy="2565066"/>
          </a:xfrm>
          <a:prstGeom prst="rect">
            <a:avLst/>
          </a:prstGeom>
        </p:spPr>
        <p:txBody>
          <a:bodyPr/>
          <a:lstStyle>
            <a:lvl1pPr algn="ctr">
              <a:defRPr sz="166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4362712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billede + grøn indhol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="" xmlns:a16="http://schemas.microsoft.com/office/drawing/2014/main" id="{603389F6-819B-437D-A80E-C11EE608C0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1430000" cy="10287001"/>
          </a:xfrm>
          <a:custGeom>
            <a:avLst/>
            <a:gdLst>
              <a:gd name="connsiteX0" fmla="*/ 0 w 11430000"/>
              <a:gd name="connsiteY0" fmla="*/ 0 h 10287001"/>
              <a:gd name="connsiteX1" fmla="*/ 11430000 w 11430000"/>
              <a:gd name="connsiteY1" fmla="*/ 0 h 10287001"/>
              <a:gd name="connsiteX2" fmla="*/ 11430000 w 11430000"/>
              <a:gd name="connsiteY2" fmla="*/ 7746151 h 10287001"/>
              <a:gd name="connsiteX3" fmla="*/ 11387988 w 11430000"/>
              <a:gd name="connsiteY3" fmla="*/ 8021428 h 10287001"/>
              <a:gd name="connsiteX4" fmla="*/ 9164428 w 11430000"/>
              <a:gd name="connsiteY4" fmla="*/ 10244987 h 10287001"/>
              <a:gd name="connsiteX5" fmla="*/ 8889139 w 11430000"/>
              <a:gd name="connsiteY5" fmla="*/ 10287001 h 10287001"/>
              <a:gd name="connsiteX6" fmla="*/ 0 w 11430000"/>
              <a:gd name="connsiteY6" fmla="*/ 1028700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00" h="10287001">
                <a:moveTo>
                  <a:pt x="0" y="0"/>
                </a:moveTo>
                <a:lnTo>
                  <a:pt x="11430000" y="0"/>
                </a:lnTo>
                <a:lnTo>
                  <a:pt x="11430000" y="7746151"/>
                </a:lnTo>
                <a:lnTo>
                  <a:pt x="11387988" y="8021428"/>
                </a:lnTo>
                <a:cubicBezTo>
                  <a:pt x="11159601" y="9137527"/>
                  <a:pt x="10280526" y="10016601"/>
                  <a:pt x="9164428" y="10244987"/>
                </a:cubicBezTo>
                <a:lnTo>
                  <a:pt x="8889139" y="10287001"/>
                </a:lnTo>
                <a:lnTo>
                  <a:pt x="0" y="102870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ladsholder til indhold 10">
            <a:extLst>
              <a:ext uri="{FF2B5EF4-FFF2-40B4-BE49-F238E27FC236}">
                <a16:creationId xmlns="" xmlns:a16="http://schemas.microsoft.com/office/drawing/2014/main" id="{AB5F99FC-A183-4346-9613-E3FB6B6143F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9" name="Pladsholder til tekst 20">
            <a:extLst>
              <a:ext uri="{FF2B5EF4-FFF2-40B4-BE49-F238E27FC236}">
                <a16:creationId xmlns="" xmlns:a16="http://schemas.microsoft.com/office/drawing/2014/main" id="{43513F69-DF27-48AA-AFE5-0214428B20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12" name="Billede 11" descr="Et billede, der indeholder tekst, clipart&#10;&#10;Automatisk genereret beskrivelse">
            <a:extLst>
              <a:ext uri="{FF2B5EF4-FFF2-40B4-BE49-F238E27FC236}">
                <a16:creationId xmlns="" xmlns:a16="http://schemas.microsoft.com/office/drawing/2014/main" id="{095CEE9B-A388-4AFB-8B6A-CFB5197EF1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5835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28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- bre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=""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="" xmlns:a16="http://schemas.microsoft.com/office/drawing/2014/main" id="{7AE229F2-00EA-4E7E-9E4F-22526B2F5D3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="" xmlns:a16="http://schemas.microsoft.com/office/drawing/2014/main" id="{3EE7590C-207A-4AEE-800C-843C1B955B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="" xmlns:a16="http://schemas.microsoft.com/office/drawing/2014/main" id="{0C1F3748-D322-4B50-8BD8-13F0C9AD9E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25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- Bred indhold hvi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=""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="" xmlns:a16="http://schemas.microsoft.com/office/drawing/2014/main" id="{3124673F-4E45-4E89-82FD-E278F3E1AC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="" xmlns:a16="http://schemas.microsoft.com/office/drawing/2014/main" id="{E2C613BC-CCF1-4B14-B2BA-C1E50EC57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="" xmlns:a16="http://schemas.microsoft.com/office/drawing/2014/main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4051301"/>
            <a:ext cx="12895002" cy="2739872"/>
          </a:xfrm>
        </p:spPr>
        <p:txBody>
          <a:bodyPr anchor="b"/>
          <a:lstStyle>
            <a:lvl1pPr algn="l">
              <a:defRPr sz="6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1290600"/>
          </a:xfrm>
        </p:spPr>
        <p:txBody>
          <a:bodyPr anchor="t"/>
          <a:lstStyle>
            <a:lvl1pPr marL="0" indent="0" algn="l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2" y="3240884"/>
            <a:ext cx="6276053" cy="582115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4955" y="3240884"/>
            <a:ext cx="6276051" cy="582116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618" y="3241475"/>
            <a:ext cx="6278435" cy="864393"/>
          </a:xfrm>
        </p:spPr>
        <p:txBody>
          <a:bodyPr anchor="b">
            <a:noAutofit/>
          </a:bodyPr>
          <a:lstStyle>
            <a:lvl1pPr marL="0" indent="0">
              <a:buNone/>
              <a:defRPr sz="3600" b="0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3618" y="4105868"/>
            <a:ext cx="6278435" cy="4956176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2575" y="3241475"/>
            <a:ext cx="6278427" cy="864393"/>
          </a:xfrm>
        </p:spPr>
        <p:txBody>
          <a:bodyPr anchor="b">
            <a:noAutofit/>
          </a:bodyPr>
          <a:lstStyle>
            <a:lvl1pPr marL="0" indent="0">
              <a:buNone/>
              <a:defRPr sz="3600" b="0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2577" y="4105868"/>
            <a:ext cx="6278426" cy="4956176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2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914400"/>
            <a:ext cx="12895002" cy="19812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5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6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2247906"/>
            <a:ext cx="5781792" cy="191769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92" y="772387"/>
            <a:ext cx="6770312" cy="8289656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1" y="4165604"/>
            <a:ext cx="5781792" cy="3876674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685595" indent="0">
              <a:buNone/>
              <a:defRPr sz="2100"/>
            </a:lvl2pPr>
            <a:lvl3pPr marL="1371189" indent="0">
              <a:buNone/>
              <a:defRPr sz="1800"/>
            </a:lvl3pPr>
            <a:lvl4pPr marL="2056784" indent="0">
              <a:buNone/>
              <a:defRPr sz="1500"/>
            </a:lvl4pPr>
            <a:lvl5pPr marL="2742377" indent="0">
              <a:buNone/>
              <a:defRPr sz="1500"/>
            </a:lvl5pPr>
            <a:lvl6pPr marL="3427971" indent="0">
              <a:buNone/>
              <a:defRPr sz="1500"/>
            </a:lvl6pPr>
            <a:lvl7pPr marL="4113566" indent="0">
              <a:buNone/>
              <a:defRPr sz="1500"/>
            </a:lvl7pPr>
            <a:lvl8pPr marL="4799160" indent="0">
              <a:buNone/>
              <a:defRPr sz="1500"/>
            </a:lvl8pPr>
            <a:lvl9pPr marL="5484755" indent="0">
              <a:buNone/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3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2" y="7200900"/>
            <a:ext cx="12895001" cy="85010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6001" y="914400"/>
            <a:ext cx="12895002" cy="576857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8051007"/>
            <a:ext cx="12895001" cy="101103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700"/>
            <a:ext cx="18288000" cy="1029970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1" y="914400"/>
            <a:ext cx="12895002" cy="19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1" y="3240884"/>
            <a:ext cx="12895002" cy="582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7700" y="9062044"/>
            <a:ext cx="1367909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001" y="9062044"/>
            <a:ext cx="9446418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85995" y="9062044"/>
            <a:ext cx="1025009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7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9" r:id="rId17"/>
    <p:sldLayoutId id="2147483686" r:id="rId18"/>
    <p:sldLayoutId id="2147483687" r:id="rId19"/>
    <p:sldLayoutId id="2147483688" r:id="rId20"/>
    <p:sldLayoutId id="2147483690" r:id="rId21"/>
    <p:sldLayoutId id="2147483692" r:id="rId22"/>
    <p:sldLayoutId id="2147483696" r:id="rId23"/>
    <p:sldLayoutId id="2147483698" r:id="rId24"/>
    <p:sldLayoutId id="2147483697" r:id="rId25"/>
    <p:sldLayoutId id="2147483694" r:id="rId26"/>
    <p:sldLayoutId id="2147483695" r:id="rId27"/>
  </p:sldLayoutIdLst>
  <p:txStyles>
    <p:titleStyle>
      <a:lvl1pPr algn="l" defTabSz="685800" rtl="0" eaLnBrk="1" latinLnBrk="0" hangingPunct="1"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14350" indent="-51435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14425" indent="-428625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145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003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861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7719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4577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1435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8293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483743" y="2191109"/>
            <a:ext cx="11956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 smtClean="0"/>
              <a:t>Senpræmature og potentielle konsekvenser heraf</a:t>
            </a:r>
            <a:endParaRPr lang="da-DK" sz="5400" dirty="0"/>
          </a:p>
        </p:txBody>
      </p:sp>
    </p:spTree>
    <p:extLst>
      <p:ext uri="{BB962C8B-B14F-4D97-AF65-F5344CB8AC3E}">
        <p14:creationId xmlns:p14="http://schemas.microsoft.com/office/powerpoint/2010/main" val="216930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759789" y="1552755"/>
            <a:ext cx="11490385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Definition af præmature:</a:t>
            </a:r>
          </a:p>
          <a:p>
            <a:endParaRPr lang="da-DK" dirty="0" smtClean="0"/>
          </a:p>
          <a:p>
            <a:r>
              <a:rPr lang="da-DK" dirty="0" smtClean="0"/>
              <a:t>Ekstremt for tidligt fødte: Fra 27+6 og nedefter</a:t>
            </a:r>
          </a:p>
          <a:p>
            <a:endParaRPr lang="da-DK" dirty="0"/>
          </a:p>
          <a:p>
            <a:r>
              <a:rPr lang="da-DK" dirty="0" smtClean="0"/>
              <a:t>Meget for tidligt fødte: 28 – 31+6 uge</a:t>
            </a:r>
          </a:p>
          <a:p>
            <a:endParaRPr lang="da-DK" dirty="0"/>
          </a:p>
          <a:p>
            <a:r>
              <a:rPr lang="da-DK" dirty="0" smtClean="0"/>
              <a:t>Moderat for tidligt fødte: Børn født fra 32 – 36+6</a:t>
            </a:r>
          </a:p>
          <a:p>
            <a:endParaRPr lang="da-DK" dirty="0"/>
          </a:p>
          <a:p>
            <a:r>
              <a:rPr lang="da-DK" dirty="0" smtClean="0"/>
              <a:t>Omkring 5% af alle børn fødes moderat for tidligt</a:t>
            </a:r>
          </a:p>
          <a:p>
            <a:r>
              <a:rPr lang="da-DK" dirty="0" err="1" smtClean="0"/>
              <a:t>Ca</a:t>
            </a:r>
            <a:r>
              <a:rPr lang="da-DK" dirty="0" smtClean="0"/>
              <a:t> 50% af alle for tidligt fødte børn udvikler sig helt normalt, de resterende 50% får udfordringer i forskellig grad med motorik, kognition, perception og adfærd.</a:t>
            </a:r>
          </a:p>
          <a:p>
            <a:endParaRPr lang="da-DK" dirty="0" smtClean="0"/>
          </a:p>
          <a:p>
            <a:r>
              <a:rPr lang="da-DK" sz="1600" dirty="0" smtClean="0">
                <a:solidFill>
                  <a:srgbClr val="0070C0"/>
                </a:solidFill>
              </a:rPr>
              <a:t>Kilde: Regionshospitalet Nordjylland terapi 2016</a:t>
            </a:r>
            <a:endParaRPr lang="da-DK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7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781050" y="666750"/>
            <a:ext cx="124587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Tegn på umodenhed ved moderat præmature:</a:t>
            </a:r>
          </a:p>
          <a:p>
            <a:pPr marL="457200" indent="-457200">
              <a:buFontTx/>
              <a:buChar char="-"/>
            </a:pPr>
            <a:r>
              <a:rPr lang="da-DK" dirty="0" smtClean="0"/>
              <a:t>Temperaturregulering</a:t>
            </a:r>
          </a:p>
          <a:p>
            <a:pPr marL="457200" indent="-457200">
              <a:buFontTx/>
              <a:buChar char="-"/>
            </a:pPr>
            <a:r>
              <a:rPr lang="da-DK" dirty="0" smtClean="0"/>
              <a:t>Barnet bliver hurtigere afkølet og bruger meget energi på at temperaturoptimere</a:t>
            </a:r>
          </a:p>
          <a:p>
            <a:pPr marL="457200" indent="-457200">
              <a:buFontTx/>
              <a:buChar char="-"/>
            </a:pPr>
            <a:r>
              <a:rPr lang="da-DK" dirty="0" err="1" smtClean="0"/>
              <a:t>Hypoglykæmiske</a:t>
            </a:r>
            <a:r>
              <a:rPr lang="da-DK" dirty="0" smtClean="0"/>
              <a:t> udfordringer</a:t>
            </a:r>
          </a:p>
          <a:p>
            <a:pPr marL="457200" indent="-457200">
              <a:buFontTx/>
              <a:buChar char="-"/>
            </a:pPr>
            <a:r>
              <a:rPr lang="da-DK" dirty="0" smtClean="0"/>
              <a:t>Vægttab</a:t>
            </a:r>
          </a:p>
          <a:p>
            <a:pPr marL="457200" indent="-457200">
              <a:buFontTx/>
              <a:buChar char="-"/>
            </a:pPr>
            <a:r>
              <a:rPr lang="da-DK" dirty="0" smtClean="0"/>
              <a:t>Langsom vægtøgning (umoden tarmfunktion)</a:t>
            </a:r>
          </a:p>
          <a:p>
            <a:pPr marL="457200" indent="-457200">
              <a:buFontTx/>
              <a:buChar char="-"/>
            </a:pPr>
            <a:r>
              <a:rPr lang="da-DK" dirty="0" smtClean="0"/>
              <a:t>Forhøjet bilirubin og langvarig </a:t>
            </a:r>
            <a:r>
              <a:rPr lang="da-DK" dirty="0" err="1" smtClean="0"/>
              <a:t>icterus</a:t>
            </a:r>
            <a:r>
              <a:rPr lang="da-DK" dirty="0" smtClean="0"/>
              <a:t> grundet leverens umodenhed og dermed manglende evne til at udskille affaldsstoffer</a:t>
            </a:r>
          </a:p>
          <a:p>
            <a:pPr marL="457200" indent="-457200">
              <a:buFontTx/>
              <a:buChar char="-"/>
            </a:pPr>
            <a:r>
              <a:rPr lang="da-DK" dirty="0" smtClean="0"/>
              <a:t>Ernæring kompliceres af umoden sutteteknik og reduceret udholdenhed, svagere greb og ukoordineret sutterytme</a:t>
            </a:r>
          </a:p>
          <a:p>
            <a:pPr marL="457200" indent="-457200">
              <a:buFontTx/>
              <a:buChar char="-"/>
            </a:pPr>
            <a:endParaRPr lang="da-DK" dirty="0"/>
          </a:p>
          <a:p>
            <a:r>
              <a:rPr lang="da-DK" sz="2000" dirty="0" smtClean="0">
                <a:solidFill>
                  <a:srgbClr val="0070C0"/>
                </a:solidFill>
              </a:rPr>
              <a:t>Kilde: Geddes et al.</a:t>
            </a:r>
            <a:endParaRPr lang="da-DK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9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400050" y="381000"/>
            <a:ext cx="137350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Ernæring: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Suttesvage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Reduceret udholdenhed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Svagere suttegreb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Ukoordineret sutterytme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Kompressionsamning – barnet kan få op til 30% mere mad herved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Afgrænses ordentligt under måltid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Opmærksomhed på optimal </a:t>
            </a:r>
            <a:r>
              <a:rPr lang="da-DK" dirty="0" err="1" smtClean="0"/>
              <a:t>ammestilling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Hvis mor bruger brik skal der </a:t>
            </a:r>
            <a:r>
              <a:rPr lang="da-DK" dirty="0" err="1" smtClean="0"/>
              <a:t>udmalkes</a:t>
            </a:r>
            <a:r>
              <a:rPr lang="da-DK" dirty="0" smtClean="0"/>
              <a:t> morgen og aften, indtil brikken kan smides. Hvis de ikke er i trivsel, skal man overveje at </a:t>
            </a:r>
            <a:r>
              <a:rPr lang="da-DK" dirty="0" err="1" smtClean="0"/>
              <a:t>udmalke</a:t>
            </a:r>
            <a:r>
              <a:rPr lang="da-DK" dirty="0" smtClean="0"/>
              <a:t> den fede mælk efter endt amning og supplere hermed.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Amme – pusle – amme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D-vitamin og Jern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Opmærksom på barnets korrigerede alder ved opstart af mos/grød, da det præmature barn oftest er motorisk umodent.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693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544749" y="505838"/>
            <a:ext cx="135798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Udskillelse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Langt de fleste præmature børn har store udfordring tarmmæssigt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Det er vigtigt med stor opmærksomhed på den valgte MME </a:t>
            </a:r>
            <a:r>
              <a:rPr lang="da-DK" dirty="0" err="1" smtClean="0"/>
              <a:t>ift</a:t>
            </a:r>
            <a:r>
              <a:rPr lang="da-DK" dirty="0" smtClean="0"/>
              <a:t> barnets mæthed og afføring.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Altid skift MME inden opstart af </a:t>
            </a:r>
            <a:r>
              <a:rPr lang="da-DK" dirty="0" err="1" smtClean="0"/>
              <a:t>laksantia</a:t>
            </a:r>
            <a:r>
              <a:rPr lang="da-DK" dirty="0" smtClean="0"/>
              <a:t> hvis muligt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139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466928" y="369651"/>
            <a:ext cx="135798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Søvn: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Opmærksomhed på at barnet kan være meget signalsvag, så det kan være svært at tolke hvad barnets reelle behov er. Derfor er det ofte nødvendigt med forældre regulering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Barnets søvnrytme ændres nødvendigvis ikke ved 6 </a:t>
            </a:r>
            <a:r>
              <a:rPr lang="da-DK" dirty="0" err="1" smtClean="0"/>
              <a:t>mdr</a:t>
            </a:r>
            <a:r>
              <a:rPr lang="da-DK" dirty="0" smtClean="0"/>
              <a:t>, som det sker for de fleste </a:t>
            </a:r>
            <a:r>
              <a:rPr lang="da-DK" dirty="0" err="1" smtClean="0"/>
              <a:t>mature</a:t>
            </a:r>
            <a:r>
              <a:rPr lang="da-DK" dirty="0" smtClean="0"/>
              <a:t> børn, kan være noget forsinket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Vær opmærksom på den store sammenhæng imellem søvn og mad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Nedsat evne til at bearbejde sanseindtryk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Hjælp det præmature barn til at  skelne imellem dag og nat og skab en god døgnrytme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Tydelig afgrænsning af barnet i søvnen med </a:t>
            </a:r>
            <a:r>
              <a:rPr lang="da-DK" dirty="0" err="1" smtClean="0"/>
              <a:t>evt</a:t>
            </a:r>
            <a:r>
              <a:rPr lang="da-DK" dirty="0" smtClean="0"/>
              <a:t> nest eller svøb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45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603115" y="389106"/>
            <a:ext cx="133463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Motorisk udvikling: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Braincare</a:t>
            </a:r>
            <a:r>
              <a:rPr lang="da-DK" dirty="0" smtClean="0"/>
              <a:t> er et vigtigt redskab </a:t>
            </a:r>
            <a:r>
              <a:rPr lang="da-DK" dirty="0" err="1" smtClean="0"/>
              <a:t>ift</a:t>
            </a:r>
            <a:r>
              <a:rPr lang="da-DK" dirty="0" smtClean="0"/>
              <a:t> barnets motoriske udvikling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I modsætning til de meget for tidligt fødte er det vigtigt at de </a:t>
            </a:r>
            <a:r>
              <a:rPr lang="da-DK" dirty="0" err="1" smtClean="0"/>
              <a:t>senpemature</a:t>
            </a:r>
            <a:r>
              <a:rPr lang="da-DK" dirty="0" smtClean="0"/>
              <a:t> børn stimuleres på niveau med et </a:t>
            </a:r>
            <a:r>
              <a:rPr lang="da-DK" dirty="0" err="1" smtClean="0"/>
              <a:t>maturt</a:t>
            </a:r>
            <a:r>
              <a:rPr lang="da-DK" dirty="0" smtClean="0"/>
              <a:t> barn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Det senpræmature barn har behov for endnu mere motorisk stimulation end et barn født til tiden, da de ligger rigtig meget.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Til trods herfor er vi nødt til at tage højde for at de senpræmature ikke nødvendigvis kan følge de klassiske milepæle </a:t>
            </a:r>
            <a:r>
              <a:rPr lang="da-DK" dirty="0" err="1" smtClean="0"/>
              <a:t>ift</a:t>
            </a:r>
            <a:r>
              <a:rPr lang="da-DK" dirty="0" smtClean="0"/>
              <a:t> motorisk udvikling.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Senpræmature er ofte enten meget hyper- eller </a:t>
            </a:r>
            <a:r>
              <a:rPr lang="da-DK" dirty="0" err="1" smtClean="0"/>
              <a:t>hypotone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790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1830" y="350196"/>
            <a:ext cx="1373545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Social udvikling: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Vigtigt at respektere at et senpræmaturt barn ikke nødvendigvis kan holde til det samme som et </a:t>
            </a:r>
            <a:r>
              <a:rPr lang="da-DK" dirty="0" err="1" smtClean="0"/>
              <a:t>maturt</a:t>
            </a:r>
            <a:r>
              <a:rPr lang="da-DK" dirty="0" smtClean="0"/>
              <a:t> barn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Vigtigt at følge barnets udvikling og evne til at være.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Man skal turde afprøve barnets evne til at kunne kapere indtryk fra omverdenen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Have respekt for når barnet viser at det ikke kan være i situationen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Tegn på </a:t>
            </a:r>
            <a:r>
              <a:rPr lang="da-DK" dirty="0" err="1" smtClean="0"/>
              <a:t>overtimulering</a:t>
            </a:r>
            <a:r>
              <a:rPr lang="da-DK" dirty="0" smtClean="0"/>
              <a:t>: Slår blikket ned, vender hovedet væk, lukker øjnene, sover, løfter armene afværgende, bliver urolige og grædende.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Tænk NIDCAP principper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Stort hensyn til barnets personlighed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Fast berøring og IKKE </a:t>
            </a:r>
            <a:r>
              <a:rPr lang="da-DK" dirty="0" err="1" smtClean="0"/>
              <a:t>nussen</a:t>
            </a:r>
            <a:r>
              <a:rPr lang="da-DK" dirty="0" smtClean="0"/>
              <a:t> af præmature børn.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1238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0244ea05-c9e5-4403-a503-7dcfd331b17c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738</Words>
  <Application>Microsoft Office PowerPoint</Application>
  <PresentationFormat>Brugerdefineret</PresentationFormat>
  <Paragraphs>69</Paragraphs>
  <Slides>8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2022-11-22T07:48:48Z</dcterms:created>
  <dcterms:modified xsi:type="dcterms:W3CDTF">2022-11-23T11:24:43Z</dcterms:modified>
</cp:coreProperties>
</file>