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4660"/>
  </p:normalViewPr>
  <p:slideViewPr>
    <p:cSldViewPr snapToGrid="0">
      <p:cViewPr varScale="1">
        <p:scale>
          <a:sx n="102" d="100"/>
          <a:sy n="102" d="100"/>
        </p:scale>
        <p:origin x="79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23EB77-B706-4A88-9D5F-8DF9DBB4A615}" type="datetimeFigureOut">
              <a:rPr lang="da-DK" smtClean="0"/>
              <a:t>02-11-2022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CA8130-86B1-4D24-8482-B1106920BB5E}" type="slidenum">
              <a:rPr lang="da-DK" smtClean="0"/>
              <a:t>‹nr.›</a:t>
            </a:fld>
            <a:endParaRPr lang="da-DK"/>
          </a:p>
        </p:txBody>
      </p:sp>
    </p:spTree>
    <p:extLst>
      <p:ext uri="{BB962C8B-B14F-4D97-AF65-F5344CB8AC3E}">
        <p14:creationId xmlns:p14="http://schemas.microsoft.com/office/powerpoint/2010/main" val="290094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Hvorfor</a:t>
            </a:r>
            <a:r>
              <a:rPr lang="da-DK" baseline="0" dirty="0" smtClean="0"/>
              <a:t> laver vi en ortodontisk </a:t>
            </a:r>
            <a:r>
              <a:rPr lang="da-DK" baseline="0" dirty="0" smtClean="0"/>
              <a:t>visitation. ST, risici. Hvem bestemmer hvad der skal reguleres. ST, økonomi og pt.</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1</a:t>
            </a:fld>
            <a:endParaRPr lang="da-DK"/>
          </a:p>
        </p:txBody>
      </p:sp>
    </p:spTree>
    <p:extLst>
      <p:ext uri="{BB962C8B-B14F-4D97-AF65-F5344CB8AC3E}">
        <p14:creationId xmlns:p14="http://schemas.microsoft.com/office/powerpoint/2010/main" val="3329444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Risici</a:t>
            </a:r>
            <a:r>
              <a:rPr lang="da-DK" baseline="0" dirty="0" smtClean="0"/>
              <a:t> psykosocial </a:t>
            </a:r>
            <a:r>
              <a:rPr lang="da-DK" baseline="0" dirty="0" smtClean="0"/>
              <a:t>belastning, pt/forældre bestemmelse</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2</a:t>
            </a:fld>
            <a:endParaRPr lang="da-DK"/>
          </a:p>
        </p:txBody>
      </p:sp>
    </p:spTree>
    <p:extLst>
      <p:ext uri="{BB962C8B-B14F-4D97-AF65-F5344CB8AC3E}">
        <p14:creationId xmlns:p14="http://schemas.microsoft.com/office/powerpoint/2010/main" val="2899361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Risici, psykosocial </a:t>
            </a:r>
            <a:r>
              <a:rPr lang="da-DK" dirty="0" smtClean="0"/>
              <a:t>belastning, pt/forældrebestemmelse</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3</a:t>
            </a:fld>
            <a:endParaRPr lang="da-DK"/>
          </a:p>
        </p:txBody>
      </p:sp>
    </p:spTree>
    <p:extLst>
      <p:ext uri="{BB962C8B-B14F-4D97-AF65-F5344CB8AC3E}">
        <p14:creationId xmlns:p14="http://schemas.microsoft.com/office/powerpoint/2010/main" val="146399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Tandplejer – uddelegering – ansvarlig</a:t>
            </a:r>
            <a:r>
              <a:rPr lang="da-DK" baseline="0" dirty="0" smtClean="0"/>
              <a:t> tandlæge</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4</a:t>
            </a:fld>
            <a:endParaRPr lang="da-DK"/>
          </a:p>
        </p:txBody>
      </p:sp>
    </p:spTree>
    <p:extLst>
      <p:ext uri="{BB962C8B-B14F-4D97-AF65-F5344CB8AC3E}">
        <p14:creationId xmlns:p14="http://schemas.microsoft.com/office/powerpoint/2010/main" val="1260474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Uddelegering til Tandplejer,</a:t>
            </a:r>
            <a:r>
              <a:rPr lang="da-DK" baseline="0" dirty="0" smtClean="0"/>
              <a:t> tandlægen er ansvarlig</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5</a:t>
            </a:fld>
            <a:endParaRPr lang="da-DK"/>
          </a:p>
        </p:txBody>
      </p:sp>
    </p:spTree>
    <p:extLst>
      <p:ext uri="{BB962C8B-B14F-4D97-AF65-F5344CB8AC3E}">
        <p14:creationId xmlns:p14="http://schemas.microsoft.com/office/powerpoint/2010/main" val="2337808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Gråzonen,</a:t>
            </a:r>
            <a:r>
              <a:rPr lang="da-DK" baseline="0" dirty="0" smtClean="0"/>
              <a:t> kan varieres af økonom-behandlingsprocent-brugerforventning</a:t>
            </a:r>
            <a:endParaRPr lang="da-DK" dirty="0"/>
          </a:p>
        </p:txBody>
      </p:sp>
      <p:sp>
        <p:nvSpPr>
          <p:cNvPr id="4" name="Pladsholder til slidenummer 3"/>
          <p:cNvSpPr>
            <a:spLocks noGrp="1"/>
          </p:cNvSpPr>
          <p:nvPr>
            <p:ph type="sldNum" sz="quarter" idx="10"/>
          </p:nvPr>
        </p:nvSpPr>
        <p:spPr/>
        <p:txBody>
          <a:bodyPr/>
          <a:lstStyle/>
          <a:p>
            <a:fld id="{9DCA8130-86B1-4D24-8482-B1106920BB5E}" type="slidenum">
              <a:rPr lang="da-DK" smtClean="0"/>
              <a:t>6</a:t>
            </a:fld>
            <a:endParaRPr lang="da-DK"/>
          </a:p>
        </p:txBody>
      </p:sp>
    </p:spTree>
    <p:extLst>
      <p:ext uri="{BB962C8B-B14F-4D97-AF65-F5344CB8AC3E}">
        <p14:creationId xmlns:p14="http://schemas.microsoft.com/office/powerpoint/2010/main" val="376996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Unilateralt</a:t>
            </a:r>
            <a:r>
              <a:rPr lang="da-DK" baseline="0" dirty="0" smtClean="0"/>
              <a:t> krydsbid, </a:t>
            </a:r>
            <a:r>
              <a:rPr lang="da-DK" baseline="0" smtClean="0"/>
              <a:t>ikke bilateralt</a:t>
            </a:r>
            <a:endParaRPr lang="da-DK"/>
          </a:p>
        </p:txBody>
      </p:sp>
      <p:sp>
        <p:nvSpPr>
          <p:cNvPr id="4" name="Pladsholder til slidenummer 3"/>
          <p:cNvSpPr>
            <a:spLocks noGrp="1"/>
          </p:cNvSpPr>
          <p:nvPr>
            <p:ph type="sldNum" sz="quarter" idx="10"/>
          </p:nvPr>
        </p:nvSpPr>
        <p:spPr/>
        <p:txBody>
          <a:bodyPr/>
          <a:lstStyle/>
          <a:p>
            <a:fld id="{9DCA8130-86B1-4D24-8482-B1106920BB5E}" type="slidenum">
              <a:rPr lang="da-DK" smtClean="0"/>
              <a:t>7</a:t>
            </a:fld>
            <a:endParaRPr lang="da-DK"/>
          </a:p>
        </p:txBody>
      </p:sp>
    </p:spTree>
    <p:extLst>
      <p:ext uri="{BB962C8B-B14F-4D97-AF65-F5344CB8AC3E}">
        <p14:creationId xmlns:p14="http://schemas.microsoft.com/office/powerpoint/2010/main" val="165231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da-DK" smtClean="0"/>
              <a:t>Klik for at redigere i master</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dirty="0"/>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125381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C50A9F6E-5D78-406B-ABA8-15436E364134}" type="datetimeFigureOut">
              <a:rPr lang="da-DK" smtClean="0"/>
              <a:t>02-11-2022</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59966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a-DK" smtClean="0"/>
              <a:t>Klik for at redigere i master</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2874273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da-DK" smtClean="0"/>
              <a:t>Klik for at redigere i master</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da-DK" smtClean="0"/>
              <a:t>Klik for at redigere i master</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73808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661587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a-DK" smtClean="0"/>
              <a:t>Klik for at redigere i master</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4"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822219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a-DK" smtClean="0"/>
              <a:t>Klik for at redigere i master</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4"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590067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nchor="t" anchorCtr="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455464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da-DK" smtClean="0"/>
              <a:t>Klik for at redigere i master</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87092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53362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200383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C50A9F6E-5D78-406B-ABA8-15436E364134}" type="datetimeFigureOut">
              <a:rPr lang="da-DK" smtClean="0"/>
              <a:t>02-11-2022</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4854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C50A9F6E-5D78-406B-ABA8-15436E364134}" type="datetimeFigureOut">
              <a:rPr lang="da-DK" smtClean="0"/>
              <a:t>02-11-2022</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26650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7" name="Date Placeholder 2"/>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3"/>
          <p:cNvSpPr>
            <a:spLocks noGrp="1"/>
          </p:cNvSpPr>
          <p:nvPr>
            <p:ph type="ftr" sz="quarter" idx="11"/>
          </p:nvPr>
        </p:nvSpPr>
        <p:spPr/>
        <p:txBody>
          <a:bodyPr/>
          <a:lstStyle/>
          <a:p>
            <a:endParaRPr lang="da-DK"/>
          </a:p>
        </p:txBody>
      </p:sp>
      <p:sp>
        <p:nvSpPr>
          <p:cNvPr id="6" name="Slide Number Placeholder 4"/>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79647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2"/>
          <p:cNvSpPr>
            <a:spLocks noGrp="1"/>
          </p:cNvSpPr>
          <p:nvPr>
            <p:ph type="ftr" sz="quarter" idx="11"/>
          </p:nvPr>
        </p:nvSpPr>
        <p:spPr/>
        <p:txBody>
          <a:bodyPr/>
          <a:lstStyle/>
          <a:p>
            <a:endParaRPr lang="da-DK"/>
          </a:p>
        </p:txBody>
      </p:sp>
      <p:sp>
        <p:nvSpPr>
          <p:cNvPr id="6" name="Slide Number Placeholder 3"/>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413705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da-DK" smtClean="0"/>
              <a:t>Klik for at redigere i master</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7" name="Date Placeholder 4"/>
          <p:cNvSpPr>
            <a:spLocks noGrp="1"/>
          </p:cNvSpPr>
          <p:nvPr>
            <p:ph type="dt" sz="half" idx="10"/>
          </p:nvPr>
        </p:nvSpPr>
        <p:spPr/>
        <p:txBody>
          <a:bodyPr/>
          <a:lstStyle/>
          <a:p>
            <a:fld id="{C50A9F6E-5D78-406B-ABA8-15436E364134}" type="datetimeFigureOut">
              <a:rPr lang="da-DK" smtClean="0"/>
              <a:t>02-11-2022</a:t>
            </a:fld>
            <a:endParaRPr lang="da-DK"/>
          </a:p>
        </p:txBody>
      </p:sp>
      <p:sp>
        <p:nvSpPr>
          <p:cNvPr id="5" name="Footer Placeholder 5"/>
          <p:cNvSpPr>
            <a:spLocks noGrp="1"/>
          </p:cNvSpPr>
          <p:nvPr>
            <p:ph type="ftr" sz="quarter" idx="11"/>
          </p:nvPr>
        </p:nvSpPr>
        <p:spPr/>
        <p:txBody>
          <a:bodyPr/>
          <a:lstStyle/>
          <a:p>
            <a:endParaRPr lang="da-DK"/>
          </a:p>
        </p:txBody>
      </p:sp>
      <p:sp>
        <p:nvSpPr>
          <p:cNvPr id="6" name="Slide Number Placeholder 6"/>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3684268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C50A9F6E-5D78-406B-ABA8-15436E364134}" type="datetimeFigureOut">
              <a:rPr lang="da-DK" smtClean="0"/>
              <a:t>02-11-2022</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E03EC0-DB4D-44E1-A8C3-094D3EFFCC31}" type="slidenum">
              <a:rPr lang="da-DK" smtClean="0"/>
              <a:t>‹nr.›</a:t>
            </a:fld>
            <a:endParaRPr lang="da-DK"/>
          </a:p>
        </p:txBody>
      </p:sp>
    </p:spTree>
    <p:extLst>
      <p:ext uri="{BB962C8B-B14F-4D97-AF65-F5344CB8AC3E}">
        <p14:creationId xmlns:p14="http://schemas.microsoft.com/office/powerpoint/2010/main" val="106935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da-DK" smtClean="0"/>
              <a:t>Klik for at redigere i master</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50A9F6E-5D78-406B-ABA8-15436E364134}" type="datetimeFigureOut">
              <a:rPr lang="da-DK" smtClean="0"/>
              <a:t>02-11-2022</a:t>
            </a:fld>
            <a:endParaRPr lang="da-DK"/>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da-DK"/>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9E03EC0-DB4D-44E1-A8C3-094D3EFFCC31}" type="slidenum">
              <a:rPr lang="da-DK" smtClean="0"/>
              <a:t>‹nr.›</a:t>
            </a:fld>
            <a:endParaRPr lang="da-DK"/>
          </a:p>
        </p:txBody>
      </p:sp>
    </p:spTree>
    <p:extLst>
      <p:ext uri="{BB962C8B-B14F-4D97-AF65-F5344CB8AC3E}">
        <p14:creationId xmlns:p14="http://schemas.microsoft.com/office/powerpoint/2010/main" val="24578728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sonet.dk/love/visit.htm#fir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sonet.dk/love/visit.htm#fir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sonet.dk/love/visit.htm#stj"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sonet.dk/love/visit.htm#firk" TargetMode="External"/><Relationship Id="rId2" Type="http://schemas.openxmlformats.org/officeDocument/2006/relationships/hyperlink" Target="https://fsonet.dk/love/visit.htm#stj"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Ortodontisk visitation</a:t>
            </a:r>
            <a:endParaRPr lang="da-DK" dirty="0"/>
          </a:p>
        </p:txBody>
      </p:sp>
      <p:sp>
        <p:nvSpPr>
          <p:cNvPr id="3" name="Undertitel 2"/>
          <p:cNvSpPr>
            <a:spLocks noGrp="1"/>
          </p:cNvSpPr>
          <p:nvPr>
            <p:ph type="subTitle" idx="1"/>
          </p:nvPr>
        </p:nvSpPr>
        <p:spPr/>
        <p:txBody>
          <a:bodyPr/>
          <a:lstStyle/>
          <a:p>
            <a:endParaRPr lang="da-DK"/>
          </a:p>
        </p:txBody>
      </p:sp>
    </p:spTree>
    <p:extLst>
      <p:ext uri="{BB962C8B-B14F-4D97-AF65-F5344CB8AC3E}">
        <p14:creationId xmlns:p14="http://schemas.microsoft.com/office/powerpoint/2010/main" val="44900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2826490313"/>
              </p:ext>
            </p:extLst>
          </p:nvPr>
        </p:nvGraphicFramePr>
        <p:xfrm>
          <a:off x="1460662" y="2209375"/>
          <a:ext cx="8947151" cy="3607562"/>
        </p:xfrm>
        <a:graphic>
          <a:graphicData uri="http://schemas.openxmlformats.org/drawingml/2006/table">
            <a:tbl>
              <a:tblPr firstRow="1" firstCol="1" bandRow="1">
                <a:tableStyleId>{5C22544A-7EE6-4342-B048-85BDC9FD1C3A}</a:tableStyleId>
              </a:tblPr>
              <a:tblGrid>
                <a:gridCol w="1807921"/>
                <a:gridCol w="1807921"/>
                <a:gridCol w="1807921"/>
                <a:gridCol w="3523388"/>
              </a:tblGrid>
              <a:tr h="290957">
                <a:tc gridSpan="4">
                  <a:txBody>
                    <a:bodyPr/>
                    <a:lstStyle/>
                    <a:p>
                      <a:pPr>
                        <a:lnSpc>
                          <a:spcPct val="107000"/>
                        </a:lnSpc>
                        <a:spcAft>
                          <a:spcPts val="0"/>
                        </a:spcAft>
                      </a:pPr>
                      <a:r>
                        <a:rPr lang="da-DK" sz="1200">
                          <a:effectLst/>
                        </a:rPr>
                        <a:t>TABEL 2 - Visitationskriterier for udvælgelse til ortodontisk behandling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da-DK"/>
                    </a:p>
                  </a:txBody>
                  <a:tcPr/>
                </a:tc>
                <a:tc hMerge="1">
                  <a:txBody>
                    <a:bodyPr/>
                    <a:lstStyle/>
                    <a:p>
                      <a:endParaRPr lang="da-DK"/>
                    </a:p>
                  </a:txBody>
                  <a:tcPr/>
                </a:tc>
                <a:tc hMerge="1">
                  <a:txBody>
                    <a:bodyPr/>
                    <a:lstStyle/>
                    <a:p>
                      <a:endParaRPr lang="da-DK"/>
                    </a:p>
                  </a:txBody>
                  <a:tcPr/>
                </a:tc>
              </a:tr>
              <a:tr h="290957">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682371">
                <a:tc rowSpan="3">
                  <a:txBody>
                    <a:bodyPr/>
                    <a:lstStyle/>
                    <a:p>
                      <a:pPr>
                        <a:lnSpc>
                          <a:spcPct val="107000"/>
                        </a:lnSpc>
                        <a:spcAft>
                          <a:spcPts val="0"/>
                        </a:spcAft>
                      </a:pPr>
                      <a:r>
                        <a:rPr lang="da-DK" sz="1200">
                          <a:effectLst/>
                        </a:rPr>
                        <a:t>Åbent bid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rowSpan="3">
                  <a:txBody>
                    <a:bodyPr/>
                    <a:lstStyle/>
                    <a:p>
                      <a:pPr>
                        <a:lnSpc>
                          <a:spcPct val="107000"/>
                        </a:lnSpc>
                        <a:spcAft>
                          <a:spcPts val="0"/>
                        </a:spcAft>
                      </a:pPr>
                      <a:r>
                        <a:rPr lang="da-DK" sz="1200">
                          <a:effectLst/>
                        </a:rPr>
                        <a:t>II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Åbent bid med reduceret okklusionsfelt (dvs. alene kontakter på molarer)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Altid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878078">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Åbent bid med funktionelle problemer (spise- / tygge- / bidfunktionsproblemer mm.)</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Altid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878078">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Omfattende skelettalt betinget åbent bid - ekstrem, afvigende kæbevækst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Næsten altid </a:t>
                      </a:r>
                      <a:r>
                        <a:rPr lang="da-DK" sz="1200" u="none" strike="noStrike" dirty="0">
                          <a:effectLst/>
                          <a:hlinkClick r:id="rId2"/>
                        </a:rPr>
                        <a:t>#</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bl>
          </a:graphicData>
        </a:graphic>
      </p:graphicFrame>
    </p:spTree>
    <p:extLst>
      <p:ext uri="{BB962C8B-B14F-4D97-AF65-F5344CB8AC3E}">
        <p14:creationId xmlns:p14="http://schemas.microsoft.com/office/powerpoint/2010/main" val="123189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569927444"/>
              </p:ext>
            </p:extLst>
          </p:nvPr>
        </p:nvGraphicFramePr>
        <p:xfrm>
          <a:off x="945663" y="1618594"/>
          <a:ext cx="10289900" cy="4626663"/>
        </p:xfrm>
        <a:graphic>
          <a:graphicData uri="http://schemas.openxmlformats.org/drawingml/2006/table">
            <a:tbl>
              <a:tblPr firstRow="1" firstCol="1" bandRow="1">
                <a:tableStyleId>{5C22544A-7EE6-4342-B048-85BDC9FD1C3A}</a:tableStyleId>
              </a:tblPr>
              <a:tblGrid>
                <a:gridCol w="1669022"/>
                <a:gridCol w="1669022"/>
                <a:gridCol w="3475928"/>
                <a:gridCol w="3475928"/>
              </a:tblGrid>
              <a:tr h="354433">
                <a:tc gridSpan="4">
                  <a:txBody>
                    <a:bodyPr/>
                    <a:lstStyle/>
                    <a:p>
                      <a:pPr>
                        <a:lnSpc>
                          <a:spcPct val="107000"/>
                        </a:lnSpc>
                        <a:spcAft>
                          <a:spcPts val="0"/>
                        </a:spcAft>
                      </a:pPr>
                      <a:r>
                        <a:rPr lang="da-DK" sz="1200">
                          <a:effectLst/>
                        </a:rPr>
                        <a:t>TABEL 2 - Visitationskriterier for udvælgelse til ortodontisk behandling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da-DK"/>
                    </a:p>
                  </a:txBody>
                  <a:tcPr/>
                </a:tc>
                <a:tc hMerge="1">
                  <a:txBody>
                    <a:bodyPr/>
                    <a:lstStyle/>
                    <a:p>
                      <a:endParaRPr lang="da-DK"/>
                    </a:p>
                  </a:txBody>
                  <a:tcPr/>
                </a:tc>
                <a:tc hMerge="1">
                  <a:txBody>
                    <a:bodyPr/>
                    <a:lstStyle/>
                    <a:p>
                      <a:endParaRPr lang="da-DK"/>
                    </a:p>
                  </a:txBody>
                  <a:tcPr/>
                </a:tc>
              </a:tr>
              <a:tr h="354433">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1069643">
                <a:tc rowSpan="5">
                  <a:txBody>
                    <a:bodyPr/>
                    <a:lstStyle/>
                    <a:p>
                      <a:pPr>
                        <a:lnSpc>
                          <a:spcPct val="107000"/>
                        </a:lnSpc>
                        <a:spcAft>
                          <a:spcPts val="0"/>
                        </a:spcAft>
                      </a:pPr>
                      <a:r>
                        <a:rPr lang="da-DK" sz="1200">
                          <a:effectLst/>
                        </a:rPr>
                        <a:t>Mandibulært overbid / omvendt skæretandsføring / (invertering)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rowSpan="5">
                  <a:txBody>
                    <a:bodyPr/>
                    <a:lstStyle/>
                    <a:p>
                      <a:pPr>
                        <a:lnSpc>
                          <a:spcPct val="107000"/>
                        </a:lnSpc>
                        <a:spcAft>
                          <a:spcPts val="0"/>
                        </a:spcAft>
                      </a:pPr>
                      <a:r>
                        <a:rPr lang="da-DK" sz="1200">
                          <a:effectLst/>
                        </a:rPr>
                        <a:t>I, II, III,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Mandibulært overbid / omvendt skæretandsføring / (invertering) med pladsmangel til eruption af tænder i overkæben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831240">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Mandibulært overbid / omvendt skæretandsføring / (invertering) med tvangsføring (interceptivt)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831240">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Mandibulært overbid / omvendt skæretandsføring / (invertering) med tydelig bidlåsning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592837">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Mindre inverteringer uden større pladsproblemer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aldrig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592837">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Basale afvigelser uden akutte problemer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Observation</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bl>
          </a:graphicData>
        </a:graphic>
      </p:graphicFrame>
      <p:sp>
        <p:nvSpPr>
          <p:cNvPr id="5" name="Rektangel 4"/>
          <p:cNvSpPr/>
          <p:nvPr/>
        </p:nvSpPr>
        <p:spPr>
          <a:xfrm>
            <a:off x="7777655" y="4277710"/>
            <a:ext cx="1135117" cy="220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p:cNvSpPr/>
          <p:nvPr/>
        </p:nvSpPr>
        <p:spPr>
          <a:xfrm>
            <a:off x="7798677" y="5118538"/>
            <a:ext cx="1114096" cy="199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69576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6" presetClass="exit" presetSubtype="21" fill="hold" grpId="0" nodeType="withEffect">
                                  <p:stCondLst>
                                    <p:cond delay="0"/>
                                  </p:stCondLst>
                                  <p:childTnLst>
                                    <p:animEffect transition="out" filter="barn(inVertic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732986601"/>
              </p:ext>
            </p:extLst>
          </p:nvPr>
        </p:nvGraphicFramePr>
        <p:xfrm>
          <a:off x="1776240" y="1524000"/>
          <a:ext cx="8114957" cy="4243298"/>
        </p:xfrm>
        <a:graphic>
          <a:graphicData uri="http://schemas.openxmlformats.org/drawingml/2006/table">
            <a:tbl>
              <a:tblPr firstRow="1" firstCol="1" bandRow="1">
                <a:tableStyleId>{5C22544A-7EE6-4342-B048-85BDC9FD1C3A}</a:tableStyleId>
              </a:tblPr>
              <a:tblGrid>
                <a:gridCol w="924415"/>
                <a:gridCol w="1503681"/>
                <a:gridCol w="3734710"/>
                <a:gridCol w="1952151"/>
              </a:tblGrid>
              <a:tr h="416699">
                <a:tc gridSpan="4">
                  <a:txBody>
                    <a:bodyPr/>
                    <a:lstStyle/>
                    <a:p>
                      <a:pPr>
                        <a:lnSpc>
                          <a:spcPct val="107000"/>
                        </a:lnSpc>
                        <a:spcAft>
                          <a:spcPts val="0"/>
                        </a:spcAft>
                      </a:pPr>
                      <a:r>
                        <a:rPr lang="da-DK" sz="1200" dirty="0">
                          <a:effectLst/>
                        </a:rPr>
                        <a:t>TABEL 2 - Visitationskriterier for udvælgelse til ortodontisk behandling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da-DK"/>
                    </a:p>
                  </a:txBody>
                  <a:tcPr/>
                </a:tc>
                <a:tc hMerge="1">
                  <a:txBody>
                    <a:bodyPr/>
                    <a:lstStyle/>
                    <a:p>
                      <a:endParaRPr lang="da-DK"/>
                    </a:p>
                  </a:txBody>
                  <a:tcPr/>
                </a:tc>
                <a:tc hMerge="1">
                  <a:txBody>
                    <a:bodyPr/>
                    <a:lstStyle/>
                    <a:p>
                      <a:endParaRPr lang="da-DK"/>
                    </a:p>
                  </a:txBody>
                  <a:tcPr/>
                </a:tc>
              </a:tr>
              <a:tr h="707248">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997608">
                <a:tc rowSpan="4">
                  <a:txBody>
                    <a:bodyPr/>
                    <a:lstStyle/>
                    <a:p>
                      <a:pPr>
                        <a:lnSpc>
                          <a:spcPct val="107000"/>
                        </a:lnSpc>
                        <a:spcAft>
                          <a:spcPts val="0"/>
                        </a:spcAft>
                      </a:pPr>
                      <a:r>
                        <a:rPr lang="da-DK" sz="1200">
                          <a:effectLst/>
                        </a:rPr>
                        <a:t>Krydsbid / Saksbid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rowSpan="4">
                  <a:txBody>
                    <a:bodyPr/>
                    <a:lstStyle/>
                    <a:p>
                      <a:pPr>
                        <a:lnSpc>
                          <a:spcPct val="107000"/>
                        </a:lnSpc>
                        <a:spcAft>
                          <a:spcPts val="0"/>
                        </a:spcAft>
                      </a:pPr>
                      <a:r>
                        <a:rPr lang="da-DK" sz="1200">
                          <a:effectLst/>
                        </a:rPr>
                        <a:t>II, III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Krydsbid / saksbid med udtalt tvangsføring (ubetinget ved 2 mm eller mere) eller bidlåsning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997608">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Krydsbid / saksbid med pladsmangel til eruption af OK-tænder hvor ekstraktion ikke er indlysende</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Næsten altid</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416887">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Totale en- eller dobbeltsidige saksbid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707248">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Saksbid af en eller flere enkeltstående tænder, herunder 7+7, alene</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Næsten aldrig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bl>
          </a:graphicData>
        </a:graphic>
      </p:graphicFrame>
      <p:sp>
        <p:nvSpPr>
          <p:cNvPr id="5" name="Rektangel 4"/>
          <p:cNvSpPr/>
          <p:nvPr/>
        </p:nvSpPr>
        <p:spPr>
          <a:xfrm>
            <a:off x="7966841" y="4708634"/>
            <a:ext cx="1135118" cy="2102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p:cNvSpPr/>
          <p:nvPr/>
        </p:nvSpPr>
        <p:spPr>
          <a:xfrm>
            <a:off x="7966841" y="5150068"/>
            <a:ext cx="1135118" cy="210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16813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4" presetClass="exit" presetSubtype="10" fill="hold" grpId="0" nodeType="withEffect">
                                  <p:stCondLst>
                                    <p:cond delay="0"/>
                                  </p:stCondLst>
                                  <p:childTnLst>
                                    <p:animEffect transition="out" filter="randombar(horizontal)">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093953737"/>
              </p:ext>
            </p:extLst>
          </p:nvPr>
        </p:nvGraphicFramePr>
        <p:xfrm>
          <a:off x="1381823" y="851341"/>
          <a:ext cx="9099451" cy="5660137"/>
        </p:xfrm>
        <a:graphic>
          <a:graphicData uri="http://schemas.openxmlformats.org/drawingml/2006/table">
            <a:tbl>
              <a:tblPr firstRow="1" firstCol="1" bandRow="1">
                <a:tableStyleId>{5C22544A-7EE6-4342-B048-85BDC9FD1C3A}</a:tableStyleId>
              </a:tblPr>
              <a:tblGrid>
                <a:gridCol w="1689768"/>
                <a:gridCol w="1689768"/>
                <a:gridCol w="3002819"/>
                <a:gridCol w="2717096"/>
              </a:tblGrid>
              <a:tr h="327882">
                <a:tc gridSpan="4">
                  <a:txBody>
                    <a:bodyPr/>
                    <a:lstStyle/>
                    <a:p>
                      <a:pPr>
                        <a:lnSpc>
                          <a:spcPct val="107000"/>
                        </a:lnSpc>
                        <a:spcAft>
                          <a:spcPts val="0"/>
                        </a:spcAft>
                      </a:pPr>
                      <a:r>
                        <a:rPr lang="da-DK" sz="1200">
                          <a:effectLst/>
                        </a:rPr>
                        <a:t>TABEL 2 - Visitationskriterier for udvælgelse til ortodontisk behandling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nchor="ctr"/>
                </a:tc>
                <a:tc hMerge="1">
                  <a:txBody>
                    <a:bodyPr/>
                    <a:lstStyle/>
                    <a:p>
                      <a:endParaRPr lang="da-DK"/>
                    </a:p>
                  </a:txBody>
                  <a:tcPr/>
                </a:tc>
                <a:tc hMerge="1">
                  <a:txBody>
                    <a:bodyPr/>
                    <a:lstStyle/>
                    <a:p>
                      <a:endParaRPr lang="da-DK"/>
                    </a:p>
                  </a:txBody>
                  <a:tcPr/>
                </a:tc>
                <a:tc hMerge="1">
                  <a:txBody>
                    <a:bodyPr/>
                    <a:lstStyle/>
                    <a:p>
                      <a:endParaRPr lang="da-DK"/>
                    </a:p>
                  </a:txBody>
                  <a:tcPr/>
                </a:tc>
              </a:tr>
              <a:tr h="327882">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rowSpan="3">
                  <a:txBody>
                    <a:bodyPr/>
                    <a:lstStyle/>
                    <a:p>
                      <a:pPr>
                        <a:lnSpc>
                          <a:spcPct val="107000"/>
                        </a:lnSpc>
                        <a:spcAft>
                          <a:spcPts val="0"/>
                        </a:spcAft>
                      </a:pPr>
                      <a:r>
                        <a:rPr lang="da-DK" sz="1200">
                          <a:effectLst/>
                        </a:rPr>
                        <a:t>Ektopi / displacering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rowSpan="3">
                  <a:txBody>
                    <a:bodyPr/>
                    <a:lstStyle/>
                    <a:p>
                      <a:pPr>
                        <a:lnSpc>
                          <a:spcPct val="107000"/>
                        </a:lnSpc>
                        <a:spcAft>
                          <a:spcPts val="0"/>
                        </a:spcAft>
                      </a:pPr>
                      <a:r>
                        <a:rPr lang="da-DK" sz="1200">
                          <a:effectLst/>
                        </a:rPr>
                        <a:t>I, III, (IV) (hvor ekstraktion / amotio ikke er en hensigtsmæssig løsning)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Store iøjnefaldende ved front og hjørnetænder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Ektopi / displacering, der bevirker eruptionshindring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Ektopi / displacering, der medfører retention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327882">
                <a:tc rowSpan="2">
                  <a:txBody>
                    <a:bodyPr/>
                    <a:lstStyle/>
                    <a:p>
                      <a:pPr>
                        <a:lnSpc>
                          <a:spcPct val="107000"/>
                        </a:lnSpc>
                        <a:spcAft>
                          <a:spcPts val="0"/>
                        </a:spcAft>
                      </a:pPr>
                      <a:r>
                        <a:rPr lang="da-DK" sz="1200">
                          <a:effectLst/>
                        </a:rPr>
                        <a:t>Ikke frembrudte tænder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rowSpan="2">
                  <a:txBody>
                    <a:bodyPr/>
                    <a:lstStyle/>
                    <a:p>
                      <a:pPr>
                        <a:lnSpc>
                          <a:spcPct val="107000"/>
                        </a:lnSpc>
                        <a:spcAft>
                          <a:spcPts val="0"/>
                        </a:spcAft>
                      </a:pPr>
                      <a:r>
                        <a:rPr lang="da-DK" sz="1200">
                          <a:effectLst/>
                        </a:rPr>
                        <a:t>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Incisiver og hjørnetænder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Næsten altid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Andre tænder, hvor amotio ikke er en faglig hensigtsmæssig løsning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Efter individuel vurdering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a:txBody>
                    <a:bodyPr/>
                    <a:lstStyle/>
                    <a:p>
                      <a:pPr>
                        <a:lnSpc>
                          <a:spcPct val="107000"/>
                        </a:lnSpc>
                        <a:spcAft>
                          <a:spcPts val="0"/>
                        </a:spcAft>
                      </a:pPr>
                      <a:r>
                        <a:rPr lang="da-DK" sz="1200">
                          <a:effectLst/>
                        </a:rPr>
                        <a:t>Erhvervet tandtab</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Nødvendig forbehandling til protetik</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Efter individuel vurdering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1015435">
                <a:tc rowSpan="3">
                  <a:txBody>
                    <a:bodyPr/>
                    <a:lstStyle/>
                    <a:p>
                      <a:pPr>
                        <a:lnSpc>
                          <a:spcPct val="107000"/>
                        </a:lnSpc>
                        <a:spcAft>
                          <a:spcPts val="0"/>
                        </a:spcAft>
                      </a:pPr>
                      <a:r>
                        <a:rPr lang="da-DK" sz="1200">
                          <a:effectLst/>
                        </a:rPr>
                        <a:t>Agenesi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rowSpan="3">
                  <a:txBody>
                    <a:bodyPr/>
                    <a:lstStyle/>
                    <a:p>
                      <a:pPr>
                        <a:lnSpc>
                          <a:spcPct val="107000"/>
                        </a:lnSpc>
                        <a:spcAft>
                          <a:spcPts val="0"/>
                        </a:spcAft>
                      </a:pPr>
                      <a:r>
                        <a:rPr lang="da-DK" sz="1200">
                          <a:effectLst/>
                        </a:rPr>
                        <a:t>I, II, III,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For- og hjørnetænder, hvor større diastemata resterer (dvs. manglende naturlig korrektion) - se endvidere spredtstilling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Næsten altid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555529">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Præmolarer (afhængig af antal og lokalisation samt vækstmønster)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a:effectLst/>
                        </a:rPr>
                        <a:t>Efter individuel vurdering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r h="327882">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Multiple - forbehandling til protetik</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c>
                  <a:txBody>
                    <a:bodyPr/>
                    <a:lstStyle/>
                    <a:p>
                      <a:pPr>
                        <a:lnSpc>
                          <a:spcPct val="107000"/>
                        </a:lnSpc>
                        <a:spcAft>
                          <a:spcPts val="0"/>
                        </a:spcAft>
                      </a:pPr>
                      <a:r>
                        <a:rPr lang="da-DK" sz="1200" dirty="0">
                          <a:effectLst/>
                        </a:rPr>
                        <a:t>Næsten altid </a:t>
                      </a:r>
                      <a:r>
                        <a:rPr lang="da-DK" sz="1200" u="none" strike="noStrike" dirty="0">
                          <a:effectLst/>
                          <a:hlinkClick r:id="rId2"/>
                        </a:rPr>
                        <a:t>*</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676" marR="45676" marT="45676" marB="45676"/>
                </a:tc>
              </a:tr>
            </a:tbl>
          </a:graphicData>
        </a:graphic>
      </p:graphicFrame>
    </p:spTree>
    <p:extLst>
      <p:ext uri="{BB962C8B-B14F-4D97-AF65-F5344CB8AC3E}">
        <p14:creationId xmlns:p14="http://schemas.microsoft.com/office/powerpoint/2010/main" val="1079395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2262402092"/>
              </p:ext>
            </p:extLst>
          </p:nvPr>
        </p:nvGraphicFramePr>
        <p:xfrm>
          <a:off x="1860341" y="767258"/>
          <a:ext cx="8414337" cy="5868244"/>
        </p:xfrm>
        <a:graphic>
          <a:graphicData uri="http://schemas.openxmlformats.org/drawingml/2006/table">
            <a:tbl>
              <a:tblPr firstRow="1" firstCol="1" bandRow="1">
                <a:tableStyleId>{5C22544A-7EE6-4342-B048-85BDC9FD1C3A}</a:tableStyleId>
              </a:tblPr>
              <a:tblGrid>
                <a:gridCol w="2407454"/>
                <a:gridCol w="1458910"/>
                <a:gridCol w="2407454"/>
                <a:gridCol w="2140519"/>
              </a:tblGrid>
              <a:tr h="320562">
                <a:tc gridSpan="4">
                  <a:txBody>
                    <a:bodyPr/>
                    <a:lstStyle/>
                    <a:p>
                      <a:pPr>
                        <a:lnSpc>
                          <a:spcPct val="107000"/>
                        </a:lnSpc>
                        <a:spcAft>
                          <a:spcPts val="0"/>
                        </a:spcAft>
                      </a:pPr>
                      <a:r>
                        <a:rPr lang="da-DK" sz="1100">
                          <a:effectLst/>
                        </a:rPr>
                        <a:t>TABEL 2 - Visitationskriterier for udvælgelse til ortodontisk behandling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nchor="ctr"/>
                </a:tc>
                <a:tc hMerge="1">
                  <a:txBody>
                    <a:bodyPr/>
                    <a:lstStyle/>
                    <a:p>
                      <a:endParaRPr lang="da-DK"/>
                    </a:p>
                  </a:txBody>
                  <a:tcPr/>
                </a:tc>
                <a:tc hMerge="1">
                  <a:txBody>
                    <a:bodyPr/>
                    <a:lstStyle/>
                    <a:p>
                      <a:endParaRPr lang="da-DK"/>
                    </a:p>
                  </a:txBody>
                  <a:tcPr/>
                </a:tc>
                <a:tc hMerge="1">
                  <a:txBody>
                    <a:bodyPr/>
                    <a:lstStyle/>
                    <a:p>
                      <a:endParaRPr lang="da-DK"/>
                    </a:p>
                  </a:txBody>
                  <a:tcPr/>
                </a:tc>
              </a:tr>
              <a:tr h="320562">
                <a:tc>
                  <a:txBody>
                    <a:bodyPr/>
                    <a:lstStyle/>
                    <a:p>
                      <a:pPr>
                        <a:lnSpc>
                          <a:spcPct val="107000"/>
                        </a:lnSpc>
                        <a:spcAft>
                          <a:spcPts val="0"/>
                        </a:spcAft>
                      </a:pPr>
                      <a:r>
                        <a:rPr lang="da-DK" sz="11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Potentielle risici</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Manifestationer</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Behandlingsindikation</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r h="1388557">
                <a:tc rowSpan="2">
                  <a:txBody>
                    <a:bodyPr/>
                    <a:lstStyle/>
                    <a:p>
                      <a:pPr>
                        <a:lnSpc>
                          <a:spcPct val="107000"/>
                        </a:lnSpc>
                        <a:spcAft>
                          <a:spcPts val="0"/>
                        </a:spcAft>
                      </a:pPr>
                      <a:r>
                        <a:rPr lang="da-DK" sz="1100">
                          <a:effectLst/>
                        </a:rPr>
                        <a:t>Spredtstilling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rowSpan="2">
                  <a:txBody>
                    <a:bodyPr/>
                    <a:lstStyle/>
                    <a:p>
                      <a:pPr>
                        <a:lnSpc>
                          <a:spcPct val="107000"/>
                        </a:lnSpc>
                        <a:spcAft>
                          <a:spcPts val="0"/>
                        </a:spcAft>
                      </a:pPr>
                      <a:r>
                        <a:rPr lang="da-DK" sz="1100">
                          <a:effectLst/>
                        </a:rPr>
                        <a:t>IV</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Ekstrem spredtstilling i overkæbefront med pladsoverskud svarende til en hel tandbredde eller mere, og hvor plastrestaurering ikke er mulig / hensigtsmæssig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Efter individuel vurdering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r h="751803">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100">
                          <a:effectLst/>
                        </a:rPr>
                        <a:t>Ekstrem spredtstilling som delelement i kombination med andre afvigelser</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Efter individuel vurdering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r h="1604338">
                <a:tc rowSpan="3">
                  <a:txBody>
                    <a:bodyPr/>
                    <a:lstStyle/>
                    <a:p>
                      <a:pPr>
                        <a:lnSpc>
                          <a:spcPct val="107000"/>
                        </a:lnSpc>
                        <a:spcAft>
                          <a:spcPts val="0"/>
                        </a:spcAft>
                      </a:pPr>
                      <a:r>
                        <a:rPr lang="da-DK" sz="1100">
                          <a:effectLst/>
                        </a:rPr>
                        <a:t>Trangstilling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rowSpan="3">
                  <a:txBody>
                    <a:bodyPr/>
                    <a:lstStyle/>
                    <a:p>
                      <a:pPr>
                        <a:lnSpc>
                          <a:spcPct val="107000"/>
                        </a:lnSpc>
                        <a:spcAft>
                          <a:spcPts val="0"/>
                        </a:spcAft>
                      </a:pPr>
                      <a:r>
                        <a:rPr lang="da-DK" sz="1100">
                          <a:effectLst/>
                        </a:rPr>
                        <a:t>(I), IV</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Stor iøjnefaldende trangstilling med stillingsvariation af flere tænder i overkæbefronten - primært overkæbeincisiver (pladsmangel svarende til en hel tandbredde eller mere)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Efter individuel vurdering - næsten altid</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r h="741211">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100">
                          <a:effectLst/>
                        </a:rPr>
                        <a:t>I underkæbefront ved kombination med andre indikationer</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a:effectLst/>
                        </a:rPr>
                        <a:t>Efter individuel vurdering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r h="741211">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100">
                          <a:effectLst/>
                        </a:rPr>
                        <a:t>Total displacering af enkelttand i underkæbefront alene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c>
                  <a:txBody>
                    <a:bodyPr/>
                    <a:lstStyle/>
                    <a:p>
                      <a:pPr>
                        <a:lnSpc>
                          <a:spcPct val="107000"/>
                        </a:lnSpc>
                        <a:spcAft>
                          <a:spcPts val="0"/>
                        </a:spcAft>
                      </a:pPr>
                      <a:r>
                        <a:rPr lang="da-DK" sz="1100" dirty="0">
                          <a:effectLst/>
                        </a:rPr>
                        <a:t>Aldrig</a:t>
                      </a:r>
                      <a:endParaRPr lang="da-DK"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621" marR="43621" marT="43621" marB="43621"/>
                </a:tc>
              </a:tr>
            </a:tbl>
          </a:graphicData>
        </a:graphic>
      </p:graphicFrame>
      <p:sp>
        <p:nvSpPr>
          <p:cNvPr id="5" name="Rektangel 4"/>
          <p:cNvSpPr/>
          <p:nvPr/>
        </p:nvSpPr>
        <p:spPr>
          <a:xfrm>
            <a:off x="8145517" y="5213131"/>
            <a:ext cx="1734207" cy="220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p:cNvSpPr/>
          <p:nvPr/>
        </p:nvSpPr>
        <p:spPr>
          <a:xfrm>
            <a:off x="8156028" y="5938345"/>
            <a:ext cx="1723696" cy="220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24686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par>
                                <p:cTn id="8" presetID="21" presetClass="exit" presetSubtype="1" fill="hold" grpId="0" nodeType="withEffect">
                                  <p:stCondLst>
                                    <p:cond delay="0"/>
                                  </p:stCondLst>
                                  <p:childTnLst>
                                    <p:animEffect transition="out" filter="wheel(1)">
                                      <p:cBhvr>
                                        <p:cTn id="9" dur="2000"/>
                                        <p:tgtEl>
                                          <p:spTgt spid="5"/>
                                        </p:tgtEl>
                                      </p:cBhvr>
                                    </p:animEffect>
                                    <p:set>
                                      <p:cBhvr>
                                        <p:cTn id="10"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3804237120"/>
              </p:ext>
            </p:extLst>
          </p:nvPr>
        </p:nvGraphicFramePr>
        <p:xfrm>
          <a:off x="1713186" y="1019510"/>
          <a:ext cx="8701910" cy="5375101"/>
        </p:xfrm>
        <a:graphic>
          <a:graphicData uri="http://schemas.openxmlformats.org/drawingml/2006/table">
            <a:tbl>
              <a:tblPr firstRow="1" firstCol="1" bandRow="1">
                <a:tableStyleId>{5C22544A-7EE6-4342-B048-85BDC9FD1C3A}</a:tableStyleId>
              </a:tblPr>
              <a:tblGrid>
                <a:gridCol w="2251872"/>
                <a:gridCol w="1651060"/>
                <a:gridCol w="2399489"/>
                <a:gridCol w="2399489"/>
              </a:tblGrid>
              <a:tr h="320747">
                <a:tc gridSpan="4">
                  <a:txBody>
                    <a:bodyPr/>
                    <a:lstStyle/>
                    <a:p>
                      <a:pPr>
                        <a:lnSpc>
                          <a:spcPct val="107000"/>
                        </a:lnSpc>
                        <a:spcAft>
                          <a:spcPts val="0"/>
                        </a:spcAft>
                      </a:pPr>
                      <a:r>
                        <a:rPr lang="da-DK" sz="1200">
                          <a:effectLst/>
                        </a:rPr>
                        <a:t>TABEL 2 - Visitationskriterier for udvælgelse til ortodontisk behandling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da-DK"/>
                    </a:p>
                  </a:txBody>
                  <a:tcPr/>
                </a:tc>
                <a:tc hMerge="1">
                  <a:txBody>
                    <a:bodyPr/>
                    <a:lstStyle/>
                    <a:p>
                      <a:endParaRPr lang="da-DK"/>
                    </a:p>
                  </a:txBody>
                  <a:tcPr/>
                </a:tc>
                <a:tc hMerge="1">
                  <a:txBody>
                    <a:bodyPr/>
                    <a:lstStyle/>
                    <a:p>
                      <a:endParaRPr lang="da-DK"/>
                    </a:p>
                  </a:txBody>
                  <a:tcPr/>
                </a:tc>
              </a:tr>
              <a:tr h="320892">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1214893">
                <a:tc>
                  <a:txBody>
                    <a:bodyPr/>
                    <a:lstStyle/>
                    <a:p>
                      <a:pPr>
                        <a:lnSpc>
                          <a:spcPct val="107000"/>
                        </a:lnSpc>
                        <a:spcAft>
                          <a:spcPts val="0"/>
                        </a:spcAft>
                      </a:pPr>
                      <a:r>
                        <a:rPr lang="da-DK" sz="1200">
                          <a:effectLst/>
                        </a:rPr>
                        <a:t>Funktionsafvigelser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II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Børn og unge med dokumenterede lidelser, der ikke kan holdes symptomfri uden korrektion af sammenbiddet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Efter individuel vurdering </a:t>
                      </a:r>
                      <a:r>
                        <a:rPr lang="da-DK" sz="1200" u="none" strike="noStrike">
                          <a:effectLst/>
                          <a:hlinkClick r:id="rId2"/>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320892">
                <a:tc rowSpan="3">
                  <a:txBody>
                    <a:bodyPr/>
                    <a:lstStyle/>
                    <a:p>
                      <a:pPr>
                        <a:lnSpc>
                          <a:spcPct val="107000"/>
                        </a:lnSpc>
                        <a:spcAft>
                          <a:spcPts val="0"/>
                        </a:spcAft>
                      </a:pPr>
                      <a:r>
                        <a:rPr lang="da-DK" sz="1200">
                          <a:effectLst/>
                        </a:rPr>
                        <a:t>Vækstafvigelse (interceptiv ortodonti)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rowSpan="3">
                  <a:txBody>
                    <a:bodyPr/>
                    <a:lstStyle/>
                    <a:p>
                      <a:pPr>
                        <a:lnSpc>
                          <a:spcPct val="107000"/>
                        </a:lnSpc>
                        <a:spcAft>
                          <a:spcPts val="0"/>
                        </a:spcAft>
                      </a:pPr>
                      <a:r>
                        <a:rPr lang="da-DK" sz="1200">
                          <a:effectLst/>
                        </a:rPr>
                        <a:t>II,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Asymmetri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 </a:t>
                      </a:r>
                      <a:r>
                        <a:rPr lang="da-DK" sz="1200" u="none" strike="noStrike">
                          <a:effectLst/>
                          <a:hlinkClick r:id="rId3"/>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320892">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Kæbeledslidelse</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 </a:t>
                      </a:r>
                      <a:r>
                        <a:rPr lang="da-DK" sz="1200" u="none" strike="noStrike">
                          <a:effectLst/>
                          <a:hlinkClick r:id="rId3"/>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767892">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Ekstreme vækstforhold (mandibulært overbid, evt. åbne bid)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Næsten altid </a:t>
                      </a:r>
                      <a:r>
                        <a:rPr lang="da-DK" sz="1200" u="none" strike="noStrike">
                          <a:effectLst/>
                          <a:hlinkClick r:id="rId3"/>
                        </a:rPr>
                        <a:t>#</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2108893">
                <a:tc>
                  <a:txBody>
                    <a:bodyPr/>
                    <a:lstStyle/>
                    <a:p>
                      <a:pPr>
                        <a:lnSpc>
                          <a:spcPct val="107000"/>
                        </a:lnSpc>
                        <a:spcAft>
                          <a:spcPts val="0"/>
                        </a:spcAft>
                      </a:pPr>
                      <a:r>
                        <a:rPr lang="da-DK" sz="1200">
                          <a:effectLst/>
                        </a:rPr>
                        <a:t>Ekstraordinært psykosocialt behov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Børn og unge med kombination af mindre tandstillingsfejl og veldokumenterede problemer, f.eks. henvisning fra anden autoriseret behandler, hvor behandling har været uden resultat - ikke kosmetisk ortodonti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I begrænset omfang efter individuel vurdering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bl>
          </a:graphicData>
        </a:graphic>
      </p:graphicFrame>
    </p:spTree>
    <p:extLst>
      <p:ext uri="{BB962C8B-B14F-4D97-AF65-F5344CB8AC3E}">
        <p14:creationId xmlns:p14="http://schemas.microsoft.com/office/powerpoint/2010/main" val="954626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a:xfrm>
            <a:off x="1292771" y="704960"/>
            <a:ext cx="9219536" cy="5795681"/>
          </a:xfrm>
        </p:spPr>
        <p:txBody>
          <a:bodyPr>
            <a:normAutofit fontScale="85000" lnSpcReduction="10000"/>
          </a:bodyPr>
          <a:lstStyle/>
          <a:p>
            <a:r>
              <a:rPr lang="da-DK" i="1" dirty="0"/>
              <a:t>Behandling udført på psykosocial indikation vs. kosmetisk behandling</a:t>
            </a:r>
          </a:p>
          <a:p>
            <a:r>
              <a:rPr lang="da-DK" dirty="0"/>
              <a:t>For så vidt angår risikofaktoren "psykosocial belastning", skal det erindres, at børne- og ungdomstandplejen skal tilbyde ortodontisk behandling til de børn og unge, der har veldefineret indikation. Det skal således være faglige forhold, der taler for iværksættelse af behandling hos det enkelte barn. Det er velkendt, at grænserne for normal variation har sammenhæng med sociale normer i referencegrupper og det omgivende samfund.</a:t>
            </a:r>
          </a:p>
          <a:p>
            <a:r>
              <a:rPr lang="da-DK" dirty="0"/>
              <a:t>Udgangspunktet er imidlertid, at </a:t>
            </a:r>
            <a:r>
              <a:rPr lang="da-DK" dirty="0" err="1"/>
              <a:t>tilbudet</a:t>
            </a:r>
            <a:r>
              <a:rPr lang="da-DK" dirty="0"/>
              <a:t> på landsplan skal være ensartet, og at den kommunale tandpleje ikke skal tilbyde kosmetisk tandpleje.</a:t>
            </a:r>
          </a:p>
          <a:p>
            <a:r>
              <a:rPr lang="da-DK" dirty="0"/>
              <a:t>Med henblik på at skelne mellem behandling udført på psykosocial indikation og kosmetisk behandling kan opstilles følgende definitioner:</a:t>
            </a:r>
          </a:p>
          <a:p>
            <a:r>
              <a:rPr lang="da-DK" dirty="0"/>
              <a:t>Behandling udført på psykosocial indikation (risikofaktor IV) er behandling, hvor den afgørende indikation for indgrebet er en korrektion af personens udseende, således at dette ikke afviger i en sådan grad, at det må anses for invaliderende.</a:t>
            </a:r>
          </a:p>
          <a:p>
            <a:r>
              <a:rPr lang="da-DK" dirty="0"/>
              <a:t>Behandling udført på kosmetisk indikation er behandling, hvor det kosmetiske hensyn udgør den afgørende indikation for behandlingen, dvs. en behandling, der som hovedformål har til hensigt at forandre/forbedre udseendet, men hvor der ud fra en faglig vurdering ikke er tale om afvigelser i udseendet, der må anses for invaliderende. Kosmetiske behandlinger er ikke omfattet af </a:t>
            </a:r>
            <a:r>
              <a:rPr lang="da-DK" dirty="0" err="1"/>
              <a:t>tilbudet</a:t>
            </a:r>
            <a:r>
              <a:rPr lang="da-DK" dirty="0"/>
              <a:t> i børne- og ungdomstandplejen.</a:t>
            </a:r>
          </a:p>
          <a:p>
            <a:endParaRPr lang="da-DK" dirty="0"/>
          </a:p>
        </p:txBody>
      </p:sp>
      <p:sp>
        <p:nvSpPr>
          <p:cNvPr id="4" name="Rektangel 3"/>
          <p:cNvSpPr/>
          <p:nvPr/>
        </p:nvSpPr>
        <p:spPr>
          <a:xfrm>
            <a:off x="3258207" y="5570483"/>
            <a:ext cx="6792627" cy="273269"/>
          </a:xfrm>
          <a:prstGeom prst="rect">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Rektangel 4"/>
          <p:cNvSpPr/>
          <p:nvPr/>
        </p:nvSpPr>
        <p:spPr>
          <a:xfrm>
            <a:off x="1692166" y="5843752"/>
            <a:ext cx="2270234" cy="252248"/>
          </a:xfrm>
          <a:prstGeom prst="rect">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71856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a:xfrm>
            <a:off x="1492188" y="1958324"/>
            <a:ext cx="8946541" cy="4195481"/>
          </a:xfrm>
        </p:spPr>
        <p:txBody>
          <a:bodyPr/>
          <a:lstStyle/>
          <a:p>
            <a:r>
              <a:rPr lang="da-DK" i="1" dirty="0"/>
              <a:t>Visitationskriterier for udvælgelse til ortodontisk behandling</a:t>
            </a:r>
          </a:p>
          <a:p>
            <a:r>
              <a:rPr lang="da-DK" dirty="0"/>
              <a:t>Det er ikke er muligt i alle detaljer at beskrive de forskellige faktorers indvirkning på den samlede individuelle vurdering. Kombinationer af flere mindre </a:t>
            </a:r>
            <a:r>
              <a:rPr lang="da-DK" dirty="0" err="1"/>
              <a:t>malokklusionstræk</a:t>
            </a:r>
            <a:r>
              <a:rPr lang="da-DK" dirty="0"/>
              <a:t> kan således samlet set medføre, at der ud fra en faglig vurdering er så stor indikation, at en ortodontisk behandling alligevel bør tilrådes/tilbydes.</a:t>
            </a:r>
          </a:p>
          <a:p>
            <a:r>
              <a:rPr lang="da-DK" dirty="0"/>
              <a:t>Det er Sundhedsstyrelsens vurdering, at anvendelse af de nævnte kriterier vil medvirke til at reducere variationen i behandlingstilbuddet.</a:t>
            </a:r>
          </a:p>
          <a:p>
            <a:endParaRPr lang="da-DK" dirty="0"/>
          </a:p>
        </p:txBody>
      </p:sp>
    </p:spTree>
    <p:extLst>
      <p:ext uri="{BB962C8B-B14F-4D97-AF65-F5344CB8AC3E}">
        <p14:creationId xmlns:p14="http://schemas.microsoft.com/office/powerpoint/2010/main" val="1337986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Ortodontisk visitation</a:t>
            </a:r>
            <a:endParaRPr lang="da-DK" dirty="0"/>
          </a:p>
        </p:txBody>
      </p:sp>
      <p:sp>
        <p:nvSpPr>
          <p:cNvPr id="3" name="Pladsholder til indhold 2"/>
          <p:cNvSpPr>
            <a:spLocks noGrp="1"/>
          </p:cNvSpPr>
          <p:nvPr>
            <p:ph idx="1"/>
          </p:nvPr>
        </p:nvSpPr>
        <p:spPr/>
        <p:txBody>
          <a:bodyPr/>
          <a:lstStyle/>
          <a:p>
            <a:r>
              <a:rPr lang="da-DK" dirty="0"/>
              <a:t>Udvælgelse til ortodontisk behandling finder sted på grundlag af en biologisk risikovurdering, idet formålet er at diagnosticere de tandstillingsfejl, der indebærer forudsigelige eller eksisterende risici for fysiske skader og/eller psykosociale belastninger. Udvælgelsen finder sted dels ved de regelmæssige, generelle undersøgelser, dels ved systematisk screening.</a:t>
            </a:r>
          </a:p>
          <a:p>
            <a:endParaRPr lang="da-DK" dirty="0"/>
          </a:p>
          <a:p>
            <a:r>
              <a:rPr lang="da-DK" dirty="0"/>
              <a:t>Når der er diagnosticeret tandstillingsfejl med tandlægefaglig behandlingsindikation, dvs. betydelige afvigelser i tandbuerne eller i kæbernes </a:t>
            </a:r>
            <a:r>
              <a:rPr lang="da-DK" dirty="0" err="1"/>
              <a:t>sammenbid</a:t>
            </a:r>
            <a:r>
              <a:rPr lang="da-DK" dirty="0"/>
              <a:t>, må der foretages en afvejning af denne i forhold til det udtrykte behandlingsønske hos barnet og dettes forældre.</a:t>
            </a:r>
          </a:p>
        </p:txBody>
      </p:sp>
    </p:spTree>
    <p:extLst>
      <p:ext uri="{BB962C8B-B14F-4D97-AF65-F5344CB8AC3E}">
        <p14:creationId xmlns:p14="http://schemas.microsoft.com/office/powerpoint/2010/main" val="1241403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646111" y="452718"/>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a-DK" smtClean="0"/>
              <a:t>Ortodontisk visitation</a:t>
            </a:r>
            <a:endParaRPr lang="da-DK" dirty="0"/>
          </a:p>
        </p:txBody>
      </p:sp>
      <p:sp>
        <p:nvSpPr>
          <p:cNvPr id="3" name="Pladsholder til indhold 2"/>
          <p:cNvSpPr txBox="1">
            <a:spLocks/>
          </p:cNvSpPr>
          <p:nvPr/>
        </p:nvSpPr>
        <p:spPr>
          <a:xfrm>
            <a:off x="1103312" y="2052918"/>
            <a:ext cx="8946541" cy="4195481"/>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da-DK" dirty="0" smtClean="0"/>
              <a:t>Udvælgelse til ortodontisk behandling finder sted på grundlag af en biologisk risikovurdering, idet formålet er at diagnosticere de tandstillingsfejl, der indebærer forudsigelige eller eksisterende </a:t>
            </a:r>
            <a:r>
              <a:rPr lang="da-DK" dirty="0" smtClean="0">
                <a:solidFill>
                  <a:srgbClr val="FF0000"/>
                </a:solidFill>
              </a:rPr>
              <a:t>risici </a:t>
            </a:r>
            <a:r>
              <a:rPr lang="da-DK" dirty="0" smtClean="0"/>
              <a:t>for fysiske skader og/eller psykosociale belastninger. Udvælgelsen finder sted dels ved de regelmæssige, generelle undersøgelser, dels ved systematisk screening.</a:t>
            </a:r>
          </a:p>
          <a:p>
            <a:endParaRPr lang="da-DK" dirty="0" smtClean="0"/>
          </a:p>
          <a:p>
            <a:r>
              <a:rPr lang="da-DK" dirty="0" smtClean="0"/>
              <a:t>Når der er diagnosticeret tandstillingsfejl med tandlægefaglig behandlingsindikation, dvs. betydelige afvigelser i tandbuerne eller i kæbernes </a:t>
            </a:r>
            <a:r>
              <a:rPr lang="da-DK" dirty="0" err="1" smtClean="0"/>
              <a:t>sammenbid</a:t>
            </a:r>
            <a:r>
              <a:rPr lang="da-DK" dirty="0" smtClean="0"/>
              <a:t>, må der foretages en afvejning af denne i forhold til det udtrykte behandlingsønske hos barnet og dettes forældre.</a:t>
            </a:r>
            <a:endParaRPr lang="da-DK" dirty="0"/>
          </a:p>
        </p:txBody>
      </p:sp>
    </p:spTree>
    <p:extLst>
      <p:ext uri="{BB962C8B-B14F-4D97-AF65-F5344CB8AC3E}">
        <p14:creationId xmlns:p14="http://schemas.microsoft.com/office/powerpoint/2010/main" val="4150079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Ortodontisk visitation</a:t>
            </a:r>
            <a:endParaRPr lang="da-DK" dirty="0"/>
          </a:p>
        </p:txBody>
      </p:sp>
      <p:sp>
        <p:nvSpPr>
          <p:cNvPr id="3" name="Pladsholder til indhold 2"/>
          <p:cNvSpPr>
            <a:spLocks noGrp="1"/>
          </p:cNvSpPr>
          <p:nvPr>
            <p:ph idx="1"/>
          </p:nvPr>
        </p:nvSpPr>
        <p:spPr/>
        <p:txBody>
          <a:bodyPr/>
          <a:lstStyle/>
          <a:p>
            <a:r>
              <a:rPr lang="da-DK" dirty="0"/>
              <a:t>Ortodontisk undersøgelse ved de regelmæssige undersøgelser hos barnets sædvanlige tandlæge</a:t>
            </a:r>
          </a:p>
          <a:p>
            <a:endParaRPr lang="da-DK" dirty="0"/>
          </a:p>
          <a:p>
            <a:r>
              <a:rPr lang="da-DK" dirty="0"/>
              <a:t>Ortodontisk undersøgelse er en integreret del af de regelmæssige, generelle undersøgelser i børne- og ungdomstandplejen. </a:t>
            </a:r>
            <a:endParaRPr lang="da-DK" dirty="0" smtClean="0"/>
          </a:p>
          <a:p>
            <a:r>
              <a:rPr lang="da-DK" dirty="0" smtClean="0"/>
              <a:t>Formålet </a:t>
            </a:r>
            <a:r>
              <a:rPr lang="da-DK" dirty="0"/>
              <a:t>hermed er at sikre en rettidig udvælgelse af børn, der bør behandles tidligt, dvs. før screening hos specialtandlæge. Dette sikres ved et snævert samarbejde mellem den tandlæge, der er ansvarlig for barnets generelle tandpleje, og specialtandlæge. </a:t>
            </a:r>
          </a:p>
        </p:txBody>
      </p:sp>
    </p:spTree>
    <p:extLst>
      <p:ext uri="{BB962C8B-B14F-4D97-AF65-F5344CB8AC3E}">
        <p14:creationId xmlns:p14="http://schemas.microsoft.com/office/powerpoint/2010/main" val="45991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Ortodontisk visitation</a:t>
            </a:r>
            <a:endParaRPr lang="da-DK" dirty="0"/>
          </a:p>
        </p:txBody>
      </p:sp>
      <p:sp>
        <p:nvSpPr>
          <p:cNvPr id="3" name="Pladsholder til indhold 2"/>
          <p:cNvSpPr>
            <a:spLocks noGrp="1"/>
          </p:cNvSpPr>
          <p:nvPr>
            <p:ph idx="1"/>
          </p:nvPr>
        </p:nvSpPr>
        <p:spPr/>
        <p:txBody>
          <a:bodyPr>
            <a:normAutofit lnSpcReduction="10000"/>
          </a:bodyPr>
          <a:lstStyle/>
          <a:p>
            <a:r>
              <a:rPr lang="da-DK" dirty="0"/>
              <a:t>Ortodontisk screening hos specialtandlæge</a:t>
            </a:r>
          </a:p>
          <a:p>
            <a:endParaRPr lang="da-DK" dirty="0"/>
          </a:p>
          <a:p>
            <a:r>
              <a:rPr lang="da-DK" dirty="0"/>
              <a:t>Ud over de ortodontiske undersøgelser, der foretages i forbindelse med de regelmæssige, generelle undersøgelser, bør det sikres, at alle børn med moderate eller større tandstillingsfejl visiteres af specialtandlæge. Formålet hermed er at sikre en ensartet og rettidig udvælgelse af de børn, der har indikation for behandling. </a:t>
            </a:r>
            <a:endParaRPr lang="da-DK" dirty="0" smtClean="0"/>
          </a:p>
          <a:p>
            <a:r>
              <a:rPr lang="da-DK" dirty="0" smtClean="0"/>
              <a:t>Det </a:t>
            </a:r>
            <a:r>
              <a:rPr lang="da-DK" dirty="0"/>
              <a:t>skønnes ikke nødvendigt at lade børn, der enten ikke eller kun i mindre grad har afvigelser i tandstillingen, deltage i denne screening. Barnets sædvanlige tandlæge forventes at kunne foretage og journalføre denne vurdering. Ved ovenstående undersøgelser journalføres diagnoser og indikationsstilling efter gældende regler.</a:t>
            </a:r>
          </a:p>
        </p:txBody>
      </p:sp>
    </p:spTree>
    <p:extLst>
      <p:ext uri="{BB962C8B-B14F-4D97-AF65-F5344CB8AC3E}">
        <p14:creationId xmlns:p14="http://schemas.microsoft.com/office/powerpoint/2010/main" val="4109900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Ortodontisk visitation</a:t>
            </a:r>
            <a:endParaRPr lang="da-DK" dirty="0"/>
          </a:p>
        </p:txBody>
      </p:sp>
      <p:sp>
        <p:nvSpPr>
          <p:cNvPr id="3" name="Pladsholder til indhold 2"/>
          <p:cNvSpPr>
            <a:spLocks noGrp="1"/>
          </p:cNvSpPr>
          <p:nvPr>
            <p:ph idx="1"/>
          </p:nvPr>
        </p:nvSpPr>
        <p:spPr>
          <a:xfrm>
            <a:off x="1534228" y="1905778"/>
            <a:ext cx="8946541" cy="4195481"/>
          </a:xfrm>
        </p:spPr>
        <p:txBody>
          <a:bodyPr/>
          <a:lstStyle/>
          <a:p>
            <a:r>
              <a:rPr lang="da-DK" dirty="0"/>
              <a:t>Udvælgelse til tandregulering baseres for den enkelte specialtandlæge på en faglig vurdering i henhold til de visitationskriterier, som er fastlagt af Sundhedsstyrelsen. </a:t>
            </a:r>
            <a:endParaRPr lang="da-DK" dirty="0" smtClean="0"/>
          </a:p>
          <a:p>
            <a:r>
              <a:rPr lang="da-DK" dirty="0" smtClean="0"/>
              <a:t>Der </a:t>
            </a:r>
            <a:r>
              <a:rPr lang="da-DK" dirty="0"/>
              <a:t>er blandt de fleste specialtandlæger enighed om, hvilke børn / unge der ubetinget bør tilbydes behandling. </a:t>
            </a:r>
            <a:endParaRPr lang="da-DK" dirty="0" smtClean="0"/>
          </a:p>
          <a:p>
            <a:r>
              <a:rPr lang="da-DK" dirty="0" smtClean="0"/>
              <a:t>Visitationskriterierne</a:t>
            </a:r>
            <a:r>
              <a:rPr lang="da-DK" dirty="0"/>
              <a:t>, der er baseret på vurdering af risiko, kan i imidlertid i et vist omfang give anledning til tolkningsmuligheder, og dermed til en variation i </a:t>
            </a:r>
            <a:r>
              <a:rPr lang="da-DK" dirty="0" err="1"/>
              <a:t>tilbudet</a:t>
            </a:r>
            <a:r>
              <a:rPr lang="da-DK" dirty="0"/>
              <a:t> (gråzoneintervallet), idet behandlingsbehovet vurderes forskelligt blandt specialtandlægerne. </a:t>
            </a:r>
            <a:endParaRPr lang="da-DK" dirty="0" smtClean="0"/>
          </a:p>
          <a:p>
            <a:r>
              <a:rPr lang="da-DK" dirty="0" smtClean="0"/>
              <a:t>Hertil </a:t>
            </a:r>
            <a:r>
              <a:rPr lang="da-DK" dirty="0"/>
              <a:t>kommer, at en mærkbar forventning hos brugerne kan få afgørelser i grænsetilfælde til at falde forskelligt ud.</a:t>
            </a:r>
          </a:p>
        </p:txBody>
      </p:sp>
      <p:sp>
        <p:nvSpPr>
          <p:cNvPr id="6" name="Tekstfelt 5"/>
          <p:cNvSpPr txBox="1"/>
          <p:nvPr/>
        </p:nvSpPr>
        <p:spPr>
          <a:xfrm>
            <a:off x="5348472" y="4200983"/>
            <a:ext cx="3825765" cy="584775"/>
          </a:xfrm>
          <a:prstGeom prst="rect">
            <a:avLst/>
          </a:prstGeom>
          <a:noFill/>
        </p:spPr>
        <p:txBody>
          <a:bodyPr wrap="square" rtlCol="0">
            <a:spAutoFit/>
          </a:bodyPr>
          <a:lstStyle/>
          <a:p>
            <a:r>
              <a:rPr lang="da-DK" sz="3200" b="1" dirty="0" smtClean="0">
                <a:solidFill>
                  <a:schemeClr val="tx1">
                    <a:lumMod val="50000"/>
                  </a:schemeClr>
                </a:solidFill>
              </a:rPr>
              <a:t>Gråzoneintervallet</a:t>
            </a:r>
            <a:endParaRPr lang="da-DK" sz="3200" b="1" dirty="0">
              <a:solidFill>
                <a:schemeClr val="tx1">
                  <a:lumMod val="50000"/>
                </a:schemeClr>
              </a:solidFill>
            </a:endParaRPr>
          </a:p>
        </p:txBody>
      </p:sp>
    </p:spTree>
    <p:extLst>
      <p:ext uri="{BB962C8B-B14F-4D97-AF65-F5344CB8AC3E}">
        <p14:creationId xmlns:p14="http://schemas.microsoft.com/office/powerpoint/2010/main" val="193724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grpId="1" nodeType="afterEffect">
                                  <p:stCondLst>
                                    <p:cond delay="0"/>
                                  </p:stCondLst>
                                  <p:childTnLst>
                                    <p:animMotion origin="layout" path="M -0.05091 -0.01828 L -0.05091 -0.01805 C -0.04661 -0.01203 -0.04258 -0.00555 -0.03802 0.00023 C -0.03333 0.00602 -0.02981 0.00764 -0.02513 0.0125 C -0.02213 0.01528 -0.01953 0.01922 -0.01653 0.02176 C -0.01028 0.02662 -0.00742 0.02732 -0.00182 0.0294 C 0.00534 0.03565 -0.0026 0.0294 0.00677 0.0338 C 0.00834 0.03472 0.00964 0.03611 0.01107 0.03704 C 0.01315 0.0382 0.0168 0.03912 0.01888 0.04005 C 0.02617 0.04283 0.01784 0.04051 0.02839 0.04306 C 0.03841 0.04908 0.03164 0.0463 0.04909 0.04468 C 0.05157 0.04352 0.05417 0.0426 0.05677 0.04167 C 0.05847 0.04097 0.06029 0.04051 0.06198 0.04005 C 0.06602 0.03866 0.06602 0.03889 0.06966 0.03704 C 0.07188 0.03449 0.07331 0.03241 0.07578 0.03079 C 0.07683 0.0301 0.078 0.02986 0.07917 0.0294 C 0.08008 0.02824 0.08086 0.02709 0.08177 0.02616 C 0.08256 0.02547 0.0836 0.02547 0.08438 0.02477 C 0.09128 0.01783 0.08438 0.02153 0.09128 0.01852 C 0.09219 0.01713 0.0931 0.01574 0.09388 0.01389 C 0.09453 0.0125 0.09479 0.01065 0.09558 0.00949 C 0.09636 0.00834 0.09727 0.00834 0.09818 0.00787 C 0.10625 -0.00671 0.0961 0.01111 0.10677 -0.00602 C 0.10795 -0.00787 0.10912 -0.00995 0.11029 -0.01203 C 0.11094 -0.01342 0.1112 -0.01528 0.11198 -0.01666 C 0.11328 -0.01898 0.11498 -0.02037 0.11628 -0.02268 C 0.11849 -0.02708 0.12058 -0.03148 0.12227 -0.03657 C 0.12318 -0.03912 0.12409 -0.04166 0.12487 -0.04421 C 0.12526 -0.0456 0.12526 -0.04745 0.12578 -0.04884 C 0.12644 -0.05069 0.12748 -0.05185 0.12839 -0.05347 C 0.12865 -0.05555 0.12865 -0.05764 0.12917 -0.05949 C 0.12982 -0.06134 0.13099 -0.0625 0.13177 -0.06412 C 0.13242 -0.06551 0.13282 -0.06736 0.13347 -0.06875 C 0.13425 -0.07037 0.13529 -0.07176 0.13607 -0.07338 C 0.14024 -0.08148 0.14466 -0.08912 0.14818 -0.09791 C 0.15104 -0.10509 0.15326 -0.11319 0.15677 -0.11921 L 0.16719 -0.13773 C 0.16823 -0.13981 0.16927 -0.14213 0.17058 -0.14375 C 0.17149 -0.1449 0.1724 -0.1456 0.17318 -0.14699 C 0.17591 -0.15139 0.17813 -0.15648 0.18099 -0.16065 C 0.18295 -0.16365 0.18503 -0.16666 0.18698 -0.1699 C 0.18789 -0.17129 0.18854 -0.17315 0.18959 -0.17453 C 0.19818 -0.18588 0.19037 -0.17291 0.19649 -0.18356 C 0.20013 -0.18333 0.22917 -0.1824 0.23959 -0.17754 C 0.24141 -0.17662 0.24297 -0.1743 0.24466 -0.17291 C 0.24584 -0.17222 0.24701 -0.17199 0.24818 -0.17153 C 0.25157 -0.16227 0.24818 -0.17083 0.25417 -0.15764 C 0.25508 -0.15555 0.25612 -0.1537 0.25677 -0.15139 C 0.25756 -0.14907 0.25795 -0.14653 0.25847 -0.14375 C 0.25977 -0.13773 0.26068 -0.13148 0.26198 -0.12546 C 0.2681 -0.09653 0.26224 -0.12592 0.26537 -0.10555 C 0.26589 -0.10231 0.2668 -0.09953 0.26719 -0.09629 C 0.26771 -0.08958 0.2681 -0.08588 0.26888 -0.0794 C 0.26914 -0.07731 0.2694 -0.07546 0.26966 -0.07338 C 0.26849 -0.04977 0.27019 -0.06319 0.26537 -0.04282 C 0.26472 -0.03981 0.26446 -0.03565 0.26289 -0.03356 C 0.26029 -0.03032 0.25625 -0.02986 0.25339 -0.02893 C 0.24961 -0.03055 0.24571 -0.03102 0.24219 -0.03356 C 0.23907 -0.03565 0.23646 -0.04004 0.23347 -0.04282 C 0.23242 -0.04375 0.23112 -0.04467 0.23008 -0.04583 C 0.22748 -0.04861 0.22513 -0.05254 0.22318 -0.05648 C 0.22201 -0.05903 0.22071 -0.06134 0.21966 -0.06412 C 0.21641 -0.07407 0.21459 -0.08217 0.21289 -0.09328 C 0.20873 -0.11921 0.21433 -0.08819 0.21107 -0.10555 C 0.20977 -0.12245 0.20977 -0.1169 0.21107 -0.14074 C 0.2112 -0.14282 0.21133 -0.14514 0.21198 -0.14699 C 0.21341 -0.15092 0.21537 -0.15416 0.21719 -0.15764 C 0.21797 -0.15926 0.21875 -0.16111 0.21966 -0.16227 C 0.2211 -0.16365 0.22266 -0.16412 0.22409 -0.16528 C 0.23008 -0.17014 0.22487 -0.16759 0.23269 -0.1699 C 0.23412 -0.17083 0.23542 -0.17245 0.23698 -0.17291 C 0.24649 -0.17662 0.2556 -0.17291 0.26537 -0.17153 C 0.26628 -0.17106 0.27045 -0.16944 0.27149 -0.16828 C 0.27331 -0.16666 0.27487 -0.16435 0.27657 -0.16227 C 0.27774 -0.16088 0.27891 -0.16018 0.28008 -0.15926 C 0.28151 -0.15671 0.28308 -0.15416 0.28438 -0.15139 C 0.28516 -0.15 0.28854 -0.13958 0.28867 -0.13935 C 0.28946 -0.13634 0.28985 -0.1331 0.29037 -0.13009 C 0.29089 -0.12754 0.29154 -0.125 0.29219 -0.12245 C 0.29245 -0.12083 0.29271 -0.11921 0.29297 -0.11782 C 0.29349 -0.11528 0.29414 -0.11273 0.29479 -0.11018 C 0.29414 -0.0993 0.29401 -0.08865 0.29297 -0.07801 C 0.29284 -0.07569 0.29167 -0.07407 0.29128 -0.07176 C 0.29089 -0.0699 0.29089 -0.06759 0.29037 -0.06574 C 0.28972 -0.06342 0.28867 -0.06157 0.28789 -0.05949 C 0.2875 -0.0574 0.28763 -0.05509 0.28698 -0.05347 C 0.28503 -0.04791 0.28008 -0.03819 0.28008 -0.03796 C 0.27787 -0.02847 0.27644 -0.0199 0.27058 -0.01365 L 0.26628 -0.00903 C 0.26394 -0.00393 0.26159 0.00116 0.25938 0.00625 C 0.25847 0.00834 0.25756 0.01019 0.25677 0.0125 C 0.25521 0.01736 0.2543 0.02292 0.25248 0.02778 C 0.25196 0.0294 0.25117 0.03079 0.25078 0.03241 C 0.25039 0.0338 0.25039 0.03565 0.24987 0.03704 C 0.24922 0.03912 0.24818 0.04097 0.24727 0.04306 C 0.2461 0.04607 0.24506 0.04931 0.24388 0.05232 C 0.24323 0.05394 0.24258 0.05533 0.24219 0.05695 C 0.24115 0.06065 0.24024 0.06435 0.23867 0.0676 C 0.23789 0.06922 0.23685 0.0706 0.23607 0.07222 C 0.2349 0.07523 0.23269 0.08148 0.23269 0.08172 C 0.23034 0.09398 0.2306 0.08658 0.23177 0.09676 C 0.2319 0.09722 0.23177 0.09769 0.23177 0.09838 L 0.23177 0.09861 " pathEditMode="relative" rAng="0" ptsTypes="AAAAAAAAAAAAAAAAAAAAAAAAAAAAAAAAAAAAAAAAAAAAAAAAAAAAAAAAAAAAAAAAAAAAAAAAAAAAAAAAAAAAAAAAAAAAAAAAAAAAAAA">
                                      <p:cBhvr>
                                        <p:cTn id="9" dur="2000" fill="hold"/>
                                        <p:tgtEl>
                                          <p:spTgt spid="6"/>
                                        </p:tgtEl>
                                        <p:attrNameLst>
                                          <p:attrName>ppt_x</p:attrName>
                                          <p:attrName>ppt_y</p:attrName>
                                        </p:attrNameLst>
                                      </p:cBhvr>
                                      <p:rCtr x="17279" y="-24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43015650"/>
              </p:ext>
            </p:extLst>
          </p:nvPr>
        </p:nvGraphicFramePr>
        <p:xfrm>
          <a:off x="2007475" y="441432"/>
          <a:ext cx="8256728" cy="5938196"/>
        </p:xfrm>
        <a:graphic>
          <a:graphicData uri="http://schemas.openxmlformats.org/drawingml/2006/table">
            <a:tbl>
              <a:tblPr firstRow="1" firstCol="1" bandRow="1">
                <a:tableStyleId>{5C22544A-7EE6-4342-B048-85BDC9FD1C3A}</a:tableStyleId>
              </a:tblPr>
              <a:tblGrid>
                <a:gridCol w="1192271"/>
                <a:gridCol w="1192271"/>
                <a:gridCol w="5872186"/>
              </a:tblGrid>
              <a:tr h="267899">
                <a:tc gridSpan="3">
                  <a:txBody>
                    <a:bodyPr/>
                    <a:lstStyle/>
                    <a:p>
                      <a:pPr>
                        <a:lnSpc>
                          <a:spcPct val="107000"/>
                        </a:lnSpc>
                        <a:spcAft>
                          <a:spcPts val="0"/>
                        </a:spcAft>
                      </a:pPr>
                      <a:r>
                        <a:rPr lang="da-DK" sz="1000" dirty="0">
                          <a:effectLst/>
                        </a:rPr>
                        <a:t>TABEL 1 - Risici, der kan sættes i relation til tandstillingsfejl</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nchor="ctr"/>
                </a:tc>
                <a:tc hMerge="1">
                  <a:txBody>
                    <a:bodyPr/>
                    <a:lstStyle/>
                    <a:p>
                      <a:endParaRPr lang="da-DK"/>
                    </a:p>
                  </a:txBody>
                  <a:tcPr/>
                </a:tc>
                <a:tc hMerge="1">
                  <a:txBody>
                    <a:bodyPr/>
                    <a:lstStyle/>
                    <a:p>
                      <a:endParaRPr lang="da-DK"/>
                    </a:p>
                  </a:txBody>
                  <a:tcPr/>
                </a:tc>
              </a:tr>
              <a:tr h="267899">
                <a:tc>
                  <a:txBody>
                    <a:bodyPr/>
                    <a:lstStyle/>
                    <a:p>
                      <a:pPr>
                        <a:lnSpc>
                          <a:spcPct val="107000"/>
                        </a:lnSpc>
                        <a:spcAft>
                          <a:spcPts val="0"/>
                        </a:spcAft>
                      </a:pPr>
                      <a:r>
                        <a:rPr lang="da-DK" sz="1000">
                          <a:effectLst/>
                        </a:rPr>
                        <a:t>Risiko kode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Type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Beskrivelse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r>
              <a:tr h="1586264">
                <a:tc>
                  <a:txBody>
                    <a:bodyPr/>
                    <a:lstStyle/>
                    <a:p>
                      <a:pPr>
                        <a:lnSpc>
                          <a:spcPct val="107000"/>
                        </a:lnSpc>
                        <a:spcAft>
                          <a:spcPts val="0"/>
                        </a:spcAft>
                      </a:pPr>
                      <a:r>
                        <a:rPr lang="da-DK" sz="1000" dirty="0">
                          <a:effectLst/>
                        </a:rPr>
                        <a:t>I</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Skader på tænder og omgivende væv</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u="sng" dirty="0" err="1">
                          <a:effectLst/>
                        </a:rPr>
                        <a:t>Parodontale</a:t>
                      </a:r>
                      <a:r>
                        <a:rPr lang="da-DK" sz="1000" u="sng" dirty="0">
                          <a:effectLst/>
                        </a:rPr>
                        <a:t> skader:</a:t>
                      </a:r>
                      <a:r>
                        <a:rPr lang="da-DK" sz="1000" dirty="0">
                          <a:effectLst/>
                        </a:rPr>
                        <a:t> v. ekstremt dybt bid, der beskadiger </a:t>
                      </a:r>
                      <a:r>
                        <a:rPr lang="da-DK" sz="1000" dirty="0" err="1">
                          <a:effectLst/>
                        </a:rPr>
                        <a:t>parodontiet</a:t>
                      </a:r>
                      <a:r>
                        <a:rPr lang="da-DK" sz="1000" dirty="0">
                          <a:effectLst/>
                        </a:rPr>
                        <a:t> bag overkæbens fortænder eller foran underkæbens fortænder.</a:t>
                      </a:r>
                      <a:br>
                        <a:rPr lang="da-DK" sz="1000" dirty="0">
                          <a:effectLst/>
                        </a:rPr>
                      </a:br>
                      <a:r>
                        <a:rPr lang="da-DK" sz="1000" dirty="0">
                          <a:effectLst/>
                        </a:rPr>
                        <a:t> </a:t>
                      </a:r>
                      <a:br>
                        <a:rPr lang="da-DK" sz="1000" dirty="0">
                          <a:effectLst/>
                        </a:rPr>
                      </a:br>
                      <a:r>
                        <a:rPr lang="da-DK" sz="1000" u="sng" dirty="0">
                          <a:effectLst/>
                        </a:rPr>
                        <a:t>Ulykkesskader på tænder:</a:t>
                      </a:r>
                      <a:r>
                        <a:rPr lang="da-DK" sz="1000" dirty="0">
                          <a:effectLst/>
                        </a:rPr>
                        <a:t> v. ekstremt overbid , især når tænderne ikke beskyttes af læberne.</a:t>
                      </a:r>
                      <a:br>
                        <a:rPr lang="da-DK" sz="1000" dirty="0">
                          <a:effectLst/>
                        </a:rPr>
                      </a:br>
                      <a:r>
                        <a:rPr lang="da-DK" sz="1000" dirty="0">
                          <a:effectLst/>
                        </a:rPr>
                        <a:t> </a:t>
                      </a:r>
                      <a:br>
                        <a:rPr lang="da-DK" sz="1000" dirty="0">
                          <a:effectLst/>
                        </a:rPr>
                      </a:br>
                      <a:r>
                        <a:rPr lang="da-DK" sz="1000" u="sng" dirty="0">
                          <a:effectLst/>
                        </a:rPr>
                        <a:t>Rodresorption af (overkæbefor-)tænder:</a:t>
                      </a:r>
                      <a:r>
                        <a:rPr lang="da-DK" sz="1000" dirty="0">
                          <a:effectLst/>
                        </a:rPr>
                        <a:t> eks. v. ikke-frembrudte, fejllejrede hjørnetænder.</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r>
              <a:tr h="1397732">
                <a:tc>
                  <a:txBody>
                    <a:bodyPr/>
                    <a:lstStyle/>
                    <a:p>
                      <a:pPr>
                        <a:lnSpc>
                          <a:spcPct val="107000"/>
                        </a:lnSpc>
                        <a:spcAft>
                          <a:spcPts val="0"/>
                        </a:spcAft>
                      </a:pPr>
                      <a:r>
                        <a:rPr lang="da-DK" sz="1000">
                          <a:effectLst/>
                        </a:rPr>
                        <a:t>II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Funktionelle risici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u="sng">
                          <a:effectLst/>
                        </a:rPr>
                        <a:t>Funktionsforstyrrelser</a:t>
                      </a:r>
                      <a:r>
                        <a:rPr lang="da-DK" sz="1000">
                          <a:effectLst/>
                        </a:rPr>
                        <a:t> i form af forlænget tyggeaktivitet og lavere maksimal bidkraft, muskelømhed, ændrede funktionsmønstre for hvileholdning, synkning og tale, øget og uhensigtsmæssig belastning af tyggemuskler og kæbeled, udvikling af temporomandibulære funktionsforstyrrelser, kæbeledslyde, muskel- og kapselømhed og asymmetrisk gabebevægelse er beskrevet i varierende omfang ved følgende malokklusioner: horisontalt maksillært overbid, åbent bid, dybt bid, mandibulært overbid og unilateralt krydsbid.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r>
              <a:tr h="1774796">
                <a:tc>
                  <a:txBody>
                    <a:bodyPr/>
                    <a:lstStyle/>
                    <a:p>
                      <a:pPr>
                        <a:lnSpc>
                          <a:spcPct val="107000"/>
                        </a:lnSpc>
                        <a:spcAft>
                          <a:spcPts val="0"/>
                        </a:spcAft>
                      </a:pPr>
                      <a:r>
                        <a:rPr lang="da-DK" sz="1000">
                          <a:effectLst/>
                        </a:rPr>
                        <a:t>III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Senskader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u="sng">
                          <a:effectLst/>
                        </a:rPr>
                        <a:t>Fremadvandringer af overkæbefortænderne:</a:t>
                      </a:r>
                      <a:r>
                        <a:rPr lang="da-DK" sz="1000">
                          <a:effectLst/>
                        </a:rPr>
                        <a:t> v. ekstremt overbid, hvis underlæben ligger bag fortænderne og presser disse frem.</a:t>
                      </a:r>
                      <a:br>
                        <a:rPr lang="da-DK" sz="1000">
                          <a:effectLst/>
                        </a:rPr>
                      </a:br>
                      <a:r>
                        <a:rPr lang="da-DK" sz="1000">
                          <a:effectLst/>
                        </a:rPr>
                        <a:t> </a:t>
                      </a:r>
                      <a:br>
                        <a:rPr lang="da-DK" sz="1000">
                          <a:effectLst/>
                        </a:rPr>
                      </a:br>
                      <a:r>
                        <a:rPr lang="da-DK" sz="1000" u="sng">
                          <a:effectLst/>
                        </a:rPr>
                        <a:t>Sen udvikling af ekstremt dybt bid:</a:t>
                      </a:r>
                      <a:r>
                        <a:rPr lang="da-DK" sz="1000">
                          <a:effectLst/>
                        </a:rPr>
                        <a:t> v. ekstrem kæbevækst i forbindelse med manglende kontakt mellem fortænderne. Afvigelsen kan føre til så alvorlige fejl i sammenbiddet, at ortodontisk/kirurgisk behandling bliver nødvendig.</a:t>
                      </a:r>
                      <a:br>
                        <a:rPr lang="da-DK" sz="1000">
                          <a:effectLst/>
                        </a:rPr>
                      </a:br>
                      <a:r>
                        <a:rPr lang="da-DK" sz="1000">
                          <a:effectLst/>
                        </a:rPr>
                        <a:t> </a:t>
                      </a:r>
                      <a:br>
                        <a:rPr lang="da-DK" sz="1000">
                          <a:effectLst/>
                        </a:rPr>
                      </a:br>
                      <a:r>
                        <a:rPr lang="da-DK" sz="1000" u="sng">
                          <a:effectLst/>
                        </a:rPr>
                        <a:t>Skæv kæbeudvikling:</a:t>
                      </a:r>
                      <a:r>
                        <a:rPr lang="da-DK" sz="1000">
                          <a:effectLst/>
                        </a:rPr>
                        <a:t> v. udpræget krydsbid eller saksbid med tvangsføring af underkæben.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r>
              <a:tr h="643606">
                <a:tc>
                  <a:txBody>
                    <a:bodyPr/>
                    <a:lstStyle/>
                    <a:p>
                      <a:pPr>
                        <a:lnSpc>
                          <a:spcPct val="107000"/>
                        </a:lnSpc>
                        <a:spcAft>
                          <a:spcPts val="0"/>
                        </a:spcAft>
                      </a:pPr>
                      <a:r>
                        <a:rPr lang="da-DK" sz="1000">
                          <a:effectLst/>
                        </a:rPr>
                        <a:t>IV</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a:effectLst/>
                        </a:rPr>
                        <a:t>Psykosociale risici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c>
                  <a:txBody>
                    <a:bodyPr/>
                    <a:lstStyle/>
                    <a:p>
                      <a:pPr>
                        <a:lnSpc>
                          <a:spcPct val="107000"/>
                        </a:lnSpc>
                        <a:spcAft>
                          <a:spcPts val="0"/>
                        </a:spcAft>
                      </a:pPr>
                      <a:r>
                        <a:rPr lang="da-DK" sz="1000" u="sng" dirty="0">
                          <a:effectLst/>
                        </a:rPr>
                        <a:t>Risiko for psykosocial belastning</a:t>
                      </a:r>
                      <a:r>
                        <a:rPr lang="da-DK" sz="1000" dirty="0">
                          <a:effectLst/>
                        </a:rPr>
                        <a:t>: v. tandstillingsfejl, der ligger langt ud over den normale variation, således at personens udseende afviger i en sådan grad, at det må anses for invaliderende.</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928" marR="37928" marT="37928" marB="37928"/>
                </a:tc>
              </a:tr>
            </a:tbl>
          </a:graphicData>
        </a:graphic>
      </p:graphicFrame>
      <p:sp>
        <p:nvSpPr>
          <p:cNvPr id="5" name="Rektangel 4"/>
          <p:cNvSpPr/>
          <p:nvPr/>
        </p:nvSpPr>
        <p:spPr>
          <a:xfrm>
            <a:off x="4424855" y="1040524"/>
            <a:ext cx="5738648" cy="1072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p:cNvSpPr/>
          <p:nvPr/>
        </p:nvSpPr>
        <p:spPr>
          <a:xfrm>
            <a:off x="4403834" y="2617076"/>
            <a:ext cx="5780690" cy="1145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Rektangel 6"/>
          <p:cNvSpPr/>
          <p:nvPr/>
        </p:nvSpPr>
        <p:spPr>
          <a:xfrm>
            <a:off x="4424855" y="4004441"/>
            <a:ext cx="5738648" cy="13348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Rektangel 7"/>
          <p:cNvSpPr/>
          <p:nvPr/>
        </p:nvSpPr>
        <p:spPr>
          <a:xfrm>
            <a:off x="4403834" y="5791200"/>
            <a:ext cx="5759669" cy="4939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932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7"/>
                                        </p:tgtEl>
                                        <p:attrNameLst>
                                          <p:attrName>ppt_x</p:attrName>
                                        </p:attrNameLst>
                                      </p:cBhvr>
                                      <p:tavLst>
                                        <p:tav tm="0">
                                          <p:val>
                                            <p:strVal val="ppt_x"/>
                                          </p:val>
                                        </p:tav>
                                        <p:tav tm="100000">
                                          <p:val>
                                            <p:strVal val="ppt_x"/>
                                          </p:val>
                                        </p:tav>
                                      </p:tavLst>
                                    </p:anim>
                                    <p:anim calcmode="lin" valueType="num">
                                      <p:cBhvr additive="base">
                                        <p:cTn id="19" dur="500"/>
                                        <p:tgtEl>
                                          <p:spTgt spid="7"/>
                                        </p:tgtEl>
                                        <p:attrNameLst>
                                          <p:attrName>ppt_y</p:attrName>
                                        </p:attrNameLst>
                                      </p:cBhvr>
                                      <p:tavLst>
                                        <p:tav tm="0">
                                          <p:val>
                                            <p:strVal val="ppt_y"/>
                                          </p:val>
                                        </p:tav>
                                        <p:tav tm="100000">
                                          <p:val>
                                            <p:strVal val="1+ppt_h/2"/>
                                          </p:val>
                                        </p:tav>
                                      </p:tavLst>
                                    </p:anim>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3086877770"/>
              </p:ext>
            </p:extLst>
          </p:nvPr>
        </p:nvGraphicFramePr>
        <p:xfrm>
          <a:off x="1723695" y="1240222"/>
          <a:ext cx="8479166" cy="4973575"/>
        </p:xfrm>
        <a:graphic>
          <a:graphicData uri="http://schemas.openxmlformats.org/drawingml/2006/table">
            <a:tbl>
              <a:tblPr firstRow="1" firstCol="1" bandRow="1">
                <a:tableStyleId>{5C22544A-7EE6-4342-B048-85BDC9FD1C3A}</a:tableStyleId>
              </a:tblPr>
              <a:tblGrid>
                <a:gridCol w="1589561"/>
                <a:gridCol w="1589561"/>
                <a:gridCol w="1589561"/>
                <a:gridCol w="3710483"/>
              </a:tblGrid>
              <a:tr h="315630">
                <a:tc gridSpan="4">
                  <a:txBody>
                    <a:bodyPr/>
                    <a:lstStyle/>
                    <a:p>
                      <a:pPr>
                        <a:lnSpc>
                          <a:spcPct val="107000"/>
                        </a:lnSpc>
                        <a:spcAft>
                          <a:spcPts val="0"/>
                        </a:spcAft>
                      </a:pPr>
                      <a:r>
                        <a:rPr lang="da-DK" sz="1200" dirty="0">
                          <a:effectLst/>
                        </a:rPr>
                        <a:t>TABEL 2 - Visitationskriterier for udvælgelse til ortodontisk behandling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da-DK"/>
                    </a:p>
                  </a:txBody>
                  <a:tcPr/>
                </a:tc>
                <a:tc hMerge="1">
                  <a:txBody>
                    <a:bodyPr/>
                    <a:lstStyle/>
                    <a:p>
                      <a:endParaRPr lang="da-DK"/>
                    </a:p>
                  </a:txBody>
                  <a:tcPr/>
                </a:tc>
                <a:tc hMerge="1">
                  <a:txBody>
                    <a:bodyPr/>
                    <a:lstStyle/>
                    <a:p>
                      <a:endParaRPr lang="da-DK"/>
                    </a:p>
                  </a:txBody>
                  <a:tcPr/>
                </a:tc>
              </a:tr>
              <a:tr h="315773">
                <a:tc>
                  <a:txBody>
                    <a:bodyPr/>
                    <a:lstStyle/>
                    <a:p>
                      <a:pPr>
                        <a:lnSpc>
                          <a:spcPct val="107000"/>
                        </a:lnSpc>
                        <a:spcAft>
                          <a:spcPts val="0"/>
                        </a:spcAft>
                      </a:pPr>
                      <a:r>
                        <a:rPr lang="da-DK" sz="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Potentielle risici</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Manifestationer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Behandlingsindikation</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535707">
                <a:tc rowSpan="4">
                  <a:txBody>
                    <a:bodyPr/>
                    <a:lstStyle/>
                    <a:p>
                      <a:pPr>
                        <a:lnSpc>
                          <a:spcPct val="107000"/>
                        </a:lnSpc>
                        <a:spcAft>
                          <a:spcPts val="0"/>
                        </a:spcAft>
                      </a:pPr>
                      <a:r>
                        <a:rPr lang="da-DK" sz="1200">
                          <a:effectLst/>
                        </a:rPr>
                        <a:t>Forøget horisontalt maksillært overbid</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rowSpan="4">
                  <a:txBody>
                    <a:bodyPr/>
                    <a:lstStyle/>
                    <a:p>
                      <a:pPr>
                        <a:lnSpc>
                          <a:spcPct val="107000"/>
                        </a:lnSpc>
                        <a:spcAft>
                          <a:spcPts val="0"/>
                        </a:spcAft>
                      </a:pPr>
                      <a:r>
                        <a:rPr lang="da-DK" sz="1200">
                          <a:effectLst/>
                        </a:rPr>
                        <a:t>I, II, III, IV</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Ekstremt overbid (over 9 mm)</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smtClean="0">
                          <a:effectLst/>
                        </a:rPr>
                        <a:t>Næsten altid</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2295182">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Moderat overbid (6- 9 mm), kombineret med insufficient / meget anstrengt læbelukke eller tydelig dysfunktion (læbefang, evt. kombineret med tungepres)</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Efter individuel vurdering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975576">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Lille overbid (under 6 mm) kombineret med andre afvigelser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a:effectLst/>
                        </a:rPr>
                        <a:t>Efter individuel vurdering</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r h="535707">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1200">
                          <a:effectLst/>
                        </a:rPr>
                        <a:t>Lille overbid (under 6 mm) alene</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c>
                  <a:txBody>
                    <a:bodyPr/>
                    <a:lstStyle/>
                    <a:p>
                      <a:pPr>
                        <a:lnSpc>
                          <a:spcPct val="107000"/>
                        </a:lnSpc>
                        <a:spcAft>
                          <a:spcPts val="0"/>
                        </a:spcAft>
                      </a:pPr>
                      <a:r>
                        <a:rPr lang="da-DK" sz="1200" dirty="0">
                          <a:effectLst/>
                        </a:rPr>
                        <a:t>Næsten aldrig</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tc>
              </a:tr>
            </a:tbl>
          </a:graphicData>
        </a:graphic>
      </p:graphicFrame>
      <p:sp>
        <p:nvSpPr>
          <p:cNvPr id="6" name="Rektangel 5"/>
          <p:cNvSpPr/>
          <p:nvPr/>
        </p:nvSpPr>
        <p:spPr>
          <a:xfrm>
            <a:off x="6526924" y="1954923"/>
            <a:ext cx="1828800" cy="229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Rektangel 6"/>
          <p:cNvSpPr/>
          <p:nvPr/>
        </p:nvSpPr>
        <p:spPr>
          <a:xfrm>
            <a:off x="6537434" y="2480441"/>
            <a:ext cx="1818290" cy="1996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Rektangel 7"/>
          <p:cNvSpPr/>
          <p:nvPr/>
        </p:nvSpPr>
        <p:spPr>
          <a:xfrm>
            <a:off x="6526924" y="4750676"/>
            <a:ext cx="1828800" cy="199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Rektangel 8"/>
          <p:cNvSpPr/>
          <p:nvPr/>
        </p:nvSpPr>
        <p:spPr>
          <a:xfrm>
            <a:off x="6526924" y="5737877"/>
            <a:ext cx="1828800" cy="189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11331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ppt_x"/>
                                          </p:val>
                                        </p:tav>
                                      </p:tavLst>
                                    </p:anim>
                                    <p:anim calcmode="lin" valueType="num">
                                      <p:cBhvr additive="base">
                                        <p:cTn id="19" dur="500"/>
                                        <p:tgtEl>
                                          <p:spTgt spid="8"/>
                                        </p:tgtEl>
                                        <p:attrNameLst>
                                          <p:attrName>ppt_y</p:attrName>
                                        </p:attrNameLst>
                                      </p:cBhvr>
                                      <p:tavLst>
                                        <p:tav tm="0">
                                          <p:val>
                                            <p:strVal val="ppt_y"/>
                                          </p:val>
                                        </p:tav>
                                        <p:tav tm="100000">
                                          <p:val>
                                            <p:strVal val="1+ppt_h/2"/>
                                          </p:val>
                                        </p:tav>
                                      </p:tavLst>
                                    </p:anim>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9"/>
                                        </p:tgtEl>
                                        <p:attrNameLst>
                                          <p:attrName>ppt_x</p:attrName>
                                        </p:attrNameLst>
                                      </p:cBhvr>
                                      <p:tavLst>
                                        <p:tav tm="0">
                                          <p:val>
                                            <p:strVal val="ppt_x"/>
                                          </p:val>
                                        </p:tav>
                                        <p:tav tm="100000">
                                          <p:val>
                                            <p:strVal val="ppt_x"/>
                                          </p:val>
                                        </p:tav>
                                      </p:tavLst>
                                    </p:anim>
                                    <p:anim calcmode="lin" valueType="num">
                                      <p:cBhvr additive="base">
                                        <p:cTn id="25" dur="500"/>
                                        <p:tgtEl>
                                          <p:spTgt spid="9"/>
                                        </p:tgtEl>
                                        <p:attrNameLst>
                                          <p:attrName>ppt_y</p:attrName>
                                        </p:attrNameLst>
                                      </p:cBhvr>
                                      <p:tavLst>
                                        <p:tav tm="0">
                                          <p:val>
                                            <p:strVal val="ppt_y"/>
                                          </p:val>
                                        </p:tav>
                                        <p:tav tm="100000">
                                          <p:val>
                                            <p:strVal val="1+ppt_h/2"/>
                                          </p:val>
                                        </p:tav>
                                      </p:tavLst>
                                    </p:anim>
                                    <p:set>
                                      <p:cBhvr>
                                        <p:cTn id="26"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aphicFrame>
        <p:nvGraphicFramePr>
          <p:cNvPr id="6" name="Pladsholder til indhold 5"/>
          <p:cNvGraphicFramePr>
            <a:graphicFrameLocks noGrp="1"/>
          </p:cNvGraphicFramePr>
          <p:nvPr>
            <p:ph idx="1"/>
            <p:extLst>
              <p:ext uri="{D42A27DB-BD31-4B8C-83A1-F6EECF244321}">
                <p14:modId xmlns:p14="http://schemas.microsoft.com/office/powerpoint/2010/main" val="901401196"/>
              </p:ext>
            </p:extLst>
          </p:nvPr>
        </p:nvGraphicFramePr>
        <p:xfrm>
          <a:off x="2081039" y="1103587"/>
          <a:ext cx="7769023" cy="5235503"/>
        </p:xfrm>
        <a:graphic>
          <a:graphicData uri="http://schemas.openxmlformats.org/drawingml/2006/table">
            <a:tbl>
              <a:tblPr firstRow="1" firstCol="1" bandRow="1">
                <a:tableStyleId>{5C22544A-7EE6-4342-B048-85BDC9FD1C3A}</a:tableStyleId>
              </a:tblPr>
              <a:tblGrid>
                <a:gridCol w="1629941"/>
                <a:gridCol w="1629941"/>
                <a:gridCol w="1629941"/>
                <a:gridCol w="2879200"/>
              </a:tblGrid>
              <a:tr h="277314">
                <a:tc gridSpan="4">
                  <a:txBody>
                    <a:bodyPr/>
                    <a:lstStyle/>
                    <a:p>
                      <a:pPr>
                        <a:lnSpc>
                          <a:spcPct val="107000"/>
                        </a:lnSpc>
                        <a:spcAft>
                          <a:spcPts val="0"/>
                        </a:spcAft>
                      </a:pPr>
                      <a:r>
                        <a:rPr lang="da-DK" sz="900">
                          <a:effectLst/>
                        </a:rPr>
                        <a:t>TABEL 2 - Visitationskriterier for udvælgelse til ortodontisk behandling</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nchor="ctr"/>
                </a:tc>
                <a:tc hMerge="1">
                  <a:txBody>
                    <a:bodyPr/>
                    <a:lstStyle/>
                    <a:p>
                      <a:endParaRPr lang="da-DK"/>
                    </a:p>
                  </a:txBody>
                  <a:tcPr/>
                </a:tc>
                <a:tc hMerge="1">
                  <a:txBody>
                    <a:bodyPr/>
                    <a:lstStyle/>
                    <a:p>
                      <a:endParaRPr lang="da-DK"/>
                    </a:p>
                  </a:txBody>
                  <a:tcPr/>
                </a:tc>
                <a:tc hMerge="1">
                  <a:txBody>
                    <a:bodyPr/>
                    <a:lstStyle/>
                    <a:p>
                      <a:endParaRPr lang="da-DK"/>
                    </a:p>
                  </a:txBody>
                  <a:tcPr/>
                </a:tc>
              </a:tr>
              <a:tr h="277314">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Potentielle risici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Manifestationer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Behandlingsindikation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r h="1209963">
                <a:tc rowSpan="5">
                  <a:txBody>
                    <a:bodyPr/>
                    <a:lstStyle/>
                    <a:p>
                      <a:pPr>
                        <a:lnSpc>
                          <a:spcPct val="107000"/>
                        </a:lnSpc>
                        <a:spcAft>
                          <a:spcPts val="0"/>
                        </a:spcAft>
                      </a:pPr>
                      <a:r>
                        <a:rPr lang="da-DK" sz="900">
                          <a:effectLst/>
                        </a:rPr>
                        <a:t>Forøget vertikalt overbid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rowSpan="5">
                  <a:txBody>
                    <a:bodyPr/>
                    <a:lstStyle/>
                    <a:p>
                      <a:pPr>
                        <a:lnSpc>
                          <a:spcPct val="107000"/>
                        </a:lnSpc>
                        <a:spcAft>
                          <a:spcPts val="0"/>
                        </a:spcAft>
                      </a:pPr>
                      <a:r>
                        <a:rPr lang="da-DK" sz="900">
                          <a:effectLst/>
                        </a:rPr>
                        <a:t>I, II, III</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Dybt bid med palatinal påbidning af min. 1-2 tænder og tydelig irritation/impression i ganen og/eller subjektive gener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Næsten altid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r h="1023432">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900">
                          <a:effectLst/>
                        </a:rPr>
                        <a:t>Dybt bid (over 75% overlap) med retroklinerede incisiver og tydeligt atypisk slid af ikke generel karakter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Næsten altid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r h="1333264">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900">
                          <a:effectLst/>
                        </a:rPr>
                        <a:t>Dybt bid med retroklinerede incisiver, usikker insicivstøtte (min. 2 tænder uden incisivstøtte) og anteriort roterende væksttype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Næsten altid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r h="650373">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900">
                          <a:effectLst/>
                        </a:rPr>
                        <a:t>Anden palatinal berøring kombineret med andre symptomer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a:effectLst/>
                        </a:rPr>
                        <a:t>Efter individuel vurdering</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r h="463843">
                <a:tc vMerge="1">
                  <a:txBody>
                    <a:bodyPr/>
                    <a:lstStyle/>
                    <a:p>
                      <a:endParaRPr lang="da-DK"/>
                    </a:p>
                  </a:txBody>
                  <a:tcPr/>
                </a:tc>
                <a:tc vMerge="1">
                  <a:txBody>
                    <a:bodyPr/>
                    <a:lstStyle/>
                    <a:p>
                      <a:endParaRPr lang="da-DK"/>
                    </a:p>
                  </a:txBody>
                  <a:tcPr/>
                </a:tc>
                <a:tc>
                  <a:txBody>
                    <a:bodyPr/>
                    <a:lstStyle/>
                    <a:p>
                      <a:pPr>
                        <a:lnSpc>
                          <a:spcPct val="107000"/>
                        </a:lnSpc>
                        <a:spcAft>
                          <a:spcPts val="0"/>
                        </a:spcAft>
                      </a:pPr>
                      <a:r>
                        <a:rPr lang="da-DK" sz="900">
                          <a:effectLst/>
                        </a:rPr>
                        <a:t>Anden palatinal berøring alene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c>
                  <a:txBody>
                    <a:bodyPr/>
                    <a:lstStyle/>
                    <a:p>
                      <a:pPr>
                        <a:lnSpc>
                          <a:spcPct val="107000"/>
                        </a:lnSpc>
                        <a:spcAft>
                          <a:spcPts val="0"/>
                        </a:spcAft>
                      </a:pPr>
                      <a:r>
                        <a:rPr lang="da-DK" sz="900" dirty="0">
                          <a:effectLst/>
                        </a:rPr>
                        <a:t>Næsten aldrig</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255" marR="37255" marT="37255" marB="37255"/>
                </a:tc>
              </a:tr>
            </a:tbl>
          </a:graphicData>
        </a:graphic>
      </p:graphicFrame>
      <p:sp>
        <p:nvSpPr>
          <p:cNvPr id="7" name="Rektangel 6"/>
          <p:cNvSpPr/>
          <p:nvPr/>
        </p:nvSpPr>
        <p:spPr>
          <a:xfrm>
            <a:off x="6978869" y="5906814"/>
            <a:ext cx="1629103" cy="220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62051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7"/>
                                        </p:tgtEl>
                                        <p:attrNameLst>
                                          <p:attrName>ppt_w</p:attrName>
                                        </p:attrNameLst>
                                      </p:cBhvr>
                                      <p:tavLst>
                                        <p:tav tm="0">
                                          <p:val>
                                            <p:strVal val="ppt_w"/>
                                          </p:val>
                                        </p:tav>
                                        <p:tav tm="100000">
                                          <p:val>
                                            <p:fltVal val="0"/>
                                          </p:val>
                                        </p:tav>
                                      </p:tavLst>
                                    </p:anim>
                                    <p:anim calcmode="lin" valueType="num">
                                      <p:cBhvr>
                                        <p:cTn id="7" dur="1000"/>
                                        <p:tgtEl>
                                          <p:spTgt spid="7"/>
                                        </p:tgtEl>
                                        <p:attrNameLst>
                                          <p:attrName>ppt_h</p:attrName>
                                        </p:attrNameLst>
                                      </p:cBhvr>
                                      <p:tavLst>
                                        <p:tav tm="0">
                                          <p:val>
                                            <p:strVal val="ppt_h"/>
                                          </p:val>
                                        </p:tav>
                                        <p:tav tm="100000">
                                          <p:val>
                                            <p:fltVal val="0"/>
                                          </p:val>
                                        </p:tav>
                                      </p:tavLst>
                                    </p:anim>
                                    <p:anim calcmode="lin" valueType="num">
                                      <p:cBhvr>
                                        <p:cTn id="8" dur="1000"/>
                                        <p:tgtEl>
                                          <p:spTgt spid="7"/>
                                        </p:tgtEl>
                                        <p:attrNameLst>
                                          <p:attrName>style.rotation</p:attrName>
                                        </p:attrNameLst>
                                      </p:cBhvr>
                                      <p:tavLst>
                                        <p:tav tm="0">
                                          <p:val>
                                            <p:fltVal val="0"/>
                                          </p:val>
                                        </p:tav>
                                        <p:tav tm="100000">
                                          <p:val>
                                            <p:fltVal val="90"/>
                                          </p:val>
                                        </p:tav>
                                      </p:tavLst>
                                    </p:anim>
                                    <p:animEffect transition="out" filter="fade">
                                      <p:cBhvr>
                                        <p:cTn id="9" dur="1000"/>
                                        <p:tgtEl>
                                          <p:spTgt spid="7"/>
                                        </p:tgtEl>
                                      </p:cBhvr>
                                    </p:animEffect>
                                    <p:set>
                                      <p:cBhvr>
                                        <p:cTn id="1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597</TotalTime>
  <Words>1679</Words>
  <Application>Microsoft Office PowerPoint</Application>
  <PresentationFormat>Widescreen</PresentationFormat>
  <Paragraphs>212</Paragraphs>
  <Slides>17</Slides>
  <Notes>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17</vt:i4>
      </vt:variant>
    </vt:vector>
  </HeadingPairs>
  <TitlesOfParts>
    <vt:vector size="23" baseType="lpstr">
      <vt:lpstr>Arial</vt:lpstr>
      <vt:lpstr>Calibri</vt:lpstr>
      <vt:lpstr>Century Gothic</vt:lpstr>
      <vt:lpstr>Times New Roman</vt:lpstr>
      <vt:lpstr>Wingdings 3</vt:lpstr>
      <vt:lpstr>Ion</vt:lpstr>
      <vt:lpstr>Ortodontisk visitation</vt:lpstr>
      <vt:lpstr>Ortodontisk visitation</vt:lpstr>
      <vt:lpstr>PowerPoint-præsentation</vt:lpstr>
      <vt:lpstr>Ortodontisk visitation</vt:lpstr>
      <vt:lpstr>Ortodontisk visitation</vt:lpstr>
      <vt:lpstr>Ortodontisk visitation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Ortodontisk visitation</dc:title>
  <dc:creator>Tom Haagerup Kjellerup</dc:creator>
  <cp:lastModifiedBy>Tom Haagerup Kjellerup</cp:lastModifiedBy>
  <cp:revision>24</cp:revision>
  <dcterms:created xsi:type="dcterms:W3CDTF">2022-09-28T09:31:37Z</dcterms:created>
  <dcterms:modified xsi:type="dcterms:W3CDTF">2022-11-02T14:02:18Z</dcterms:modified>
</cp:coreProperties>
</file>