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500" r:id="rId5"/>
    <p:sldId id="501" r:id="rId6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nesa Zejnullahu" initials="AZ" lastIdx="2" clrIdx="0">
    <p:extLst>
      <p:ext uri="{19B8F6BF-5375-455C-9EA6-DF929625EA0E}">
        <p15:presenceInfo xmlns:p15="http://schemas.microsoft.com/office/powerpoint/2012/main" userId="S-1-5-21-1136665172-943260962-315576832-125425" providerId="AD"/>
      </p:ext>
    </p:extLst>
  </p:cmAuthor>
  <p:cmAuthor id="2" name="Dina Jung Vetter Kristensen" initials="DJVK" lastIdx="1" clrIdx="1">
    <p:extLst>
      <p:ext uri="{19B8F6BF-5375-455C-9EA6-DF929625EA0E}">
        <p15:presenceInfo xmlns:p15="http://schemas.microsoft.com/office/powerpoint/2012/main" userId="S-1-5-21-1136665172-943260962-315576832-1288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5389"/>
    <a:srgbClr val="BFD268"/>
    <a:srgbClr val="EEF0E5"/>
    <a:srgbClr val="8D9950"/>
    <a:srgbClr val="B4B2B2"/>
    <a:srgbClr val="49C5B1"/>
    <a:srgbClr val="C6CCA7"/>
    <a:srgbClr val="1B365D"/>
    <a:srgbClr val="F4F2EC"/>
    <a:srgbClr val="F0F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yst layou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366" autoAdjust="0"/>
  </p:normalViewPr>
  <p:slideViewPr>
    <p:cSldViewPr snapToGrid="0">
      <p:cViewPr varScale="1">
        <p:scale>
          <a:sx n="91" d="100"/>
          <a:sy n="91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">
      <pc:chgData name="Fake Test User" userId="SID-0" providerId="Test" clId="FakeClientId" dt="2021-03-10T13:15:46.762" v="25" actId="20577"/>
      <pc:docMkLst>
        <pc:docMk/>
      </pc:docMkLst>
      <pc:sldChg chg="modSp mod">
        <pc:chgData name="Fake Test User" userId="SID-0" providerId="Test" clId="FakeClientId" dt="2021-03-10T13:15:46.762" v="25" actId="20577"/>
        <pc:sldMkLst>
          <pc:docMk/>
          <pc:sldMk cId="1279475182" sldId="391"/>
        </pc:sldMkLst>
        <pc:graphicFrameChg chg="modGraphic">
          <ac:chgData name="Fake Test User" userId="SID-0" providerId="Test" clId="FakeClientId" dt="2021-03-10T13:15:46.762" v="25" actId="20577"/>
          <ac:graphicFrameMkLst>
            <pc:docMk/>
            <pc:sldMk cId="1279475182" sldId="391"/>
            <ac:graphicFrameMk id="4" creationId="{115C55EB-D35E-42BE-8A0C-ED4493EFBDD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="" xmlns:a16="http://schemas.microsoft.com/office/drawing/2014/main" id="{F33E5B8B-815B-4064-9F90-2942C569B9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="" xmlns:a16="http://schemas.microsoft.com/office/drawing/2014/main" id="{2B2661FF-5A45-4552-B14C-01072181AB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28023-FB5B-4AFA-BC0C-B8C09A447258}" type="datetime1">
              <a:rPr lang="da-DK" smtClean="0"/>
              <a:t>12-01-2023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="" xmlns:a16="http://schemas.microsoft.com/office/drawing/2014/main" id="{638B0CAD-8F70-4D4A-A3C9-E7A2DA2852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="" xmlns:a16="http://schemas.microsoft.com/office/drawing/2014/main" id="{A1855DC9-87B8-47BF-B386-7A143A40D8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11889-0153-4773-BA20-A327789168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7633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0EF012-9481-4585-AD96-7A28668926F8}" type="datetime1">
              <a:rPr lang="da-DK" smtClean="0"/>
              <a:t>12-01-2023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"/>
              <a:t>Klik for at redigere i master</a:t>
            </a:r>
          </a:p>
          <a:p>
            <a:pPr lvl="1" rtl="0"/>
            <a:r>
              <a:rPr lang="da"/>
              <a:t>Andet niveau</a:t>
            </a:r>
          </a:p>
          <a:p>
            <a:pPr lvl="2" rtl="0"/>
            <a:r>
              <a:rPr lang="da"/>
              <a:t>Tredje niveau</a:t>
            </a:r>
          </a:p>
          <a:p>
            <a:pPr lvl="3" rtl="0"/>
            <a:r>
              <a:rPr lang="da"/>
              <a:t>Fjerde niveau</a:t>
            </a:r>
          </a:p>
          <a:p>
            <a:pPr lvl="4" rtl="0"/>
            <a:r>
              <a:rPr lang="da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BF9438-3EEF-4192-9815-F6F44770AEF7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3.</a:t>
            </a:r>
            <a:r>
              <a:rPr lang="da-DK" baseline="0" dirty="0" smtClean="0"/>
              <a:t> Øvelse handler om egne arbejdsforhold - vores</a:t>
            </a:r>
            <a:r>
              <a:rPr lang="da-DK" dirty="0" smtClean="0"/>
              <a:t> rammer, vilkår, relationer og udfordringer i jobbet. Vi</a:t>
            </a:r>
            <a:r>
              <a:rPr lang="da-DK" baseline="0" dirty="0" smtClean="0"/>
              <a:t> kommer tættere på nogle af de interessenter fra tidligere og på, hvordan de </a:t>
            </a:r>
            <a:r>
              <a:rPr lang="da-DK" dirty="0" smtClean="0"/>
              <a:t>påvirker vores psykiske arbejdsmiljø og</a:t>
            </a:r>
            <a:r>
              <a:rPr lang="da-DK" baseline="0" dirty="0" smtClean="0"/>
              <a:t> vores </a:t>
            </a:r>
            <a:r>
              <a:rPr lang="da-DK" dirty="0" smtClean="0"/>
              <a:t>glæde ved jobbet som leder.</a:t>
            </a:r>
          </a:p>
          <a:p>
            <a:endParaRPr lang="da-DK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Vi</a:t>
            </a:r>
            <a:r>
              <a:rPr lang="da-DK" baseline="0" dirty="0" smtClean="0"/>
              <a:t> går sammen 2 og 2 eller 3 og 3, som det lige kan passe og drøfter 1-2 valgfrie emner pr. par ud fra den uddelte emneoversigt (emne 1-5 fordelt på to slides). Gå gerne efter de emner, </a:t>
            </a:r>
            <a:r>
              <a:rPr lang="da-DK" dirty="0" smtClean="0"/>
              <a:t>der giver mest mening for netop vores lederjob.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Der</a:t>
            </a:r>
            <a:r>
              <a:rPr lang="da-DK" baseline="0" dirty="0" smtClean="0"/>
              <a:t> er afsat </a:t>
            </a:r>
            <a:r>
              <a:rPr lang="da-DK" dirty="0" smtClean="0"/>
              <a:t>40 minutter</a:t>
            </a:r>
            <a:r>
              <a:rPr lang="da-DK" baseline="0" dirty="0" smtClean="0"/>
              <a:t> til øvelsen, d</a:t>
            </a:r>
            <a:r>
              <a:rPr lang="da-DK" dirty="0" smtClean="0"/>
              <a:t>vs. 15 - 20 min. taletid til hver i gruppen, hvor makkeren understøtter med undersøgende spørgsmål.</a:t>
            </a:r>
          </a:p>
          <a:p>
            <a:endParaRPr lang="da-DK" dirty="0" smtClean="0"/>
          </a:p>
          <a:p>
            <a:r>
              <a:rPr lang="da-DK" i="1" baseline="0" dirty="0" smtClean="0"/>
              <a:t>Øvelsen kan med fordel laves som en </a:t>
            </a:r>
            <a:r>
              <a:rPr lang="da-DK" i="1" baseline="0" dirty="0" err="1" smtClean="0"/>
              <a:t>walk</a:t>
            </a:r>
            <a:r>
              <a:rPr lang="da-DK" i="1" baseline="0" dirty="0" smtClean="0"/>
              <a:t> and talk. </a:t>
            </a:r>
            <a:endParaRPr lang="da-DK" i="1" dirty="0" smtClean="0"/>
          </a:p>
          <a:p>
            <a:endParaRPr lang="da-DK" dirty="0" smtClean="0"/>
          </a:p>
          <a:p>
            <a:r>
              <a:rPr lang="da-DK" i="1" dirty="0" smtClean="0"/>
              <a:t>Lav</a:t>
            </a:r>
            <a:r>
              <a:rPr lang="da-DK" i="1" baseline="0" dirty="0" smtClean="0"/>
              <a:t> evt. en kort opsamling. </a:t>
            </a:r>
            <a:endParaRPr lang="da-DK" i="1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rtl="0"/>
            <a:fld id="{0F0EF012-9481-4585-AD96-7A28668926F8}" type="datetime1">
              <a:rPr lang="da-DK" smtClean="0"/>
              <a:t>12-01-2023</a:t>
            </a:fld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32BF9438-3EEF-4192-9815-F6F44770AEF7}" type="slidenum">
              <a:rPr lang="da-DK" noProof="0" smtClean="0"/>
              <a:t>1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58742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gi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ombinationstegning: Figur 8">
            <a:extLst>
              <a:ext uri="{FF2B5EF4-FFF2-40B4-BE49-F238E27FC236}">
                <a16:creationId xmlns="" xmlns:a16="http://schemas.microsoft.com/office/drawing/2014/main" id="{ED724945-48CE-43AA-A2D7-D18FC7CB73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=""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0" y="3810000"/>
            <a:ext cx="11582479" cy="304800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="" xmlns:a16="http://schemas.microsoft.com/office/drawing/2014/main" id="{9A0315CC-EC7D-4E65-936E-03F3BE220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4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3" y="5722399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3" y="6221119"/>
            <a:ext cx="5476511" cy="492953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endParaRPr lang="da-DK" noProof="0" dirty="0" smtClean="0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0629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="" xmlns:a16="http://schemas.microsoft.com/office/drawing/2014/main" id="{7624BCA1-E0EF-42A1-B762-D68E4B9848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3998"/>
            <a:ext cx="12192000" cy="5830007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=""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16528" y="0"/>
            <a:ext cx="2875472" cy="2198972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billede 20">
            <a:extLst>
              <a:ext uri="{FF2B5EF4-FFF2-40B4-BE49-F238E27FC236}">
                <a16:creationId xmlns="" xmlns:a16="http://schemas.microsoft.com/office/drawing/2014/main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16528" y="4530254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5" name="Pladsholder til billede 24">
            <a:extLst>
              <a:ext uri="{FF2B5EF4-FFF2-40B4-BE49-F238E27FC236}">
                <a16:creationId xmlns="" xmlns:a16="http://schemas.microsoft.com/office/drawing/2014/main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16528" y="2186502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16933"/>
            <a:ext cx="8498505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0763" y="1197937"/>
            <a:ext cx="8498505" cy="507841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24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æ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76203"/>
            <a:ext cx="10251060" cy="1044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=""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243369"/>
            <a:ext cx="11311650" cy="5005031"/>
          </a:xfrm>
        </p:spPr>
        <p:txBody>
          <a:bodyPr rtlCol="0">
            <a:normAutofit/>
          </a:bodyPr>
          <a:lstStyle>
            <a:lvl1pPr marL="0" indent="0">
              <a:buNone/>
              <a:defRPr sz="2600"/>
            </a:lvl1pPr>
            <a:lvl2pPr marL="457200" indent="0">
              <a:buFont typeface="Arial" panose="020B0604020202020204" pitchFamily="34" charset="0"/>
              <a:buNone/>
              <a:defRPr lang="da-DK" sz="2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1" rtl="0"/>
            <a:r>
              <a:rPr lang="da-DK" noProof="0" dirty="0" smtClean="0"/>
              <a:t>Andet niveau</a:t>
            </a:r>
          </a:p>
          <a:p>
            <a:pPr marL="457200" lvl="1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None/>
            </a:pPr>
            <a:r>
              <a:rPr lang="da-DK" noProof="0" dirty="0" smtClean="0"/>
              <a:t>Tredje niveau</a:t>
            </a:r>
          </a:p>
          <a:p>
            <a:pPr lvl="1" rtl="0"/>
            <a:r>
              <a:rPr lang="da-DK" noProof="0" dirty="0" smtClean="0"/>
              <a:t>Fjerde niveau</a:t>
            </a:r>
          </a:p>
          <a:p>
            <a:pPr lvl="1" rtl="0"/>
            <a:r>
              <a:rPr lang="da-DK" noProof="0" dirty="0" smtClean="0"/>
              <a:t>Femte niveau</a:t>
            </a:r>
            <a:endParaRPr lang="da-DK" noProof="0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80" y="21677"/>
            <a:ext cx="1117133" cy="5400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Layout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med enkelt afrundet hjørne 15"/>
          <p:cNvSpPr/>
          <p:nvPr userDrawn="1"/>
        </p:nvSpPr>
        <p:spPr>
          <a:xfrm flipH="1">
            <a:off x="7967648" y="-8981"/>
            <a:ext cx="4325952" cy="6883200"/>
          </a:xfrm>
          <a:prstGeom prst="round1Rect">
            <a:avLst>
              <a:gd name="adj" fmla="val 50000"/>
            </a:avLst>
          </a:prstGeom>
          <a:solidFill>
            <a:srgbClr val="8D99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itel 1">
            <a:extLst>
              <a:ext uri="{FF2B5EF4-FFF2-40B4-BE49-F238E27FC236}">
                <a16:creationId xmlns=""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2" y="440267"/>
            <a:ext cx="7169237" cy="4148666"/>
          </a:xfrm>
        </p:spPr>
        <p:txBody>
          <a:bodyPr rtlCol="0"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=""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4795284"/>
            <a:ext cx="6553202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2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88102" y="3423638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0" y="6336078"/>
            <a:ext cx="1725166" cy="540000"/>
          </a:xfrm>
          <a:prstGeom prst="rect">
            <a:avLst/>
          </a:prstGeom>
        </p:spPr>
      </p:pic>
      <p:sp>
        <p:nvSpPr>
          <p:cNvPr id="18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977342" y="-9080"/>
            <a:ext cx="34563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cxnSp>
        <p:nvCxnSpPr>
          <p:cNvPr id="3" name="Lige forbindelse 2"/>
          <p:cNvCxnSpPr/>
          <p:nvPr userDrawn="1"/>
        </p:nvCxnSpPr>
        <p:spPr>
          <a:xfrm>
            <a:off x="7962997" y="1894693"/>
            <a:ext cx="0" cy="1463898"/>
          </a:xfrm>
          <a:prstGeom prst="line">
            <a:avLst/>
          </a:prstGeom>
          <a:ln w="12700"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 userDrawn="1"/>
        </p:nvCxnSpPr>
        <p:spPr>
          <a:xfrm flipV="1">
            <a:off x="7959274" y="3295859"/>
            <a:ext cx="70100" cy="102096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 userDrawn="1"/>
        </p:nvCxnSpPr>
        <p:spPr>
          <a:xfrm flipH="1">
            <a:off x="7971981" y="2967789"/>
            <a:ext cx="16042" cy="328070"/>
          </a:xfrm>
          <a:prstGeom prst="line">
            <a:avLst/>
          </a:prstGeom>
          <a:ln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019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med bille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ombinationstegning: Figur 13">
            <a:extLst>
              <a:ext uri="{FF2B5EF4-FFF2-40B4-BE49-F238E27FC236}">
                <a16:creationId xmlns="" xmlns:a16="http://schemas.microsoft.com/office/drawing/2014/main" id="{9F47EA1B-2641-431A-B894-4A66FC5A04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257296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8" name="Titel 1">
            <a:extLst>
              <a:ext uri="{FF2B5EF4-FFF2-40B4-BE49-F238E27FC236}">
                <a16:creationId xmlns=""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440266"/>
            <a:ext cx="7101504" cy="4140201"/>
          </a:xfrm>
        </p:spPr>
        <p:txBody>
          <a:bodyPr rtlCol="0"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=""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3" y="4795284"/>
            <a:ext cx="6559638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2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24494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9" name="Pladsholder til billede 18">
            <a:extLst>
              <a:ext uri="{FF2B5EF4-FFF2-40B4-BE49-F238E27FC236}">
                <a16:creationId xmlns="" xmlns:a16="http://schemas.microsoft.com/office/drawing/2014/main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31886" y="-2"/>
            <a:ext cx="4260114" cy="6858002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 anchor="ctr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883" y="6318000"/>
            <a:ext cx="1725166" cy="540000"/>
          </a:xfrm>
          <a:prstGeom prst="rect">
            <a:avLst/>
          </a:prstGeom>
        </p:spPr>
      </p:pic>
      <p:sp>
        <p:nvSpPr>
          <p:cNvPr id="13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964624" y="-28785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7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="" xmlns:a16="http://schemas.microsoft.com/office/drawing/2014/main" id="{BCA75F14-4851-4FA1-AF45-240D9124B9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9328"/>
            <a:ext cx="12192000" cy="5808671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5" name="Pladsholder til billede 36">
            <a:extLst>
              <a:ext uri="{FF2B5EF4-FFF2-40B4-BE49-F238E27FC236}">
                <a16:creationId xmlns=""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8225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=""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225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=""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8806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 smtClean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=""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35279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=""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35279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=""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35279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=""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05042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=""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5042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=""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05042" y="432113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=""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65661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=""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5661" y="334823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=""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65661" y="431749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97778"/>
            <a:ext cx="1725166" cy="54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75766"/>
            <a:ext cx="10243104" cy="1044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13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="" xmlns:a16="http://schemas.microsoft.com/office/drawing/2014/main" id="{BCA75F14-4851-4FA1-AF45-240D9124B9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4000"/>
            <a:ext cx="12192000" cy="5814000"/>
          </a:xfrm>
          <a:prstGeom prst="rect">
            <a:avLst/>
          </a:prstGeom>
          <a:solidFill>
            <a:srgbClr val="8D9950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>
              <a:solidFill>
                <a:schemeClr val="tx1"/>
              </a:solidFill>
            </a:endParaRPr>
          </a:p>
        </p:txBody>
      </p:sp>
      <p:sp>
        <p:nvSpPr>
          <p:cNvPr id="25" name="Pladsholder til billede 36">
            <a:extLst>
              <a:ext uri="{FF2B5EF4-FFF2-40B4-BE49-F238E27FC236}">
                <a16:creationId xmlns=""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26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=""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7965" y="3240848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=""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0848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=""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24262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=""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24262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=""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24262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=""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10958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=""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10958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=""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10958" y="421971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=""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7157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=""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71577" y="324681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=""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71577" y="421607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120" y="25401"/>
            <a:ext cx="10202248" cy="10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28250"/>
            <a:ext cx="1725166" cy="540000"/>
          </a:xfrm>
          <a:prstGeom prst="rect">
            <a:avLst/>
          </a:prstGeom>
        </p:spPr>
      </p:pic>
      <p:pic>
        <p:nvPicPr>
          <p:cNvPr id="32" name="Billede 31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22" y="6065363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59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07" y="135472"/>
            <a:ext cx="10370926" cy="1044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874" y="1071553"/>
            <a:ext cx="558196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=""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1008" y="1071553"/>
            <a:ext cx="5519992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/>
          </p:nvPr>
        </p:nvSpPr>
        <p:spPr>
          <a:xfrm>
            <a:off x="348190" y="1958969"/>
            <a:ext cx="5581650" cy="4238631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2" name="Pladsholder til tekst 9"/>
          <p:cNvSpPr>
            <a:spLocks noGrp="1"/>
          </p:cNvSpPr>
          <p:nvPr>
            <p:ph type="body" sz="quarter" idx="11"/>
          </p:nvPr>
        </p:nvSpPr>
        <p:spPr>
          <a:xfrm>
            <a:off x="6291008" y="1966322"/>
            <a:ext cx="5519992" cy="4231278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(flere punk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52" y="147345"/>
            <a:ext cx="10437815" cy="1044000"/>
          </a:xfrm>
        </p:spPr>
        <p:txBody>
          <a:bodyPr rtlCol="0"/>
          <a:lstStyle>
            <a:lvl1pPr rtl="0">
              <a:defRPr>
                <a:solidFill>
                  <a:schemeClr val="tx1"/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0251" y="1086341"/>
            <a:ext cx="3471337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=""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52655" y="1086341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10" name="Pladsholder til tekst 4">
            <a:extLst>
              <a:ext uri="{FF2B5EF4-FFF2-40B4-BE49-F238E27FC236}">
                <a16:creationId xmlns="" xmlns:a16="http://schemas.microsoft.com/office/drawing/2014/main" id="{255FA165-37DF-4E15-9395-3DD34C0F1C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1200" y="1089825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>
          <a:xfrm>
            <a:off x="340252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4" name="Pladsholder til tekst 7"/>
          <p:cNvSpPr>
            <a:spLocks noGrp="1"/>
          </p:cNvSpPr>
          <p:nvPr>
            <p:ph type="body" sz="quarter" idx="16"/>
          </p:nvPr>
        </p:nvSpPr>
        <p:spPr>
          <a:xfrm>
            <a:off x="4352655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6" name="Pladsholder til tekst 7"/>
          <p:cNvSpPr>
            <a:spLocks noGrp="1"/>
          </p:cNvSpPr>
          <p:nvPr>
            <p:ph type="body" sz="quarter" idx="17"/>
          </p:nvPr>
        </p:nvSpPr>
        <p:spPr>
          <a:xfrm>
            <a:off x="8331200" y="1955800"/>
            <a:ext cx="346287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=""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400" y="596393"/>
            <a:ext cx="61438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3" name="Pladsholder til indhold 2">
            <a:extLst>
              <a:ext uri="{FF2B5EF4-FFF2-40B4-BE49-F238E27FC236}">
                <a16:creationId xmlns=""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400" y="2138901"/>
            <a:ext cx="6143823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="" xmlns:a16="http://schemas.microsoft.com/office/drawing/2014/main" id="{C752B41F-4B4E-4E1F-9191-6BB3F421ED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="" xmlns:a16="http://schemas.microsoft.com/office/drawing/2014/main" id="{E3EFD1DB-7478-445F-ACEF-64BE4DFEC8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181600" cy="68580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  <p:sp>
        <p:nvSpPr>
          <p:cNvPr id="12" name="Rektangel med enkelt afrundet hjørne 11"/>
          <p:cNvSpPr/>
          <p:nvPr userDrawn="1"/>
        </p:nvSpPr>
        <p:spPr>
          <a:xfrm rot="10800000" flipH="1">
            <a:off x="0" y="-5"/>
            <a:ext cx="5181600" cy="6858003"/>
          </a:xfrm>
          <a:prstGeom prst="round1Rect">
            <a:avLst>
              <a:gd name="adj" fmla="val 47794"/>
            </a:avLst>
          </a:pr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3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=""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867" y="596393"/>
            <a:ext cx="61184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6" name="Pladsholder til billede 15">
            <a:extLst>
              <a:ext uri="{FF2B5EF4-FFF2-40B4-BE49-F238E27FC236}">
                <a16:creationId xmlns="" xmlns:a16="http://schemas.microsoft.com/office/drawing/2014/main" id="{80E4B7A8-67F1-4290-B537-DE49AD9FBFF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8003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13" name="Pladsholder til indhold 2">
            <a:extLst>
              <a:ext uri="{FF2B5EF4-FFF2-40B4-BE49-F238E27FC236}">
                <a16:creationId xmlns=""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867" y="2138901"/>
            <a:ext cx="6118424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="" xmlns:a16="http://schemas.microsoft.com/office/drawing/2014/main" id="{C752B41F-4B4E-4E1F-9191-6BB3F421ED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="" xmlns:a16="http://schemas.microsoft.com/office/drawing/2014/main" id="{E3EFD1DB-7478-445F-ACEF-64BE4DFEC8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dsholder til billede 33">
            <a:extLst>
              <a:ext uri="{FF2B5EF4-FFF2-40B4-BE49-F238E27FC236}">
                <a16:creationId xmlns="" xmlns:a16="http://schemas.microsoft.com/office/drawing/2014/main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9" name="Kombinationstegning: Figur 8">
            <a:extLst>
              <a:ext uri="{FF2B5EF4-FFF2-40B4-BE49-F238E27FC236}">
                <a16:creationId xmlns="" xmlns:a16="http://schemas.microsoft.com/office/drawing/2014/main" id="{ED724945-48CE-43AA-A2D7-D18FC7CB73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=""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3943350"/>
            <a:ext cx="11582479" cy="291465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="" xmlns:a16="http://schemas.microsoft.com/office/drawing/2014/main" id="{9A0315CC-EC7D-4E65-936E-03F3BE220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4" y="6419461"/>
            <a:ext cx="5476510" cy="350442"/>
          </a:xfrm>
        </p:spPr>
        <p:txBody>
          <a:bodyPr rtlCol="0">
            <a:noAutofit/>
          </a:bodyPr>
          <a:lstStyle>
            <a:lvl1pPr>
              <a:buNone/>
              <a:defRPr sz="2400" baseline="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235168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2" y="2129467"/>
            <a:ext cx="11235169" cy="397532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2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6211294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3" y="2052452"/>
            <a:ext cx="6211294" cy="419594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sp>
        <p:nvSpPr>
          <p:cNvPr id="5" name="Pladsholder til billede 15">
            <a:extLst>
              <a:ext uri="{FF2B5EF4-FFF2-40B4-BE49-F238E27FC236}">
                <a16:creationId xmlns="" xmlns:a16="http://schemas.microsoft.com/office/drawing/2014/main" id="{80E4B7A8-67F1-4290-B537-DE49AD9FBFF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10400" y="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pic>
        <p:nvPicPr>
          <p:cNvPr id="11" name="Billede 10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0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Øvels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046970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9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med under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4" y="919716"/>
            <a:ext cx="11235168" cy="3551275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5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Undertitel 2">
            <a:extLst>
              <a:ext uri="{FF2B5EF4-FFF2-40B4-BE49-F238E27FC236}">
                <a16:creationId xmlns=""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4" y="4795284"/>
            <a:ext cx="11235168" cy="1084522"/>
          </a:xfrm>
        </p:spPr>
        <p:txBody>
          <a:bodyPr rtlCol="0">
            <a:normAutofit/>
          </a:bodyPr>
          <a:lstStyle>
            <a:lvl1pPr marL="0" indent="0" algn="l">
              <a:lnSpc>
                <a:spcPct val="120000"/>
              </a:lnSpc>
              <a:buNone/>
              <a:defRPr sz="24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aus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7979" y="2863126"/>
            <a:ext cx="6460969" cy="1325890"/>
          </a:xfrm>
        </p:spPr>
        <p:txBody>
          <a:bodyPr rtlCol="0">
            <a:normAutofit/>
          </a:bodyPr>
          <a:lstStyle>
            <a:lvl1pPr algn="ctr">
              <a:defRPr sz="7200">
                <a:solidFill>
                  <a:schemeClr val="tx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rtl="0"/>
            <a:r>
              <a:rPr lang="da-DK" noProof="0" dirty="0" smtClean="0"/>
              <a:t>PAUSE</a:t>
            </a:r>
            <a:endParaRPr lang="da-DK" noProof="0" dirty="0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166400"/>
            <a:ext cx="12192000" cy="56916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0" name="Pladsholder til indhold 2">
            <a:extLst>
              <a:ext uri="{FF2B5EF4-FFF2-40B4-BE49-F238E27FC236}">
                <a16:creationId xmlns=""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618401"/>
            <a:ext cx="11235169" cy="4657201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6" name="Titel 1">
            <a:extLst>
              <a:ext uri="{FF2B5EF4-FFF2-40B4-BE49-F238E27FC236}">
                <a16:creationId xmlns="" xmlns:a16="http://schemas.microsoft.com/office/drawing/2014/main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261909"/>
            <a:ext cx="10285073" cy="685293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901" y="312935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166284"/>
            <a:ext cx="12192000" cy="5691715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="" xmlns:a16="http://schemas.microsoft.com/office/drawing/2014/main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2" y="164887"/>
            <a:ext cx="5982813" cy="924634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=""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1337733"/>
            <a:ext cx="6000837" cy="4830230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33" name="Pladsholder til billede 32">
            <a:extLst>
              <a:ext uri="{FF2B5EF4-FFF2-40B4-BE49-F238E27FC236}">
                <a16:creationId xmlns="" xmlns:a16="http://schemas.microsoft.com/office/drawing/2014/main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939642" y="0"/>
            <a:ext cx="5252357" cy="6858000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4" name="Billede 13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16" y="-1021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84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77168"/>
            <a:ext cx="12192000" cy="3982754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="" xmlns:a16="http://schemas.microsoft.com/office/drawing/2014/main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3" y="525440"/>
            <a:ext cx="5854621" cy="1963318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=""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3031067"/>
            <a:ext cx="5854621" cy="3136622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 marL="2571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24" name="Pladsholder til billede 23">
            <a:extLst>
              <a:ext uri="{FF2B5EF4-FFF2-40B4-BE49-F238E27FC236}">
                <a16:creationId xmlns="" xmlns:a16="http://schemas.microsoft.com/office/drawing/2014/main" id="{D5749D8A-F20A-4228-9136-5891AE0352B9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6524772" y="0"/>
            <a:ext cx="2846566" cy="2877168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7" name="Pladsholder til billede 26">
            <a:extLst>
              <a:ext uri="{FF2B5EF4-FFF2-40B4-BE49-F238E27FC236}">
                <a16:creationId xmlns="" xmlns:a16="http://schemas.microsoft.com/office/drawing/2014/main" id="{4A3C6DC1-25FD-4947-8211-89B20E599AE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9370358" y="-3353"/>
            <a:ext cx="2825919" cy="2880521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0" name="Pladsholder til billede 29">
            <a:extLst>
              <a:ext uri="{FF2B5EF4-FFF2-40B4-BE49-F238E27FC236}">
                <a16:creationId xmlns="" xmlns:a16="http://schemas.microsoft.com/office/drawing/2014/main" id="{53C819AA-E73C-44C7-9928-5E1A8A22BC5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520415" y="2877168"/>
            <a:ext cx="2852263" cy="3980832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3" name="Pladsholder til billede 32">
            <a:extLst>
              <a:ext uri="{FF2B5EF4-FFF2-40B4-BE49-F238E27FC236}">
                <a16:creationId xmlns="" xmlns:a16="http://schemas.microsoft.com/office/drawing/2014/main" id="{64635F40-0058-44E0-95CD-8FFAE1876473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9370357" y="2877168"/>
            <a:ext cx="2826000" cy="3980832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78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="" xmlns:a16="http://schemas.microsoft.com/office/drawing/2014/main" id="{C755B30B-7677-4AAC-9890-81A7EFF6B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36E5F686-1654-4CE7-8DA0-0D626B36E1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=""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11235169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=""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2192000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355600" indent="0">
              <a:lnSpc>
                <a:spcPct val="4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828014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19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="" xmlns:a16="http://schemas.microsoft.com/office/drawing/2014/main" id="{C755B30B-7677-4AAC-9890-81A7EFF6B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36E5F686-1654-4CE7-8DA0-0D626B36E1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=""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5323504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=""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292600"/>
            <a:ext cx="11576868" cy="256540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914400" indent="-558800">
              <a:lnSpc>
                <a:spcPct val="400000"/>
              </a:lnSpc>
              <a:spcBef>
                <a:spcPts val="0"/>
              </a:spcBef>
              <a:buNone/>
              <a:defRPr sz="2400">
                <a:solidFill>
                  <a:srgbClr val="254973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=""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algn="ctr">
              <a:buClr>
                <a:schemeClr val="accent2"/>
              </a:buClr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5219"/>
            <a:ext cx="12192000" cy="5812782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7" name="Pladsholder til indhold 2">
            <a:extLst>
              <a:ext uri="{FF2B5EF4-FFF2-40B4-BE49-F238E27FC236}">
                <a16:creationId xmlns="" xmlns:a16="http://schemas.microsoft.com/office/drawing/2014/main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4" y="1201619"/>
            <a:ext cx="11267104" cy="5116382"/>
          </a:xfrm>
        </p:spPr>
        <p:txBody>
          <a:bodyPr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50763" y="12032"/>
            <a:ext cx="10297001" cy="104521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6464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50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="" xmlns:a16="http://schemas.microsoft.com/office/drawing/2014/main" id="{7624BCA1-E0EF-42A1-B762-D68E4B9848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044000"/>
            <a:ext cx="12192000" cy="58140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=""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2189" y="1"/>
            <a:ext cx="4289812" cy="6857999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423333" y="16935"/>
            <a:ext cx="7064904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redigere..</a:t>
            </a:r>
            <a:endParaRPr lang="da-DK" dirty="0"/>
          </a:p>
        </p:txBody>
      </p:sp>
      <p:sp>
        <p:nvSpPr>
          <p:cNvPr id="14" name="Pladsholder til tekst 4"/>
          <p:cNvSpPr>
            <a:spLocks noGrp="1"/>
          </p:cNvSpPr>
          <p:nvPr>
            <p:ph type="body" sz="quarter" idx="14"/>
          </p:nvPr>
        </p:nvSpPr>
        <p:spPr>
          <a:xfrm>
            <a:off x="450762" y="1202266"/>
            <a:ext cx="7037475" cy="5115734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da-DK" dirty="0" smtClean="0"/>
          </a:p>
        </p:txBody>
      </p:sp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62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Kombinationstegning: Figur 28">
            <a:extLst>
              <a:ext uri="{FF2B5EF4-FFF2-40B4-BE49-F238E27FC236}">
                <a16:creationId xmlns="" xmlns:a16="http://schemas.microsoft.com/office/drawing/2014/main" id="{7A08E557-10DB-421A-876E-1AE58F8E07C4}"/>
              </a:ext>
            </a:extLst>
          </p:cNvPr>
          <p:cNvSpPr/>
          <p:nvPr userDrawn="1"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2" name="Pladsholder til titel 1">
            <a:extLst>
              <a:ext uri="{FF2B5EF4-FFF2-40B4-BE49-F238E27FC236}">
                <a16:creationId xmlns=""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267" y="590372"/>
            <a:ext cx="10803466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267" y="1916262"/>
            <a:ext cx="10803466" cy="4349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</a:t>
            </a:r>
            <a:r>
              <a:rPr lang="da-DK" noProof="0" dirty="0" smtClean="0"/>
              <a:t>niveau</a:t>
            </a:r>
          </a:p>
          <a:p>
            <a:pPr lvl="5" rtl="0"/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6" r:id="rId2"/>
    <p:sldLayoutId id="2147483689" r:id="rId3"/>
    <p:sldLayoutId id="2147483701" r:id="rId4"/>
    <p:sldLayoutId id="2147483673" r:id="rId5"/>
    <p:sldLayoutId id="2147483691" r:id="rId6"/>
    <p:sldLayoutId id="2147483675" r:id="rId7"/>
    <p:sldLayoutId id="2147483690" r:id="rId8"/>
    <p:sldLayoutId id="2147483700" r:id="rId9"/>
    <p:sldLayoutId id="2147483674" r:id="rId10"/>
    <p:sldLayoutId id="2147483662" r:id="rId11"/>
    <p:sldLayoutId id="2147483719" r:id="rId12"/>
    <p:sldLayoutId id="2147483679" r:id="rId13"/>
    <p:sldLayoutId id="2147483685" r:id="rId14"/>
    <p:sldLayoutId id="2147483692" r:id="rId15"/>
    <p:sldLayoutId id="2147483665" r:id="rId16"/>
    <p:sldLayoutId id="2147483681" r:id="rId17"/>
    <p:sldLayoutId id="2147483693" r:id="rId18"/>
    <p:sldLayoutId id="2147483683" r:id="rId19"/>
    <p:sldLayoutId id="2147483698" r:id="rId20"/>
    <p:sldLayoutId id="2147483699" r:id="rId21"/>
    <p:sldLayoutId id="2147483697" r:id="rId22"/>
    <p:sldLayoutId id="2147483661" r:id="rId23"/>
    <p:sldLayoutId id="2147483666" r:id="rId2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9740" y="162078"/>
            <a:ext cx="11046970" cy="1325890"/>
          </a:xfrm>
        </p:spPr>
        <p:txBody>
          <a:bodyPr>
            <a:normAutofit/>
          </a:bodyPr>
          <a:lstStyle/>
          <a:p>
            <a:r>
              <a:rPr lang="da-DK" sz="3600" dirty="0" smtClean="0"/>
              <a:t>Øvelse 3: Trivsel i egne </a:t>
            </a:r>
            <a:r>
              <a:rPr lang="da-DK" sz="3600" dirty="0" smtClean="0"/>
              <a:t>arbejdsforhold</a:t>
            </a:r>
            <a:endParaRPr lang="da-DK" sz="3600" dirty="0"/>
          </a:p>
        </p:txBody>
      </p:sp>
      <p:sp>
        <p:nvSpPr>
          <p:cNvPr id="4" name="Rektangel 3"/>
          <p:cNvSpPr/>
          <p:nvPr/>
        </p:nvSpPr>
        <p:spPr>
          <a:xfrm>
            <a:off x="369739" y="1487968"/>
            <a:ext cx="112628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B</a:t>
            </a:r>
            <a:r>
              <a:rPr lang="da-DK" b="1" dirty="0" smtClean="0"/>
              <a:t>rugerne, </a:t>
            </a:r>
            <a:r>
              <a:rPr lang="da-DK" b="1" dirty="0"/>
              <a:t>borgerne, børnene, de unge, de pårørende: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Hvordan oplever </a:t>
            </a:r>
            <a:r>
              <a:rPr lang="da-DK" dirty="0" smtClean="0"/>
              <a:t>jeg, at jeg </a:t>
            </a:r>
            <a:r>
              <a:rPr lang="da-DK" dirty="0"/>
              <a:t>som </a:t>
            </a:r>
            <a:r>
              <a:rPr lang="da-DK" dirty="0" smtClean="0"/>
              <a:t>leder </a:t>
            </a:r>
            <a:r>
              <a:rPr lang="da-DK" dirty="0"/>
              <a:t>af arbejdspladsen lever op til deres forventninger og behov?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Hvilke slags udfordringer giver </a:t>
            </a:r>
            <a:r>
              <a:rPr lang="da-DK" dirty="0" smtClean="0"/>
              <a:t>borger/brugergruppen mig </a:t>
            </a:r>
            <a:r>
              <a:rPr lang="da-DK" dirty="0"/>
              <a:t>som leder?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Hvilke vanskeligheder? Hvilke glæder? </a:t>
            </a:r>
            <a:endParaRPr lang="da-DK" dirty="0" smtClean="0"/>
          </a:p>
          <a:p>
            <a:pPr lvl="1"/>
            <a:endParaRPr lang="da-DK" dirty="0" smtClean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 smtClean="0"/>
              <a:t>Medarbejderne</a:t>
            </a:r>
            <a:endParaRPr lang="da-DK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Hvad </a:t>
            </a:r>
            <a:r>
              <a:rPr lang="da-DK" dirty="0" smtClean="0"/>
              <a:t>kendetegner mit samarbejde med medarbejderne? </a:t>
            </a:r>
            <a:endParaRPr lang="da-DK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Hvordan vil </a:t>
            </a:r>
            <a:r>
              <a:rPr lang="da-DK" dirty="0" smtClean="0"/>
              <a:t>jeg </a:t>
            </a:r>
            <a:r>
              <a:rPr lang="da-DK" dirty="0"/>
              <a:t>beskrive </a:t>
            </a:r>
            <a:r>
              <a:rPr lang="da-DK" dirty="0" smtClean="0"/>
              <a:t>min </a:t>
            </a:r>
            <a:r>
              <a:rPr lang="da-DK" dirty="0"/>
              <a:t>lederrolle?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Hvordan tror </a:t>
            </a:r>
            <a:r>
              <a:rPr lang="da-DK" dirty="0" smtClean="0"/>
              <a:t>jeg, mit </a:t>
            </a:r>
            <a:r>
              <a:rPr lang="da-DK" dirty="0"/>
              <a:t>personale vil beskrive deres </a:t>
            </a:r>
            <a:r>
              <a:rPr lang="da-DK" dirty="0" smtClean="0"/>
              <a:t>relationer til forskellige interessenter?</a:t>
            </a:r>
          </a:p>
          <a:p>
            <a:pPr lvl="1"/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 smtClean="0"/>
              <a:t>Nærmeste leder</a:t>
            </a:r>
            <a:endParaRPr lang="da-DK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På hvilken måde får </a:t>
            </a:r>
            <a:r>
              <a:rPr lang="da-DK" dirty="0" smtClean="0"/>
              <a:t>jeg </a:t>
            </a:r>
            <a:r>
              <a:rPr lang="da-DK" dirty="0"/>
              <a:t>støtte og opbakning?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På hvilken måde stilles der ressourcer til rådighed for </a:t>
            </a:r>
            <a:r>
              <a:rPr lang="da-DK" dirty="0" smtClean="0"/>
              <a:t>min </a:t>
            </a:r>
            <a:r>
              <a:rPr lang="da-DK" dirty="0"/>
              <a:t>udvikling som leder?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Hvor klar er ansvarsfordelingen mellem de opgaver </a:t>
            </a:r>
            <a:r>
              <a:rPr lang="da-DK" dirty="0" smtClean="0"/>
              <a:t>jeg </a:t>
            </a:r>
            <a:r>
              <a:rPr lang="da-DK" dirty="0"/>
              <a:t>skal løse, og de opgaver </a:t>
            </a:r>
            <a:r>
              <a:rPr lang="da-DK" dirty="0" smtClean="0"/>
              <a:t>min </a:t>
            </a:r>
            <a:r>
              <a:rPr lang="da-DK" dirty="0"/>
              <a:t>nærmeste </a:t>
            </a:r>
            <a:r>
              <a:rPr lang="da-DK" dirty="0" smtClean="0"/>
              <a:t>leder </a:t>
            </a:r>
            <a:r>
              <a:rPr lang="da-DK" dirty="0"/>
              <a:t>skal løse?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/>
          </a:p>
          <a:p>
            <a:endParaRPr lang="da-DK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0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9740" y="162078"/>
            <a:ext cx="11046970" cy="1325890"/>
          </a:xfrm>
        </p:spPr>
        <p:txBody>
          <a:bodyPr>
            <a:normAutofit/>
          </a:bodyPr>
          <a:lstStyle/>
          <a:p>
            <a:r>
              <a:rPr lang="da-DK" sz="3600" dirty="0" smtClean="0"/>
              <a:t>Øvelse 3: </a:t>
            </a:r>
            <a:r>
              <a:rPr lang="da-DK" sz="3600" smtClean="0"/>
              <a:t>Trivsel i egne </a:t>
            </a:r>
            <a:r>
              <a:rPr lang="da-DK" sz="3600" dirty="0" smtClean="0"/>
              <a:t>arbejdsforhold</a:t>
            </a:r>
            <a:endParaRPr lang="da-DK" sz="3600" dirty="0"/>
          </a:p>
        </p:txBody>
      </p:sp>
      <p:sp>
        <p:nvSpPr>
          <p:cNvPr id="4" name="Rektangel 3"/>
          <p:cNvSpPr/>
          <p:nvPr/>
        </p:nvSpPr>
        <p:spPr>
          <a:xfrm>
            <a:off x="369739" y="1487968"/>
            <a:ext cx="1126281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da-DK" b="1" dirty="0"/>
              <a:t>P</a:t>
            </a:r>
            <a:r>
              <a:rPr lang="da-DK" b="1" dirty="0" smtClean="0"/>
              <a:t>olitikerne</a:t>
            </a:r>
            <a:r>
              <a:rPr lang="da-DK" b="1" dirty="0"/>
              <a:t>, embedsmænd og direktion: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Kender </a:t>
            </a:r>
            <a:r>
              <a:rPr lang="da-DK" dirty="0" smtClean="0"/>
              <a:t>jeg </a:t>
            </a:r>
            <a:r>
              <a:rPr lang="da-DK" dirty="0"/>
              <a:t>til deres formulering af overordnede mål og </a:t>
            </a:r>
            <a:r>
              <a:rPr lang="da-DK" dirty="0" smtClean="0"/>
              <a:t>rammer for mit område?  </a:t>
            </a:r>
            <a:endParaRPr lang="da-DK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 smtClean="0"/>
              <a:t>Hvordan </a:t>
            </a:r>
            <a:r>
              <a:rPr lang="da-DK" dirty="0"/>
              <a:t>er </a:t>
            </a:r>
            <a:r>
              <a:rPr lang="da-DK" dirty="0" smtClean="0"/>
              <a:t>politikere, embedsmænd, direktion mf. </a:t>
            </a:r>
            <a:r>
              <a:rPr lang="da-DK" dirty="0"/>
              <a:t>med til at styre rammerne for kvaliteten af det faglige arbejde og ressourcerne?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Hvordan er </a:t>
            </a:r>
            <a:r>
              <a:rPr lang="da-DK" dirty="0" smtClean="0"/>
              <a:t>mine </a:t>
            </a:r>
            <a:r>
              <a:rPr lang="da-DK" dirty="0"/>
              <a:t>muligheder for at påvirke rammerne? </a:t>
            </a:r>
          </a:p>
          <a:p>
            <a:pPr lvl="1"/>
            <a:endParaRPr lang="da-DK" dirty="0" smtClean="0"/>
          </a:p>
          <a:p>
            <a:pPr marL="342900" indent="-342900">
              <a:buFont typeface="+mj-lt"/>
              <a:buAutoNum type="arabicPeriod" startAt="5"/>
            </a:pPr>
            <a:r>
              <a:rPr lang="da-DK" b="1" dirty="0" smtClean="0"/>
              <a:t>Lederkolleger: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 smtClean="0"/>
              <a:t>Hvilke typer </a:t>
            </a:r>
            <a:r>
              <a:rPr lang="da-DK" dirty="0"/>
              <a:t>opgaver løser </a:t>
            </a:r>
            <a:r>
              <a:rPr lang="da-DK" dirty="0" smtClean="0"/>
              <a:t>vi </a:t>
            </a:r>
            <a:r>
              <a:rPr lang="da-DK" dirty="0"/>
              <a:t>sammen?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Hvordan kan </a:t>
            </a:r>
            <a:r>
              <a:rPr lang="da-DK" dirty="0" smtClean="0"/>
              <a:t>vi </a:t>
            </a:r>
            <a:r>
              <a:rPr lang="da-DK" dirty="0"/>
              <a:t>støtte hinanden i at arbejde med at udvikle jeres psykiske arbejdsmiljø?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Er der typer af opgaver </a:t>
            </a:r>
            <a:r>
              <a:rPr lang="da-DK" dirty="0" smtClean="0"/>
              <a:t>vi </a:t>
            </a:r>
            <a:r>
              <a:rPr lang="da-DK" dirty="0"/>
              <a:t>nødigt involverer gruppen i? </a:t>
            </a:r>
          </a:p>
          <a:p>
            <a:endParaRPr lang="da-DK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1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OverlayVTI">
  <a:themeElements>
    <a:clrScheme name="Brugerdefineret 3">
      <a:dk1>
        <a:srgbClr val="000000"/>
      </a:dk1>
      <a:lt1>
        <a:srgbClr val="F8F8F8"/>
      </a:lt1>
      <a:dk2>
        <a:srgbClr val="8D9950"/>
      </a:dk2>
      <a:lt2>
        <a:srgbClr val="F8F8F8"/>
      </a:lt2>
      <a:accent1>
        <a:srgbClr val="000000"/>
      </a:accent1>
      <a:accent2>
        <a:srgbClr val="8D9950"/>
      </a:accent2>
      <a:accent3>
        <a:srgbClr val="49C5B1"/>
      </a:accent3>
      <a:accent4>
        <a:srgbClr val="1B365D"/>
      </a:accent4>
      <a:accent5>
        <a:srgbClr val="F8485E"/>
      </a:accent5>
      <a:accent6>
        <a:srgbClr val="C6CCA7"/>
      </a:accent6>
      <a:hlink>
        <a:srgbClr val="000000"/>
      </a:hlink>
      <a:folHlink>
        <a:srgbClr val="8D9950"/>
      </a:folHlink>
    </a:clrScheme>
    <a:fontScheme name="Randers Kommune">
      <a:majorFont>
        <a:latin typeface="Roboto Black"/>
        <a:ea typeface=""/>
        <a:cs typeface=""/>
      </a:majorFont>
      <a:minorFont>
        <a:latin typeface="Rockwel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729.tgt.Office_50301014_TF89118109_Win32_OJ112196119.potx" id="{E2641469-1BD5-4ECF-8E87-9C7FC6745475}" vid="{099E4878-7F2F-463D-93C4-1E94CD217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AB8BBB-9A18-4050-923B-7FC6E36DA496}">
  <ds:schemaRefs>
    <ds:schemaRef ds:uri="230e9df3-be65-4c73-a93b-d1236ebd677e"/>
    <ds:schemaRef ds:uri="http://purl.org/dc/elements/1.1/"/>
    <ds:schemaRef ds:uri="http://schemas.microsoft.com/office/2006/documentManagement/types"/>
    <ds:schemaRef ds:uri="16c05727-aa75-4e4a-9b5f-8a80a1165891"/>
    <ds:schemaRef ds:uri="http://schemas.microsoft.com/sharepoint/v3"/>
    <ds:schemaRef ds:uri="http://purl.org/dc/terms/"/>
    <ds:schemaRef ds:uri="71af3243-3dd4-4a8d-8c0d-dd76da1f02a5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6465</TotalTime>
  <Words>366</Words>
  <Application>Microsoft Office PowerPoint</Application>
  <PresentationFormat>Widescreen</PresentationFormat>
  <Paragraphs>36</Paragraphs>
  <Slides>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 Black</vt:lpstr>
      <vt:lpstr>Rockwell</vt:lpstr>
      <vt:lpstr>Times New Roman</vt:lpstr>
      <vt:lpstr>ModOverlayVTI</vt:lpstr>
      <vt:lpstr>Øvelse 3: Trivsel i egne arbejdsforhold</vt:lpstr>
      <vt:lpstr>Øvelse 3: Trivsel i egne arbejdsforhold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på præsentation</dc:title>
  <dc:creator>Agnesa Zejnullahu</dc:creator>
  <cp:lastModifiedBy>Microsoft-konto</cp:lastModifiedBy>
  <cp:revision>389</cp:revision>
  <dcterms:created xsi:type="dcterms:W3CDTF">2022-04-01T09:13:51Z</dcterms:created>
  <dcterms:modified xsi:type="dcterms:W3CDTF">2023-01-12T11:58:02Z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