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51"/>
  </p:notesMasterIdLst>
  <p:handoutMasterIdLst>
    <p:handoutMasterId r:id="rId52"/>
  </p:handoutMasterIdLst>
  <p:sldIdLst>
    <p:sldId id="269" r:id="rId5"/>
    <p:sldId id="399" r:id="rId6"/>
    <p:sldId id="424" r:id="rId7"/>
    <p:sldId id="1883" r:id="rId8"/>
    <p:sldId id="363" r:id="rId9"/>
    <p:sldId id="425" r:id="rId10"/>
    <p:sldId id="388" r:id="rId11"/>
    <p:sldId id="282" r:id="rId12"/>
    <p:sldId id="1884" r:id="rId13"/>
    <p:sldId id="395" r:id="rId14"/>
    <p:sldId id="330" r:id="rId15"/>
    <p:sldId id="331" r:id="rId16"/>
    <p:sldId id="332" r:id="rId17"/>
    <p:sldId id="333" r:id="rId18"/>
    <p:sldId id="335" r:id="rId19"/>
    <p:sldId id="1882" r:id="rId20"/>
    <p:sldId id="338" r:id="rId21"/>
    <p:sldId id="284" r:id="rId22"/>
    <p:sldId id="389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26" r:id="rId36"/>
    <p:sldId id="311" r:id="rId37"/>
    <p:sldId id="418" r:id="rId38"/>
    <p:sldId id="419" r:id="rId39"/>
    <p:sldId id="420" r:id="rId40"/>
    <p:sldId id="421" r:id="rId41"/>
    <p:sldId id="422" r:id="rId42"/>
    <p:sldId id="423" r:id="rId43"/>
    <p:sldId id="413" r:id="rId44"/>
    <p:sldId id="416" r:id="rId45"/>
    <p:sldId id="414" r:id="rId46"/>
    <p:sldId id="415" r:id="rId47"/>
    <p:sldId id="397" r:id="rId48"/>
    <p:sldId id="396" r:id="rId49"/>
    <p:sldId id="320" r:id="rId50"/>
  </p:sldIdLst>
  <p:sldSz cx="18288000" cy="10287000"/>
  <p:notesSz cx="9926638" cy="6797675"/>
  <p:custDataLst>
    <p:tags r:id="rId53"/>
  </p:custDataLst>
  <p:defaultTextStyle>
    <a:defPPr>
      <a:defRPr lang="da-DK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0000"/>
    <a:srgbClr val="A9D08E"/>
    <a:srgbClr val="BDC692"/>
    <a:srgbClr val="FFC000"/>
    <a:srgbClr val="A3A8A1"/>
    <a:srgbClr val="8D9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Mørkt layout 2 - Markering 5/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6807" autoAdjust="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67" d="100"/>
          <a:sy n="167" d="100"/>
        </p:scale>
        <p:origin x="2418" y="1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gs" Target="tags/tag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074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96770317-DDC1-43CC-B9F1-ACF35A5594C5}" type="datetimeFigureOut">
              <a:rPr lang="da-DK" smtClean="0"/>
              <a:t>02-07-2025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76ED502D-817E-4215-8128-908F33087BEB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307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81B51FD5-86A1-443D-BBF1-C0EF494552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586038"/>
            <a:ext cx="18287999" cy="213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Titel på slideshow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84CD2C73-5DEF-4413-9E28-10F31BAC1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4719638"/>
            <a:ext cx="18287999" cy="1989137"/>
          </a:xfrm>
          <a:prstGeom prst="rect">
            <a:avLst/>
          </a:prstGeom>
        </p:spPr>
        <p:txBody>
          <a:bodyPr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Undertitel på slideshow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8E501E6-55B6-4FCB-8419-0CD0D64FEE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pic>
        <p:nvPicPr>
          <p:cNvPr id="2" name="Billede 15">
            <a:extLst>
              <a:ext uri="{FF2B5EF4-FFF2-40B4-BE49-F238E27FC236}">
                <a16:creationId xmlns:a16="http://schemas.microsoft.com/office/drawing/2014/main" id="{499C2322-4930-4FFA-EC97-C520F3BD1F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2" y="9540001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4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billede + orange indhold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603389F6-819B-437D-A80E-C11EE608C0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1430000" cy="10287001"/>
          </a:xfrm>
          <a:custGeom>
            <a:avLst/>
            <a:gdLst>
              <a:gd name="connsiteX0" fmla="*/ 0 w 11430000"/>
              <a:gd name="connsiteY0" fmla="*/ 0 h 10287001"/>
              <a:gd name="connsiteX1" fmla="*/ 11430000 w 11430000"/>
              <a:gd name="connsiteY1" fmla="*/ 0 h 10287001"/>
              <a:gd name="connsiteX2" fmla="*/ 11430000 w 11430000"/>
              <a:gd name="connsiteY2" fmla="*/ 7746151 h 10287001"/>
              <a:gd name="connsiteX3" fmla="*/ 11387988 w 11430000"/>
              <a:gd name="connsiteY3" fmla="*/ 8021428 h 10287001"/>
              <a:gd name="connsiteX4" fmla="*/ 9164428 w 11430000"/>
              <a:gd name="connsiteY4" fmla="*/ 10244987 h 10287001"/>
              <a:gd name="connsiteX5" fmla="*/ 8889139 w 11430000"/>
              <a:gd name="connsiteY5" fmla="*/ 10287001 h 10287001"/>
              <a:gd name="connsiteX6" fmla="*/ 0 w 11430000"/>
              <a:gd name="connsiteY6" fmla="*/ 1028700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30000" h="10287001">
                <a:moveTo>
                  <a:pt x="0" y="0"/>
                </a:moveTo>
                <a:lnTo>
                  <a:pt x="11430000" y="0"/>
                </a:lnTo>
                <a:lnTo>
                  <a:pt x="11430000" y="7746151"/>
                </a:lnTo>
                <a:lnTo>
                  <a:pt x="11387988" y="8021428"/>
                </a:lnTo>
                <a:cubicBezTo>
                  <a:pt x="11159601" y="9137527"/>
                  <a:pt x="10280526" y="10016601"/>
                  <a:pt x="9164428" y="10244987"/>
                </a:cubicBezTo>
                <a:lnTo>
                  <a:pt x="8889139" y="10287001"/>
                </a:lnTo>
                <a:lnTo>
                  <a:pt x="0" y="10287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a-DK" dirty="0"/>
              <a:t>Klik på ikonet for at tilføje et billede</a:t>
            </a:r>
          </a:p>
        </p:txBody>
      </p:sp>
      <p:sp>
        <p:nvSpPr>
          <p:cNvPr id="8" name="Pladsholder til indhold 10">
            <a:extLst>
              <a:ext uri="{FF2B5EF4-FFF2-40B4-BE49-F238E27FC236}">
                <a16:creationId xmlns:a16="http://schemas.microsoft.com/office/drawing/2014/main" id="{AB5F99FC-A183-4346-9613-E3FB6B614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55939" y="1889125"/>
            <a:ext cx="5080164" cy="718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indhold</a:t>
            </a:r>
          </a:p>
        </p:txBody>
      </p:sp>
      <p:sp>
        <p:nvSpPr>
          <p:cNvPr id="9" name="Pladsholder til tekst 20">
            <a:extLst>
              <a:ext uri="{FF2B5EF4-FFF2-40B4-BE49-F238E27FC236}">
                <a16:creationId xmlns:a16="http://schemas.microsoft.com/office/drawing/2014/main" id="{43513F69-DF27-48AA-AFE5-0214428B2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55939" y="792163"/>
            <a:ext cx="5080164" cy="88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3" name="Billede 15">
            <a:extLst>
              <a:ext uri="{FF2B5EF4-FFF2-40B4-BE49-F238E27FC236}">
                <a16:creationId xmlns:a16="http://schemas.microsoft.com/office/drawing/2014/main" id="{4544FBBB-7735-D8FB-B028-DBA9A2CB6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5048000" y="9436567"/>
            <a:ext cx="2630770" cy="7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2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- b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31D65B7-11F2-41A8-8094-A23596BF1F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7AE229F2-00EA-4E7E-9E4F-22526B2F5D3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872000"/>
            <a:ext cx="15666384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EE7590C-207A-4AEE-800C-843C1B955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3870484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da-DK" dirty="0"/>
              <a:t>Skriv en overskrift</a:t>
            </a:r>
          </a:p>
        </p:txBody>
      </p:sp>
      <p:pic>
        <p:nvPicPr>
          <p:cNvPr id="8" name="Billede 15">
            <a:extLst>
              <a:ext uri="{FF2B5EF4-FFF2-40B4-BE49-F238E27FC236}">
                <a16:creationId xmlns:a16="http://schemas.microsoft.com/office/drawing/2014/main" id="{03F737A6-DEE9-D317-FD92-154ACA56F5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- Bred indhold hvid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31D65B7-11F2-41A8-8094-A23596BF1F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3124673F-4E45-4E89-82FD-E278F3E1AC6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872000"/>
            <a:ext cx="15666384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E2C613BC-CCF1-4B14-B2BA-C1E50EC57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3870484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1"/>
            </a:lvl1pPr>
          </a:lstStyle>
          <a:p>
            <a:r>
              <a:rPr lang="da-DK" dirty="0"/>
              <a:t>Skriv en overskrift</a:t>
            </a:r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F0609053-9604-D212-32CB-210E29917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 - Tom m. Ran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15">
            <a:extLst>
              <a:ext uri="{FF2B5EF4-FFF2-40B4-BE49-F238E27FC236}">
                <a16:creationId xmlns:a16="http://schemas.microsoft.com/office/drawing/2014/main" id="{A9CEDDD8-4D1C-50A6-105D-CE3AAD3EB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3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 -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88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E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dsholder til billede 73">
            <a:extLst>
              <a:ext uri="{FF2B5EF4-FFF2-40B4-BE49-F238E27FC236}">
                <a16:creationId xmlns:a16="http://schemas.microsoft.com/office/drawing/2014/main" id="{8694C7DA-C400-465A-9452-3CC2ECFB1C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422060" y="0"/>
            <a:ext cx="6865940" cy="10287000"/>
          </a:xfrm>
          <a:custGeom>
            <a:avLst/>
            <a:gdLst>
              <a:gd name="connsiteX0" fmla="*/ 2857500 w 6865940"/>
              <a:gd name="connsiteY0" fmla="*/ 0 h 10287000"/>
              <a:gd name="connsiteX1" fmla="*/ 3106864 w 6865940"/>
              <a:gd name="connsiteY1" fmla="*/ 0 h 10287000"/>
              <a:gd name="connsiteX2" fmla="*/ 3429000 w 6865940"/>
              <a:gd name="connsiteY2" fmla="*/ 0 h 10287000"/>
              <a:gd name="connsiteX3" fmla="*/ 3432972 w 6865940"/>
              <a:gd name="connsiteY3" fmla="*/ 0 h 10287000"/>
              <a:gd name="connsiteX4" fmla="*/ 3432972 w 6865940"/>
              <a:gd name="connsiteY4" fmla="*/ 1908000 h 10287000"/>
              <a:gd name="connsiteX5" fmla="*/ 4704544 w 6865940"/>
              <a:gd name="connsiteY5" fmla="*/ 1908000 h 10287000"/>
              <a:gd name="connsiteX6" fmla="*/ 5009344 w 6865940"/>
              <a:gd name="connsiteY6" fmla="*/ 1603200 h 10287000"/>
              <a:gd name="connsiteX7" fmla="*/ 5009344 w 6865940"/>
              <a:gd name="connsiteY7" fmla="*/ 0 h 10287000"/>
              <a:gd name="connsiteX8" fmla="*/ 5101308 w 6865940"/>
              <a:gd name="connsiteY8" fmla="*/ 0 h 10287000"/>
              <a:gd name="connsiteX9" fmla="*/ 6865940 w 6865940"/>
              <a:gd name="connsiteY9" fmla="*/ 0 h 10287000"/>
              <a:gd name="connsiteX10" fmla="*/ 6865940 w 6865940"/>
              <a:gd name="connsiteY10" fmla="*/ 10287000 h 10287000"/>
              <a:gd name="connsiteX11" fmla="*/ 0 w 6865940"/>
              <a:gd name="connsiteY11" fmla="*/ 10287000 h 10287000"/>
              <a:gd name="connsiteX12" fmla="*/ 0 w 6865940"/>
              <a:gd name="connsiteY12" fmla="*/ 2857480 h 10287000"/>
              <a:gd name="connsiteX13" fmla="*/ 14752 w 6865940"/>
              <a:gd name="connsiteY13" fmla="*/ 2565337 h 10287000"/>
              <a:gd name="connsiteX14" fmla="*/ 2857500 w 6865940"/>
              <a:gd name="connsiteY1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5940" h="10287000">
                <a:moveTo>
                  <a:pt x="2857500" y="0"/>
                </a:moveTo>
                <a:lnTo>
                  <a:pt x="3106864" y="0"/>
                </a:lnTo>
                <a:lnTo>
                  <a:pt x="3429000" y="0"/>
                </a:lnTo>
                <a:lnTo>
                  <a:pt x="3432972" y="0"/>
                </a:lnTo>
                <a:lnTo>
                  <a:pt x="3432972" y="1908000"/>
                </a:lnTo>
                <a:lnTo>
                  <a:pt x="4704544" y="1908000"/>
                </a:lnTo>
                <a:cubicBezTo>
                  <a:pt x="4872880" y="1908000"/>
                  <a:pt x="5009344" y="1771536"/>
                  <a:pt x="5009344" y="1603200"/>
                </a:cubicBezTo>
                <a:lnTo>
                  <a:pt x="5009344" y="0"/>
                </a:lnTo>
                <a:lnTo>
                  <a:pt x="5101308" y="0"/>
                </a:lnTo>
                <a:lnTo>
                  <a:pt x="6865940" y="0"/>
                </a:lnTo>
                <a:lnTo>
                  <a:pt x="6865940" y="10287000"/>
                </a:lnTo>
                <a:lnTo>
                  <a:pt x="0" y="10287000"/>
                </a:lnTo>
                <a:lnTo>
                  <a:pt x="0" y="2857480"/>
                </a:lnTo>
                <a:lnTo>
                  <a:pt x="14752" y="2565337"/>
                </a:lnTo>
                <a:cubicBezTo>
                  <a:pt x="161084" y="1124425"/>
                  <a:pt x="1377980" y="0"/>
                  <a:pt x="28575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 billede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76" name="Billede 75">
            <a:extLst>
              <a:ext uri="{FF2B5EF4-FFF2-40B4-BE49-F238E27FC236}">
                <a16:creationId xmlns:a16="http://schemas.microsoft.com/office/drawing/2014/main" id="{158D3DA1-E904-4946-94D3-7C79B90B71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08C7912-E982-4CB2-B0A9-BA64FC0781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/>
            </a:lvl1pPr>
          </a:lstStyle>
          <a:p>
            <a:r>
              <a:rPr lang="da-DK" dirty="0"/>
              <a:t>Skriv en overskrift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FD43D12-F4B6-4D49-A916-913BDFDAB47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872000"/>
            <a:ext cx="10080000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pic>
        <p:nvPicPr>
          <p:cNvPr id="2" name="Billede 15">
            <a:extLst>
              <a:ext uri="{FF2B5EF4-FFF2-40B4-BE49-F238E27FC236}">
                <a16:creationId xmlns:a16="http://schemas.microsoft.com/office/drawing/2014/main" id="{6E03B501-D2CB-1AF7-0D1B-BCD3E9F04E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50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To bille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8B99B115-D99E-492C-90DF-A8BB142C4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22060" y="0"/>
            <a:ext cx="6865940" cy="5143500"/>
          </a:xfrm>
          <a:custGeom>
            <a:avLst/>
            <a:gdLst>
              <a:gd name="connsiteX0" fmla="*/ 2857500 w 6865940"/>
              <a:gd name="connsiteY0" fmla="*/ 0 h 5143500"/>
              <a:gd name="connsiteX1" fmla="*/ 3106864 w 6865940"/>
              <a:gd name="connsiteY1" fmla="*/ 0 h 5143500"/>
              <a:gd name="connsiteX2" fmla="*/ 3429000 w 6865940"/>
              <a:gd name="connsiteY2" fmla="*/ 0 h 5143500"/>
              <a:gd name="connsiteX3" fmla="*/ 3432972 w 6865940"/>
              <a:gd name="connsiteY3" fmla="*/ 0 h 5143500"/>
              <a:gd name="connsiteX4" fmla="*/ 3432972 w 6865940"/>
              <a:gd name="connsiteY4" fmla="*/ 1908000 h 5143500"/>
              <a:gd name="connsiteX5" fmla="*/ 4704544 w 6865940"/>
              <a:gd name="connsiteY5" fmla="*/ 1908000 h 5143500"/>
              <a:gd name="connsiteX6" fmla="*/ 5009344 w 6865940"/>
              <a:gd name="connsiteY6" fmla="*/ 1603200 h 5143500"/>
              <a:gd name="connsiteX7" fmla="*/ 5009344 w 6865940"/>
              <a:gd name="connsiteY7" fmla="*/ 0 h 5143500"/>
              <a:gd name="connsiteX8" fmla="*/ 5101308 w 6865940"/>
              <a:gd name="connsiteY8" fmla="*/ 0 h 5143500"/>
              <a:gd name="connsiteX9" fmla="*/ 6865940 w 6865940"/>
              <a:gd name="connsiteY9" fmla="*/ 0 h 5143500"/>
              <a:gd name="connsiteX10" fmla="*/ 6865940 w 6865940"/>
              <a:gd name="connsiteY10" fmla="*/ 5143500 h 5143500"/>
              <a:gd name="connsiteX11" fmla="*/ 0 w 6865940"/>
              <a:gd name="connsiteY11" fmla="*/ 5143500 h 5143500"/>
              <a:gd name="connsiteX12" fmla="*/ 0 w 6865940"/>
              <a:gd name="connsiteY12" fmla="*/ 2857480 h 5143500"/>
              <a:gd name="connsiteX13" fmla="*/ 14752 w 6865940"/>
              <a:gd name="connsiteY13" fmla="*/ 2565337 h 5143500"/>
              <a:gd name="connsiteX14" fmla="*/ 2857500 w 6865940"/>
              <a:gd name="connsiteY1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5940" h="5143500">
                <a:moveTo>
                  <a:pt x="2857500" y="0"/>
                </a:moveTo>
                <a:lnTo>
                  <a:pt x="3106864" y="0"/>
                </a:lnTo>
                <a:lnTo>
                  <a:pt x="3429000" y="0"/>
                </a:lnTo>
                <a:lnTo>
                  <a:pt x="3432972" y="0"/>
                </a:lnTo>
                <a:lnTo>
                  <a:pt x="3432972" y="1908000"/>
                </a:lnTo>
                <a:lnTo>
                  <a:pt x="4704544" y="1908000"/>
                </a:lnTo>
                <a:cubicBezTo>
                  <a:pt x="4872880" y="1908000"/>
                  <a:pt x="5009344" y="1771536"/>
                  <a:pt x="5009344" y="1603200"/>
                </a:cubicBezTo>
                <a:lnTo>
                  <a:pt x="5009344" y="0"/>
                </a:lnTo>
                <a:lnTo>
                  <a:pt x="5101308" y="0"/>
                </a:lnTo>
                <a:lnTo>
                  <a:pt x="6865940" y="0"/>
                </a:lnTo>
                <a:lnTo>
                  <a:pt x="6865940" y="5143500"/>
                </a:lnTo>
                <a:lnTo>
                  <a:pt x="0" y="5143500"/>
                </a:lnTo>
                <a:lnTo>
                  <a:pt x="0" y="2857480"/>
                </a:lnTo>
                <a:lnTo>
                  <a:pt x="14752" y="2565337"/>
                </a:lnTo>
                <a:cubicBezTo>
                  <a:pt x="161084" y="1124425"/>
                  <a:pt x="1377980" y="0"/>
                  <a:pt x="2857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3600"/>
            </a:lvl1pPr>
          </a:lstStyle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pic>
        <p:nvPicPr>
          <p:cNvPr id="76" name="Billede 75">
            <a:extLst>
              <a:ext uri="{FF2B5EF4-FFF2-40B4-BE49-F238E27FC236}">
                <a16:creationId xmlns:a16="http://schemas.microsoft.com/office/drawing/2014/main" id="{158D3DA1-E904-4946-94D3-7C79B90B71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F688208-7264-488A-A54E-168660AA5E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422063" y="5143500"/>
            <a:ext cx="6865937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400CC1CE-2370-4C84-A8A3-ED3806D20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/>
            </a:lvl1pPr>
          </a:lstStyle>
          <a:p>
            <a:r>
              <a:rPr lang="da-DK" dirty="0"/>
              <a:t>Skriv en overskrift</a:t>
            </a:r>
          </a:p>
        </p:txBody>
      </p:sp>
      <p:sp>
        <p:nvSpPr>
          <p:cNvPr id="17" name="Pladsholder til indhold 5">
            <a:extLst>
              <a:ext uri="{FF2B5EF4-FFF2-40B4-BE49-F238E27FC236}">
                <a16:creationId xmlns:a16="http://schemas.microsoft.com/office/drawing/2014/main" id="{89862FB4-233E-4944-99BC-C55212607C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2000" y="1872000"/>
            <a:ext cx="10080000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DC77E5DB-AFEA-ECF4-F5BF-06C9DB6A66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tre bille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8B99B115-D99E-492C-90DF-A8BB142C4B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422060" y="0"/>
            <a:ext cx="6865940" cy="5143500"/>
          </a:xfrm>
          <a:custGeom>
            <a:avLst/>
            <a:gdLst>
              <a:gd name="connsiteX0" fmla="*/ 2857500 w 6865940"/>
              <a:gd name="connsiteY0" fmla="*/ 0 h 5143500"/>
              <a:gd name="connsiteX1" fmla="*/ 3106864 w 6865940"/>
              <a:gd name="connsiteY1" fmla="*/ 0 h 5143500"/>
              <a:gd name="connsiteX2" fmla="*/ 3429000 w 6865940"/>
              <a:gd name="connsiteY2" fmla="*/ 0 h 5143500"/>
              <a:gd name="connsiteX3" fmla="*/ 3432972 w 6865940"/>
              <a:gd name="connsiteY3" fmla="*/ 0 h 5143500"/>
              <a:gd name="connsiteX4" fmla="*/ 3432972 w 6865940"/>
              <a:gd name="connsiteY4" fmla="*/ 1908000 h 5143500"/>
              <a:gd name="connsiteX5" fmla="*/ 4704544 w 6865940"/>
              <a:gd name="connsiteY5" fmla="*/ 1908000 h 5143500"/>
              <a:gd name="connsiteX6" fmla="*/ 5009344 w 6865940"/>
              <a:gd name="connsiteY6" fmla="*/ 1603200 h 5143500"/>
              <a:gd name="connsiteX7" fmla="*/ 5009344 w 6865940"/>
              <a:gd name="connsiteY7" fmla="*/ 0 h 5143500"/>
              <a:gd name="connsiteX8" fmla="*/ 5101308 w 6865940"/>
              <a:gd name="connsiteY8" fmla="*/ 0 h 5143500"/>
              <a:gd name="connsiteX9" fmla="*/ 6865940 w 6865940"/>
              <a:gd name="connsiteY9" fmla="*/ 0 h 5143500"/>
              <a:gd name="connsiteX10" fmla="*/ 6865940 w 6865940"/>
              <a:gd name="connsiteY10" fmla="*/ 5143500 h 5143500"/>
              <a:gd name="connsiteX11" fmla="*/ 0 w 6865940"/>
              <a:gd name="connsiteY11" fmla="*/ 5143500 h 5143500"/>
              <a:gd name="connsiteX12" fmla="*/ 0 w 6865940"/>
              <a:gd name="connsiteY12" fmla="*/ 2857480 h 5143500"/>
              <a:gd name="connsiteX13" fmla="*/ 14752 w 6865940"/>
              <a:gd name="connsiteY13" fmla="*/ 2565337 h 5143500"/>
              <a:gd name="connsiteX14" fmla="*/ 2857500 w 6865940"/>
              <a:gd name="connsiteY1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5940" h="5143500">
                <a:moveTo>
                  <a:pt x="2857500" y="0"/>
                </a:moveTo>
                <a:lnTo>
                  <a:pt x="3106864" y="0"/>
                </a:lnTo>
                <a:lnTo>
                  <a:pt x="3429000" y="0"/>
                </a:lnTo>
                <a:lnTo>
                  <a:pt x="3432972" y="0"/>
                </a:lnTo>
                <a:lnTo>
                  <a:pt x="3432972" y="1908000"/>
                </a:lnTo>
                <a:lnTo>
                  <a:pt x="4704544" y="1908000"/>
                </a:lnTo>
                <a:cubicBezTo>
                  <a:pt x="4872880" y="1908000"/>
                  <a:pt x="5009344" y="1771536"/>
                  <a:pt x="5009344" y="1603200"/>
                </a:cubicBezTo>
                <a:lnTo>
                  <a:pt x="5009344" y="0"/>
                </a:lnTo>
                <a:lnTo>
                  <a:pt x="5101308" y="0"/>
                </a:lnTo>
                <a:lnTo>
                  <a:pt x="6865940" y="0"/>
                </a:lnTo>
                <a:lnTo>
                  <a:pt x="6865940" y="5143500"/>
                </a:lnTo>
                <a:lnTo>
                  <a:pt x="0" y="5143500"/>
                </a:lnTo>
                <a:lnTo>
                  <a:pt x="0" y="2857480"/>
                </a:lnTo>
                <a:lnTo>
                  <a:pt x="14752" y="2565337"/>
                </a:lnTo>
                <a:cubicBezTo>
                  <a:pt x="161084" y="1124425"/>
                  <a:pt x="1377980" y="0"/>
                  <a:pt x="2857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tilføje et billede</a:t>
            </a:r>
          </a:p>
        </p:txBody>
      </p:sp>
      <p:pic>
        <p:nvPicPr>
          <p:cNvPr id="76" name="Billede 75">
            <a:extLst>
              <a:ext uri="{FF2B5EF4-FFF2-40B4-BE49-F238E27FC236}">
                <a16:creationId xmlns:a16="http://schemas.microsoft.com/office/drawing/2014/main" id="{158D3DA1-E904-4946-94D3-7C79B90B71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F688208-7264-488A-A54E-168660AA5EA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22063" y="5143500"/>
            <a:ext cx="6865937" cy="257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billede 2</a:t>
            </a:r>
          </a:p>
          <a:p>
            <a:endParaRPr lang="da-DK" dirty="0"/>
          </a:p>
        </p:txBody>
      </p:sp>
      <p:sp>
        <p:nvSpPr>
          <p:cNvPr id="9" name="Pladsholder til billede 7">
            <a:extLst>
              <a:ext uri="{FF2B5EF4-FFF2-40B4-BE49-F238E27FC236}">
                <a16:creationId xmlns:a16="http://schemas.microsoft.com/office/drawing/2014/main" id="{564EAAB9-6556-4CCA-8EB2-44047EEF1D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22063" y="7717500"/>
            <a:ext cx="6865937" cy="257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billede 3</a:t>
            </a:r>
          </a:p>
          <a:p>
            <a:endParaRPr lang="da-DK" dirty="0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4FC8D3B3-1842-4565-AC40-C86DABBB2C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/>
            </a:lvl1pPr>
          </a:lstStyle>
          <a:p>
            <a:r>
              <a:rPr lang="da-DK" dirty="0"/>
              <a:t>Skriv en overskrift</a:t>
            </a:r>
          </a:p>
        </p:txBody>
      </p:sp>
      <p:sp>
        <p:nvSpPr>
          <p:cNvPr id="18" name="Pladsholder til indhold 5">
            <a:extLst>
              <a:ext uri="{FF2B5EF4-FFF2-40B4-BE49-F238E27FC236}">
                <a16:creationId xmlns:a16="http://schemas.microsoft.com/office/drawing/2014/main" id="{7BFF5B87-BB6B-4E46-844D-7962E9491D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92000" y="1872000"/>
            <a:ext cx="10080000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D5F1D871-4456-A871-1C94-E6F99E7B1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1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to kolonner hvid og orange trans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indhold 5">
            <a:extLst>
              <a:ext uri="{FF2B5EF4-FFF2-40B4-BE49-F238E27FC236}">
                <a16:creationId xmlns:a16="http://schemas.microsoft.com/office/drawing/2014/main" id="{12C8D058-24AC-41B2-A64B-361C5A2818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2988860"/>
            <a:ext cx="10080000" cy="608314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3600">
                <a:latin typeface="+mn-lt"/>
              </a:defRPr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15274CD0-2568-4073-AB6C-509137F73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/>
            </a:lvl1pPr>
          </a:lstStyle>
          <a:p>
            <a:r>
              <a:rPr lang="da-DK" dirty="0"/>
              <a:t>Skriv en overskrift</a:t>
            </a:r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9B30B40E-9BD2-F8DE-F261-F6DB61D2C2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2E2AE33-A75F-7A46-15FA-7A369572FD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680EE849-0958-A880-0D8E-0AC08E5406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91988" y="2989263"/>
            <a:ext cx="5705475" cy="5786437"/>
          </a:xfrm>
          <a:prstGeom prst="rect">
            <a:avLst/>
          </a:prstGeom>
        </p:spPr>
        <p:txBody>
          <a:bodyPr anchor="ctr" anchorCtr="0"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793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- to kolonner hvi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5">
            <a:extLst>
              <a:ext uri="{FF2B5EF4-FFF2-40B4-BE49-F238E27FC236}">
                <a16:creationId xmlns:a16="http://schemas.microsoft.com/office/drawing/2014/main" id="{5142445C-C242-46E5-96B1-E13C77A363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872000"/>
            <a:ext cx="10080000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/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sp>
        <p:nvSpPr>
          <p:cNvPr id="16" name="Pladsholder til indhold 10">
            <a:extLst>
              <a:ext uri="{FF2B5EF4-FFF2-40B4-BE49-F238E27FC236}">
                <a16:creationId xmlns:a16="http://schemas.microsoft.com/office/drawing/2014/main" id="{946857DA-FBF2-4E1A-B632-2EDB12A201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55939" y="1889125"/>
            <a:ext cx="5080164" cy="718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indhold</a:t>
            </a:r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72F5C715-1CA9-441E-A212-9BF30FEAF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/>
            </a:lvl1pPr>
          </a:lstStyle>
          <a:p>
            <a:r>
              <a:rPr lang="da-DK" dirty="0"/>
              <a:t>Skriv en overskrift</a:t>
            </a:r>
          </a:p>
        </p:txBody>
      </p:sp>
      <p:sp>
        <p:nvSpPr>
          <p:cNvPr id="19" name="Pladsholder til tekst 20">
            <a:extLst>
              <a:ext uri="{FF2B5EF4-FFF2-40B4-BE49-F238E27FC236}">
                <a16:creationId xmlns:a16="http://schemas.microsoft.com/office/drawing/2014/main" id="{8ACDE33E-D635-4BBF-8743-E7706148C4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55939" y="792163"/>
            <a:ext cx="5080164" cy="88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A3E265FD-218B-D428-30F0-AA0CC9F01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2000" y="9540000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- to kolonner orang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indhold 5">
            <a:extLst>
              <a:ext uri="{FF2B5EF4-FFF2-40B4-BE49-F238E27FC236}">
                <a16:creationId xmlns:a16="http://schemas.microsoft.com/office/drawing/2014/main" id="{05D32876-202D-4ED4-B7FF-B3E92035FE9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2000" y="1872000"/>
            <a:ext cx="10080000" cy="72000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indhold</a:t>
            </a:r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  <p:sp>
        <p:nvSpPr>
          <p:cNvPr id="23" name="Pladsholder til indhold 10">
            <a:extLst>
              <a:ext uri="{FF2B5EF4-FFF2-40B4-BE49-F238E27FC236}">
                <a16:creationId xmlns:a16="http://schemas.microsoft.com/office/drawing/2014/main" id="{2F0A98AF-369D-472A-BC77-3B1DC4CA44C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555939" y="1889125"/>
            <a:ext cx="5080164" cy="7182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indhold</a:t>
            </a: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9A0F3DE8-4175-464B-B776-96FE09348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080000" cy="8893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Skriv en overskrift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0BE832EE-8018-47A8-96CE-FC5E725D15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55939" y="792163"/>
            <a:ext cx="5080164" cy="88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00" b="1"/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15">
            <a:extLst>
              <a:ext uri="{FF2B5EF4-FFF2-40B4-BE49-F238E27FC236}">
                <a16:creationId xmlns:a16="http://schemas.microsoft.com/office/drawing/2014/main" id="{B2059AF7-7F6F-3D90-233D-4A0091BBDF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2002" y="9540001"/>
            <a:ext cx="2183130" cy="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7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- Stor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E032F97C-21ED-46C1-8D6B-9AD718D229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8287999" cy="10287001"/>
          </a:xfrm>
          <a:custGeom>
            <a:avLst/>
            <a:gdLst>
              <a:gd name="connsiteX0" fmla="*/ 14846400 w 18287999"/>
              <a:gd name="connsiteY0" fmla="*/ 211 h 10287001"/>
              <a:gd name="connsiteX1" fmla="*/ 14846400 w 18287999"/>
              <a:gd name="connsiteY1" fmla="*/ 1908211 h 10287001"/>
              <a:gd name="connsiteX2" fmla="*/ 16117972 w 18287999"/>
              <a:gd name="connsiteY2" fmla="*/ 1908211 h 10287001"/>
              <a:gd name="connsiteX3" fmla="*/ 16422772 w 18287999"/>
              <a:gd name="connsiteY3" fmla="*/ 1603411 h 10287001"/>
              <a:gd name="connsiteX4" fmla="*/ 16422772 w 18287999"/>
              <a:gd name="connsiteY4" fmla="*/ 211 h 10287001"/>
              <a:gd name="connsiteX5" fmla="*/ 0 w 18287999"/>
              <a:gd name="connsiteY5" fmla="*/ 0 h 10287001"/>
              <a:gd name="connsiteX6" fmla="*/ 18287999 w 18287999"/>
              <a:gd name="connsiteY6" fmla="*/ 0 h 10287001"/>
              <a:gd name="connsiteX7" fmla="*/ 18287999 w 18287999"/>
              <a:gd name="connsiteY7" fmla="*/ 7429749 h 10287001"/>
              <a:gd name="connsiteX8" fmla="*/ 18273247 w 18287999"/>
              <a:gd name="connsiteY8" fmla="*/ 7721873 h 10287001"/>
              <a:gd name="connsiteX9" fmla="*/ 15704634 w 18287999"/>
              <a:gd name="connsiteY9" fmla="*/ 10274231 h 10287001"/>
              <a:gd name="connsiteX10" fmla="*/ 15434954 w 18287999"/>
              <a:gd name="connsiteY10" fmla="*/ 10287001 h 10287001"/>
              <a:gd name="connsiteX11" fmla="*/ 0 w 18287999"/>
              <a:gd name="connsiteY11" fmla="*/ 10287001 h 10287001"/>
              <a:gd name="connsiteX12" fmla="*/ 0 w 18287999"/>
              <a:gd name="connsiteY12" fmla="*/ 2628900 h 10287001"/>
              <a:gd name="connsiteX13" fmla="*/ 11555 w 18287999"/>
              <a:gd name="connsiteY13" fmla="*/ 2628900 h 10287001"/>
              <a:gd name="connsiteX14" fmla="*/ 14754 w 18287999"/>
              <a:gd name="connsiteY14" fmla="*/ 2565549 h 10287001"/>
              <a:gd name="connsiteX15" fmla="*/ 2857501 w 18287999"/>
              <a:gd name="connsiteY15" fmla="*/ 211 h 10287001"/>
              <a:gd name="connsiteX16" fmla="*/ 0 w 18287999"/>
              <a:gd name="connsiteY16" fmla="*/ 21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287999" h="10287001">
                <a:moveTo>
                  <a:pt x="14846400" y="211"/>
                </a:moveTo>
                <a:lnTo>
                  <a:pt x="14846400" y="1908211"/>
                </a:lnTo>
                <a:lnTo>
                  <a:pt x="16117972" y="1908211"/>
                </a:lnTo>
                <a:cubicBezTo>
                  <a:pt x="16286308" y="1908211"/>
                  <a:pt x="16422772" y="1771747"/>
                  <a:pt x="16422772" y="1603411"/>
                </a:cubicBezTo>
                <a:lnTo>
                  <a:pt x="16422772" y="211"/>
                </a:lnTo>
                <a:close/>
                <a:moveTo>
                  <a:pt x="0" y="0"/>
                </a:moveTo>
                <a:lnTo>
                  <a:pt x="18287999" y="0"/>
                </a:lnTo>
                <a:lnTo>
                  <a:pt x="18287999" y="7429749"/>
                </a:lnTo>
                <a:lnTo>
                  <a:pt x="18273247" y="7721873"/>
                </a:lnTo>
                <a:cubicBezTo>
                  <a:pt x="18136063" y="9072729"/>
                  <a:pt x="17057947" y="10145421"/>
                  <a:pt x="15704634" y="10274231"/>
                </a:cubicBezTo>
                <a:lnTo>
                  <a:pt x="15434954" y="10287001"/>
                </a:lnTo>
                <a:lnTo>
                  <a:pt x="0" y="10287001"/>
                </a:lnTo>
                <a:lnTo>
                  <a:pt x="0" y="2628900"/>
                </a:lnTo>
                <a:lnTo>
                  <a:pt x="11555" y="2628900"/>
                </a:lnTo>
                <a:lnTo>
                  <a:pt x="14754" y="2565549"/>
                </a:lnTo>
                <a:cubicBezTo>
                  <a:pt x="161087" y="1124637"/>
                  <a:pt x="1377981" y="211"/>
                  <a:pt x="2857501" y="211"/>
                </a:cubicBezTo>
                <a:lnTo>
                  <a:pt x="0" y="2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a-DK" dirty="0"/>
              <a:t>Klik på ikonet for at tilføje et billede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EBFC50A-EF3D-4871-BD89-F01D857AC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tort billede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E032F97C-21ED-46C1-8D6B-9AD718D229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18287999" cy="10287001"/>
          </a:xfrm>
          <a:custGeom>
            <a:avLst/>
            <a:gdLst>
              <a:gd name="connsiteX0" fmla="*/ 14846400 w 18287999"/>
              <a:gd name="connsiteY0" fmla="*/ 211 h 10287001"/>
              <a:gd name="connsiteX1" fmla="*/ 14846400 w 18287999"/>
              <a:gd name="connsiteY1" fmla="*/ 1908211 h 10287001"/>
              <a:gd name="connsiteX2" fmla="*/ 16117972 w 18287999"/>
              <a:gd name="connsiteY2" fmla="*/ 1908211 h 10287001"/>
              <a:gd name="connsiteX3" fmla="*/ 16422772 w 18287999"/>
              <a:gd name="connsiteY3" fmla="*/ 1603411 h 10287001"/>
              <a:gd name="connsiteX4" fmla="*/ 16422772 w 18287999"/>
              <a:gd name="connsiteY4" fmla="*/ 211 h 10287001"/>
              <a:gd name="connsiteX5" fmla="*/ 0 w 18287999"/>
              <a:gd name="connsiteY5" fmla="*/ 0 h 10287001"/>
              <a:gd name="connsiteX6" fmla="*/ 18287999 w 18287999"/>
              <a:gd name="connsiteY6" fmla="*/ 0 h 10287001"/>
              <a:gd name="connsiteX7" fmla="*/ 18287999 w 18287999"/>
              <a:gd name="connsiteY7" fmla="*/ 7429749 h 10287001"/>
              <a:gd name="connsiteX8" fmla="*/ 18273247 w 18287999"/>
              <a:gd name="connsiteY8" fmla="*/ 7721873 h 10287001"/>
              <a:gd name="connsiteX9" fmla="*/ 15704634 w 18287999"/>
              <a:gd name="connsiteY9" fmla="*/ 10274231 h 10287001"/>
              <a:gd name="connsiteX10" fmla="*/ 15434954 w 18287999"/>
              <a:gd name="connsiteY10" fmla="*/ 10287001 h 10287001"/>
              <a:gd name="connsiteX11" fmla="*/ 0 w 18287999"/>
              <a:gd name="connsiteY11" fmla="*/ 10287001 h 10287001"/>
              <a:gd name="connsiteX12" fmla="*/ 0 w 18287999"/>
              <a:gd name="connsiteY12" fmla="*/ 2628900 h 10287001"/>
              <a:gd name="connsiteX13" fmla="*/ 11555 w 18287999"/>
              <a:gd name="connsiteY13" fmla="*/ 2628900 h 10287001"/>
              <a:gd name="connsiteX14" fmla="*/ 14754 w 18287999"/>
              <a:gd name="connsiteY14" fmla="*/ 2565549 h 10287001"/>
              <a:gd name="connsiteX15" fmla="*/ 2857501 w 18287999"/>
              <a:gd name="connsiteY15" fmla="*/ 211 h 10287001"/>
              <a:gd name="connsiteX16" fmla="*/ 0 w 18287999"/>
              <a:gd name="connsiteY16" fmla="*/ 21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287999" h="10287001">
                <a:moveTo>
                  <a:pt x="14846400" y="211"/>
                </a:moveTo>
                <a:lnTo>
                  <a:pt x="14846400" y="1908211"/>
                </a:lnTo>
                <a:lnTo>
                  <a:pt x="16117972" y="1908211"/>
                </a:lnTo>
                <a:cubicBezTo>
                  <a:pt x="16286308" y="1908211"/>
                  <a:pt x="16422772" y="1771747"/>
                  <a:pt x="16422772" y="1603411"/>
                </a:cubicBezTo>
                <a:lnTo>
                  <a:pt x="16422772" y="211"/>
                </a:lnTo>
                <a:close/>
                <a:moveTo>
                  <a:pt x="0" y="0"/>
                </a:moveTo>
                <a:lnTo>
                  <a:pt x="18287999" y="0"/>
                </a:lnTo>
                <a:lnTo>
                  <a:pt x="18287999" y="7429749"/>
                </a:lnTo>
                <a:lnTo>
                  <a:pt x="18273247" y="7721873"/>
                </a:lnTo>
                <a:cubicBezTo>
                  <a:pt x="18136063" y="9072729"/>
                  <a:pt x="17057947" y="10145421"/>
                  <a:pt x="15704634" y="10274231"/>
                </a:cubicBezTo>
                <a:lnTo>
                  <a:pt x="15434954" y="10287001"/>
                </a:lnTo>
                <a:lnTo>
                  <a:pt x="0" y="10287001"/>
                </a:lnTo>
                <a:lnTo>
                  <a:pt x="0" y="2628900"/>
                </a:lnTo>
                <a:lnTo>
                  <a:pt x="11555" y="2628900"/>
                </a:lnTo>
                <a:lnTo>
                  <a:pt x="14754" y="2565549"/>
                </a:lnTo>
                <a:cubicBezTo>
                  <a:pt x="161087" y="1124637"/>
                  <a:pt x="1377981" y="211"/>
                  <a:pt x="2857501" y="211"/>
                </a:cubicBezTo>
                <a:lnTo>
                  <a:pt x="0" y="21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a-DK" dirty="0"/>
              <a:t>Klik på ikonet for at tilføje et billede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EBFC50A-EF3D-4871-BD89-F01D857AC5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45505" y="0"/>
            <a:ext cx="1612878" cy="19625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EFDBA1-B0EC-462F-A711-6D0C1C67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962547"/>
            <a:ext cx="15773400" cy="2565066"/>
          </a:xfrm>
          <a:prstGeom prst="rect">
            <a:avLst/>
          </a:prstGeom>
        </p:spPr>
        <p:txBody>
          <a:bodyPr/>
          <a:lstStyle>
            <a:lvl1pPr algn="ctr">
              <a:defRPr sz="16600"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43627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0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6" r:id="rId2"/>
    <p:sldLayoutId id="2147483687" r:id="rId3"/>
    <p:sldLayoutId id="2147483688" r:id="rId4"/>
    <p:sldLayoutId id="2147483690" r:id="rId5"/>
    <p:sldLayoutId id="2147483691" r:id="rId6"/>
    <p:sldLayoutId id="2147483692" r:id="rId7"/>
    <p:sldLayoutId id="2147483696" r:id="rId8"/>
    <p:sldLayoutId id="2147483698" r:id="rId9"/>
    <p:sldLayoutId id="2147483697" r:id="rId10"/>
    <p:sldLayoutId id="2147483694" r:id="rId11"/>
    <p:sldLayoutId id="2147483695" r:id="rId12"/>
    <p:sldLayoutId id="2147483702" r:id="rId13"/>
    <p:sldLayoutId id="2147483701" r:id="rId1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j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j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sky, plakat, tåge/dis&#10;&#10;Indhold genereret af kunstig intelligens kan være forkert.">
            <a:extLst>
              <a:ext uri="{FF2B5EF4-FFF2-40B4-BE49-F238E27FC236}">
                <a16:creationId xmlns:a16="http://schemas.microsoft.com/office/drawing/2014/main" id="{A932CA72-A1C4-C01D-EA88-6789CA4AF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8164"/>
          <a:stretch>
            <a:fillRect/>
          </a:stretch>
        </p:blipFill>
        <p:spPr>
          <a:xfrm>
            <a:off x="1" y="10"/>
            <a:ext cx="18287999" cy="10286991"/>
          </a:xfrm>
          <a:custGeom>
            <a:avLst/>
            <a:gdLst>
              <a:gd name="connsiteX0" fmla="*/ 14846400 w 18287999"/>
              <a:gd name="connsiteY0" fmla="*/ 211 h 10287001"/>
              <a:gd name="connsiteX1" fmla="*/ 14846400 w 18287999"/>
              <a:gd name="connsiteY1" fmla="*/ 1908211 h 10287001"/>
              <a:gd name="connsiteX2" fmla="*/ 16117972 w 18287999"/>
              <a:gd name="connsiteY2" fmla="*/ 1908211 h 10287001"/>
              <a:gd name="connsiteX3" fmla="*/ 16422772 w 18287999"/>
              <a:gd name="connsiteY3" fmla="*/ 1603411 h 10287001"/>
              <a:gd name="connsiteX4" fmla="*/ 16422772 w 18287999"/>
              <a:gd name="connsiteY4" fmla="*/ 211 h 10287001"/>
              <a:gd name="connsiteX5" fmla="*/ 0 w 18287999"/>
              <a:gd name="connsiteY5" fmla="*/ 0 h 10287001"/>
              <a:gd name="connsiteX6" fmla="*/ 18287999 w 18287999"/>
              <a:gd name="connsiteY6" fmla="*/ 0 h 10287001"/>
              <a:gd name="connsiteX7" fmla="*/ 18287999 w 18287999"/>
              <a:gd name="connsiteY7" fmla="*/ 7429749 h 10287001"/>
              <a:gd name="connsiteX8" fmla="*/ 18273247 w 18287999"/>
              <a:gd name="connsiteY8" fmla="*/ 7721873 h 10287001"/>
              <a:gd name="connsiteX9" fmla="*/ 15704634 w 18287999"/>
              <a:gd name="connsiteY9" fmla="*/ 10274231 h 10287001"/>
              <a:gd name="connsiteX10" fmla="*/ 15434954 w 18287999"/>
              <a:gd name="connsiteY10" fmla="*/ 10287001 h 10287001"/>
              <a:gd name="connsiteX11" fmla="*/ 0 w 18287999"/>
              <a:gd name="connsiteY11" fmla="*/ 10287001 h 10287001"/>
              <a:gd name="connsiteX12" fmla="*/ 0 w 18287999"/>
              <a:gd name="connsiteY12" fmla="*/ 2628900 h 10287001"/>
              <a:gd name="connsiteX13" fmla="*/ 11555 w 18287999"/>
              <a:gd name="connsiteY13" fmla="*/ 2628900 h 10287001"/>
              <a:gd name="connsiteX14" fmla="*/ 14754 w 18287999"/>
              <a:gd name="connsiteY14" fmla="*/ 2565549 h 10287001"/>
              <a:gd name="connsiteX15" fmla="*/ 2857501 w 18287999"/>
              <a:gd name="connsiteY15" fmla="*/ 211 h 10287001"/>
              <a:gd name="connsiteX16" fmla="*/ 0 w 18287999"/>
              <a:gd name="connsiteY16" fmla="*/ 21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287999" h="10287001">
                <a:moveTo>
                  <a:pt x="14846400" y="211"/>
                </a:moveTo>
                <a:lnTo>
                  <a:pt x="14846400" y="1908211"/>
                </a:lnTo>
                <a:lnTo>
                  <a:pt x="16117972" y="1908211"/>
                </a:lnTo>
                <a:cubicBezTo>
                  <a:pt x="16286308" y="1908211"/>
                  <a:pt x="16422772" y="1771747"/>
                  <a:pt x="16422772" y="1603411"/>
                </a:cubicBezTo>
                <a:lnTo>
                  <a:pt x="16422772" y="211"/>
                </a:lnTo>
                <a:close/>
                <a:moveTo>
                  <a:pt x="0" y="0"/>
                </a:moveTo>
                <a:lnTo>
                  <a:pt x="18287999" y="0"/>
                </a:lnTo>
                <a:lnTo>
                  <a:pt x="18287999" y="7429749"/>
                </a:lnTo>
                <a:lnTo>
                  <a:pt x="18273247" y="7721873"/>
                </a:lnTo>
                <a:cubicBezTo>
                  <a:pt x="18136063" y="9072729"/>
                  <a:pt x="17057947" y="10145421"/>
                  <a:pt x="15704634" y="10274231"/>
                </a:cubicBezTo>
                <a:lnTo>
                  <a:pt x="15434954" y="10287001"/>
                </a:lnTo>
                <a:lnTo>
                  <a:pt x="0" y="10287001"/>
                </a:lnTo>
                <a:lnTo>
                  <a:pt x="0" y="2628900"/>
                </a:lnTo>
                <a:lnTo>
                  <a:pt x="11555" y="2628900"/>
                </a:lnTo>
                <a:lnTo>
                  <a:pt x="14754" y="2565549"/>
                </a:lnTo>
                <a:cubicBezTo>
                  <a:pt x="161087" y="1124637"/>
                  <a:pt x="1377981" y="211"/>
                  <a:pt x="2857501" y="211"/>
                </a:cubicBezTo>
                <a:lnTo>
                  <a:pt x="0" y="211"/>
                </a:lnTo>
                <a:close/>
              </a:path>
            </a:pathLst>
          </a:custGeom>
          <a:noFill/>
        </p:spPr>
      </p:pic>
      <p:pic>
        <p:nvPicPr>
          <p:cNvPr id="2" name="Billede 1" descr="Et billede, der indeholder Font/skrifttype, tekst, cirkel, Grafik&#10;&#10;Indhold genereret af kunstig intelligens kan være forkert.">
            <a:extLst>
              <a:ext uri="{FF2B5EF4-FFF2-40B4-BE49-F238E27FC236}">
                <a16:creationId xmlns:a16="http://schemas.microsoft.com/office/drawing/2014/main" id="{93D48A71-7DE5-4FE5-54F1-66D6E1A25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935" y="6924782"/>
            <a:ext cx="4015064" cy="336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0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BE0B895-6CCC-9CA3-887F-344D3675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473" y="4701465"/>
            <a:ext cx="6163375" cy="2600835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AE29D0EC-566A-E439-FE8A-BE29EBE4E3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8302" y="1671877"/>
            <a:ext cx="8255409" cy="2246769"/>
          </a:xfrm>
        </p:spPr>
        <p:txBody>
          <a:bodyPr anchor="t"/>
          <a:lstStyle/>
          <a:p>
            <a:pPr algn="ctr"/>
            <a:r>
              <a:rPr lang="da-DK" sz="4400" b="0" i="0" u="none" strike="noStrike" baseline="0" dirty="0">
                <a:solidFill>
                  <a:srgbClr val="000000"/>
                </a:solidFill>
                <a:latin typeface="+mn-lt"/>
              </a:rPr>
              <a:t>Hvis Randers Kommune havde udgifter</a:t>
            </a:r>
            <a:r>
              <a:rPr lang="da-DK" sz="4400" b="0" i="0" u="none" strike="noStrike" dirty="0">
                <a:solidFill>
                  <a:srgbClr val="000000"/>
                </a:solidFill>
                <a:latin typeface="+mn-lt"/>
              </a:rPr>
              <a:t> til indkomstoverførsler svarende til en gennemsnitlig kommune, så ville vi have  </a:t>
            </a:r>
            <a:endParaRPr lang="da-DK" sz="44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da-DK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Grafik 4" descr="Mønter kontur">
            <a:extLst>
              <a:ext uri="{FF2B5EF4-FFF2-40B4-BE49-F238E27FC236}">
                <a16:creationId xmlns:a16="http://schemas.microsoft.com/office/drawing/2014/main" id="{EDBDBDB6-CD10-F04C-4898-D20DD94CF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15252" y="4921982"/>
            <a:ext cx="1988288" cy="1988288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3A6D1A52-3883-9553-0C0A-1473FD0938AC}"/>
              </a:ext>
            </a:extLst>
          </p:cNvPr>
          <p:cNvSpPr txBox="1"/>
          <p:nvPr/>
        </p:nvSpPr>
        <p:spPr>
          <a:xfrm>
            <a:off x="2017668" y="4854242"/>
            <a:ext cx="4458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dirty="0">
                <a:solidFill>
                  <a:schemeClr val="bg1"/>
                </a:solidFill>
              </a:rPr>
              <a:t>450 mio. kr. årligt</a:t>
            </a:r>
          </a:p>
        </p:txBody>
      </p:sp>
      <p:sp>
        <p:nvSpPr>
          <p:cNvPr id="11" name="Pladsholder til indhold 6">
            <a:extLst>
              <a:ext uri="{FF2B5EF4-FFF2-40B4-BE49-F238E27FC236}">
                <a16:creationId xmlns:a16="http://schemas.microsoft.com/office/drawing/2014/main" id="{BC7A9C4E-813B-C72C-B73A-E2BC1398C3CA}"/>
              </a:ext>
            </a:extLst>
          </p:cNvPr>
          <p:cNvSpPr txBox="1">
            <a:spLocks/>
          </p:cNvSpPr>
          <p:nvPr/>
        </p:nvSpPr>
        <p:spPr>
          <a:xfrm>
            <a:off x="8626447" y="5390357"/>
            <a:ext cx="5956530" cy="1051539"/>
          </a:xfrm>
          <a:prstGeom prst="rect">
            <a:avLst/>
          </a:prstGeom>
        </p:spPr>
        <p:txBody>
          <a:bodyPr anchor="t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4400" dirty="0">
                <a:solidFill>
                  <a:srgbClr val="000000"/>
                </a:solidFill>
                <a:latin typeface="+mn-lt"/>
              </a:rPr>
              <a:t> … som kunne bruges til andre formål.</a:t>
            </a:r>
          </a:p>
          <a:p>
            <a:endParaRPr lang="da-DK" sz="3200" dirty="0">
              <a:solidFill>
                <a:srgbClr val="000000"/>
              </a:solidFill>
              <a:latin typeface="+mn-lt"/>
            </a:endParaRPr>
          </a:p>
          <a:p>
            <a:endParaRPr lang="da-DK" sz="180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endParaRPr lang="da-DK" sz="18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5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3892986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2008 lå Randers Kommunes beskæftigelsesfrekvens over landsgennemsnittet, men siden 2009 har beskæftigelsesfrekvensen konsekvent ligget under landsgennemsnittet.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Beskæftigelses-</a:t>
            </a:r>
            <a:br>
              <a:rPr lang="da-DK" dirty="0"/>
            </a:br>
            <a:r>
              <a:rPr lang="da-DK" dirty="0"/>
              <a:t>frekvensen er for lav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7999" y="4008317"/>
            <a:ext cx="4788000" cy="2270366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92106BB8-309A-E42C-9594-0DA6E6619F53}"/>
              </a:ext>
            </a:extLst>
          </p:cNvPr>
          <p:cNvSpPr txBox="1"/>
          <p:nvPr/>
        </p:nvSpPr>
        <p:spPr>
          <a:xfrm>
            <a:off x="12057127" y="6740855"/>
            <a:ext cx="58842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a-D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eskæftigelsesfrekvensen er andelen af beskæftigede i forhold til det samlede antal borgere i den erhvervsaktive alder.</a:t>
            </a:r>
          </a:p>
        </p:txBody>
      </p:sp>
    </p:spTree>
    <p:extLst>
      <p:ext uri="{BB962C8B-B14F-4D97-AF65-F5344CB8AC3E}">
        <p14:creationId xmlns:p14="http://schemas.microsoft.com/office/powerpoint/2010/main" val="248061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E044579-C2AC-A96D-9DCD-5D5FC0EDF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60" y="6014288"/>
            <a:ext cx="8489068" cy="2474321"/>
          </a:xfrm>
          <a:prstGeom prst="rect">
            <a:avLst/>
          </a:prstGeom>
        </p:spPr>
      </p:pic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552132"/>
            <a:ext cx="10080000" cy="2591368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Antallet af virksomheder ligger 4% under antallet i 2008.</a:t>
            </a:r>
          </a:p>
          <a:p>
            <a:endParaRPr lang="da-DK" sz="3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På landsplan er antallet af virksomheder 4% over niveauet i 2008.</a:t>
            </a:r>
          </a:p>
          <a:p>
            <a:endParaRPr lang="da-DK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For få private arbejdspladser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2530579" y="4099649"/>
            <a:ext cx="4788000" cy="2315324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759A365-1604-BFF4-3CD2-D3068632A2FD}"/>
              </a:ext>
            </a:extLst>
          </p:cNvPr>
          <p:cNvSpPr txBox="1"/>
          <p:nvPr/>
        </p:nvSpPr>
        <p:spPr>
          <a:xfrm>
            <a:off x="1798334" y="6420451"/>
            <a:ext cx="738711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mangler</a:t>
            </a: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’lokale motorer’, der for alvor kan gøre en forskel ift. at skabe flere arbejdspladser</a:t>
            </a:r>
            <a:endParaRPr lang="da-DK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60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3046234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har i en længere årrække haft en betydelig tilflytning af borgere på overførselsindkomst og sårbare borgere i øvrigt.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væsentligste årsag hertil vurderes at være en alt for stor mængde af ældre og utidssvarende boliger med et meget lavt huslejeniveau – særligt blandt de private udlejningsejendomme i Randers by.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Høj tilflytning af borgere på indkomstoverførsel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4017756"/>
            <a:ext cx="4788000" cy="3281916"/>
          </a:xfrm>
        </p:spPr>
      </p:pic>
    </p:spTree>
    <p:extLst>
      <p:ext uri="{BB962C8B-B14F-4D97-AF65-F5344CB8AC3E}">
        <p14:creationId xmlns:p14="http://schemas.microsoft.com/office/powerpoint/2010/main" val="427179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9555703-5FF7-0AE2-B0A6-9896D7483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360" y="5143500"/>
            <a:ext cx="8489068" cy="3345109"/>
          </a:xfrm>
          <a:prstGeom prst="rect">
            <a:avLst/>
          </a:prstGeom>
        </p:spPr>
      </p:pic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780296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har en helt særlig udfordring, som andre større danske byer ikke oplever.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Randers midtby </a:t>
            </a:r>
          </a:p>
        </p:txBody>
      </p:sp>
      <p:pic>
        <p:nvPicPr>
          <p:cNvPr id="6" name="Grafik 5" descr="By med massiv udfyldning">
            <a:extLst>
              <a:ext uri="{FF2B5EF4-FFF2-40B4-BE49-F238E27FC236}">
                <a16:creationId xmlns:a16="http://schemas.microsoft.com/office/drawing/2014/main" id="{06626B7B-49E1-4C27-8CD4-3A716AF396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74557" y="3462392"/>
            <a:ext cx="2970787" cy="297078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C5DAF6D-D890-BE73-4ECE-E92A715F8D19}"/>
              </a:ext>
            </a:extLst>
          </p:cNvPr>
          <p:cNvSpPr txBox="1"/>
          <p:nvPr/>
        </p:nvSpPr>
        <p:spPr>
          <a:xfrm>
            <a:off x="13705726" y="6113122"/>
            <a:ext cx="265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400" b="1" dirty="0">
                <a:solidFill>
                  <a:schemeClr val="accent1">
                    <a:lumMod val="75000"/>
                  </a:schemeClr>
                </a:solidFill>
              </a:rPr>
              <a:t>8900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2BB1289-FE99-EE34-27E6-BE63B8E43F89}"/>
              </a:ext>
            </a:extLst>
          </p:cNvPr>
          <p:cNvSpPr txBox="1"/>
          <p:nvPr/>
        </p:nvSpPr>
        <p:spPr>
          <a:xfrm>
            <a:off x="1842656" y="5461837"/>
            <a:ext cx="730134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C er det tredje-fattigste postnummer i landet. </a:t>
            </a:r>
          </a:p>
          <a:p>
            <a:pPr algn="ctr"/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 de ti fattigste postnumre i Danmark, er 8900 Randers C det eneste centrum-postnummer.</a:t>
            </a:r>
          </a:p>
        </p:txBody>
      </p:sp>
    </p:spTree>
    <p:extLst>
      <p:ext uri="{BB962C8B-B14F-4D97-AF65-F5344CB8AC3E}">
        <p14:creationId xmlns:p14="http://schemas.microsoft.com/office/powerpoint/2010/main" val="1088102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88E079-BFC6-EFCB-74C2-A8524EC2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4000" y="2388358"/>
            <a:ext cx="8489068" cy="2538484"/>
          </a:xfrm>
          <a:prstGeom prst="rect">
            <a:avLst/>
          </a:prstGeom>
        </p:spPr>
      </p:pic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48945" y="5487599"/>
            <a:ext cx="10080000" cy="3385022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 sammenligning har en gennemsnitlig kommune ca. 16 pct. i denne kategori.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Internt i kommunen er der en skævhed - den største andel af familierne i den højeste risikogruppe er bosiddende i henholdsvis Randers by og den nord/nordøstlige del af kommunen.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For mange udsatte børn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2708000" y="3250951"/>
            <a:ext cx="4788000" cy="4473296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26B7B0F-2536-7B0B-3B29-F4383CB02113}"/>
              </a:ext>
            </a:extLst>
          </p:cNvPr>
          <p:cNvSpPr txBox="1"/>
          <p:nvPr/>
        </p:nvSpPr>
        <p:spPr>
          <a:xfrm>
            <a:off x="1048945" y="2843896"/>
            <a:ext cx="9144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Omkring 20 pct. af små­børnsfamilierne i</a:t>
            </a:r>
            <a:b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kategoriseres i den</a:t>
            </a:r>
            <a:b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højeste risikogruppe af sundhedsplejen.</a:t>
            </a:r>
          </a:p>
        </p:txBody>
      </p:sp>
    </p:spTree>
    <p:extLst>
      <p:ext uri="{BB962C8B-B14F-4D97-AF65-F5344CB8AC3E}">
        <p14:creationId xmlns:p14="http://schemas.microsoft.com/office/powerpoint/2010/main" val="3573467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7671301-5EA2-5886-AA6E-86F60AAD3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4000" y="2386800"/>
            <a:ext cx="8489068" cy="3016195"/>
          </a:xfrm>
          <a:prstGeom prst="rect">
            <a:avLst/>
          </a:prstGeom>
        </p:spPr>
      </p:pic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48388" y="5858063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Herudover er der omkring 250 unge, som ligeledes står uden job eller uddannelse, men som ikke modtager en indsats på beskæftigelsesområdet eller UU.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For mange udsatte unge 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148840" y="3046234"/>
            <a:ext cx="1740200" cy="4474800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288F9E3-8AF5-554D-45AE-79B60EFFC551}"/>
              </a:ext>
            </a:extLst>
          </p:cNvPr>
          <p:cNvSpPr txBox="1"/>
          <p:nvPr/>
        </p:nvSpPr>
        <p:spPr>
          <a:xfrm>
            <a:off x="1076534" y="2793208"/>
            <a:ext cx="9144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Omkring </a:t>
            </a: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1.000 unge i alderen 16-29 år,</a:t>
            </a:r>
          </a:p>
          <a:p>
            <a:pPr algn="ctr"/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uden uddannelse eller job –</a:t>
            </a:r>
            <a:b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er i kontakt med jobcentret eller</a:t>
            </a:r>
            <a:b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Ungdommens Uddannelsesvejledning (UU).</a:t>
            </a:r>
          </a:p>
        </p:txBody>
      </p:sp>
    </p:spTree>
    <p:extLst>
      <p:ext uri="{BB962C8B-B14F-4D97-AF65-F5344CB8AC3E}">
        <p14:creationId xmlns:p14="http://schemas.microsoft.com/office/powerpoint/2010/main" val="106978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A00E1A7-B196-F018-35BA-13F9D8E4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707" y="4766382"/>
            <a:ext cx="8489068" cy="2474321"/>
          </a:xfrm>
          <a:prstGeom prst="rect">
            <a:avLst/>
          </a:prstGeom>
        </p:spPr>
      </p:pic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290217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Kommunens høje andel af sårbare borgere - på tværs af alle aldersgrupper - ses tydeligt i sundhedsdata. Mest tydeligt i middellevetiden.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Sundhed – levetid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12708000" y="3223655"/>
            <a:ext cx="4788000" cy="4046197"/>
          </a:xfr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6CF380B-4242-9228-6755-19AEEC69F111}"/>
              </a:ext>
            </a:extLst>
          </p:cNvPr>
          <p:cNvSpPr txBox="1"/>
          <p:nvPr/>
        </p:nvSpPr>
        <p:spPr>
          <a:xfrm>
            <a:off x="1131877" y="5147156"/>
            <a:ext cx="9144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Værst ser det ud for mændene –</a:t>
            </a:r>
            <a:b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lever i gennemsnit</a:t>
            </a:r>
          </a:p>
          <a:p>
            <a:pPr algn="ctr"/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år mindre end mænd i Silkeborg Kommune</a:t>
            </a:r>
            <a:endParaRPr lang="da-DK" sz="3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5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7828F85-9B05-7642-3FE8-9DE16E501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6243" y="6065949"/>
            <a:ext cx="4456089" cy="476519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988860"/>
            <a:ext cx="10080000" cy="2342994"/>
          </a:xfrm>
        </p:spPr>
        <p:txBody>
          <a:bodyPr/>
          <a:lstStyle/>
          <a:p>
            <a:pPr marL="0" lvl="1" indent="0">
              <a:lnSpc>
                <a:spcPct val="107000"/>
              </a:lnSpc>
              <a:buNone/>
            </a:pP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Summen af udfordringer kan aflæses i kommunens udgifter til indkomstoverførsler. </a:t>
            </a:r>
          </a:p>
          <a:p>
            <a:pPr marL="0" lvl="1" indent="0">
              <a:lnSpc>
                <a:spcPct val="107000"/>
              </a:lnSpc>
              <a:buNone/>
            </a:pP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Udgifter som fragår de midler, som kommunen kan bruge på andre serviceområder som dagtilbud, skole, ældre mv.</a:t>
            </a:r>
          </a:p>
          <a:p>
            <a:pPr marL="0" lvl="1" indent="0">
              <a:lnSpc>
                <a:spcPct val="107000"/>
              </a:lnSpc>
              <a:buNone/>
            </a:pP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er nødvendigt at </a:t>
            </a:r>
            <a:r>
              <a:rPr lang="da-DK" sz="3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bryde den negative spiral</a:t>
            </a: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så udviklingen i stedet kan blive positivt selvforstærkende.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00" kern="1400" dirty="0"/>
              <a:t>En negativ spiral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34A40C-F1FC-2992-3132-8E5E0F3BF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13163" y="2805960"/>
            <a:ext cx="5416061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983B99F1-EA21-1F44-7267-461AE89E0DDF}"/>
              </a:ext>
            </a:extLst>
          </p:cNvPr>
          <p:cNvSpPr txBox="1">
            <a:spLocks/>
          </p:cNvSpPr>
          <p:nvPr/>
        </p:nvSpPr>
        <p:spPr>
          <a:xfrm>
            <a:off x="1372905" y="3154363"/>
            <a:ext cx="14412036" cy="1989137"/>
          </a:xfrm>
          <a:prstGeom prst="rect">
            <a:avLst/>
          </a:prstGeom>
        </p:spPr>
        <p:txBody>
          <a:bodyPr/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8000" dirty="0"/>
              <a:t>Muligheder og potentialer</a:t>
            </a:r>
          </a:p>
        </p:txBody>
      </p:sp>
    </p:spTree>
    <p:extLst>
      <p:ext uri="{BB962C8B-B14F-4D97-AF65-F5344CB8AC3E}">
        <p14:creationId xmlns:p14="http://schemas.microsoft.com/office/powerpoint/2010/main" val="47146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983B99F1-EA21-1F44-7267-461AE89E0DDF}"/>
              </a:ext>
            </a:extLst>
          </p:cNvPr>
          <p:cNvSpPr txBox="1">
            <a:spLocks/>
          </p:cNvSpPr>
          <p:nvPr/>
        </p:nvSpPr>
        <p:spPr>
          <a:xfrm>
            <a:off x="968992" y="2538842"/>
            <a:ext cx="14412036" cy="2604658"/>
          </a:xfrm>
          <a:prstGeom prst="rect">
            <a:avLst/>
          </a:prstGeom>
        </p:spPr>
        <p:txBody>
          <a:bodyPr/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72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0EAD86A-7205-3D41-F9DA-1B0EF560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02496"/>
            <a:ext cx="18287999" cy="1989137"/>
          </a:xfrm>
        </p:spPr>
        <p:txBody>
          <a:bodyPr/>
          <a:lstStyle/>
          <a:p>
            <a:r>
              <a:rPr lang="da-DK" sz="7200" dirty="0"/>
              <a:t>Fremtidens Randers</a:t>
            </a:r>
            <a:br>
              <a:rPr lang="da-DK" dirty="0"/>
            </a:br>
            <a:r>
              <a:rPr lang="da-DK" sz="4800" i="1" dirty="0"/>
              <a:t>Drøftelser af udfordringer og idéer til mulige løsninger</a:t>
            </a:r>
          </a:p>
        </p:txBody>
      </p:sp>
    </p:spTree>
    <p:extLst>
      <p:ext uri="{BB962C8B-B14F-4D97-AF65-F5344CB8AC3E}">
        <p14:creationId xmlns:p14="http://schemas.microsoft.com/office/powerpoint/2010/main" val="2581229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af Randers Kommunes største styrker ligger i den centrale geografiske placering – lige op ad en stærk nord-sydgående transportkorridor med jernbanen og E45, og midt imellem de to store universitetsbyer Aarhus og Aalborg.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sydlige del af kommunen vurderes særligt attraktiv i forhold til bosætning og pendling ind til de mange arbejdspladser i det nordlige Aarhus.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Beliggenhed og infrastruktur 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7999" y="3223655"/>
            <a:ext cx="4788000" cy="4545290"/>
          </a:xfrm>
        </p:spPr>
      </p:pic>
    </p:spTree>
    <p:extLst>
      <p:ext uri="{BB962C8B-B14F-4D97-AF65-F5344CB8AC3E}">
        <p14:creationId xmlns:p14="http://schemas.microsoft.com/office/powerpoint/2010/main" val="91714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Kommunes attraktive og varierede natur med unikke naturområder og karaktertræk er et stort aktiv.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Dette bør kunne bidrage til at tiltrække flere ressourcestærke borgere til kommunen.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Natur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7998" y="3223655"/>
            <a:ext cx="4788000" cy="4593014"/>
          </a:xfrm>
        </p:spPr>
      </p:pic>
    </p:spTree>
    <p:extLst>
      <p:ext uri="{BB962C8B-B14F-4D97-AF65-F5344CB8AC3E}">
        <p14:creationId xmlns:p14="http://schemas.microsoft.com/office/powerpoint/2010/main" val="147029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Randers Kommune kan der dog være et potentiale i at tiltrække nye større virksomheder.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 vil kræve, at </a:t>
            </a: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i stand til at differentiere </a:t>
            </a:r>
            <a:r>
              <a:rPr lang="da-DK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 </a:t>
            </a:r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ift. virksomhedernes lokationsbehov mv.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Erhvervsstruktur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3046234"/>
            <a:ext cx="4788000" cy="4614679"/>
          </a:xfrm>
        </p:spPr>
      </p:pic>
    </p:spTree>
    <p:extLst>
      <p:ext uri="{BB962C8B-B14F-4D97-AF65-F5344CB8AC3E}">
        <p14:creationId xmlns:p14="http://schemas.microsoft.com/office/powerpoint/2010/main" val="115474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forbedret beskæftigelsesfrekvens kræver arbejdspladser, som matcher de arbejdssøgendes kompetencer.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kan i den forbindelse ligge et uforløst potentiale i oplevelsesturisme med fokus på natur og turismeerhvervet generelt.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Et muligt fokus på turisme 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3291893"/>
            <a:ext cx="4788000" cy="4418018"/>
          </a:xfrm>
        </p:spPr>
      </p:pic>
    </p:spTree>
    <p:extLst>
      <p:ext uri="{BB962C8B-B14F-4D97-AF65-F5344CB8AC3E}">
        <p14:creationId xmlns:p14="http://schemas.microsoft.com/office/powerpoint/2010/main" val="3180285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251443"/>
            <a:ext cx="10080000" cy="7024836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har på mange områder et stærkt civilsamfund – herunder et stærkt foreningsliv.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er dog fortsat et potentiale i at mobilisere en højere andel af befolkningen i frivilligt arbejde.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at indfri potentialet skal kommunen kunne skabe de rette rammer for de frivillige og kunne ‘oversætte’ opgaven, så den giver mening for de frivillige og foreningerne.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Civilsamfund 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3564848"/>
            <a:ext cx="4788000" cy="4398027"/>
          </a:xfrm>
        </p:spPr>
      </p:pic>
    </p:spTree>
    <p:extLst>
      <p:ext uri="{BB962C8B-B14F-4D97-AF65-F5344CB8AC3E}">
        <p14:creationId xmlns:p14="http://schemas.microsoft.com/office/powerpoint/2010/main" val="2967604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har et stærkt felt af kulturinstitutioner, og der kan være et potentiale i at inddrage kulturområdet yderligere i arbejdet med indsatser målrettet sårbare borgere og sundhedsfremme.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Stærke kulturinstitutioner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843990" y="2988860"/>
            <a:ext cx="4652010" cy="5008245"/>
          </a:xfrm>
        </p:spPr>
      </p:pic>
    </p:spTree>
    <p:extLst>
      <p:ext uri="{BB962C8B-B14F-4D97-AF65-F5344CB8AC3E}">
        <p14:creationId xmlns:p14="http://schemas.microsoft.com/office/powerpoint/2010/main" val="330508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er præget af mange stærke lokalsamfund og landsbyer.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lighed med tendensen andre steder i landet koncentreres befolkningen dog i stigende grad i og omkring de større byer.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kan derfor være et potentiale i et forstærket fokus på, hvordan der på tværs af kommunen skabes levedygtige lokalsamfund, som er attraktive i forhold til bosætning mv.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Stærke lokalsamfund 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2846554"/>
            <a:ext cx="4788000" cy="4593892"/>
          </a:xfrm>
        </p:spPr>
      </p:pic>
    </p:spTree>
    <p:extLst>
      <p:ext uri="{BB962C8B-B14F-4D97-AF65-F5344CB8AC3E}">
        <p14:creationId xmlns:p14="http://schemas.microsoft.com/office/powerpoint/2010/main" val="1614303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Prisniveauet på ejerboligmarkedet i Randers Kommune er meget attraktivt.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 har i det perspektiv alle forudsætninger for at være en særdeles attraktiv bosætningskommune og bør kunne tiltrække flere ressourcestærke tilflyttere til kommunen.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Ikke bare tilflyttere med gode indtægter, men også tilflyttere, der har overskud til at engagere sig og gøre noget for deres lokalsamfund.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Bosætning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885900" y="3046234"/>
            <a:ext cx="4610100" cy="5175885"/>
          </a:xfrm>
        </p:spPr>
      </p:pic>
    </p:spTree>
    <p:extLst>
      <p:ext uri="{BB962C8B-B14F-4D97-AF65-F5344CB8AC3E}">
        <p14:creationId xmlns:p14="http://schemas.microsoft.com/office/powerpoint/2010/main" val="24219186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Kommunens arbejde med byudvikling – herunder særligt byudviklingsprojektet Flodbyen Randers – har en afgørende rolle i forhold til at skabe et øget udbud af boliger i høj standard, som kan tiltrække nye ressourcestærke borgere til Randers.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Byudviklingen kan desuden bidrage til mere liv i midtbyen. 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Byudvikling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2708000" y="3291894"/>
            <a:ext cx="4788000" cy="4001239"/>
          </a:xfrm>
        </p:spPr>
      </p:pic>
    </p:spTree>
    <p:extLst>
      <p:ext uri="{BB962C8B-B14F-4D97-AF65-F5344CB8AC3E}">
        <p14:creationId xmlns:p14="http://schemas.microsoft.com/office/powerpoint/2010/main" val="2578868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Randers Kommune har med positiv effekt igennem flere år arbejdet med en Boligsocial helhedsplan i tæt samarbejde med boligforeningerne.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Erfaringerne herfra bør anvendes på et fortsat styrket fokus på at hjælpe borgerne i boligområderne med målrettede sociale indsatser og på et løft af de udfordrede bydele og boligområder med fysiske tiltag i sammenhæng med den øvrige by.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Erfaringer fra arbejdet med boligsociale helhedsplaner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3032585" y="2911792"/>
            <a:ext cx="4463415" cy="4463415"/>
          </a:xfrm>
        </p:spPr>
      </p:pic>
    </p:spTree>
    <p:extLst>
      <p:ext uri="{BB962C8B-B14F-4D97-AF65-F5344CB8AC3E}">
        <p14:creationId xmlns:p14="http://schemas.microsoft.com/office/powerpoint/2010/main" val="288903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2E023176-EBBE-9188-BB91-A76DBA606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9" r="19437"/>
          <a:stretch/>
        </p:blipFill>
        <p:spPr>
          <a:xfrm>
            <a:off x="11422060" y="0"/>
            <a:ext cx="6865940" cy="10287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5800" kern="1400" dirty="0"/>
              <a:t>Forslag </a:t>
            </a:r>
            <a:r>
              <a:rPr lang="da-DK" kern="1400" dirty="0"/>
              <a:t>til p</a:t>
            </a:r>
            <a:r>
              <a:rPr lang="da-DK" sz="5800" kern="1400" dirty="0"/>
              <a:t>rogram (ca. 2 timer)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7CD9148-C604-0467-FFA4-05C449ACC05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 defTabSz="1080000">
              <a:buFont typeface="Arial" panose="020B0604020202020204" pitchFamily="34" charset="0"/>
              <a:buChar char="•"/>
            </a:pPr>
            <a:r>
              <a:rPr lang="da-DK" sz="2800" dirty="0">
                <a:latin typeface="+mn-lt"/>
              </a:rPr>
              <a:t>Indledning og kort gennemgang af Hvidbogen om Fremtidens Randers Kommune (ca. 20-25 min) 			</a:t>
            </a:r>
          </a:p>
          <a:p>
            <a:pPr marL="457200" indent="-457200" defTabSz="1080000">
              <a:buFont typeface="Arial" panose="020B0604020202020204" pitchFamily="34" charset="0"/>
              <a:buChar char="•"/>
            </a:pPr>
            <a:r>
              <a:rPr lang="da-DK" sz="2800" dirty="0">
                <a:latin typeface="+mn-lt"/>
              </a:rPr>
              <a:t>Refleksion og dialog med sidemand – hvad er de vigtigste udfordringer som skal løses? (ca. 10 min)</a:t>
            </a:r>
          </a:p>
          <a:p>
            <a:pPr marL="457200" indent="-457200" defTabSz="1080000">
              <a:buFont typeface="Arial" panose="020B0604020202020204" pitchFamily="34" charset="0"/>
              <a:buChar char="•"/>
            </a:pPr>
            <a:r>
              <a:rPr lang="da-DK" sz="2800" dirty="0">
                <a:latin typeface="+mn-lt"/>
              </a:rPr>
              <a:t>Gruppedrøftelser – Idéer og mulige løsninger på udfordringer (ca. 50 min)? </a:t>
            </a:r>
          </a:p>
          <a:p>
            <a:pPr marL="457200" indent="-457200" defTabSz="1080000">
              <a:buFont typeface="Arial" panose="020B0604020202020204" pitchFamily="34" charset="0"/>
              <a:buChar char="•"/>
            </a:pPr>
            <a:r>
              <a:rPr lang="da-DK" sz="2800" dirty="0">
                <a:latin typeface="+mn-lt"/>
              </a:rPr>
              <a:t>Opsamling i plenum – hovedpointer og input som skal afleveres til den videre proces (20-30 min)</a:t>
            </a:r>
          </a:p>
          <a:p>
            <a:pPr marL="457200" indent="-457200" defTabSz="1080000">
              <a:buFont typeface="Arial" panose="020B0604020202020204" pitchFamily="34" charset="0"/>
              <a:buChar char="•"/>
            </a:pPr>
            <a:r>
              <a:rPr lang="da-DK" sz="2800" dirty="0">
                <a:latin typeface="+mn-lt"/>
              </a:rPr>
              <a:t>Afrunding – og er der noget vi allerede nu kan gøre selv? (5-10 min)</a:t>
            </a:r>
          </a:p>
          <a:p>
            <a:pPr defTabSz="1080000"/>
            <a:endParaRPr lang="da-DK" sz="2800" dirty="0">
              <a:latin typeface="+mn-lt"/>
            </a:endParaRPr>
          </a:p>
          <a:p>
            <a:pPr defTabSz="1080000"/>
            <a:r>
              <a:rPr lang="da-DK" sz="2800" dirty="0">
                <a:latin typeface="+mn-lt"/>
              </a:rPr>
              <a:t>(Pause lægges ind, hvor det lige passer)	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5879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3919" y="2362136"/>
            <a:ext cx="10080000" cy="6083140"/>
          </a:xfrm>
        </p:spPr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arbejdet med børn og unge, som ikke deltager i foreningslivet, har kommunen en række positive erfaringer, der kan anvendes aktivt i det videre arbejde med Fremtidens Randers - blandt andet fra indsatsen Fritid for Alle.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viser samtidig, at flere unge i Randers Kommune har et fritidsjob end landsgennemsnittet. 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arbejdet med børn og unge med udfordringer kan et styrket samarbejde med erhvervslivet om fritidsjob dog fortsat have et betydeligt potentiale.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Børn og unge - fritidsaktiviteter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3235467" y="3302766"/>
            <a:ext cx="4260533" cy="4720590"/>
          </a:xfrm>
        </p:spPr>
      </p:pic>
    </p:spTree>
    <p:extLst>
      <p:ext uri="{BB962C8B-B14F-4D97-AF65-F5344CB8AC3E}">
        <p14:creationId xmlns:p14="http://schemas.microsoft.com/office/powerpoint/2010/main" val="766836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indhold 26">
            <a:extLst>
              <a:ext uri="{FF2B5EF4-FFF2-40B4-BE49-F238E27FC236}">
                <a16:creationId xmlns:a16="http://schemas.microsoft.com/office/drawing/2014/main" id="{B42A5F1B-2156-3747-DC3A-A8375D2163B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bestræbelserne på at hjælpe gruppen af 1.000 udsatte unge ligger der nogle muligheder for Randers Kommune i den landspolitiske aftale om Ungeløftet.</a:t>
            </a:r>
          </a:p>
          <a:p>
            <a:r>
              <a:rPr lang="da-DK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Gennem initiativer i Ungeløftet kan der skabes konkrete jobåbninger, så flere unge får erfaring med at bidrage på en arbejdsplads, have kollegaer og tjene egne penge – herunder unge med psykiske udfordringer.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dirty="0"/>
              <a:t>Udsatte unge - ’Ungeløftet’</a:t>
            </a:r>
          </a:p>
        </p:txBody>
      </p:sp>
      <p:pic>
        <p:nvPicPr>
          <p:cNvPr id="50" name="Pladsholder til billede 49">
            <a:extLst>
              <a:ext uri="{FF2B5EF4-FFF2-40B4-BE49-F238E27FC236}">
                <a16:creationId xmlns:a16="http://schemas.microsoft.com/office/drawing/2014/main" id="{E428E02A-4D55-705A-9038-21F478602F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13032585" y="2988860"/>
            <a:ext cx="4463415" cy="4463415"/>
          </a:xfrm>
        </p:spPr>
      </p:pic>
    </p:spTree>
    <p:extLst>
      <p:ext uri="{BB962C8B-B14F-4D97-AF65-F5344CB8AC3E}">
        <p14:creationId xmlns:p14="http://schemas.microsoft.com/office/powerpoint/2010/main" val="573962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1E7B561A-345E-52DF-3F6D-A1FEF14987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billede 2">
            <a:extLst>
              <a:ext uri="{FF2B5EF4-FFF2-40B4-BE49-F238E27FC236}">
                <a16:creationId xmlns:a16="http://schemas.microsoft.com/office/drawing/2014/main" id="{A29D8328-EC51-F05D-157B-DEEC15125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8" r="27718"/>
          <a:stretch/>
        </p:blipFill>
        <p:spPr>
          <a:xfrm>
            <a:off x="11422060" y="0"/>
            <a:ext cx="6865940" cy="10287000"/>
          </a:xfrm>
          <a:custGeom>
            <a:avLst/>
            <a:gdLst>
              <a:gd name="connsiteX0" fmla="*/ 2857500 w 6865940"/>
              <a:gd name="connsiteY0" fmla="*/ 0 h 10287000"/>
              <a:gd name="connsiteX1" fmla="*/ 3106864 w 6865940"/>
              <a:gd name="connsiteY1" fmla="*/ 0 h 10287000"/>
              <a:gd name="connsiteX2" fmla="*/ 3429000 w 6865940"/>
              <a:gd name="connsiteY2" fmla="*/ 0 h 10287000"/>
              <a:gd name="connsiteX3" fmla="*/ 3432972 w 6865940"/>
              <a:gd name="connsiteY3" fmla="*/ 0 h 10287000"/>
              <a:gd name="connsiteX4" fmla="*/ 3432972 w 6865940"/>
              <a:gd name="connsiteY4" fmla="*/ 1908000 h 10287000"/>
              <a:gd name="connsiteX5" fmla="*/ 4704544 w 6865940"/>
              <a:gd name="connsiteY5" fmla="*/ 1908000 h 10287000"/>
              <a:gd name="connsiteX6" fmla="*/ 5009344 w 6865940"/>
              <a:gd name="connsiteY6" fmla="*/ 1603200 h 10287000"/>
              <a:gd name="connsiteX7" fmla="*/ 5009344 w 6865940"/>
              <a:gd name="connsiteY7" fmla="*/ 0 h 10287000"/>
              <a:gd name="connsiteX8" fmla="*/ 5101308 w 6865940"/>
              <a:gd name="connsiteY8" fmla="*/ 0 h 10287000"/>
              <a:gd name="connsiteX9" fmla="*/ 6865940 w 6865940"/>
              <a:gd name="connsiteY9" fmla="*/ 0 h 10287000"/>
              <a:gd name="connsiteX10" fmla="*/ 6865940 w 6865940"/>
              <a:gd name="connsiteY10" fmla="*/ 10287000 h 10287000"/>
              <a:gd name="connsiteX11" fmla="*/ 0 w 6865940"/>
              <a:gd name="connsiteY11" fmla="*/ 10287000 h 10287000"/>
              <a:gd name="connsiteX12" fmla="*/ 0 w 6865940"/>
              <a:gd name="connsiteY12" fmla="*/ 2857480 h 10287000"/>
              <a:gd name="connsiteX13" fmla="*/ 14752 w 6865940"/>
              <a:gd name="connsiteY13" fmla="*/ 2565337 h 10287000"/>
              <a:gd name="connsiteX14" fmla="*/ 2857500 w 6865940"/>
              <a:gd name="connsiteY14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65940" h="10287000">
                <a:moveTo>
                  <a:pt x="2857500" y="0"/>
                </a:moveTo>
                <a:lnTo>
                  <a:pt x="3106864" y="0"/>
                </a:lnTo>
                <a:lnTo>
                  <a:pt x="3429000" y="0"/>
                </a:lnTo>
                <a:lnTo>
                  <a:pt x="3432972" y="0"/>
                </a:lnTo>
                <a:lnTo>
                  <a:pt x="3432972" y="1908000"/>
                </a:lnTo>
                <a:lnTo>
                  <a:pt x="4704544" y="1908000"/>
                </a:lnTo>
                <a:cubicBezTo>
                  <a:pt x="4872880" y="1908000"/>
                  <a:pt x="5009344" y="1771536"/>
                  <a:pt x="5009344" y="1603200"/>
                </a:cubicBezTo>
                <a:lnTo>
                  <a:pt x="5009344" y="0"/>
                </a:lnTo>
                <a:lnTo>
                  <a:pt x="5101308" y="0"/>
                </a:lnTo>
                <a:lnTo>
                  <a:pt x="6865940" y="0"/>
                </a:lnTo>
                <a:lnTo>
                  <a:pt x="6865940" y="10287000"/>
                </a:lnTo>
                <a:lnTo>
                  <a:pt x="0" y="10287000"/>
                </a:lnTo>
                <a:lnTo>
                  <a:pt x="0" y="2857480"/>
                </a:lnTo>
                <a:lnTo>
                  <a:pt x="14752" y="2565337"/>
                </a:lnTo>
                <a:cubicBezTo>
                  <a:pt x="161084" y="1124425"/>
                  <a:pt x="1377980" y="0"/>
                  <a:pt x="2857500" y="0"/>
                </a:cubicBezTo>
                <a:close/>
              </a:path>
            </a:pathLst>
          </a:cu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DD47A3-B75B-AD0C-48E6-61EF623E2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878" y="2732869"/>
            <a:ext cx="10452492" cy="4650569"/>
          </a:xfrm>
          <a:prstGeom prst="rect">
            <a:avLst/>
          </a:prstGeom>
        </p:spPr>
      </p:pic>
      <p:sp>
        <p:nvSpPr>
          <p:cNvPr id="10" name="Pladsholder til indhold 4">
            <a:extLst>
              <a:ext uri="{FF2B5EF4-FFF2-40B4-BE49-F238E27FC236}">
                <a16:creationId xmlns:a16="http://schemas.microsoft.com/office/drawing/2014/main" id="{892EA0D2-9C9F-0B16-9209-7B05DA37A5D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073499" y="3567448"/>
            <a:ext cx="8435662" cy="4365938"/>
          </a:xfrm>
        </p:spPr>
        <p:txBody>
          <a:bodyPr/>
          <a:lstStyle/>
          <a:p>
            <a:r>
              <a:rPr lang="da-DK" sz="3800" dirty="0">
                <a:solidFill>
                  <a:srgbClr val="FFFFFF"/>
                </a:solidFill>
                <a:latin typeface="+mn-lt"/>
              </a:rPr>
              <a:t>Med afsæt i data og eksisterende viden peges der i Hvidbogen på 7 fokusområder, der vurderes afgørende at forandre i ’Fremtidens Randers’, så langt flere borgere i Randers Kommune får bedre muligheder for at få et bedre liv.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01972C-62B7-3B94-B1E9-7FC257109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5659" y="257577"/>
            <a:ext cx="9388312" cy="25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1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Randers Kommunes situation er i udgangspunktet alvorlig. Der er ikke i data tegn på, at de strukturelle udfordringer løser sig selv. De nødvendige forandringer kræver således aktive handlinger – og vil også kræve, at kommunen skal præstere langt ’over niveau’.</a:t>
            </a:r>
            <a:br>
              <a:rPr lang="da-DK" sz="4400" b="0" dirty="0">
                <a:latin typeface="+mn-lt"/>
              </a:rPr>
            </a:br>
            <a:br>
              <a:rPr lang="da-DK" sz="4000" b="0" dirty="0">
                <a:latin typeface="+mn-lt"/>
              </a:rPr>
            </a:br>
            <a:br>
              <a:rPr lang="da-DK" sz="40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4" y="1514899"/>
            <a:ext cx="11306497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Kommunen skal levere på et højere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9570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Der er brug for et styrket samarbejde omkring udsatte borgere – herunder samarbejde mellem erhvervslivet og kommunen om skabelsen af flere småjobs, hvor udsatte kan få foden indenfor på arbejdsmarkedet.</a:t>
            </a:r>
            <a:br>
              <a:rPr lang="da-DK" sz="4000" b="0" dirty="0">
                <a:latin typeface="+mn-lt"/>
              </a:rPr>
            </a:br>
            <a:br>
              <a:rPr lang="da-DK" sz="40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9696638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Styrket samarbejde om udsatte borgere</a:t>
            </a: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3218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En forbedret beskæftigelsesfrekvens er af de vigtigste udfordringer som skal løses i Randers Kommune hen over de kommende år. Flere skal i arbejde og det forudsætter flere arbejdspladser – og i særlig grad en forbedret vækst i antallet af private arbejdspladser.</a:t>
            </a:r>
            <a:br>
              <a:rPr lang="da-DK" sz="4000" b="0" dirty="0">
                <a:latin typeface="+mn-lt"/>
              </a:rPr>
            </a:br>
            <a:br>
              <a:rPr lang="da-DK" sz="40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9696638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Erhvervsudvikling – flere private arbejdspladser</a:t>
            </a:r>
            <a:br>
              <a:rPr lang="da-DK" sz="6000" dirty="0">
                <a:latin typeface="+mn-lt"/>
              </a:rPr>
            </a:b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1929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Den store mængde af boliger i for dårlig kvalitet vurderes som en afgørende udfordring, der skal løses. Bedre boliger – særligt i Randers C - kan bidrage til en mere balanceret befolkningssammensætning og vil samtidigt også kunne nedbringe den for høje andel af ressourcesvage tilflyttere til kommunen.</a:t>
            </a: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7185257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Boliger</a:t>
            </a:r>
            <a:br>
              <a:rPr lang="da-DK" sz="6000" dirty="0">
                <a:latin typeface="+mn-lt"/>
              </a:rPr>
            </a:br>
            <a:r>
              <a:rPr lang="da-DK" sz="6000" dirty="0">
                <a:latin typeface="+mn-lt"/>
              </a:rPr>
              <a:t>i bedre kvalitet</a:t>
            </a:r>
            <a:br>
              <a:rPr lang="da-DK" sz="6000" dirty="0">
                <a:latin typeface="+mn-lt"/>
              </a:rPr>
            </a:b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86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Alt for mange børn og unge i Randers Kommune er udsatte og i risiko for at få et liv uden arbejde og på kanten af samfundet. Det vurderes af afgørende betydning, at antallet af udsatte unge (uden arbejde eller uddannelse) nedbringes betydeligt. </a:t>
            </a:r>
            <a:br>
              <a:rPr lang="da-DK" sz="44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6863285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Udsatte</a:t>
            </a:r>
            <a:br>
              <a:rPr lang="da-DK" sz="6000" dirty="0">
                <a:latin typeface="+mn-lt"/>
              </a:rPr>
            </a:br>
            <a:r>
              <a:rPr lang="da-DK" sz="6000" dirty="0">
                <a:latin typeface="+mn-lt"/>
              </a:rPr>
              <a:t>børn og unge</a:t>
            </a:r>
            <a:br>
              <a:rPr lang="da-DK" sz="6000" dirty="0">
                <a:latin typeface="+mn-lt"/>
              </a:rPr>
            </a:b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7149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De udfordringer som er afgørende at løse – både på kort og længere sigt – kan Randers Kommune ikke løse alene. Der er brug for en højere grad af mobilisering af civilsamfundet. Flere skal være frivillige og tage et medansvar for deres lokalsamfund.</a:t>
            </a:r>
            <a:br>
              <a:rPr lang="da-DK" sz="44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9696638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Mobilisering af civilsamfundet</a:t>
            </a:r>
            <a:br>
              <a:rPr lang="da-DK" sz="6000" dirty="0">
                <a:latin typeface="+mn-lt"/>
              </a:rPr>
            </a:b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46917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3B1608A-24CB-EB39-DB16-901BD289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804" y="3924836"/>
            <a:ext cx="12583236" cy="4847265"/>
          </a:xfrm>
        </p:spPr>
        <p:txBody>
          <a:bodyPr/>
          <a:lstStyle/>
          <a:p>
            <a:pPr algn="l"/>
            <a:r>
              <a:rPr lang="da-DK" sz="4400" b="0" dirty="0">
                <a:latin typeface="+mn-lt"/>
              </a:rPr>
              <a:t>Den nok vigtigste forudsætning for at lykkes med de nødvendige forandringer er, at vi – både internt i kommunen og i forhold til samarbejdspartnere - kan samles om en strategisk plan med fælles mål.</a:t>
            </a:r>
            <a:br>
              <a:rPr lang="da-DK" sz="4400" b="0" dirty="0">
                <a:latin typeface="+mn-lt"/>
              </a:rPr>
            </a:br>
            <a:endParaRPr lang="da-DK" sz="3600" b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8727C82-3689-F3D5-901D-3966816F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7014" y="1556962"/>
            <a:ext cx="805218" cy="805218"/>
          </a:xfrm>
          <a:prstGeom prst="rect">
            <a:avLst/>
          </a:prstGeom>
        </p:spPr>
      </p:pic>
      <p:sp>
        <p:nvSpPr>
          <p:cNvPr id="2" name="Titel 3">
            <a:extLst>
              <a:ext uri="{FF2B5EF4-FFF2-40B4-BE49-F238E27FC236}">
                <a16:creationId xmlns:a16="http://schemas.microsoft.com/office/drawing/2014/main" id="{DD389957-0CEC-972B-E333-104B4596A09B}"/>
              </a:ext>
            </a:extLst>
          </p:cNvPr>
          <p:cNvSpPr txBox="1">
            <a:spLocks/>
          </p:cNvSpPr>
          <p:nvPr/>
        </p:nvSpPr>
        <p:spPr>
          <a:xfrm>
            <a:off x="2164805" y="1514899"/>
            <a:ext cx="9696638" cy="889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6000" dirty="0">
                <a:latin typeface="+mn-lt"/>
              </a:rPr>
              <a:t>Tværgående samarbejde og en fælles plan</a:t>
            </a:r>
            <a:br>
              <a:rPr lang="da-DK" sz="5400" b="0" dirty="0">
                <a:latin typeface="+mn-lt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917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C14D558-EC40-BF13-354B-5152BDE6E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8043" y="6428094"/>
            <a:ext cx="3302758" cy="512141"/>
          </a:xfrm>
          <a:prstGeom prst="rect">
            <a:avLst/>
          </a:prstGeom>
        </p:spPr>
      </p:pic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AE29D0EC-566A-E439-FE8A-BE29EBE4E3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077483"/>
            <a:ext cx="10080000" cy="7200000"/>
          </a:xfrm>
        </p:spPr>
        <p:txBody>
          <a:bodyPr/>
          <a:lstStyle/>
          <a:p>
            <a:pPr algn="l"/>
            <a:endParaRPr lang="da-DK" sz="18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l"/>
            <a:r>
              <a:rPr lang="da-DK" sz="3200" b="0" i="0" u="none" strike="noStrike" baseline="0" dirty="0">
                <a:solidFill>
                  <a:srgbClr val="FFFFFF"/>
                </a:solidFill>
                <a:latin typeface="+mn-lt"/>
              </a:rPr>
              <a:t>Vi har meget at være stolte af i vores kommune. Stærke fællesskaber, en fantastisk natur, et aktivt erhvervsliv, attraktive kulturtilbud og mennesker med vilje til at gøre en forskel. </a:t>
            </a:r>
          </a:p>
          <a:p>
            <a:pPr algn="l"/>
            <a:r>
              <a:rPr lang="da-DK" sz="3200" b="0" i="0" u="none" strike="noStrike" baseline="0" dirty="0">
                <a:solidFill>
                  <a:srgbClr val="FFFFFF"/>
                </a:solidFill>
                <a:latin typeface="+mn-lt"/>
              </a:rPr>
              <a:t>Men, vi har også nogle grundlæggende økonomiske og sociale udfordringer. </a:t>
            </a:r>
          </a:p>
          <a:p>
            <a:r>
              <a:rPr lang="da-DK" sz="3200" b="1" i="0" u="none" strike="noStrike" baseline="0" dirty="0">
                <a:solidFill>
                  <a:srgbClr val="FFFFFF"/>
                </a:solidFill>
                <a:latin typeface="+mn-lt"/>
              </a:rPr>
              <a:t>Byrådet</a:t>
            </a:r>
            <a:r>
              <a:rPr lang="da-DK" sz="3200" b="0" i="0" u="none" strike="noStrike" baseline="0" dirty="0">
                <a:solidFill>
                  <a:srgbClr val="FFFFFF"/>
                </a:solidFill>
                <a:latin typeface="+mn-lt"/>
              </a:rPr>
              <a:t> har et ønske om, at kommunen som organisation, erhvervsliv og civilsamfund i hele Randers Kommune samles om et </a:t>
            </a:r>
            <a:r>
              <a:rPr lang="da-DK" sz="3200" b="0" i="0" strike="noStrike" baseline="0" dirty="0">
                <a:solidFill>
                  <a:srgbClr val="FFFFFF"/>
                </a:solidFill>
                <a:latin typeface="+mn-lt"/>
              </a:rPr>
              <a:t>forandringsprojekt, </a:t>
            </a:r>
            <a:r>
              <a:rPr lang="da-DK" sz="3200" b="0" i="0" u="none" strike="noStrike" baseline="0" dirty="0">
                <a:solidFill>
                  <a:srgbClr val="FFFFFF"/>
                </a:solidFill>
                <a:latin typeface="+mn-lt"/>
              </a:rPr>
              <a:t>der skal vende udviklingen og sikre: </a:t>
            </a:r>
            <a:endParaRPr lang="da-DK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pPr algn="l"/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4A3035B-4D06-0F3A-F363-1F48CEBE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a-DK" dirty="0"/>
              <a:t>Afsættet for </a:t>
            </a:r>
            <a:br>
              <a:rPr lang="da-DK" dirty="0"/>
            </a:br>
            <a:r>
              <a:rPr lang="da-DK" dirty="0"/>
              <a:t>Fremtidens Randers Kommune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7EA89D-753D-C47D-463C-A53E043A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37861" y="678544"/>
            <a:ext cx="3262312" cy="32623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AF5C5BA-8B8D-AB62-B790-38CF07251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5183430" y="2947016"/>
            <a:ext cx="2883996" cy="288399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1EBBE6A-4877-8F4B-C210-AC6879ADB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055403" y="7218314"/>
            <a:ext cx="2883996" cy="288399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97708F0-8686-066A-DDD9-1D340448F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707450" y="4837172"/>
            <a:ext cx="3604878" cy="360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2E023176-EBBE-9188-BB91-A76DBA606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34787"/>
          <a:stretch/>
        </p:blipFill>
        <p:spPr>
          <a:xfrm>
            <a:off x="11422060" y="0"/>
            <a:ext cx="6865940" cy="10287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kern="1400" dirty="0"/>
              <a:t>‘Mini-tragten’ - udfordringer</a:t>
            </a:r>
            <a:endParaRPr lang="da-DK" sz="5800" kern="1400" dirty="0"/>
          </a:p>
        </p:txBody>
      </p:sp>
      <p:sp>
        <p:nvSpPr>
          <p:cNvPr id="2" name="Pladsholder til indhold 3">
            <a:extLst>
              <a:ext uri="{FF2B5EF4-FFF2-40B4-BE49-F238E27FC236}">
                <a16:creationId xmlns:a16="http://schemas.microsoft.com/office/drawing/2014/main" id="{5F5EF94D-DD33-83B7-542A-1388596110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227" y="2431558"/>
            <a:ext cx="10080000" cy="720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3-5 minutter: Individuel refleksion over spørgsmålet ”Hvilke udfordringer ser du som de(n) vigtigste at løse”. Skriv ned – eventuelt  post-it</a:t>
            </a:r>
          </a:p>
          <a:p>
            <a:endParaRPr lang="da-DK" sz="36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5-10 minutter: Snak med sidemanden – bliv enige om de vigtigste to udfordringer og hvorfor? (prøv at undgå at snakke løsninger – det kommer senere).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9189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n kop kaffe">
            <a:extLst>
              <a:ext uri="{FF2B5EF4-FFF2-40B4-BE49-F238E27FC236}">
                <a16:creationId xmlns:a16="http://schemas.microsoft.com/office/drawing/2014/main" id="{5CFF3EAC-0246-93E0-9838-0661D47E8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>
            <a:fillRect/>
          </a:stretch>
        </p:blipFill>
        <p:spPr>
          <a:xfrm>
            <a:off x="1" y="10"/>
            <a:ext cx="18287999" cy="10286991"/>
          </a:xfrm>
          <a:custGeom>
            <a:avLst/>
            <a:gdLst>
              <a:gd name="connsiteX0" fmla="*/ 14846400 w 18287999"/>
              <a:gd name="connsiteY0" fmla="*/ 211 h 10287001"/>
              <a:gd name="connsiteX1" fmla="*/ 14846400 w 18287999"/>
              <a:gd name="connsiteY1" fmla="*/ 1908211 h 10287001"/>
              <a:gd name="connsiteX2" fmla="*/ 16117972 w 18287999"/>
              <a:gd name="connsiteY2" fmla="*/ 1908211 h 10287001"/>
              <a:gd name="connsiteX3" fmla="*/ 16422772 w 18287999"/>
              <a:gd name="connsiteY3" fmla="*/ 1603411 h 10287001"/>
              <a:gd name="connsiteX4" fmla="*/ 16422772 w 18287999"/>
              <a:gd name="connsiteY4" fmla="*/ 211 h 10287001"/>
              <a:gd name="connsiteX5" fmla="*/ 0 w 18287999"/>
              <a:gd name="connsiteY5" fmla="*/ 0 h 10287001"/>
              <a:gd name="connsiteX6" fmla="*/ 18287999 w 18287999"/>
              <a:gd name="connsiteY6" fmla="*/ 0 h 10287001"/>
              <a:gd name="connsiteX7" fmla="*/ 18287999 w 18287999"/>
              <a:gd name="connsiteY7" fmla="*/ 7429749 h 10287001"/>
              <a:gd name="connsiteX8" fmla="*/ 18273247 w 18287999"/>
              <a:gd name="connsiteY8" fmla="*/ 7721873 h 10287001"/>
              <a:gd name="connsiteX9" fmla="*/ 15704634 w 18287999"/>
              <a:gd name="connsiteY9" fmla="*/ 10274231 h 10287001"/>
              <a:gd name="connsiteX10" fmla="*/ 15434954 w 18287999"/>
              <a:gd name="connsiteY10" fmla="*/ 10287001 h 10287001"/>
              <a:gd name="connsiteX11" fmla="*/ 0 w 18287999"/>
              <a:gd name="connsiteY11" fmla="*/ 10287001 h 10287001"/>
              <a:gd name="connsiteX12" fmla="*/ 0 w 18287999"/>
              <a:gd name="connsiteY12" fmla="*/ 2628900 h 10287001"/>
              <a:gd name="connsiteX13" fmla="*/ 11555 w 18287999"/>
              <a:gd name="connsiteY13" fmla="*/ 2628900 h 10287001"/>
              <a:gd name="connsiteX14" fmla="*/ 14754 w 18287999"/>
              <a:gd name="connsiteY14" fmla="*/ 2565549 h 10287001"/>
              <a:gd name="connsiteX15" fmla="*/ 2857501 w 18287999"/>
              <a:gd name="connsiteY15" fmla="*/ 211 h 10287001"/>
              <a:gd name="connsiteX16" fmla="*/ 0 w 18287999"/>
              <a:gd name="connsiteY16" fmla="*/ 211 h 1028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287999" h="10287001">
                <a:moveTo>
                  <a:pt x="14846400" y="211"/>
                </a:moveTo>
                <a:lnTo>
                  <a:pt x="14846400" y="1908211"/>
                </a:lnTo>
                <a:lnTo>
                  <a:pt x="16117972" y="1908211"/>
                </a:lnTo>
                <a:cubicBezTo>
                  <a:pt x="16286308" y="1908211"/>
                  <a:pt x="16422772" y="1771747"/>
                  <a:pt x="16422772" y="1603411"/>
                </a:cubicBezTo>
                <a:lnTo>
                  <a:pt x="16422772" y="211"/>
                </a:lnTo>
                <a:close/>
                <a:moveTo>
                  <a:pt x="0" y="0"/>
                </a:moveTo>
                <a:lnTo>
                  <a:pt x="18287999" y="0"/>
                </a:lnTo>
                <a:lnTo>
                  <a:pt x="18287999" y="7429749"/>
                </a:lnTo>
                <a:lnTo>
                  <a:pt x="18273247" y="7721873"/>
                </a:lnTo>
                <a:cubicBezTo>
                  <a:pt x="18136063" y="9072729"/>
                  <a:pt x="17057947" y="10145421"/>
                  <a:pt x="15704634" y="10274231"/>
                </a:cubicBezTo>
                <a:lnTo>
                  <a:pt x="15434954" y="10287001"/>
                </a:lnTo>
                <a:lnTo>
                  <a:pt x="0" y="10287001"/>
                </a:lnTo>
                <a:lnTo>
                  <a:pt x="0" y="2628900"/>
                </a:lnTo>
                <a:lnTo>
                  <a:pt x="11555" y="2628900"/>
                </a:lnTo>
                <a:lnTo>
                  <a:pt x="14754" y="2565549"/>
                </a:lnTo>
                <a:cubicBezTo>
                  <a:pt x="161087" y="1124637"/>
                  <a:pt x="1377981" y="211"/>
                  <a:pt x="2857501" y="211"/>
                </a:cubicBezTo>
                <a:lnTo>
                  <a:pt x="0" y="211"/>
                </a:lnTo>
                <a:close/>
              </a:path>
            </a:pathLst>
          </a:custGeo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7DC42E25-FEED-9639-6B7A-08B0494E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796" y="3585864"/>
            <a:ext cx="15773400" cy="2565066"/>
          </a:xfrm>
        </p:spPr>
        <p:txBody>
          <a:bodyPr/>
          <a:lstStyle/>
          <a:p>
            <a:r>
              <a:rPr lang="da-DK" sz="1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Pause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30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807" y="2101930"/>
            <a:ext cx="10080000" cy="6083140"/>
          </a:xfrm>
        </p:spPr>
        <p:txBody>
          <a:bodyPr/>
          <a:lstStyle/>
          <a:p>
            <a:r>
              <a:rPr lang="da-DK" sz="3600" dirty="0">
                <a:latin typeface="+mn-lt"/>
              </a:rPr>
              <a:t>Drøft i grupperne v. bordene</a:t>
            </a:r>
          </a:p>
          <a:p>
            <a:r>
              <a:rPr lang="da-DK" sz="3600" dirty="0">
                <a:latin typeface="+mn-lt"/>
              </a:rPr>
              <a:t>Tag afsæt i de udfordringer som I </a:t>
            </a:r>
            <a:r>
              <a:rPr lang="da-DK" dirty="0"/>
              <a:t>to og to</a:t>
            </a:r>
            <a:r>
              <a:rPr lang="da-DK" sz="3600" dirty="0">
                <a:latin typeface="+mn-lt"/>
              </a:rPr>
              <a:t> kom frem til var de vigtigste at løse: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Præsenter de vigtigste udfordringer for hinanden,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Hvilke idéer og mulige løsninger på udfordringerne kan I pege på?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Er der noget vi selv helt konkret kan gøre anderledes som kan bidrage til positive forandringer?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3600" dirty="0">
                <a:latin typeface="+mn-lt"/>
              </a:rPr>
              <a:t>Hvilke styrker på vores område skal vi bygge videre på for Fremtidens Randers Kommune?</a:t>
            </a:r>
          </a:p>
          <a:p>
            <a:endParaRPr lang="da-DK" sz="3600" dirty="0">
              <a:latin typeface="+mn-lt"/>
            </a:endParaRPr>
          </a:p>
          <a:p>
            <a:pPr marL="0" lvl="1" indent="0">
              <a:lnSpc>
                <a:spcPct val="107000"/>
              </a:lnSpc>
              <a:spcAft>
                <a:spcPts val="1200"/>
              </a:spcAft>
              <a:buNone/>
            </a:pPr>
            <a:endParaRPr lang="da-DK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kern="1400" dirty="0"/>
              <a:t>Dialog og ideudvikling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63DA673-71CB-DA45-EC3A-62C2C2FED1C5}"/>
              </a:ext>
            </a:extLst>
          </p:cNvPr>
          <p:cNvSpPr txBox="1"/>
          <p:nvPr/>
        </p:nvSpPr>
        <p:spPr>
          <a:xfrm>
            <a:off x="12195482" y="2463146"/>
            <a:ext cx="5695950" cy="67403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Udpeg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ordstyrer</a:t>
            </a:r>
            <a:r>
              <a:rPr lang="en-US" dirty="0">
                <a:ea typeface="Calibri"/>
                <a:cs typeface="Calibri"/>
              </a:rPr>
              <a:t> og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referent </a:t>
            </a:r>
            <a:r>
              <a:rPr lang="en-US" dirty="0" err="1">
                <a:ea typeface="Calibri"/>
                <a:cs typeface="Calibri"/>
              </a:rPr>
              <a:t>ved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hvert</a:t>
            </a:r>
            <a:r>
              <a:rPr lang="en-US" dirty="0">
                <a:ea typeface="Calibri"/>
                <a:cs typeface="Calibri"/>
              </a:rPr>
              <a:t> bord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ea typeface="Calibri"/>
                <a:cs typeface="Calibri"/>
              </a:rPr>
              <a:t>Fokuser</a:t>
            </a:r>
            <a:r>
              <a:rPr lang="en-US" dirty="0">
                <a:ea typeface="Calibri"/>
                <a:cs typeface="Calibri"/>
              </a:rPr>
              <a:t> gerne på </a:t>
            </a:r>
            <a:r>
              <a:rPr lang="en-US" dirty="0" err="1">
                <a:ea typeface="Calibri"/>
                <a:cs typeface="Calibri"/>
              </a:rPr>
              <a:t>helt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konkrete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ideer</a:t>
            </a:r>
            <a:r>
              <a:rPr lang="en-US" dirty="0">
                <a:ea typeface="Calibri"/>
                <a:cs typeface="Calibri"/>
              </a:rPr>
              <a:t> og </a:t>
            </a:r>
            <a:r>
              <a:rPr lang="en-US" dirty="0" err="1">
                <a:ea typeface="Calibri"/>
                <a:cs typeface="Calibri"/>
              </a:rPr>
              <a:t>løsningsforslag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Calibri"/>
              </a:rPr>
              <a:t>Og </a:t>
            </a:r>
            <a:r>
              <a:rPr lang="en-US" dirty="0" err="1">
                <a:ea typeface="Calibri"/>
                <a:cs typeface="Calibri"/>
              </a:rPr>
              <a:t>også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hvordan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jeres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område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eller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enhed</a:t>
            </a:r>
            <a:r>
              <a:rPr lang="en-US" dirty="0">
                <a:ea typeface="Calibri"/>
                <a:cs typeface="Calibri"/>
              </a:rPr>
              <a:t> kan </a:t>
            </a:r>
            <a:r>
              <a:rPr lang="en-US" dirty="0" err="1">
                <a:ea typeface="Calibri"/>
                <a:cs typeface="Calibri"/>
              </a:rPr>
              <a:t>bidrage</a:t>
            </a: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ea typeface="Calibri"/>
                <a:cs typeface="Calibri"/>
              </a:rPr>
              <a:t>Skriv</a:t>
            </a:r>
            <a:r>
              <a:rPr lang="en-US" dirty="0">
                <a:ea typeface="Calibri"/>
                <a:cs typeface="Calibri"/>
              </a:rPr>
              <a:t> noter på post its </a:t>
            </a:r>
            <a:r>
              <a:rPr lang="en-US" dirty="0" err="1">
                <a:ea typeface="Calibri"/>
                <a:cs typeface="Calibri"/>
              </a:rPr>
              <a:t>undervejs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hvis</a:t>
            </a:r>
            <a:r>
              <a:rPr lang="en-US" dirty="0">
                <a:ea typeface="Calibri"/>
                <a:cs typeface="Calibri"/>
              </a:rPr>
              <a:t> du </a:t>
            </a:r>
            <a:r>
              <a:rPr lang="en-US" dirty="0" err="1">
                <a:ea typeface="Calibri"/>
                <a:cs typeface="Calibri"/>
              </a:rPr>
              <a:t>lige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får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ide 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ea typeface="Calibri"/>
                <a:cs typeface="Calibri"/>
              </a:rPr>
              <a:t>Udvælg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sidst</a:t>
            </a:r>
            <a:r>
              <a:rPr lang="en-US" dirty="0">
                <a:ea typeface="Calibri"/>
                <a:cs typeface="Calibri"/>
              </a:rPr>
              <a:t> de </a:t>
            </a:r>
            <a:r>
              <a:rPr lang="en-US" dirty="0" err="1">
                <a:ea typeface="Calibri"/>
                <a:cs typeface="Calibri"/>
              </a:rPr>
              <a:t>hovedpointer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eller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idéer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som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skal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præsenteres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 plenum</a:t>
            </a: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835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2E023176-EBBE-9188-BB91-A76DBA606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r="34787"/>
          <a:stretch/>
        </p:blipFill>
        <p:spPr>
          <a:xfrm>
            <a:off x="11422060" y="0"/>
            <a:ext cx="6865940" cy="10287000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5800" kern="1400" dirty="0"/>
              <a:t>Opsamling i </a:t>
            </a:r>
            <a:r>
              <a:rPr lang="da-DK" kern="1400" dirty="0"/>
              <a:t>fællesskab</a:t>
            </a:r>
            <a:endParaRPr lang="da-DK" sz="5800" kern="1400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5523" y="2579426"/>
            <a:ext cx="10080000" cy="6069492"/>
          </a:xfrm>
        </p:spPr>
        <p:txBody>
          <a:bodyPr/>
          <a:lstStyle/>
          <a:p>
            <a:pPr marL="571500" lvl="1" indent="-571500">
              <a:lnSpc>
                <a:spcPct val="107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runde blandt bordene</a:t>
            </a:r>
          </a:p>
          <a:p>
            <a:pPr marL="571500" lvl="1" indent="-571500">
              <a:lnSpc>
                <a:spcPct val="107000"/>
              </a:lnSpc>
              <a:spcAft>
                <a:spcPts val="1200"/>
              </a:spcAft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Ordstyrer/referenter – kan I fortælle nogle af de hovedpointer (muligheder eller idéer til løsninger) som I drøftet?</a:t>
            </a:r>
          </a:p>
        </p:txBody>
      </p:sp>
    </p:spTree>
    <p:extLst>
      <p:ext uri="{BB962C8B-B14F-4D97-AF65-F5344CB8AC3E}">
        <p14:creationId xmlns:p14="http://schemas.microsoft.com/office/powerpoint/2010/main" val="2129858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983B99F1-EA21-1F44-7267-461AE89E0DDF}"/>
              </a:ext>
            </a:extLst>
          </p:cNvPr>
          <p:cNvSpPr txBox="1">
            <a:spLocks/>
          </p:cNvSpPr>
          <p:nvPr/>
        </p:nvSpPr>
        <p:spPr>
          <a:xfrm>
            <a:off x="1372905" y="3154363"/>
            <a:ext cx="14412036" cy="1989137"/>
          </a:xfrm>
          <a:prstGeom prst="rect">
            <a:avLst/>
          </a:prstGeom>
        </p:spPr>
        <p:txBody>
          <a:bodyPr/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8000" dirty="0"/>
              <a:t>Afrunding og videre forløb</a:t>
            </a:r>
          </a:p>
        </p:txBody>
      </p:sp>
    </p:spTree>
    <p:extLst>
      <p:ext uri="{BB962C8B-B14F-4D97-AF65-F5344CB8AC3E}">
        <p14:creationId xmlns:p14="http://schemas.microsoft.com/office/powerpoint/2010/main" val="2764107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2E023176-EBBE-9188-BB91-A76DBA606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5800" kern="1400" dirty="0"/>
              <a:t>Videre forløb</a:t>
            </a:r>
          </a:p>
        </p:txBody>
      </p:sp>
      <p:sp>
        <p:nvSpPr>
          <p:cNvPr id="2" name="Pladsholder til indhold 7">
            <a:extLst>
              <a:ext uri="{FF2B5EF4-FFF2-40B4-BE49-F238E27FC236}">
                <a16:creationId xmlns:a16="http://schemas.microsoft.com/office/drawing/2014/main" id="{8F72D06C-92A7-E786-DE43-DCA9AF70C48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1872000"/>
            <a:ext cx="9897465" cy="720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Input fra drøftelsen skal afleveres til den videre proces – hvem gør hvad?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Er der noget af det vi har snakket om, som vi allerede nu kan sætte i gang selv?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a-DK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Forvaltningen indsamler alle input og sender dem til byrådet medio september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dirty="0">
                <a:latin typeface="+mn-lt"/>
              </a:rPr>
              <a:t>Herefter går arbejdet med et forslag til en strategisk plan i gang – den skal behandles i byrådet i november 2025.</a:t>
            </a:r>
          </a:p>
        </p:txBody>
      </p:sp>
    </p:spTree>
    <p:extLst>
      <p:ext uri="{BB962C8B-B14F-4D97-AF65-F5344CB8AC3E}">
        <p14:creationId xmlns:p14="http://schemas.microsoft.com/office/powerpoint/2010/main" val="114697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55CFC0E-7B69-4F38-0BD6-B6A5817AF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0765" y="6474171"/>
            <a:ext cx="6660107" cy="20112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F48D2C1-5948-A03B-73B1-CCF3BBE8D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3605" y="1801573"/>
            <a:ext cx="13414534" cy="3617008"/>
          </a:xfrm>
          <a:prstGeom prst="rect">
            <a:avLst/>
          </a:prstGeom>
        </p:spPr>
      </p:pic>
      <p:pic>
        <p:nvPicPr>
          <p:cNvPr id="10" name="Billede 9" descr="Et billede, der indeholder Font/skrifttype, tekst, cirkel, Grafik&#10;&#10;Indhold genereret af kunstig intelligens kan være forkert.">
            <a:extLst>
              <a:ext uri="{FF2B5EF4-FFF2-40B4-BE49-F238E27FC236}">
                <a16:creationId xmlns:a16="http://schemas.microsoft.com/office/drawing/2014/main" id="{4A6A0A48-5833-C016-4D5F-3D9524718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065" y="5698286"/>
            <a:ext cx="4732758" cy="396320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9157961-F98A-0EE4-E46C-E2B2914349D7}"/>
              </a:ext>
            </a:extLst>
          </p:cNvPr>
          <p:cNvSpPr txBox="1"/>
          <p:nvPr/>
        </p:nvSpPr>
        <p:spPr>
          <a:xfrm>
            <a:off x="3244140" y="7018134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rgbClr val="FFFFFF"/>
                </a:solidFill>
              </a:rPr>
              <a:t>Tak for i dag</a:t>
            </a:r>
          </a:p>
        </p:txBody>
      </p:sp>
    </p:spTree>
    <p:extLst>
      <p:ext uri="{BB962C8B-B14F-4D97-AF65-F5344CB8AC3E}">
        <p14:creationId xmlns:p14="http://schemas.microsoft.com/office/powerpoint/2010/main" val="251384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F3C1B3E9-0A36-2D34-0367-15B92BD85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00" dirty="0"/>
              <a:t>Baggrund og overordnet proces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1356" y="2295000"/>
            <a:ext cx="10080000" cy="7200000"/>
          </a:xfrm>
        </p:spPr>
        <p:txBody>
          <a:bodyPr/>
          <a:lstStyle/>
          <a:p>
            <a:r>
              <a:rPr lang="da-DK" sz="3400" dirty="0">
                <a:latin typeface="+mn-lt"/>
              </a:rPr>
              <a:t>Byrådet godkendte i juni 2024, at arbejdet med Fremtidens Randers skal ske i tre faser: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400" b="1" dirty="0">
                <a:latin typeface="+mn-lt"/>
              </a:rPr>
              <a:t>Fase 1: </a:t>
            </a:r>
            <a:r>
              <a:rPr lang="da-DK" sz="3400" dirty="0">
                <a:latin typeface="+mn-lt"/>
              </a:rPr>
              <a:t>Udarbejdelse af en hvidbog med beskrivelse af data om de problemstillinger, Randers Kommune står overfor.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400" b="1" dirty="0">
                <a:latin typeface="+mn-lt"/>
              </a:rPr>
              <a:t>Fase 2: </a:t>
            </a:r>
            <a:r>
              <a:rPr lang="da-DK" sz="3400" dirty="0">
                <a:latin typeface="+mn-lt"/>
              </a:rPr>
              <a:t>Inddragelse og debat samt udarbejdelse af oplæg til en plan (strategi, mål, løsninger) - behandles i byrådet november 2025.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400" b="1" dirty="0">
                <a:latin typeface="+mn-lt"/>
              </a:rPr>
              <a:t>Fase 3: </a:t>
            </a:r>
            <a:r>
              <a:rPr lang="da-DK" sz="3400" dirty="0">
                <a:latin typeface="+mn-lt"/>
              </a:rPr>
              <a:t>Arbejdet med løsninger - efter beslutning om mål og strategi i det nye byråd (forår 2026)</a:t>
            </a:r>
            <a:endParaRPr lang="da-DK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60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 descr="Et billede, der indeholder linje/række, diagram, tekst, Font/skrifttype&#10;&#10;Indhold genereret af kunstig intelligens kan være forkert.">
            <a:extLst>
              <a:ext uri="{FF2B5EF4-FFF2-40B4-BE49-F238E27FC236}">
                <a16:creationId xmlns:a16="http://schemas.microsoft.com/office/drawing/2014/main" id="{F3C1B3E9-0A36-2D34-0367-15B92BD85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r="1625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70328"/>
            <a:ext cx="10080000" cy="889344"/>
          </a:xfrm>
        </p:spPr>
        <p:txBody>
          <a:bodyPr>
            <a:normAutofit/>
          </a:bodyPr>
          <a:lstStyle/>
          <a:p>
            <a:r>
              <a:rPr lang="da-DK" sz="5800" dirty="0"/>
              <a:t>Hvidbogen er nu færdig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1872000"/>
            <a:ext cx="10080000" cy="7200000"/>
          </a:xfrm>
        </p:spPr>
        <p:txBody>
          <a:bodyPr/>
          <a:lstStyle/>
          <a:p>
            <a:endParaRPr lang="da-DK" sz="3400" dirty="0">
              <a:latin typeface="+mn-lt"/>
            </a:endParaRPr>
          </a:p>
          <a:p>
            <a:endParaRPr lang="da-DK" sz="3400" dirty="0">
              <a:latin typeface="+mn-lt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C1D999F-3779-4C6E-D0DD-D18C89ABCD71}"/>
              </a:ext>
            </a:extLst>
          </p:cNvPr>
          <p:cNvSpPr txBox="1"/>
          <p:nvPr/>
        </p:nvSpPr>
        <p:spPr>
          <a:xfrm>
            <a:off x="791999" y="2052659"/>
            <a:ext cx="9831479" cy="5811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Hvidbogen peger på nogle temaer, som der bør ske forandringer inden for … men der beskrives </a:t>
            </a:r>
            <a:r>
              <a:rPr lang="da-DK" sz="3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</a:t>
            </a:r>
            <a:r>
              <a:rPr lang="da-D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løsninger.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Løsningerne skal vi finde frem til sammen!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a-DK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er brug for at få input og gode idéer fra alle – </a:t>
            </a:r>
            <a:r>
              <a:rPr lang="da-DK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derfor er der igangsat en proces med inddragelse. </a:t>
            </a:r>
            <a:r>
              <a:rPr lang="da-DK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Både eksternt og internt i kommunen.</a:t>
            </a:r>
          </a:p>
        </p:txBody>
      </p:sp>
    </p:spTree>
    <p:extLst>
      <p:ext uri="{BB962C8B-B14F-4D97-AF65-F5344CB8AC3E}">
        <p14:creationId xmlns:p14="http://schemas.microsoft.com/office/powerpoint/2010/main" val="1442671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>
            <a:extLst>
              <a:ext uri="{FF2B5EF4-FFF2-40B4-BE49-F238E27FC236}">
                <a16:creationId xmlns:a16="http://schemas.microsoft.com/office/drawing/2014/main" id="{983B99F1-EA21-1F44-7267-461AE89E0DDF}"/>
              </a:ext>
            </a:extLst>
          </p:cNvPr>
          <p:cNvSpPr txBox="1">
            <a:spLocks/>
          </p:cNvSpPr>
          <p:nvPr/>
        </p:nvSpPr>
        <p:spPr>
          <a:xfrm>
            <a:off x="1372905" y="3154363"/>
            <a:ext cx="14412036" cy="1989137"/>
          </a:xfrm>
          <a:prstGeom prst="rect">
            <a:avLst/>
          </a:prstGeom>
        </p:spPr>
        <p:txBody>
          <a:bodyPr/>
          <a:lstStyle>
            <a:lvl1pPr algn="ctr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8000" dirty="0"/>
              <a:t>Uddrag fra Hvidbogen om </a:t>
            </a:r>
          </a:p>
          <a:p>
            <a:r>
              <a:rPr lang="da-DK" sz="8000" dirty="0"/>
              <a:t>Randers Kommune </a:t>
            </a:r>
          </a:p>
        </p:txBody>
      </p:sp>
    </p:spTree>
    <p:extLst>
      <p:ext uri="{BB962C8B-B14F-4D97-AF65-F5344CB8AC3E}">
        <p14:creationId xmlns:p14="http://schemas.microsoft.com/office/powerpoint/2010/main" val="133067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2E023176-EBBE-9188-BB91-A76DBA6064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/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39F981C-73E9-0309-BB21-2A3614B7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5800" kern="1400" dirty="0"/>
              <a:t>Randers Kommunes væsentligste udfordringer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D643BD4-2CA2-AC90-9441-3388779A21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2000" y="2906972"/>
            <a:ext cx="10080000" cy="6069492"/>
          </a:xfrm>
        </p:spPr>
        <p:txBody>
          <a:bodyPr/>
          <a:lstStyle/>
          <a:p>
            <a:pPr marL="0" lvl="1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seneste 15-20 år er udviklingen i Randers Kommune på en række parametre sakket bagud - både i forhold til landsplan og de kommuner, som vi gerne vil sammenligne os med.</a:t>
            </a:r>
          </a:p>
          <a:p>
            <a:pPr marL="0" lvl="1" indent="0">
              <a:lnSpc>
                <a:spcPct val="107000"/>
              </a:lnSpc>
              <a:spcAft>
                <a:spcPts val="1200"/>
              </a:spcAft>
              <a:buNone/>
            </a:pP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 økonomiske vækst i Danmark igennem de seneste år har yderligere blotlagt nogle grundlæggende, strukturelle udfordringer i kommunen. </a:t>
            </a:r>
          </a:p>
        </p:txBody>
      </p:sp>
    </p:spTree>
    <p:extLst>
      <p:ext uri="{BB962C8B-B14F-4D97-AF65-F5344CB8AC3E}">
        <p14:creationId xmlns:p14="http://schemas.microsoft.com/office/powerpoint/2010/main" val="3993307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AE29D0EC-566A-E439-FE8A-BE29EBE4E3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8591" y="1941787"/>
            <a:ext cx="5956530" cy="2246769"/>
          </a:xfrm>
        </p:spPr>
        <p:txBody>
          <a:bodyPr anchor="t"/>
          <a:lstStyle/>
          <a:p>
            <a:pPr algn="ctr"/>
            <a:r>
              <a:rPr lang="da-DK" sz="3200" b="0" i="0" u="none" strike="noStrike" baseline="0" dirty="0">
                <a:solidFill>
                  <a:srgbClr val="000000"/>
                </a:solidFill>
                <a:latin typeface="+mn-lt"/>
              </a:rPr>
              <a:t>Randers Kommunes største udfordring er vores høje andel af borgere på overførselsindkomst.</a:t>
            </a:r>
          </a:p>
          <a:p>
            <a:pPr algn="ctr"/>
            <a:r>
              <a:rPr lang="da-DK" sz="3200" dirty="0">
                <a:solidFill>
                  <a:srgbClr val="000000"/>
                </a:solidFill>
                <a:latin typeface="+mn-lt"/>
              </a:rPr>
              <a:t>Randers Kommune ligger nummer</a:t>
            </a:r>
            <a:endParaRPr lang="da-DK" sz="3200" b="0" i="0" u="none" strike="noStrike" baseline="0" dirty="0">
              <a:solidFill>
                <a:srgbClr val="000000"/>
              </a:solidFill>
              <a:latin typeface="+mn-lt"/>
            </a:endParaRPr>
          </a:p>
          <a:p>
            <a:pPr algn="l"/>
            <a:endParaRPr lang="da-DK" sz="3200" dirty="0">
              <a:solidFill>
                <a:srgbClr val="000000"/>
              </a:solidFill>
              <a:latin typeface="+mn-lt"/>
            </a:endParaRPr>
          </a:p>
          <a:p>
            <a:pPr algn="l"/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endParaRPr lang="da-DK" sz="1800" b="0" i="0" u="none" strike="noStrike" baseline="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8C11AA63-BA7B-5C7B-C032-C051E9864740}"/>
              </a:ext>
            </a:extLst>
          </p:cNvPr>
          <p:cNvSpPr txBox="1"/>
          <p:nvPr/>
        </p:nvSpPr>
        <p:spPr>
          <a:xfrm>
            <a:off x="8205509" y="1941786"/>
            <a:ext cx="6474743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da-DK" sz="3200" b="0" i="0" u="none" strike="noStrike" baseline="0" dirty="0">
                <a:solidFill>
                  <a:srgbClr val="000000"/>
                </a:solidFill>
                <a:latin typeface="+mn-lt"/>
              </a:rPr>
              <a:t>Det er særligt gruppen af borgere, der er længere væk fra arbejdsmarkedet, som er steget. Her er kommunens andel på landsplan steget.</a:t>
            </a:r>
            <a:endParaRPr lang="da-DK" sz="3200" b="0" i="0" u="none" strike="noStrike" baseline="0" dirty="0">
              <a:solidFill>
                <a:srgbClr val="000000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6540AB-50D4-5F2E-3A4F-94585800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127095" y="4188556"/>
            <a:ext cx="3479522" cy="3479522"/>
          </a:xfrm>
          <a:prstGeom prst="rect">
            <a:avLst/>
          </a:prstGeom>
        </p:spPr>
      </p:pic>
      <p:sp>
        <p:nvSpPr>
          <p:cNvPr id="6" name="Pladsholder til indhold 6">
            <a:extLst>
              <a:ext uri="{FF2B5EF4-FFF2-40B4-BE49-F238E27FC236}">
                <a16:creationId xmlns:a16="http://schemas.microsoft.com/office/drawing/2014/main" id="{4CE37D22-8162-76F9-9314-4D4817C463F6}"/>
              </a:ext>
            </a:extLst>
          </p:cNvPr>
          <p:cNvSpPr txBox="1">
            <a:spLocks/>
          </p:cNvSpPr>
          <p:nvPr/>
        </p:nvSpPr>
        <p:spPr>
          <a:xfrm>
            <a:off x="888591" y="7828778"/>
            <a:ext cx="6149713" cy="1475480"/>
          </a:xfrm>
          <a:prstGeom prst="rect">
            <a:avLst/>
          </a:prstGeom>
        </p:spPr>
        <p:txBody>
          <a:bodyPr anchor="t"/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4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3200" dirty="0">
                <a:solidFill>
                  <a:srgbClr val="000000"/>
                </a:solidFill>
                <a:latin typeface="+mn-lt"/>
              </a:rPr>
              <a:t>kommuner, når man sammenligner andelen af borgere på overførsels - indkomst. </a:t>
            </a:r>
          </a:p>
          <a:p>
            <a:endParaRPr lang="da-DK" sz="1800" dirty="0">
              <a:solidFill>
                <a:srgbClr val="FFFFFF"/>
              </a:solidFill>
              <a:latin typeface="Montserrat" panose="00000500000000000000" pitchFamily="2" charset="0"/>
            </a:endParaRPr>
          </a:p>
          <a:p>
            <a:endParaRPr lang="da-DK" sz="1800" dirty="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F3DE2B8-F514-0E0E-8E1C-93387972E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984133" y="4188556"/>
            <a:ext cx="3136157" cy="313615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2663ADE-AB7D-D195-959F-325C3EBE4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93872" y="5460779"/>
            <a:ext cx="2487846" cy="2487846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9E8C93E8-BB98-4439-5196-2F7B25F13CF6}"/>
              </a:ext>
            </a:extLst>
          </p:cNvPr>
          <p:cNvSpPr txBox="1"/>
          <p:nvPr/>
        </p:nvSpPr>
        <p:spPr>
          <a:xfrm>
            <a:off x="12658240" y="7324713"/>
            <a:ext cx="4008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a-DK" sz="18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da-DK" sz="1800" b="0" i="0" u="none" strike="noStrike" baseline="0" dirty="0">
                <a:solidFill>
                  <a:srgbClr val="000000"/>
                </a:solidFill>
              </a:rPr>
              <a:t> [Når man er længere væk fra arbejdsmarkedet, har man grundlæggende og ofte komplekse problemstillinger, som kræver en håndholdt indsats.] </a:t>
            </a:r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4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  <p:bldP spid="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CESSIBILITYFIXERID" val="0244ea05-c9e5-4403-a503-7dcfd331b17c"/>
</p:tagLst>
</file>

<file path=ppt/theme/theme1.xml><?xml version="1.0" encoding="utf-8"?>
<a:theme xmlns:a="http://schemas.openxmlformats.org/drawingml/2006/main" name="1_Brugerdefineret design">
  <a:themeElements>
    <a:clrScheme name="Fremtidens Randers Grøn">
      <a:dk1>
        <a:sysClr val="windowText" lastClr="000000"/>
      </a:dk1>
      <a:lt1>
        <a:sysClr val="window" lastClr="FFFFFF"/>
      </a:lt1>
      <a:dk2>
        <a:srgbClr val="6B9A4B"/>
      </a:dk2>
      <a:lt2>
        <a:srgbClr val="FFFFFF"/>
      </a:lt2>
      <a:accent1>
        <a:srgbClr val="6B9A4B"/>
      </a:accent1>
      <a:accent2>
        <a:srgbClr val="000000"/>
      </a:accent2>
      <a:accent3>
        <a:srgbClr val="FFFFFF"/>
      </a:accent3>
      <a:accent4>
        <a:srgbClr val="6B9A4B"/>
      </a:accent4>
      <a:accent5>
        <a:srgbClr val="6B9A4B"/>
      </a:accent5>
      <a:accent6>
        <a:srgbClr val="6B9A4B"/>
      </a:accent6>
      <a:hlink>
        <a:srgbClr val="000000"/>
      </a:hlink>
      <a:folHlink>
        <a:srgbClr val="6B9A4B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020623" id="{AAB36C70-6B1D-4364-91A8-E2A97B38CC12}" vid="{9389B0F7-0F10-49E2-B3B1-046FD65DAF4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bdcc7c-76ee-41ce-b671-999acfd4c93c" xsi:nil="true"/>
    <lcf76f155ced4ddcb4097134ff3c332f xmlns="eec76fda-0753-4ab6-a3e5-08c0d8a6055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972D7196464E45B211D5F800E75650" ma:contentTypeVersion="15" ma:contentTypeDescription="Opret et nyt dokument." ma:contentTypeScope="" ma:versionID="fe79c270ab2daa87021302eab5168d8d">
  <xsd:schema xmlns:xsd="http://www.w3.org/2001/XMLSchema" xmlns:xs="http://www.w3.org/2001/XMLSchema" xmlns:p="http://schemas.microsoft.com/office/2006/metadata/properties" xmlns:ns2="eec76fda-0753-4ab6-a3e5-08c0d8a60555" xmlns:ns3="dabdcc7c-76ee-41ce-b671-999acfd4c93c" targetNamespace="http://schemas.microsoft.com/office/2006/metadata/properties" ma:root="true" ma:fieldsID="e114ed7950ec8b464512e32f82936813" ns2:_="" ns3:_="">
    <xsd:import namespace="eec76fda-0753-4ab6-a3e5-08c0d8a60555"/>
    <xsd:import namespace="dabdcc7c-76ee-41ce-b671-999acfd4c9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c76fda-0753-4ab6-a3e5-08c0d8a605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ec662f2a-5abc-46b3-ba80-8f658c08ee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dcc7c-76ee-41ce-b671-999acfd4c93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2ad11b5-b1c3-4c8a-ade7-b17c2b96e324}" ma:internalName="TaxCatchAll" ma:showField="CatchAllData" ma:web="dabdcc7c-76ee-41ce-b671-999acfd4c9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E8494D-216F-4122-BC19-F0FDFFA1BB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E3F21E-F128-4538-9EE4-B5EF2A3BCD80}">
  <ds:schemaRefs>
    <ds:schemaRef ds:uri="http://schemas.microsoft.com/office/2006/metadata/properties"/>
    <ds:schemaRef ds:uri="http://schemas.microsoft.com/office/infopath/2007/PartnerControls"/>
    <ds:schemaRef ds:uri="dabdcc7c-76ee-41ce-b671-999acfd4c93c"/>
    <ds:schemaRef ds:uri="eec76fda-0753-4ab6-a3e5-08c0d8a60555"/>
  </ds:schemaRefs>
</ds:datastoreItem>
</file>

<file path=customXml/itemProps3.xml><?xml version="1.0" encoding="utf-8"?>
<ds:datastoreItem xmlns:ds="http://schemas.openxmlformats.org/officeDocument/2006/customXml" ds:itemID="{21E9C260-6351-4AB6-92CB-326F5F353D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c76fda-0753-4ab6-a3e5-08c0d8a60555"/>
    <ds:schemaRef ds:uri="dabdcc7c-76ee-41ce-b671-999acfd4c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6561</TotalTime>
  <Words>2295</Words>
  <Application>Microsoft Office PowerPoint</Application>
  <PresentationFormat>Brugerdefineret</PresentationFormat>
  <Paragraphs>162</Paragraphs>
  <Slides>46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46</vt:i4>
      </vt:variant>
    </vt:vector>
  </HeadingPairs>
  <TitlesOfParts>
    <vt:vector size="50" baseType="lpstr">
      <vt:lpstr>Arial</vt:lpstr>
      <vt:lpstr>Calibri</vt:lpstr>
      <vt:lpstr>Montserrat</vt:lpstr>
      <vt:lpstr>1_Brugerdefineret design</vt:lpstr>
      <vt:lpstr>PowerPoint-præsentation</vt:lpstr>
      <vt:lpstr>Fremtidens Randers Drøftelser af udfordringer og idéer til mulige løsninger</vt:lpstr>
      <vt:lpstr>Forslag til program (ca. 2 timer)</vt:lpstr>
      <vt:lpstr>Afsættet for  Fremtidens Randers Kommune</vt:lpstr>
      <vt:lpstr>Baggrund og overordnet proces</vt:lpstr>
      <vt:lpstr>Hvidbogen er nu færdig</vt:lpstr>
      <vt:lpstr>PowerPoint-præsentation</vt:lpstr>
      <vt:lpstr>Randers Kommunes væsentligste udfordringer</vt:lpstr>
      <vt:lpstr>PowerPoint-præsentation</vt:lpstr>
      <vt:lpstr>PowerPoint-præsentation</vt:lpstr>
      <vt:lpstr>Beskæftigelses- frekvensen er for lav</vt:lpstr>
      <vt:lpstr>For få private arbejdspladser</vt:lpstr>
      <vt:lpstr>Høj tilflytning af borgere på indkomstoverførsel</vt:lpstr>
      <vt:lpstr>Randers midtby </vt:lpstr>
      <vt:lpstr>For mange udsatte børn</vt:lpstr>
      <vt:lpstr>For mange udsatte unge </vt:lpstr>
      <vt:lpstr>Sundhed – levetid</vt:lpstr>
      <vt:lpstr>En negativ spiral</vt:lpstr>
      <vt:lpstr>PowerPoint-præsentation</vt:lpstr>
      <vt:lpstr>Beliggenhed og infrastruktur </vt:lpstr>
      <vt:lpstr>Natur</vt:lpstr>
      <vt:lpstr>Erhvervsstruktur</vt:lpstr>
      <vt:lpstr>Et muligt fokus på turisme </vt:lpstr>
      <vt:lpstr>Civilsamfund </vt:lpstr>
      <vt:lpstr>Stærke kulturinstitutioner</vt:lpstr>
      <vt:lpstr>Stærke lokalsamfund </vt:lpstr>
      <vt:lpstr>Bosætning</vt:lpstr>
      <vt:lpstr>Byudvikling</vt:lpstr>
      <vt:lpstr>Erfaringer fra arbejdet med boligsociale helhedsplaner</vt:lpstr>
      <vt:lpstr>Børn og unge - fritidsaktiviteter</vt:lpstr>
      <vt:lpstr>Udsatte unge - ’Ungeløftet’</vt:lpstr>
      <vt:lpstr>PowerPoint-præsentation</vt:lpstr>
      <vt:lpstr>Randers Kommunes situation er i udgangspunktet alvorlig. Der er ikke i data tegn på, at de strukturelle udfordringer løser sig selv. De nødvendige forandringer kræver således aktive handlinger – og vil også kræve, at kommunen skal præstere langt ’over niveau’.   </vt:lpstr>
      <vt:lpstr>Der er brug for et styrket samarbejde omkring udsatte borgere – herunder samarbejde mellem erhvervslivet og kommunen om skabelsen af flere småjobs, hvor udsatte kan få foden indenfor på arbejdsmarkedet.  </vt:lpstr>
      <vt:lpstr>En forbedret beskæftigelsesfrekvens er af de vigtigste udfordringer som skal løses i Randers Kommune hen over de kommende år. Flere skal i arbejde og det forudsætter flere arbejdspladser – og i særlig grad en forbedret vækst i antallet af private arbejdspladser.  </vt:lpstr>
      <vt:lpstr>Den store mængde af boliger i for dårlig kvalitet vurderes som en afgørende udfordring, der skal løses. Bedre boliger – særligt i Randers C - kan bidrage til en mere balanceret befolkningssammensætning og vil samtidigt også kunne nedbringe den for høje andel af ressourcesvage tilflyttere til kommunen.</vt:lpstr>
      <vt:lpstr>Alt for mange børn og unge i Randers Kommune er udsatte og i risiko for at få et liv uden arbejde og på kanten af samfundet. Det vurderes af afgørende betydning, at antallet af udsatte unge (uden arbejde eller uddannelse) nedbringes betydeligt.  </vt:lpstr>
      <vt:lpstr>De udfordringer som er afgørende at løse – både på kort og længere sigt – kan Randers Kommune ikke løse alene. Der er brug for en højere grad af mobilisering af civilsamfundet. Flere skal være frivillige og tage et medansvar for deres lokalsamfund. </vt:lpstr>
      <vt:lpstr>Den nok vigtigste forudsætning for at lykkes med de nødvendige forandringer er, at vi – både internt i kommunen og i forhold til samarbejdspartnere - kan samles om en strategisk plan med fælles mål. </vt:lpstr>
      <vt:lpstr>‘Mini-tragten’ - udfordringer</vt:lpstr>
      <vt:lpstr>Pause</vt:lpstr>
      <vt:lpstr>Dialog og ideudvikling</vt:lpstr>
      <vt:lpstr>Opsamling i fællesskab</vt:lpstr>
      <vt:lpstr>PowerPoint-præsentation</vt:lpstr>
      <vt:lpstr>Videre forløb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Dorthe Dee Olsen</dc:creator>
  <cp:lastModifiedBy>Dorthe Dee Olsen</cp:lastModifiedBy>
  <cp:revision>87</cp:revision>
  <dcterms:created xsi:type="dcterms:W3CDTF">2025-05-22T12:39:27Z</dcterms:created>
  <dcterms:modified xsi:type="dcterms:W3CDTF">2025-07-02T13:18:27Z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0x0101003C972D7196464E45B211D5F800E75650</vt:lpwstr>
  </property>
  <property fmtid="{D5CDD505-2E9C-101B-9397-08002B2CF9AE}" pid="3" name="MediaServiceImageTags">
    <vt:lpwstr/>
  </property>
</Properties>
</file>