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40"/>
  </p:notesMasterIdLst>
  <p:sldIdLst>
    <p:sldId id="271" r:id="rId2"/>
    <p:sldId id="284" r:id="rId3"/>
    <p:sldId id="282" r:id="rId4"/>
    <p:sldId id="285" r:id="rId5"/>
    <p:sldId id="287" r:id="rId6"/>
    <p:sldId id="263" r:id="rId7"/>
    <p:sldId id="264" r:id="rId8"/>
    <p:sldId id="300" r:id="rId9"/>
    <p:sldId id="256" r:id="rId10"/>
    <p:sldId id="265" r:id="rId11"/>
    <p:sldId id="257" r:id="rId12"/>
    <p:sldId id="262" r:id="rId13"/>
    <p:sldId id="260" r:id="rId14"/>
    <p:sldId id="274" r:id="rId15"/>
    <p:sldId id="275" r:id="rId16"/>
    <p:sldId id="279" r:id="rId17"/>
    <p:sldId id="298" r:id="rId18"/>
    <p:sldId id="278" r:id="rId19"/>
    <p:sldId id="288" r:id="rId20"/>
    <p:sldId id="269" r:id="rId21"/>
    <p:sldId id="281" r:id="rId22"/>
    <p:sldId id="258" r:id="rId23"/>
    <p:sldId id="292" r:id="rId24"/>
    <p:sldId id="293" r:id="rId25"/>
    <p:sldId id="289" r:id="rId26"/>
    <p:sldId id="297" r:id="rId27"/>
    <p:sldId id="302" r:id="rId28"/>
    <p:sldId id="290" r:id="rId29"/>
    <p:sldId id="286" r:id="rId30"/>
    <p:sldId id="291" r:id="rId31"/>
    <p:sldId id="295" r:id="rId32"/>
    <p:sldId id="294" r:id="rId33"/>
    <p:sldId id="259" r:id="rId34"/>
    <p:sldId id="306" r:id="rId35"/>
    <p:sldId id="307" r:id="rId36"/>
    <p:sldId id="273" r:id="rId37"/>
    <p:sldId id="304" r:id="rId38"/>
    <p:sldId id="267" r:id="rId3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407D3-7782-410E-AAFA-63830930652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a-DK"/>
        </a:p>
      </dgm:t>
    </dgm:pt>
    <dgm:pt modelId="{D84843C7-637F-4E83-933F-00E0E91DC638}">
      <dgm:prSet phldrT="[Tekst]"/>
      <dgm:spPr/>
      <dgm:t>
        <a:bodyPr/>
        <a:lstStyle/>
        <a:p>
          <a:r>
            <a:rPr lang="da-DK" dirty="0" smtClean="0"/>
            <a:t>FØR</a:t>
          </a:r>
          <a:endParaRPr lang="da-DK" dirty="0"/>
        </a:p>
      </dgm:t>
    </dgm:pt>
    <dgm:pt modelId="{AFB62E5B-052B-46CD-B09E-70475C273D5B}" type="parTrans" cxnId="{48D02D86-064F-4DF9-A021-B60B5AA14B17}">
      <dgm:prSet/>
      <dgm:spPr/>
      <dgm:t>
        <a:bodyPr/>
        <a:lstStyle/>
        <a:p>
          <a:endParaRPr lang="da-DK"/>
        </a:p>
      </dgm:t>
    </dgm:pt>
    <dgm:pt modelId="{A8C6C4DB-6BE8-4EDB-8723-682A293FE77D}" type="sibTrans" cxnId="{48D02D86-064F-4DF9-A021-B60B5AA14B17}">
      <dgm:prSet/>
      <dgm:spPr/>
      <dgm:t>
        <a:bodyPr/>
        <a:lstStyle/>
        <a:p>
          <a:endParaRPr lang="da-DK"/>
        </a:p>
      </dgm:t>
    </dgm:pt>
    <dgm:pt modelId="{63BC8FFE-4E8E-44BA-AA7B-94C5171D670F}">
      <dgm:prSet phldrT="[Tekst]"/>
      <dgm:spPr/>
      <dgm:t>
        <a:bodyPr/>
        <a:lstStyle/>
        <a:p>
          <a:r>
            <a:rPr lang="da-DK" dirty="0" smtClean="0"/>
            <a:t>40%</a:t>
          </a:r>
          <a:endParaRPr lang="da-DK" dirty="0"/>
        </a:p>
      </dgm:t>
    </dgm:pt>
    <dgm:pt modelId="{C2D7049A-2276-4622-B519-CE986A97B8DD}" type="parTrans" cxnId="{0A77E0F5-2093-4D4E-A866-54A21A731D47}">
      <dgm:prSet/>
      <dgm:spPr/>
      <dgm:t>
        <a:bodyPr/>
        <a:lstStyle/>
        <a:p>
          <a:endParaRPr lang="da-DK"/>
        </a:p>
      </dgm:t>
    </dgm:pt>
    <dgm:pt modelId="{2656CACC-1035-4F91-A434-AD975A476425}" type="sibTrans" cxnId="{0A77E0F5-2093-4D4E-A866-54A21A731D47}">
      <dgm:prSet/>
      <dgm:spPr/>
      <dgm:t>
        <a:bodyPr/>
        <a:lstStyle/>
        <a:p>
          <a:endParaRPr lang="da-DK"/>
        </a:p>
      </dgm:t>
    </dgm:pt>
    <dgm:pt modelId="{87435500-3CDA-4B20-9C76-C785923C1EDB}">
      <dgm:prSet phldrT="[Tekst]"/>
      <dgm:spPr/>
      <dgm:t>
        <a:bodyPr/>
        <a:lstStyle/>
        <a:p>
          <a:r>
            <a:rPr lang="da-DK" dirty="0" smtClean="0"/>
            <a:t>Forventningsafstemning</a:t>
          </a:r>
        </a:p>
        <a:p>
          <a:r>
            <a:rPr lang="da-DK" dirty="0" smtClean="0"/>
            <a:t>Udviklingsmål</a:t>
          </a:r>
        </a:p>
        <a:p>
          <a:r>
            <a:rPr lang="da-DK" dirty="0" smtClean="0"/>
            <a:t>Adfærdsændring</a:t>
          </a:r>
        </a:p>
        <a:p>
          <a:r>
            <a:rPr lang="da-DK" dirty="0" smtClean="0"/>
            <a:t>Værdi</a:t>
          </a:r>
        </a:p>
      </dgm:t>
    </dgm:pt>
    <dgm:pt modelId="{4941CE55-5D38-4973-B5D2-16863FBB4213}" type="parTrans" cxnId="{21281CBB-D18A-4F84-9A4D-14EA8974AA7A}">
      <dgm:prSet/>
      <dgm:spPr/>
      <dgm:t>
        <a:bodyPr/>
        <a:lstStyle/>
        <a:p>
          <a:endParaRPr lang="da-DK"/>
        </a:p>
      </dgm:t>
    </dgm:pt>
    <dgm:pt modelId="{CC2B9C56-37C4-42E5-A0D8-73F646A8639E}" type="sibTrans" cxnId="{21281CBB-D18A-4F84-9A4D-14EA8974AA7A}">
      <dgm:prSet/>
      <dgm:spPr/>
      <dgm:t>
        <a:bodyPr/>
        <a:lstStyle/>
        <a:p>
          <a:endParaRPr lang="da-DK"/>
        </a:p>
      </dgm:t>
    </dgm:pt>
    <dgm:pt modelId="{3571C1F5-1299-4863-8454-3F97795F9A58}">
      <dgm:prSet phldrT="[Tekst]"/>
      <dgm:spPr/>
      <dgm:t>
        <a:bodyPr/>
        <a:lstStyle/>
        <a:p>
          <a:r>
            <a:rPr lang="da-DK" dirty="0" smtClean="0"/>
            <a:t>UNDER</a:t>
          </a:r>
          <a:endParaRPr lang="da-DK" dirty="0"/>
        </a:p>
      </dgm:t>
    </dgm:pt>
    <dgm:pt modelId="{16C10FB8-70EC-4369-ACDD-D05FD10D3B3F}" type="parTrans" cxnId="{B4219C74-0260-4193-835E-985D8B8230D9}">
      <dgm:prSet/>
      <dgm:spPr/>
      <dgm:t>
        <a:bodyPr/>
        <a:lstStyle/>
        <a:p>
          <a:endParaRPr lang="da-DK"/>
        </a:p>
      </dgm:t>
    </dgm:pt>
    <dgm:pt modelId="{87C217B0-A9B3-42DD-BDC4-DDF3688FF43D}" type="sibTrans" cxnId="{B4219C74-0260-4193-835E-985D8B8230D9}">
      <dgm:prSet/>
      <dgm:spPr/>
      <dgm:t>
        <a:bodyPr/>
        <a:lstStyle/>
        <a:p>
          <a:endParaRPr lang="da-DK"/>
        </a:p>
      </dgm:t>
    </dgm:pt>
    <dgm:pt modelId="{47D64214-C74A-404B-A7E4-4A6E00B2EF67}">
      <dgm:prSet phldrT="[Tekst]"/>
      <dgm:spPr/>
      <dgm:t>
        <a:bodyPr/>
        <a:lstStyle/>
        <a:p>
          <a:r>
            <a:rPr lang="da-DK" dirty="0" smtClean="0"/>
            <a:t>20%</a:t>
          </a:r>
          <a:endParaRPr lang="da-DK" dirty="0"/>
        </a:p>
      </dgm:t>
    </dgm:pt>
    <dgm:pt modelId="{D6F4CBC6-9975-4A20-A007-03FAE0B3CB2F}" type="parTrans" cxnId="{2B990065-8569-43ED-8CDD-ABD9B552ADE1}">
      <dgm:prSet/>
      <dgm:spPr/>
      <dgm:t>
        <a:bodyPr/>
        <a:lstStyle/>
        <a:p>
          <a:endParaRPr lang="da-DK"/>
        </a:p>
      </dgm:t>
    </dgm:pt>
    <dgm:pt modelId="{AD68C13A-9485-4E6F-BF58-C2D1BD8AFD43}" type="sibTrans" cxnId="{2B990065-8569-43ED-8CDD-ABD9B552ADE1}">
      <dgm:prSet/>
      <dgm:spPr/>
      <dgm:t>
        <a:bodyPr/>
        <a:lstStyle/>
        <a:p>
          <a:endParaRPr lang="da-DK"/>
        </a:p>
      </dgm:t>
    </dgm:pt>
    <dgm:pt modelId="{58AB3986-D051-4019-BF4C-64ECF24DDEB4}">
      <dgm:prSet phldrT="[Tekst]"/>
      <dgm:spPr/>
      <dgm:t>
        <a:bodyPr/>
        <a:lstStyle/>
        <a:p>
          <a:r>
            <a:rPr lang="da-DK" dirty="0" smtClean="0"/>
            <a:t>Medarbejder deltager aktivt i uddannelse/kursus</a:t>
          </a:r>
          <a:endParaRPr lang="da-DK" dirty="0"/>
        </a:p>
      </dgm:t>
    </dgm:pt>
    <dgm:pt modelId="{AB76E253-4EFB-474A-9E66-E945B76244E8}" type="parTrans" cxnId="{A162B3B0-696E-44FF-BADF-24678504E847}">
      <dgm:prSet/>
      <dgm:spPr/>
      <dgm:t>
        <a:bodyPr/>
        <a:lstStyle/>
        <a:p>
          <a:endParaRPr lang="da-DK"/>
        </a:p>
      </dgm:t>
    </dgm:pt>
    <dgm:pt modelId="{84F3D90F-8043-4605-9C16-BCDFAAB2E54F}" type="sibTrans" cxnId="{A162B3B0-696E-44FF-BADF-24678504E847}">
      <dgm:prSet/>
      <dgm:spPr/>
      <dgm:t>
        <a:bodyPr/>
        <a:lstStyle/>
        <a:p>
          <a:endParaRPr lang="da-DK"/>
        </a:p>
      </dgm:t>
    </dgm:pt>
    <dgm:pt modelId="{E487C11F-41E2-49EA-8A86-A9DB04A83463}">
      <dgm:prSet phldrT="[Tekst]"/>
      <dgm:spPr/>
      <dgm:t>
        <a:bodyPr/>
        <a:lstStyle/>
        <a:p>
          <a:r>
            <a:rPr lang="da-DK" dirty="0" smtClean="0"/>
            <a:t>EFTER</a:t>
          </a:r>
          <a:endParaRPr lang="da-DK" dirty="0"/>
        </a:p>
      </dgm:t>
    </dgm:pt>
    <dgm:pt modelId="{84166C11-4CDB-4D3C-9CC8-3AF009560181}" type="parTrans" cxnId="{3D5E21FA-37F3-41FD-9626-0427E8778905}">
      <dgm:prSet/>
      <dgm:spPr/>
      <dgm:t>
        <a:bodyPr/>
        <a:lstStyle/>
        <a:p>
          <a:endParaRPr lang="da-DK"/>
        </a:p>
      </dgm:t>
    </dgm:pt>
    <dgm:pt modelId="{1DE9E655-4DFD-4456-B134-3BC03F6A2729}" type="sibTrans" cxnId="{3D5E21FA-37F3-41FD-9626-0427E8778905}">
      <dgm:prSet/>
      <dgm:spPr/>
      <dgm:t>
        <a:bodyPr/>
        <a:lstStyle/>
        <a:p>
          <a:endParaRPr lang="da-DK"/>
        </a:p>
      </dgm:t>
    </dgm:pt>
    <dgm:pt modelId="{8A5E634E-0631-476B-B3AA-8D251305C3D4}">
      <dgm:prSet phldrT="[Tekst]"/>
      <dgm:spPr/>
      <dgm:t>
        <a:bodyPr/>
        <a:lstStyle/>
        <a:p>
          <a:r>
            <a:rPr lang="da-DK" dirty="0" smtClean="0"/>
            <a:t>40%</a:t>
          </a:r>
          <a:endParaRPr lang="da-DK" dirty="0"/>
        </a:p>
      </dgm:t>
    </dgm:pt>
    <dgm:pt modelId="{34E7C08B-3728-4DFC-8CCA-63E2F2792F48}" type="parTrans" cxnId="{A7D75A01-02FA-4434-A192-63A76B669D85}">
      <dgm:prSet/>
      <dgm:spPr/>
      <dgm:t>
        <a:bodyPr/>
        <a:lstStyle/>
        <a:p>
          <a:endParaRPr lang="da-DK"/>
        </a:p>
      </dgm:t>
    </dgm:pt>
    <dgm:pt modelId="{493C5108-E0F1-4616-85F4-5CD0448A9CE6}" type="sibTrans" cxnId="{A7D75A01-02FA-4434-A192-63A76B669D85}">
      <dgm:prSet/>
      <dgm:spPr/>
      <dgm:t>
        <a:bodyPr/>
        <a:lstStyle/>
        <a:p>
          <a:endParaRPr lang="da-DK"/>
        </a:p>
      </dgm:t>
    </dgm:pt>
    <dgm:pt modelId="{A98AC77B-EE30-49A1-BA2D-72A0CC2AA3C7}">
      <dgm:prSet phldrT="[Tekst]"/>
      <dgm:spPr/>
      <dgm:t>
        <a:bodyPr/>
        <a:lstStyle/>
        <a:p>
          <a:r>
            <a:rPr lang="da-DK" dirty="0" smtClean="0"/>
            <a:t>Implementering, træning, vidensdeling, opfølgning og evaluering.</a:t>
          </a:r>
          <a:endParaRPr lang="da-DK" dirty="0"/>
        </a:p>
      </dgm:t>
    </dgm:pt>
    <dgm:pt modelId="{198E14EB-092A-4602-A77D-68FD9660D294}" type="parTrans" cxnId="{458244CB-649D-40F2-94FB-39E93A4C1625}">
      <dgm:prSet/>
      <dgm:spPr/>
      <dgm:t>
        <a:bodyPr/>
        <a:lstStyle/>
        <a:p>
          <a:endParaRPr lang="da-DK"/>
        </a:p>
      </dgm:t>
    </dgm:pt>
    <dgm:pt modelId="{D675404E-3CC3-40A9-83B4-B0FCF811C555}" type="sibTrans" cxnId="{458244CB-649D-40F2-94FB-39E93A4C1625}">
      <dgm:prSet/>
      <dgm:spPr/>
      <dgm:t>
        <a:bodyPr/>
        <a:lstStyle/>
        <a:p>
          <a:endParaRPr lang="da-DK"/>
        </a:p>
      </dgm:t>
    </dgm:pt>
    <dgm:pt modelId="{8498475C-B66F-4F7A-AF12-3F77A52BF570}" type="pres">
      <dgm:prSet presAssocID="{023407D3-7782-410E-AAFA-638309306522}" presName="theList" presStyleCnt="0">
        <dgm:presLayoutVars>
          <dgm:dir/>
          <dgm:animLvl val="lvl"/>
          <dgm:resizeHandles val="exact"/>
        </dgm:presLayoutVars>
      </dgm:prSet>
      <dgm:spPr/>
      <dgm:t>
        <a:bodyPr/>
        <a:lstStyle/>
        <a:p>
          <a:endParaRPr lang="da-DK"/>
        </a:p>
      </dgm:t>
    </dgm:pt>
    <dgm:pt modelId="{907D7D37-62E6-4B7A-8344-926FAA3BF679}" type="pres">
      <dgm:prSet presAssocID="{D84843C7-637F-4E83-933F-00E0E91DC638}" presName="compNode" presStyleCnt="0"/>
      <dgm:spPr/>
    </dgm:pt>
    <dgm:pt modelId="{5BC888C5-A548-4C4A-B9E8-E36F92DD4433}" type="pres">
      <dgm:prSet presAssocID="{D84843C7-637F-4E83-933F-00E0E91DC638}" presName="aNode" presStyleLbl="bgShp" presStyleIdx="0" presStyleCnt="3"/>
      <dgm:spPr/>
      <dgm:t>
        <a:bodyPr/>
        <a:lstStyle/>
        <a:p>
          <a:endParaRPr lang="da-DK"/>
        </a:p>
      </dgm:t>
    </dgm:pt>
    <dgm:pt modelId="{ED309FA7-7B20-434A-9B2B-0F96C44D9221}" type="pres">
      <dgm:prSet presAssocID="{D84843C7-637F-4E83-933F-00E0E91DC638}" presName="textNode" presStyleLbl="bgShp" presStyleIdx="0" presStyleCnt="3"/>
      <dgm:spPr/>
      <dgm:t>
        <a:bodyPr/>
        <a:lstStyle/>
        <a:p>
          <a:endParaRPr lang="da-DK"/>
        </a:p>
      </dgm:t>
    </dgm:pt>
    <dgm:pt modelId="{96A5E75C-0E48-46E8-B75D-B26A9FD15DAB}" type="pres">
      <dgm:prSet presAssocID="{D84843C7-637F-4E83-933F-00E0E91DC638}" presName="compChildNode" presStyleCnt="0"/>
      <dgm:spPr/>
    </dgm:pt>
    <dgm:pt modelId="{F308534E-36AB-4B45-BBEE-E21F5FC99CCD}" type="pres">
      <dgm:prSet presAssocID="{D84843C7-637F-4E83-933F-00E0E91DC638}" presName="theInnerList" presStyleCnt="0"/>
      <dgm:spPr/>
    </dgm:pt>
    <dgm:pt modelId="{45F0AABD-C93B-4DEF-B6B9-D11EC02811DF}" type="pres">
      <dgm:prSet presAssocID="{63BC8FFE-4E8E-44BA-AA7B-94C5171D670F}" presName="childNode" presStyleLbl="node1" presStyleIdx="0" presStyleCnt="6">
        <dgm:presLayoutVars>
          <dgm:bulletEnabled val="1"/>
        </dgm:presLayoutVars>
      </dgm:prSet>
      <dgm:spPr/>
      <dgm:t>
        <a:bodyPr/>
        <a:lstStyle/>
        <a:p>
          <a:endParaRPr lang="da-DK"/>
        </a:p>
      </dgm:t>
    </dgm:pt>
    <dgm:pt modelId="{400EB53D-109F-43DE-BDCE-049D6B47C2A8}" type="pres">
      <dgm:prSet presAssocID="{63BC8FFE-4E8E-44BA-AA7B-94C5171D670F}" presName="aSpace2" presStyleCnt="0"/>
      <dgm:spPr/>
    </dgm:pt>
    <dgm:pt modelId="{28688BB1-46D3-4C94-A9E0-1823417B4D93}" type="pres">
      <dgm:prSet presAssocID="{87435500-3CDA-4B20-9C76-C785923C1EDB}" presName="childNode" presStyleLbl="node1" presStyleIdx="1" presStyleCnt="6">
        <dgm:presLayoutVars>
          <dgm:bulletEnabled val="1"/>
        </dgm:presLayoutVars>
      </dgm:prSet>
      <dgm:spPr/>
      <dgm:t>
        <a:bodyPr/>
        <a:lstStyle/>
        <a:p>
          <a:endParaRPr lang="da-DK"/>
        </a:p>
      </dgm:t>
    </dgm:pt>
    <dgm:pt modelId="{3D66C5D8-20E9-42C6-A30C-A3CFDE05E33B}" type="pres">
      <dgm:prSet presAssocID="{D84843C7-637F-4E83-933F-00E0E91DC638}" presName="aSpace" presStyleCnt="0"/>
      <dgm:spPr/>
    </dgm:pt>
    <dgm:pt modelId="{1AC7BF06-96CB-4FED-B4A8-749C6F80DB26}" type="pres">
      <dgm:prSet presAssocID="{3571C1F5-1299-4863-8454-3F97795F9A58}" presName="compNode" presStyleCnt="0"/>
      <dgm:spPr/>
    </dgm:pt>
    <dgm:pt modelId="{90C4911D-2643-4239-91C9-0F381D23528B}" type="pres">
      <dgm:prSet presAssocID="{3571C1F5-1299-4863-8454-3F97795F9A58}" presName="aNode" presStyleLbl="bgShp" presStyleIdx="1" presStyleCnt="3"/>
      <dgm:spPr/>
      <dgm:t>
        <a:bodyPr/>
        <a:lstStyle/>
        <a:p>
          <a:endParaRPr lang="da-DK"/>
        </a:p>
      </dgm:t>
    </dgm:pt>
    <dgm:pt modelId="{41394BF6-F6AA-4778-8A20-575171788DD4}" type="pres">
      <dgm:prSet presAssocID="{3571C1F5-1299-4863-8454-3F97795F9A58}" presName="textNode" presStyleLbl="bgShp" presStyleIdx="1" presStyleCnt="3"/>
      <dgm:spPr/>
      <dgm:t>
        <a:bodyPr/>
        <a:lstStyle/>
        <a:p>
          <a:endParaRPr lang="da-DK"/>
        </a:p>
      </dgm:t>
    </dgm:pt>
    <dgm:pt modelId="{5655E79E-7E95-4CB9-B39E-26D7B470B067}" type="pres">
      <dgm:prSet presAssocID="{3571C1F5-1299-4863-8454-3F97795F9A58}" presName="compChildNode" presStyleCnt="0"/>
      <dgm:spPr/>
    </dgm:pt>
    <dgm:pt modelId="{DD479A02-C66F-4391-9CB9-4428C1D335C0}" type="pres">
      <dgm:prSet presAssocID="{3571C1F5-1299-4863-8454-3F97795F9A58}" presName="theInnerList" presStyleCnt="0"/>
      <dgm:spPr/>
    </dgm:pt>
    <dgm:pt modelId="{9FEE42C6-D39A-4EF6-80C7-43CD9C8A14FE}" type="pres">
      <dgm:prSet presAssocID="{47D64214-C74A-404B-A7E4-4A6E00B2EF67}" presName="childNode" presStyleLbl="node1" presStyleIdx="2" presStyleCnt="6">
        <dgm:presLayoutVars>
          <dgm:bulletEnabled val="1"/>
        </dgm:presLayoutVars>
      </dgm:prSet>
      <dgm:spPr/>
      <dgm:t>
        <a:bodyPr/>
        <a:lstStyle/>
        <a:p>
          <a:endParaRPr lang="da-DK"/>
        </a:p>
      </dgm:t>
    </dgm:pt>
    <dgm:pt modelId="{F8A7F9BE-1D8C-4D98-99EF-89743740E92A}" type="pres">
      <dgm:prSet presAssocID="{47D64214-C74A-404B-A7E4-4A6E00B2EF67}" presName="aSpace2" presStyleCnt="0"/>
      <dgm:spPr/>
    </dgm:pt>
    <dgm:pt modelId="{9B35019E-33D0-47A5-A63A-8585484F4E59}" type="pres">
      <dgm:prSet presAssocID="{58AB3986-D051-4019-BF4C-64ECF24DDEB4}" presName="childNode" presStyleLbl="node1" presStyleIdx="3" presStyleCnt="6">
        <dgm:presLayoutVars>
          <dgm:bulletEnabled val="1"/>
        </dgm:presLayoutVars>
      </dgm:prSet>
      <dgm:spPr/>
      <dgm:t>
        <a:bodyPr/>
        <a:lstStyle/>
        <a:p>
          <a:endParaRPr lang="da-DK"/>
        </a:p>
      </dgm:t>
    </dgm:pt>
    <dgm:pt modelId="{54329653-75AA-422F-85F9-8693D42C1270}" type="pres">
      <dgm:prSet presAssocID="{3571C1F5-1299-4863-8454-3F97795F9A58}" presName="aSpace" presStyleCnt="0"/>
      <dgm:spPr/>
    </dgm:pt>
    <dgm:pt modelId="{285C2863-C610-44B1-B2F7-4B7318BF40B4}" type="pres">
      <dgm:prSet presAssocID="{E487C11F-41E2-49EA-8A86-A9DB04A83463}" presName="compNode" presStyleCnt="0"/>
      <dgm:spPr/>
    </dgm:pt>
    <dgm:pt modelId="{18B76585-0FB6-482C-B3F9-B9E4B7B420F2}" type="pres">
      <dgm:prSet presAssocID="{E487C11F-41E2-49EA-8A86-A9DB04A83463}" presName="aNode" presStyleLbl="bgShp" presStyleIdx="2" presStyleCnt="3"/>
      <dgm:spPr/>
      <dgm:t>
        <a:bodyPr/>
        <a:lstStyle/>
        <a:p>
          <a:endParaRPr lang="da-DK"/>
        </a:p>
      </dgm:t>
    </dgm:pt>
    <dgm:pt modelId="{2D8758F4-4AD2-431B-BB58-EA94C0E0F38F}" type="pres">
      <dgm:prSet presAssocID="{E487C11F-41E2-49EA-8A86-A9DB04A83463}" presName="textNode" presStyleLbl="bgShp" presStyleIdx="2" presStyleCnt="3"/>
      <dgm:spPr/>
      <dgm:t>
        <a:bodyPr/>
        <a:lstStyle/>
        <a:p>
          <a:endParaRPr lang="da-DK"/>
        </a:p>
      </dgm:t>
    </dgm:pt>
    <dgm:pt modelId="{1C40C0FA-6427-42BE-A85A-88D22BACDD62}" type="pres">
      <dgm:prSet presAssocID="{E487C11F-41E2-49EA-8A86-A9DB04A83463}" presName="compChildNode" presStyleCnt="0"/>
      <dgm:spPr/>
    </dgm:pt>
    <dgm:pt modelId="{F95E49EF-B905-4A74-AE73-60DEDE615B57}" type="pres">
      <dgm:prSet presAssocID="{E487C11F-41E2-49EA-8A86-A9DB04A83463}" presName="theInnerList" presStyleCnt="0"/>
      <dgm:spPr/>
    </dgm:pt>
    <dgm:pt modelId="{D5FC3ECB-3F0E-4706-9D63-790CB3061781}" type="pres">
      <dgm:prSet presAssocID="{8A5E634E-0631-476B-B3AA-8D251305C3D4}" presName="childNode" presStyleLbl="node1" presStyleIdx="4" presStyleCnt="6">
        <dgm:presLayoutVars>
          <dgm:bulletEnabled val="1"/>
        </dgm:presLayoutVars>
      </dgm:prSet>
      <dgm:spPr/>
      <dgm:t>
        <a:bodyPr/>
        <a:lstStyle/>
        <a:p>
          <a:endParaRPr lang="da-DK"/>
        </a:p>
      </dgm:t>
    </dgm:pt>
    <dgm:pt modelId="{03BCE9D4-E901-4716-880D-8A2731503559}" type="pres">
      <dgm:prSet presAssocID="{8A5E634E-0631-476B-B3AA-8D251305C3D4}" presName="aSpace2" presStyleCnt="0"/>
      <dgm:spPr/>
    </dgm:pt>
    <dgm:pt modelId="{1D860C43-6BF6-4536-8236-D3575D44EA6B}" type="pres">
      <dgm:prSet presAssocID="{A98AC77B-EE30-49A1-BA2D-72A0CC2AA3C7}" presName="childNode" presStyleLbl="node1" presStyleIdx="5" presStyleCnt="6">
        <dgm:presLayoutVars>
          <dgm:bulletEnabled val="1"/>
        </dgm:presLayoutVars>
      </dgm:prSet>
      <dgm:spPr/>
      <dgm:t>
        <a:bodyPr/>
        <a:lstStyle/>
        <a:p>
          <a:endParaRPr lang="da-DK"/>
        </a:p>
      </dgm:t>
    </dgm:pt>
  </dgm:ptLst>
  <dgm:cxnLst>
    <dgm:cxn modelId="{2B990065-8569-43ED-8CDD-ABD9B552ADE1}" srcId="{3571C1F5-1299-4863-8454-3F97795F9A58}" destId="{47D64214-C74A-404B-A7E4-4A6E00B2EF67}" srcOrd="0" destOrd="0" parTransId="{D6F4CBC6-9975-4A20-A007-03FAE0B3CB2F}" sibTransId="{AD68C13A-9485-4E6F-BF58-C2D1BD8AFD43}"/>
    <dgm:cxn modelId="{A7D75A01-02FA-4434-A192-63A76B669D85}" srcId="{E487C11F-41E2-49EA-8A86-A9DB04A83463}" destId="{8A5E634E-0631-476B-B3AA-8D251305C3D4}" srcOrd="0" destOrd="0" parTransId="{34E7C08B-3728-4DFC-8CCA-63E2F2792F48}" sibTransId="{493C5108-E0F1-4616-85F4-5CD0448A9CE6}"/>
    <dgm:cxn modelId="{2735F839-B538-4E54-BF6C-D247A9CCACC3}" type="presOf" srcId="{87435500-3CDA-4B20-9C76-C785923C1EDB}" destId="{28688BB1-46D3-4C94-A9E0-1823417B4D93}" srcOrd="0" destOrd="0" presId="urn:microsoft.com/office/officeart/2005/8/layout/lProcess2"/>
    <dgm:cxn modelId="{39F25DDB-9789-4594-BCB4-A865D5A9D8F6}" type="presOf" srcId="{63BC8FFE-4E8E-44BA-AA7B-94C5171D670F}" destId="{45F0AABD-C93B-4DEF-B6B9-D11EC02811DF}" srcOrd="0" destOrd="0" presId="urn:microsoft.com/office/officeart/2005/8/layout/lProcess2"/>
    <dgm:cxn modelId="{21281CBB-D18A-4F84-9A4D-14EA8974AA7A}" srcId="{D84843C7-637F-4E83-933F-00E0E91DC638}" destId="{87435500-3CDA-4B20-9C76-C785923C1EDB}" srcOrd="1" destOrd="0" parTransId="{4941CE55-5D38-4973-B5D2-16863FBB4213}" sibTransId="{CC2B9C56-37C4-42E5-A0D8-73F646A8639E}"/>
    <dgm:cxn modelId="{6DA58577-4205-41C8-AAAA-C72F1E558720}" type="presOf" srcId="{58AB3986-D051-4019-BF4C-64ECF24DDEB4}" destId="{9B35019E-33D0-47A5-A63A-8585484F4E59}" srcOrd="0" destOrd="0" presId="urn:microsoft.com/office/officeart/2005/8/layout/lProcess2"/>
    <dgm:cxn modelId="{3D5E21FA-37F3-41FD-9626-0427E8778905}" srcId="{023407D3-7782-410E-AAFA-638309306522}" destId="{E487C11F-41E2-49EA-8A86-A9DB04A83463}" srcOrd="2" destOrd="0" parTransId="{84166C11-4CDB-4D3C-9CC8-3AF009560181}" sibTransId="{1DE9E655-4DFD-4456-B134-3BC03F6A2729}"/>
    <dgm:cxn modelId="{0A77E0F5-2093-4D4E-A866-54A21A731D47}" srcId="{D84843C7-637F-4E83-933F-00E0E91DC638}" destId="{63BC8FFE-4E8E-44BA-AA7B-94C5171D670F}" srcOrd="0" destOrd="0" parTransId="{C2D7049A-2276-4622-B519-CE986A97B8DD}" sibTransId="{2656CACC-1035-4F91-A434-AD975A476425}"/>
    <dgm:cxn modelId="{5A7A9141-78CE-4D54-A92B-0696EA62442B}" type="presOf" srcId="{3571C1F5-1299-4863-8454-3F97795F9A58}" destId="{41394BF6-F6AA-4778-8A20-575171788DD4}" srcOrd="1" destOrd="0" presId="urn:microsoft.com/office/officeart/2005/8/layout/lProcess2"/>
    <dgm:cxn modelId="{05152EBC-8CAB-4B97-AC30-B555E571A042}" type="presOf" srcId="{E487C11F-41E2-49EA-8A86-A9DB04A83463}" destId="{2D8758F4-4AD2-431B-BB58-EA94C0E0F38F}" srcOrd="1" destOrd="0" presId="urn:microsoft.com/office/officeart/2005/8/layout/lProcess2"/>
    <dgm:cxn modelId="{B4219C74-0260-4193-835E-985D8B8230D9}" srcId="{023407D3-7782-410E-AAFA-638309306522}" destId="{3571C1F5-1299-4863-8454-3F97795F9A58}" srcOrd="1" destOrd="0" parTransId="{16C10FB8-70EC-4369-ACDD-D05FD10D3B3F}" sibTransId="{87C217B0-A9B3-42DD-BDC4-DDF3688FF43D}"/>
    <dgm:cxn modelId="{A162B3B0-696E-44FF-BADF-24678504E847}" srcId="{3571C1F5-1299-4863-8454-3F97795F9A58}" destId="{58AB3986-D051-4019-BF4C-64ECF24DDEB4}" srcOrd="1" destOrd="0" parTransId="{AB76E253-4EFB-474A-9E66-E945B76244E8}" sibTransId="{84F3D90F-8043-4605-9C16-BCDFAAB2E54F}"/>
    <dgm:cxn modelId="{3E593BF3-7D40-4E72-9865-5FAB01C6DD51}" type="presOf" srcId="{E487C11F-41E2-49EA-8A86-A9DB04A83463}" destId="{18B76585-0FB6-482C-B3F9-B9E4B7B420F2}" srcOrd="0" destOrd="0" presId="urn:microsoft.com/office/officeart/2005/8/layout/lProcess2"/>
    <dgm:cxn modelId="{845FEF00-D808-49C4-9A42-A00A3F27BCF0}" type="presOf" srcId="{47D64214-C74A-404B-A7E4-4A6E00B2EF67}" destId="{9FEE42C6-D39A-4EF6-80C7-43CD9C8A14FE}" srcOrd="0" destOrd="0" presId="urn:microsoft.com/office/officeart/2005/8/layout/lProcess2"/>
    <dgm:cxn modelId="{88FBCE9B-9FF0-4852-AE31-5A3EEE47E7E7}" type="presOf" srcId="{D84843C7-637F-4E83-933F-00E0E91DC638}" destId="{5BC888C5-A548-4C4A-B9E8-E36F92DD4433}" srcOrd="0" destOrd="0" presId="urn:microsoft.com/office/officeart/2005/8/layout/lProcess2"/>
    <dgm:cxn modelId="{43AF8357-F433-4129-A023-E1C3BBEF5E2B}" type="presOf" srcId="{8A5E634E-0631-476B-B3AA-8D251305C3D4}" destId="{D5FC3ECB-3F0E-4706-9D63-790CB3061781}" srcOrd="0" destOrd="0" presId="urn:microsoft.com/office/officeart/2005/8/layout/lProcess2"/>
    <dgm:cxn modelId="{005EC5AE-761F-45DD-BD43-9A5D474A8DC2}" type="presOf" srcId="{A98AC77B-EE30-49A1-BA2D-72A0CC2AA3C7}" destId="{1D860C43-6BF6-4536-8236-D3575D44EA6B}" srcOrd="0" destOrd="0" presId="urn:microsoft.com/office/officeart/2005/8/layout/lProcess2"/>
    <dgm:cxn modelId="{48D02D86-064F-4DF9-A021-B60B5AA14B17}" srcId="{023407D3-7782-410E-AAFA-638309306522}" destId="{D84843C7-637F-4E83-933F-00E0E91DC638}" srcOrd="0" destOrd="0" parTransId="{AFB62E5B-052B-46CD-B09E-70475C273D5B}" sibTransId="{A8C6C4DB-6BE8-4EDB-8723-682A293FE77D}"/>
    <dgm:cxn modelId="{EBA6FBC4-32E1-4EC8-BF2D-A2EFC4DF8AD9}" type="presOf" srcId="{3571C1F5-1299-4863-8454-3F97795F9A58}" destId="{90C4911D-2643-4239-91C9-0F381D23528B}" srcOrd="0" destOrd="0" presId="urn:microsoft.com/office/officeart/2005/8/layout/lProcess2"/>
    <dgm:cxn modelId="{458244CB-649D-40F2-94FB-39E93A4C1625}" srcId="{E487C11F-41E2-49EA-8A86-A9DB04A83463}" destId="{A98AC77B-EE30-49A1-BA2D-72A0CC2AA3C7}" srcOrd="1" destOrd="0" parTransId="{198E14EB-092A-4602-A77D-68FD9660D294}" sibTransId="{D675404E-3CC3-40A9-83B4-B0FCF811C555}"/>
    <dgm:cxn modelId="{83F84415-85A4-4D45-8A4D-2FC8DD9E62D1}" type="presOf" srcId="{D84843C7-637F-4E83-933F-00E0E91DC638}" destId="{ED309FA7-7B20-434A-9B2B-0F96C44D9221}" srcOrd="1" destOrd="0" presId="urn:microsoft.com/office/officeart/2005/8/layout/lProcess2"/>
    <dgm:cxn modelId="{3B9192E5-27B2-4EDC-9751-D0BBC7E194A8}" type="presOf" srcId="{023407D3-7782-410E-AAFA-638309306522}" destId="{8498475C-B66F-4F7A-AF12-3F77A52BF570}" srcOrd="0" destOrd="0" presId="urn:microsoft.com/office/officeart/2005/8/layout/lProcess2"/>
    <dgm:cxn modelId="{FF39A441-3EB3-4D20-8FF8-231DF5B9FCBC}" type="presParOf" srcId="{8498475C-B66F-4F7A-AF12-3F77A52BF570}" destId="{907D7D37-62E6-4B7A-8344-926FAA3BF679}" srcOrd="0" destOrd="0" presId="urn:microsoft.com/office/officeart/2005/8/layout/lProcess2"/>
    <dgm:cxn modelId="{F02F397E-DAB2-417D-9C1F-46B551BA5089}" type="presParOf" srcId="{907D7D37-62E6-4B7A-8344-926FAA3BF679}" destId="{5BC888C5-A548-4C4A-B9E8-E36F92DD4433}" srcOrd="0" destOrd="0" presId="urn:microsoft.com/office/officeart/2005/8/layout/lProcess2"/>
    <dgm:cxn modelId="{7BE3B1A8-3B5D-4B5C-A3DC-BE20D20CF671}" type="presParOf" srcId="{907D7D37-62E6-4B7A-8344-926FAA3BF679}" destId="{ED309FA7-7B20-434A-9B2B-0F96C44D9221}" srcOrd="1" destOrd="0" presId="urn:microsoft.com/office/officeart/2005/8/layout/lProcess2"/>
    <dgm:cxn modelId="{1FEAD6F5-5CB7-41BD-8FE8-7BDE68219E16}" type="presParOf" srcId="{907D7D37-62E6-4B7A-8344-926FAA3BF679}" destId="{96A5E75C-0E48-46E8-B75D-B26A9FD15DAB}" srcOrd="2" destOrd="0" presId="urn:microsoft.com/office/officeart/2005/8/layout/lProcess2"/>
    <dgm:cxn modelId="{5BCB39CC-EC30-4F20-B4CF-84DBA3CFDEA0}" type="presParOf" srcId="{96A5E75C-0E48-46E8-B75D-B26A9FD15DAB}" destId="{F308534E-36AB-4B45-BBEE-E21F5FC99CCD}" srcOrd="0" destOrd="0" presId="urn:microsoft.com/office/officeart/2005/8/layout/lProcess2"/>
    <dgm:cxn modelId="{B76B4ABC-137E-4913-8445-108202D314B1}" type="presParOf" srcId="{F308534E-36AB-4B45-BBEE-E21F5FC99CCD}" destId="{45F0AABD-C93B-4DEF-B6B9-D11EC02811DF}" srcOrd="0" destOrd="0" presId="urn:microsoft.com/office/officeart/2005/8/layout/lProcess2"/>
    <dgm:cxn modelId="{B0D6A383-687F-4B2A-AEE3-029C579A8BF2}" type="presParOf" srcId="{F308534E-36AB-4B45-BBEE-E21F5FC99CCD}" destId="{400EB53D-109F-43DE-BDCE-049D6B47C2A8}" srcOrd="1" destOrd="0" presId="urn:microsoft.com/office/officeart/2005/8/layout/lProcess2"/>
    <dgm:cxn modelId="{0E6D7C4D-E97E-47B8-900B-04BF11FB7784}" type="presParOf" srcId="{F308534E-36AB-4B45-BBEE-E21F5FC99CCD}" destId="{28688BB1-46D3-4C94-A9E0-1823417B4D93}" srcOrd="2" destOrd="0" presId="urn:microsoft.com/office/officeart/2005/8/layout/lProcess2"/>
    <dgm:cxn modelId="{1D7B6558-A10F-4C1D-B1FD-44409AF70365}" type="presParOf" srcId="{8498475C-B66F-4F7A-AF12-3F77A52BF570}" destId="{3D66C5D8-20E9-42C6-A30C-A3CFDE05E33B}" srcOrd="1" destOrd="0" presId="urn:microsoft.com/office/officeart/2005/8/layout/lProcess2"/>
    <dgm:cxn modelId="{9E1538E7-3D50-4F78-96BA-6CC91BD3E87E}" type="presParOf" srcId="{8498475C-B66F-4F7A-AF12-3F77A52BF570}" destId="{1AC7BF06-96CB-4FED-B4A8-749C6F80DB26}" srcOrd="2" destOrd="0" presId="urn:microsoft.com/office/officeart/2005/8/layout/lProcess2"/>
    <dgm:cxn modelId="{2AB8C948-3932-460F-BCA1-A77BFE1D7F5A}" type="presParOf" srcId="{1AC7BF06-96CB-4FED-B4A8-749C6F80DB26}" destId="{90C4911D-2643-4239-91C9-0F381D23528B}" srcOrd="0" destOrd="0" presId="urn:microsoft.com/office/officeart/2005/8/layout/lProcess2"/>
    <dgm:cxn modelId="{71AF7E85-1923-41AB-A69E-784E61E70643}" type="presParOf" srcId="{1AC7BF06-96CB-4FED-B4A8-749C6F80DB26}" destId="{41394BF6-F6AA-4778-8A20-575171788DD4}" srcOrd="1" destOrd="0" presId="urn:microsoft.com/office/officeart/2005/8/layout/lProcess2"/>
    <dgm:cxn modelId="{70DE70CA-040C-4701-A326-77121257439E}" type="presParOf" srcId="{1AC7BF06-96CB-4FED-B4A8-749C6F80DB26}" destId="{5655E79E-7E95-4CB9-B39E-26D7B470B067}" srcOrd="2" destOrd="0" presId="urn:microsoft.com/office/officeart/2005/8/layout/lProcess2"/>
    <dgm:cxn modelId="{6F1BD309-8453-4E66-A092-D2248E00A2ED}" type="presParOf" srcId="{5655E79E-7E95-4CB9-B39E-26D7B470B067}" destId="{DD479A02-C66F-4391-9CB9-4428C1D335C0}" srcOrd="0" destOrd="0" presId="urn:microsoft.com/office/officeart/2005/8/layout/lProcess2"/>
    <dgm:cxn modelId="{1A415EAC-CD62-4EEB-851A-DCF4CDAA0715}" type="presParOf" srcId="{DD479A02-C66F-4391-9CB9-4428C1D335C0}" destId="{9FEE42C6-D39A-4EF6-80C7-43CD9C8A14FE}" srcOrd="0" destOrd="0" presId="urn:microsoft.com/office/officeart/2005/8/layout/lProcess2"/>
    <dgm:cxn modelId="{A1FC15B3-91B7-48C8-8453-1011E5EBED8F}" type="presParOf" srcId="{DD479A02-C66F-4391-9CB9-4428C1D335C0}" destId="{F8A7F9BE-1D8C-4D98-99EF-89743740E92A}" srcOrd="1" destOrd="0" presId="urn:microsoft.com/office/officeart/2005/8/layout/lProcess2"/>
    <dgm:cxn modelId="{00EF6194-A7ED-4C36-BE65-0383F4411949}" type="presParOf" srcId="{DD479A02-C66F-4391-9CB9-4428C1D335C0}" destId="{9B35019E-33D0-47A5-A63A-8585484F4E59}" srcOrd="2" destOrd="0" presId="urn:microsoft.com/office/officeart/2005/8/layout/lProcess2"/>
    <dgm:cxn modelId="{C304B4D7-333B-44B5-BCCD-7699AEC67339}" type="presParOf" srcId="{8498475C-B66F-4F7A-AF12-3F77A52BF570}" destId="{54329653-75AA-422F-85F9-8693D42C1270}" srcOrd="3" destOrd="0" presId="urn:microsoft.com/office/officeart/2005/8/layout/lProcess2"/>
    <dgm:cxn modelId="{3508C317-747E-41FF-9A6C-B06916036031}" type="presParOf" srcId="{8498475C-B66F-4F7A-AF12-3F77A52BF570}" destId="{285C2863-C610-44B1-B2F7-4B7318BF40B4}" srcOrd="4" destOrd="0" presId="urn:microsoft.com/office/officeart/2005/8/layout/lProcess2"/>
    <dgm:cxn modelId="{3095D977-4AE5-4C6C-A444-5B48277D63D0}" type="presParOf" srcId="{285C2863-C610-44B1-B2F7-4B7318BF40B4}" destId="{18B76585-0FB6-482C-B3F9-B9E4B7B420F2}" srcOrd="0" destOrd="0" presId="urn:microsoft.com/office/officeart/2005/8/layout/lProcess2"/>
    <dgm:cxn modelId="{0BBAF032-7134-474F-8BA8-81CA64D81040}" type="presParOf" srcId="{285C2863-C610-44B1-B2F7-4B7318BF40B4}" destId="{2D8758F4-4AD2-431B-BB58-EA94C0E0F38F}" srcOrd="1" destOrd="0" presId="urn:microsoft.com/office/officeart/2005/8/layout/lProcess2"/>
    <dgm:cxn modelId="{D5215DAB-7C3D-454C-B945-C4DF412EEBAB}" type="presParOf" srcId="{285C2863-C610-44B1-B2F7-4B7318BF40B4}" destId="{1C40C0FA-6427-42BE-A85A-88D22BACDD62}" srcOrd="2" destOrd="0" presId="urn:microsoft.com/office/officeart/2005/8/layout/lProcess2"/>
    <dgm:cxn modelId="{843CC5FB-E9DB-49F5-8AED-84155D3D7B4F}" type="presParOf" srcId="{1C40C0FA-6427-42BE-A85A-88D22BACDD62}" destId="{F95E49EF-B905-4A74-AE73-60DEDE615B57}" srcOrd="0" destOrd="0" presId="urn:microsoft.com/office/officeart/2005/8/layout/lProcess2"/>
    <dgm:cxn modelId="{6FB02831-31E2-4CBD-9736-561C828D2B57}" type="presParOf" srcId="{F95E49EF-B905-4A74-AE73-60DEDE615B57}" destId="{D5FC3ECB-3F0E-4706-9D63-790CB3061781}" srcOrd="0" destOrd="0" presId="urn:microsoft.com/office/officeart/2005/8/layout/lProcess2"/>
    <dgm:cxn modelId="{FBC815FC-D97A-4EF0-A561-896E75895EA7}" type="presParOf" srcId="{F95E49EF-B905-4A74-AE73-60DEDE615B57}" destId="{03BCE9D4-E901-4716-880D-8A2731503559}" srcOrd="1" destOrd="0" presId="urn:microsoft.com/office/officeart/2005/8/layout/lProcess2"/>
    <dgm:cxn modelId="{4F625696-C8E0-4B87-A9CA-2D107D04EEA6}" type="presParOf" srcId="{F95E49EF-B905-4A74-AE73-60DEDE615B57}" destId="{1D860C43-6BF6-4536-8236-D3575D44EA6B}"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73559-52A3-46ED-BEAB-717848796465}" type="datetimeFigureOut">
              <a:rPr lang="da-DK" smtClean="0"/>
              <a:t>20-10-2021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1B9A1-8AFE-4BBC-BAF7-2554AAA96044}" type="slidenum">
              <a:rPr lang="da-DK" smtClean="0"/>
              <a:t>‹nr.›</a:t>
            </a:fld>
            <a:endParaRPr lang="da-DK"/>
          </a:p>
        </p:txBody>
      </p:sp>
    </p:spTree>
    <p:extLst>
      <p:ext uri="{BB962C8B-B14F-4D97-AF65-F5344CB8AC3E}">
        <p14:creationId xmlns:p14="http://schemas.microsoft.com/office/powerpoint/2010/main" val="267866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77F1B9A1-8AFE-4BBC-BAF7-2554AAA96044}" type="slidenum">
              <a:rPr lang="da-DK" smtClean="0"/>
              <a:t>2</a:t>
            </a:fld>
            <a:endParaRPr lang="da-DK"/>
          </a:p>
        </p:txBody>
      </p:sp>
    </p:spTree>
    <p:extLst>
      <p:ext uri="{BB962C8B-B14F-4D97-AF65-F5344CB8AC3E}">
        <p14:creationId xmlns:p14="http://schemas.microsoft.com/office/powerpoint/2010/main" val="603191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a-DK" smtClean="0"/>
              <a:t>Klik for at redigere i master</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B78E8032-F31C-4309-9F99-0E70D041AF9A}" type="datetime1">
              <a:rPr lang="da-DK" smtClean="0"/>
              <a:t>20-10-2021</a:t>
            </a:fld>
            <a:endParaRPr lang="da-DK"/>
          </a:p>
        </p:txBody>
      </p:sp>
      <p:sp>
        <p:nvSpPr>
          <p:cNvPr id="5" name="Footer Placeholder 4"/>
          <p:cNvSpPr>
            <a:spLocks noGrp="1"/>
          </p:cNvSpPr>
          <p:nvPr>
            <p:ph type="ftr" sz="quarter" idx="11"/>
          </p:nvPr>
        </p:nvSpPr>
        <p:spPr/>
        <p:txBody>
          <a:bodyPr/>
          <a:lstStyle/>
          <a:p>
            <a:r>
              <a:rPr lang="da-DK" smtClean="0"/>
              <a:t>Connie Kristensen, Sundhedsplejerske og klinisk vejleder.</a:t>
            </a:r>
            <a:endParaRPr lang="da-DK"/>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208286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a-DK" smtClean="0"/>
              <a:t>Klik for at redigere i master</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5F074B8F-C950-4B7D-9D74-98CE958B08A1}" type="datetime1">
              <a:rPr lang="da-DK" smtClean="0"/>
              <a:t>20-10-2021</a:t>
            </a:fld>
            <a:endParaRPr lang="da-DK"/>
          </a:p>
        </p:txBody>
      </p:sp>
      <p:sp>
        <p:nvSpPr>
          <p:cNvPr id="5" name="Footer Placeholder 4"/>
          <p:cNvSpPr>
            <a:spLocks noGrp="1"/>
          </p:cNvSpPr>
          <p:nvPr>
            <p:ph type="ftr" sz="quarter" idx="11"/>
          </p:nvPr>
        </p:nvSpPr>
        <p:spPr/>
        <p:txBody>
          <a:bodyPr/>
          <a:lstStyle/>
          <a:p>
            <a:r>
              <a:rPr lang="da-DK" smtClean="0"/>
              <a:t>Connie Kristensen, Sundhedsplejerske og klinisk vejleder.</a:t>
            </a:r>
            <a:endParaRPr lang="da-D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71399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a-DK" smtClean="0"/>
              <a:t>Klik for at redigere i master</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smtClean="0"/>
              <a:t>Klik for at redigere i master</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A2667172-41DB-4C76-8AC8-B297FA19F248}" type="datetime1">
              <a:rPr lang="da-DK" smtClean="0"/>
              <a:t>20-10-2021</a:t>
            </a:fld>
            <a:endParaRPr lang="da-DK"/>
          </a:p>
        </p:txBody>
      </p:sp>
      <p:sp>
        <p:nvSpPr>
          <p:cNvPr id="5" name="Footer Placeholder 4"/>
          <p:cNvSpPr>
            <a:spLocks noGrp="1"/>
          </p:cNvSpPr>
          <p:nvPr>
            <p:ph type="ftr" sz="quarter" idx="11"/>
          </p:nvPr>
        </p:nvSpPr>
        <p:spPr/>
        <p:txBody>
          <a:bodyPr/>
          <a:lstStyle/>
          <a:p>
            <a:r>
              <a:rPr lang="da-DK" smtClean="0"/>
              <a:t>Connie Kristensen, Sundhedsplejerske og klinisk vejleder.</a:t>
            </a:r>
            <a:endParaRPr lang="da-DK"/>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10BD50-0141-4E68-ACA0-5264DE042251}" type="slidenum">
              <a:rPr lang="da-DK" smtClean="0"/>
              <a:t>‹nr.›</a:t>
            </a:fld>
            <a:endParaRPr lang="da-DK"/>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442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a-DK" smtClean="0"/>
              <a:t>Klik for at redigere i master</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smtClean="0"/>
              <a:t>Klik for at redigere i master</a:t>
            </a:r>
          </a:p>
        </p:txBody>
      </p:sp>
      <p:sp>
        <p:nvSpPr>
          <p:cNvPr id="5" name="Date Placeholder 4"/>
          <p:cNvSpPr>
            <a:spLocks noGrp="1"/>
          </p:cNvSpPr>
          <p:nvPr>
            <p:ph type="dt" sz="half" idx="10"/>
          </p:nvPr>
        </p:nvSpPr>
        <p:spPr/>
        <p:txBody>
          <a:bodyPr/>
          <a:lstStyle/>
          <a:p>
            <a:fld id="{ADD81195-604A-4FC9-953F-A54711B848A4}" type="datetime1">
              <a:rPr lang="da-DK" smtClean="0"/>
              <a:t>20-10-2021</a:t>
            </a:fld>
            <a:endParaRPr lang="da-DK"/>
          </a:p>
        </p:txBody>
      </p:sp>
      <p:sp>
        <p:nvSpPr>
          <p:cNvPr id="6" name="Footer Placeholder 5"/>
          <p:cNvSpPr>
            <a:spLocks noGrp="1"/>
          </p:cNvSpPr>
          <p:nvPr>
            <p:ph type="ftr" sz="quarter" idx="11"/>
          </p:nvPr>
        </p:nvSpPr>
        <p:spPr/>
        <p:txBody>
          <a:bodyPr/>
          <a:lstStyle/>
          <a:p>
            <a:r>
              <a:rPr lang="da-DK" smtClean="0"/>
              <a:t>Connie Kristensen, Sundhedsplejerske og klinisk vejleder.</a:t>
            </a:r>
            <a:endParaRPr lang="da-D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2747410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a-DK" smtClean="0"/>
              <a:t>Klik for at redigere i master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smtClean="0"/>
              <a:t>Klik for at redigere i master</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smtClean="0"/>
              <a:t>Klik for at redigere i master</a:t>
            </a:r>
          </a:p>
        </p:txBody>
      </p:sp>
      <p:sp>
        <p:nvSpPr>
          <p:cNvPr id="5" name="Date Placeholder 4"/>
          <p:cNvSpPr>
            <a:spLocks noGrp="1"/>
          </p:cNvSpPr>
          <p:nvPr>
            <p:ph type="dt" sz="half" idx="10"/>
          </p:nvPr>
        </p:nvSpPr>
        <p:spPr/>
        <p:txBody>
          <a:bodyPr/>
          <a:lstStyle/>
          <a:p>
            <a:fld id="{ACCFE012-BB05-4461-9BDC-9DD49AA2E1DB}" type="datetime1">
              <a:rPr lang="da-DK" smtClean="0"/>
              <a:t>20-10-2021</a:t>
            </a:fld>
            <a:endParaRPr lang="da-DK"/>
          </a:p>
        </p:txBody>
      </p:sp>
      <p:sp>
        <p:nvSpPr>
          <p:cNvPr id="6" name="Footer Placeholder 5"/>
          <p:cNvSpPr>
            <a:spLocks noGrp="1"/>
          </p:cNvSpPr>
          <p:nvPr>
            <p:ph type="ftr" sz="quarter" idx="11"/>
          </p:nvPr>
        </p:nvSpPr>
        <p:spPr/>
        <p:txBody>
          <a:bodyPr/>
          <a:lstStyle/>
          <a:p>
            <a:r>
              <a:rPr lang="da-DK" smtClean="0"/>
              <a:t>Connie Kristensen, Sundhedsplejerske og klinisk vejleder.</a:t>
            </a:r>
            <a:endParaRPr lang="da-DK"/>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10BD50-0141-4E68-ACA0-5264DE042251}" type="slidenum">
              <a:rPr lang="da-DK" smtClean="0"/>
              <a:t>‹nr.›</a:t>
            </a:fld>
            <a:endParaRPr lang="da-DK"/>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34652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a-DK" smtClean="0"/>
              <a:t>Klik for at redigere i master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smtClean="0"/>
              <a:t>Klik for at redigere i master</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smtClean="0"/>
              <a:t>Klik for at redigere i master</a:t>
            </a:r>
          </a:p>
        </p:txBody>
      </p:sp>
      <p:sp>
        <p:nvSpPr>
          <p:cNvPr id="5" name="Date Placeholder 4"/>
          <p:cNvSpPr>
            <a:spLocks noGrp="1"/>
          </p:cNvSpPr>
          <p:nvPr>
            <p:ph type="dt" sz="half" idx="10"/>
          </p:nvPr>
        </p:nvSpPr>
        <p:spPr/>
        <p:txBody>
          <a:bodyPr/>
          <a:lstStyle/>
          <a:p>
            <a:fld id="{520C949A-D33F-4878-837E-411A3B1BEAF9}" type="datetime1">
              <a:rPr lang="da-DK" smtClean="0"/>
              <a:t>20-10-2021</a:t>
            </a:fld>
            <a:endParaRPr lang="da-DK"/>
          </a:p>
        </p:txBody>
      </p:sp>
      <p:sp>
        <p:nvSpPr>
          <p:cNvPr id="6" name="Footer Placeholder 5"/>
          <p:cNvSpPr>
            <a:spLocks noGrp="1"/>
          </p:cNvSpPr>
          <p:nvPr>
            <p:ph type="ftr" sz="quarter" idx="11"/>
          </p:nvPr>
        </p:nvSpPr>
        <p:spPr/>
        <p:txBody>
          <a:bodyPr/>
          <a:lstStyle/>
          <a:p>
            <a:r>
              <a:rPr lang="da-DK" smtClean="0"/>
              <a:t>Connie Kristensen, Sundhedsplejerske og klinisk vejleder.</a:t>
            </a:r>
            <a:endParaRPr lang="da-D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311738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ncho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4AD2654F-545A-4009-AC62-B298028D5131}" type="datetime1">
              <a:rPr lang="da-DK" smtClean="0"/>
              <a:t>20-10-2021</a:t>
            </a:fld>
            <a:endParaRPr lang="da-DK"/>
          </a:p>
        </p:txBody>
      </p:sp>
      <p:sp>
        <p:nvSpPr>
          <p:cNvPr id="5" name="Footer Placeholder 4"/>
          <p:cNvSpPr>
            <a:spLocks noGrp="1"/>
          </p:cNvSpPr>
          <p:nvPr>
            <p:ph type="ftr" sz="quarter" idx="11"/>
          </p:nvPr>
        </p:nvSpPr>
        <p:spPr/>
        <p:txBody>
          <a:bodyPr/>
          <a:lstStyle/>
          <a:p>
            <a:r>
              <a:rPr lang="da-DK" smtClean="0"/>
              <a:t>Connie Kristensen, Sundhedsplejerske og klinisk vejleder.</a:t>
            </a:r>
            <a:endParaRPr lang="da-D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211114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a-DK" smtClean="0"/>
              <a:t>Klik for at redigere i master</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E1E1D6F2-9289-4D92-88E0-707ED642D156}" type="datetime1">
              <a:rPr lang="da-DK" smtClean="0"/>
              <a:t>20-10-2021</a:t>
            </a:fld>
            <a:endParaRPr lang="da-DK"/>
          </a:p>
        </p:txBody>
      </p:sp>
      <p:sp>
        <p:nvSpPr>
          <p:cNvPr id="5" name="Footer Placeholder 4"/>
          <p:cNvSpPr>
            <a:spLocks noGrp="1"/>
          </p:cNvSpPr>
          <p:nvPr>
            <p:ph type="ftr" sz="quarter" idx="11"/>
          </p:nvPr>
        </p:nvSpPr>
        <p:spPr/>
        <p:txBody>
          <a:bodyPr/>
          <a:lstStyle/>
          <a:p>
            <a:r>
              <a:rPr lang="da-DK" smtClean="0"/>
              <a:t>Connie Kristensen, Sundhedsplejerske og klinisk vejleder.</a:t>
            </a:r>
            <a:endParaRPr lang="da-D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374345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a-DK" smtClean="0"/>
              <a:t>Klik for at redigere i master</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AF3421F0-F807-4CDA-8E6B-166B40AEE63A}" type="datetime1">
              <a:rPr lang="da-DK" smtClean="0"/>
              <a:t>20-10-2021</a:t>
            </a:fld>
            <a:endParaRPr lang="da-DK"/>
          </a:p>
        </p:txBody>
      </p:sp>
      <p:sp>
        <p:nvSpPr>
          <p:cNvPr id="5" name="Footer Placeholder 4"/>
          <p:cNvSpPr>
            <a:spLocks noGrp="1"/>
          </p:cNvSpPr>
          <p:nvPr>
            <p:ph type="ftr" sz="quarter" idx="11"/>
          </p:nvPr>
        </p:nvSpPr>
        <p:spPr/>
        <p:txBody>
          <a:bodyPr/>
          <a:lstStyle/>
          <a:p>
            <a:r>
              <a:rPr lang="da-DK" smtClean="0"/>
              <a:t>Connie Kristensen, Sundhedsplejerske og klinisk vejleder.</a:t>
            </a:r>
            <a:endParaRPr lang="da-D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313514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a-DK" smtClean="0"/>
              <a:t>Klik for at redigere i master</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972BA44F-5FCA-451A-A25D-AD5A70782263}" type="datetime1">
              <a:rPr lang="da-DK" smtClean="0"/>
              <a:t>20-10-2021</a:t>
            </a:fld>
            <a:endParaRPr lang="da-DK"/>
          </a:p>
        </p:txBody>
      </p:sp>
      <p:sp>
        <p:nvSpPr>
          <p:cNvPr id="5" name="Footer Placeholder 4"/>
          <p:cNvSpPr>
            <a:spLocks noGrp="1"/>
          </p:cNvSpPr>
          <p:nvPr>
            <p:ph type="ftr" sz="quarter" idx="11"/>
          </p:nvPr>
        </p:nvSpPr>
        <p:spPr/>
        <p:txBody>
          <a:bodyPr/>
          <a:lstStyle/>
          <a:p>
            <a:r>
              <a:rPr lang="da-DK" smtClean="0"/>
              <a:t>Connie Kristensen, Sundhedsplejerske og klinisk vejleder.</a:t>
            </a:r>
            <a:endParaRPr lang="da-D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175152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F0E0C3C5-E512-484A-95AE-4D97CC2C0AE3}" type="datetime1">
              <a:rPr lang="da-DK" smtClean="0"/>
              <a:t>20-10-2021</a:t>
            </a:fld>
            <a:endParaRPr lang="da-DK"/>
          </a:p>
        </p:txBody>
      </p:sp>
      <p:sp>
        <p:nvSpPr>
          <p:cNvPr id="6" name="Footer Placeholder 5"/>
          <p:cNvSpPr>
            <a:spLocks noGrp="1"/>
          </p:cNvSpPr>
          <p:nvPr>
            <p:ph type="ftr" sz="quarter" idx="11"/>
          </p:nvPr>
        </p:nvSpPr>
        <p:spPr/>
        <p:txBody>
          <a:bodyPr/>
          <a:lstStyle/>
          <a:p>
            <a:r>
              <a:rPr lang="da-DK" smtClean="0"/>
              <a:t>Connie Kristensen, Sundhedsplejerske og klinisk vejleder.</a:t>
            </a:r>
            <a:endParaRPr lang="da-DK"/>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163549462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smtClean="0"/>
              <a:t>Klik for at redigere i master</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CD9957B3-49DC-4AC1-A369-B1C0ED4B0D3E}" type="datetime1">
              <a:rPr lang="da-DK" smtClean="0"/>
              <a:t>20-10-2021</a:t>
            </a:fld>
            <a:endParaRPr lang="da-DK"/>
          </a:p>
        </p:txBody>
      </p:sp>
      <p:sp>
        <p:nvSpPr>
          <p:cNvPr id="8" name="Footer Placeholder 7"/>
          <p:cNvSpPr>
            <a:spLocks noGrp="1"/>
          </p:cNvSpPr>
          <p:nvPr>
            <p:ph type="ftr" sz="quarter" idx="11"/>
          </p:nvPr>
        </p:nvSpPr>
        <p:spPr/>
        <p:txBody>
          <a:bodyPr/>
          <a:lstStyle/>
          <a:p>
            <a:r>
              <a:rPr lang="da-DK" smtClean="0"/>
              <a:t>Connie Kristensen, Sundhedsplejerske og klinisk vejleder.</a:t>
            </a:r>
            <a:endParaRPr lang="da-DK"/>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314541224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929E3CFC-295B-45C3-B297-552C8FE95855}" type="datetime1">
              <a:rPr lang="da-DK" smtClean="0"/>
              <a:t>20-10-2021</a:t>
            </a:fld>
            <a:endParaRPr lang="da-DK"/>
          </a:p>
        </p:txBody>
      </p:sp>
      <p:sp>
        <p:nvSpPr>
          <p:cNvPr id="4" name="Footer Placeholder 3"/>
          <p:cNvSpPr>
            <a:spLocks noGrp="1"/>
          </p:cNvSpPr>
          <p:nvPr>
            <p:ph type="ftr" sz="quarter" idx="11"/>
          </p:nvPr>
        </p:nvSpPr>
        <p:spPr/>
        <p:txBody>
          <a:bodyPr/>
          <a:lstStyle/>
          <a:p>
            <a:r>
              <a:rPr lang="da-DK" smtClean="0"/>
              <a:t>Connie Kristensen, Sundhedsplejerske og klinisk vejleder.</a:t>
            </a:r>
            <a:endParaRPr lang="da-DK"/>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304522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5BC40-09EA-4EC0-A24F-FCA4D4807821}" type="datetime1">
              <a:rPr lang="da-DK" smtClean="0"/>
              <a:t>20-10-2021</a:t>
            </a:fld>
            <a:endParaRPr lang="da-DK"/>
          </a:p>
        </p:txBody>
      </p:sp>
      <p:sp>
        <p:nvSpPr>
          <p:cNvPr id="3" name="Footer Placeholder 2"/>
          <p:cNvSpPr>
            <a:spLocks noGrp="1"/>
          </p:cNvSpPr>
          <p:nvPr>
            <p:ph type="ftr" sz="quarter" idx="11"/>
          </p:nvPr>
        </p:nvSpPr>
        <p:spPr/>
        <p:txBody>
          <a:bodyPr/>
          <a:lstStyle/>
          <a:p>
            <a:r>
              <a:rPr lang="da-DK" smtClean="0"/>
              <a:t>Connie Kristensen, Sundhedsplejerske og klinisk vejleder.</a:t>
            </a:r>
            <a:endParaRPr lang="da-DK"/>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162314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a-DK" smtClean="0"/>
              <a:t>Klik for at redigere i master</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BCDF63EC-0F4F-4684-A8E0-96A7769FA719}" type="datetime1">
              <a:rPr lang="da-DK" smtClean="0"/>
              <a:t>20-10-2021</a:t>
            </a:fld>
            <a:endParaRPr lang="da-DK"/>
          </a:p>
        </p:txBody>
      </p:sp>
      <p:sp>
        <p:nvSpPr>
          <p:cNvPr id="6" name="Footer Placeholder 5"/>
          <p:cNvSpPr>
            <a:spLocks noGrp="1"/>
          </p:cNvSpPr>
          <p:nvPr>
            <p:ph type="ftr" sz="quarter" idx="11"/>
          </p:nvPr>
        </p:nvSpPr>
        <p:spPr/>
        <p:txBody>
          <a:bodyPr/>
          <a:lstStyle/>
          <a:p>
            <a:r>
              <a:rPr lang="da-DK" smtClean="0"/>
              <a:t>Connie Kristensen, Sundhedsplejerske og klinisk vejleder.</a:t>
            </a:r>
            <a:endParaRPr lang="da-DK"/>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355130093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F6A7EF13-44CC-4781-A321-25AC8E796EB4}" type="datetime1">
              <a:rPr lang="da-DK" smtClean="0"/>
              <a:t>20-10-2021</a:t>
            </a:fld>
            <a:endParaRPr lang="da-DK"/>
          </a:p>
        </p:txBody>
      </p:sp>
      <p:sp>
        <p:nvSpPr>
          <p:cNvPr id="6" name="Footer Placeholder 5"/>
          <p:cNvSpPr>
            <a:spLocks noGrp="1"/>
          </p:cNvSpPr>
          <p:nvPr>
            <p:ph type="ftr" sz="quarter" idx="11"/>
          </p:nvPr>
        </p:nvSpPr>
        <p:spPr/>
        <p:txBody>
          <a:bodyPr/>
          <a:lstStyle/>
          <a:p>
            <a:r>
              <a:rPr lang="da-DK" smtClean="0"/>
              <a:t>Connie Kristensen, Sundhedsplejerske og klinisk vejleder.</a:t>
            </a:r>
            <a:endParaRPr lang="da-D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10BD50-0141-4E68-ACA0-5264DE042251}" type="slidenum">
              <a:rPr lang="da-DK" smtClean="0"/>
              <a:t>‹nr.›</a:t>
            </a:fld>
            <a:endParaRPr lang="da-DK"/>
          </a:p>
        </p:txBody>
      </p:sp>
    </p:spTree>
    <p:extLst>
      <p:ext uri="{BB962C8B-B14F-4D97-AF65-F5344CB8AC3E}">
        <p14:creationId xmlns:p14="http://schemas.microsoft.com/office/powerpoint/2010/main" val="105186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a-DK" smtClean="0"/>
              <a:t>Klik for at redigere i master</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E2C1D42-CF72-41B2-A6D5-60637811CC65}" type="datetime1">
              <a:rPr lang="da-DK" smtClean="0"/>
              <a:t>20-10-2021</a:t>
            </a:fld>
            <a:endParaRPr lang="da-DK"/>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a-DK" smtClean="0"/>
              <a:t>Connie Kristensen, Sundhedsplejerske og klinisk vejleder.</a:t>
            </a:r>
            <a:endParaRPr lang="da-DK"/>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610BD50-0141-4E68-ACA0-5264DE042251}" type="slidenum">
              <a:rPr lang="da-DK" smtClean="0"/>
              <a:t>‹nr.›</a:t>
            </a:fld>
            <a:endParaRPr lang="da-DK"/>
          </a:p>
        </p:txBody>
      </p:sp>
    </p:spTree>
    <p:extLst>
      <p:ext uri="{BB962C8B-B14F-4D97-AF65-F5344CB8AC3E}">
        <p14:creationId xmlns:p14="http://schemas.microsoft.com/office/powerpoint/2010/main" val="169584151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11548" y="526211"/>
            <a:ext cx="9748352" cy="1285336"/>
          </a:xfrm>
        </p:spPr>
        <p:txBody>
          <a:bodyPr>
            <a:normAutofit/>
          </a:bodyPr>
          <a:lstStyle/>
          <a:p>
            <a:r>
              <a:rPr lang="da-DK" sz="7200" dirty="0" smtClean="0"/>
              <a:t>Kliniskvejleder modul.</a:t>
            </a:r>
            <a:endParaRPr lang="da-DK" sz="7200" dirty="0"/>
          </a:p>
        </p:txBody>
      </p:sp>
      <p:sp>
        <p:nvSpPr>
          <p:cNvPr id="3" name="Undertitel 2"/>
          <p:cNvSpPr>
            <a:spLocks noGrp="1"/>
          </p:cNvSpPr>
          <p:nvPr>
            <p:ph type="subTitle" idx="1"/>
          </p:nvPr>
        </p:nvSpPr>
        <p:spPr/>
        <p:txBody>
          <a:bodyPr/>
          <a:lstStyle/>
          <a:p>
            <a:endParaRPr lang="da-DK"/>
          </a:p>
        </p:txBody>
      </p:sp>
      <p:pic>
        <p:nvPicPr>
          <p:cNvPr id="6146" name="Picture 2" descr="SHL – Via University College Campus"/>
          <p:cNvPicPr>
            <a:picLocks noChangeAspect="1" noChangeArrowheads="1"/>
          </p:cNvPicPr>
          <p:nvPr/>
        </p:nvPicPr>
        <p:blipFill rotWithShape="1">
          <a:blip r:embed="rId2">
            <a:extLst>
              <a:ext uri="{28A0092B-C50C-407E-A947-70E740481C1C}">
                <a14:useLocalDpi xmlns:a14="http://schemas.microsoft.com/office/drawing/2010/main" val="0"/>
              </a:ext>
            </a:extLst>
          </a:blip>
          <a:srcRect t="40193"/>
          <a:stretch/>
        </p:blipFill>
        <p:spPr bwMode="auto">
          <a:xfrm>
            <a:off x="1811547" y="1958196"/>
            <a:ext cx="9385540" cy="4144005"/>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sidefod 3"/>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45753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4" name="Billede 3" descr="Fodspor Billeder, stock-fotos og -vektorer | Shutterstock"/>
          <p:cNvPicPr/>
          <p:nvPr/>
        </p:nvPicPr>
        <p:blipFill rotWithShape="1">
          <a:blip r:embed="rId2">
            <a:extLst>
              <a:ext uri="{28A0092B-C50C-407E-A947-70E740481C1C}">
                <a14:useLocalDpi xmlns:a14="http://schemas.microsoft.com/office/drawing/2010/main" val="0"/>
              </a:ext>
            </a:extLst>
          </a:blip>
          <a:srcRect t="17868" b="25360"/>
          <a:stretch/>
        </p:blipFill>
        <p:spPr bwMode="auto">
          <a:xfrm>
            <a:off x="2592923" y="391795"/>
            <a:ext cx="8911687" cy="1513205"/>
          </a:xfrm>
          <a:prstGeom prst="rect">
            <a:avLst/>
          </a:prstGeom>
          <a:noFill/>
          <a:ln>
            <a:noFill/>
          </a:ln>
          <a:extLst>
            <a:ext uri="{53640926-AAD7-44D8-BBD7-CCE9431645EC}">
              <a14:shadowObscured xmlns:a14="http://schemas.microsoft.com/office/drawing/2010/main"/>
            </a:ext>
          </a:extLst>
        </p:spPr>
      </p:pic>
      <p:pic>
        <p:nvPicPr>
          <p:cNvPr id="5" name="Billede 4"/>
          <p:cNvPicPr>
            <a:picLocks noChangeAspect="1"/>
          </p:cNvPicPr>
          <p:nvPr/>
        </p:nvPicPr>
        <p:blipFill>
          <a:blip r:embed="rId3"/>
          <a:stretch>
            <a:fillRect/>
          </a:stretch>
        </p:blipFill>
        <p:spPr>
          <a:xfrm>
            <a:off x="2589212" y="2109147"/>
            <a:ext cx="8955800" cy="323116"/>
          </a:xfrm>
          <a:prstGeom prst="rect">
            <a:avLst/>
          </a:prstGeom>
        </p:spPr>
      </p:pic>
      <p:pic>
        <p:nvPicPr>
          <p:cNvPr id="6" name="Pladsholder til indhold 5"/>
          <p:cNvPicPr>
            <a:picLocks noGrp="1" noChangeAspect="1"/>
          </p:cNvPicPr>
          <p:nvPr>
            <p:ph idx="1"/>
          </p:nvPr>
        </p:nvPicPr>
        <p:blipFill>
          <a:blip r:embed="rId4"/>
          <a:stretch>
            <a:fillRect/>
          </a:stretch>
        </p:blipFill>
        <p:spPr>
          <a:xfrm>
            <a:off x="2643241" y="2475026"/>
            <a:ext cx="8861369" cy="3660782"/>
          </a:xfrm>
          <a:prstGeom prst="rect">
            <a:avLst/>
          </a:prstGeom>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9359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7200" dirty="0" smtClean="0"/>
              <a:t>Transferproblemet</a:t>
            </a:r>
            <a:endParaRPr lang="da-DK" sz="7200" dirty="0"/>
          </a:p>
        </p:txBody>
      </p:sp>
      <p:sp>
        <p:nvSpPr>
          <p:cNvPr id="3" name="Pladsholder til indhold 2"/>
          <p:cNvSpPr>
            <a:spLocks noGrp="1"/>
          </p:cNvSpPr>
          <p:nvPr>
            <p:ph idx="1"/>
          </p:nvPr>
        </p:nvSpPr>
        <p:spPr/>
        <p:txBody>
          <a:bodyPr>
            <a:normAutofit lnSpcReduction="10000"/>
          </a:bodyPr>
          <a:lstStyle/>
          <a:p>
            <a:r>
              <a:rPr lang="da-DK" sz="2800" dirty="0"/>
              <a:t>A</a:t>
            </a:r>
            <a:r>
              <a:rPr lang="da-DK" sz="2800" dirty="0" smtClean="0"/>
              <a:t>dskillige undersøgelser viser, at </a:t>
            </a:r>
            <a:r>
              <a:rPr lang="da-DK" sz="2800" dirty="0"/>
              <a:t>investeringen i efter- og videreuddannelse ikke er nogen garanti for forbedring eller udvikling på organisatoriske </a:t>
            </a:r>
            <a:r>
              <a:rPr lang="da-DK" sz="2800" dirty="0" smtClean="0"/>
              <a:t>parametre</a:t>
            </a:r>
          </a:p>
          <a:p>
            <a:r>
              <a:rPr lang="da-DK" sz="2800" dirty="0" smtClean="0"/>
              <a:t>Faktisk </a:t>
            </a:r>
            <a:r>
              <a:rPr lang="da-DK" sz="2800" dirty="0"/>
              <a:t>er det kun i ganske få tilfælde, at læringen overlever rejsen fra undervisningslokalets dørtærskel til anvendelse i det daglige arbejde – og skaber værdi for organisationens vision og kerneopgave</a:t>
            </a:r>
            <a:r>
              <a:rPr lang="da-DK" sz="2800" dirty="0" smtClean="0"/>
              <a:t>.</a:t>
            </a:r>
          </a:p>
          <a:p>
            <a:endParaRPr lang="da-DK" dirty="0"/>
          </a:p>
        </p:txBody>
      </p:sp>
      <p:sp>
        <p:nvSpPr>
          <p:cNvPr id="4" name="Pladsholder til sidefod 3"/>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360573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2050" name="Picture 2" descr="Spørgsmål Spørgsmålstegn Hjælp - Gratis foto på Pixab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1004" y="624109"/>
            <a:ext cx="7894612" cy="5511699"/>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4195097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6000" dirty="0" smtClean="0"/>
              <a:t>Der er håb forude.</a:t>
            </a:r>
            <a:endParaRPr lang="da-DK" sz="6000" dirty="0"/>
          </a:p>
        </p:txBody>
      </p:sp>
      <p:sp>
        <p:nvSpPr>
          <p:cNvPr id="3" name="Pladsholder til indhold 2"/>
          <p:cNvSpPr>
            <a:spLocks noGrp="1"/>
          </p:cNvSpPr>
          <p:nvPr>
            <p:ph idx="1"/>
          </p:nvPr>
        </p:nvSpPr>
        <p:spPr/>
        <p:txBody>
          <a:bodyPr/>
          <a:lstStyle/>
          <a:p>
            <a:endParaRPr lang="da-DK" dirty="0"/>
          </a:p>
        </p:txBody>
      </p:sp>
      <p:sp>
        <p:nvSpPr>
          <p:cNvPr id="4" name="Rektangel 3"/>
          <p:cNvSpPr/>
          <p:nvPr/>
        </p:nvSpPr>
        <p:spPr>
          <a:xfrm>
            <a:off x="2589212" y="2061713"/>
            <a:ext cx="8915400" cy="3785652"/>
          </a:xfrm>
          <a:prstGeom prst="rect">
            <a:avLst/>
          </a:prstGeom>
        </p:spPr>
        <p:txBody>
          <a:bodyPr wrap="square">
            <a:spAutoFit/>
          </a:bodyPr>
          <a:lstStyle/>
          <a:p>
            <a:r>
              <a:rPr lang="da-DK" sz="4000" dirty="0">
                <a:latin typeface="Calibri" panose="020F0502020204030204" pitchFamily="34" charset="0"/>
                <a:ea typeface="Calibri" panose="020F0502020204030204" pitchFamily="34" charset="0"/>
                <a:cs typeface="Times New Roman" panose="02020603050405020304" pitchFamily="18" charset="0"/>
              </a:rPr>
              <a:t>Hvad end der er tale om et kursus, sidemandsoplæring eller en helt tredje form for læring, så er det essentielt, at man tænker læringen ind i en proces, der strækker sig over før, under og efter</a:t>
            </a:r>
            <a:r>
              <a:rPr lang="da-DK" sz="4000" dirty="0" smtClean="0">
                <a:latin typeface="Calibri" panose="020F0502020204030204" pitchFamily="34" charset="0"/>
                <a:ea typeface="Calibri" panose="020F0502020204030204" pitchFamily="34" charset="0"/>
                <a:cs typeface="Times New Roman" panose="02020603050405020304" pitchFamily="18" charset="0"/>
              </a:rPr>
              <a:t>. </a:t>
            </a:r>
          </a:p>
          <a:p>
            <a:r>
              <a:rPr lang="da-DK" sz="4000" dirty="0" smtClean="0">
                <a:latin typeface="Calibri" panose="020F0502020204030204" pitchFamily="34" charset="0"/>
                <a:ea typeface="Calibri" panose="020F0502020204030204" pitchFamily="34" charset="0"/>
                <a:cs typeface="Times New Roman" panose="02020603050405020304" pitchFamily="18" charset="0"/>
              </a:rPr>
              <a:t>På den måde øges effekten af læringen.</a:t>
            </a:r>
            <a:endParaRPr lang="da-DK" sz="2400" dirty="0"/>
          </a:p>
        </p:txBody>
      </p:sp>
      <p:pic>
        <p:nvPicPr>
          <p:cNvPr id="5" name="Billede 4"/>
          <p:cNvPicPr>
            <a:picLocks noChangeAspect="1"/>
          </p:cNvPicPr>
          <p:nvPr/>
        </p:nvPicPr>
        <p:blipFill rotWithShape="1">
          <a:blip r:embed="rId2"/>
          <a:srcRect l="32024" t="11640" r="11270" b="19822"/>
          <a:stretch/>
        </p:blipFill>
        <p:spPr>
          <a:xfrm>
            <a:off x="9514934" y="544377"/>
            <a:ext cx="1802921" cy="1453479"/>
          </a:xfrm>
          <a:prstGeom prst="rect">
            <a:avLst/>
          </a:prstGeom>
        </p:spPr>
      </p:pic>
      <p:sp>
        <p:nvSpPr>
          <p:cNvPr id="6" name="Pladsholder til sidefod 5"/>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15510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945898"/>
          </a:xfrm>
        </p:spPr>
        <p:txBody>
          <a:bodyPr/>
          <a:lstStyle/>
          <a:p>
            <a:r>
              <a:rPr lang="da-DK" dirty="0" smtClean="0"/>
              <a:t>Bjarne Wahlgreen - Transfer</a:t>
            </a:r>
            <a:br>
              <a:rPr lang="da-DK" dirty="0" smtClean="0"/>
            </a:br>
            <a:r>
              <a:rPr lang="da-DK" sz="1800" dirty="0" smtClean="0"/>
              <a:t>Dansk sociolog. </a:t>
            </a:r>
            <a:endParaRPr lang="da-DK" sz="1800" dirty="0"/>
          </a:p>
        </p:txBody>
      </p:sp>
      <p:sp>
        <p:nvSpPr>
          <p:cNvPr id="3" name="Pladsholder til indhold 2"/>
          <p:cNvSpPr>
            <a:spLocks noGrp="1"/>
          </p:cNvSpPr>
          <p:nvPr>
            <p:ph idx="1"/>
          </p:nvPr>
        </p:nvSpPr>
        <p:spPr/>
        <p:txBody>
          <a:bodyPr>
            <a:normAutofit lnSpcReduction="10000"/>
          </a:bodyPr>
          <a:lstStyle/>
          <a:p>
            <a:r>
              <a:rPr lang="da-DK" sz="2800" dirty="0"/>
              <a:t>Et godt kompetenceforløb er en proces, der begynder </a:t>
            </a:r>
            <a:r>
              <a:rPr lang="da-DK" sz="2800" b="1" dirty="0"/>
              <a:t>før</a:t>
            </a:r>
            <a:r>
              <a:rPr lang="da-DK" sz="2800" dirty="0"/>
              <a:t> undervisningen, inddrager det, der sker </a:t>
            </a:r>
            <a:r>
              <a:rPr lang="da-DK" sz="2800" b="1" dirty="0"/>
              <a:t>i</a:t>
            </a:r>
            <a:r>
              <a:rPr lang="da-DK" sz="2800" dirty="0"/>
              <a:t> undervisningen, og omfatter anvendelsen af det </a:t>
            </a:r>
            <a:r>
              <a:rPr lang="da-DK" sz="2800" dirty="0" smtClean="0"/>
              <a:t>lærte </a:t>
            </a:r>
            <a:r>
              <a:rPr lang="da-DK" sz="2800" b="1" dirty="0"/>
              <a:t>efter</a:t>
            </a:r>
            <a:r>
              <a:rPr lang="da-DK" sz="2800" dirty="0"/>
              <a:t> undervisningen. </a:t>
            </a:r>
            <a:endParaRPr lang="da-DK" sz="2800" dirty="0" smtClean="0"/>
          </a:p>
          <a:p>
            <a:endParaRPr lang="da-DK" sz="2800" dirty="0" smtClean="0"/>
          </a:p>
          <a:p>
            <a:r>
              <a:rPr lang="da-DK" sz="2800" dirty="0" smtClean="0"/>
              <a:t>Læringen </a:t>
            </a:r>
            <a:r>
              <a:rPr lang="da-DK" sz="2800" dirty="0"/>
              <a:t>begynder </a:t>
            </a:r>
            <a:r>
              <a:rPr lang="da-DK" sz="2800" dirty="0" smtClean="0"/>
              <a:t>altså inden </a:t>
            </a:r>
            <a:r>
              <a:rPr lang="da-DK" sz="2800" dirty="0"/>
              <a:t>undervisningen </a:t>
            </a:r>
            <a:endParaRPr lang="da-DK" sz="2800" dirty="0" smtClean="0"/>
          </a:p>
          <a:p>
            <a:r>
              <a:rPr lang="da-DK" sz="2800" dirty="0" smtClean="0"/>
              <a:t>Den </a:t>
            </a:r>
            <a:r>
              <a:rPr lang="da-DK" sz="2800" dirty="0"/>
              <a:t>systematiseres i undervisningen </a:t>
            </a:r>
            <a:endParaRPr lang="da-DK" sz="2800" dirty="0" smtClean="0"/>
          </a:p>
          <a:p>
            <a:r>
              <a:rPr lang="da-DK" sz="2800" dirty="0" smtClean="0"/>
              <a:t>Den </a:t>
            </a:r>
            <a:r>
              <a:rPr lang="da-DK" sz="2800" dirty="0"/>
              <a:t>implementeres efter undervisningen</a:t>
            </a:r>
          </a:p>
        </p:txBody>
      </p:sp>
      <p:sp>
        <p:nvSpPr>
          <p:cNvPr id="4" name="Pladsholder til sidefod 3"/>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123868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534837"/>
            <a:ext cx="8911687" cy="681488"/>
          </a:xfrm>
        </p:spPr>
        <p:txBody>
          <a:bodyPr>
            <a:normAutofit fontScale="90000"/>
          </a:bodyPr>
          <a:lstStyle/>
          <a:p>
            <a:r>
              <a:rPr lang="da-DK" dirty="0" smtClean="0"/>
              <a:t>Hvordan opnås et godt kompetenceforløb</a:t>
            </a:r>
            <a:endParaRPr lang="da-DK" dirty="0"/>
          </a:p>
        </p:txBody>
      </p:sp>
      <p:sp>
        <p:nvSpPr>
          <p:cNvPr id="3" name="Pladsholder til indhold 2"/>
          <p:cNvSpPr>
            <a:spLocks noGrp="1"/>
          </p:cNvSpPr>
          <p:nvPr>
            <p:ph idx="1"/>
          </p:nvPr>
        </p:nvSpPr>
        <p:spPr>
          <a:xfrm>
            <a:off x="2589212" y="1423358"/>
            <a:ext cx="8915400" cy="5434642"/>
          </a:xfrm>
        </p:spPr>
        <p:txBody>
          <a:bodyPr>
            <a:normAutofit/>
          </a:bodyPr>
          <a:lstStyle/>
          <a:p>
            <a:r>
              <a:rPr lang="da-DK" dirty="0"/>
              <a:t>Det gode kompetenceforløb i forhold til en arbejdssituation tilrettelægges </a:t>
            </a:r>
            <a:r>
              <a:rPr lang="da-DK" dirty="0" smtClean="0"/>
              <a:t>ud fra </a:t>
            </a:r>
            <a:r>
              <a:rPr lang="da-DK" dirty="0"/>
              <a:t>følgende spørgsmål:</a:t>
            </a:r>
          </a:p>
          <a:p>
            <a:r>
              <a:rPr lang="da-DK" dirty="0" smtClean="0"/>
              <a:t>Hvad </a:t>
            </a:r>
            <a:r>
              <a:rPr lang="da-DK" dirty="0"/>
              <a:t>skal jeg blive bedre til at gøre på min arbejdsplads?</a:t>
            </a:r>
          </a:p>
          <a:p>
            <a:r>
              <a:rPr lang="da-DK" dirty="0" smtClean="0"/>
              <a:t>Hvilken </a:t>
            </a:r>
            <a:r>
              <a:rPr lang="da-DK" dirty="0"/>
              <a:t>kompetence kræver det, hvis jeg skal kunne gøre det godt?</a:t>
            </a:r>
          </a:p>
          <a:p>
            <a:r>
              <a:rPr lang="da-DK" dirty="0" smtClean="0"/>
              <a:t>Hvordan </a:t>
            </a:r>
            <a:r>
              <a:rPr lang="da-DK" dirty="0"/>
              <a:t>skal mit kompetenceforløb tilrettelægges, så jeg lærer det?</a:t>
            </a:r>
          </a:p>
          <a:p>
            <a:r>
              <a:rPr lang="da-DK" dirty="0" smtClean="0"/>
              <a:t>Hvordan </a:t>
            </a:r>
            <a:r>
              <a:rPr lang="da-DK" dirty="0"/>
              <a:t>kan jeg træne anvendelsen, mens jeg lærer?</a:t>
            </a:r>
          </a:p>
          <a:p>
            <a:r>
              <a:rPr lang="da-DK" dirty="0" smtClean="0"/>
              <a:t>Hvilke </a:t>
            </a:r>
            <a:r>
              <a:rPr lang="da-DK" dirty="0"/>
              <a:t>forhold på arbejdspladsen skal være i orden, hvis jeg skal </a:t>
            </a:r>
            <a:r>
              <a:rPr lang="da-DK" dirty="0" smtClean="0"/>
              <a:t>kunne</a:t>
            </a:r>
          </a:p>
          <a:p>
            <a:r>
              <a:rPr lang="da-DK" dirty="0" smtClean="0"/>
              <a:t>anvende </a:t>
            </a:r>
            <a:r>
              <a:rPr lang="da-DK" dirty="0"/>
              <a:t>kompetencen?</a:t>
            </a:r>
          </a:p>
          <a:p>
            <a:r>
              <a:rPr lang="da-DK" dirty="0" smtClean="0"/>
              <a:t>Hvordan </a:t>
            </a:r>
            <a:r>
              <a:rPr lang="da-DK" dirty="0"/>
              <a:t>kan jeg vide, om jeg anvender den nye kompetence korrekt?</a:t>
            </a:r>
          </a:p>
          <a:p>
            <a:r>
              <a:rPr lang="da-DK" dirty="0" smtClean="0"/>
              <a:t>Hvordan </a:t>
            </a:r>
            <a:r>
              <a:rPr lang="da-DK" dirty="0"/>
              <a:t>kan jeg vide, om jeg efter kompetenceforløbet handler bedre?</a:t>
            </a:r>
          </a:p>
          <a:p>
            <a:r>
              <a:rPr lang="da-DK" dirty="0" smtClean="0"/>
              <a:t>Hvordan </a:t>
            </a:r>
            <a:r>
              <a:rPr lang="da-DK" dirty="0"/>
              <a:t>kan jeg udvikle mig yderligere?</a:t>
            </a:r>
          </a:p>
        </p:txBody>
      </p:sp>
      <p:sp>
        <p:nvSpPr>
          <p:cNvPr id="4" name="Pladsholder til sidefod 3"/>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163566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370937"/>
            <a:ext cx="8911687" cy="750498"/>
          </a:xfrm>
        </p:spPr>
        <p:txBody>
          <a:bodyPr>
            <a:noAutofit/>
          </a:bodyPr>
          <a:lstStyle/>
          <a:p>
            <a:r>
              <a:rPr lang="da-DK" sz="4000" dirty="0" smtClean="0"/>
              <a:t>			Hvad fremmer transfer?</a:t>
            </a:r>
            <a:endParaRPr lang="da-DK" sz="4000" dirty="0"/>
          </a:p>
        </p:txBody>
      </p:sp>
      <p:sp>
        <p:nvSpPr>
          <p:cNvPr id="3" name="Pladsholder til indhold 2"/>
          <p:cNvSpPr>
            <a:spLocks noGrp="1"/>
          </p:cNvSpPr>
          <p:nvPr>
            <p:ph idx="1"/>
          </p:nvPr>
        </p:nvSpPr>
        <p:spPr>
          <a:xfrm>
            <a:off x="2589212" y="1121435"/>
            <a:ext cx="8915400" cy="5014373"/>
          </a:xfrm>
        </p:spPr>
        <p:txBody>
          <a:bodyPr>
            <a:normAutofit fontScale="70000" lnSpcReduction="20000"/>
          </a:bodyPr>
          <a:lstStyle/>
          <a:p>
            <a:r>
              <a:rPr lang="da-DK" dirty="0"/>
              <a:t>De følgende arbejdspladsrelaterede faktorer har indflydelse på, om det, der læres, også bringes i anvendelse. </a:t>
            </a:r>
            <a:endParaRPr lang="da-DK" dirty="0" smtClean="0"/>
          </a:p>
          <a:p>
            <a:r>
              <a:rPr lang="da-DK" dirty="0" smtClean="0"/>
              <a:t>Det </a:t>
            </a:r>
            <a:r>
              <a:rPr lang="da-DK" dirty="0"/>
              <a:t>fremmer transfer:</a:t>
            </a:r>
          </a:p>
          <a:p>
            <a:r>
              <a:rPr lang="da-DK" dirty="0" smtClean="0"/>
              <a:t>At </a:t>
            </a:r>
            <a:r>
              <a:rPr lang="da-DK" dirty="0"/>
              <a:t>den lærende bringes i situationer, som minder om eller giver associationer til det lærte  </a:t>
            </a:r>
          </a:p>
          <a:p>
            <a:r>
              <a:rPr lang="da-DK" dirty="0" smtClean="0"/>
              <a:t>At </a:t>
            </a:r>
            <a:r>
              <a:rPr lang="da-DK" dirty="0"/>
              <a:t>der opstilles systematiske mål for arbejdet, der implicerer anvendelse af det lærte</a:t>
            </a:r>
          </a:p>
          <a:p>
            <a:r>
              <a:rPr lang="da-DK" dirty="0" smtClean="0"/>
              <a:t>At </a:t>
            </a:r>
            <a:r>
              <a:rPr lang="da-DK" dirty="0"/>
              <a:t>selve arbejdet og arbejdsprocessen tilrettelægges, så anvendelse af det lærte er nødvendig</a:t>
            </a:r>
          </a:p>
          <a:p>
            <a:r>
              <a:rPr lang="da-DK" dirty="0" smtClean="0"/>
              <a:t>At </a:t>
            </a:r>
            <a:r>
              <a:rPr lang="da-DK" dirty="0"/>
              <a:t>fordelene ved at anvende det nye har positive konsekvenser, som er synlige for medarbejderen</a:t>
            </a:r>
          </a:p>
          <a:p>
            <a:r>
              <a:rPr lang="da-DK" dirty="0" smtClean="0"/>
              <a:t>At </a:t>
            </a:r>
            <a:r>
              <a:rPr lang="da-DK" dirty="0"/>
              <a:t>der gives den nødvendige frihed og ressourcer til at anvende det lærte</a:t>
            </a:r>
          </a:p>
          <a:p>
            <a:r>
              <a:rPr lang="da-DK" dirty="0" smtClean="0"/>
              <a:t>At </a:t>
            </a:r>
            <a:r>
              <a:rPr lang="da-DK" dirty="0"/>
              <a:t>anvendelse </a:t>
            </a:r>
            <a:r>
              <a:rPr lang="da-DK" dirty="0" smtClean="0"/>
              <a:t>opfattes </a:t>
            </a:r>
            <a:r>
              <a:rPr lang="da-DK" dirty="0"/>
              <a:t>som en del af læreprocessen, og at der derfor er åbenhed og tolerance over for vanskeligheder og mulig fejl</a:t>
            </a:r>
          </a:p>
          <a:p>
            <a:r>
              <a:rPr lang="da-DK" dirty="0" smtClean="0"/>
              <a:t>At </a:t>
            </a:r>
            <a:r>
              <a:rPr lang="da-DK" dirty="0"/>
              <a:t>der hersker en forandringskultur på arbejdspladsen, som fremmer nytænkning og er positiv over for ny viden</a:t>
            </a:r>
          </a:p>
          <a:p>
            <a:r>
              <a:rPr lang="da-DK" dirty="0" smtClean="0"/>
              <a:t>At </a:t>
            </a:r>
            <a:r>
              <a:rPr lang="da-DK" dirty="0"/>
              <a:t>der skabes sociale fællesskaber, fx ved at flere har lært det samme, som fastholder anvendelsen af det lærte</a:t>
            </a:r>
          </a:p>
          <a:p>
            <a:r>
              <a:rPr lang="da-DK" dirty="0" smtClean="0"/>
              <a:t>At </a:t>
            </a:r>
            <a:r>
              <a:rPr lang="da-DK" dirty="0"/>
              <a:t>der er gode muligheder for at drøfte anvendelsen af det lærte med kolleger og ledere  </a:t>
            </a:r>
          </a:p>
          <a:p>
            <a:r>
              <a:rPr lang="da-DK" dirty="0" smtClean="0"/>
              <a:t>At </a:t>
            </a:r>
            <a:r>
              <a:rPr lang="da-DK" dirty="0"/>
              <a:t>der gives muligheder for systematisk refleksion over anvendelsen </a:t>
            </a:r>
          </a:p>
          <a:p>
            <a:r>
              <a:rPr lang="da-DK" dirty="0"/>
              <a:t>Disse faktorer bliver ofte sammenfattet under betegnelsen transferklima. Der skal kort og godt være en organisering af arbejdssituationen, som giver muligheder for at anvende det lærte, og der skal være et understøttende socialt miljø, som fremmer anvendelse.</a:t>
            </a:r>
          </a:p>
        </p:txBody>
      </p:sp>
      <p:sp>
        <p:nvSpPr>
          <p:cNvPr id="4" name="Pladsholder til sidefod 3"/>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393311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ircle(in)">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circle(in)">
                                      <p:cBhvr>
                                        <p:cTn id="67"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16386" name="Picture 2" descr="Workshop kort Stick-It (Selvklæbende kor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5171" b="20736"/>
          <a:stretch/>
        </p:blipFill>
        <p:spPr bwMode="auto">
          <a:xfrm>
            <a:off x="2889850" y="1992703"/>
            <a:ext cx="8024348" cy="4143106"/>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1609527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491705"/>
            <a:ext cx="8911687" cy="86683"/>
          </a:xfrm>
        </p:spPr>
        <p:txBody>
          <a:bodyPr>
            <a:noAutofit/>
          </a:bodyPr>
          <a:lstStyle/>
          <a:p>
            <a:endParaRPr lang="da-DK" sz="4000" dirty="0"/>
          </a:p>
        </p:txBody>
      </p:sp>
      <p:sp>
        <p:nvSpPr>
          <p:cNvPr id="3" name="Pladsholder til indhold 2"/>
          <p:cNvSpPr>
            <a:spLocks noGrp="1"/>
          </p:cNvSpPr>
          <p:nvPr>
            <p:ph idx="1"/>
          </p:nvPr>
        </p:nvSpPr>
        <p:spPr>
          <a:xfrm>
            <a:off x="2589212" y="974784"/>
            <a:ext cx="8915400" cy="5477773"/>
          </a:xfrm>
        </p:spPr>
        <p:txBody>
          <a:bodyPr>
            <a:normAutofit/>
          </a:bodyPr>
          <a:lstStyle/>
          <a:p>
            <a:pPr algn="ctr"/>
            <a:r>
              <a:rPr lang="da-DK" sz="2400" dirty="0" smtClean="0"/>
              <a:t>Rejs dig op og find sammen med en der har et andet kort end dig </a:t>
            </a:r>
            <a:r>
              <a:rPr lang="da-DK" sz="2400" dirty="0" smtClean="0">
                <a:sym typeface="Wingdings" panose="05000000000000000000" pitchFamily="2" charset="2"/>
              </a:rPr>
              <a:t> </a:t>
            </a:r>
          </a:p>
          <a:p>
            <a:pPr algn="ctr"/>
            <a:r>
              <a:rPr lang="da-DK" sz="2400" dirty="0" smtClean="0">
                <a:sym typeface="Wingdings" panose="05000000000000000000" pitchFamily="2" charset="2"/>
              </a:rPr>
              <a:t>Skiftes til at besvare hinandens spørgsmål og skriv det ned på din post-IT.</a:t>
            </a:r>
          </a:p>
          <a:p>
            <a:pPr algn="ctr"/>
            <a:r>
              <a:rPr lang="da-DK" sz="2400" dirty="0" smtClean="0"/>
              <a:t>I </a:t>
            </a:r>
            <a:r>
              <a:rPr lang="da-DK" sz="2400" dirty="0"/>
              <a:t>har </a:t>
            </a:r>
            <a:r>
              <a:rPr lang="da-DK" sz="2400" dirty="0" smtClean="0"/>
              <a:t>5 </a:t>
            </a:r>
            <a:r>
              <a:rPr lang="da-DK" sz="2400" dirty="0"/>
              <a:t>minutter </a:t>
            </a:r>
            <a:r>
              <a:rPr lang="da-DK" sz="2400" dirty="0" smtClean="0">
                <a:sym typeface="Wingdings" panose="05000000000000000000" pitchFamily="2" charset="2"/>
              </a:rPr>
              <a:t></a:t>
            </a:r>
          </a:p>
          <a:p>
            <a:endParaRPr lang="da-DK" dirty="0" smtClean="0">
              <a:sym typeface="Wingdings" panose="05000000000000000000" pitchFamily="2" charset="2"/>
            </a:endParaRPr>
          </a:p>
          <a:p>
            <a:endParaRPr lang="da-DK" dirty="0"/>
          </a:p>
        </p:txBody>
      </p:sp>
      <p:pic>
        <p:nvPicPr>
          <p:cNvPr id="4" name="Picture 2" descr="Bog nr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88" y="3010619"/>
            <a:ext cx="7567195" cy="2924355"/>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idefod 4"/>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1516386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6000" dirty="0" smtClean="0"/>
              <a:t>  Opsamling i plenum</a:t>
            </a:r>
            <a:endParaRPr lang="da-DK" sz="6000" dirty="0"/>
          </a:p>
        </p:txBody>
      </p:sp>
      <p:pic>
        <p:nvPicPr>
          <p:cNvPr id="12292" name="Picture 4" descr="SDG Leadership workshop for kommuner og offentlige organisation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7846" y="1905000"/>
            <a:ext cx="8854829" cy="4167996"/>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1094332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5400" dirty="0" smtClean="0"/>
              <a:t>Undervisning/studiegruppe</a:t>
            </a:r>
            <a:endParaRPr lang="da-DK" sz="5400" dirty="0"/>
          </a:p>
        </p:txBody>
      </p:sp>
      <p:pic>
        <p:nvPicPr>
          <p:cNvPr id="8194" name="Picture 2" descr="Tænker du trivsel ind i din undervisning? - Fri For Mobberi"/>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92925" y="2133600"/>
            <a:ext cx="8049645" cy="3922144"/>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dirty="0" smtClean="0"/>
              <a:t>Connie Kristensen, Sundhedsplejerske og klinisk vejleder.</a:t>
            </a:r>
            <a:endParaRPr lang="da-DK" dirty="0"/>
          </a:p>
        </p:txBody>
      </p:sp>
    </p:spTree>
    <p:extLst>
      <p:ext uri="{BB962C8B-B14F-4D97-AF65-F5344CB8AC3E}">
        <p14:creationId xmlns:p14="http://schemas.microsoft.com/office/powerpoint/2010/main" val="128737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6600" dirty="0" smtClean="0"/>
              <a:t>Robert O. </a:t>
            </a:r>
            <a:r>
              <a:rPr lang="da-DK" sz="6600" dirty="0" err="1" smtClean="0"/>
              <a:t>Brinkerhoff</a:t>
            </a:r>
            <a:r>
              <a:rPr lang="da-DK" sz="6600" dirty="0"/>
              <a:t/>
            </a:r>
            <a:br>
              <a:rPr lang="da-DK" sz="6600" dirty="0"/>
            </a:br>
            <a:r>
              <a:rPr lang="da-DK" sz="2200" dirty="0" smtClean="0"/>
              <a:t>Amerikansk professor og konsulent.</a:t>
            </a:r>
            <a:endParaRPr lang="da-DK" sz="2200" dirty="0"/>
          </a:p>
        </p:txBody>
      </p:sp>
      <p:sp>
        <p:nvSpPr>
          <p:cNvPr id="3" name="Pladsholder til indhold 2"/>
          <p:cNvSpPr>
            <a:spLocks noGrp="1"/>
          </p:cNvSpPr>
          <p:nvPr>
            <p:ph idx="1"/>
          </p:nvPr>
        </p:nvSpPr>
        <p:spPr/>
        <p:txBody>
          <a:bodyPr>
            <a:noAutofit/>
          </a:bodyPr>
          <a:lstStyle/>
          <a:p>
            <a:r>
              <a:rPr lang="da-DK" sz="3600" dirty="0" smtClean="0"/>
              <a:t>Manden bag effektsikringsmodellen 							40-20-40.</a:t>
            </a:r>
          </a:p>
          <a:p>
            <a:endParaRPr lang="da-DK" sz="3600" dirty="0" smtClean="0"/>
          </a:p>
          <a:p>
            <a:r>
              <a:rPr lang="da-DK" sz="3600" dirty="0" smtClean="0"/>
              <a:t>Kun 15 % af al </a:t>
            </a:r>
            <a:r>
              <a:rPr lang="da-DK" sz="3600" dirty="0" err="1" smtClean="0"/>
              <a:t>kompetanceudvikling</a:t>
            </a:r>
            <a:r>
              <a:rPr lang="da-DK" sz="3600" dirty="0" smtClean="0"/>
              <a:t>, har en tydelig, målbar og positiv effekt på arbejdspladsen.</a:t>
            </a:r>
          </a:p>
        </p:txBody>
      </p:sp>
      <p:sp>
        <p:nvSpPr>
          <p:cNvPr id="4" name="Pladsholder til sidefod 3"/>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1280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600840"/>
          </a:xfrm>
        </p:spPr>
        <p:txBody>
          <a:bodyPr>
            <a:normAutofit fontScale="90000"/>
          </a:bodyPr>
          <a:lstStyle/>
          <a:p>
            <a:r>
              <a:rPr lang="da-DK" dirty="0" smtClean="0"/>
              <a:t>Energifordelingen i 40-20-40 modellen.</a:t>
            </a:r>
            <a:endParaRPr lang="da-DK" dirty="0"/>
          </a:p>
        </p:txBody>
      </p:sp>
      <p:sp>
        <p:nvSpPr>
          <p:cNvPr id="3" name="Pladsholder til indhold 2"/>
          <p:cNvSpPr>
            <a:spLocks noGrp="1"/>
          </p:cNvSpPr>
          <p:nvPr>
            <p:ph idx="1"/>
          </p:nvPr>
        </p:nvSpPr>
        <p:spPr>
          <a:xfrm>
            <a:off x="2589212" y="1224950"/>
            <a:ext cx="8915400" cy="5512279"/>
          </a:xfrm>
        </p:spPr>
        <p:txBody>
          <a:bodyPr>
            <a:normAutofit/>
          </a:bodyPr>
          <a:lstStyle/>
          <a:p>
            <a:pPr lvl="0"/>
            <a:r>
              <a:rPr lang="da-DK" b="1" dirty="0"/>
              <a:t>40 % af din energi, skal bruges på forberedelse. </a:t>
            </a:r>
          </a:p>
          <a:p>
            <a:pPr lvl="0"/>
            <a:r>
              <a:rPr lang="da-DK" dirty="0"/>
              <a:t>Hvad vil du have ud af kurset, hvordan skal det bruges når du kommer tilbage, hvilke mål er der med kurset, hvad skal du have med tilbage?</a:t>
            </a:r>
          </a:p>
          <a:p>
            <a:pPr lvl="0"/>
            <a:endParaRPr lang="da-DK" dirty="0"/>
          </a:p>
          <a:p>
            <a:pPr lvl="0"/>
            <a:r>
              <a:rPr lang="da-DK" b="1" dirty="0"/>
              <a:t>20 % </a:t>
            </a:r>
            <a:r>
              <a:rPr lang="da-DK" b="1" dirty="0" smtClean="0"/>
              <a:t>af din energi går </a:t>
            </a:r>
            <a:r>
              <a:rPr lang="da-DK" b="1" dirty="0"/>
              <a:t>på selve kurset. </a:t>
            </a:r>
          </a:p>
          <a:p>
            <a:pPr lvl="0"/>
            <a:r>
              <a:rPr lang="da-DK" dirty="0"/>
              <a:t>Få skrevet de vigtigste pointer ned, sørg for at have noget visuelt på det, anvend konkrete eksempler, vær aktiv og engageret, og sørg for at få svar på alle dine spørgsmål.</a:t>
            </a:r>
          </a:p>
          <a:p>
            <a:pPr lvl="0"/>
            <a:endParaRPr lang="da-DK" dirty="0"/>
          </a:p>
          <a:p>
            <a:pPr lvl="0"/>
            <a:r>
              <a:rPr lang="da-DK" b="1" dirty="0"/>
              <a:t>40 % energi skal bruges efter kurset. </a:t>
            </a:r>
          </a:p>
          <a:p>
            <a:pPr lvl="0"/>
            <a:r>
              <a:rPr lang="da-DK" dirty="0"/>
              <a:t>Få implementeret din nye viden straks, og få afprøvet det hele i praksis. Arbejd effektivt og konkret med de mål du satte dig for inden kurset, og reflektér over, hvad der virker i din arbejdsdag.</a:t>
            </a:r>
          </a:p>
          <a:p>
            <a:endParaRPr lang="da-DK" dirty="0"/>
          </a:p>
        </p:txBody>
      </p:sp>
      <p:sp>
        <p:nvSpPr>
          <p:cNvPr id="4" name="Pladsholder til sidefod 3"/>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32066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6600" dirty="0" smtClean="0"/>
              <a:t/>
            </a:r>
            <a:br>
              <a:rPr lang="da-DK" sz="6600" dirty="0" smtClean="0"/>
            </a:br>
            <a:endParaRPr lang="da-DK" sz="6600" dirty="0"/>
          </a:p>
        </p:txBody>
      </p:sp>
      <p:graphicFrame>
        <p:nvGraphicFramePr>
          <p:cNvPr id="6" name="Pladsholder til indhold 5"/>
          <p:cNvGraphicFramePr>
            <a:graphicFrameLocks noGrp="1"/>
          </p:cNvGraphicFramePr>
          <p:nvPr>
            <p:ph idx="1"/>
            <p:extLst>
              <p:ext uri="{D42A27DB-BD31-4B8C-83A1-F6EECF244321}">
                <p14:modId xmlns:p14="http://schemas.microsoft.com/office/powerpoint/2010/main" val="2853756161"/>
              </p:ext>
            </p:extLst>
          </p:nvPr>
        </p:nvGraphicFramePr>
        <p:xfrm>
          <a:off x="1647645" y="624111"/>
          <a:ext cx="9856968" cy="5511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320214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6000" dirty="0" smtClean="0"/>
              <a:t>Jeg eksperimenterer</a:t>
            </a:r>
            <a:endParaRPr lang="da-DK" sz="6000" dirty="0"/>
          </a:p>
        </p:txBody>
      </p:sp>
      <p:pic>
        <p:nvPicPr>
          <p:cNvPr id="4" name="Pladsholder til indhold 3"/>
          <p:cNvPicPr>
            <a:picLocks noGrp="1" noChangeAspect="1"/>
          </p:cNvPicPr>
          <p:nvPr>
            <p:ph idx="1"/>
          </p:nvPr>
        </p:nvPicPr>
        <p:blipFill>
          <a:blip r:embed="rId2"/>
          <a:stretch>
            <a:fillRect/>
          </a:stretch>
        </p:blipFill>
        <p:spPr>
          <a:xfrm>
            <a:off x="3226279" y="1741537"/>
            <a:ext cx="6607833" cy="4394271"/>
          </a:xfrm>
          <a:prstGeom prst="rect">
            <a:avLst/>
          </a:prstGeom>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16173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1509490"/>
          </a:xfrm>
        </p:spPr>
        <p:txBody>
          <a:bodyPr>
            <a:normAutofit/>
          </a:bodyPr>
          <a:lstStyle/>
          <a:p>
            <a:endParaRPr lang="da-DK" dirty="0"/>
          </a:p>
        </p:txBody>
      </p:sp>
      <p:sp>
        <p:nvSpPr>
          <p:cNvPr id="4" name="Pladsholder til indhold 3"/>
          <p:cNvSpPr>
            <a:spLocks noGrp="1"/>
          </p:cNvSpPr>
          <p:nvPr>
            <p:ph idx="1"/>
          </p:nvPr>
        </p:nvSpPr>
        <p:spPr>
          <a:xfrm>
            <a:off x="2589212" y="2104845"/>
            <a:ext cx="8915400" cy="3806377"/>
          </a:xfrm>
        </p:spPr>
        <p:txBody>
          <a:bodyPr>
            <a:normAutofit lnSpcReduction="10000"/>
          </a:bodyPr>
          <a:lstStyle/>
          <a:p>
            <a:endParaRPr lang="da-DK" sz="4400" dirty="0" smtClean="0"/>
          </a:p>
          <a:p>
            <a:endParaRPr lang="da-DK" sz="4400" dirty="0" smtClean="0"/>
          </a:p>
          <a:p>
            <a:r>
              <a:rPr lang="da-DK" sz="4400" dirty="0" smtClean="0"/>
              <a:t>Sygeplejestuderende</a:t>
            </a:r>
          </a:p>
          <a:p>
            <a:r>
              <a:rPr lang="da-DK" sz="4400" dirty="0" smtClean="0"/>
              <a:t>Seksualundervisning til 9 klasse</a:t>
            </a:r>
          </a:p>
          <a:p>
            <a:r>
              <a:rPr lang="da-DK" sz="4400" dirty="0" smtClean="0"/>
              <a:t>Sundhedsplejerskestuderende</a:t>
            </a:r>
            <a:endParaRPr lang="da-DK" sz="4400" dirty="0"/>
          </a:p>
        </p:txBody>
      </p:sp>
      <p:pic>
        <p:nvPicPr>
          <p:cNvPr id="6" name="Picture 2" descr="Team H&amp;amp;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24" y="624110"/>
            <a:ext cx="9216637" cy="2662553"/>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98372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557709"/>
          </a:xfrm>
        </p:spPr>
        <p:txBody>
          <a:bodyPr>
            <a:normAutofit fontScale="90000"/>
          </a:bodyPr>
          <a:lstStyle/>
          <a:p>
            <a:r>
              <a:rPr lang="da-DK" dirty="0" smtClean="0"/>
              <a:t>Opmærksomhedspunkter:</a:t>
            </a:r>
            <a:endParaRPr lang="da-DK" dirty="0"/>
          </a:p>
        </p:txBody>
      </p:sp>
      <p:sp>
        <p:nvSpPr>
          <p:cNvPr id="3" name="Pladsholder til indhold 2"/>
          <p:cNvSpPr>
            <a:spLocks noGrp="1"/>
          </p:cNvSpPr>
          <p:nvPr>
            <p:ph idx="1"/>
          </p:nvPr>
        </p:nvSpPr>
        <p:spPr>
          <a:xfrm>
            <a:off x="2589212" y="1181819"/>
            <a:ext cx="8915400" cy="4729403"/>
          </a:xfrm>
        </p:spPr>
        <p:txBody>
          <a:bodyPr>
            <a:normAutofit fontScale="92500" lnSpcReduction="10000"/>
          </a:bodyPr>
          <a:lstStyle/>
          <a:p>
            <a:pPr lvl="0"/>
            <a:r>
              <a:rPr lang="da-DK" b="1" dirty="0"/>
              <a:t>Transfer og effekt er et fælles ansvar</a:t>
            </a:r>
            <a:r>
              <a:rPr lang="da-DK" dirty="0"/>
              <a:t>: </a:t>
            </a:r>
          </a:p>
          <a:p>
            <a:pPr lvl="0"/>
            <a:r>
              <a:rPr lang="da-DK" dirty="0"/>
              <a:t>Opgaven med at få ny læring omsat til praksis er ikke kun individuelt forankret hos den, som deltager, men også </a:t>
            </a:r>
            <a:r>
              <a:rPr lang="da-DK" dirty="0" smtClean="0"/>
              <a:t>hos leder </a:t>
            </a:r>
            <a:r>
              <a:rPr lang="da-DK" dirty="0"/>
              <a:t>og kollegaer.</a:t>
            </a:r>
          </a:p>
          <a:p>
            <a:pPr lvl="0"/>
            <a:r>
              <a:rPr lang="da-DK" dirty="0"/>
              <a:t>Et godt læringsmiljø spiller en positiv rolle i den sammenhæng.</a:t>
            </a:r>
          </a:p>
          <a:p>
            <a:pPr lvl="0"/>
            <a:r>
              <a:rPr lang="da-DK" b="1" dirty="0" smtClean="0"/>
              <a:t>At der er opfølgningen </a:t>
            </a:r>
            <a:r>
              <a:rPr lang="da-DK" b="1" dirty="0"/>
              <a:t>af kompetenceudviklingen</a:t>
            </a:r>
            <a:r>
              <a:rPr lang="da-DK" dirty="0"/>
              <a:t>:</a:t>
            </a:r>
          </a:p>
          <a:p>
            <a:pPr lvl="1"/>
            <a:r>
              <a:rPr lang="da-DK" dirty="0"/>
              <a:t>Har deltageren lært noget?</a:t>
            </a:r>
          </a:p>
          <a:p>
            <a:pPr lvl="1"/>
            <a:r>
              <a:rPr lang="da-DK" dirty="0"/>
              <a:t> Kan det lærte bruges i praksis, og hvordan skaber det resultater?</a:t>
            </a:r>
          </a:p>
          <a:p>
            <a:pPr lvl="1"/>
            <a:r>
              <a:rPr lang="da-DK" dirty="0"/>
              <a:t>Hvad kan lederen gøre for at understøtte, at den nye viden kan anvendes i </a:t>
            </a:r>
            <a:r>
              <a:rPr lang="da-DK" dirty="0" smtClean="0"/>
              <a:t>praksis?</a:t>
            </a:r>
            <a:r>
              <a:rPr lang="da-DK" dirty="0"/>
              <a:t/>
            </a:r>
            <a:br>
              <a:rPr lang="da-DK" dirty="0"/>
            </a:br>
            <a:r>
              <a:rPr lang="da-DK" dirty="0"/>
              <a:t>  </a:t>
            </a:r>
          </a:p>
          <a:p>
            <a:pPr lvl="0"/>
            <a:r>
              <a:rPr lang="da-DK" b="1" dirty="0"/>
              <a:t>Brug en udviklingsplan med fokus på effekt</a:t>
            </a:r>
            <a:r>
              <a:rPr lang="da-DK" dirty="0"/>
              <a:t>: </a:t>
            </a:r>
          </a:p>
          <a:p>
            <a:pPr lvl="0"/>
            <a:r>
              <a:rPr lang="da-DK" dirty="0"/>
              <a:t>En udførlig udviklingsplan med fokus på før, under og efter gør det nemmere at overskue forløbet og synliggør den ønskede værdi af læringen. Herigennem bliver den ønskede udvikling håndgribelig, og det bliver nemmere at overskue, hvad man vil have med hjem fra kompetenceudviklingen, hvad man vil fokusere på under kompetenceudviklingen, og hvordan det skal omsættes i praksis efterfølgende.</a:t>
            </a:r>
          </a:p>
          <a:p>
            <a:endParaRPr lang="da-DK" dirty="0"/>
          </a:p>
        </p:txBody>
      </p:sp>
      <p:sp>
        <p:nvSpPr>
          <p:cNvPr id="4" name="Pladsholder til sidefod 3"/>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357642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422694"/>
            <a:ext cx="8911687" cy="2682813"/>
          </a:xfrm>
        </p:spPr>
        <p:txBody>
          <a:bodyPr>
            <a:normAutofit/>
          </a:bodyPr>
          <a:lstStyle/>
          <a:p>
            <a:pPr algn="ctr"/>
            <a:r>
              <a:rPr lang="da-DK" dirty="0" smtClean="0"/>
              <a:t>Er det noget vi kan brug til noget?</a:t>
            </a:r>
            <a:r>
              <a:rPr lang="da-DK" dirty="0"/>
              <a:t/>
            </a:r>
            <a:br>
              <a:rPr lang="da-DK" dirty="0"/>
            </a:br>
            <a:r>
              <a:rPr lang="da-DK" dirty="0" smtClean="0"/>
              <a:t>Snak </a:t>
            </a:r>
            <a:r>
              <a:rPr lang="da-DK" dirty="0"/>
              <a:t>sammen </a:t>
            </a:r>
            <a:r>
              <a:rPr lang="da-DK" dirty="0" smtClean="0"/>
              <a:t>to </a:t>
            </a:r>
            <a:r>
              <a:rPr lang="da-DK" dirty="0"/>
              <a:t>og </a:t>
            </a:r>
            <a:r>
              <a:rPr lang="da-DK" dirty="0" smtClean="0"/>
              <a:t>to.</a:t>
            </a:r>
            <a:r>
              <a:rPr lang="da-DK" dirty="0"/>
              <a:t/>
            </a:r>
            <a:br>
              <a:rPr lang="da-DK" dirty="0"/>
            </a:br>
            <a:r>
              <a:rPr lang="da-DK" dirty="0"/>
              <a:t>I </a:t>
            </a:r>
            <a:r>
              <a:rPr lang="da-DK" dirty="0" smtClean="0"/>
              <a:t>har </a:t>
            </a:r>
            <a:r>
              <a:rPr lang="da-DK" dirty="0"/>
              <a:t>2 minutter </a:t>
            </a:r>
            <a:r>
              <a:rPr lang="da-DK" dirty="0">
                <a:sym typeface="Wingdings" panose="05000000000000000000" pitchFamily="2" charset="2"/>
              </a:rPr>
              <a:t></a:t>
            </a:r>
            <a:endParaRPr lang="da-DK" dirty="0"/>
          </a:p>
        </p:txBody>
      </p:sp>
      <p:pic>
        <p:nvPicPr>
          <p:cNvPr id="1026" name="Picture 2" descr="Bog nr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1152" y="2794959"/>
            <a:ext cx="7567195" cy="3340850"/>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413236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6000" dirty="0" smtClean="0"/>
              <a:t>  Opsamling i plenum</a:t>
            </a:r>
            <a:endParaRPr lang="da-DK" sz="6000" dirty="0"/>
          </a:p>
        </p:txBody>
      </p:sp>
      <p:pic>
        <p:nvPicPr>
          <p:cNvPr id="12292" name="Picture 4" descr="SDG Leadership workshop for kommuner og offentlige organisation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7846" y="1905000"/>
            <a:ext cx="8854829" cy="4167996"/>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35348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ircle(in)">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13314" name="Picture 2" descr="tung, hårdt, arbejde, hårdt arbejde, ung, dreng, klippe, indsats,  medarbejder, stress | Pikis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044"/>
          <a:stretch/>
        </p:blipFill>
        <p:spPr bwMode="auto">
          <a:xfrm>
            <a:off x="2677945" y="624110"/>
            <a:ext cx="8891196" cy="5287741"/>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115205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1)">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2052" name="Picture 4" descr="Nyhed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0344" y="665652"/>
            <a:ext cx="8904268" cy="5493608"/>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55651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7200" dirty="0" smtClean="0"/>
              <a:t>    Virkeligheden</a:t>
            </a:r>
            <a:endParaRPr lang="da-DK" sz="7200" dirty="0"/>
          </a:p>
        </p:txBody>
      </p:sp>
      <p:pic>
        <p:nvPicPr>
          <p:cNvPr id="4" name="Pladsholder til indhold 3"/>
          <p:cNvPicPr>
            <a:picLocks noGrp="1" noChangeAspect="1"/>
          </p:cNvPicPr>
          <p:nvPr>
            <p:ph idx="1"/>
          </p:nvPr>
        </p:nvPicPr>
        <p:blipFill rotWithShape="1">
          <a:blip r:embed="rId2"/>
          <a:srcRect b="8270"/>
          <a:stretch/>
        </p:blipFill>
        <p:spPr>
          <a:xfrm>
            <a:off x="3312544" y="1914426"/>
            <a:ext cx="6771736" cy="4253462"/>
          </a:xfrm>
          <a:prstGeom prst="rect">
            <a:avLst/>
          </a:prstGeom>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77611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583588"/>
          </a:xfrm>
        </p:spPr>
        <p:txBody>
          <a:bodyPr>
            <a:normAutofit/>
          </a:bodyPr>
          <a:lstStyle/>
          <a:p>
            <a:r>
              <a:rPr lang="da-DK" sz="2800" dirty="0" smtClean="0"/>
              <a:t>I anden </a:t>
            </a:r>
            <a:r>
              <a:rPr lang="da-DK" sz="2800" dirty="0"/>
              <a:t>halvdel af </a:t>
            </a:r>
            <a:r>
              <a:rPr lang="da-DK" sz="2800" dirty="0" smtClean="0"/>
              <a:t>1600-tallet skete der noget</a:t>
            </a:r>
            <a:endParaRPr lang="da-DK" sz="2800" dirty="0"/>
          </a:p>
        </p:txBody>
      </p:sp>
      <p:pic>
        <p:nvPicPr>
          <p:cNvPr id="4" name="Pladsholder til indhold 3"/>
          <p:cNvPicPr>
            <a:picLocks noGrp="1" noChangeAspect="1"/>
          </p:cNvPicPr>
          <p:nvPr>
            <p:ph idx="1"/>
          </p:nvPr>
        </p:nvPicPr>
        <p:blipFill rotWithShape="1">
          <a:blip r:embed="rId2"/>
          <a:srcRect t="28982" b="23666"/>
          <a:stretch/>
        </p:blipFill>
        <p:spPr>
          <a:xfrm>
            <a:off x="2618462" y="1905000"/>
            <a:ext cx="8578625" cy="4145317"/>
          </a:xfrm>
          <a:prstGeom prst="rect">
            <a:avLst/>
          </a:prstGeom>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69887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15362" name="Picture 2" descr="The way we were — CERN recreates the first website | BetaNew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5292" y="633072"/>
            <a:ext cx="6219644" cy="5502736"/>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11791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1)">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45719"/>
          </a:xfrm>
        </p:spPr>
        <p:txBody>
          <a:bodyPr>
            <a:normAutofit fontScale="90000"/>
          </a:bodyPr>
          <a:lstStyle/>
          <a:p>
            <a:endParaRPr lang="da-DK" dirty="0"/>
          </a:p>
        </p:txBody>
      </p:sp>
      <p:pic>
        <p:nvPicPr>
          <p:cNvPr id="4" name="Pladsholder til indhold 3"/>
          <p:cNvPicPr>
            <a:picLocks noGrp="1" noChangeAspect="1"/>
          </p:cNvPicPr>
          <p:nvPr>
            <p:ph idx="1"/>
          </p:nvPr>
        </p:nvPicPr>
        <p:blipFill rotWithShape="1">
          <a:blip r:embed="rId2"/>
          <a:srcRect l="32419" t="18874" r="33548" b="4867"/>
          <a:stretch/>
        </p:blipFill>
        <p:spPr>
          <a:xfrm>
            <a:off x="4114799" y="639591"/>
            <a:ext cx="4839419" cy="5496218"/>
          </a:xfrm>
          <a:prstGeom prst="rect">
            <a:avLst/>
          </a:prstGeom>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178023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Lånt fra Norddjurs kommune </a:t>
            </a:r>
            <a:r>
              <a:rPr lang="da-DK" dirty="0" smtClean="0">
                <a:sym typeface="Wingdings" panose="05000000000000000000" pitchFamily="2" charset="2"/>
              </a:rPr>
              <a:t></a:t>
            </a:r>
            <a:endParaRPr lang="da-DK" dirty="0"/>
          </a:p>
        </p:txBody>
      </p:sp>
      <p:pic>
        <p:nvPicPr>
          <p:cNvPr id="4" name="Pladsholder til indhold 3"/>
          <p:cNvPicPr>
            <a:picLocks noGrp="1" noChangeAspect="1"/>
          </p:cNvPicPr>
          <p:nvPr>
            <p:ph idx="1"/>
          </p:nvPr>
        </p:nvPicPr>
        <p:blipFill rotWithShape="1">
          <a:blip r:embed="rId2"/>
          <a:srcRect l="30363" t="20472" r="33420" b="10576"/>
          <a:stretch/>
        </p:blipFill>
        <p:spPr>
          <a:xfrm>
            <a:off x="2592925" y="1207700"/>
            <a:ext cx="9044109" cy="5132716"/>
          </a:xfrm>
          <a:prstGeom prst="rect">
            <a:avLst/>
          </a:prstGeom>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413368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8000" dirty="0" smtClean="0"/>
              <a:t>					Viden</a:t>
            </a:r>
            <a:endParaRPr lang="da-DK" sz="8000" dirty="0"/>
          </a:p>
        </p:txBody>
      </p:sp>
      <p:pic>
        <p:nvPicPr>
          <p:cNvPr id="9218" name="Picture 2" descr="Hvad er en hjernerystelse? Få en definition på hjernerystels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52158" y="2133600"/>
            <a:ext cx="6519352" cy="4002208"/>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10333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icture 2" descr="Spørgsmål og svar – Fredericia Fun Ru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6954" y="793631"/>
            <a:ext cx="8214306" cy="5342178"/>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88848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1509490"/>
          </a:xfrm>
        </p:spPr>
        <p:txBody>
          <a:bodyPr>
            <a:normAutofit fontScale="90000"/>
          </a:bodyPr>
          <a:lstStyle/>
          <a:p>
            <a:pPr algn="ctr"/>
            <a:r>
              <a:rPr lang="da-DK" dirty="0"/>
              <a:t>Snak sammen </a:t>
            </a:r>
            <a:r>
              <a:rPr lang="da-DK" dirty="0" smtClean="0"/>
              <a:t>to </a:t>
            </a:r>
            <a:r>
              <a:rPr lang="da-DK" dirty="0"/>
              <a:t>og </a:t>
            </a:r>
            <a:r>
              <a:rPr lang="da-DK" dirty="0" smtClean="0"/>
              <a:t>to </a:t>
            </a:r>
            <a:r>
              <a:rPr lang="da-DK" dirty="0"/>
              <a:t>om, </a:t>
            </a:r>
            <a:r>
              <a:rPr lang="da-DK" dirty="0" smtClean="0"/>
              <a:t>hvad der har været de vigtigste pointer.</a:t>
            </a:r>
            <a:r>
              <a:rPr lang="da-DK" dirty="0"/>
              <a:t/>
            </a:r>
            <a:br>
              <a:rPr lang="da-DK" dirty="0"/>
            </a:br>
            <a:r>
              <a:rPr lang="da-DK" dirty="0"/>
              <a:t>I </a:t>
            </a:r>
            <a:r>
              <a:rPr lang="da-DK" dirty="0" smtClean="0"/>
              <a:t>har </a:t>
            </a:r>
            <a:r>
              <a:rPr lang="da-DK" dirty="0"/>
              <a:t>2 minutter </a:t>
            </a:r>
            <a:r>
              <a:rPr lang="da-DK" dirty="0">
                <a:sym typeface="Wingdings" panose="05000000000000000000" pitchFamily="2" charset="2"/>
              </a:rPr>
              <a:t></a:t>
            </a:r>
            <a:endParaRPr lang="da-DK" dirty="0"/>
          </a:p>
        </p:txBody>
      </p:sp>
      <p:pic>
        <p:nvPicPr>
          <p:cNvPr id="1026" name="Picture 2" descr="Bog nr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1152" y="3181423"/>
            <a:ext cx="7567195" cy="3064102"/>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298626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6000" dirty="0" smtClean="0"/>
              <a:t>  Opsamling i plenum</a:t>
            </a:r>
            <a:endParaRPr lang="da-DK" sz="6000" dirty="0"/>
          </a:p>
        </p:txBody>
      </p:sp>
      <p:pic>
        <p:nvPicPr>
          <p:cNvPr id="12292" name="Picture 4" descr="SDG Leadership workshop for kommuner og offentlige organisation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7846" y="1905000"/>
            <a:ext cx="8854829" cy="4167996"/>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86109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738864"/>
          </a:xfrm>
        </p:spPr>
        <p:txBody>
          <a:bodyPr/>
          <a:lstStyle/>
          <a:p>
            <a:r>
              <a:rPr lang="da-DK" dirty="0" smtClean="0"/>
              <a:t>    Tak for jeres opmærksomhed </a:t>
            </a:r>
            <a:r>
              <a:rPr lang="da-DK" dirty="0" smtClean="0">
                <a:sym typeface="Wingdings" panose="05000000000000000000" pitchFamily="2" charset="2"/>
              </a:rPr>
              <a:t></a:t>
            </a:r>
            <a:endParaRPr lang="da-DK" dirty="0"/>
          </a:p>
        </p:txBody>
      </p:sp>
      <p:pic>
        <p:nvPicPr>
          <p:cNvPr id="3076" name="Picture 4" descr="2d Animation Namaste Hands and Stock-video (100 % royaltyfri) 1009604681 |  Shutterstock"/>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218" t="9514" r="23111" b="10118"/>
          <a:stretch/>
        </p:blipFill>
        <p:spPr bwMode="auto">
          <a:xfrm>
            <a:off x="3510951" y="1301681"/>
            <a:ext cx="6331788" cy="4834128"/>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371505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8000" dirty="0" smtClean="0"/>
              <a:t>					Viden</a:t>
            </a:r>
            <a:endParaRPr lang="da-DK" sz="8000" dirty="0"/>
          </a:p>
        </p:txBody>
      </p:sp>
      <p:pic>
        <p:nvPicPr>
          <p:cNvPr id="9218" name="Picture 2" descr="Hvad er en hjernerystelse? Få en definition på hjernerystels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52158" y="2133600"/>
            <a:ext cx="6519352" cy="4002208"/>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67624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2052" name="Picture 4" descr="Nyhed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0344" y="665652"/>
            <a:ext cx="8904268" cy="5493608"/>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142834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89213" y="1690778"/>
            <a:ext cx="8915399" cy="2329131"/>
          </a:xfrm>
        </p:spPr>
        <p:txBody>
          <a:bodyPr>
            <a:normAutofit/>
          </a:bodyPr>
          <a:lstStyle/>
          <a:p>
            <a:r>
              <a:rPr lang="da-DK" sz="9600" dirty="0" smtClean="0"/>
              <a:t>  TRANSFER</a:t>
            </a:r>
            <a:endParaRPr lang="da-DK" sz="9600" dirty="0"/>
          </a:p>
        </p:txBody>
      </p:sp>
      <p:sp>
        <p:nvSpPr>
          <p:cNvPr id="3" name="Undertitel 2"/>
          <p:cNvSpPr>
            <a:spLocks noGrp="1"/>
          </p:cNvSpPr>
          <p:nvPr>
            <p:ph type="subTitle" idx="1"/>
          </p:nvPr>
        </p:nvSpPr>
        <p:spPr/>
        <p:txBody>
          <a:bodyPr/>
          <a:lstStyle/>
          <a:p>
            <a:endParaRPr lang="da-DK"/>
          </a:p>
        </p:txBody>
      </p:sp>
      <p:sp>
        <p:nvSpPr>
          <p:cNvPr id="4" name="Pladsholder til sidefod 3"/>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131879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1509490"/>
          </a:xfrm>
        </p:spPr>
        <p:txBody>
          <a:bodyPr>
            <a:normAutofit fontScale="90000"/>
          </a:bodyPr>
          <a:lstStyle/>
          <a:p>
            <a:pPr algn="ctr"/>
            <a:r>
              <a:rPr lang="da-DK" dirty="0"/>
              <a:t>Snak sammen </a:t>
            </a:r>
            <a:r>
              <a:rPr lang="da-DK" dirty="0" smtClean="0"/>
              <a:t>to </a:t>
            </a:r>
            <a:r>
              <a:rPr lang="da-DK" dirty="0"/>
              <a:t>og </a:t>
            </a:r>
            <a:r>
              <a:rPr lang="da-DK" dirty="0" smtClean="0"/>
              <a:t>to </a:t>
            </a:r>
            <a:r>
              <a:rPr lang="da-DK" dirty="0"/>
              <a:t>om, </a:t>
            </a:r>
            <a:r>
              <a:rPr lang="da-DK" dirty="0" smtClean="0"/>
              <a:t/>
            </a:r>
            <a:br>
              <a:rPr lang="da-DK" dirty="0" smtClean="0"/>
            </a:br>
            <a:r>
              <a:rPr lang="da-DK" dirty="0" smtClean="0"/>
              <a:t>hvad </a:t>
            </a:r>
            <a:r>
              <a:rPr lang="da-DK" dirty="0"/>
              <a:t>I tror TRANSFER betyder?</a:t>
            </a:r>
            <a:br>
              <a:rPr lang="da-DK" dirty="0"/>
            </a:br>
            <a:r>
              <a:rPr lang="da-DK" dirty="0"/>
              <a:t>I </a:t>
            </a:r>
            <a:r>
              <a:rPr lang="da-DK" dirty="0" smtClean="0"/>
              <a:t>har </a:t>
            </a:r>
            <a:r>
              <a:rPr lang="da-DK" dirty="0"/>
              <a:t>2 minutter </a:t>
            </a:r>
            <a:r>
              <a:rPr lang="da-DK" dirty="0">
                <a:sym typeface="Wingdings" panose="05000000000000000000" pitchFamily="2" charset="2"/>
              </a:rPr>
              <a:t></a:t>
            </a:r>
            <a:endParaRPr lang="da-DK" dirty="0"/>
          </a:p>
        </p:txBody>
      </p:sp>
      <p:pic>
        <p:nvPicPr>
          <p:cNvPr id="1026" name="Picture 2" descr="Bog nr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4888" y="2491309"/>
            <a:ext cx="7567195" cy="3443665"/>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969196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6000" dirty="0" smtClean="0"/>
              <a:t>  Opsamling i plenum</a:t>
            </a:r>
            <a:endParaRPr lang="da-DK" sz="6000" dirty="0"/>
          </a:p>
        </p:txBody>
      </p:sp>
      <p:pic>
        <p:nvPicPr>
          <p:cNvPr id="12292" name="Picture 4" descr="SDG Leadership workshop for kommuner og offentlige organisation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7846" y="1905000"/>
            <a:ext cx="8854829" cy="4167996"/>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218277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ircle(in)">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89213" y="146650"/>
            <a:ext cx="8915399" cy="899734"/>
          </a:xfrm>
        </p:spPr>
        <p:txBody>
          <a:bodyPr>
            <a:noAutofit/>
          </a:bodyPr>
          <a:lstStyle/>
          <a:p>
            <a:r>
              <a:rPr lang="da-DK" sz="7200" dirty="0" smtClean="0"/>
              <a:t>         </a:t>
            </a:r>
            <a:endParaRPr lang="da-DK" sz="7200" dirty="0"/>
          </a:p>
        </p:txBody>
      </p:sp>
      <p:pic>
        <p:nvPicPr>
          <p:cNvPr id="4" name="Billede 3"/>
          <p:cNvPicPr>
            <a:picLocks noChangeAspect="1"/>
          </p:cNvPicPr>
          <p:nvPr/>
        </p:nvPicPr>
        <p:blipFill>
          <a:blip r:embed="rId2"/>
          <a:stretch>
            <a:fillRect/>
          </a:stretch>
        </p:blipFill>
        <p:spPr>
          <a:xfrm>
            <a:off x="2502949" y="457201"/>
            <a:ext cx="8915400" cy="3079629"/>
          </a:xfrm>
          <a:prstGeom prst="rect">
            <a:avLst/>
          </a:prstGeom>
        </p:spPr>
      </p:pic>
      <p:sp>
        <p:nvSpPr>
          <p:cNvPr id="3" name="Undertitel 2"/>
          <p:cNvSpPr>
            <a:spLocks noGrp="1"/>
          </p:cNvSpPr>
          <p:nvPr>
            <p:ph type="subTitle" idx="1"/>
          </p:nvPr>
        </p:nvSpPr>
        <p:spPr>
          <a:xfrm>
            <a:off x="2589213" y="3459192"/>
            <a:ext cx="8915399" cy="2751828"/>
          </a:xfrm>
        </p:spPr>
        <p:txBody>
          <a:bodyPr>
            <a:noAutofit/>
          </a:bodyPr>
          <a:lstStyle/>
          <a:p>
            <a:endParaRPr lang="da-DK" sz="2000" dirty="0" smtClean="0"/>
          </a:p>
          <a:p>
            <a:r>
              <a:rPr lang="da-DK" sz="2400" dirty="0" smtClean="0"/>
              <a:t>Transfer </a:t>
            </a:r>
            <a:r>
              <a:rPr lang="da-DK" sz="2400" dirty="0"/>
              <a:t>kommer af det latinske udtryk </a:t>
            </a:r>
            <a:r>
              <a:rPr lang="da-DK" sz="2400" i="1" dirty="0" err="1"/>
              <a:t>transfero</a:t>
            </a:r>
            <a:r>
              <a:rPr lang="da-DK" sz="2400" dirty="0"/>
              <a:t> og betyder at </a:t>
            </a:r>
            <a:r>
              <a:rPr lang="da-DK" sz="2400" i="1" dirty="0"/>
              <a:t>bære over</a:t>
            </a:r>
            <a:r>
              <a:rPr lang="da-DK" sz="2400" dirty="0"/>
              <a:t>. Herved forstås at det lærte bæres fra én kontekst til en anden.</a:t>
            </a:r>
          </a:p>
          <a:p>
            <a:r>
              <a:rPr lang="da-DK" sz="2400" dirty="0"/>
              <a:t>I en dansk kontekst definerer Bjarne Wahlgren og Vibe Aarkrog transfer </a:t>
            </a:r>
            <a:r>
              <a:rPr lang="da-DK" sz="2400" dirty="0" smtClean="0"/>
              <a:t>som: </a:t>
            </a:r>
            <a:r>
              <a:rPr lang="da-DK" sz="2400" dirty="0"/>
              <a:t>”</a:t>
            </a:r>
            <a:r>
              <a:rPr lang="da-DK" sz="2400" i="1" dirty="0"/>
              <a:t>Overføring af viden og kunnen fra en situation til en anden</a:t>
            </a:r>
            <a:r>
              <a:rPr lang="da-DK" sz="2400" dirty="0"/>
              <a:t>” (Wahlgren &amp; Aarkrog, 2007).</a:t>
            </a:r>
          </a:p>
        </p:txBody>
      </p:sp>
      <p:sp>
        <p:nvSpPr>
          <p:cNvPr id="5" name="Pladsholder til sidefod 4"/>
          <p:cNvSpPr>
            <a:spLocks noGrp="1"/>
          </p:cNvSpPr>
          <p:nvPr>
            <p:ph type="ftr" sz="quarter" idx="11"/>
          </p:nvPr>
        </p:nvSpPr>
        <p:spPr/>
        <p:txBody>
          <a:bodyPr/>
          <a:lstStyle/>
          <a:p>
            <a:r>
              <a:rPr lang="da-DK" smtClean="0"/>
              <a:t>Connie Kristensen, Sundhedsplejerske og klinisk vejleder.</a:t>
            </a:r>
            <a:endParaRPr lang="da-DK"/>
          </a:p>
        </p:txBody>
      </p:sp>
    </p:spTree>
    <p:extLst>
      <p:ext uri="{BB962C8B-B14F-4D97-AF65-F5344CB8AC3E}">
        <p14:creationId xmlns:p14="http://schemas.microsoft.com/office/powerpoint/2010/main" val="142623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isk">
  <a:themeElements>
    <a:clrScheme name="Visk">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Vis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sk">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1685</TotalTime>
  <Words>1158</Words>
  <Application>Microsoft Office PowerPoint</Application>
  <PresentationFormat>Widescreen</PresentationFormat>
  <Paragraphs>141</Paragraphs>
  <Slides>38</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38</vt:i4>
      </vt:variant>
    </vt:vector>
  </HeadingPairs>
  <TitlesOfParts>
    <vt:vector size="45" baseType="lpstr">
      <vt:lpstr>Arial</vt:lpstr>
      <vt:lpstr>Calibri</vt:lpstr>
      <vt:lpstr>Century Gothic</vt:lpstr>
      <vt:lpstr>Times New Roman</vt:lpstr>
      <vt:lpstr>Wingdings</vt:lpstr>
      <vt:lpstr>Wingdings 3</vt:lpstr>
      <vt:lpstr>Visk</vt:lpstr>
      <vt:lpstr>Kliniskvejleder modul.</vt:lpstr>
      <vt:lpstr>Undervisning/studiegruppe</vt:lpstr>
      <vt:lpstr>    Virkeligheden</vt:lpstr>
      <vt:lpstr>     Viden</vt:lpstr>
      <vt:lpstr>PowerPoint-præsentation</vt:lpstr>
      <vt:lpstr>  TRANSFER</vt:lpstr>
      <vt:lpstr>Snak sammen to og to om,  hvad I tror TRANSFER betyder? I har 2 minutter </vt:lpstr>
      <vt:lpstr>  Opsamling i plenum</vt:lpstr>
      <vt:lpstr>         </vt:lpstr>
      <vt:lpstr>PowerPoint-præsentation</vt:lpstr>
      <vt:lpstr>Transferproblemet</vt:lpstr>
      <vt:lpstr>PowerPoint-præsentation</vt:lpstr>
      <vt:lpstr>Der er håb forude.</vt:lpstr>
      <vt:lpstr>Bjarne Wahlgreen - Transfer Dansk sociolog. </vt:lpstr>
      <vt:lpstr>Hvordan opnås et godt kompetenceforløb</vt:lpstr>
      <vt:lpstr>   Hvad fremmer transfer?</vt:lpstr>
      <vt:lpstr>PowerPoint-præsentation</vt:lpstr>
      <vt:lpstr>PowerPoint-præsentation</vt:lpstr>
      <vt:lpstr>  Opsamling i plenum</vt:lpstr>
      <vt:lpstr>Robert O. Brinkerhoff Amerikansk professor og konsulent.</vt:lpstr>
      <vt:lpstr>Energifordelingen i 40-20-40 modellen.</vt:lpstr>
      <vt:lpstr> </vt:lpstr>
      <vt:lpstr>Jeg eksperimenterer</vt:lpstr>
      <vt:lpstr>PowerPoint-præsentation</vt:lpstr>
      <vt:lpstr>Opmærksomhedspunkter:</vt:lpstr>
      <vt:lpstr>Er det noget vi kan brug til noget? Snak sammen to og to. I har 2 minutter </vt:lpstr>
      <vt:lpstr>  Opsamling i plenum</vt:lpstr>
      <vt:lpstr>PowerPoint-præsentation</vt:lpstr>
      <vt:lpstr>PowerPoint-præsentation</vt:lpstr>
      <vt:lpstr>I anden halvdel af 1600-tallet skete der noget</vt:lpstr>
      <vt:lpstr>PowerPoint-præsentation</vt:lpstr>
      <vt:lpstr>PowerPoint-præsentation</vt:lpstr>
      <vt:lpstr>Lånt fra Norddjurs kommune </vt:lpstr>
      <vt:lpstr>     Viden</vt:lpstr>
      <vt:lpstr>PowerPoint-præsentation</vt:lpstr>
      <vt:lpstr>Snak sammen to og to om, hvad der har været de vigtigste pointer. I har 2 minutter </vt:lpstr>
      <vt:lpstr>  Opsamling i plenum</vt:lpstr>
      <vt:lpstr>    Tak for jeres opmærksomhed </vt:lpstr>
    </vt:vector>
  </TitlesOfParts>
  <Company>Randers 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Connie Kristensen</dc:creator>
  <cp:lastModifiedBy>Anne Lise Buus Nielsen</cp:lastModifiedBy>
  <cp:revision>46</cp:revision>
  <dcterms:created xsi:type="dcterms:W3CDTF">2021-10-08T12:31:42Z</dcterms:created>
  <dcterms:modified xsi:type="dcterms:W3CDTF">2021-10-20T18:18:17Z</dcterms:modified>
</cp:coreProperties>
</file>