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5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</p:sldIdLst>
  <p:sldSz cx="18288000" cy="10287000"/>
  <p:notesSz cx="9926638" cy="6797675"/>
  <p:custDataLst>
    <p:tags r:id="rId14"/>
  </p:custDataLst>
  <p:defaultTextStyle>
    <a:defPPr>
      <a:defRPr lang="da-DK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8D9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07" autoAdjust="0"/>
  </p:normalViewPr>
  <p:slideViewPr>
    <p:cSldViewPr snapToGrid="0">
      <p:cViewPr varScale="1">
        <p:scale>
          <a:sx n="47" d="100"/>
          <a:sy n="47" d="100"/>
        </p:scale>
        <p:origin x="524" y="5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2418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7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96770317-DDC1-43CC-B9F1-ACF35A5594C5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76ED502D-817E-4215-8128-908F33087B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07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3149600"/>
            <a:ext cx="13238487" cy="4016472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5238477" y="2688337"/>
            <a:ext cx="1485899" cy="4571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3427964" y="4841749"/>
            <a:ext cx="5789693" cy="4572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8811" y="443594"/>
            <a:ext cx="1257299" cy="1151531"/>
          </a:xfrm>
        </p:spPr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66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7454891"/>
            <a:ext cx="13238489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2" y="1028700"/>
            <a:ext cx="13238489" cy="5143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1" y="8304998"/>
            <a:ext cx="13238487" cy="74056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51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7" y="1595126"/>
            <a:ext cx="13247724" cy="2059479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314950"/>
            <a:ext cx="13238489" cy="371475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02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322349" y="911004"/>
            <a:ext cx="120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4826688" y="3920681"/>
            <a:ext cx="979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817" y="1473201"/>
            <a:ext cx="12680859" cy="4044948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918918" y="5518149"/>
            <a:ext cx="11596829" cy="5132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7543799"/>
            <a:ext cx="13867346" cy="1496786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Rectangle 18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622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3556001"/>
            <a:ext cx="13238490" cy="27337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537451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723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3905253"/>
            <a:ext cx="471281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2430" y="4769647"/>
            <a:ext cx="4712819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9082" y="3905250"/>
            <a:ext cx="4720514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69082" y="4769645"/>
            <a:ext cx="472051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32203" y="3905252"/>
            <a:ext cx="471859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832494" y="4769643"/>
            <a:ext cx="471830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5956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58602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57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6799266"/>
            <a:ext cx="457565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01830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2431" y="7663659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3298" y="6799267"/>
            <a:ext cx="4575657" cy="8643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122694" y="3905250"/>
            <a:ext cx="4036865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55258" y="7663658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74163" y="6799268"/>
            <a:ext cx="4576643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44547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74163" y="7663656"/>
            <a:ext cx="4576644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608747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696703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1667" y="9587758"/>
            <a:ext cx="5466423" cy="457202"/>
          </a:xfr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977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3905250"/>
            <a:ext cx="13238489" cy="5124450"/>
          </a:xfrm>
        </p:spPr>
        <p:txBody>
          <a:bodyPr vert="eaVert" anchor="t" anchorCtr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43159" y="9587758"/>
            <a:ext cx="1485899" cy="457199"/>
          </a:xfrm>
        </p:spPr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755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77853" y="1917701"/>
            <a:ext cx="2114948" cy="7122885"/>
          </a:xfr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1917701"/>
            <a:ext cx="9384038" cy="712288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79657" y="9587758"/>
            <a:ext cx="1488203" cy="457199"/>
          </a:xfrm>
        </p:spPr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47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- bre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931D65B7-11F2-41A8-8094-A23596BF1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xmlns="" id="{7AE229F2-00EA-4E7E-9E4F-22526B2F5D3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5666384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xmlns="" id="{3EE7590C-207A-4AEE-800C-843C1B955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3870484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0C1F3748-D322-4B50-8BD8-13F0C9AD9E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xmlns="" id="{7C6DFEC2-A696-497F-A700-191FBA15D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9" y="9576000"/>
            <a:ext cx="2390268" cy="396000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xmlns="" id="{88CF3713-444F-4752-A780-8C5378E3EC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6709" y="9393000"/>
            <a:ext cx="8116887" cy="762000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  23 september 2022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xmlns="" id="{81B51FD5-86A1-443D-BBF1-C0EF49455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586038"/>
            <a:ext cx="18287999" cy="213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 på slideshow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xmlns="" id="{84CD2C73-5DEF-4413-9E28-10F31BAC1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719638"/>
            <a:ext cx="18287999" cy="1989137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Undertitel på slideshow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E8E501E6-55B6-4FCB-8419-0CD0D64FEE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4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2" y="3905250"/>
            <a:ext cx="13238489" cy="51244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456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Et bille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dsholder til billede 73">
            <a:extLst>
              <a:ext uri="{FF2B5EF4-FFF2-40B4-BE49-F238E27FC236}">
                <a16:creationId xmlns:a16="http://schemas.microsoft.com/office/drawing/2014/main" xmlns="" id="{8694C7DA-C400-465A-9452-3CC2ECFB1C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22060" y="0"/>
            <a:ext cx="6865940" cy="10287000"/>
          </a:xfrm>
          <a:custGeom>
            <a:avLst/>
            <a:gdLst>
              <a:gd name="connsiteX0" fmla="*/ 2857500 w 6865940"/>
              <a:gd name="connsiteY0" fmla="*/ 0 h 10287000"/>
              <a:gd name="connsiteX1" fmla="*/ 3106864 w 6865940"/>
              <a:gd name="connsiteY1" fmla="*/ 0 h 10287000"/>
              <a:gd name="connsiteX2" fmla="*/ 3429000 w 6865940"/>
              <a:gd name="connsiteY2" fmla="*/ 0 h 10287000"/>
              <a:gd name="connsiteX3" fmla="*/ 3432972 w 6865940"/>
              <a:gd name="connsiteY3" fmla="*/ 0 h 10287000"/>
              <a:gd name="connsiteX4" fmla="*/ 3432972 w 6865940"/>
              <a:gd name="connsiteY4" fmla="*/ 1908000 h 10287000"/>
              <a:gd name="connsiteX5" fmla="*/ 4704544 w 6865940"/>
              <a:gd name="connsiteY5" fmla="*/ 1908000 h 10287000"/>
              <a:gd name="connsiteX6" fmla="*/ 5009344 w 6865940"/>
              <a:gd name="connsiteY6" fmla="*/ 1603200 h 10287000"/>
              <a:gd name="connsiteX7" fmla="*/ 5009344 w 6865940"/>
              <a:gd name="connsiteY7" fmla="*/ 0 h 10287000"/>
              <a:gd name="connsiteX8" fmla="*/ 5101308 w 6865940"/>
              <a:gd name="connsiteY8" fmla="*/ 0 h 10287000"/>
              <a:gd name="connsiteX9" fmla="*/ 6865940 w 6865940"/>
              <a:gd name="connsiteY9" fmla="*/ 0 h 10287000"/>
              <a:gd name="connsiteX10" fmla="*/ 6865940 w 6865940"/>
              <a:gd name="connsiteY10" fmla="*/ 10287000 h 10287000"/>
              <a:gd name="connsiteX11" fmla="*/ 0 w 6865940"/>
              <a:gd name="connsiteY11" fmla="*/ 10287000 h 10287000"/>
              <a:gd name="connsiteX12" fmla="*/ 0 w 6865940"/>
              <a:gd name="connsiteY12" fmla="*/ 2857480 h 10287000"/>
              <a:gd name="connsiteX13" fmla="*/ 14752 w 6865940"/>
              <a:gd name="connsiteY13" fmla="*/ 2565337 h 10287000"/>
              <a:gd name="connsiteX14" fmla="*/ 2857500 w 6865940"/>
              <a:gd name="connsiteY1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102870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10287000"/>
                </a:lnTo>
                <a:lnTo>
                  <a:pt x="0" y="102870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 billede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xmlns="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8C7912-E982-4CB2-B0A9-BA64FC078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FFD43D12-F4B6-4D49-A916-913BDFDAB4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xmlns="" id="{8B399C38-2B8A-43B8-A98D-BA55546CD3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07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o bille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xmlns="" id="{8B99B115-D99E-492C-90DF-A8BB142C4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22060" y="0"/>
            <a:ext cx="6865940" cy="5143500"/>
          </a:xfrm>
          <a:custGeom>
            <a:avLst/>
            <a:gdLst>
              <a:gd name="connsiteX0" fmla="*/ 2857500 w 6865940"/>
              <a:gd name="connsiteY0" fmla="*/ 0 h 5143500"/>
              <a:gd name="connsiteX1" fmla="*/ 3106864 w 6865940"/>
              <a:gd name="connsiteY1" fmla="*/ 0 h 5143500"/>
              <a:gd name="connsiteX2" fmla="*/ 3429000 w 6865940"/>
              <a:gd name="connsiteY2" fmla="*/ 0 h 5143500"/>
              <a:gd name="connsiteX3" fmla="*/ 3432972 w 6865940"/>
              <a:gd name="connsiteY3" fmla="*/ 0 h 5143500"/>
              <a:gd name="connsiteX4" fmla="*/ 3432972 w 6865940"/>
              <a:gd name="connsiteY4" fmla="*/ 1908000 h 5143500"/>
              <a:gd name="connsiteX5" fmla="*/ 4704544 w 6865940"/>
              <a:gd name="connsiteY5" fmla="*/ 1908000 h 5143500"/>
              <a:gd name="connsiteX6" fmla="*/ 5009344 w 6865940"/>
              <a:gd name="connsiteY6" fmla="*/ 1603200 h 5143500"/>
              <a:gd name="connsiteX7" fmla="*/ 5009344 w 6865940"/>
              <a:gd name="connsiteY7" fmla="*/ 0 h 5143500"/>
              <a:gd name="connsiteX8" fmla="*/ 5101308 w 6865940"/>
              <a:gd name="connsiteY8" fmla="*/ 0 h 5143500"/>
              <a:gd name="connsiteX9" fmla="*/ 6865940 w 6865940"/>
              <a:gd name="connsiteY9" fmla="*/ 0 h 5143500"/>
              <a:gd name="connsiteX10" fmla="*/ 6865940 w 6865940"/>
              <a:gd name="connsiteY10" fmla="*/ 5143500 h 5143500"/>
              <a:gd name="connsiteX11" fmla="*/ 0 w 6865940"/>
              <a:gd name="connsiteY11" fmla="*/ 5143500 h 5143500"/>
              <a:gd name="connsiteX12" fmla="*/ 0 w 6865940"/>
              <a:gd name="connsiteY12" fmla="*/ 2857480 h 5143500"/>
              <a:gd name="connsiteX13" fmla="*/ 14752 w 6865940"/>
              <a:gd name="connsiteY13" fmla="*/ 2565337 h 5143500"/>
              <a:gd name="connsiteX14" fmla="*/ 2857500 w 6865940"/>
              <a:gd name="connsiteY1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51435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5143500"/>
                </a:lnTo>
                <a:lnTo>
                  <a:pt x="0" y="51435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mtClean="0"/>
              <a:t>Klik på ikonet for at tilføje et billede</a:t>
            </a:r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xmlns="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xmlns="" id="{FF688208-7264-488A-A54E-168660AA5E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22063" y="5143500"/>
            <a:ext cx="686593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xmlns="" id="{400CC1CE-2370-4C84-A8A3-ED3806D20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7" name="Pladsholder til indhold 5">
            <a:extLst>
              <a:ext uri="{FF2B5EF4-FFF2-40B4-BE49-F238E27FC236}">
                <a16:creationId xmlns:a16="http://schemas.microsoft.com/office/drawing/2014/main" xmlns="" id="{89862FB4-233E-4944-99BC-C55212607C5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80871D2C-013C-44B1-8BE5-235D095E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re bille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xmlns="" id="{8B99B115-D99E-492C-90DF-A8BB142C4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22060" y="0"/>
            <a:ext cx="6865940" cy="5143500"/>
          </a:xfrm>
          <a:custGeom>
            <a:avLst/>
            <a:gdLst>
              <a:gd name="connsiteX0" fmla="*/ 2857500 w 6865940"/>
              <a:gd name="connsiteY0" fmla="*/ 0 h 5143500"/>
              <a:gd name="connsiteX1" fmla="*/ 3106864 w 6865940"/>
              <a:gd name="connsiteY1" fmla="*/ 0 h 5143500"/>
              <a:gd name="connsiteX2" fmla="*/ 3429000 w 6865940"/>
              <a:gd name="connsiteY2" fmla="*/ 0 h 5143500"/>
              <a:gd name="connsiteX3" fmla="*/ 3432972 w 6865940"/>
              <a:gd name="connsiteY3" fmla="*/ 0 h 5143500"/>
              <a:gd name="connsiteX4" fmla="*/ 3432972 w 6865940"/>
              <a:gd name="connsiteY4" fmla="*/ 1908000 h 5143500"/>
              <a:gd name="connsiteX5" fmla="*/ 4704544 w 6865940"/>
              <a:gd name="connsiteY5" fmla="*/ 1908000 h 5143500"/>
              <a:gd name="connsiteX6" fmla="*/ 5009344 w 6865940"/>
              <a:gd name="connsiteY6" fmla="*/ 1603200 h 5143500"/>
              <a:gd name="connsiteX7" fmla="*/ 5009344 w 6865940"/>
              <a:gd name="connsiteY7" fmla="*/ 0 h 5143500"/>
              <a:gd name="connsiteX8" fmla="*/ 5101308 w 6865940"/>
              <a:gd name="connsiteY8" fmla="*/ 0 h 5143500"/>
              <a:gd name="connsiteX9" fmla="*/ 6865940 w 6865940"/>
              <a:gd name="connsiteY9" fmla="*/ 0 h 5143500"/>
              <a:gd name="connsiteX10" fmla="*/ 6865940 w 6865940"/>
              <a:gd name="connsiteY10" fmla="*/ 5143500 h 5143500"/>
              <a:gd name="connsiteX11" fmla="*/ 0 w 6865940"/>
              <a:gd name="connsiteY11" fmla="*/ 5143500 h 5143500"/>
              <a:gd name="connsiteX12" fmla="*/ 0 w 6865940"/>
              <a:gd name="connsiteY12" fmla="*/ 2857480 h 5143500"/>
              <a:gd name="connsiteX13" fmla="*/ 14752 w 6865940"/>
              <a:gd name="connsiteY13" fmla="*/ 2565337 h 5143500"/>
              <a:gd name="connsiteX14" fmla="*/ 2857500 w 6865940"/>
              <a:gd name="connsiteY1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51435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5143500"/>
                </a:lnTo>
                <a:lnTo>
                  <a:pt x="0" y="51435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Klik på ikonet for at tilføje et billede</a:t>
            </a:r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:a16="http://schemas.microsoft.com/office/drawing/2014/main" xmlns="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xmlns="" id="{FF688208-7264-488A-A54E-168660AA5E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22063" y="5143500"/>
            <a:ext cx="6865937" cy="257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billede 2</a:t>
            </a:r>
          </a:p>
          <a:p>
            <a:endParaRPr lang="da-DK" dirty="0"/>
          </a:p>
        </p:txBody>
      </p:sp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xmlns="" id="{564EAAB9-6556-4CCA-8EB2-44047EEF1D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422063" y="7717500"/>
            <a:ext cx="6865937" cy="257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billede 3</a:t>
            </a:r>
          </a:p>
          <a:p>
            <a:endParaRPr lang="da-DK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xmlns="" id="{4FC8D3B3-1842-4565-AC40-C86DABBB2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:a16="http://schemas.microsoft.com/office/drawing/2014/main" xmlns="" id="{7BFF5B87-BB6B-4E46-844D-7962E9491D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1050DFC2-8D3A-4A18-B63B-A28B548E4B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1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to kolonner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5">
            <a:extLst>
              <a:ext uri="{FF2B5EF4-FFF2-40B4-BE49-F238E27FC236}">
                <a16:creationId xmlns:a16="http://schemas.microsoft.com/office/drawing/2014/main" xmlns="" id="{12C8D058-24AC-41B2-A64B-361C5A2818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17" name="Pladsholder til indhold 10">
            <a:extLst>
              <a:ext uri="{FF2B5EF4-FFF2-40B4-BE49-F238E27FC236}">
                <a16:creationId xmlns:a16="http://schemas.microsoft.com/office/drawing/2014/main" xmlns="" id="{BDE03F2D-599C-469E-A699-92B9F1C4C56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xmlns="" id="{15274CD0-2568-4073-AB6C-509137F73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xmlns="" id="{2DBFBAC4-8014-47CB-9919-879B15315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D05A918C-61A2-437E-BA4E-DEBAA2EDC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to kolonner hvid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xmlns="" id="{5142445C-C242-46E5-96B1-E13C77A363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16" name="Pladsholder til indhold 10">
            <a:extLst>
              <a:ext uri="{FF2B5EF4-FFF2-40B4-BE49-F238E27FC236}">
                <a16:creationId xmlns:a16="http://schemas.microsoft.com/office/drawing/2014/main" xmlns="" id="{946857DA-FBF2-4E1A-B632-2EDB12A201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xmlns="" id="{72F5C715-1CA9-441E-A212-9BF30FEAF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9" name="Pladsholder til tekst 20">
            <a:extLst>
              <a:ext uri="{FF2B5EF4-FFF2-40B4-BE49-F238E27FC236}">
                <a16:creationId xmlns:a16="http://schemas.microsoft.com/office/drawing/2014/main" xmlns="" id="{8ACDE33E-D635-4BBF-8743-E7706148C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CE70E7DE-BFB3-4102-8F52-F3A53D7AA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to kolonner grøn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indhold 5">
            <a:extLst>
              <a:ext uri="{FF2B5EF4-FFF2-40B4-BE49-F238E27FC236}">
                <a16:creationId xmlns:a16="http://schemas.microsoft.com/office/drawing/2014/main" xmlns="" id="{05D32876-202D-4ED4-B7FF-B3E92035FE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23" name="Pladsholder til indhold 10">
            <a:extLst>
              <a:ext uri="{FF2B5EF4-FFF2-40B4-BE49-F238E27FC236}">
                <a16:creationId xmlns:a16="http://schemas.microsoft.com/office/drawing/2014/main" xmlns="" id="{2F0A98AF-369D-472A-BC77-3B1DC4CA44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24" name="Titel 3">
            <a:extLst>
              <a:ext uri="{FF2B5EF4-FFF2-40B4-BE49-F238E27FC236}">
                <a16:creationId xmlns:a16="http://schemas.microsoft.com/office/drawing/2014/main" xmlns="" id="{9A0F3DE8-4175-464B-B776-96FE09348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25" name="Pladsholder til tekst 20">
            <a:extLst>
              <a:ext uri="{FF2B5EF4-FFF2-40B4-BE49-F238E27FC236}">
                <a16:creationId xmlns:a16="http://schemas.microsoft.com/office/drawing/2014/main" xmlns="" id="{0BE832EE-8018-47A8-96CE-FC5E725D1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xmlns="" id="{AAE2ED2F-6119-40CA-945D-1C37FFDB7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9" y="9576000"/>
            <a:ext cx="23902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9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-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xmlns="" id="{E032F97C-21ED-46C1-8D6B-9AD718D229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8287999" cy="10287001"/>
          </a:xfrm>
          <a:custGeom>
            <a:avLst/>
            <a:gdLst>
              <a:gd name="connsiteX0" fmla="*/ 14846400 w 18287999"/>
              <a:gd name="connsiteY0" fmla="*/ 211 h 10287001"/>
              <a:gd name="connsiteX1" fmla="*/ 14846400 w 18287999"/>
              <a:gd name="connsiteY1" fmla="*/ 1908211 h 10287001"/>
              <a:gd name="connsiteX2" fmla="*/ 16117972 w 18287999"/>
              <a:gd name="connsiteY2" fmla="*/ 1908211 h 10287001"/>
              <a:gd name="connsiteX3" fmla="*/ 16422772 w 18287999"/>
              <a:gd name="connsiteY3" fmla="*/ 1603411 h 10287001"/>
              <a:gd name="connsiteX4" fmla="*/ 16422772 w 18287999"/>
              <a:gd name="connsiteY4" fmla="*/ 211 h 10287001"/>
              <a:gd name="connsiteX5" fmla="*/ 0 w 18287999"/>
              <a:gd name="connsiteY5" fmla="*/ 0 h 10287001"/>
              <a:gd name="connsiteX6" fmla="*/ 18287999 w 18287999"/>
              <a:gd name="connsiteY6" fmla="*/ 0 h 10287001"/>
              <a:gd name="connsiteX7" fmla="*/ 18287999 w 18287999"/>
              <a:gd name="connsiteY7" fmla="*/ 7429749 h 10287001"/>
              <a:gd name="connsiteX8" fmla="*/ 18273247 w 18287999"/>
              <a:gd name="connsiteY8" fmla="*/ 7721873 h 10287001"/>
              <a:gd name="connsiteX9" fmla="*/ 15704634 w 18287999"/>
              <a:gd name="connsiteY9" fmla="*/ 10274231 h 10287001"/>
              <a:gd name="connsiteX10" fmla="*/ 15434954 w 18287999"/>
              <a:gd name="connsiteY10" fmla="*/ 10287001 h 10287001"/>
              <a:gd name="connsiteX11" fmla="*/ 0 w 18287999"/>
              <a:gd name="connsiteY11" fmla="*/ 10287001 h 10287001"/>
              <a:gd name="connsiteX12" fmla="*/ 0 w 18287999"/>
              <a:gd name="connsiteY12" fmla="*/ 2628900 h 10287001"/>
              <a:gd name="connsiteX13" fmla="*/ 11555 w 18287999"/>
              <a:gd name="connsiteY13" fmla="*/ 2628900 h 10287001"/>
              <a:gd name="connsiteX14" fmla="*/ 14754 w 18287999"/>
              <a:gd name="connsiteY14" fmla="*/ 2565549 h 10287001"/>
              <a:gd name="connsiteX15" fmla="*/ 2857501 w 18287999"/>
              <a:gd name="connsiteY15" fmla="*/ 211 h 10287001"/>
              <a:gd name="connsiteX16" fmla="*/ 0 w 18287999"/>
              <a:gd name="connsiteY16" fmla="*/ 21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7999" h="10287001">
                <a:moveTo>
                  <a:pt x="14846400" y="211"/>
                </a:moveTo>
                <a:lnTo>
                  <a:pt x="14846400" y="1908211"/>
                </a:lnTo>
                <a:lnTo>
                  <a:pt x="16117972" y="1908211"/>
                </a:lnTo>
                <a:cubicBezTo>
                  <a:pt x="16286308" y="1908211"/>
                  <a:pt x="16422772" y="1771747"/>
                  <a:pt x="16422772" y="1603411"/>
                </a:cubicBezTo>
                <a:lnTo>
                  <a:pt x="16422772" y="211"/>
                </a:lnTo>
                <a:close/>
                <a:moveTo>
                  <a:pt x="0" y="0"/>
                </a:moveTo>
                <a:lnTo>
                  <a:pt x="18287999" y="0"/>
                </a:lnTo>
                <a:lnTo>
                  <a:pt x="18287999" y="7429749"/>
                </a:lnTo>
                <a:lnTo>
                  <a:pt x="18273247" y="7721873"/>
                </a:lnTo>
                <a:cubicBezTo>
                  <a:pt x="18136063" y="9072729"/>
                  <a:pt x="17057947" y="10145421"/>
                  <a:pt x="15704634" y="10274231"/>
                </a:cubicBezTo>
                <a:lnTo>
                  <a:pt x="15434954" y="10287001"/>
                </a:lnTo>
                <a:lnTo>
                  <a:pt x="0" y="10287001"/>
                </a:lnTo>
                <a:lnTo>
                  <a:pt x="0" y="2628900"/>
                </a:lnTo>
                <a:lnTo>
                  <a:pt x="11555" y="2628900"/>
                </a:lnTo>
                <a:lnTo>
                  <a:pt x="14754" y="2565549"/>
                </a:lnTo>
                <a:cubicBezTo>
                  <a:pt x="161087" y="1124637"/>
                  <a:pt x="1377981" y="211"/>
                  <a:pt x="2857501" y="211"/>
                </a:cubicBezTo>
                <a:lnTo>
                  <a:pt x="0" y="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AEBFC50A-EF3D-4871-BD89-F01D857AC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5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tort bille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xmlns="" id="{E032F97C-21ED-46C1-8D6B-9AD718D229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8287999" cy="10287001"/>
          </a:xfrm>
          <a:custGeom>
            <a:avLst/>
            <a:gdLst>
              <a:gd name="connsiteX0" fmla="*/ 14846400 w 18287999"/>
              <a:gd name="connsiteY0" fmla="*/ 211 h 10287001"/>
              <a:gd name="connsiteX1" fmla="*/ 14846400 w 18287999"/>
              <a:gd name="connsiteY1" fmla="*/ 1908211 h 10287001"/>
              <a:gd name="connsiteX2" fmla="*/ 16117972 w 18287999"/>
              <a:gd name="connsiteY2" fmla="*/ 1908211 h 10287001"/>
              <a:gd name="connsiteX3" fmla="*/ 16422772 w 18287999"/>
              <a:gd name="connsiteY3" fmla="*/ 1603411 h 10287001"/>
              <a:gd name="connsiteX4" fmla="*/ 16422772 w 18287999"/>
              <a:gd name="connsiteY4" fmla="*/ 211 h 10287001"/>
              <a:gd name="connsiteX5" fmla="*/ 0 w 18287999"/>
              <a:gd name="connsiteY5" fmla="*/ 0 h 10287001"/>
              <a:gd name="connsiteX6" fmla="*/ 18287999 w 18287999"/>
              <a:gd name="connsiteY6" fmla="*/ 0 h 10287001"/>
              <a:gd name="connsiteX7" fmla="*/ 18287999 w 18287999"/>
              <a:gd name="connsiteY7" fmla="*/ 7429749 h 10287001"/>
              <a:gd name="connsiteX8" fmla="*/ 18273247 w 18287999"/>
              <a:gd name="connsiteY8" fmla="*/ 7721873 h 10287001"/>
              <a:gd name="connsiteX9" fmla="*/ 15704634 w 18287999"/>
              <a:gd name="connsiteY9" fmla="*/ 10274231 h 10287001"/>
              <a:gd name="connsiteX10" fmla="*/ 15434954 w 18287999"/>
              <a:gd name="connsiteY10" fmla="*/ 10287001 h 10287001"/>
              <a:gd name="connsiteX11" fmla="*/ 0 w 18287999"/>
              <a:gd name="connsiteY11" fmla="*/ 10287001 h 10287001"/>
              <a:gd name="connsiteX12" fmla="*/ 0 w 18287999"/>
              <a:gd name="connsiteY12" fmla="*/ 2628900 h 10287001"/>
              <a:gd name="connsiteX13" fmla="*/ 11555 w 18287999"/>
              <a:gd name="connsiteY13" fmla="*/ 2628900 h 10287001"/>
              <a:gd name="connsiteX14" fmla="*/ 14754 w 18287999"/>
              <a:gd name="connsiteY14" fmla="*/ 2565549 h 10287001"/>
              <a:gd name="connsiteX15" fmla="*/ 2857501 w 18287999"/>
              <a:gd name="connsiteY15" fmla="*/ 211 h 10287001"/>
              <a:gd name="connsiteX16" fmla="*/ 0 w 18287999"/>
              <a:gd name="connsiteY16" fmla="*/ 21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7999" h="10287001">
                <a:moveTo>
                  <a:pt x="14846400" y="211"/>
                </a:moveTo>
                <a:lnTo>
                  <a:pt x="14846400" y="1908211"/>
                </a:lnTo>
                <a:lnTo>
                  <a:pt x="16117972" y="1908211"/>
                </a:lnTo>
                <a:cubicBezTo>
                  <a:pt x="16286308" y="1908211"/>
                  <a:pt x="16422772" y="1771747"/>
                  <a:pt x="16422772" y="1603411"/>
                </a:cubicBezTo>
                <a:lnTo>
                  <a:pt x="16422772" y="211"/>
                </a:lnTo>
                <a:close/>
                <a:moveTo>
                  <a:pt x="0" y="0"/>
                </a:moveTo>
                <a:lnTo>
                  <a:pt x="18287999" y="0"/>
                </a:lnTo>
                <a:lnTo>
                  <a:pt x="18287999" y="7429749"/>
                </a:lnTo>
                <a:lnTo>
                  <a:pt x="18273247" y="7721873"/>
                </a:lnTo>
                <a:cubicBezTo>
                  <a:pt x="18136063" y="9072729"/>
                  <a:pt x="17057947" y="10145421"/>
                  <a:pt x="15704634" y="10274231"/>
                </a:cubicBezTo>
                <a:lnTo>
                  <a:pt x="15434954" y="10287001"/>
                </a:lnTo>
                <a:lnTo>
                  <a:pt x="0" y="10287001"/>
                </a:lnTo>
                <a:lnTo>
                  <a:pt x="0" y="2628900"/>
                </a:lnTo>
                <a:lnTo>
                  <a:pt x="11555" y="2628900"/>
                </a:lnTo>
                <a:lnTo>
                  <a:pt x="14754" y="2565549"/>
                </a:lnTo>
                <a:cubicBezTo>
                  <a:pt x="161087" y="1124637"/>
                  <a:pt x="1377981" y="211"/>
                  <a:pt x="2857501" y="211"/>
                </a:cubicBezTo>
                <a:lnTo>
                  <a:pt x="0" y="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AEBFC50A-EF3D-4871-BD89-F01D857AC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EFDBA1-B0EC-462F-A711-6D0C1C67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62547"/>
            <a:ext cx="15773400" cy="2565066"/>
          </a:xfrm>
          <a:prstGeom prst="rect">
            <a:avLst/>
          </a:prstGeom>
        </p:spPr>
        <p:txBody>
          <a:bodyPr/>
          <a:lstStyle>
            <a:lvl1pPr algn="ctr">
              <a:defRPr sz="16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436271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illede + grøn indho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xmlns="" id="{603389F6-819B-437D-A80E-C11EE608C0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1430000" cy="10287001"/>
          </a:xfrm>
          <a:custGeom>
            <a:avLst/>
            <a:gdLst>
              <a:gd name="connsiteX0" fmla="*/ 0 w 11430000"/>
              <a:gd name="connsiteY0" fmla="*/ 0 h 10287001"/>
              <a:gd name="connsiteX1" fmla="*/ 11430000 w 11430000"/>
              <a:gd name="connsiteY1" fmla="*/ 0 h 10287001"/>
              <a:gd name="connsiteX2" fmla="*/ 11430000 w 11430000"/>
              <a:gd name="connsiteY2" fmla="*/ 7746151 h 10287001"/>
              <a:gd name="connsiteX3" fmla="*/ 11387988 w 11430000"/>
              <a:gd name="connsiteY3" fmla="*/ 8021428 h 10287001"/>
              <a:gd name="connsiteX4" fmla="*/ 9164428 w 11430000"/>
              <a:gd name="connsiteY4" fmla="*/ 10244987 h 10287001"/>
              <a:gd name="connsiteX5" fmla="*/ 8889139 w 11430000"/>
              <a:gd name="connsiteY5" fmla="*/ 10287001 h 10287001"/>
              <a:gd name="connsiteX6" fmla="*/ 0 w 11430000"/>
              <a:gd name="connsiteY6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10287001">
                <a:moveTo>
                  <a:pt x="0" y="0"/>
                </a:moveTo>
                <a:lnTo>
                  <a:pt x="11430000" y="0"/>
                </a:lnTo>
                <a:lnTo>
                  <a:pt x="11430000" y="7746151"/>
                </a:lnTo>
                <a:lnTo>
                  <a:pt x="11387988" y="8021428"/>
                </a:lnTo>
                <a:cubicBezTo>
                  <a:pt x="11159601" y="9137527"/>
                  <a:pt x="10280526" y="10016601"/>
                  <a:pt x="9164428" y="10244987"/>
                </a:cubicBezTo>
                <a:lnTo>
                  <a:pt x="8889139" y="10287001"/>
                </a:lnTo>
                <a:lnTo>
                  <a:pt x="0" y="10287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ladsholder til indhold 10">
            <a:extLst>
              <a:ext uri="{FF2B5EF4-FFF2-40B4-BE49-F238E27FC236}">
                <a16:creationId xmlns:a16="http://schemas.microsoft.com/office/drawing/2014/main" xmlns="" id="{AB5F99FC-A183-4346-9613-E3FB6B6143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9" name="Pladsholder til tekst 20">
            <a:extLst>
              <a:ext uri="{FF2B5EF4-FFF2-40B4-BE49-F238E27FC236}">
                <a16:creationId xmlns:a16="http://schemas.microsoft.com/office/drawing/2014/main" xmlns="" id="{43513F69-DF27-48AA-AFE5-0214428B2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2" name="Billede 11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xmlns="" id="{095CEE9B-A388-4AFB-8B6A-CFB5197EF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5835" y="9576000"/>
            <a:ext cx="23902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8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- Bred indhold hv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931D65B7-11F2-41A8-8094-A23596BF1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xmlns="" id="{3124673F-4E45-4E89-82FD-E278F3E1AC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5666384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xmlns="" id="{E2C613BC-CCF1-4B14-B2BA-C1E50EC57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3870484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57B14D7E-7878-4F32-B091-6651D4483B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4016468"/>
            <a:ext cx="6526538" cy="3425736"/>
          </a:xfrm>
        </p:spPr>
        <p:txBody>
          <a:bodyPr anchor="ctr"/>
          <a:lstStyle>
            <a:lvl1pPr algn="l">
              <a:defRPr sz="6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339" y="4016466"/>
            <a:ext cx="5636318" cy="3425736"/>
          </a:xfrm>
        </p:spPr>
        <p:txBody>
          <a:bodyPr anchor="ctr"/>
          <a:lstStyle>
            <a:lvl1pPr marL="0" indent="0" algn="l">
              <a:buNone/>
              <a:defRPr sz="3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47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31" y="3905251"/>
            <a:ext cx="7237737" cy="512445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3069" y="3905250"/>
            <a:ext cx="7237739" cy="512445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632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7237736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2431" y="4769644"/>
            <a:ext cx="7237737" cy="4260059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13069" y="3905250"/>
            <a:ext cx="723773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13069" y="4769644"/>
            <a:ext cx="7237739" cy="4260059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05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142120" cy="1060446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762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52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1943100"/>
            <a:ext cx="4189737" cy="24003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719" y="2171700"/>
            <a:ext cx="7785099" cy="6858000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4693921"/>
            <a:ext cx="4189737" cy="4343399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36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2540000"/>
            <a:ext cx="5797701" cy="2603501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21806" y="1714500"/>
            <a:ext cx="484079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marL="0" lvl="0" indent="0" algn="ctr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5486400"/>
            <a:ext cx="5788818" cy="2057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346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732432" y="1460502"/>
            <a:ext cx="13142120" cy="1060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1314212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79657" y="9587758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accent1"/>
                </a:solidFill>
              </a:defRPr>
            </a:lvl1pPr>
          </a:lstStyle>
          <a:p>
            <a:fld id="{DE23DB32-B79C-4C6A-8126-F1872A1DA151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666" y="9587758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bg1"/>
                </a:solidFill>
              </a:defRPr>
            </a:lvl1pPr>
          </a:lstStyle>
          <a:p>
            <a:fld id="{05DC5F87-486D-45AD-B9D2-2129188650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7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44" r:id="rId18"/>
    <p:sldLayoutId id="2147483699" r:id="rId19"/>
    <p:sldLayoutId id="2147483686" r:id="rId20"/>
    <p:sldLayoutId id="2147483687" r:id="rId21"/>
    <p:sldLayoutId id="2147483688" r:id="rId22"/>
    <p:sldLayoutId id="2147483690" r:id="rId23"/>
    <p:sldLayoutId id="2147483691" r:id="rId24"/>
    <p:sldLayoutId id="2147483692" r:id="rId25"/>
    <p:sldLayoutId id="2147483696" r:id="rId26"/>
    <p:sldLayoutId id="2147483698" r:id="rId27"/>
    <p:sldLayoutId id="2147483697" r:id="rId28"/>
    <p:sldLayoutId id="2147483695" r:id="rId29"/>
  </p:sldLayoutIdLst>
  <p:txStyles>
    <p:titleStyle>
      <a:lvl1pPr algn="l" defTabSz="685800" rtl="0" eaLnBrk="1" latinLnBrk="0" hangingPunct="1">
        <a:spcBef>
          <a:spcPct val="0"/>
        </a:spcBef>
        <a:buNone/>
        <a:defRPr sz="5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X1dGtO-mE" TargetMode="External"/><Relationship Id="rId2" Type="http://schemas.openxmlformats.org/officeDocument/2006/relationships/hyperlink" Target="https://www.youtube.com/watch?v=KYRg8DTbZCc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900" dirty="0" err="1" smtClean="0"/>
              <a:t>Biological</a:t>
            </a:r>
            <a:r>
              <a:rPr lang="da-DK" sz="4900" dirty="0" smtClean="0"/>
              <a:t> </a:t>
            </a:r>
            <a:r>
              <a:rPr lang="da-DK" sz="4900" dirty="0" err="1" smtClean="0"/>
              <a:t>nurturing</a:t>
            </a:r>
            <a:r>
              <a:rPr lang="da-DK" sz="4900" dirty="0" smtClean="0"/>
              <a:t>, tilbagelænet amning</a:t>
            </a:r>
            <a:r>
              <a:rPr lang="da-DK" sz="4400" dirty="0" smtClean="0"/>
              <a:t>, </a:t>
            </a:r>
            <a:r>
              <a:rPr lang="da-DK" sz="4400" dirty="0" err="1" smtClean="0"/>
              <a:t>laid</a:t>
            </a:r>
            <a:r>
              <a:rPr lang="da-DK" sz="4400" dirty="0" smtClean="0"/>
              <a:t> back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sz="quarter" idx="4294967295"/>
          </p:nvPr>
        </p:nvSpPr>
        <p:spPr>
          <a:xfrm>
            <a:off x="0" y="3766782"/>
            <a:ext cx="15665450" cy="5305781"/>
          </a:xfrm>
        </p:spPr>
        <p:txBody>
          <a:bodyPr/>
          <a:lstStyle/>
          <a:p>
            <a:r>
              <a:rPr lang="da-DK" dirty="0" smtClean="0"/>
              <a:t>Mål for ammeetablering i BN: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At mor og barn beholder og udvikler naturlige instinkter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At barnet sikres sanseoplevelser som i livmoderen: støtte mod hænder og fødder, fri bevægelighed i kroppen som mod den afgrænsende livmodervæg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At mor hjælpes til afslapning og velvære og er i nuet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God mælkeoverførelse uden smerter og ubehag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7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err="1"/>
              <a:t>Effectiveness</a:t>
            </a:r>
            <a:r>
              <a:rPr lang="da-DK" sz="3600" dirty="0"/>
              <a:t> of </a:t>
            </a:r>
            <a:r>
              <a:rPr lang="da-DK" sz="3600" dirty="0" err="1"/>
              <a:t>biological</a:t>
            </a:r>
            <a:r>
              <a:rPr lang="da-DK" sz="3600" dirty="0"/>
              <a:t> </a:t>
            </a:r>
            <a:r>
              <a:rPr lang="da-DK" sz="3600" dirty="0" err="1"/>
              <a:t>nurturing</a:t>
            </a:r>
            <a:r>
              <a:rPr lang="da-DK" sz="3600" dirty="0"/>
              <a:t> on </a:t>
            </a:r>
            <a:r>
              <a:rPr lang="da-DK" sz="3600" dirty="0" err="1"/>
              <a:t>early</a:t>
            </a:r>
            <a:r>
              <a:rPr lang="da-DK" sz="3600" dirty="0"/>
              <a:t> </a:t>
            </a:r>
            <a:r>
              <a:rPr lang="da-DK" sz="3600" dirty="0" err="1"/>
              <a:t>breastfeeding</a:t>
            </a:r>
            <a:r>
              <a:rPr lang="da-DK" sz="3600" dirty="0"/>
              <a:t> problems: a </a:t>
            </a:r>
            <a:r>
              <a:rPr lang="da-DK" sz="3600" dirty="0" err="1"/>
              <a:t>randomized</a:t>
            </a:r>
            <a:r>
              <a:rPr lang="da-DK" sz="3600" dirty="0"/>
              <a:t> </a:t>
            </a:r>
            <a:r>
              <a:rPr lang="da-DK" sz="3600" dirty="0" err="1"/>
              <a:t>controlled</a:t>
            </a:r>
            <a:r>
              <a:rPr lang="da-DK" sz="3600" dirty="0"/>
              <a:t> </a:t>
            </a:r>
            <a:r>
              <a:rPr lang="da-DK" sz="3600" dirty="0" err="1"/>
              <a:t>trial</a:t>
            </a:r>
            <a:endParaRPr lang="da-DK" sz="360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quarter" idx="4294967295"/>
          </p:nvPr>
        </p:nvSpPr>
        <p:spPr>
          <a:xfrm>
            <a:off x="0" y="4012442"/>
            <a:ext cx="15665450" cy="5060121"/>
          </a:xfrm>
        </p:spPr>
        <p:txBody>
          <a:bodyPr/>
          <a:lstStyle/>
          <a:p>
            <a:r>
              <a:rPr lang="da-DK" dirty="0" smtClean="0"/>
              <a:t>Diskussion:</a:t>
            </a:r>
          </a:p>
          <a:p>
            <a:r>
              <a:rPr lang="da-DK" dirty="0" smtClean="0"/>
              <a:t>Hvad er jeres erfaring ved brug af BN?</a:t>
            </a:r>
          </a:p>
          <a:p>
            <a:r>
              <a:rPr lang="da-DK" dirty="0" smtClean="0"/>
              <a:t>Hvilke ulemper ser I ved brugen af BN?</a:t>
            </a:r>
          </a:p>
          <a:p>
            <a:r>
              <a:rPr lang="da-DK" dirty="0" smtClean="0"/>
              <a:t>Er BN for alle?</a:t>
            </a:r>
          </a:p>
        </p:txBody>
      </p:sp>
    </p:spTree>
    <p:extLst>
      <p:ext uri="{BB962C8B-B14F-4D97-AF65-F5344CB8AC3E}">
        <p14:creationId xmlns:p14="http://schemas.microsoft.com/office/powerpoint/2010/main" val="42440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800" dirty="0" err="1" smtClean="0"/>
              <a:t>Biological</a:t>
            </a:r>
            <a:r>
              <a:rPr lang="da-DK" sz="4800" dirty="0" smtClean="0"/>
              <a:t> </a:t>
            </a:r>
            <a:r>
              <a:rPr lang="da-DK" sz="4800" dirty="0" err="1" smtClean="0"/>
              <a:t>nurturing</a:t>
            </a:r>
            <a:r>
              <a:rPr lang="da-DK" sz="4800" dirty="0" smtClean="0"/>
              <a:t>, tilbagelænet amning, </a:t>
            </a:r>
            <a:r>
              <a:rPr lang="da-DK" sz="4800" dirty="0" err="1" smtClean="0"/>
              <a:t>laid</a:t>
            </a:r>
            <a:r>
              <a:rPr lang="da-DK" sz="4800" dirty="0" smtClean="0"/>
              <a:t> back</a:t>
            </a:r>
            <a:endParaRPr lang="da-DK" sz="480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quarter" idx="4294967295"/>
          </p:nvPr>
        </p:nvSpPr>
        <p:spPr>
          <a:xfrm>
            <a:off x="0" y="3256831"/>
            <a:ext cx="15665450" cy="5815732"/>
          </a:xfrm>
        </p:spPr>
        <p:txBody>
          <a:bodyPr/>
          <a:lstStyle/>
          <a:p>
            <a:r>
              <a:rPr lang="da-DK" b="1" dirty="0" smtClean="0"/>
              <a:t>Endogene reflekser:  </a:t>
            </a:r>
            <a:r>
              <a:rPr lang="da-DK" dirty="0" smtClean="0"/>
              <a:t>			</a:t>
            </a:r>
            <a:endParaRPr lang="da-DK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Aktiveres uden stimulation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Hånd til mund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Gabe 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Tungebevægelser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Cirkle med arme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Cirkle med ben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Fingre bøjede eller strakte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Hånd åben eller lukket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7506269" y="286603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94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400" dirty="0" err="1" smtClean="0"/>
              <a:t>Biological</a:t>
            </a:r>
            <a:r>
              <a:rPr lang="da-DK" sz="4400" dirty="0" smtClean="0"/>
              <a:t> </a:t>
            </a:r>
            <a:r>
              <a:rPr lang="da-DK" sz="4400" dirty="0" err="1" smtClean="0"/>
              <a:t>nurturing</a:t>
            </a:r>
            <a:r>
              <a:rPr lang="da-DK" sz="4400" dirty="0" smtClean="0"/>
              <a:t>, tilbagelænet amning, </a:t>
            </a:r>
            <a:r>
              <a:rPr lang="da-DK" sz="4400" dirty="0" err="1" smtClean="0"/>
              <a:t>laid</a:t>
            </a:r>
            <a:r>
              <a:rPr lang="da-DK" sz="4400" dirty="0" smtClean="0"/>
              <a:t> back</a:t>
            </a:r>
            <a:endParaRPr lang="da-DK" sz="440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quarter" idx="4294967295"/>
          </p:nvPr>
        </p:nvSpPr>
        <p:spPr>
          <a:xfrm>
            <a:off x="0" y="3425825"/>
            <a:ext cx="15665450" cy="6700838"/>
          </a:xfrm>
        </p:spPr>
        <p:txBody>
          <a:bodyPr/>
          <a:lstStyle/>
          <a:p>
            <a:r>
              <a:rPr lang="da-DK" b="1" dirty="0" smtClean="0"/>
              <a:t>Motoriske reflekser</a:t>
            </a:r>
            <a:r>
              <a:rPr lang="da-DK" b="1" dirty="0" smtClean="0"/>
              <a:t>:</a:t>
            </a:r>
            <a:endParaRPr lang="da-DK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Griberefleks med hænder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Griberefleks med fødder, </a:t>
            </a:r>
            <a:r>
              <a:rPr lang="da-DK" dirty="0" err="1" smtClean="0"/>
              <a:t>babinski</a:t>
            </a:r>
            <a:endParaRPr lang="da-DK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Trampe, støtte imod med fødder</a:t>
            </a:r>
            <a:endParaRPr lang="da-DK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Kravle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 smtClean="0"/>
              <a:t>Bøje arme og ben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90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7300" y="-883020"/>
            <a:ext cx="15773400" cy="3419054"/>
          </a:xfrm>
        </p:spPr>
        <p:txBody>
          <a:bodyPr>
            <a:normAutofit/>
          </a:bodyPr>
          <a:lstStyle/>
          <a:p>
            <a:r>
              <a:rPr lang="da-DK" sz="4400" dirty="0" err="1" smtClean="0"/>
              <a:t>Biological</a:t>
            </a:r>
            <a:r>
              <a:rPr lang="da-DK" sz="4400" dirty="0" smtClean="0"/>
              <a:t> </a:t>
            </a:r>
            <a:r>
              <a:rPr lang="da-DK" sz="4400" dirty="0" err="1" smtClean="0"/>
              <a:t>nurturing</a:t>
            </a:r>
            <a:r>
              <a:rPr lang="da-DK" sz="4400" dirty="0" smtClean="0"/>
              <a:t>, tilbagelænet amning, </a:t>
            </a:r>
            <a:r>
              <a:rPr lang="da-DK" sz="4400" dirty="0" err="1" smtClean="0"/>
              <a:t>laid</a:t>
            </a:r>
            <a:r>
              <a:rPr lang="da-DK" sz="4400" dirty="0" smtClean="0"/>
              <a:t> back</a:t>
            </a:r>
            <a:endParaRPr lang="da-DK" sz="4400" dirty="0"/>
          </a:p>
        </p:txBody>
      </p:sp>
      <p:sp>
        <p:nvSpPr>
          <p:cNvPr id="4" name="Ellipse 3"/>
          <p:cNvSpPr/>
          <p:nvPr/>
        </p:nvSpPr>
        <p:spPr>
          <a:xfrm>
            <a:off x="5090226" y="999966"/>
            <a:ext cx="3816763" cy="347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Tyngdekraft som en naturlig aktør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6998608" y="3373208"/>
            <a:ext cx="4085110" cy="3874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Mors kropsposition</a:t>
            </a:r>
          </a:p>
          <a:p>
            <a:pPr algn="ctr"/>
            <a:r>
              <a:rPr lang="da-DK" dirty="0" smtClean="0"/>
              <a:t>14-74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3172716" y="3180137"/>
            <a:ext cx="3835020" cy="3739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Barnets lejring på maven</a:t>
            </a:r>
            <a:endParaRPr lang="da-DK" dirty="0"/>
          </a:p>
        </p:txBody>
      </p:sp>
      <p:sp>
        <p:nvSpPr>
          <p:cNvPr id="7" name="Ellipse 6"/>
          <p:cNvSpPr/>
          <p:nvPr/>
        </p:nvSpPr>
        <p:spPr>
          <a:xfrm>
            <a:off x="4862983" y="5472000"/>
            <a:ext cx="3916908" cy="3918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Medfødte og naturlige instinkter i både mor og barn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10767463" y="7065031"/>
            <a:ext cx="51478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Barnet er ikke en rygliggende spiser med behov for støtte, men en maveliggende spiser, der kan selv!!!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13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800" dirty="0" err="1" smtClean="0"/>
              <a:t>Biological</a:t>
            </a:r>
            <a:r>
              <a:rPr lang="da-DK" sz="4800" dirty="0" smtClean="0"/>
              <a:t> </a:t>
            </a:r>
            <a:r>
              <a:rPr lang="da-DK" sz="4800" dirty="0" err="1" smtClean="0"/>
              <a:t>nurturing</a:t>
            </a:r>
            <a:r>
              <a:rPr lang="da-DK" sz="4800" dirty="0" smtClean="0"/>
              <a:t>, tilbagelænet amning, </a:t>
            </a:r>
            <a:r>
              <a:rPr lang="da-DK" sz="4800" dirty="0" err="1" smtClean="0"/>
              <a:t>laid</a:t>
            </a:r>
            <a:r>
              <a:rPr lang="da-DK" sz="4800" dirty="0" smtClean="0"/>
              <a:t> back</a:t>
            </a:r>
            <a:endParaRPr lang="da-DK" sz="480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quarter" idx="4294967295"/>
          </p:nvPr>
        </p:nvSpPr>
        <p:spPr>
          <a:xfrm>
            <a:off x="0" y="3767138"/>
            <a:ext cx="15665450" cy="5305425"/>
          </a:xfrm>
        </p:spPr>
        <p:txBody>
          <a:bodyPr/>
          <a:lstStyle/>
          <a:p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www.youtube.com/watch?v=KYRg8DTbZCc</a:t>
            </a:r>
            <a:endParaRPr lang="da-DK" dirty="0" smtClean="0"/>
          </a:p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www.youtube.com/watch?v=obX1dGtO-mE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54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err="1" smtClean="0"/>
              <a:t>Effectiveness</a:t>
            </a:r>
            <a:r>
              <a:rPr lang="da-DK" sz="3600" dirty="0" smtClean="0"/>
              <a:t> of </a:t>
            </a:r>
            <a:r>
              <a:rPr lang="da-DK" sz="3600" dirty="0" err="1" smtClean="0"/>
              <a:t>biological</a:t>
            </a:r>
            <a:r>
              <a:rPr lang="da-DK" sz="3600" dirty="0" smtClean="0"/>
              <a:t> </a:t>
            </a:r>
            <a:r>
              <a:rPr lang="da-DK" sz="3600" dirty="0" err="1" smtClean="0"/>
              <a:t>nurturing</a:t>
            </a:r>
            <a:r>
              <a:rPr lang="da-DK" sz="3600" dirty="0" smtClean="0"/>
              <a:t> on </a:t>
            </a:r>
            <a:r>
              <a:rPr lang="da-DK" sz="3600" dirty="0" err="1" smtClean="0"/>
              <a:t>early</a:t>
            </a:r>
            <a:r>
              <a:rPr lang="da-DK" sz="3600" dirty="0" smtClean="0"/>
              <a:t> </a:t>
            </a:r>
            <a:r>
              <a:rPr lang="da-DK" sz="3600" dirty="0" err="1" smtClean="0"/>
              <a:t>breastfeeding</a:t>
            </a:r>
            <a:r>
              <a:rPr lang="da-DK" sz="3600" dirty="0" smtClean="0"/>
              <a:t> problems: a </a:t>
            </a:r>
            <a:r>
              <a:rPr lang="da-DK" sz="3600" dirty="0" err="1" smtClean="0"/>
              <a:t>randomized</a:t>
            </a:r>
            <a:r>
              <a:rPr lang="da-DK" sz="3600" dirty="0" smtClean="0"/>
              <a:t> </a:t>
            </a:r>
            <a:r>
              <a:rPr lang="da-DK" sz="3600" dirty="0" err="1" smtClean="0"/>
              <a:t>controlled</a:t>
            </a:r>
            <a:r>
              <a:rPr lang="da-DK" sz="3600" dirty="0" smtClean="0"/>
              <a:t> </a:t>
            </a:r>
            <a:r>
              <a:rPr lang="da-DK" sz="3600" dirty="0" err="1" smtClean="0"/>
              <a:t>trial</a:t>
            </a:r>
            <a:endParaRPr lang="da-DK" sz="36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294967295"/>
          </p:nvPr>
        </p:nvSpPr>
        <p:spPr>
          <a:xfrm>
            <a:off x="0" y="4067033"/>
            <a:ext cx="15665450" cy="5854842"/>
          </a:xfrm>
        </p:spPr>
        <p:txBody>
          <a:bodyPr/>
          <a:lstStyle/>
          <a:p>
            <a:r>
              <a:rPr lang="da-DK" dirty="0" smtClean="0"/>
              <a:t>Formål: </a:t>
            </a:r>
          </a:p>
          <a:p>
            <a:r>
              <a:rPr lang="da-DK" dirty="0" smtClean="0"/>
              <a:t>At undersøge effekten af </a:t>
            </a:r>
            <a:r>
              <a:rPr lang="da-DK" dirty="0" err="1" smtClean="0"/>
              <a:t>biological</a:t>
            </a:r>
            <a:r>
              <a:rPr lang="da-DK" dirty="0" smtClean="0"/>
              <a:t> </a:t>
            </a:r>
            <a:r>
              <a:rPr lang="da-DK" dirty="0" err="1" smtClean="0"/>
              <a:t>nurturing</a:t>
            </a:r>
            <a:r>
              <a:rPr lang="da-DK" dirty="0" smtClean="0"/>
              <a:t>/tilbagelænet amning ved brystproblemer, sammenlignet med almindelig </a:t>
            </a:r>
            <a:r>
              <a:rPr lang="da-DK" dirty="0" err="1" smtClean="0"/>
              <a:t>ammevejledning</a:t>
            </a:r>
            <a:r>
              <a:rPr lang="da-DK" dirty="0" smtClean="0"/>
              <a:t> på barselsgangen.</a:t>
            </a:r>
          </a:p>
          <a:p>
            <a:r>
              <a:rPr lang="da-DK" dirty="0" smtClean="0"/>
              <a:t>Primært </a:t>
            </a:r>
            <a:r>
              <a:rPr lang="da-DK" dirty="0" err="1" smtClean="0"/>
              <a:t>outcome</a:t>
            </a:r>
            <a:r>
              <a:rPr lang="da-DK" dirty="0" smtClean="0"/>
              <a:t>: frekvensen af brystproblemer (sårede og ømme vorter, brystspænding, </a:t>
            </a:r>
            <a:r>
              <a:rPr lang="da-DK" dirty="0" err="1" smtClean="0"/>
              <a:t>mastitis</a:t>
            </a:r>
            <a:r>
              <a:rPr lang="da-DK" dirty="0" smtClean="0"/>
              <a:t>)</a:t>
            </a:r>
          </a:p>
          <a:p>
            <a:r>
              <a:rPr lang="da-DK" dirty="0" smtClean="0"/>
              <a:t>Sekundært </a:t>
            </a:r>
            <a:r>
              <a:rPr lang="da-DK" dirty="0" err="1" smtClean="0"/>
              <a:t>outcome</a:t>
            </a:r>
            <a:r>
              <a:rPr lang="da-DK" dirty="0" smtClean="0"/>
              <a:t>: forekomsten af brystproblemer, brug af suttebrik, eksklusiv amning, kvindernes tilfredshed og BN egnet som metode på en barselsgang.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65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 err="1"/>
              <a:t>Effectiveness</a:t>
            </a:r>
            <a:r>
              <a:rPr lang="da-DK" sz="3600" dirty="0"/>
              <a:t> of </a:t>
            </a:r>
            <a:r>
              <a:rPr lang="da-DK" sz="3600" dirty="0" err="1"/>
              <a:t>biological</a:t>
            </a:r>
            <a:r>
              <a:rPr lang="da-DK" sz="3600" dirty="0"/>
              <a:t> </a:t>
            </a:r>
            <a:r>
              <a:rPr lang="da-DK" sz="3600" dirty="0" err="1"/>
              <a:t>nurturing</a:t>
            </a:r>
            <a:r>
              <a:rPr lang="da-DK" sz="3600" dirty="0"/>
              <a:t> on </a:t>
            </a:r>
            <a:r>
              <a:rPr lang="da-DK" sz="3600" dirty="0" err="1"/>
              <a:t>early</a:t>
            </a:r>
            <a:r>
              <a:rPr lang="da-DK" sz="3600" dirty="0"/>
              <a:t> </a:t>
            </a:r>
            <a:r>
              <a:rPr lang="da-DK" sz="3600" dirty="0" err="1"/>
              <a:t>breastfeeding</a:t>
            </a:r>
            <a:r>
              <a:rPr lang="da-DK" sz="3600" dirty="0"/>
              <a:t> problems: a </a:t>
            </a:r>
            <a:r>
              <a:rPr lang="da-DK" sz="3600" dirty="0" err="1"/>
              <a:t>randomized</a:t>
            </a:r>
            <a:r>
              <a:rPr lang="da-DK" sz="3600" dirty="0"/>
              <a:t> </a:t>
            </a:r>
            <a:r>
              <a:rPr lang="da-DK" sz="3600" dirty="0" err="1"/>
              <a:t>controlled</a:t>
            </a:r>
            <a:r>
              <a:rPr lang="da-DK" sz="3600" dirty="0"/>
              <a:t> </a:t>
            </a:r>
            <a:r>
              <a:rPr lang="da-DK" sz="3600" dirty="0" err="1"/>
              <a:t>trial</a:t>
            </a:r>
            <a:endParaRPr lang="da-DK" sz="360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quarter" idx="4294967295"/>
          </p:nvPr>
        </p:nvSpPr>
        <p:spPr>
          <a:xfrm>
            <a:off x="0" y="3998794"/>
            <a:ext cx="15665450" cy="5418256"/>
          </a:xfrm>
        </p:spPr>
        <p:txBody>
          <a:bodyPr/>
          <a:lstStyle/>
          <a:p>
            <a:r>
              <a:rPr lang="da-DK" dirty="0" smtClean="0"/>
              <a:t>Metode:</a:t>
            </a:r>
          </a:p>
          <a:p>
            <a:r>
              <a:rPr lang="da-DK" dirty="0" smtClean="0"/>
              <a:t>Randomiseret parallel kontrolleret forsøg.</a:t>
            </a:r>
          </a:p>
          <a:p>
            <a:r>
              <a:rPr lang="da-DK" dirty="0" smtClean="0"/>
              <a:t>Interventionsgruppe på 90, undervisning i BN</a:t>
            </a:r>
          </a:p>
          <a:p>
            <a:r>
              <a:rPr lang="da-DK" dirty="0" smtClean="0"/>
              <a:t>Kontrolgruppe på 98, undervisning i almindelig </a:t>
            </a:r>
            <a:r>
              <a:rPr lang="da-DK" dirty="0" err="1" smtClean="0"/>
              <a:t>ammevejledning</a:t>
            </a:r>
            <a:r>
              <a:rPr lang="da-DK" dirty="0" smtClean="0"/>
              <a:t>.</a:t>
            </a:r>
          </a:p>
          <a:p>
            <a:r>
              <a:rPr lang="da-DK" dirty="0" smtClean="0"/>
              <a:t>Kontaktes ved udskrivelse, 7,30 og 120 dage efter fødslen.</a:t>
            </a:r>
          </a:p>
          <a:p>
            <a:r>
              <a:rPr lang="da-DK" dirty="0" smtClean="0"/>
              <a:t>Det er blindet for dataindsamler.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11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err="1"/>
              <a:t>Effectiveness</a:t>
            </a:r>
            <a:r>
              <a:rPr lang="da-DK" sz="3600" dirty="0"/>
              <a:t> of </a:t>
            </a:r>
            <a:r>
              <a:rPr lang="da-DK" sz="3600" dirty="0" err="1"/>
              <a:t>biological</a:t>
            </a:r>
            <a:r>
              <a:rPr lang="da-DK" sz="3600" dirty="0"/>
              <a:t> </a:t>
            </a:r>
            <a:r>
              <a:rPr lang="da-DK" sz="3600" dirty="0" err="1"/>
              <a:t>nurturing</a:t>
            </a:r>
            <a:r>
              <a:rPr lang="da-DK" sz="3600" dirty="0"/>
              <a:t> on </a:t>
            </a:r>
            <a:r>
              <a:rPr lang="da-DK" sz="3600" dirty="0" err="1"/>
              <a:t>early</a:t>
            </a:r>
            <a:r>
              <a:rPr lang="da-DK" sz="3600" dirty="0"/>
              <a:t> </a:t>
            </a:r>
            <a:r>
              <a:rPr lang="da-DK" sz="3600" dirty="0" err="1"/>
              <a:t>breastfeeding</a:t>
            </a:r>
            <a:r>
              <a:rPr lang="da-DK" sz="3600" dirty="0"/>
              <a:t> problems: a </a:t>
            </a:r>
            <a:r>
              <a:rPr lang="da-DK" sz="3600" dirty="0" err="1"/>
              <a:t>randomized</a:t>
            </a:r>
            <a:r>
              <a:rPr lang="da-DK" sz="3600" dirty="0"/>
              <a:t> </a:t>
            </a:r>
            <a:r>
              <a:rPr lang="da-DK" sz="3600" dirty="0" err="1"/>
              <a:t>controlled</a:t>
            </a:r>
            <a:r>
              <a:rPr lang="da-DK" sz="3600" dirty="0"/>
              <a:t> </a:t>
            </a:r>
            <a:r>
              <a:rPr lang="da-DK" sz="3600" dirty="0" err="1"/>
              <a:t>trial</a:t>
            </a:r>
            <a:endParaRPr lang="da-DK" sz="360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quarter" idx="4294967295"/>
          </p:nvPr>
        </p:nvSpPr>
        <p:spPr>
          <a:xfrm>
            <a:off x="0" y="4012442"/>
            <a:ext cx="15665450" cy="5483982"/>
          </a:xfrm>
        </p:spPr>
        <p:txBody>
          <a:bodyPr>
            <a:normAutofit/>
          </a:bodyPr>
          <a:lstStyle/>
          <a:p>
            <a:r>
              <a:rPr lang="da-DK" dirty="0" smtClean="0"/>
              <a:t>Resultater:</a:t>
            </a:r>
          </a:p>
          <a:p>
            <a:r>
              <a:rPr lang="da-DK" dirty="0" smtClean="0"/>
              <a:t>Ved udskrivelse havde kvinderne i interventionsgruppen 44% mindre risiko for brystproblemer end kvinderne i kontrolgruppen.</a:t>
            </a:r>
          </a:p>
          <a:p>
            <a:r>
              <a:rPr lang="da-DK" dirty="0" smtClean="0"/>
              <a:t>Der er ingen signifikant forskel på brug af suttebrik.</a:t>
            </a:r>
          </a:p>
          <a:p>
            <a:r>
              <a:rPr lang="da-DK" dirty="0" smtClean="0"/>
              <a:t>Efter 7 dage er der en tendens til flere tilfælde af brystspænding i kontrolgruppen.</a:t>
            </a:r>
          </a:p>
          <a:p>
            <a:r>
              <a:rPr lang="da-DK" dirty="0" smtClean="0"/>
              <a:t>Efter 120 dage var brystproblemer reduceret med 49% i interventionsgruppen. </a:t>
            </a:r>
          </a:p>
          <a:p>
            <a:r>
              <a:rPr lang="da-DK" dirty="0" smtClean="0"/>
              <a:t>Der er tendens til at flere ammer eksklusiv i interventionsgruppen.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10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gen tilgængelig beskrivels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-39757"/>
            <a:ext cx="10167036" cy="100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0244ea05-c9e5-4403-a503-7dcfd331b17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411</Words>
  <Application>Microsoft Office PowerPoint</Application>
  <PresentationFormat>Brugerdefineret</PresentationFormat>
  <Paragraphs>57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- bestyrelseslokale</vt:lpstr>
      <vt:lpstr>Biological nurturing, tilbagelænet amning, laid back</vt:lpstr>
      <vt:lpstr>Biological nurturing, tilbagelænet amning, laid back</vt:lpstr>
      <vt:lpstr>Biological nurturing, tilbagelænet amning, laid back</vt:lpstr>
      <vt:lpstr>Biological nurturing, tilbagelænet amning, laid back</vt:lpstr>
      <vt:lpstr>Biological nurturing, tilbagelænet amning, laid back</vt:lpstr>
      <vt:lpstr>Effectiveness of biological nurturing on early breastfeeding problems: a randomized controlled trial</vt:lpstr>
      <vt:lpstr>Effectiveness of biological nurturing on early breastfeeding problems: a randomized controlled trial</vt:lpstr>
      <vt:lpstr>Effectiveness of biological nurturing on early breastfeeding problems: a randomized controlled trial</vt:lpstr>
      <vt:lpstr>PowerPoint-præsentation</vt:lpstr>
      <vt:lpstr>Effectiveness of biological nurturing on early breastfeeding problems: a randomized controlled trial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2022-11-15T07:59:36Z</dcterms:created>
  <dcterms:modified xsi:type="dcterms:W3CDTF">2022-11-21T08:23:15Z</dcterms:modified>
</cp:coreProperties>
</file>