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sldIdLst>
    <p:sldId id="257" r:id="rId2"/>
    <p:sldId id="258" r:id="rId3"/>
    <p:sldId id="298" r:id="rId4"/>
    <p:sldId id="260" r:id="rId5"/>
    <p:sldId id="261" r:id="rId6"/>
    <p:sldId id="262" r:id="rId7"/>
    <p:sldId id="263" r:id="rId8"/>
    <p:sldId id="264" r:id="rId9"/>
    <p:sldId id="265" r:id="rId10"/>
    <p:sldId id="314" r:id="rId11"/>
    <p:sldId id="310" r:id="rId12"/>
    <p:sldId id="267" r:id="rId13"/>
    <p:sldId id="304" r:id="rId14"/>
    <p:sldId id="271" r:id="rId15"/>
    <p:sldId id="272" r:id="rId16"/>
    <p:sldId id="295" r:id="rId17"/>
    <p:sldId id="275" r:id="rId18"/>
    <p:sldId id="276" r:id="rId19"/>
    <p:sldId id="305" r:id="rId20"/>
    <p:sldId id="278" r:id="rId21"/>
    <p:sldId id="279" r:id="rId22"/>
    <p:sldId id="280" r:id="rId23"/>
    <p:sldId id="281" r:id="rId24"/>
    <p:sldId id="282" r:id="rId25"/>
    <p:sldId id="284" r:id="rId26"/>
    <p:sldId id="286" r:id="rId27"/>
    <p:sldId id="287" r:id="rId28"/>
    <p:sldId id="308" r:id="rId29"/>
    <p:sldId id="288" r:id="rId30"/>
    <p:sldId id="289" r:id="rId31"/>
    <p:sldId id="290" r:id="rId32"/>
    <p:sldId id="291" r:id="rId33"/>
    <p:sldId id="313" r:id="rId34"/>
    <p:sldId id="293" r:id="rId35"/>
    <p:sldId id="311" r:id="rId36"/>
    <p:sldId id="299" r:id="rId37"/>
    <p:sldId id="300" r:id="rId38"/>
    <p:sldId id="301" r:id="rId39"/>
    <p:sldId id="306" r:id="rId40"/>
    <p:sldId id="302" r:id="rId41"/>
    <p:sldId id="303" r:id="rId42"/>
    <p:sldId id="315" r:id="rId43"/>
    <p:sldId id="297" r:id="rId44"/>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4286" autoAdjust="0"/>
  </p:normalViewPr>
  <p:slideViewPr>
    <p:cSldViewPr snapToGrid="0" snapToObjects="1">
      <p:cViewPr varScale="1">
        <p:scale>
          <a:sx n="48" d="100"/>
          <a:sy n="48" d="100"/>
        </p:scale>
        <p:origin x="245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8AEE3B-D02F-4A75-8AC0-BDC3050C2132}" type="doc">
      <dgm:prSet loTypeId="urn:microsoft.com/office/officeart/2005/8/layout/venn1" loCatId="relationship" qsTypeId="urn:microsoft.com/office/officeart/2005/8/quickstyle/simple1" qsCatId="simple" csTypeId="urn:microsoft.com/office/officeart/2005/8/colors/accent1_2" csCatId="accent1" phldr="1"/>
      <dgm:spPr/>
    </dgm:pt>
    <dgm:pt modelId="{1D4155CF-2CAF-4372-A8E2-E40FEEC8448B}">
      <dgm:prSet phldrT="[Tekst]"/>
      <dgm:spPr/>
      <dgm:t>
        <a:bodyPr/>
        <a:lstStyle/>
        <a:p>
          <a:r>
            <a:rPr lang="da-DK" b="0" i="1" dirty="0" smtClean="0">
              <a:solidFill>
                <a:schemeClr val="bg1"/>
              </a:solidFill>
            </a:rPr>
            <a:t>Samarbejde</a:t>
          </a:r>
          <a:endParaRPr lang="da-DK" b="0" i="1" dirty="0">
            <a:solidFill>
              <a:schemeClr val="bg1"/>
            </a:solidFill>
          </a:endParaRPr>
        </a:p>
      </dgm:t>
    </dgm:pt>
    <dgm:pt modelId="{D540F0BB-8E38-421B-8373-6EB8EE30F208}" type="parTrans" cxnId="{F65CF3DC-8462-4070-BE3D-DA18D5200C47}">
      <dgm:prSet/>
      <dgm:spPr/>
      <dgm:t>
        <a:bodyPr/>
        <a:lstStyle/>
        <a:p>
          <a:endParaRPr lang="da-DK"/>
        </a:p>
      </dgm:t>
    </dgm:pt>
    <dgm:pt modelId="{BA86F7C9-814D-4830-BFB6-EEDF0CA4868F}" type="sibTrans" cxnId="{F65CF3DC-8462-4070-BE3D-DA18D5200C47}">
      <dgm:prSet/>
      <dgm:spPr/>
      <dgm:t>
        <a:bodyPr/>
        <a:lstStyle/>
        <a:p>
          <a:endParaRPr lang="da-DK"/>
        </a:p>
      </dgm:t>
    </dgm:pt>
    <dgm:pt modelId="{FED9890F-EDAA-44F0-A510-0BC8E37F1EE9}">
      <dgm:prSet phldrT="[Tekst]"/>
      <dgm:spPr/>
      <dgm:t>
        <a:bodyPr/>
        <a:lstStyle/>
        <a:p>
          <a:r>
            <a:rPr lang="da-DK" b="0" i="1" dirty="0" smtClean="0">
              <a:solidFill>
                <a:schemeClr val="bg1"/>
              </a:solidFill>
            </a:rPr>
            <a:t>Fremkaldelse</a:t>
          </a:r>
          <a:endParaRPr lang="da-DK" b="0" i="1" dirty="0">
            <a:solidFill>
              <a:schemeClr val="bg1"/>
            </a:solidFill>
          </a:endParaRPr>
        </a:p>
      </dgm:t>
    </dgm:pt>
    <dgm:pt modelId="{B9512EAD-9B41-422A-85D3-1DDC4D595F9E}" type="parTrans" cxnId="{962185EE-911F-43CC-96F2-26EC05566B2D}">
      <dgm:prSet/>
      <dgm:spPr/>
      <dgm:t>
        <a:bodyPr/>
        <a:lstStyle/>
        <a:p>
          <a:endParaRPr lang="da-DK"/>
        </a:p>
      </dgm:t>
    </dgm:pt>
    <dgm:pt modelId="{0331C2D8-AB1F-4B16-B20F-855C203A88C9}" type="sibTrans" cxnId="{962185EE-911F-43CC-96F2-26EC05566B2D}">
      <dgm:prSet/>
      <dgm:spPr/>
      <dgm:t>
        <a:bodyPr/>
        <a:lstStyle/>
        <a:p>
          <a:endParaRPr lang="da-DK"/>
        </a:p>
      </dgm:t>
    </dgm:pt>
    <dgm:pt modelId="{C7DD43BA-E916-440C-AF28-4F046E10D50D}">
      <dgm:prSet phldrT="[Tekst]"/>
      <dgm:spPr/>
      <dgm:t>
        <a:bodyPr/>
        <a:lstStyle/>
        <a:p>
          <a:r>
            <a:rPr lang="da-DK" b="0" i="1" dirty="0" smtClean="0">
              <a:solidFill>
                <a:schemeClr val="bg1"/>
              </a:solidFill>
            </a:rPr>
            <a:t>Medfølelse</a:t>
          </a:r>
          <a:endParaRPr lang="da-DK" b="0" i="1" dirty="0">
            <a:solidFill>
              <a:schemeClr val="bg1"/>
            </a:solidFill>
          </a:endParaRPr>
        </a:p>
      </dgm:t>
    </dgm:pt>
    <dgm:pt modelId="{413E6D50-07B3-4A03-A0DC-FD785A257305}" type="parTrans" cxnId="{B1343B87-57EC-4D61-A182-E5B55CEE5A96}">
      <dgm:prSet/>
      <dgm:spPr/>
      <dgm:t>
        <a:bodyPr/>
        <a:lstStyle/>
        <a:p>
          <a:endParaRPr lang="da-DK"/>
        </a:p>
      </dgm:t>
    </dgm:pt>
    <dgm:pt modelId="{7F38BDF2-4732-4588-BF42-28CC78E828D0}" type="sibTrans" cxnId="{B1343B87-57EC-4D61-A182-E5B55CEE5A96}">
      <dgm:prSet/>
      <dgm:spPr/>
      <dgm:t>
        <a:bodyPr/>
        <a:lstStyle/>
        <a:p>
          <a:endParaRPr lang="da-DK"/>
        </a:p>
      </dgm:t>
    </dgm:pt>
    <dgm:pt modelId="{6F3EE5EC-DA72-4547-85C5-E58206B3A1B0}">
      <dgm:prSet/>
      <dgm:spPr/>
      <dgm:t>
        <a:bodyPr/>
        <a:lstStyle/>
        <a:p>
          <a:r>
            <a:rPr lang="da-DK" b="0" i="1" dirty="0" smtClean="0">
              <a:solidFill>
                <a:schemeClr val="bg1"/>
              </a:solidFill>
            </a:rPr>
            <a:t>Accept</a:t>
          </a:r>
          <a:endParaRPr lang="da-DK" b="0" i="1" dirty="0">
            <a:solidFill>
              <a:schemeClr val="bg1"/>
            </a:solidFill>
          </a:endParaRPr>
        </a:p>
      </dgm:t>
    </dgm:pt>
    <dgm:pt modelId="{7353DF42-7726-47A4-BF9E-7B17BACC943C}" type="parTrans" cxnId="{051D9E6C-6175-49B8-A745-06FBF1487AFF}">
      <dgm:prSet/>
      <dgm:spPr/>
      <dgm:t>
        <a:bodyPr/>
        <a:lstStyle/>
        <a:p>
          <a:endParaRPr lang="da-DK"/>
        </a:p>
      </dgm:t>
    </dgm:pt>
    <dgm:pt modelId="{1DADC645-EC94-4657-A8C9-85E12D47354F}" type="sibTrans" cxnId="{051D9E6C-6175-49B8-A745-06FBF1487AFF}">
      <dgm:prSet/>
      <dgm:spPr/>
      <dgm:t>
        <a:bodyPr/>
        <a:lstStyle/>
        <a:p>
          <a:endParaRPr lang="da-DK"/>
        </a:p>
      </dgm:t>
    </dgm:pt>
    <dgm:pt modelId="{9F391DEC-7C9A-4714-8432-F8F460513E06}" type="pres">
      <dgm:prSet presAssocID="{6C8AEE3B-D02F-4A75-8AC0-BDC3050C2132}" presName="compositeShape" presStyleCnt="0">
        <dgm:presLayoutVars>
          <dgm:chMax val="7"/>
          <dgm:dir/>
          <dgm:resizeHandles val="exact"/>
        </dgm:presLayoutVars>
      </dgm:prSet>
      <dgm:spPr/>
    </dgm:pt>
    <dgm:pt modelId="{4ABE3879-55F4-4F08-9D3D-2AAED6FFA222}" type="pres">
      <dgm:prSet presAssocID="{1D4155CF-2CAF-4372-A8E2-E40FEEC8448B}" presName="circ1" presStyleLbl="vennNode1" presStyleIdx="0" presStyleCnt="4" custScaleX="127742" custScaleY="135096" custLinFactNeighborX="-2137" custLinFactNeighborY="1781"/>
      <dgm:spPr/>
      <dgm:t>
        <a:bodyPr/>
        <a:lstStyle/>
        <a:p>
          <a:endParaRPr lang="da-DK"/>
        </a:p>
      </dgm:t>
    </dgm:pt>
    <dgm:pt modelId="{C3C723AA-0A20-4F37-8E55-4027E26B4FBC}" type="pres">
      <dgm:prSet presAssocID="{1D4155CF-2CAF-4372-A8E2-E40FEEC8448B}" presName="circ1Tx" presStyleLbl="revTx" presStyleIdx="0" presStyleCnt="0">
        <dgm:presLayoutVars>
          <dgm:chMax val="0"/>
          <dgm:chPref val="0"/>
          <dgm:bulletEnabled val="1"/>
        </dgm:presLayoutVars>
      </dgm:prSet>
      <dgm:spPr/>
      <dgm:t>
        <a:bodyPr/>
        <a:lstStyle/>
        <a:p>
          <a:endParaRPr lang="da-DK"/>
        </a:p>
      </dgm:t>
    </dgm:pt>
    <dgm:pt modelId="{A20BD6BC-B5A4-472C-8312-A1A81FFE8AF3}" type="pres">
      <dgm:prSet presAssocID="{6F3EE5EC-DA72-4547-85C5-E58206B3A1B0}" presName="circ2" presStyleLbl="vennNode1" presStyleIdx="1" presStyleCnt="4" custScaleX="124846" custScaleY="118243" custLinFactNeighborX="-7857" custLinFactNeighborY="-2304"/>
      <dgm:spPr/>
      <dgm:t>
        <a:bodyPr/>
        <a:lstStyle/>
        <a:p>
          <a:endParaRPr lang="da-DK"/>
        </a:p>
      </dgm:t>
    </dgm:pt>
    <dgm:pt modelId="{4852D708-5869-438E-AA30-9983E2D38866}" type="pres">
      <dgm:prSet presAssocID="{6F3EE5EC-DA72-4547-85C5-E58206B3A1B0}" presName="circ2Tx" presStyleLbl="revTx" presStyleIdx="0" presStyleCnt="0">
        <dgm:presLayoutVars>
          <dgm:chMax val="0"/>
          <dgm:chPref val="0"/>
          <dgm:bulletEnabled val="1"/>
        </dgm:presLayoutVars>
      </dgm:prSet>
      <dgm:spPr/>
      <dgm:t>
        <a:bodyPr/>
        <a:lstStyle/>
        <a:p>
          <a:endParaRPr lang="da-DK"/>
        </a:p>
      </dgm:t>
    </dgm:pt>
    <dgm:pt modelId="{4700C672-156B-4187-9C69-1A6B9E040148}" type="pres">
      <dgm:prSet presAssocID="{FED9890F-EDAA-44F0-A510-0BC8E37F1EE9}" presName="circ3" presStyleLbl="vennNode1" presStyleIdx="2" presStyleCnt="4" custScaleX="120715" custScaleY="113041" custLinFactNeighborX="356" custLinFactNeighborY="-1068"/>
      <dgm:spPr/>
      <dgm:t>
        <a:bodyPr/>
        <a:lstStyle/>
        <a:p>
          <a:endParaRPr lang="da-DK"/>
        </a:p>
      </dgm:t>
    </dgm:pt>
    <dgm:pt modelId="{C9FD60E9-668C-47CC-A851-65FA04749A53}" type="pres">
      <dgm:prSet presAssocID="{FED9890F-EDAA-44F0-A510-0BC8E37F1EE9}" presName="circ3Tx" presStyleLbl="revTx" presStyleIdx="0" presStyleCnt="0">
        <dgm:presLayoutVars>
          <dgm:chMax val="0"/>
          <dgm:chPref val="0"/>
          <dgm:bulletEnabled val="1"/>
        </dgm:presLayoutVars>
      </dgm:prSet>
      <dgm:spPr/>
      <dgm:t>
        <a:bodyPr/>
        <a:lstStyle/>
        <a:p>
          <a:endParaRPr lang="da-DK"/>
        </a:p>
      </dgm:t>
    </dgm:pt>
    <dgm:pt modelId="{A5DC506D-001A-4626-9853-AB53858D4A97}" type="pres">
      <dgm:prSet presAssocID="{C7DD43BA-E916-440C-AF28-4F046E10D50D}" presName="circ4" presStyleLbl="vennNode1" presStyleIdx="3" presStyleCnt="4" custScaleX="119135" custScaleY="117153" custLinFactNeighborX="11020" custLinFactNeighborY="-712"/>
      <dgm:spPr/>
      <dgm:t>
        <a:bodyPr/>
        <a:lstStyle/>
        <a:p>
          <a:endParaRPr lang="da-DK"/>
        </a:p>
      </dgm:t>
    </dgm:pt>
    <dgm:pt modelId="{049146E5-834F-4176-AB51-6D0F29DA768D}" type="pres">
      <dgm:prSet presAssocID="{C7DD43BA-E916-440C-AF28-4F046E10D50D}" presName="circ4Tx" presStyleLbl="revTx" presStyleIdx="0" presStyleCnt="0">
        <dgm:presLayoutVars>
          <dgm:chMax val="0"/>
          <dgm:chPref val="0"/>
          <dgm:bulletEnabled val="1"/>
        </dgm:presLayoutVars>
      </dgm:prSet>
      <dgm:spPr/>
      <dgm:t>
        <a:bodyPr/>
        <a:lstStyle/>
        <a:p>
          <a:endParaRPr lang="da-DK"/>
        </a:p>
      </dgm:t>
    </dgm:pt>
  </dgm:ptLst>
  <dgm:cxnLst>
    <dgm:cxn modelId="{78AE2C34-9012-224C-9973-1DEEA7ED4989}" type="presOf" srcId="{6C8AEE3B-D02F-4A75-8AC0-BDC3050C2132}" destId="{9F391DEC-7C9A-4714-8432-F8F460513E06}" srcOrd="0" destOrd="0" presId="urn:microsoft.com/office/officeart/2005/8/layout/venn1"/>
    <dgm:cxn modelId="{F22BEB2D-2E6E-5849-A718-E58D4F7C93A5}" type="presOf" srcId="{FED9890F-EDAA-44F0-A510-0BC8E37F1EE9}" destId="{4700C672-156B-4187-9C69-1A6B9E040148}" srcOrd="1" destOrd="0" presId="urn:microsoft.com/office/officeart/2005/8/layout/venn1"/>
    <dgm:cxn modelId="{67E56779-0DD6-A545-B5E6-147BD463DDE4}" type="presOf" srcId="{FED9890F-EDAA-44F0-A510-0BC8E37F1EE9}" destId="{C9FD60E9-668C-47CC-A851-65FA04749A53}" srcOrd="0" destOrd="0" presId="urn:microsoft.com/office/officeart/2005/8/layout/venn1"/>
    <dgm:cxn modelId="{D72D7D7B-70B5-7F45-B147-45979A6398AA}" type="presOf" srcId="{C7DD43BA-E916-440C-AF28-4F046E10D50D}" destId="{A5DC506D-001A-4626-9853-AB53858D4A97}" srcOrd="0" destOrd="0" presId="urn:microsoft.com/office/officeart/2005/8/layout/venn1"/>
    <dgm:cxn modelId="{B1343B87-57EC-4D61-A182-E5B55CEE5A96}" srcId="{6C8AEE3B-D02F-4A75-8AC0-BDC3050C2132}" destId="{C7DD43BA-E916-440C-AF28-4F046E10D50D}" srcOrd="3" destOrd="0" parTransId="{413E6D50-07B3-4A03-A0DC-FD785A257305}" sibTransId="{7F38BDF2-4732-4588-BF42-28CC78E828D0}"/>
    <dgm:cxn modelId="{962185EE-911F-43CC-96F2-26EC05566B2D}" srcId="{6C8AEE3B-D02F-4A75-8AC0-BDC3050C2132}" destId="{FED9890F-EDAA-44F0-A510-0BC8E37F1EE9}" srcOrd="2" destOrd="0" parTransId="{B9512EAD-9B41-422A-85D3-1DDC4D595F9E}" sibTransId="{0331C2D8-AB1F-4B16-B20F-855C203A88C9}"/>
    <dgm:cxn modelId="{720D5B21-4EAB-B743-9F01-4EEDFE383E93}" type="presOf" srcId="{C7DD43BA-E916-440C-AF28-4F046E10D50D}" destId="{049146E5-834F-4176-AB51-6D0F29DA768D}" srcOrd="1" destOrd="0" presId="urn:microsoft.com/office/officeart/2005/8/layout/venn1"/>
    <dgm:cxn modelId="{3153D801-1953-E740-AD32-F339B5D3B5B5}" type="presOf" srcId="{6F3EE5EC-DA72-4547-85C5-E58206B3A1B0}" destId="{4852D708-5869-438E-AA30-9983E2D38866}" srcOrd="0" destOrd="0" presId="urn:microsoft.com/office/officeart/2005/8/layout/venn1"/>
    <dgm:cxn modelId="{F65CF3DC-8462-4070-BE3D-DA18D5200C47}" srcId="{6C8AEE3B-D02F-4A75-8AC0-BDC3050C2132}" destId="{1D4155CF-2CAF-4372-A8E2-E40FEEC8448B}" srcOrd="0" destOrd="0" parTransId="{D540F0BB-8E38-421B-8373-6EB8EE30F208}" sibTransId="{BA86F7C9-814D-4830-BFB6-EEDF0CA4868F}"/>
    <dgm:cxn modelId="{8A86D9DF-35D3-B941-8996-16473DE444AA}" type="presOf" srcId="{1D4155CF-2CAF-4372-A8E2-E40FEEC8448B}" destId="{4ABE3879-55F4-4F08-9D3D-2AAED6FFA222}" srcOrd="1" destOrd="0" presId="urn:microsoft.com/office/officeart/2005/8/layout/venn1"/>
    <dgm:cxn modelId="{051D9E6C-6175-49B8-A745-06FBF1487AFF}" srcId="{6C8AEE3B-D02F-4A75-8AC0-BDC3050C2132}" destId="{6F3EE5EC-DA72-4547-85C5-E58206B3A1B0}" srcOrd="1" destOrd="0" parTransId="{7353DF42-7726-47A4-BF9E-7B17BACC943C}" sibTransId="{1DADC645-EC94-4657-A8C9-85E12D47354F}"/>
    <dgm:cxn modelId="{BD22A6C9-2E99-1B4E-8082-E5B3C6874BE0}" type="presOf" srcId="{6F3EE5EC-DA72-4547-85C5-E58206B3A1B0}" destId="{A20BD6BC-B5A4-472C-8312-A1A81FFE8AF3}" srcOrd="1" destOrd="0" presId="urn:microsoft.com/office/officeart/2005/8/layout/venn1"/>
    <dgm:cxn modelId="{A180C7E3-7EF8-0047-A1EB-837A341BD436}" type="presOf" srcId="{1D4155CF-2CAF-4372-A8E2-E40FEEC8448B}" destId="{C3C723AA-0A20-4F37-8E55-4027E26B4FBC}" srcOrd="0" destOrd="0" presId="urn:microsoft.com/office/officeart/2005/8/layout/venn1"/>
    <dgm:cxn modelId="{709816DF-F2BC-FF4A-A5BC-C0E8D013A249}" type="presParOf" srcId="{9F391DEC-7C9A-4714-8432-F8F460513E06}" destId="{4ABE3879-55F4-4F08-9D3D-2AAED6FFA222}" srcOrd="0" destOrd="0" presId="urn:microsoft.com/office/officeart/2005/8/layout/venn1"/>
    <dgm:cxn modelId="{15583C0B-9E42-8F42-BB15-FB5150261D90}" type="presParOf" srcId="{9F391DEC-7C9A-4714-8432-F8F460513E06}" destId="{C3C723AA-0A20-4F37-8E55-4027E26B4FBC}" srcOrd="1" destOrd="0" presId="urn:microsoft.com/office/officeart/2005/8/layout/venn1"/>
    <dgm:cxn modelId="{4F3933AB-16CA-FB4D-AF67-5A4332FC05B7}" type="presParOf" srcId="{9F391DEC-7C9A-4714-8432-F8F460513E06}" destId="{A20BD6BC-B5A4-472C-8312-A1A81FFE8AF3}" srcOrd="2" destOrd="0" presId="urn:microsoft.com/office/officeart/2005/8/layout/venn1"/>
    <dgm:cxn modelId="{04907187-019B-0A42-A80E-ED6A95FDC6C9}" type="presParOf" srcId="{9F391DEC-7C9A-4714-8432-F8F460513E06}" destId="{4852D708-5869-438E-AA30-9983E2D38866}" srcOrd="3" destOrd="0" presId="urn:microsoft.com/office/officeart/2005/8/layout/venn1"/>
    <dgm:cxn modelId="{8D63E539-A2A0-4D4A-8D33-A40DDE73C16A}" type="presParOf" srcId="{9F391DEC-7C9A-4714-8432-F8F460513E06}" destId="{4700C672-156B-4187-9C69-1A6B9E040148}" srcOrd="4" destOrd="0" presId="urn:microsoft.com/office/officeart/2005/8/layout/venn1"/>
    <dgm:cxn modelId="{67E7018A-6211-2A41-988F-AD50B4221A91}" type="presParOf" srcId="{9F391DEC-7C9A-4714-8432-F8F460513E06}" destId="{C9FD60E9-668C-47CC-A851-65FA04749A53}" srcOrd="5" destOrd="0" presId="urn:microsoft.com/office/officeart/2005/8/layout/venn1"/>
    <dgm:cxn modelId="{7DB46951-6FD7-0E46-9EF6-8BF741BE4C5D}" type="presParOf" srcId="{9F391DEC-7C9A-4714-8432-F8F460513E06}" destId="{A5DC506D-001A-4626-9853-AB53858D4A97}" srcOrd="6" destOrd="0" presId="urn:microsoft.com/office/officeart/2005/8/layout/venn1"/>
    <dgm:cxn modelId="{09CD76A9-6A61-BD47-BBA5-3C188B908AD0}" type="presParOf" srcId="{9F391DEC-7C9A-4714-8432-F8F460513E06}" destId="{049146E5-834F-4176-AB51-6D0F29DA768D}"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8040F8-65EF-704F-B6EE-57BB7E3930D7}"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da-DK"/>
        </a:p>
      </dgm:t>
    </dgm:pt>
    <dgm:pt modelId="{1F7E331B-155A-5549-A794-9C0284540FED}">
      <dgm:prSet phldrT="[Tekst]"/>
      <dgm:spPr/>
      <dgm:t>
        <a:bodyPr/>
        <a:lstStyle/>
        <a:p>
          <a:r>
            <a:rPr lang="da-DK" b="1" dirty="0" smtClean="0"/>
            <a:t>De forberedende forandringsudsagn:</a:t>
          </a:r>
        </a:p>
        <a:p>
          <a:r>
            <a:rPr lang="da-DK" dirty="0" smtClean="0"/>
            <a:t>ønske, evne, grunde og nødvendighed (overvejelses- og forberedelsesfasen)</a:t>
          </a:r>
          <a:endParaRPr lang="da-DK" dirty="0"/>
        </a:p>
      </dgm:t>
    </dgm:pt>
    <dgm:pt modelId="{69F45F3A-1484-504C-88E7-BB6718E72309}" type="parTrans" cxnId="{BCE287AD-2D40-CF49-B4DE-7CD8C2B2841E}">
      <dgm:prSet/>
      <dgm:spPr/>
      <dgm:t>
        <a:bodyPr/>
        <a:lstStyle/>
        <a:p>
          <a:endParaRPr lang="da-DK"/>
        </a:p>
      </dgm:t>
    </dgm:pt>
    <dgm:pt modelId="{9CBC612C-E683-D743-8455-23206C6D1249}" type="sibTrans" cxnId="{BCE287AD-2D40-CF49-B4DE-7CD8C2B2841E}">
      <dgm:prSet/>
      <dgm:spPr/>
      <dgm:t>
        <a:bodyPr/>
        <a:lstStyle/>
        <a:p>
          <a:endParaRPr lang="da-DK"/>
        </a:p>
      </dgm:t>
    </dgm:pt>
    <dgm:pt modelId="{AA7F0C37-CECA-864D-886C-4B14D9886173}">
      <dgm:prSet phldrT="[Tekst]"/>
      <dgm:spPr/>
      <dgm:t>
        <a:bodyPr/>
        <a:lstStyle/>
        <a:p>
          <a:r>
            <a:rPr lang="da-DK" b="1" dirty="0" smtClean="0"/>
            <a:t>De mobiliserende forandringsudsagn:</a:t>
          </a:r>
        </a:p>
        <a:p>
          <a:r>
            <a:rPr lang="da-DK" dirty="0" smtClean="0"/>
            <a:t>forpligtelse, aktivering og tage konkrete skridt (Handlingsfasen)</a:t>
          </a:r>
          <a:endParaRPr lang="da-DK" dirty="0"/>
        </a:p>
      </dgm:t>
    </dgm:pt>
    <dgm:pt modelId="{7047D532-A516-814C-BB85-E72B8BECD040}" type="parTrans" cxnId="{F884A2FE-ECBA-9A4F-AC18-4D20E1B79021}">
      <dgm:prSet/>
      <dgm:spPr/>
      <dgm:t>
        <a:bodyPr/>
        <a:lstStyle/>
        <a:p>
          <a:endParaRPr lang="da-DK"/>
        </a:p>
      </dgm:t>
    </dgm:pt>
    <dgm:pt modelId="{74634175-DA31-424B-9A2B-4EDAABAB36F9}" type="sibTrans" cxnId="{F884A2FE-ECBA-9A4F-AC18-4D20E1B79021}">
      <dgm:prSet/>
      <dgm:spPr/>
      <dgm:t>
        <a:bodyPr/>
        <a:lstStyle/>
        <a:p>
          <a:endParaRPr lang="da-DK"/>
        </a:p>
      </dgm:t>
    </dgm:pt>
    <dgm:pt modelId="{88B74F19-DC25-8C4C-9CDB-98FE9A3DF098}" type="pres">
      <dgm:prSet presAssocID="{DA8040F8-65EF-704F-B6EE-57BB7E3930D7}" presName="hierChild1" presStyleCnt="0">
        <dgm:presLayoutVars>
          <dgm:orgChart val="1"/>
          <dgm:chPref val="1"/>
          <dgm:dir/>
          <dgm:animOne val="branch"/>
          <dgm:animLvl val="lvl"/>
          <dgm:resizeHandles/>
        </dgm:presLayoutVars>
      </dgm:prSet>
      <dgm:spPr/>
      <dgm:t>
        <a:bodyPr/>
        <a:lstStyle/>
        <a:p>
          <a:endParaRPr lang="da-DK"/>
        </a:p>
      </dgm:t>
    </dgm:pt>
    <dgm:pt modelId="{B9B5E389-0EA2-1D47-AAAD-78F0FF3C2578}" type="pres">
      <dgm:prSet presAssocID="{1F7E331B-155A-5549-A794-9C0284540FED}" presName="hierRoot1" presStyleCnt="0">
        <dgm:presLayoutVars>
          <dgm:hierBranch val="init"/>
        </dgm:presLayoutVars>
      </dgm:prSet>
      <dgm:spPr/>
    </dgm:pt>
    <dgm:pt modelId="{7F7AB6F9-40B7-024D-B971-9C7D21AE2BAC}" type="pres">
      <dgm:prSet presAssocID="{1F7E331B-155A-5549-A794-9C0284540FED}" presName="rootComposite1" presStyleCnt="0"/>
      <dgm:spPr/>
    </dgm:pt>
    <dgm:pt modelId="{F0E1FC1C-17E5-7D44-BE17-57A3F887961C}" type="pres">
      <dgm:prSet presAssocID="{1F7E331B-155A-5549-A794-9C0284540FED}" presName="rootText1" presStyleLbl="node0" presStyleIdx="0" presStyleCnt="2">
        <dgm:presLayoutVars>
          <dgm:chPref val="3"/>
        </dgm:presLayoutVars>
      </dgm:prSet>
      <dgm:spPr/>
      <dgm:t>
        <a:bodyPr/>
        <a:lstStyle/>
        <a:p>
          <a:endParaRPr lang="da-DK"/>
        </a:p>
      </dgm:t>
    </dgm:pt>
    <dgm:pt modelId="{0F6DA304-71D3-3F4F-9833-B20E8BF815FA}" type="pres">
      <dgm:prSet presAssocID="{1F7E331B-155A-5549-A794-9C0284540FED}" presName="rootConnector1" presStyleLbl="node1" presStyleIdx="0" presStyleCnt="0"/>
      <dgm:spPr/>
      <dgm:t>
        <a:bodyPr/>
        <a:lstStyle/>
        <a:p>
          <a:endParaRPr lang="da-DK"/>
        </a:p>
      </dgm:t>
    </dgm:pt>
    <dgm:pt modelId="{34688480-8354-A443-8094-D819FA83DDB9}" type="pres">
      <dgm:prSet presAssocID="{1F7E331B-155A-5549-A794-9C0284540FED}" presName="hierChild2" presStyleCnt="0"/>
      <dgm:spPr/>
    </dgm:pt>
    <dgm:pt modelId="{9DBDB14A-B250-BB49-81F0-EAE5431F647D}" type="pres">
      <dgm:prSet presAssocID="{1F7E331B-155A-5549-A794-9C0284540FED}" presName="hierChild3" presStyleCnt="0"/>
      <dgm:spPr/>
    </dgm:pt>
    <dgm:pt modelId="{23069B8F-E3E5-8A47-A782-A4BC7D548C78}" type="pres">
      <dgm:prSet presAssocID="{AA7F0C37-CECA-864D-886C-4B14D9886173}" presName="hierRoot1" presStyleCnt="0">
        <dgm:presLayoutVars>
          <dgm:hierBranch val="init"/>
        </dgm:presLayoutVars>
      </dgm:prSet>
      <dgm:spPr/>
    </dgm:pt>
    <dgm:pt modelId="{4C024581-C705-E04D-BE4B-2C35F8145B9C}" type="pres">
      <dgm:prSet presAssocID="{AA7F0C37-CECA-864D-886C-4B14D9886173}" presName="rootComposite1" presStyleCnt="0"/>
      <dgm:spPr/>
    </dgm:pt>
    <dgm:pt modelId="{4DF2B185-0B9D-A344-8B5F-555F46AE42CB}" type="pres">
      <dgm:prSet presAssocID="{AA7F0C37-CECA-864D-886C-4B14D9886173}" presName="rootText1" presStyleLbl="node0" presStyleIdx="1" presStyleCnt="2">
        <dgm:presLayoutVars>
          <dgm:chPref val="3"/>
        </dgm:presLayoutVars>
      </dgm:prSet>
      <dgm:spPr/>
      <dgm:t>
        <a:bodyPr/>
        <a:lstStyle/>
        <a:p>
          <a:endParaRPr lang="da-DK"/>
        </a:p>
      </dgm:t>
    </dgm:pt>
    <dgm:pt modelId="{C3581812-C55F-184D-916D-043700803546}" type="pres">
      <dgm:prSet presAssocID="{AA7F0C37-CECA-864D-886C-4B14D9886173}" presName="rootConnector1" presStyleLbl="node1" presStyleIdx="0" presStyleCnt="0"/>
      <dgm:spPr/>
      <dgm:t>
        <a:bodyPr/>
        <a:lstStyle/>
        <a:p>
          <a:endParaRPr lang="da-DK"/>
        </a:p>
      </dgm:t>
    </dgm:pt>
    <dgm:pt modelId="{C60C6EF6-CC05-8E44-8B26-61CCCF226DB9}" type="pres">
      <dgm:prSet presAssocID="{AA7F0C37-CECA-864D-886C-4B14D9886173}" presName="hierChild2" presStyleCnt="0"/>
      <dgm:spPr/>
    </dgm:pt>
    <dgm:pt modelId="{F3D7DBE5-F40D-994D-B001-186A1EE1DDD2}" type="pres">
      <dgm:prSet presAssocID="{AA7F0C37-CECA-864D-886C-4B14D9886173}" presName="hierChild3" presStyleCnt="0"/>
      <dgm:spPr/>
    </dgm:pt>
  </dgm:ptLst>
  <dgm:cxnLst>
    <dgm:cxn modelId="{BCE287AD-2D40-CF49-B4DE-7CD8C2B2841E}" srcId="{DA8040F8-65EF-704F-B6EE-57BB7E3930D7}" destId="{1F7E331B-155A-5549-A794-9C0284540FED}" srcOrd="0" destOrd="0" parTransId="{69F45F3A-1484-504C-88E7-BB6718E72309}" sibTransId="{9CBC612C-E683-D743-8455-23206C6D1249}"/>
    <dgm:cxn modelId="{B86F55EF-7595-2E4D-BB53-415E4532CBA6}" type="presOf" srcId="{1F7E331B-155A-5549-A794-9C0284540FED}" destId="{F0E1FC1C-17E5-7D44-BE17-57A3F887961C}" srcOrd="0" destOrd="0" presId="urn:microsoft.com/office/officeart/2005/8/layout/orgChart1"/>
    <dgm:cxn modelId="{8C8C81B3-8021-C14C-97FB-9DD00AE88253}" type="presOf" srcId="{1F7E331B-155A-5549-A794-9C0284540FED}" destId="{0F6DA304-71D3-3F4F-9833-B20E8BF815FA}" srcOrd="1" destOrd="0" presId="urn:microsoft.com/office/officeart/2005/8/layout/orgChart1"/>
    <dgm:cxn modelId="{F884A2FE-ECBA-9A4F-AC18-4D20E1B79021}" srcId="{DA8040F8-65EF-704F-B6EE-57BB7E3930D7}" destId="{AA7F0C37-CECA-864D-886C-4B14D9886173}" srcOrd="1" destOrd="0" parTransId="{7047D532-A516-814C-BB85-E72B8BECD040}" sibTransId="{74634175-DA31-424B-9A2B-4EDAABAB36F9}"/>
    <dgm:cxn modelId="{A65E0D9C-BA33-A94B-AB88-5C8C62AC14AA}" type="presOf" srcId="{DA8040F8-65EF-704F-B6EE-57BB7E3930D7}" destId="{88B74F19-DC25-8C4C-9CDB-98FE9A3DF098}" srcOrd="0" destOrd="0" presId="urn:microsoft.com/office/officeart/2005/8/layout/orgChart1"/>
    <dgm:cxn modelId="{4AB323F3-EB20-D545-97A8-ABE2E64E20E8}" type="presOf" srcId="{AA7F0C37-CECA-864D-886C-4B14D9886173}" destId="{4DF2B185-0B9D-A344-8B5F-555F46AE42CB}" srcOrd="0" destOrd="0" presId="urn:microsoft.com/office/officeart/2005/8/layout/orgChart1"/>
    <dgm:cxn modelId="{3D13AA33-172C-AF4F-A690-F40DBAFAF801}" type="presOf" srcId="{AA7F0C37-CECA-864D-886C-4B14D9886173}" destId="{C3581812-C55F-184D-916D-043700803546}" srcOrd="1" destOrd="0" presId="urn:microsoft.com/office/officeart/2005/8/layout/orgChart1"/>
    <dgm:cxn modelId="{EAB369D4-C50F-114B-92DC-83404BF22B03}" type="presParOf" srcId="{88B74F19-DC25-8C4C-9CDB-98FE9A3DF098}" destId="{B9B5E389-0EA2-1D47-AAAD-78F0FF3C2578}" srcOrd="0" destOrd="0" presId="urn:microsoft.com/office/officeart/2005/8/layout/orgChart1"/>
    <dgm:cxn modelId="{D2A20246-9FED-DD48-BEA3-5BB64A7AA4E8}" type="presParOf" srcId="{B9B5E389-0EA2-1D47-AAAD-78F0FF3C2578}" destId="{7F7AB6F9-40B7-024D-B971-9C7D21AE2BAC}" srcOrd="0" destOrd="0" presId="urn:microsoft.com/office/officeart/2005/8/layout/orgChart1"/>
    <dgm:cxn modelId="{6405E772-16CA-B04D-851A-B9D9EB6BCB09}" type="presParOf" srcId="{7F7AB6F9-40B7-024D-B971-9C7D21AE2BAC}" destId="{F0E1FC1C-17E5-7D44-BE17-57A3F887961C}" srcOrd="0" destOrd="0" presId="urn:microsoft.com/office/officeart/2005/8/layout/orgChart1"/>
    <dgm:cxn modelId="{0070219D-A6DB-964A-A670-F03ED805B7CA}" type="presParOf" srcId="{7F7AB6F9-40B7-024D-B971-9C7D21AE2BAC}" destId="{0F6DA304-71D3-3F4F-9833-B20E8BF815FA}" srcOrd="1" destOrd="0" presId="urn:microsoft.com/office/officeart/2005/8/layout/orgChart1"/>
    <dgm:cxn modelId="{7D052E43-9DE7-F848-B885-D50268BB3577}" type="presParOf" srcId="{B9B5E389-0EA2-1D47-AAAD-78F0FF3C2578}" destId="{34688480-8354-A443-8094-D819FA83DDB9}" srcOrd="1" destOrd="0" presId="urn:microsoft.com/office/officeart/2005/8/layout/orgChart1"/>
    <dgm:cxn modelId="{6408D878-5ADF-1E44-9E8D-66914DECBC11}" type="presParOf" srcId="{B9B5E389-0EA2-1D47-AAAD-78F0FF3C2578}" destId="{9DBDB14A-B250-BB49-81F0-EAE5431F647D}" srcOrd="2" destOrd="0" presId="urn:microsoft.com/office/officeart/2005/8/layout/orgChart1"/>
    <dgm:cxn modelId="{F966570E-9AA8-4B46-8C80-9ED1F3DCAA9B}" type="presParOf" srcId="{88B74F19-DC25-8C4C-9CDB-98FE9A3DF098}" destId="{23069B8F-E3E5-8A47-A782-A4BC7D548C78}" srcOrd="1" destOrd="0" presId="urn:microsoft.com/office/officeart/2005/8/layout/orgChart1"/>
    <dgm:cxn modelId="{0B15C3AA-73D9-2D44-BE73-0BCC9AFBF2FD}" type="presParOf" srcId="{23069B8F-E3E5-8A47-A782-A4BC7D548C78}" destId="{4C024581-C705-E04D-BE4B-2C35F8145B9C}" srcOrd="0" destOrd="0" presId="urn:microsoft.com/office/officeart/2005/8/layout/orgChart1"/>
    <dgm:cxn modelId="{B0DCFB58-C932-6F4A-A141-991C81343790}" type="presParOf" srcId="{4C024581-C705-E04D-BE4B-2C35F8145B9C}" destId="{4DF2B185-0B9D-A344-8B5F-555F46AE42CB}" srcOrd="0" destOrd="0" presId="urn:microsoft.com/office/officeart/2005/8/layout/orgChart1"/>
    <dgm:cxn modelId="{631073DF-4CB8-6A40-A94E-F2EDF00EA493}" type="presParOf" srcId="{4C024581-C705-E04D-BE4B-2C35F8145B9C}" destId="{C3581812-C55F-184D-916D-043700803546}" srcOrd="1" destOrd="0" presId="urn:microsoft.com/office/officeart/2005/8/layout/orgChart1"/>
    <dgm:cxn modelId="{E6740EC1-700D-444F-AC9A-9AE77CDB61B6}" type="presParOf" srcId="{23069B8F-E3E5-8A47-A782-A4BC7D548C78}" destId="{C60C6EF6-CC05-8E44-8B26-61CCCF226DB9}" srcOrd="1" destOrd="0" presId="urn:microsoft.com/office/officeart/2005/8/layout/orgChart1"/>
    <dgm:cxn modelId="{B893BA77-9CEC-C04A-924F-D8F80BC1F76D}" type="presParOf" srcId="{23069B8F-E3E5-8A47-A782-A4BC7D548C78}" destId="{F3D7DBE5-F40D-994D-B001-186A1EE1DDD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3D211C-7C7D-7546-984F-18092AFFDE2C}" type="doc">
      <dgm:prSet loTypeId="urn:microsoft.com/office/officeart/2005/8/layout/orgChart1" loCatId="" qsTypeId="urn:microsoft.com/office/officeart/2005/8/quickstyle/simple4" qsCatId="simple" csTypeId="urn:microsoft.com/office/officeart/2005/8/colors/accent1_4" csCatId="accent1" phldr="1"/>
      <dgm:spPr/>
      <dgm:t>
        <a:bodyPr/>
        <a:lstStyle/>
        <a:p>
          <a:endParaRPr lang="da-DK"/>
        </a:p>
      </dgm:t>
    </dgm:pt>
    <dgm:pt modelId="{B3688188-C4DF-0D42-9FFD-8CF955CFC733}">
      <dgm:prSet phldrT="[Tekst]"/>
      <dgm:spPr/>
      <dgm:t>
        <a:bodyPr/>
        <a:lstStyle/>
        <a:p>
          <a:r>
            <a:rPr lang="da-DK" b="1" dirty="0" smtClean="0"/>
            <a:t>Behandlerfokus</a:t>
          </a:r>
          <a:endParaRPr lang="da-DK" b="1" dirty="0"/>
        </a:p>
      </dgm:t>
    </dgm:pt>
    <dgm:pt modelId="{4CF17B08-C7E1-794A-A441-6DC9F148C37F}" type="parTrans" cxnId="{E177A288-0D42-2D42-80A6-765647A0784F}">
      <dgm:prSet/>
      <dgm:spPr/>
      <dgm:t>
        <a:bodyPr/>
        <a:lstStyle/>
        <a:p>
          <a:endParaRPr lang="da-DK"/>
        </a:p>
      </dgm:t>
    </dgm:pt>
    <dgm:pt modelId="{6F085787-A405-9D43-88ED-2106FE4EA48A}" type="sibTrans" cxnId="{E177A288-0D42-2D42-80A6-765647A0784F}">
      <dgm:prSet/>
      <dgm:spPr/>
      <dgm:t>
        <a:bodyPr/>
        <a:lstStyle/>
        <a:p>
          <a:endParaRPr lang="da-DK"/>
        </a:p>
      </dgm:t>
    </dgm:pt>
    <dgm:pt modelId="{BC76E636-BFFC-F543-8093-A252E5501B63}">
      <dgm:prSet phldrT="[Tekst]"/>
      <dgm:spPr/>
      <dgm:t>
        <a:bodyPr/>
        <a:lstStyle/>
        <a:p>
          <a:r>
            <a:rPr lang="da-DK" b="1" dirty="0" smtClean="0"/>
            <a:t>MI-Ånden</a:t>
          </a:r>
        </a:p>
        <a:p>
          <a:r>
            <a:rPr lang="da-DK" dirty="0" smtClean="0"/>
            <a:t>Samarbejde</a:t>
          </a:r>
        </a:p>
        <a:p>
          <a:r>
            <a:rPr lang="da-DK" dirty="0" smtClean="0"/>
            <a:t>Accept</a:t>
          </a:r>
        </a:p>
        <a:p>
          <a:r>
            <a:rPr lang="da-DK" dirty="0" smtClean="0"/>
            <a:t>Frembringelse </a:t>
          </a:r>
        </a:p>
        <a:p>
          <a:r>
            <a:rPr lang="da-DK" dirty="0" smtClean="0"/>
            <a:t>Medfølelse</a:t>
          </a:r>
        </a:p>
        <a:p>
          <a:r>
            <a:rPr lang="da-DK" b="1" dirty="0" smtClean="0"/>
            <a:t>MI-processer</a:t>
          </a:r>
        </a:p>
        <a:p>
          <a:r>
            <a:rPr lang="da-DK" b="0" dirty="0" smtClean="0"/>
            <a:t>Engagering</a:t>
          </a:r>
        </a:p>
        <a:p>
          <a:r>
            <a:rPr lang="da-DK" b="0" dirty="0" smtClean="0"/>
            <a:t>Fokusering</a:t>
          </a:r>
        </a:p>
        <a:p>
          <a:r>
            <a:rPr lang="da-DK" b="0" dirty="0" smtClean="0"/>
            <a:t>Fremkaldelse</a:t>
          </a:r>
        </a:p>
        <a:p>
          <a:r>
            <a:rPr lang="da-DK" dirty="0" smtClean="0"/>
            <a:t>Planlægning</a:t>
          </a:r>
        </a:p>
        <a:p>
          <a:endParaRPr lang="da-DK" dirty="0" smtClean="0"/>
        </a:p>
        <a:p>
          <a:endParaRPr lang="da-DK" dirty="0"/>
        </a:p>
      </dgm:t>
    </dgm:pt>
    <dgm:pt modelId="{7469F0E4-1E4A-BB4C-9626-F69A52ED83DF}" type="parTrans" cxnId="{71A0F7C3-7765-3D46-8BF1-E5243361C1EC}">
      <dgm:prSet/>
      <dgm:spPr/>
      <dgm:t>
        <a:bodyPr/>
        <a:lstStyle/>
        <a:p>
          <a:endParaRPr lang="da-DK"/>
        </a:p>
      </dgm:t>
    </dgm:pt>
    <dgm:pt modelId="{A282E352-20C0-F74F-9AF1-1EE71E1EF96E}" type="sibTrans" cxnId="{71A0F7C3-7765-3D46-8BF1-E5243361C1EC}">
      <dgm:prSet/>
      <dgm:spPr/>
      <dgm:t>
        <a:bodyPr/>
        <a:lstStyle/>
        <a:p>
          <a:endParaRPr lang="da-DK"/>
        </a:p>
      </dgm:t>
    </dgm:pt>
    <dgm:pt modelId="{E4B7220E-D012-2240-8CD0-25BD61609E0A}">
      <dgm:prSet phldrT="[Tekst]"/>
      <dgm:spPr/>
      <dgm:t>
        <a:bodyPr/>
        <a:lstStyle/>
        <a:p>
          <a:r>
            <a:rPr lang="da-DK" b="1" dirty="0" smtClean="0"/>
            <a:t>Samtaleteknikker i MI</a:t>
          </a:r>
        </a:p>
        <a:p>
          <a:r>
            <a:rPr lang="da-DK" dirty="0" smtClean="0"/>
            <a:t>Åbne spørgsmål</a:t>
          </a:r>
        </a:p>
        <a:p>
          <a:r>
            <a:rPr lang="da-DK" dirty="0" smtClean="0"/>
            <a:t>Bekræftelser</a:t>
          </a:r>
        </a:p>
        <a:p>
          <a:r>
            <a:rPr lang="da-DK" dirty="0" smtClean="0"/>
            <a:t>Refleksioner</a:t>
          </a:r>
        </a:p>
        <a:p>
          <a:r>
            <a:rPr lang="da-DK" dirty="0" smtClean="0"/>
            <a:t>Opsummeringer</a:t>
          </a:r>
        </a:p>
        <a:p>
          <a:endParaRPr lang="da-DK" dirty="0" smtClean="0"/>
        </a:p>
        <a:p>
          <a:endParaRPr lang="da-DK" dirty="0"/>
        </a:p>
      </dgm:t>
    </dgm:pt>
    <dgm:pt modelId="{1B79C314-F74F-1745-A272-17E6F29AA97D}" type="parTrans" cxnId="{F9FD80C0-068B-1447-B8CE-9E970CB714C2}">
      <dgm:prSet/>
      <dgm:spPr/>
      <dgm:t>
        <a:bodyPr/>
        <a:lstStyle/>
        <a:p>
          <a:endParaRPr lang="da-DK"/>
        </a:p>
      </dgm:t>
    </dgm:pt>
    <dgm:pt modelId="{DBE4579D-6C8D-BF4D-A22F-3A0B0E179B2C}" type="sibTrans" cxnId="{F9FD80C0-068B-1447-B8CE-9E970CB714C2}">
      <dgm:prSet/>
      <dgm:spPr/>
      <dgm:t>
        <a:bodyPr/>
        <a:lstStyle/>
        <a:p>
          <a:endParaRPr lang="da-DK"/>
        </a:p>
      </dgm:t>
    </dgm:pt>
    <dgm:pt modelId="{B1767D38-243F-7A48-81C7-180F553771A9}">
      <dgm:prSet phldrT="[Tekst]"/>
      <dgm:spPr/>
      <dgm:t>
        <a:bodyPr/>
        <a:lstStyle/>
        <a:p>
          <a:r>
            <a:rPr lang="da-DK" b="1" dirty="0" smtClean="0"/>
            <a:t>Strategier</a:t>
          </a:r>
        </a:p>
        <a:p>
          <a:r>
            <a:rPr lang="da-DK" dirty="0" smtClean="0"/>
            <a:t>Bede om lov</a:t>
          </a:r>
        </a:p>
        <a:p>
          <a:r>
            <a:rPr lang="da-DK" dirty="0" smtClean="0"/>
            <a:t>Fremkald-Giv-Fremkald</a:t>
          </a:r>
        </a:p>
        <a:p>
          <a:r>
            <a:rPr lang="da-DK" dirty="0" smtClean="0"/>
            <a:t>Udforske og lokke frem  diskrepans og forandringsudsagn</a:t>
          </a:r>
        </a:p>
        <a:p>
          <a:r>
            <a:rPr lang="da-DK" dirty="0" smtClean="0"/>
            <a:t>At håndtere status quo og dissonans</a:t>
          </a:r>
        </a:p>
        <a:p>
          <a:r>
            <a:rPr lang="da-DK" dirty="0" smtClean="0"/>
            <a:t>Ambivalensudforskning</a:t>
          </a:r>
        </a:p>
        <a:p>
          <a:r>
            <a:rPr lang="da-DK" dirty="0" smtClean="0"/>
            <a:t>Vigtighed og tiltro</a:t>
          </a:r>
        </a:p>
        <a:p>
          <a:r>
            <a:rPr lang="da-DK" dirty="0" smtClean="0"/>
            <a:t>At kortlægge dagsorden</a:t>
          </a:r>
        </a:p>
        <a:p>
          <a:endParaRPr lang="da-DK" dirty="0" smtClean="0"/>
        </a:p>
      </dgm:t>
    </dgm:pt>
    <dgm:pt modelId="{5B79DFE7-A7A5-774E-9B9B-8BADE3A67AF9}" type="parTrans" cxnId="{BC304C3E-C663-F449-B554-BC2EF198E3BC}">
      <dgm:prSet/>
      <dgm:spPr/>
      <dgm:t>
        <a:bodyPr/>
        <a:lstStyle/>
        <a:p>
          <a:endParaRPr lang="da-DK"/>
        </a:p>
      </dgm:t>
    </dgm:pt>
    <dgm:pt modelId="{E729EC9A-574E-A941-8B57-08BC5D75727C}" type="sibTrans" cxnId="{BC304C3E-C663-F449-B554-BC2EF198E3BC}">
      <dgm:prSet/>
      <dgm:spPr/>
      <dgm:t>
        <a:bodyPr/>
        <a:lstStyle/>
        <a:p>
          <a:endParaRPr lang="da-DK"/>
        </a:p>
      </dgm:t>
    </dgm:pt>
    <dgm:pt modelId="{04CBCF75-DDE6-754D-851B-08A7D14C2704}" type="pres">
      <dgm:prSet presAssocID="{B43D211C-7C7D-7546-984F-18092AFFDE2C}" presName="hierChild1" presStyleCnt="0">
        <dgm:presLayoutVars>
          <dgm:orgChart val="1"/>
          <dgm:chPref val="1"/>
          <dgm:dir/>
          <dgm:animOne val="branch"/>
          <dgm:animLvl val="lvl"/>
          <dgm:resizeHandles/>
        </dgm:presLayoutVars>
      </dgm:prSet>
      <dgm:spPr/>
      <dgm:t>
        <a:bodyPr/>
        <a:lstStyle/>
        <a:p>
          <a:endParaRPr lang="da-DK"/>
        </a:p>
      </dgm:t>
    </dgm:pt>
    <dgm:pt modelId="{1AADE215-392A-3748-AD24-DDC0678E7917}" type="pres">
      <dgm:prSet presAssocID="{B3688188-C4DF-0D42-9FFD-8CF955CFC733}" presName="hierRoot1" presStyleCnt="0">
        <dgm:presLayoutVars>
          <dgm:hierBranch val="init"/>
        </dgm:presLayoutVars>
      </dgm:prSet>
      <dgm:spPr/>
      <dgm:t>
        <a:bodyPr/>
        <a:lstStyle/>
        <a:p>
          <a:endParaRPr lang="da-DK"/>
        </a:p>
      </dgm:t>
    </dgm:pt>
    <dgm:pt modelId="{5C4AA850-F9EF-794D-BB54-5B612AD86B4E}" type="pres">
      <dgm:prSet presAssocID="{B3688188-C4DF-0D42-9FFD-8CF955CFC733}" presName="rootComposite1" presStyleCnt="0"/>
      <dgm:spPr/>
      <dgm:t>
        <a:bodyPr/>
        <a:lstStyle/>
        <a:p>
          <a:endParaRPr lang="da-DK"/>
        </a:p>
      </dgm:t>
    </dgm:pt>
    <dgm:pt modelId="{DCEC13FF-DFDC-8A4D-AF34-5800CC985268}" type="pres">
      <dgm:prSet presAssocID="{B3688188-C4DF-0D42-9FFD-8CF955CFC733}" presName="rootText1" presStyleLbl="node0" presStyleIdx="0" presStyleCnt="1">
        <dgm:presLayoutVars>
          <dgm:chPref val="3"/>
        </dgm:presLayoutVars>
      </dgm:prSet>
      <dgm:spPr/>
      <dgm:t>
        <a:bodyPr/>
        <a:lstStyle/>
        <a:p>
          <a:endParaRPr lang="da-DK"/>
        </a:p>
      </dgm:t>
    </dgm:pt>
    <dgm:pt modelId="{41B2BE6A-2193-854E-9B86-6A9FDB103E64}" type="pres">
      <dgm:prSet presAssocID="{B3688188-C4DF-0D42-9FFD-8CF955CFC733}" presName="rootConnector1" presStyleLbl="node1" presStyleIdx="0" presStyleCnt="0"/>
      <dgm:spPr/>
      <dgm:t>
        <a:bodyPr/>
        <a:lstStyle/>
        <a:p>
          <a:endParaRPr lang="da-DK"/>
        </a:p>
      </dgm:t>
    </dgm:pt>
    <dgm:pt modelId="{B57F89F1-B3D6-8740-B235-2E60277E4B34}" type="pres">
      <dgm:prSet presAssocID="{B3688188-C4DF-0D42-9FFD-8CF955CFC733}" presName="hierChild2" presStyleCnt="0"/>
      <dgm:spPr/>
      <dgm:t>
        <a:bodyPr/>
        <a:lstStyle/>
        <a:p>
          <a:endParaRPr lang="da-DK"/>
        </a:p>
      </dgm:t>
    </dgm:pt>
    <dgm:pt modelId="{7DCE2BE7-F981-9D42-A947-FB2418CE841A}" type="pres">
      <dgm:prSet presAssocID="{7469F0E4-1E4A-BB4C-9626-F69A52ED83DF}" presName="Name37" presStyleLbl="parChTrans1D2" presStyleIdx="0" presStyleCnt="3"/>
      <dgm:spPr/>
      <dgm:t>
        <a:bodyPr/>
        <a:lstStyle/>
        <a:p>
          <a:endParaRPr lang="da-DK"/>
        </a:p>
      </dgm:t>
    </dgm:pt>
    <dgm:pt modelId="{D7E24136-3A13-564E-8E75-D904BC9BF969}" type="pres">
      <dgm:prSet presAssocID="{BC76E636-BFFC-F543-8093-A252E5501B63}" presName="hierRoot2" presStyleCnt="0">
        <dgm:presLayoutVars>
          <dgm:hierBranch val="init"/>
        </dgm:presLayoutVars>
      </dgm:prSet>
      <dgm:spPr/>
      <dgm:t>
        <a:bodyPr/>
        <a:lstStyle/>
        <a:p>
          <a:endParaRPr lang="da-DK"/>
        </a:p>
      </dgm:t>
    </dgm:pt>
    <dgm:pt modelId="{042198B1-4A3E-874F-A995-2A20BCA04FB6}" type="pres">
      <dgm:prSet presAssocID="{BC76E636-BFFC-F543-8093-A252E5501B63}" presName="rootComposite" presStyleCnt="0"/>
      <dgm:spPr/>
      <dgm:t>
        <a:bodyPr/>
        <a:lstStyle/>
        <a:p>
          <a:endParaRPr lang="da-DK"/>
        </a:p>
      </dgm:t>
    </dgm:pt>
    <dgm:pt modelId="{1DA889CC-B361-B347-A1E4-5B5DEEBB85C3}" type="pres">
      <dgm:prSet presAssocID="{BC76E636-BFFC-F543-8093-A252E5501B63}" presName="rootText" presStyleLbl="node2" presStyleIdx="0" presStyleCnt="3" custScaleY="281215" custLinFactNeighborY="4472">
        <dgm:presLayoutVars>
          <dgm:chPref val="3"/>
        </dgm:presLayoutVars>
      </dgm:prSet>
      <dgm:spPr/>
      <dgm:t>
        <a:bodyPr/>
        <a:lstStyle/>
        <a:p>
          <a:endParaRPr lang="da-DK"/>
        </a:p>
      </dgm:t>
    </dgm:pt>
    <dgm:pt modelId="{DD1B7DBF-8501-2347-BA1E-0862224C0D2A}" type="pres">
      <dgm:prSet presAssocID="{BC76E636-BFFC-F543-8093-A252E5501B63}" presName="rootConnector" presStyleLbl="node2" presStyleIdx="0" presStyleCnt="3"/>
      <dgm:spPr/>
      <dgm:t>
        <a:bodyPr/>
        <a:lstStyle/>
        <a:p>
          <a:endParaRPr lang="da-DK"/>
        </a:p>
      </dgm:t>
    </dgm:pt>
    <dgm:pt modelId="{BBBA7A8D-4008-7241-AA94-C2E0962E616D}" type="pres">
      <dgm:prSet presAssocID="{BC76E636-BFFC-F543-8093-A252E5501B63}" presName="hierChild4" presStyleCnt="0"/>
      <dgm:spPr/>
      <dgm:t>
        <a:bodyPr/>
        <a:lstStyle/>
        <a:p>
          <a:endParaRPr lang="da-DK"/>
        </a:p>
      </dgm:t>
    </dgm:pt>
    <dgm:pt modelId="{6E903400-1CBD-D74E-B7ED-3EC2EF27B15B}" type="pres">
      <dgm:prSet presAssocID="{BC76E636-BFFC-F543-8093-A252E5501B63}" presName="hierChild5" presStyleCnt="0"/>
      <dgm:spPr/>
      <dgm:t>
        <a:bodyPr/>
        <a:lstStyle/>
        <a:p>
          <a:endParaRPr lang="da-DK"/>
        </a:p>
      </dgm:t>
    </dgm:pt>
    <dgm:pt modelId="{0A57CD30-D051-274A-B679-D6E95C8E2B2F}" type="pres">
      <dgm:prSet presAssocID="{1B79C314-F74F-1745-A272-17E6F29AA97D}" presName="Name37" presStyleLbl="parChTrans1D2" presStyleIdx="1" presStyleCnt="3"/>
      <dgm:spPr/>
      <dgm:t>
        <a:bodyPr/>
        <a:lstStyle/>
        <a:p>
          <a:endParaRPr lang="da-DK"/>
        </a:p>
      </dgm:t>
    </dgm:pt>
    <dgm:pt modelId="{8E269B2F-5309-7C44-87C4-D926158F68DC}" type="pres">
      <dgm:prSet presAssocID="{E4B7220E-D012-2240-8CD0-25BD61609E0A}" presName="hierRoot2" presStyleCnt="0">
        <dgm:presLayoutVars>
          <dgm:hierBranch val="init"/>
        </dgm:presLayoutVars>
      </dgm:prSet>
      <dgm:spPr/>
      <dgm:t>
        <a:bodyPr/>
        <a:lstStyle/>
        <a:p>
          <a:endParaRPr lang="da-DK"/>
        </a:p>
      </dgm:t>
    </dgm:pt>
    <dgm:pt modelId="{3226259C-6645-B64C-9B52-07981EE3BE7C}" type="pres">
      <dgm:prSet presAssocID="{E4B7220E-D012-2240-8CD0-25BD61609E0A}" presName="rootComposite" presStyleCnt="0"/>
      <dgm:spPr/>
      <dgm:t>
        <a:bodyPr/>
        <a:lstStyle/>
        <a:p>
          <a:endParaRPr lang="da-DK"/>
        </a:p>
      </dgm:t>
    </dgm:pt>
    <dgm:pt modelId="{4D6D9F80-06C5-8340-A0A8-4B28CD7B3D0A}" type="pres">
      <dgm:prSet presAssocID="{E4B7220E-D012-2240-8CD0-25BD61609E0A}" presName="rootText" presStyleLbl="node2" presStyleIdx="1" presStyleCnt="3" custScaleY="185209">
        <dgm:presLayoutVars>
          <dgm:chPref val="3"/>
        </dgm:presLayoutVars>
      </dgm:prSet>
      <dgm:spPr/>
      <dgm:t>
        <a:bodyPr/>
        <a:lstStyle/>
        <a:p>
          <a:endParaRPr lang="da-DK"/>
        </a:p>
      </dgm:t>
    </dgm:pt>
    <dgm:pt modelId="{882EA741-3903-814A-99B7-87476FF1DEC1}" type="pres">
      <dgm:prSet presAssocID="{E4B7220E-D012-2240-8CD0-25BD61609E0A}" presName="rootConnector" presStyleLbl="node2" presStyleIdx="1" presStyleCnt="3"/>
      <dgm:spPr/>
      <dgm:t>
        <a:bodyPr/>
        <a:lstStyle/>
        <a:p>
          <a:endParaRPr lang="da-DK"/>
        </a:p>
      </dgm:t>
    </dgm:pt>
    <dgm:pt modelId="{A810D79A-BE35-9249-8863-0E5912D66867}" type="pres">
      <dgm:prSet presAssocID="{E4B7220E-D012-2240-8CD0-25BD61609E0A}" presName="hierChild4" presStyleCnt="0"/>
      <dgm:spPr/>
      <dgm:t>
        <a:bodyPr/>
        <a:lstStyle/>
        <a:p>
          <a:endParaRPr lang="da-DK"/>
        </a:p>
      </dgm:t>
    </dgm:pt>
    <dgm:pt modelId="{1D310889-7854-DA4E-AAA8-4B366C1E1354}" type="pres">
      <dgm:prSet presAssocID="{E4B7220E-D012-2240-8CD0-25BD61609E0A}" presName="hierChild5" presStyleCnt="0"/>
      <dgm:spPr/>
      <dgm:t>
        <a:bodyPr/>
        <a:lstStyle/>
        <a:p>
          <a:endParaRPr lang="da-DK"/>
        </a:p>
      </dgm:t>
    </dgm:pt>
    <dgm:pt modelId="{1829AE92-8606-8F47-893D-DF41D1B450D2}" type="pres">
      <dgm:prSet presAssocID="{5B79DFE7-A7A5-774E-9B9B-8BADE3A67AF9}" presName="Name37" presStyleLbl="parChTrans1D2" presStyleIdx="2" presStyleCnt="3"/>
      <dgm:spPr/>
      <dgm:t>
        <a:bodyPr/>
        <a:lstStyle/>
        <a:p>
          <a:endParaRPr lang="da-DK"/>
        </a:p>
      </dgm:t>
    </dgm:pt>
    <dgm:pt modelId="{7A1DEF91-5B9E-2D4B-B35B-2AB530076267}" type="pres">
      <dgm:prSet presAssocID="{B1767D38-243F-7A48-81C7-180F553771A9}" presName="hierRoot2" presStyleCnt="0">
        <dgm:presLayoutVars>
          <dgm:hierBranch val="init"/>
        </dgm:presLayoutVars>
      </dgm:prSet>
      <dgm:spPr/>
      <dgm:t>
        <a:bodyPr/>
        <a:lstStyle/>
        <a:p>
          <a:endParaRPr lang="da-DK"/>
        </a:p>
      </dgm:t>
    </dgm:pt>
    <dgm:pt modelId="{6EB6F4F1-C2D3-884E-91DF-1075C144B70B}" type="pres">
      <dgm:prSet presAssocID="{B1767D38-243F-7A48-81C7-180F553771A9}" presName="rootComposite" presStyleCnt="0"/>
      <dgm:spPr/>
      <dgm:t>
        <a:bodyPr/>
        <a:lstStyle/>
        <a:p>
          <a:endParaRPr lang="da-DK"/>
        </a:p>
      </dgm:t>
    </dgm:pt>
    <dgm:pt modelId="{11471E6A-D692-BB46-A9BA-D3F851D04D86}" type="pres">
      <dgm:prSet presAssocID="{B1767D38-243F-7A48-81C7-180F553771A9}" presName="rootText" presStyleLbl="node2" presStyleIdx="2" presStyleCnt="3" custScaleY="261852">
        <dgm:presLayoutVars>
          <dgm:chPref val="3"/>
        </dgm:presLayoutVars>
      </dgm:prSet>
      <dgm:spPr/>
      <dgm:t>
        <a:bodyPr/>
        <a:lstStyle/>
        <a:p>
          <a:endParaRPr lang="da-DK"/>
        </a:p>
      </dgm:t>
    </dgm:pt>
    <dgm:pt modelId="{E9FAD9C4-859E-174C-BFFF-852ED8D80377}" type="pres">
      <dgm:prSet presAssocID="{B1767D38-243F-7A48-81C7-180F553771A9}" presName="rootConnector" presStyleLbl="node2" presStyleIdx="2" presStyleCnt="3"/>
      <dgm:spPr/>
      <dgm:t>
        <a:bodyPr/>
        <a:lstStyle/>
        <a:p>
          <a:endParaRPr lang="da-DK"/>
        </a:p>
      </dgm:t>
    </dgm:pt>
    <dgm:pt modelId="{D8A473DD-E15B-4F40-A85A-940FA3C67C04}" type="pres">
      <dgm:prSet presAssocID="{B1767D38-243F-7A48-81C7-180F553771A9}" presName="hierChild4" presStyleCnt="0"/>
      <dgm:spPr/>
      <dgm:t>
        <a:bodyPr/>
        <a:lstStyle/>
        <a:p>
          <a:endParaRPr lang="da-DK"/>
        </a:p>
      </dgm:t>
    </dgm:pt>
    <dgm:pt modelId="{F38DA531-CD07-704A-9E53-5738FF1EEF84}" type="pres">
      <dgm:prSet presAssocID="{B1767D38-243F-7A48-81C7-180F553771A9}" presName="hierChild5" presStyleCnt="0"/>
      <dgm:spPr/>
      <dgm:t>
        <a:bodyPr/>
        <a:lstStyle/>
        <a:p>
          <a:endParaRPr lang="da-DK"/>
        </a:p>
      </dgm:t>
    </dgm:pt>
    <dgm:pt modelId="{EF16366F-7C51-3541-B39C-3084917E26E4}" type="pres">
      <dgm:prSet presAssocID="{B3688188-C4DF-0D42-9FFD-8CF955CFC733}" presName="hierChild3" presStyleCnt="0"/>
      <dgm:spPr/>
      <dgm:t>
        <a:bodyPr/>
        <a:lstStyle/>
        <a:p>
          <a:endParaRPr lang="da-DK"/>
        </a:p>
      </dgm:t>
    </dgm:pt>
  </dgm:ptLst>
  <dgm:cxnLst>
    <dgm:cxn modelId="{4D5838BA-8E7A-9B40-9CE5-453264FA57B5}" type="presOf" srcId="{E4B7220E-D012-2240-8CD0-25BD61609E0A}" destId="{4D6D9F80-06C5-8340-A0A8-4B28CD7B3D0A}" srcOrd="0" destOrd="0" presId="urn:microsoft.com/office/officeart/2005/8/layout/orgChart1"/>
    <dgm:cxn modelId="{AE76A66C-6B90-AA44-BAFF-AD32D22F90E4}" type="presOf" srcId="{B43D211C-7C7D-7546-984F-18092AFFDE2C}" destId="{04CBCF75-DDE6-754D-851B-08A7D14C2704}" srcOrd="0" destOrd="0" presId="urn:microsoft.com/office/officeart/2005/8/layout/orgChart1"/>
    <dgm:cxn modelId="{3089BAFC-D801-D943-9E65-1BA94F8F022D}" type="presOf" srcId="{BC76E636-BFFC-F543-8093-A252E5501B63}" destId="{DD1B7DBF-8501-2347-BA1E-0862224C0D2A}" srcOrd="1" destOrd="0" presId="urn:microsoft.com/office/officeart/2005/8/layout/orgChart1"/>
    <dgm:cxn modelId="{5E3E084A-32D4-874E-B945-7F7235AF51BD}" type="presOf" srcId="{B1767D38-243F-7A48-81C7-180F553771A9}" destId="{11471E6A-D692-BB46-A9BA-D3F851D04D86}" srcOrd="0" destOrd="0" presId="urn:microsoft.com/office/officeart/2005/8/layout/orgChart1"/>
    <dgm:cxn modelId="{C55E834C-9285-5E4A-B160-C803E46A27E8}" type="presOf" srcId="{BC76E636-BFFC-F543-8093-A252E5501B63}" destId="{1DA889CC-B361-B347-A1E4-5B5DEEBB85C3}" srcOrd="0" destOrd="0" presId="urn:microsoft.com/office/officeart/2005/8/layout/orgChart1"/>
    <dgm:cxn modelId="{F9FD80C0-068B-1447-B8CE-9E970CB714C2}" srcId="{B3688188-C4DF-0D42-9FFD-8CF955CFC733}" destId="{E4B7220E-D012-2240-8CD0-25BD61609E0A}" srcOrd="1" destOrd="0" parTransId="{1B79C314-F74F-1745-A272-17E6F29AA97D}" sibTransId="{DBE4579D-6C8D-BF4D-A22F-3A0B0E179B2C}"/>
    <dgm:cxn modelId="{F285CFC1-3B70-8747-8BFE-BB6C4E8DC199}" type="presOf" srcId="{B3688188-C4DF-0D42-9FFD-8CF955CFC733}" destId="{41B2BE6A-2193-854E-9B86-6A9FDB103E64}" srcOrd="1" destOrd="0" presId="urn:microsoft.com/office/officeart/2005/8/layout/orgChart1"/>
    <dgm:cxn modelId="{71A0F7C3-7765-3D46-8BF1-E5243361C1EC}" srcId="{B3688188-C4DF-0D42-9FFD-8CF955CFC733}" destId="{BC76E636-BFFC-F543-8093-A252E5501B63}" srcOrd="0" destOrd="0" parTransId="{7469F0E4-1E4A-BB4C-9626-F69A52ED83DF}" sibTransId="{A282E352-20C0-F74F-9AF1-1EE71E1EF96E}"/>
    <dgm:cxn modelId="{CA12791F-74C8-054E-8102-1905C115C5A3}" type="presOf" srcId="{5B79DFE7-A7A5-774E-9B9B-8BADE3A67AF9}" destId="{1829AE92-8606-8F47-893D-DF41D1B450D2}" srcOrd="0" destOrd="0" presId="urn:microsoft.com/office/officeart/2005/8/layout/orgChart1"/>
    <dgm:cxn modelId="{BDACBA9B-059E-AE48-9A1E-4FC368BA707A}" type="presOf" srcId="{E4B7220E-D012-2240-8CD0-25BD61609E0A}" destId="{882EA741-3903-814A-99B7-87476FF1DEC1}" srcOrd="1" destOrd="0" presId="urn:microsoft.com/office/officeart/2005/8/layout/orgChart1"/>
    <dgm:cxn modelId="{BC304C3E-C663-F449-B554-BC2EF198E3BC}" srcId="{B3688188-C4DF-0D42-9FFD-8CF955CFC733}" destId="{B1767D38-243F-7A48-81C7-180F553771A9}" srcOrd="2" destOrd="0" parTransId="{5B79DFE7-A7A5-774E-9B9B-8BADE3A67AF9}" sibTransId="{E729EC9A-574E-A941-8B57-08BC5D75727C}"/>
    <dgm:cxn modelId="{26D695EC-86E6-0A46-873B-9977592AAD82}" type="presOf" srcId="{B3688188-C4DF-0D42-9FFD-8CF955CFC733}" destId="{DCEC13FF-DFDC-8A4D-AF34-5800CC985268}" srcOrd="0" destOrd="0" presId="urn:microsoft.com/office/officeart/2005/8/layout/orgChart1"/>
    <dgm:cxn modelId="{6AA08D4A-65AB-0D4E-81AC-467819B65C85}" type="presOf" srcId="{7469F0E4-1E4A-BB4C-9626-F69A52ED83DF}" destId="{7DCE2BE7-F981-9D42-A947-FB2418CE841A}" srcOrd="0" destOrd="0" presId="urn:microsoft.com/office/officeart/2005/8/layout/orgChart1"/>
    <dgm:cxn modelId="{1B0B036A-CB49-E44E-8E0E-09CE9B797769}" type="presOf" srcId="{1B79C314-F74F-1745-A272-17E6F29AA97D}" destId="{0A57CD30-D051-274A-B679-D6E95C8E2B2F}" srcOrd="0" destOrd="0" presId="urn:microsoft.com/office/officeart/2005/8/layout/orgChart1"/>
    <dgm:cxn modelId="{E177A288-0D42-2D42-80A6-765647A0784F}" srcId="{B43D211C-7C7D-7546-984F-18092AFFDE2C}" destId="{B3688188-C4DF-0D42-9FFD-8CF955CFC733}" srcOrd="0" destOrd="0" parTransId="{4CF17B08-C7E1-794A-A441-6DC9F148C37F}" sibTransId="{6F085787-A405-9D43-88ED-2106FE4EA48A}"/>
    <dgm:cxn modelId="{5AA60C52-A535-FA49-B3A5-0373E1578CB7}" type="presOf" srcId="{B1767D38-243F-7A48-81C7-180F553771A9}" destId="{E9FAD9C4-859E-174C-BFFF-852ED8D80377}" srcOrd="1" destOrd="0" presId="urn:microsoft.com/office/officeart/2005/8/layout/orgChart1"/>
    <dgm:cxn modelId="{7E459613-1134-4449-9783-E90039C3043D}" type="presParOf" srcId="{04CBCF75-DDE6-754D-851B-08A7D14C2704}" destId="{1AADE215-392A-3748-AD24-DDC0678E7917}" srcOrd="0" destOrd="0" presId="urn:microsoft.com/office/officeart/2005/8/layout/orgChart1"/>
    <dgm:cxn modelId="{A38AB11B-A074-AF42-9C43-27D345E3BDE4}" type="presParOf" srcId="{1AADE215-392A-3748-AD24-DDC0678E7917}" destId="{5C4AA850-F9EF-794D-BB54-5B612AD86B4E}" srcOrd="0" destOrd="0" presId="urn:microsoft.com/office/officeart/2005/8/layout/orgChart1"/>
    <dgm:cxn modelId="{02A5FB86-6A64-3C4E-ADE6-14E581DDE246}" type="presParOf" srcId="{5C4AA850-F9EF-794D-BB54-5B612AD86B4E}" destId="{DCEC13FF-DFDC-8A4D-AF34-5800CC985268}" srcOrd="0" destOrd="0" presId="urn:microsoft.com/office/officeart/2005/8/layout/orgChart1"/>
    <dgm:cxn modelId="{9C794F81-1948-614E-8638-24589BE399F2}" type="presParOf" srcId="{5C4AA850-F9EF-794D-BB54-5B612AD86B4E}" destId="{41B2BE6A-2193-854E-9B86-6A9FDB103E64}" srcOrd="1" destOrd="0" presId="urn:microsoft.com/office/officeart/2005/8/layout/orgChart1"/>
    <dgm:cxn modelId="{9BF8E062-A8F9-5949-B3B0-BAAEDCD658E8}" type="presParOf" srcId="{1AADE215-392A-3748-AD24-DDC0678E7917}" destId="{B57F89F1-B3D6-8740-B235-2E60277E4B34}" srcOrd="1" destOrd="0" presId="urn:microsoft.com/office/officeart/2005/8/layout/orgChart1"/>
    <dgm:cxn modelId="{B8D17161-49D6-9648-8441-CEB765B9E0ED}" type="presParOf" srcId="{B57F89F1-B3D6-8740-B235-2E60277E4B34}" destId="{7DCE2BE7-F981-9D42-A947-FB2418CE841A}" srcOrd="0" destOrd="0" presId="urn:microsoft.com/office/officeart/2005/8/layout/orgChart1"/>
    <dgm:cxn modelId="{9C8DD79C-D05B-9E42-BE88-B2E06AC9C8FB}" type="presParOf" srcId="{B57F89F1-B3D6-8740-B235-2E60277E4B34}" destId="{D7E24136-3A13-564E-8E75-D904BC9BF969}" srcOrd="1" destOrd="0" presId="urn:microsoft.com/office/officeart/2005/8/layout/orgChart1"/>
    <dgm:cxn modelId="{7F63BAED-8D9C-3D42-94EF-489E3CEF7D8F}" type="presParOf" srcId="{D7E24136-3A13-564E-8E75-D904BC9BF969}" destId="{042198B1-4A3E-874F-A995-2A20BCA04FB6}" srcOrd="0" destOrd="0" presId="urn:microsoft.com/office/officeart/2005/8/layout/orgChart1"/>
    <dgm:cxn modelId="{801D0EB8-EDE1-7249-A0E3-4FBF99A4D739}" type="presParOf" srcId="{042198B1-4A3E-874F-A995-2A20BCA04FB6}" destId="{1DA889CC-B361-B347-A1E4-5B5DEEBB85C3}" srcOrd="0" destOrd="0" presId="urn:microsoft.com/office/officeart/2005/8/layout/orgChart1"/>
    <dgm:cxn modelId="{134C5D7B-84F1-0148-9184-BDC1DDD81D94}" type="presParOf" srcId="{042198B1-4A3E-874F-A995-2A20BCA04FB6}" destId="{DD1B7DBF-8501-2347-BA1E-0862224C0D2A}" srcOrd="1" destOrd="0" presId="urn:microsoft.com/office/officeart/2005/8/layout/orgChart1"/>
    <dgm:cxn modelId="{593B37C1-C394-AD40-8CE9-73B3210DB880}" type="presParOf" srcId="{D7E24136-3A13-564E-8E75-D904BC9BF969}" destId="{BBBA7A8D-4008-7241-AA94-C2E0962E616D}" srcOrd="1" destOrd="0" presId="urn:microsoft.com/office/officeart/2005/8/layout/orgChart1"/>
    <dgm:cxn modelId="{ABF64CBA-F010-6648-AEF5-0BB5BFD4EC2C}" type="presParOf" srcId="{D7E24136-3A13-564E-8E75-D904BC9BF969}" destId="{6E903400-1CBD-D74E-B7ED-3EC2EF27B15B}" srcOrd="2" destOrd="0" presId="urn:microsoft.com/office/officeart/2005/8/layout/orgChart1"/>
    <dgm:cxn modelId="{8E9D6869-4301-C245-A919-BCD89352C05D}" type="presParOf" srcId="{B57F89F1-B3D6-8740-B235-2E60277E4B34}" destId="{0A57CD30-D051-274A-B679-D6E95C8E2B2F}" srcOrd="2" destOrd="0" presId="urn:microsoft.com/office/officeart/2005/8/layout/orgChart1"/>
    <dgm:cxn modelId="{937A084C-5FB7-3A46-B16B-DA6739A131ED}" type="presParOf" srcId="{B57F89F1-B3D6-8740-B235-2E60277E4B34}" destId="{8E269B2F-5309-7C44-87C4-D926158F68DC}" srcOrd="3" destOrd="0" presId="urn:microsoft.com/office/officeart/2005/8/layout/orgChart1"/>
    <dgm:cxn modelId="{BE4F6B94-D79B-F740-A868-919E762F5DA6}" type="presParOf" srcId="{8E269B2F-5309-7C44-87C4-D926158F68DC}" destId="{3226259C-6645-B64C-9B52-07981EE3BE7C}" srcOrd="0" destOrd="0" presId="urn:microsoft.com/office/officeart/2005/8/layout/orgChart1"/>
    <dgm:cxn modelId="{FF7FA704-F9BA-4F49-81C8-73B97FA938F6}" type="presParOf" srcId="{3226259C-6645-B64C-9B52-07981EE3BE7C}" destId="{4D6D9F80-06C5-8340-A0A8-4B28CD7B3D0A}" srcOrd="0" destOrd="0" presId="urn:microsoft.com/office/officeart/2005/8/layout/orgChart1"/>
    <dgm:cxn modelId="{B9FD7EEE-FB2C-3747-B6B7-464458DDF6B4}" type="presParOf" srcId="{3226259C-6645-B64C-9B52-07981EE3BE7C}" destId="{882EA741-3903-814A-99B7-87476FF1DEC1}" srcOrd="1" destOrd="0" presId="urn:microsoft.com/office/officeart/2005/8/layout/orgChart1"/>
    <dgm:cxn modelId="{0D2B7022-EBE8-3F4B-B1C1-D5CE7173EACB}" type="presParOf" srcId="{8E269B2F-5309-7C44-87C4-D926158F68DC}" destId="{A810D79A-BE35-9249-8863-0E5912D66867}" srcOrd="1" destOrd="0" presId="urn:microsoft.com/office/officeart/2005/8/layout/orgChart1"/>
    <dgm:cxn modelId="{93EC131F-E8D1-1646-BC4A-5A4F58100FC0}" type="presParOf" srcId="{8E269B2F-5309-7C44-87C4-D926158F68DC}" destId="{1D310889-7854-DA4E-AAA8-4B366C1E1354}" srcOrd="2" destOrd="0" presId="urn:microsoft.com/office/officeart/2005/8/layout/orgChart1"/>
    <dgm:cxn modelId="{DB865205-5574-B343-BA55-6A371E2397BB}" type="presParOf" srcId="{B57F89F1-B3D6-8740-B235-2E60277E4B34}" destId="{1829AE92-8606-8F47-893D-DF41D1B450D2}" srcOrd="4" destOrd="0" presId="urn:microsoft.com/office/officeart/2005/8/layout/orgChart1"/>
    <dgm:cxn modelId="{1A873E5E-3916-AB4D-9EA8-D06DEFD94B80}" type="presParOf" srcId="{B57F89F1-B3D6-8740-B235-2E60277E4B34}" destId="{7A1DEF91-5B9E-2D4B-B35B-2AB530076267}" srcOrd="5" destOrd="0" presId="urn:microsoft.com/office/officeart/2005/8/layout/orgChart1"/>
    <dgm:cxn modelId="{CE48ABD8-3565-D841-BE7A-D1E98D238DEB}" type="presParOf" srcId="{7A1DEF91-5B9E-2D4B-B35B-2AB530076267}" destId="{6EB6F4F1-C2D3-884E-91DF-1075C144B70B}" srcOrd="0" destOrd="0" presId="urn:microsoft.com/office/officeart/2005/8/layout/orgChart1"/>
    <dgm:cxn modelId="{BF45C348-C794-4D44-A31B-7EB56349DBD8}" type="presParOf" srcId="{6EB6F4F1-C2D3-884E-91DF-1075C144B70B}" destId="{11471E6A-D692-BB46-A9BA-D3F851D04D86}" srcOrd="0" destOrd="0" presId="urn:microsoft.com/office/officeart/2005/8/layout/orgChart1"/>
    <dgm:cxn modelId="{8240DD13-331E-F840-9370-E4E4ED751369}" type="presParOf" srcId="{6EB6F4F1-C2D3-884E-91DF-1075C144B70B}" destId="{E9FAD9C4-859E-174C-BFFF-852ED8D80377}" srcOrd="1" destOrd="0" presId="urn:microsoft.com/office/officeart/2005/8/layout/orgChart1"/>
    <dgm:cxn modelId="{400C8633-450B-C245-B601-211AAE3A6424}" type="presParOf" srcId="{7A1DEF91-5B9E-2D4B-B35B-2AB530076267}" destId="{D8A473DD-E15B-4F40-A85A-940FA3C67C04}" srcOrd="1" destOrd="0" presId="urn:microsoft.com/office/officeart/2005/8/layout/orgChart1"/>
    <dgm:cxn modelId="{2B0C75CB-2387-0D43-9830-26F388AC73D8}" type="presParOf" srcId="{7A1DEF91-5B9E-2D4B-B35B-2AB530076267}" destId="{F38DA531-CD07-704A-9E53-5738FF1EEF84}" srcOrd="2" destOrd="0" presId="urn:microsoft.com/office/officeart/2005/8/layout/orgChart1"/>
    <dgm:cxn modelId="{2420B75F-B8F9-7148-9ADA-CFF9FF75B77B}" type="presParOf" srcId="{1AADE215-392A-3748-AD24-DDC0678E7917}" destId="{EF16366F-7C51-3541-B39C-3084917E26E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0DAEF7-D973-7E4C-87F5-0874DFC9259C}" type="datetimeFigureOut">
              <a:rPr lang="da-DK" smtClean="0"/>
              <a:t>29-10-2020</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3CFD0D-A6ED-074B-95F4-A058C8405984}" type="slidenum">
              <a:rPr lang="da-DK" smtClean="0"/>
              <a:t>‹nr.›</a:t>
            </a:fld>
            <a:endParaRPr lang="da-DK"/>
          </a:p>
        </p:txBody>
      </p:sp>
    </p:spTree>
    <p:extLst>
      <p:ext uri="{BB962C8B-B14F-4D97-AF65-F5344CB8AC3E}">
        <p14:creationId xmlns:p14="http://schemas.microsoft.com/office/powerpoint/2010/main" val="3264191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Ja</a:t>
            </a:r>
            <a:r>
              <a:rPr lang="da-DK" baseline="0" dirty="0" smtClean="0"/>
              <a:t> men velkommen til i dag skal vi jo så snakke MI eller den motiverende samtale som det bliver kaldt på dansk. En metode som jo oprindeligt blev udviklet indenfor alkoholbehandling, men som jo så siden har spredt sig til mange områder. Metoden bruges bredt i dag både indenfor psykiatrien (ift. angst, depression, spiseforstyrrelser), sundhedsområdet (dvs. motivere patienter til livsstilsændringer, såsom risikofaktorer som forhøjet blodtryk, overvægt, rygning, alkohol, fysisk inaktivitet mindskes), det sociale område såsom </a:t>
            </a:r>
            <a:r>
              <a:rPr lang="da-DK" baseline="0" dirty="0" err="1" smtClean="0"/>
              <a:t>beskæftelsesområdet</a:t>
            </a:r>
            <a:r>
              <a:rPr lang="da-DK" baseline="0" dirty="0" smtClean="0"/>
              <a:t>/Kriminalforsorgen i forhold til at motivere unge kontanthjælpsmodtagere eller kriminelle til efterleve domskrav etc. Men i dag skal vi så kigge på metoden indenfor jeres kontekst psykiatri og misbrug.</a:t>
            </a:r>
          </a:p>
          <a:p>
            <a:endParaRPr lang="da-DK" baseline="0" dirty="0" smtClean="0"/>
          </a:p>
          <a:p>
            <a:endParaRPr lang="da-DK" dirty="0" smtClean="0"/>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a:t>
            </a:fld>
            <a:endParaRPr lang="da-DK"/>
          </a:p>
        </p:txBody>
      </p:sp>
    </p:spTree>
    <p:extLst>
      <p:ext uri="{BB962C8B-B14F-4D97-AF65-F5344CB8AC3E}">
        <p14:creationId xmlns:p14="http://schemas.microsoft.com/office/powerpoint/2010/main" val="4135395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smtClean="0"/>
          </a:p>
          <a:p>
            <a:r>
              <a:rPr lang="da-DK" b="1" dirty="0" smtClean="0"/>
              <a:t>Lægen:</a:t>
            </a:r>
            <a:r>
              <a:rPr lang="da-DK" b="1" baseline="0" dirty="0" smtClean="0"/>
              <a:t> </a:t>
            </a:r>
            <a:r>
              <a:rPr lang="da-DK" baseline="0" dirty="0" smtClean="0"/>
              <a:t>Reflekterer/spejler meget i starten for at afvæbne modstand: ”du er ikke her, fordi du selv ønsker det”. Det føles ubehageligt, at du skal snakke om alkohol. Spørger om lov: ”Er det ok”? Understøtter autonomi – ”jeg er ikke interesseret i, hvad din chef synes om dine alkoholvaner, jeg er interesseret i hvordan du selv ser på dine alkoholvaner”. Åbner for klientens perspektiv/livsverden via åbne spørgsmål ”Hvad er det som er hændt, siden han synes du skulle gå herhen”?. Laver et par strukturerende opsummeringer, en undervejs og en til sidst, som er gode til aktivt at støtte og bygge op om klientens udforskningsproces. Lægen er god til at skabe det her reflekterende rum, som man som MI-praktiker er interesseret i. MI-rummet er stedet, hvor man kan flytte en del af sig selv mentalt, sådan at man ud fra en reflekterende position og med en vis distance kan betragte sig selv og tænke tanker om sine egne tanker. Laver ambivalensudforskning: Fordele/ulemper. I starten er det vigtigt at Mi-rådgiveren er åben, aktiv, nysgerrig men ikke dominerende og det lever lægen op til. Holdningen skal være bekræftende og accepterende. Målet er at skabe en fælles platform med klientens selvforståelse som udgangspunkt. Starter med de simple refleksioner, som er gode i starten, hvor man ikke kender personen særlig godt. </a:t>
            </a:r>
          </a:p>
          <a:p>
            <a:endParaRPr lang="da-DK" baseline="0" dirty="0" smtClean="0"/>
          </a:p>
          <a:p>
            <a:r>
              <a:rPr lang="da-DK" baseline="0" dirty="0" smtClean="0"/>
              <a:t>Fyren: I starten synes han det er lidt kunstigt, ” sidst jeg var ved læge var i forbindelse med, at jeg slog knæet til en squashkamp. Sekundær motivation: Det er min arbejdsgiver, som vil have at jeg går herhen. Der er lidt modstand, både fordele og ulemper ved det her. Bliver mere involveret i samtalen, da han føler sig mere og mere hørt og forstået. Lægen rammer plet med sine refleksioner og han åbner for sit problem mere og mere. </a:t>
            </a:r>
          </a:p>
          <a:p>
            <a:endParaRPr lang="da-DK" baseline="0" dirty="0" smtClean="0"/>
          </a:p>
          <a:p>
            <a:r>
              <a:rPr lang="da-DK" baseline="0" dirty="0" smtClean="0"/>
              <a:t>Hvor er han i forandringscirklen: I overvejelse. Vil gerne komme igen.   </a:t>
            </a: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11</a:t>
            </a:fld>
            <a:endParaRPr lang="da-DK" dirty="0"/>
          </a:p>
        </p:txBody>
      </p:sp>
    </p:spTree>
    <p:extLst>
      <p:ext uri="{BB962C8B-B14F-4D97-AF65-F5344CB8AC3E}">
        <p14:creationId xmlns:p14="http://schemas.microsoft.com/office/powerpoint/2010/main" val="3178683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Miller skriver artiklen i 1983 </a:t>
            </a:r>
            <a:r>
              <a:rPr lang="da-DK" sz="1200" i="1" kern="1200" dirty="0" smtClean="0">
                <a:solidFill>
                  <a:schemeClr val="tx1"/>
                </a:solidFill>
                <a:effectLst/>
                <a:latin typeface="+mn-lt"/>
                <a:ea typeface="+mn-ea"/>
                <a:cs typeface="+mn-cs"/>
              </a:rPr>
              <a:t>”Motivational Interviewing with problem drinkers” </a:t>
            </a:r>
            <a:r>
              <a:rPr lang="da-DK" sz="1200" i="0" kern="1200" dirty="0" smtClean="0">
                <a:solidFill>
                  <a:schemeClr val="tx1"/>
                </a:solidFill>
                <a:effectLst/>
                <a:latin typeface="+mn-lt"/>
                <a:ea typeface="+mn-ea"/>
                <a:cs typeface="+mn-cs"/>
              </a:rPr>
              <a:t>efter et halv års arbejde i</a:t>
            </a:r>
            <a:r>
              <a:rPr lang="da-DK" sz="1200" i="0" kern="1200" baseline="0" dirty="0" smtClean="0">
                <a:solidFill>
                  <a:schemeClr val="tx1"/>
                </a:solidFill>
                <a:effectLst/>
                <a:latin typeface="+mn-lt"/>
                <a:ea typeface="+mn-ea"/>
                <a:cs typeface="+mn-cs"/>
              </a:rPr>
              <a:t> Norge som alkoholbehandler og det bliver således startskuddet på udviklingen af en metode</a:t>
            </a:r>
            <a:r>
              <a:rPr lang="da-DK" sz="1200" i="1" kern="1200" dirty="0" smtClean="0">
                <a:solidFill>
                  <a:schemeClr val="tx1"/>
                </a:solidFill>
                <a:effectLst/>
                <a:latin typeface="+mn-lt"/>
                <a:ea typeface="+mn-ea"/>
                <a:cs typeface="+mn-cs"/>
              </a:rPr>
              <a:t>. </a:t>
            </a:r>
            <a:endParaRPr lang="da-DK" dirty="0" smtClean="0"/>
          </a:p>
          <a:p>
            <a:endParaRPr lang="da-DK" dirty="0" smtClean="0"/>
          </a:p>
          <a:p>
            <a:r>
              <a:rPr lang="da-DK" dirty="0" smtClean="0"/>
              <a:t>Nogle</a:t>
            </a:r>
            <a:r>
              <a:rPr lang="da-DK" baseline="0" dirty="0" smtClean="0"/>
              <a:t> år senere under et studieophold i Australien møder han professor Stephen Rollnick, som har arbejdet videre med hans ideer og oplært andre i den praktiske brug af dem. I 1991 udgiver de i fællesskab den første bog om MI – ”Motivational Interviewing – preparing people to change addictive behaviour”, som havde misbrug og afhængighed som sit hovedfokus. Siden har fokus flyttet sig mere fra ændring af afhængighedsadfærd til fænomenet ændring af adfærd som sådan.</a:t>
            </a:r>
            <a:endParaRPr lang="da-DK" dirty="0" smtClean="0"/>
          </a:p>
          <a:p>
            <a:endParaRPr lang="da-DK"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I 2014 tales der om 3. generation af metoden og den seneste bog ”Motivational Interviewing – helping </a:t>
            </a:r>
            <a:r>
              <a:rPr lang="da-DK" dirty="0" err="1" smtClean="0"/>
              <a:t>people</a:t>
            </a:r>
            <a:r>
              <a:rPr lang="da-DK" dirty="0" smtClean="0"/>
              <a:t> </a:t>
            </a:r>
            <a:r>
              <a:rPr lang="da-DK" dirty="0" err="1" smtClean="0"/>
              <a:t>change</a:t>
            </a:r>
            <a:r>
              <a:rPr lang="da-DK" dirty="0" smtClean="0"/>
              <a:t>” udkom sidste år.</a:t>
            </a:r>
          </a:p>
          <a:p>
            <a:pPr marL="0" marR="0" indent="0" algn="l" defTabSz="457200" rtl="0" eaLnBrk="1" fontAlgn="auto" latinLnBrk="0" hangingPunct="1">
              <a:lnSpc>
                <a:spcPct val="100000"/>
              </a:lnSpc>
              <a:spcBef>
                <a:spcPts val="0"/>
              </a:spcBef>
              <a:spcAft>
                <a:spcPts val="0"/>
              </a:spcAft>
              <a:buClrTx/>
              <a:buSzTx/>
              <a:buFontTx/>
              <a:buNone/>
              <a:tabLst/>
              <a:defRPr/>
            </a:pPr>
            <a:endParaRPr lang="da-DK" dirty="0" smtClean="0"/>
          </a:p>
          <a:p>
            <a:r>
              <a:rPr lang="da-DK" baseline="0" dirty="0" smtClean="0"/>
              <a:t>Fra MI – </a:t>
            </a:r>
            <a:r>
              <a:rPr lang="da-DK" baseline="0" dirty="0" err="1" smtClean="0"/>
              <a:t>preparing</a:t>
            </a:r>
            <a:r>
              <a:rPr lang="da-DK" baseline="0" dirty="0" smtClean="0"/>
              <a:t> </a:t>
            </a:r>
            <a:r>
              <a:rPr lang="da-DK" baseline="0" dirty="0" err="1" smtClean="0"/>
              <a:t>people</a:t>
            </a:r>
            <a:r>
              <a:rPr lang="da-DK" baseline="0" dirty="0" smtClean="0"/>
              <a:t> to </a:t>
            </a:r>
            <a:r>
              <a:rPr lang="da-DK" baseline="0" dirty="0" err="1" smtClean="0"/>
              <a:t>change</a:t>
            </a:r>
            <a:r>
              <a:rPr lang="da-DK" baseline="0" dirty="0" smtClean="0"/>
              <a:t> </a:t>
            </a:r>
            <a:r>
              <a:rPr lang="da-DK" baseline="0" dirty="0" err="1" smtClean="0"/>
              <a:t>addictive</a:t>
            </a:r>
            <a:r>
              <a:rPr lang="da-DK" baseline="0" dirty="0" smtClean="0"/>
              <a:t> </a:t>
            </a:r>
            <a:r>
              <a:rPr lang="da-DK" baseline="0" dirty="0" err="1" smtClean="0"/>
              <a:t>behaviour</a:t>
            </a:r>
            <a:endParaRPr lang="da-DK" baseline="0" dirty="0" smtClean="0"/>
          </a:p>
          <a:p>
            <a:r>
              <a:rPr lang="da-DK" baseline="0" dirty="0" smtClean="0"/>
              <a:t>Til MI – </a:t>
            </a:r>
            <a:r>
              <a:rPr lang="da-DK" baseline="0" dirty="0" err="1" smtClean="0"/>
              <a:t>preparing</a:t>
            </a:r>
            <a:r>
              <a:rPr lang="da-DK" baseline="0" dirty="0" smtClean="0"/>
              <a:t> </a:t>
            </a:r>
            <a:r>
              <a:rPr lang="da-DK" baseline="0" dirty="0" err="1" smtClean="0"/>
              <a:t>people</a:t>
            </a:r>
            <a:r>
              <a:rPr lang="da-DK" baseline="0" dirty="0" smtClean="0"/>
              <a:t> to </a:t>
            </a:r>
            <a:r>
              <a:rPr lang="da-DK" baseline="0" dirty="0" err="1" smtClean="0"/>
              <a:t>change</a:t>
            </a:r>
            <a:r>
              <a:rPr lang="da-DK" baseline="0" dirty="0" smtClean="0"/>
              <a:t> flyttet ændring af afhængighedsadfærd til fænomenet ændring af adfærd som sådan</a:t>
            </a:r>
          </a:p>
          <a:p>
            <a:r>
              <a:rPr lang="da-DK" baseline="0" dirty="0" smtClean="0"/>
              <a:t>Til MI – helping </a:t>
            </a:r>
            <a:r>
              <a:rPr lang="da-DK" baseline="0" dirty="0" err="1" smtClean="0"/>
              <a:t>people</a:t>
            </a:r>
            <a:r>
              <a:rPr lang="da-DK" baseline="0" dirty="0" smtClean="0"/>
              <a:t> </a:t>
            </a:r>
            <a:r>
              <a:rPr lang="da-DK" baseline="0" dirty="0" err="1" smtClean="0"/>
              <a:t>change</a:t>
            </a:r>
            <a:r>
              <a:rPr lang="da-DK" baseline="0" dirty="0" smtClean="0"/>
              <a:t> hvilket understreger den altruistiske dimension (sætter andres behov og interesser over sine egne) der tegner sig mere og mere tydeligt i MI, hvis man etisk skal kunne stå inde for arbejdet.</a:t>
            </a:r>
            <a:endParaRPr lang="da-DK"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12</a:t>
            </a:fld>
            <a:endParaRPr lang="da-DK"/>
          </a:p>
        </p:txBody>
      </p:sp>
    </p:spTree>
    <p:extLst>
      <p:ext uri="{BB962C8B-B14F-4D97-AF65-F5344CB8AC3E}">
        <p14:creationId xmlns:p14="http://schemas.microsoft.com/office/powerpoint/2010/main" val="2276848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MI er en ikke dømmende og ikke-konfronterende metode, som har til hensigt via personlig afklaring at frigøre personen fra den ambivalens, der ofte følger med,</a:t>
            </a:r>
            <a:r>
              <a:rPr lang="da-DK" baseline="0" dirty="0" smtClean="0"/>
              <a:t> når en person står overfor store forandringer i sit liv. </a:t>
            </a:r>
            <a:endParaRPr lang="da-DK" dirty="0" smtClean="0"/>
          </a:p>
          <a:p>
            <a:endParaRPr lang="da-DK" dirty="0" smtClean="0"/>
          </a:p>
          <a:p>
            <a:r>
              <a:rPr lang="da-DK" dirty="0" smtClean="0"/>
              <a:t>Personcentreret: indebærer at man tager</a:t>
            </a:r>
            <a:r>
              <a:rPr lang="da-DK" baseline="0" dirty="0" smtClean="0"/>
              <a:t> udgangspunkt i personens egne oplevelser og ønsker og derfra henter de dele som skal skabe ændring i fremtiden. </a:t>
            </a:r>
            <a:r>
              <a:rPr lang="da-DK" sz="1200" kern="1200" baseline="0" dirty="0" smtClean="0">
                <a:solidFill>
                  <a:schemeClr val="tx1"/>
                </a:solidFill>
                <a:effectLst/>
                <a:latin typeface="+mn-lt"/>
                <a:ea typeface="+mn-ea"/>
                <a:cs typeface="+mn-cs"/>
              </a:rPr>
              <a:t>Man</a:t>
            </a:r>
            <a:r>
              <a:rPr lang="da-DK" sz="1200" kern="1200" dirty="0" smtClean="0">
                <a:solidFill>
                  <a:schemeClr val="tx1"/>
                </a:solidFill>
                <a:effectLst/>
                <a:latin typeface="+mn-lt"/>
                <a:ea typeface="+mn-ea"/>
                <a:cs typeface="+mn-cs"/>
              </a:rPr>
              <a:t> arbejder</a:t>
            </a:r>
            <a:r>
              <a:rPr lang="da-DK" sz="1200" kern="1200" baseline="0" dirty="0" smtClean="0">
                <a:solidFill>
                  <a:schemeClr val="tx1"/>
                </a:solidFill>
                <a:effectLst/>
                <a:latin typeface="+mn-lt"/>
                <a:ea typeface="+mn-ea"/>
                <a:cs typeface="+mn-cs"/>
              </a:rPr>
              <a:t> ud fra</a:t>
            </a:r>
            <a:r>
              <a:rPr lang="da-DK" sz="1200" kern="1200" dirty="0" smtClean="0">
                <a:solidFill>
                  <a:schemeClr val="tx1"/>
                </a:solidFill>
                <a:effectLst/>
                <a:latin typeface="+mn-lt"/>
                <a:ea typeface="+mn-ea"/>
                <a:cs typeface="+mn-cs"/>
              </a:rPr>
              <a:t> en samarbejdende relation hvor man respekterer personens valg og autonomi.</a:t>
            </a:r>
          </a:p>
          <a:p>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Personcentreret: Samarbejde, autonomi, situation, ønsker og egne</a:t>
            </a:r>
            <a:r>
              <a:rPr lang="da-DK" sz="1200" kern="1200" baseline="0" dirty="0" smtClean="0">
                <a:solidFill>
                  <a:schemeClr val="tx1"/>
                </a:solidFill>
                <a:effectLst/>
                <a:latin typeface="+mn-lt"/>
                <a:ea typeface="+mn-ea"/>
                <a:cs typeface="+mn-cs"/>
              </a:rPr>
              <a:t> grunde</a:t>
            </a:r>
            <a:r>
              <a:rPr lang="da-DK" sz="1200" kern="1200" dirty="0" smtClean="0">
                <a:solidFill>
                  <a:schemeClr val="tx1"/>
                </a:solidFill>
                <a:effectLst/>
                <a:latin typeface="+mn-lt"/>
                <a:ea typeface="+mn-ea"/>
                <a:cs typeface="+mn-cs"/>
              </a:rPr>
              <a:t> </a:t>
            </a:r>
          </a:p>
          <a:p>
            <a:endParaRPr lang="da-DK"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Målrettet</a:t>
            </a:r>
            <a:r>
              <a:rPr lang="da-DK" baseline="0" dirty="0" smtClean="0"/>
              <a:t> er metoden i den forstand, at den styrker motivation ved at man som behandler selektivt forstærker tanker og udsagn som der er fremdrift i og som peger i retningen af forandring</a:t>
            </a:r>
          </a:p>
          <a:p>
            <a:pPr marL="0" marR="0" indent="0" algn="l" defTabSz="457200" rtl="0" eaLnBrk="1" fontAlgn="auto" latinLnBrk="0" hangingPunct="1">
              <a:lnSpc>
                <a:spcPct val="100000"/>
              </a:lnSpc>
              <a:spcBef>
                <a:spcPts val="0"/>
              </a:spcBef>
              <a:spcAft>
                <a:spcPts val="0"/>
              </a:spcAft>
              <a:buClrTx/>
              <a:buSzTx/>
              <a:buFontTx/>
              <a:buNone/>
              <a:tabLst/>
              <a:defRPr/>
            </a:pPr>
            <a:endParaRPr lang="da-DK"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Målrettet:</a:t>
            </a:r>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Forandringsudsagn</a:t>
            </a:r>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Spørge</a:t>
            </a:r>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Bekræfter</a:t>
            </a:r>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Reflekterer</a:t>
            </a:r>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Opsummerer en buket af forandringsudsagn.</a:t>
            </a:r>
            <a:endParaRPr lang="da-DK" dirty="0" smtClean="0"/>
          </a:p>
          <a:p>
            <a:endParaRPr lang="da-DK" dirty="0" smtClean="0"/>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13</a:t>
            </a:fld>
            <a:endParaRPr lang="da-DK"/>
          </a:p>
        </p:txBody>
      </p:sp>
    </p:spTree>
    <p:extLst>
      <p:ext uri="{BB962C8B-B14F-4D97-AF65-F5344CB8AC3E}">
        <p14:creationId xmlns:p14="http://schemas.microsoft.com/office/powerpoint/2010/main" val="4238464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fontScale="92500" lnSpcReduction="10000"/>
          </a:bodyPr>
          <a:lstStyle/>
          <a:p>
            <a:r>
              <a:rPr lang="da-DK" dirty="0" smtClean="0"/>
              <a:t>MI</a:t>
            </a:r>
            <a:r>
              <a:rPr lang="da-DK" baseline="0" dirty="0" smtClean="0"/>
              <a:t> Ånd</a:t>
            </a:r>
            <a:endParaRPr lang="da-DK" dirty="0" smtClean="0"/>
          </a:p>
          <a:p>
            <a:r>
              <a:rPr lang="da-DK" dirty="0" smtClean="0"/>
              <a:t>Samarbejde, accept, frembringelse og medfølelse</a:t>
            </a:r>
          </a:p>
          <a:p>
            <a:endParaRPr lang="da-DK" dirty="0" smtClean="0"/>
          </a:p>
          <a:p>
            <a:r>
              <a:rPr lang="da-DK" i="1" dirty="0" smtClean="0"/>
              <a:t>Samarbejde:</a:t>
            </a:r>
            <a:r>
              <a:rPr lang="da-DK" i="0" baseline="0" dirty="0" smtClean="0"/>
              <a:t> Vil jeg gerne lige knytte et par ord til. I MI understreges det at dette samarbejde foregår ml. ligeværdige parter som er på en fælles rejse med adskilte roller. Det terapeutiske forhold er således mere et partnerskab end ekspert/klientforhold. Parathed til forandring beror ikke kun på klienten men er et produkt af dette samarbejde, som gerne skulle føre til bedre sundhed og højere livskvalitet for personen. </a:t>
            </a:r>
          </a:p>
          <a:p>
            <a:r>
              <a:rPr lang="da-DK" i="1" baseline="0" dirty="0" smtClean="0"/>
              <a:t>Fremkaldelse: </a:t>
            </a:r>
            <a:r>
              <a:rPr lang="da-DK" i="0" baseline="0" dirty="0" smtClean="0"/>
              <a:t>MI udspringer af det præmis, at mennesker allerede rummer meget af det, de har brug for at kunne lave en forandring, og at den professionelles opgave er at vække motivationsimpulser/forandringsudsagn. Vi har et ønske om at klienten tænker, siger og gør ting som peger i retningen af forandring. Derfor lytter og henter vi følelser, tanker og ord frem som indeholder motivation.  </a:t>
            </a:r>
          </a:p>
          <a:p>
            <a:r>
              <a:rPr lang="da-DK" i="1" baseline="0" dirty="0" smtClean="0"/>
              <a:t>At formidle accept indeholder fire aspekter som jeg uddyber i kommende slide.</a:t>
            </a:r>
          </a:p>
          <a:p>
            <a:r>
              <a:rPr lang="da-DK" i="1" baseline="0" dirty="0" smtClean="0"/>
              <a:t>Medfølelse: </a:t>
            </a:r>
            <a:r>
              <a:rPr lang="da-DK" i="0" baseline="0" dirty="0" smtClean="0"/>
              <a:t>Dvs. at man aktivt søger at fremme den anden trivsel og prioriterer den andens behov. Målet med behandlingsarbejdet er jo at gavne vores klienter og ikke os selv.</a:t>
            </a:r>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Ånden i MI er med andre ord ikke at fortælle personen, hvad han/hun skal el. bør gøre, ikke kæmpe med en person for at få vedkommende til at ændre sig, men i stedet at prøve at forstå klienten, udtrykke accept/respekt og understøtte personens autonomi. Et billede på dette kunne være at danse frem for at bryde med personen. Ens bevægelser er ikke rettet mod den anden, man bevæger sig med den anden. Det er ikke en proces, der handler om at overvinde og få taget på en modstander. En god MI-samtale forløber lige så flydende som en vals. Der er stadig en der fører, og at føre an på en god måde er bestemt en del af kunsten i at praktisere MI, samtidig med at man undgår at snuble eller træde sin dansepartner over tæerne. Uden partnerskab, ingen dans. </a:t>
            </a:r>
            <a:endParaRPr lang="da-DK" dirty="0" smtClean="0"/>
          </a:p>
          <a:p>
            <a:endParaRPr lang="da-DK" dirty="0" smtClean="0"/>
          </a:p>
        </p:txBody>
      </p:sp>
      <p:sp>
        <p:nvSpPr>
          <p:cNvPr id="4" name="Pladsholder til diasnummer 3"/>
          <p:cNvSpPr>
            <a:spLocks noGrp="1"/>
          </p:cNvSpPr>
          <p:nvPr>
            <p:ph type="sldNum" sz="quarter" idx="10"/>
          </p:nvPr>
        </p:nvSpPr>
        <p:spPr/>
        <p:txBody>
          <a:bodyPr/>
          <a:lstStyle/>
          <a:p>
            <a:fld id="{5A57A1FF-DE90-DA4E-961E-E4764697D511}" type="slidenum">
              <a:rPr lang="da-DK" smtClean="0"/>
              <a:pPr/>
              <a:t>14</a:t>
            </a:fld>
            <a:endParaRPr lang="da-DK"/>
          </a:p>
        </p:txBody>
      </p:sp>
    </p:spTree>
    <p:extLst>
      <p:ext uri="{BB962C8B-B14F-4D97-AF65-F5344CB8AC3E}">
        <p14:creationId xmlns:p14="http://schemas.microsoft.com/office/powerpoint/2010/main" val="3869855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i="1" baseline="0" dirty="0" smtClean="0"/>
              <a:t>At formidle accept indeholder fire aspekter: </a:t>
            </a:r>
            <a:r>
              <a:rPr lang="da-DK" i="0" baseline="0" dirty="0" smtClean="0"/>
              <a:t>1 aspekt) Absolut værdi, refererer til at man værdsætter ethvert menneskes iboende værdi og potentiale. Carl Rogers omtalte denne holdning som omsorg uden besiddertrang eller ubetinget positiv agtelse.</a:t>
            </a:r>
            <a:r>
              <a:rPr lang="da-DK" i="1" baseline="0" dirty="0" smtClean="0"/>
              <a:t> </a:t>
            </a:r>
            <a:r>
              <a:rPr lang="da-DK" i="0" baseline="0" dirty="0" smtClean="0"/>
              <a:t>2 aspekt) Autonomistøtte indebærer, at man anerkender og respekterer den enkeltes autonomi og umistelige ret og evne til selvledelse.</a:t>
            </a:r>
            <a:r>
              <a:rPr lang="da-DK" i="1" baseline="0" dirty="0" smtClean="0"/>
              <a:t> </a:t>
            </a:r>
            <a:r>
              <a:rPr lang="da-DK" i="0" baseline="0" dirty="0" smtClean="0"/>
              <a:t>Et tredje centralt aspekt ved MI er præcis empati, dvs. en aktiv interesse for og en stræben efter at forstå den andens indre perspektiv. Det sidste aspekt ved accept er bekræftelse dvs. at man søger og anerkender personens styrker og indsatser. </a:t>
            </a:r>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15</a:t>
            </a:fld>
            <a:endParaRPr lang="da-DK"/>
          </a:p>
        </p:txBody>
      </p:sp>
    </p:spTree>
    <p:extLst>
      <p:ext uri="{BB962C8B-B14F-4D97-AF65-F5344CB8AC3E}">
        <p14:creationId xmlns:p14="http://schemas.microsoft.com/office/powerpoint/2010/main" val="2105619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Siden begyndelsen har forståelsen af ambivalens og strategierne for at løse ambivalens haft en central position i MI.</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da-DK" baseline="0" dirty="0" smtClean="0"/>
              <a:t>Ambivalens betyder to gyldigheder eller to sandheder.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da-DK" baseline="0" dirty="0" smtClean="0"/>
              <a:t>Et normalt dilemma, hvor personen sidder fast i forandringsprocessen. Når en person er ambivalent er det helt normalt at høre to slags udsagn side om side. Den ene type er forandringsudsagn – personens egne udsagn om fordelene ved forandring. Det modsatte er status quo-udsagn – personenes egne argumenter for ikke at lave om på noget, for at opretholde status quo.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endParaRPr lang="da-DK" baseline="0" dirty="0" smtClean="0"/>
          </a:p>
          <a:p>
            <a:pPr marL="228600" marR="0" indent="-228600" algn="l" defTabSz="457200" rtl="0" eaLnBrk="1" fontAlgn="auto" latinLnBrk="0" hangingPunct="1">
              <a:lnSpc>
                <a:spcPct val="100000"/>
              </a:lnSpc>
              <a:spcBef>
                <a:spcPts val="0"/>
              </a:spcBef>
              <a:spcAft>
                <a:spcPts val="0"/>
              </a:spcAft>
              <a:buClrTx/>
              <a:buSzTx/>
              <a:buFontTx/>
              <a:buAutoNum type="arabicParenR" startAt="5"/>
              <a:tabLst/>
              <a:defRPr/>
            </a:pPr>
            <a:r>
              <a:rPr lang="da-DK" dirty="0" smtClean="0"/>
              <a:t>Ambivalensen</a:t>
            </a:r>
            <a:r>
              <a:rPr lang="da-DK" baseline="0" dirty="0" smtClean="0"/>
              <a:t> kadence ja/men: Dette</a:t>
            </a:r>
            <a:r>
              <a:rPr lang="da-DK" dirty="0" smtClean="0"/>
              <a:t> kan være slidsomt for personen og man kan sidde fast dér i lang tid, søg derfor at udforske/afklare ambivalensen og dermed hjælpe personen til at finde frem til hvilken af de to muligheder han/hun er mest motiveret for.  </a:t>
            </a:r>
          </a:p>
          <a:p>
            <a:endParaRPr lang="da-DK" dirty="0" smtClean="0"/>
          </a:p>
          <a:p>
            <a:r>
              <a:rPr lang="da-DK" dirty="0" smtClean="0"/>
              <a:t>Adfærdsmæssig ambivalens: Løber en lang tur og spiser</a:t>
            </a:r>
            <a:r>
              <a:rPr lang="da-DK" baseline="0" dirty="0" smtClean="0"/>
              <a:t> en masse junkfood bagefter.</a:t>
            </a:r>
            <a:endParaRPr lang="da-DK" dirty="0" smtClean="0"/>
          </a:p>
          <a:p>
            <a:endParaRPr lang="da-DK" dirty="0" smtClean="0"/>
          </a:p>
          <a:p>
            <a:r>
              <a:rPr lang="da-DK" dirty="0" smtClean="0"/>
              <a:t>Kognitiv barriere:</a:t>
            </a:r>
            <a:r>
              <a:rPr lang="da-DK" baseline="0" dirty="0" smtClean="0"/>
              <a:t> Være ude af stand til at træffe en beslutning – hele tiden veje for/imod (energisluger)</a:t>
            </a:r>
          </a:p>
          <a:p>
            <a:endParaRPr lang="da-DK" baseline="0" dirty="0" smtClean="0"/>
          </a:p>
          <a:p>
            <a:r>
              <a:rPr lang="da-DK" baseline="0" dirty="0" smtClean="0"/>
              <a:t>Følelsesmæssig ambivalens: (forventning, glæde, optimisme, frygt, vrede, sorg).</a:t>
            </a:r>
          </a:p>
          <a:p>
            <a:endParaRPr lang="da-DK"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Ambivalens er en komite: </a:t>
            </a:r>
            <a:r>
              <a:rPr lang="da-DK" b="1" dirty="0" smtClean="0"/>
              <a:t>Stemmer for og imod forandring er tilstede hos klienten! </a:t>
            </a:r>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16</a:t>
            </a:fld>
            <a:endParaRPr lang="da-DK" dirty="0"/>
          </a:p>
        </p:txBody>
      </p:sp>
    </p:spTree>
    <p:extLst>
      <p:ext uri="{BB962C8B-B14F-4D97-AF65-F5344CB8AC3E}">
        <p14:creationId xmlns:p14="http://schemas.microsoft.com/office/powerpoint/2010/main" val="3827626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1) At udvikle diskrepans</a:t>
            </a:r>
            <a:r>
              <a:rPr lang="da-DK" baseline="0" dirty="0" smtClean="0"/>
              <a:t> har været en del af MI fra starten af. Oprindelig formuleret som kognitiv dissonans.</a:t>
            </a:r>
          </a:p>
          <a:p>
            <a:endParaRPr lang="da-DK" baseline="0" dirty="0" smtClean="0"/>
          </a:p>
          <a:p>
            <a:r>
              <a:rPr lang="da-DK" baseline="0" dirty="0" smtClean="0"/>
              <a:t>Så citat af Bart/</a:t>
            </a:r>
            <a:r>
              <a:rPr lang="da-DK" baseline="0" dirty="0" err="1" smtClean="0"/>
              <a:t>Näsholm</a:t>
            </a:r>
            <a:r>
              <a:rPr lang="da-DK" baseline="0" dirty="0" smtClean="0"/>
              <a:t>.</a:t>
            </a:r>
          </a:p>
          <a:p>
            <a:endParaRPr lang="da-DK" baseline="0" dirty="0" smtClean="0"/>
          </a:p>
          <a:p>
            <a:r>
              <a:rPr lang="da-DK" baseline="0" dirty="0" smtClean="0"/>
              <a:t>2) Diskrepans ml. status og mål er en af de mest fundmentale kilder til motivation for forandring. </a:t>
            </a:r>
          </a:p>
          <a:p>
            <a:r>
              <a:rPr lang="da-DK" baseline="0" dirty="0" smtClean="0"/>
              <a:t>3) Kan have to valenser, både positiv og negativ: Utilfredshed med status quo eller som en mulighed for forbedring.</a:t>
            </a:r>
          </a:p>
          <a:p>
            <a:r>
              <a:rPr lang="da-DK" baseline="0" dirty="0" smtClean="0"/>
              <a:t>4) Diskrepans må hverken være for stor eller lille, men lige tilpas.</a:t>
            </a:r>
          </a:p>
          <a:p>
            <a:r>
              <a:rPr lang="da-DK" baseline="0" dirty="0" smtClean="0"/>
              <a:t>5) Relevant at udforske diskrepans ift. mål og værdier.</a:t>
            </a:r>
          </a:p>
          <a:p>
            <a:endParaRPr lang="da-DK" baseline="0" dirty="0" smtClean="0"/>
          </a:p>
          <a:p>
            <a:endParaRPr lang="da-DK" baseline="0" dirty="0" smtClean="0"/>
          </a:p>
          <a:p>
            <a:r>
              <a:rPr lang="da-DK" baseline="0" dirty="0" smtClean="0"/>
              <a:t>6) ”Du har fortalt mig at det er vigtigt for dig at være nærværende ift. til dine nærmeste. Hvordan spiller rusmidler ind i den sammenhæng”?</a:t>
            </a:r>
          </a:p>
          <a:p>
            <a:endParaRPr lang="da-DK" baseline="0" dirty="0" smtClean="0"/>
          </a:p>
          <a:p>
            <a:r>
              <a:rPr lang="da-DK" baseline="0" dirty="0" smtClean="0"/>
              <a:t>7) I forhold til at fremme diskrepans. Handler det om at skabe en tryg atmosfære af accept og bekræftelse, der støtter folk i at se sig selv i spejlet, se en ofte ubehagelig sandhed og lade den forandre dem.</a:t>
            </a:r>
          </a:p>
          <a:p>
            <a:r>
              <a:rPr lang="da-DK" baseline="0" dirty="0" smtClean="0"/>
              <a:t>Vigtigt at folk føler sig accepteret for at kunne forandre sig. Når man viser accept, gør man det muligt for folk at overveje en større diskrepans. Husk der er fire elementer i accept.</a:t>
            </a:r>
          </a:p>
          <a:p>
            <a:endParaRPr lang="da-DK"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8) </a:t>
            </a:r>
            <a:r>
              <a:rPr lang="da-DK" sz="1200" dirty="0" smtClean="0"/>
              <a:t>Brug samtaler omkring diskrepans med omtanke. Formålet er at motivere til forandring og ikke at personen mister modet og troen på sig selv.</a:t>
            </a:r>
          </a:p>
          <a:p>
            <a:endParaRPr lang="da-DK" baseline="0" dirty="0" smtClean="0"/>
          </a:p>
          <a:p>
            <a:r>
              <a:rPr lang="da-DK" b="1" baseline="0" dirty="0" smtClean="0"/>
              <a:t>Andet relevant info om diskrepans:</a:t>
            </a:r>
          </a:p>
          <a:p>
            <a:r>
              <a:rPr lang="da-DK" baseline="0" dirty="0" smtClean="0"/>
              <a:t>Diskrepansudvikling i MI er fokuseret på personens indre værdier, og kan således ikke fungere i modstrid med personens autonomi. MI kan godt få en person til at ønske noget, men kun hvis den forventede ændring i sidste ende er forenelig med væsentlige personlige mål og værdier.</a:t>
            </a:r>
          </a:p>
          <a:p>
            <a:r>
              <a:rPr lang="da-DK" dirty="0" smtClean="0"/>
              <a:t>Selv i før-overvejelse</a:t>
            </a:r>
            <a:r>
              <a:rPr lang="da-DK" baseline="0" dirty="0" smtClean="0"/>
              <a:t>n må man antage at der allerede er diskrepans til stede. Her går processen ud på at indgyde diskrepans – at indgyde betyder at indgive noget langsom, gradvist, dråbe for dråbe.</a:t>
            </a: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17</a:t>
            </a:fld>
            <a:endParaRPr lang="da-DK"/>
          </a:p>
        </p:txBody>
      </p:sp>
    </p:spTree>
    <p:extLst>
      <p:ext uri="{BB962C8B-B14F-4D97-AF65-F5344CB8AC3E}">
        <p14:creationId xmlns:p14="http://schemas.microsoft.com/office/powerpoint/2010/main" val="24597599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fontScale="85000" lnSpcReduction="20000"/>
          </a:bodyPr>
          <a:lstStyle/>
          <a:p>
            <a:r>
              <a:rPr lang="da-DK" dirty="0" smtClean="0"/>
              <a:t>Fire processer i MI</a:t>
            </a:r>
          </a:p>
          <a:p>
            <a:pPr marL="171450" indent="-171450">
              <a:buFontTx/>
              <a:buChar char="-"/>
            </a:pPr>
            <a:r>
              <a:rPr lang="da-DK" baseline="0" dirty="0" smtClean="0"/>
              <a:t>Engagering</a:t>
            </a:r>
          </a:p>
          <a:p>
            <a:pPr marL="171450" indent="-171450">
              <a:buFontTx/>
              <a:buChar char="-"/>
            </a:pPr>
            <a:r>
              <a:rPr lang="da-DK" baseline="0" dirty="0" smtClean="0"/>
              <a:t>Fokusering</a:t>
            </a:r>
          </a:p>
          <a:p>
            <a:pPr marL="171450" indent="-171450">
              <a:buFontTx/>
              <a:buChar char="-"/>
            </a:pPr>
            <a:r>
              <a:rPr lang="da-DK" baseline="0" dirty="0" smtClean="0"/>
              <a:t>Fremkaldelse</a:t>
            </a:r>
          </a:p>
          <a:p>
            <a:pPr marL="171450" indent="-171450">
              <a:buFontTx/>
              <a:buChar char="-"/>
            </a:pPr>
            <a:r>
              <a:rPr lang="da-DK" baseline="0" dirty="0" smtClean="0"/>
              <a:t>Planlægning</a:t>
            </a:r>
          </a:p>
          <a:p>
            <a:pPr marL="171450" indent="-171450">
              <a:buFontTx/>
              <a:buChar char="-"/>
            </a:pPr>
            <a:endParaRPr lang="da-DK" baseline="0" dirty="0" smtClean="0"/>
          </a:p>
          <a:p>
            <a:r>
              <a:rPr lang="da-DK" dirty="0" smtClean="0"/>
              <a:t>1. proces: Opbyg</a:t>
            </a:r>
            <a:r>
              <a:rPr lang="da-DK" baseline="0" dirty="0" smtClean="0"/>
              <a:t> en relation til personen, der bygger på respekt og samarbejde via en række personcentrerede værktøjer og strategier.</a:t>
            </a:r>
          </a:p>
          <a:p>
            <a:r>
              <a:rPr lang="da-DK" baseline="0" dirty="0" smtClean="0"/>
              <a:t>Enhver MI-kontakt begynder med at etablere en arbejdsrelation. Relationen skaber et mønster og en ramme for hvordan behandler og personen kan arbejde med indholdsmæssige i samtalen. Her er det vigtigt at skabe en relation og et kommunikationsmønster præget af tilstrækkelig psykologisk tryghed, så personen er i stand til at reflektere over sin situation. I denne fase tager personen selv sagen op eller også beder behandleren om lov til at tage sagen op. </a:t>
            </a:r>
            <a:r>
              <a:rPr lang="da-DK" baseline="0" dirty="0" err="1" smtClean="0"/>
              <a:t>Lytteteknikken</a:t>
            </a:r>
            <a:r>
              <a:rPr lang="da-DK" baseline="0" dirty="0" smtClean="0"/>
              <a:t> er nøglen her. </a:t>
            </a:r>
          </a:p>
          <a:p>
            <a:r>
              <a:rPr lang="da-DK" baseline="0" dirty="0" smtClean="0"/>
              <a:t>Næste proces handler om at afklare målet for samtalen og skabe fokus – hvad skal samtalen handle om og hvad er det for en forandring, der er målet for samtalen? Her forhandler man med hinanden om hvad vi skal og hvilken vej klienten er interesseret i at gå?</a:t>
            </a:r>
          </a:p>
          <a:p>
            <a:r>
              <a:rPr lang="da-DK" baseline="0" dirty="0" smtClean="0"/>
              <a:t>Husk når man giver information skal denne være ”ren”. Altså fri for skjulte dagsordener og hemmelige målsætninger. Det kan evt. være en hjælp at opstille en menu med forskellige valgmuligheder – veje til forandringen og så herefter spørge </a:t>
            </a:r>
            <a:r>
              <a:rPr lang="da-DK" i="1" baseline="0" dirty="0" smtClean="0"/>
              <a:t>hvad vil gerne starte med?</a:t>
            </a:r>
            <a:endParaRPr lang="da-DK" baseline="0" dirty="0" smtClean="0"/>
          </a:p>
          <a:p>
            <a:r>
              <a:rPr lang="da-DK" baseline="0" dirty="0" smtClean="0"/>
              <a:t>Tredje proces består i, at den professionelle fokuserer på at frembringe personens egne argumenter for forandring. Her er fokus på motivationsudsagn/forandringsudsagn, dvs. tanker og følelser som skal styrkes. Her er det vigtigt at bruge refleksioner som svar på forandringsudsagn. Ved at udforske et problemområde vil forståelsen som skabes være mangfoldig og modsætningsfuld. Problemet kan både have gode og dårlige aspekter. Fokuser her på de dele som rummer motivation og tydeliggør her personens motivation. </a:t>
            </a:r>
          </a:p>
          <a:p>
            <a:r>
              <a:rPr lang="da-DK" baseline="0" dirty="0" smtClean="0"/>
              <a:t>I den fjerde og sidste proces fylder oplevelsen af at skulle tage en beslutning mere og mere, og det fører personen over i en aktiv handlingsfase. Interessen for at gøre noget stiger. Nogle gange tager klienten en beslutning på egen hånd, når han føler sig klar til det. Det bliver her behandlerens opgave at spejle og bekræfte beslutningen og tage den med i opsummeringerne. Andre gange må rådgiveren aktivt lægge til rette for at personen skal kunne tage en beslutning om forandring. Sidste proces handler altså om en forandringsplan dvs. at få implementeret sine intentioner. ”Dette her har jeg tænkt mig at gøre”. Her handler ikke så meget om hvorfor en evt. forandring skal ske, men handler snarere om hvordan og hvornår forandringen kan ske.</a:t>
            </a:r>
          </a:p>
          <a:p>
            <a:pPr marL="171450" indent="-171450">
              <a:buFontTx/>
              <a:buChar char="-"/>
            </a:pPr>
            <a:endParaRPr lang="da-DK" dirty="0" smtClean="0"/>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18</a:t>
            </a:fld>
            <a:endParaRPr lang="da-DK"/>
          </a:p>
        </p:txBody>
      </p:sp>
    </p:spTree>
    <p:extLst>
      <p:ext uri="{BB962C8B-B14F-4D97-AF65-F5344CB8AC3E}">
        <p14:creationId xmlns:p14="http://schemas.microsoft.com/office/powerpoint/2010/main" val="28013973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1. proces: Opbyg</a:t>
            </a:r>
            <a:r>
              <a:rPr lang="da-DK" baseline="0" dirty="0" smtClean="0"/>
              <a:t> en relation til personen, der bygger på respekt og samarbejde via en række personcentrerede værktøjer og strategier.</a:t>
            </a:r>
          </a:p>
          <a:p>
            <a:r>
              <a:rPr lang="da-DK" baseline="0" dirty="0" smtClean="0"/>
              <a:t>Enhver MI-kontakt begynder med at etablere en arbejdsrelation. Relationen skaber et mønster og en ramme for hvordan behandler og personen kan arbejde med indholdsmæssige i samtalen. Her er det vigtigt at skabe en relation og et kommunikationsmønster præget af tilstrækkelig psykologisk tryghed, så personen er i stand til at reflektere over sin situation. I denne fase tager personen selv sagen op eller også beder behandleren om lov til at tage sagen op. </a:t>
            </a:r>
            <a:r>
              <a:rPr lang="da-DK" baseline="0" dirty="0" err="1" smtClean="0"/>
              <a:t>Lytteteknikken</a:t>
            </a:r>
            <a:r>
              <a:rPr lang="da-DK" baseline="0" dirty="0" smtClean="0"/>
              <a:t> er nøglen her. </a:t>
            </a:r>
          </a:p>
          <a:p>
            <a:r>
              <a:rPr lang="da-DK" baseline="0" dirty="0" smtClean="0"/>
              <a:t>Næste proces handler om at afklare målet for samtalen og skabe fokus – hvad skal samtalen handle om og hvad er det for en forandring, der er målet for samtalen? Her forhandler man med hinanden om hvad vi skal og hvilken vej klienten er interesseret i at gå?</a:t>
            </a:r>
          </a:p>
          <a:p>
            <a:r>
              <a:rPr lang="da-DK" baseline="0" dirty="0" smtClean="0"/>
              <a:t>Husk når man giver information skal denne være ”ren”. Altså fri for skjulte dagsordener og hemmelige målsætninger. Det kan evt. være en hjælp at opstille en menu med forskellige valgmuligheder – veje til forandringen og så herefter spørge </a:t>
            </a:r>
            <a:r>
              <a:rPr lang="da-DK" i="1" baseline="0" dirty="0" smtClean="0"/>
              <a:t>hvad vil gerne starte med?</a:t>
            </a:r>
            <a:endParaRPr lang="da-DK" baseline="0" dirty="0" smtClean="0"/>
          </a:p>
          <a:p>
            <a:r>
              <a:rPr lang="da-DK" baseline="0" dirty="0" smtClean="0"/>
              <a:t>Tredje proces består i, at den professionelle fokuserer på at frembringe personens egne argumenter for forandring. Her er fokus på motivationsudsagn/forandringsudsagn, dvs. tanker og følelser som skal styrkes. Her er det vigtigt at bruge refleksioner som svar på forandringsudsagn. Ved at udforske et problemområde vil forståelsen som skabes være mangfoldig og modsætningsfuld. Problemet kan både have gode og dårlige aspekter. Fokuser her på de dele som rummer motivation og tydeliggør her personens motivation. </a:t>
            </a:r>
          </a:p>
          <a:p>
            <a:r>
              <a:rPr lang="da-DK" baseline="0" dirty="0" smtClean="0"/>
              <a:t>I den fjerde og sidste proces fylder oplevelsen af at skulle tage en beslutning mere og mere, og det fører personen over i en aktiv handlingsfase. Interessen for at gøre noget stiger. Nogle gange tager klienten en beslutning på egen hånd, når han føler sig klar til det. Det bliver her behandlerens opgave at spejle og bekræfte beslutningen og tage den med i opsummeringerne. Andre gange må rådgiveren aktivt lægge til rette for at personen skal kunne tage en beslutning om forandring. Sidste proces handler altså om en forandringsplan dvs. at få implementeret sine intentioner. ”Dette her har jeg tænkt mig at gøre”. Her handler ikke så meget om hvorfor en evt. forandring skal ske, men handler snarere om hvordan og hvornår forandringen kan ske.</a:t>
            </a:r>
          </a:p>
        </p:txBody>
      </p:sp>
      <p:sp>
        <p:nvSpPr>
          <p:cNvPr id="4" name="Pladsholder til diasnummer 3"/>
          <p:cNvSpPr>
            <a:spLocks noGrp="1"/>
          </p:cNvSpPr>
          <p:nvPr>
            <p:ph type="sldNum" sz="quarter" idx="10"/>
          </p:nvPr>
        </p:nvSpPr>
        <p:spPr/>
        <p:txBody>
          <a:bodyPr/>
          <a:lstStyle/>
          <a:p>
            <a:fld id="{5A57A1FF-DE90-DA4E-961E-E4764697D511}" type="slidenum">
              <a:rPr lang="da-DK" smtClean="0"/>
              <a:pPr/>
              <a:t>19</a:t>
            </a:fld>
            <a:endParaRPr lang="da-DK"/>
          </a:p>
        </p:txBody>
      </p:sp>
    </p:spTree>
    <p:extLst>
      <p:ext uri="{BB962C8B-B14F-4D97-AF65-F5344CB8AC3E}">
        <p14:creationId xmlns:p14="http://schemas.microsoft.com/office/powerpoint/2010/main" val="108607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MI består også af nogle samtaletekniske</a:t>
            </a:r>
            <a:r>
              <a:rPr lang="da-DK" baseline="0" dirty="0" smtClean="0"/>
              <a:t> værktøjer som kan kan bruges til at arbejde personcentreret og styre samtalen strategisk i retning af forandringsudsagn. </a:t>
            </a:r>
          </a:p>
          <a:p>
            <a:r>
              <a:rPr lang="da-DK" i="1" baseline="0" dirty="0" smtClean="0"/>
              <a:t>Åbne spørgsmål</a:t>
            </a:r>
            <a:r>
              <a:rPr lang="da-DK" baseline="0" dirty="0" smtClean="0"/>
              <a:t>: Åbner for personens perspektiv, tanker, følelser og værdier. Fx hvad vil du gerne have ud af vores møde?</a:t>
            </a:r>
          </a:p>
          <a:p>
            <a:r>
              <a:rPr lang="da-DK" i="1" baseline="0" dirty="0" smtClean="0"/>
              <a:t>Bekræftende udsagn</a:t>
            </a:r>
            <a:r>
              <a:rPr lang="da-DK" baseline="0" dirty="0" smtClean="0"/>
              <a:t>: Bruges til at fremhæve personens indsats, styrker, ressourcer og værdier. Fx du har sendt 6 ansøgninger i denne uge. Du er virkelig determineret.</a:t>
            </a:r>
          </a:p>
          <a:p>
            <a:r>
              <a:rPr lang="da-DK" i="1" baseline="0" dirty="0" smtClean="0"/>
              <a:t>Refleksioner </a:t>
            </a:r>
            <a:r>
              <a:rPr lang="da-DK" i="0" baseline="0" dirty="0" smtClean="0"/>
              <a:t>omhandler at spejle det personen siger – til tider med nye vinkler. Fx jeg vil virkelig gerne have det job – det er vigtigt for dig at komme i job.</a:t>
            </a:r>
          </a:p>
          <a:p>
            <a:r>
              <a:rPr lang="da-DK" i="1" baseline="0" dirty="0" smtClean="0"/>
              <a:t>Opsummeringer: </a:t>
            </a:r>
            <a:r>
              <a:rPr lang="da-DK" i="0" baseline="0" dirty="0" smtClean="0"/>
              <a:t>Fungerer som en opsummering og genfortælling af det sagte. Opsummer det med fremdrift – saml en buket af forandringsudsagn og giv den til personen. </a:t>
            </a:r>
          </a:p>
          <a:p>
            <a:r>
              <a:rPr lang="da-DK" i="0" baseline="0" dirty="0" smtClean="0"/>
              <a:t>Fx Det at få et job er blevet mere og mere vigtigt for dig med tiden. Du har din tvivl, om det kan lade sig gøre pga. din alder og jobmarkedet, men nogle af de ting, der gør, at du vil gøre et forsøg, er…</a:t>
            </a:r>
            <a:endParaRPr lang="da-DK" i="1" baseline="0" dirty="0" smtClean="0"/>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20</a:t>
            </a:fld>
            <a:endParaRPr lang="da-DK"/>
          </a:p>
        </p:txBody>
      </p:sp>
    </p:spTree>
    <p:extLst>
      <p:ext uri="{BB962C8B-B14F-4D97-AF65-F5344CB8AC3E}">
        <p14:creationId xmlns:p14="http://schemas.microsoft.com/office/powerpoint/2010/main" val="95608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2</a:t>
            </a:fld>
            <a:endParaRPr lang="da-DK"/>
          </a:p>
        </p:txBody>
      </p:sp>
    </p:spTree>
    <p:extLst>
      <p:ext uri="{BB962C8B-B14F-4D97-AF65-F5344CB8AC3E}">
        <p14:creationId xmlns:p14="http://schemas.microsoft.com/office/powerpoint/2010/main" val="38624086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Et ÅS har ikke et afgrænset svar, inviterer til en fortælling og redegørelse. Der findes altså ingen rigtige eller forkerte svar på åbne</a:t>
            </a:r>
            <a:r>
              <a:rPr lang="da-DK" baseline="0" dirty="0" smtClean="0"/>
              <a:t> spørgsmål. ÅS skal man også være påpasselig med at stille for mange af, da det kan virke invaliderende, idet man blotter sig, deler sit indre. Derfor er det vigtigt at følge ÅS op med refleksioner.</a:t>
            </a:r>
          </a:p>
          <a:p>
            <a:r>
              <a:rPr lang="da-DK" baseline="0" dirty="0" smtClean="0"/>
              <a:t>Enklere at vise respekt og empati gennem åbne spørgsmål. ÅS er en effektiv metode til at få personen til selv at udforske sine tanker, følelser og opfattelser. </a:t>
            </a:r>
            <a:br>
              <a:rPr lang="da-DK" baseline="0" dirty="0" smtClean="0"/>
            </a:br>
            <a:r>
              <a:rPr lang="da-DK" baseline="0" dirty="0" smtClean="0"/>
              <a:t>Selv med overvægt at ÅS bør det ÅS ikke efterfølge det andet, da der så let kan opstå en følelse af forhør, klienten kan føle sig mere pumpet for information end lyttet til. Derfor bør der aldrig komme to spørgsmål efter hinanden </a:t>
            </a:r>
          </a:p>
          <a:p>
            <a:endParaRPr lang="da-DK" baseline="0" dirty="0" smtClean="0"/>
          </a:p>
          <a:p>
            <a:r>
              <a:rPr lang="da-DK" baseline="0" dirty="0" smtClean="0"/>
              <a:t>I forhold til åbne spørgsmål er det typisk mere angstprovokerende at snakke om fremtiden, mere trygt at snakke om det som er sket, men dette kommer an på relationen.</a:t>
            </a: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21</a:t>
            </a:fld>
            <a:endParaRPr lang="da-DK"/>
          </a:p>
        </p:txBody>
      </p:sp>
    </p:spTree>
    <p:extLst>
      <p:ext uri="{BB962C8B-B14F-4D97-AF65-F5344CB8AC3E}">
        <p14:creationId xmlns:p14="http://schemas.microsoft.com/office/powerpoint/2010/main" val="41221776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Lukket spørgsmål: Sådan et spørgsmål er som regel lavet for at hente et bestemt</a:t>
            </a:r>
            <a:r>
              <a:rPr lang="da-DK" baseline="0" dirty="0" smtClean="0"/>
              <a:t> svar frem. Pointen med et lukket spørgsmål er, at der findes et afgrænset svar, et rigtigt svar og det er dette intervieweren er ude efter. Lukket spørgsmål er derfor præget af den som spørger. Det er spørgeren som definerer, hvad som er relevant og som former spørgsmålet for at kortlægge de faktorer som hun har valgt ud. Kortlægninger indeholder ofte lukkede spørgsmål. Udspørgninger og forhør består også af mange lukkede spørgsmål. Fordele og ulemper ved lukkede spørgsmål: De er præcise og giver intervieweren høj grad af kontrol, men det kan samtidig være ubehageligt at blive udsat for dem. Den som bliver spurgt kan let føle sig presset eller ikke få fremsagt det han egentlig mener og derved føle sig passiviseret, fordi man i sådan en samtale havner i en position, hvor man bare venter på næste spørgsmål – og det er virkeligt vanskeligt at være klientcentreret eftersom spørgsmålene udelukket tager udgangspunkt i rådgiverens tanker og problemstillinger. I MI samtaler bør man derfor bruge så mange ÅS som muligt, eftersom det er fortælleren som skal præge fortællingen. </a:t>
            </a:r>
          </a:p>
        </p:txBody>
      </p:sp>
      <p:sp>
        <p:nvSpPr>
          <p:cNvPr id="4" name="Pladsholder til diasnummer 3"/>
          <p:cNvSpPr>
            <a:spLocks noGrp="1"/>
          </p:cNvSpPr>
          <p:nvPr>
            <p:ph type="sldNum" sz="quarter" idx="10"/>
          </p:nvPr>
        </p:nvSpPr>
        <p:spPr/>
        <p:txBody>
          <a:bodyPr/>
          <a:lstStyle/>
          <a:p>
            <a:fld id="{5A57A1FF-DE90-DA4E-961E-E4764697D511}" type="slidenum">
              <a:rPr lang="da-DK" smtClean="0"/>
              <a:pPr/>
              <a:t>22</a:t>
            </a:fld>
            <a:endParaRPr lang="da-DK"/>
          </a:p>
        </p:txBody>
      </p:sp>
    </p:spTree>
    <p:extLst>
      <p:ext uri="{BB962C8B-B14F-4D97-AF65-F5344CB8AC3E}">
        <p14:creationId xmlns:p14="http://schemas.microsoft.com/office/powerpoint/2010/main" val="2091375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Læs</a:t>
            </a:r>
            <a:r>
              <a:rPr lang="da-DK" baseline="0" dirty="0" smtClean="0"/>
              <a:t> sætninger op.</a:t>
            </a:r>
          </a:p>
          <a:p>
            <a:endParaRPr lang="da-DK" baseline="0" dirty="0" smtClean="0"/>
          </a:p>
          <a:p>
            <a:r>
              <a:rPr lang="da-DK" baseline="0" dirty="0" smtClean="0"/>
              <a:t>Personlig hygiejne: </a:t>
            </a:r>
          </a:p>
          <a:p>
            <a:r>
              <a:rPr lang="da-DK" baseline="0" dirty="0" smtClean="0"/>
              <a:t>Hvorfor går du ikke i bad? Anklagende/direkte – åbent spørgsmål</a:t>
            </a:r>
          </a:p>
          <a:p>
            <a:r>
              <a:rPr lang="da-DK" baseline="0" dirty="0" smtClean="0"/>
              <a:t>Ved du godt at du lugter? Ubehageligt spørgsmål – lukket spørgsmål</a:t>
            </a:r>
          </a:p>
          <a:p>
            <a:r>
              <a:rPr lang="da-DK" baseline="0" dirty="0" smtClean="0"/>
              <a:t>Hvordan ville det være at tale om din hygiejne? God måde at få åbent op for et følsomt emne – åbent spørgsmål</a:t>
            </a:r>
          </a:p>
          <a:p>
            <a:r>
              <a:rPr lang="da-DK" baseline="0" dirty="0" smtClean="0"/>
              <a:t>Kan du selv vaske dig? Lukket men hjælpsomt</a:t>
            </a:r>
          </a:p>
          <a:p>
            <a:r>
              <a:rPr lang="da-DK" baseline="0" dirty="0" smtClean="0"/>
              <a:t>Har du været i bad? Neutralt, men med lille negativ klang</a:t>
            </a:r>
          </a:p>
          <a:p>
            <a:r>
              <a:rPr lang="da-DK" baseline="0" dirty="0" smtClean="0"/>
              <a:t>Hvad kunne hjælpe dig til at komme i bad? Hjælpsomt – åbent</a:t>
            </a:r>
          </a:p>
          <a:p>
            <a:r>
              <a:rPr lang="da-DK" baseline="0" dirty="0" smtClean="0"/>
              <a:t>Har du købt noget sæbe? Lukket </a:t>
            </a:r>
          </a:p>
          <a:p>
            <a:endParaRPr lang="da-DK" baseline="0" dirty="0" smtClean="0"/>
          </a:p>
          <a:p>
            <a:r>
              <a:rPr lang="da-DK" baseline="0" dirty="0" smtClean="0"/>
              <a:t>At stoppe med at ryge. </a:t>
            </a:r>
          </a:p>
          <a:p>
            <a:r>
              <a:rPr lang="da-DK" baseline="0" dirty="0" smtClean="0"/>
              <a:t>Synes du ikke det er på tide at du stopper med at ryge?</a:t>
            </a:r>
          </a:p>
          <a:p>
            <a:r>
              <a:rPr lang="da-DK" baseline="0" dirty="0" smtClean="0"/>
              <a:t>Hvilke overvejelser har du gjort dig ift. at stoppe? Åbent</a:t>
            </a:r>
          </a:p>
          <a:p>
            <a:r>
              <a:rPr lang="da-DK" baseline="0" dirty="0" smtClean="0"/>
              <a:t>Ryger du? Lukket</a:t>
            </a:r>
          </a:p>
          <a:p>
            <a:r>
              <a:rPr lang="da-DK" baseline="0" dirty="0" smtClean="0"/>
              <a:t>Er folk ikke træt af at du ryger? Lukket</a:t>
            </a:r>
          </a:p>
          <a:p>
            <a:r>
              <a:rPr lang="da-DK" baseline="0" dirty="0" smtClean="0"/>
              <a:t>Hvad skal der til for at du stopper? Åbent</a:t>
            </a:r>
          </a:p>
          <a:p>
            <a:r>
              <a:rPr lang="da-DK" baseline="0" dirty="0" smtClean="0"/>
              <a:t>Har du tænkt dig at stoppe? Lukket</a:t>
            </a:r>
          </a:p>
          <a:p>
            <a:r>
              <a:rPr lang="da-DK" baseline="0" dirty="0" smtClean="0"/>
              <a:t>Hvordan kan vi hjælpe dig til at få stoppet? Åbent</a:t>
            </a:r>
          </a:p>
          <a:p>
            <a:r>
              <a:rPr lang="da-DK" baseline="0" dirty="0" smtClean="0"/>
              <a:t>Har du brug for akut hjælp til at få stoppet? Åbent</a:t>
            </a:r>
          </a:p>
          <a:p>
            <a:r>
              <a:rPr lang="da-DK" baseline="0" dirty="0" smtClean="0"/>
              <a:t>Hvad kunne motivere dig til at stoppe? Åbent </a:t>
            </a:r>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23</a:t>
            </a:fld>
            <a:endParaRPr lang="da-DK"/>
          </a:p>
        </p:txBody>
      </p:sp>
    </p:spTree>
    <p:extLst>
      <p:ext uri="{BB962C8B-B14F-4D97-AF65-F5344CB8AC3E}">
        <p14:creationId xmlns:p14="http://schemas.microsoft.com/office/powerpoint/2010/main" val="497117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arenR"/>
            </a:pPr>
            <a:r>
              <a:rPr lang="da-DK" dirty="0" smtClean="0"/>
              <a:t>Tredje</a:t>
            </a:r>
            <a:r>
              <a:rPr lang="da-DK" baseline="0" dirty="0" smtClean="0"/>
              <a:t> MI-teknik bekræftelser er let at forklare, men til trods for dette noget som behandlere ofte forsømmer at gøre.</a:t>
            </a:r>
          </a:p>
          <a:p>
            <a:pPr marL="228600" indent="-228600">
              <a:buAutoNum type="arabicParenR"/>
            </a:pPr>
            <a:r>
              <a:rPr lang="da-DK" baseline="0" dirty="0" smtClean="0"/>
              <a:t>Anerkende klientens forsøg på at lave forandring, både succeserne og frustrationerne.</a:t>
            </a:r>
            <a:endParaRPr lang="da-DK" dirty="0" smtClean="0"/>
          </a:p>
          <a:p>
            <a:pPr marL="228600" indent="-228600">
              <a:buAutoNum type="arabicParenR"/>
            </a:pPr>
            <a:r>
              <a:rPr lang="da-DK" dirty="0" smtClean="0"/>
              <a:t>Bekræftelser handler</a:t>
            </a:r>
            <a:r>
              <a:rPr lang="da-DK" baseline="0" dirty="0" smtClean="0"/>
              <a:t> ikke om at tage parti, så man behøver ikke at være enig i eller bifalde klientens valg</a:t>
            </a:r>
          </a:p>
          <a:p>
            <a:pPr marL="0" indent="0">
              <a:buNone/>
            </a:pPr>
            <a:r>
              <a:rPr lang="da-DK" baseline="0" dirty="0" smtClean="0"/>
              <a:t>3) Sig hvad der står på </a:t>
            </a:r>
            <a:r>
              <a:rPr lang="da-DK" baseline="0" dirty="0" err="1" smtClean="0"/>
              <a:t>sliden</a:t>
            </a:r>
            <a:endParaRPr lang="da-DK" baseline="0" dirty="0" smtClean="0"/>
          </a:p>
          <a:p>
            <a:pPr marL="0" indent="0">
              <a:buNone/>
            </a:pPr>
            <a:endParaRPr lang="da-DK" baseline="0" dirty="0" smtClean="0"/>
          </a:p>
          <a:p>
            <a:pPr marL="0" indent="0">
              <a:buNone/>
            </a:pPr>
            <a:r>
              <a:rPr lang="da-DK" baseline="0" dirty="0" smtClean="0"/>
              <a:t>Bekræftelser kan være med til at vække motivationsudsagn til live. Som behandler bør man bekræfte på tanker, følelser og udsagn som klienten har udtrykker om det at lave en forandring. Dette kan gøres i form af støtte, anerkendelse og forståelse. Refleksiv lytning kan i  sig selv være bekræftende, men direkte bekræftelser har også en vigtig og central. Det vil være med til at opbygge, styrke og konsolidere forandring.</a:t>
            </a:r>
            <a:endParaRPr lang="da-DK" dirty="0" smtClean="0"/>
          </a:p>
          <a:p>
            <a:endParaRPr lang="da-DK" dirty="0" smtClean="0"/>
          </a:p>
          <a:p>
            <a:r>
              <a:rPr lang="da-DK" dirty="0" smtClean="0"/>
              <a:t>”Jeg forstår hvor hårdt, det må have</a:t>
            </a:r>
            <a:r>
              <a:rPr lang="da-DK" baseline="0" dirty="0" smtClean="0"/>
              <a:t> været for dig at beslutte at komme her. Du tog et stort skridt. </a:t>
            </a:r>
          </a:p>
          <a:p>
            <a:r>
              <a:rPr lang="da-DK" baseline="0" dirty="0" smtClean="0"/>
              <a:t>Jeg synes det er stærkt at du ønsker at gøre noget aktivt for at løse dette problem.</a:t>
            </a:r>
          </a:p>
          <a:p>
            <a:r>
              <a:rPr lang="da-DK" baseline="0" dirty="0" smtClean="0"/>
              <a:t>Du viser dig modig ved at svare på dette svære spørgsmål. Du vovede at tage tyren ved hornene. </a:t>
            </a:r>
          </a:p>
          <a:p>
            <a:r>
              <a:rPr lang="da-DK" baseline="0" dirty="0" smtClean="0"/>
              <a:t>Det er et godt forslag.” </a:t>
            </a:r>
          </a:p>
          <a:p>
            <a:endParaRPr lang="da-DK" baseline="0" dirty="0" smtClean="0"/>
          </a:p>
          <a:p>
            <a:pPr marL="0" indent="0">
              <a:buNone/>
            </a:pPr>
            <a:r>
              <a:rPr lang="da-DK" b="1" dirty="0" smtClean="0"/>
              <a:t>Bekræftelse handler om at:</a:t>
            </a:r>
            <a:endParaRPr lang="da-DK" dirty="0" smtClean="0"/>
          </a:p>
          <a:p>
            <a:r>
              <a:rPr lang="da-DK" dirty="0" smtClean="0"/>
              <a:t>Vise personen respekt som menneske</a:t>
            </a:r>
          </a:p>
          <a:p>
            <a:r>
              <a:rPr lang="da-DK" dirty="0" smtClean="0"/>
              <a:t>Respektere deres værdier</a:t>
            </a:r>
          </a:p>
          <a:p>
            <a:r>
              <a:rPr lang="da-DK" dirty="0" smtClean="0"/>
              <a:t>Respektere deres kampe</a:t>
            </a:r>
          </a:p>
          <a:p>
            <a:r>
              <a:rPr lang="da-DK" dirty="0" smtClean="0"/>
              <a:t>Respektere deres følelser</a:t>
            </a:r>
          </a:p>
          <a:p>
            <a:r>
              <a:rPr lang="da-DK" dirty="0" smtClean="0"/>
              <a:t>Hjælpe personen til at se sig selv som ressourcefuld</a:t>
            </a:r>
          </a:p>
          <a:p>
            <a:endParaRPr lang="da-DK" dirty="0" smtClean="0"/>
          </a:p>
          <a:p>
            <a:r>
              <a:rPr lang="da-DK" dirty="0" smtClean="0"/>
              <a:t>Et par ting at huske om bekræftende udsagn:</a:t>
            </a:r>
          </a:p>
          <a:p>
            <a:r>
              <a:rPr lang="da-DK" dirty="0" smtClean="0"/>
              <a:t>Pas på det ikke bliver falsk/kunstigt</a:t>
            </a:r>
          </a:p>
          <a:p>
            <a:r>
              <a:rPr lang="da-DK" dirty="0" smtClean="0"/>
              <a:t>Undgå at dømme og tale ned til</a:t>
            </a:r>
          </a:p>
          <a:p>
            <a:r>
              <a:rPr lang="da-DK" dirty="0" smtClean="0"/>
              <a:t>Er forskelligt fra ros og komplimenter </a:t>
            </a:r>
          </a:p>
          <a:p>
            <a:r>
              <a:rPr lang="da-DK" dirty="0" smtClean="0"/>
              <a:t>Undgå at bruge ordet ’jeg’ – brug ordet ’du’ </a:t>
            </a:r>
          </a:p>
          <a:p>
            <a:r>
              <a:rPr lang="da-DK" dirty="0" smtClean="0"/>
              <a:t>Fokuser på beskrivelser ikke evalueringer </a:t>
            </a:r>
          </a:p>
          <a:p>
            <a:r>
              <a:rPr lang="da-DK" dirty="0" smtClean="0"/>
              <a:t>Tænk på anerkendende udsagn som </a:t>
            </a:r>
            <a:r>
              <a:rPr lang="da-DK" dirty="0" err="1" smtClean="0"/>
              <a:t>tilskrvelse</a:t>
            </a:r>
            <a:r>
              <a:rPr lang="da-DK" dirty="0" smtClean="0"/>
              <a:t> af ressourcer til personen </a:t>
            </a:r>
          </a:p>
          <a:p>
            <a:r>
              <a:rPr lang="da-DK" dirty="0" smtClean="0"/>
              <a:t>Vær katalysator for ressourcetænkning frem for mangeltænkning </a:t>
            </a:r>
          </a:p>
          <a:p>
            <a:endParaRPr lang="da-DK" dirty="0" smtClean="0"/>
          </a:p>
          <a:p>
            <a:endParaRPr lang="da-DK" baseline="0" dirty="0" smtClean="0"/>
          </a:p>
          <a:p>
            <a:endParaRPr lang="da-DK" dirty="0" smtClean="0"/>
          </a:p>
        </p:txBody>
      </p:sp>
      <p:sp>
        <p:nvSpPr>
          <p:cNvPr id="4" name="Pladsholder til diasnummer 3"/>
          <p:cNvSpPr>
            <a:spLocks noGrp="1"/>
          </p:cNvSpPr>
          <p:nvPr>
            <p:ph type="sldNum" sz="quarter" idx="10"/>
          </p:nvPr>
        </p:nvSpPr>
        <p:spPr/>
        <p:txBody>
          <a:bodyPr/>
          <a:lstStyle/>
          <a:p>
            <a:fld id="{5A57A1FF-DE90-DA4E-961E-E4764697D511}" type="slidenum">
              <a:rPr lang="da-DK" smtClean="0"/>
              <a:pPr/>
              <a:t>24</a:t>
            </a:fld>
            <a:endParaRPr lang="da-DK"/>
          </a:p>
        </p:txBody>
      </p:sp>
    </p:spTree>
    <p:extLst>
      <p:ext uri="{BB962C8B-B14F-4D97-AF65-F5344CB8AC3E}">
        <p14:creationId xmlns:p14="http://schemas.microsoft.com/office/powerpoint/2010/main" val="25420194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Er tredje grundsten</a:t>
            </a:r>
            <a:r>
              <a:rPr lang="da-DK" baseline="0" dirty="0" smtClean="0"/>
              <a:t> i MI-teknikken. </a:t>
            </a:r>
          </a:p>
          <a:p>
            <a:endParaRPr lang="da-DK" baseline="0" dirty="0" smtClean="0"/>
          </a:p>
          <a:p>
            <a:r>
              <a:rPr lang="da-DK" baseline="0" dirty="0" smtClean="0"/>
              <a:t>Her skelnes ml. to typer af refleksioner: simple og komplekse refleksioner. Simple refleksioner er stabiliserende. Konkret viser dette sig ved at man overfor personen deler det sagte med samme ord eller med synonym eller lignende ord. Refleksioner virker bekræftende og formidler accept. De er et udtryk for at behandleren følger med i samtalen og en opmuntring til at klienten kan berette videre. Eks. på simpel refleksion. Søren. ”Jeg er virkelig træt, jeg sov så dårligt i nat. Behandler: Du sov dårligt i nat. </a:t>
            </a:r>
          </a:p>
          <a:p>
            <a:endParaRPr lang="da-DK" baseline="0" dirty="0" smtClean="0"/>
          </a:p>
          <a:p>
            <a:r>
              <a:rPr lang="da-DK" baseline="0" dirty="0" smtClean="0"/>
              <a:t>Ved komplekse refleksioner reflekterer man på en underliggende mening. Tolkning af det som bliver sagt, hvilket kan bidrage til mere udforskning. Man løfter så at sige noget frem som klienten ikke har sagt, men kunnet have sagt. </a:t>
            </a:r>
          </a:p>
          <a:p>
            <a:r>
              <a:rPr lang="da-DK" baseline="0" dirty="0" smtClean="0"/>
              <a:t>Samme eksempel som før. ”Jeg er virkelig træt, jeg sov så dårligt i nat. Svar: Noget du grubler over, holdte dig vågen i nat. </a:t>
            </a:r>
          </a:p>
          <a:p>
            <a:endParaRPr lang="da-DK" baseline="0" dirty="0" smtClean="0"/>
          </a:p>
          <a:p>
            <a:r>
              <a:rPr lang="da-DK" baseline="0" dirty="0" smtClean="0"/>
              <a:t>Simple refleksioner er gode at bruge i starten hvor man ikke kender personen særlig godt, og når du relationen er mere tryg kan man begynde med de komplekse refleksioner.</a:t>
            </a:r>
          </a:p>
          <a:p>
            <a:endParaRPr lang="da-DK" baseline="0" dirty="0" smtClean="0"/>
          </a:p>
          <a:p>
            <a:r>
              <a:rPr lang="da-DK" sz="1200" dirty="0" smtClean="0"/>
              <a:t>Refleksioner kan bruges til at opmuntre klienten til at blive ved med at undersøge et emne</a:t>
            </a:r>
          </a:p>
          <a:p>
            <a:r>
              <a:rPr lang="da-DK" sz="1200" dirty="0" smtClean="0"/>
              <a:t>Refleksioner kan tage form som gentagelser, </a:t>
            </a:r>
            <a:r>
              <a:rPr lang="da-DK" sz="1200" dirty="0" err="1" smtClean="0"/>
              <a:t>omformuleringer</a:t>
            </a:r>
            <a:r>
              <a:rPr lang="da-DK" sz="1200" dirty="0" smtClean="0"/>
              <a:t> eller hypoteser</a:t>
            </a:r>
          </a:p>
          <a:p>
            <a:r>
              <a:rPr lang="da-DK" sz="1200" dirty="0" smtClean="0"/>
              <a:t>OBS! For at kunne reflektere/spejle er det vigtigt at behandleren formår at lytte og udtrykke sig på en måde der får den anden til at føle sig anerkendt og accepteret. (Refleksioner er ikke spørgsmål)</a:t>
            </a:r>
          </a:p>
          <a:p>
            <a:endParaRPr lang="da-DK" baseline="0" dirty="0" smtClean="0"/>
          </a:p>
          <a:p>
            <a:r>
              <a:rPr lang="da-DK" baseline="0" dirty="0" smtClean="0"/>
              <a:t>Komplekse refleksioner (rettet mod forandring)</a:t>
            </a:r>
          </a:p>
          <a:p>
            <a:endParaRPr lang="da-DK" baseline="0" dirty="0" smtClean="0"/>
          </a:p>
          <a:p>
            <a:endParaRPr lang="da-DK" baseline="0" dirty="0" smtClean="0"/>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27</a:t>
            </a:fld>
            <a:endParaRPr lang="da-DK"/>
          </a:p>
        </p:txBody>
      </p:sp>
    </p:spTree>
    <p:extLst>
      <p:ext uri="{BB962C8B-B14F-4D97-AF65-F5344CB8AC3E}">
        <p14:creationId xmlns:p14="http://schemas.microsoft.com/office/powerpoint/2010/main" val="4869710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1) Kan bidrage til mere udforskning</a:t>
            </a:r>
          </a:p>
          <a:p>
            <a:pPr marL="0" marR="0" indent="0" algn="l" defTabSz="457200" rtl="0" eaLnBrk="1" fontAlgn="auto" latinLnBrk="0" hangingPunct="1">
              <a:lnSpc>
                <a:spcPct val="100000"/>
              </a:lnSpc>
              <a:spcBef>
                <a:spcPts val="0"/>
              </a:spcBef>
              <a:spcAft>
                <a:spcPts val="0"/>
              </a:spcAft>
              <a:buClrTx/>
              <a:buSzTx/>
              <a:buFontTx/>
              <a:buNone/>
              <a:tabLst/>
              <a:defRPr/>
            </a:pPr>
            <a:endParaRPr lang="da-DK"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2) (udvikler diskrepans) eks. ”Du er ked af, at du drikker når du har din søn. </a:t>
            </a:r>
          </a:p>
          <a:p>
            <a:endParaRPr lang="da-DK"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3) (kan fungere som en katalysator for en ny tankegang)</a:t>
            </a:r>
          </a:p>
          <a:p>
            <a:endParaRPr lang="da-DK"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4) (tydeliggør ambivalens, forstærker forandringssprog). </a:t>
            </a:r>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28</a:t>
            </a:fld>
            <a:endParaRPr lang="da-DK"/>
          </a:p>
        </p:txBody>
      </p:sp>
    </p:spTree>
    <p:extLst>
      <p:ext uri="{BB962C8B-B14F-4D97-AF65-F5344CB8AC3E}">
        <p14:creationId xmlns:p14="http://schemas.microsoft.com/office/powerpoint/2010/main" val="129599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arenR"/>
            </a:pPr>
            <a:r>
              <a:rPr lang="da-DK" dirty="0" smtClean="0"/>
              <a:t>At skabe oversigt over et område i personens fortælling.</a:t>
            </a:r>
            <a:r>
              <a:rPr lang="da-DK" baseline="0" dirty="0" smtClean="0"/>
              <a:t> </a:t>
            </a:r>
            <a:r>
              <a:rPr lang="da-DK" dirty="0" smtClean="0"/>
              <a:t>Hermed en af opsummeringens</a:t>
            </a:r>
            <a:r>
              <a:rPr lang="da-DK" baseline="0" dirty="0" smtClean="0"/>
              <a:t> vigtigste funktioner, den er strukturerende, en fortælling kan tit være associerende, blander detaljer og principper sammen, kan indeholde lange sidespor og irrelevante sekvenser. Selve hovedessensen kan forsvinde i alt dette. En god opsummeringer giver dermed oversigt og tydelighed. </a:t>
            </a:r>
          </a:p>
          <a:p>
            <a:pPr marL="228600" indent="-228600">
              <a:buAutoNum type="arabicParenR"/>
            </a:pPr>
            <a:r>
              <a:rPr lang="da-DK" baseline="0" dirty="0" smtClean="0"/>
              <a:t>Støtter og bygger op om personenes udforskningsproces. Opsummeringer minder om referater, så når fortælleren accepterer en opsummering, bekræftes på en måde også opsummeringen som et referat af det som er blevet sagt. Indholdet accepteres og udforskningsprocessen kan fortsætte.</a:t>
            </a:r>
          </a:p>
          <a:p>
            <a:pPr marL="228600" indent="-228600">
              <a:buAutoNum type="arabicParenR"/>
            </a:pPr>
            <a:r>
              <a:rPr lang="da-DK" baseline="0" dirty="0" smtClean="0"/>
              <a:t>Kan bruges til at skifte tema – ”sceneskift”. Efter en opsummering kan behandleren påvirke hvordan samtalen kan føres videre, ved at vende tilbage til samme tema, tage et tidl. tema op eller vælge et nyt. </a:t>
            </a:r>
          </a:p>
          <a:p>
            <a:pPr marL="228600" indent="-228600">
              <a:buAutoNum type="arabicParenR"/>
            </a:pPr>
            <a:r>
              <a:rPr lang="da-DK" baseline="0" dirty="0" smtClean="0"/>
              <a:t>Kan forstærke hvad personen har sagt (I den ordstrøm, som udgør fortællingen er nogle ting mere væsentlige end andre, og det er de elementer, som skal tages med i processen for at drive ændringsarbejdet videre. </a:t>
            </a:r>
          </a:p>
          <a:p>
            <a:pPr marL="228600" indent="-228600">
              <a:buAutoNum type="arabicParenR"/>
            </a:pPr>
            <a:r>
              <a:rPr lang="da-DK" baseline="0" dirty="0" smtClean="0"/>
              <a:t>Pauseskabende: Klienten får tid til at tænke sig om, og forberede sig på næste sekvens i samtalen. </a:t>
            </a:r>
          </a:p>
          <a:p>
            <a:pPr marL="228600" indent="-228600">
              <a:buAutoNum type="arabicParenR"/>
            </a:pPr>
            <a:r>
              <a:rPr lang="da-DK" baseline="0" dirty="0" smtClean="0"/>
              <a:t>Virke som milepæle. Store opsummeringer, som indebærer at rådgiveren samler momenter og dele fra en større samtalesekvens, som giver et overordnet billede af situationen, og kan virke som en platform for en beslutning. ”Nu er vi enige om at vi står her”.</a:t>
            </a: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32</a:t>
            </a:fld>
            <a:endParaRPr lang="da-DK"/>
          </a:p>
        </p:txBody>
      </p:sp>
    </p:spTree>
    <p:extLst>
      <p:ext uri="{BB962C8B-B14F-4D97-AF65-F5344CB8AC3E}">
        <p14:creationId xmlns:p14="http://schemas.microsoft.com/office/powerpoint/2010/main" val="35971225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arenR"/>
            </a:pPr>
            <a:r>
              <a:rPr lang="da-DK" baseline="0" dirty="0" smtClean="0"/>
              <a:t>Samlende opsummering – en særlig form for refleksion, der samler en række indbyrdes forbundne punkter, personen har nævnt</a:t>
            </a:r>
          </a:p>
          <a:p>
            <a:pPr marL="228600" indent="-228600">
              <a:buAutoNum type="arabicParenR"/>
            </a:pPr>
            <a:r>
              <a:rPr lang="da-DK" baseline="0" dirty="0" smtClean="0"/>
              <a:t>Sammenknyttende opsummering- en særlig form for refleksion, der binder det, som personen lige har sagt, sammen med noget du husker fra en tidligere punkt i jeres samtale</a:t>
            </a:r>
          </a:p>
          <a:p>
            <a:pPr marL="228600" indent="-228600">
              <a:buAutoNum type="arabicParenR"/>
            </a:pPr>
            <a:r>
              <a:rPr lang="da-DK" baseline="0" dirty="0" smtClean="0"/>
              <a:t>Overgangsopsummering</a:t>
            </a:r>
          </a:p>
          <a:p>
            <a:pPr marL="228600" indent="-228600">
              <a:buAutoNum type="arabicParenR"/>
            </a:pPr>
            <a:r>
              <a:rPr lang="da-DK" baseline="0" dirty="0" smtClean="0"/>
              <a:t>Rekapitulation – en opsummering, der tilbydes ved overgangen fra fremkaldelse til planlægning, og som samler klientens forandringsudsagn i en buket.</a:t>
            </a:r>
            <a:endParaRPr lang="da-DK" dirty="0" smtClean="0"/>
          </a:p>
          <a:p>
            <a:pPr marL="228600" indent="-228600">
              <a:buAutoNum type="arabicParenR"/>
            </a:pP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33</a:t>
            </a:fld>
            <a:endParaRPr lang="da-DK" dirty="0"/>
          </a:p>
        </p:txBody>
      </p:sp>
    </p:spTree>
    <p:extLst>
      <p:ext uri="{BB962C8B-B14F-4D97-AF65-F5344CB8AC3E}">
        <p14:creationId xmlns:p14="http://schemas.microsoft.com/office/powerpoint/2010/main" val="12864816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35</a:t>
            </a:fld>
            <a:endParaRPr lang="da-DK" dirty="0"/>
          </a:p>
        </p:txBody>
      </p:sp>
    </p:spTree>
    <p:extLst>
      <p:ext uri="{BB962C8B-B14F-4D97-AF65-F5344CB8AC3E}">
        <p14:creationId xmlns:p14="http://schemas.microsoft.com/office/powerpoint/2010/main" val="21528414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MI handler om at udløse forandringsudsagn</a:t>
            </a:r>
          </a:p>
          <a:p>
            <a:r>
              <a:rPr lang="da-DK" dirty="0" smtClean="0"/>
              <a:t>Det at høre sin egen stemme tale om forandring = forandring</a:t>
            </a:r>
          </a:p>
          <a:p>
            <a:endParaRPr lang="da-DK" dirty="0" smtClean="0"/>
          </a:p>
          <a:p>
            <a:endParaRPr lang="da-DK" dirty="0" smtClean="0"/>
          </a:p>
          <a:p>
            <a:r>
              <a:rPr lang="da-DK" dirty="0" smtClean="0"/>
              <a:t>Ulemper ved status quo: Bruger tid og energi på rusmidlet, bliver negativt psykisk påvirket, bliver mærkelig (kan ikke genkende sig selv, angst, urolig</a:t>
            </a:r>
            <a:r>
              <a:rPr lang="da-DK" baseline="0" dirty="0" smtClean="0"/>
              <a:t> og paranoid)</a:t>
            </a:r>
          </a:p>
          <a:p>
            <a:r>
              <a:rPr lang="da-DK" baseline="0" dirty="0" smtClean="0"/>
              <a:t>Fordele ved forandring: Mere overskud psykisk/fysisk, oplever at overholde aftaler med sig selv/andre, mere aktiv i hverdagen, overskud til at gøre ting som personen tidl. udsatte. </a:t>
            </a:r>
          </a:p>
          <a:p>
            <a:r>
              <a:rPr lang="da-DK" baseline="0" dirty="0" smtClean="0"/>
              <a:t>Hensigt med forandring: Når jeg har lavet denne forandring vil jeg kunne være en mere nærværende/omsorgsfuld forælder for mine børn, vil kunne passe mit arbejde igen.</a:t>
            </a: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36</a:t>
            </a:fld>
            <a:endParaRPr lang="da-DK"/>
          </a:p>
        </p:txBody>
      </p:sp>
    </p:spTree>
    <p:extLst>
      <p:ext uri="{BB962C8B-B14F-4D97-AF65-F5344CB8AC3E}">
        <p14:creationId xmlns:p14="http://schemas.microsoft.com/office/powerpoint/2010/main" val="131852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kern="1200" dirty="0" smtClean="0">
                <a:solidFill>
                  <a:schemeClr val="tx1"/>
                </a:solidFill>
                <a:effectLst/>
                <a:latin typeface="+mn-lt"/>
                <a:ea typeface="+mn-ea"/>
                <a:cs typeface="+mn-cs"/>
              </a:rPr>
              <a:t>Motivation kan således defineres som noget der giver energi og retning til adfærd</a:t>
            </a:r>
            <a:r>
              <a:rPr lang="da-DK" sz="1200" kern="1200" baseline="0" dirty="0" smtClean="0">
                <a:solidFill>
                  <a:schemeClr val="tx1"/>
                </a:solidFill>
                <a:effectLst/>
                <a:latin typeface="+mn-lt"/>
                <a:ea typeface="+mn-ea"/>
                <a:cs typeface="+mn-cs"/>
              </a:rPr>
              <a:t> - </a:t>
            </a:r>
            <a:r>
              <a:rPr lang="da-DK" sz="1200" kern="1200" dirty="0" smtClean="0">
                <a:solidFill>
                  <a:schemeClr val="tx1"/>
                </a:solidFill>
                <a:latin typeface="+mn-lt"/>
                <a:ea typeface="+mn-ea"/>
                <a:cs typeface="+mn-cs"/>
              </a:rPr>
              <a:t>altså bestemmer hvilket mål personens adfærd skal rettes mod, og hvor meget energi han skal bruge</a:t>
            </a:r>
            <a:r>
              <a:rPr lang="da-DK" sz="1200" kern="1200" dirty="0" smtClean="0">
                <a:solidFill>
                  <a:schemeClr val="tx1"/>
                </a:solidFill>
                <a:effectLst/>
                <a:latin typeface="+mn-lt"/>
                <a:ea typeface="+mn-ea"/>
                <a:cs typeface="+mn-cs"/>
              </a:rPr>
              <a:t> (det som forklarer, hvorfor mennesker gør som de gør). Hvad giver så energi og retning til adfærden? Her kan to komponenter centrale, en kognitiv (tankemæssig) og en affektiv (følelsesmæssig ) komponent. Den affektive komponent er hovedkilden til </a:t>
            </a:r>
            <a:r>
              <a:rPr lang="da-DK" sz="1200" b="1" kern="1200" dirty="0" smtClean="0">
                <a:solidFill>
                  <a:schemeClr val="tx1"/>
                </a:solidFill>
                <a:effectLst/>
                <a:latin typeface="+mn-lt"/>
                <a:ea typeface="+mn-ea"/>
                <a:cs typeface="+mn-cs"/>
              </a:rPr>
              <a:t>energien </a:t>
            </a:r>
            <a:r>
              <a:rPr lang="da-DK" sz="1200" kern="1200" dirty="0" smtClean="0">
                <a:solidFill>
                  <a:schemeClr val="tx1"/>
                </a:solidFill>
                <a:effectLst/>
                <a:latin typeface="+mn-lt"/>
                <a:ea typeface="+mn-ea"/>
                <a:cs typeface="+mn-cs"/>
              </a:rPr>
              <a:t>i motivation, mens den kognitive komponent er mere central når det gælder </a:t>
            </a:r>
            <a:r>
              <a:rPr lang="da-DK" sz="1200" b="1" kern="1200" dirty="0" smtClean="0">
                <a:solidFill>
                  <a:schemeClr val="tx1"/>
                </a:solidFill>
                <a:effectLst/>
                <a:latin typeface="+mn-lt"/>
                <a:ea typeface="+mn-ea"/>
                <a:cs typeface="+mn-cs"/>
              </a:rPr>
              <a:t>retningen</a:t>
            </a:r>
            <a:r>
              <a:rPr lang="da-DK" sz="1200" kern="1200" dirty="0" smtClean="0">
                <a:solidFill>
                  <a:schemeClr val="tx1"/>
                </a:solidFill>
                <a:effectLst/>
                <a:latin typeface="+mn-lt"/>
                <a:ea typeface="+mn-ea"/>
                <a:cs typeface="+mn-cs"/>
              </a:rPr>
              <a:t>. Selv om grundlæggende retningsanvisninger som </a:t>
            </a:r>
            <a:r>
              <a:rPr lang="da-DK" sz="1200" b="1" kern="1200" dirty="0" smtClean="0">
                <a:solidFill>
                  <a:schemeClr val="tx1"/>
                </a:solidFill>
                <a:effectLst/>
                <a:latin typeface="+mn-lt"/>
                <a:ea typeface="+mn-ea"/>
                <a:cs typeface="+mn-cs"/>
              </a:rPr>
              <a:t>til</a:t>
            </a:r>
            <a:r>
              <a:rPr lang="da-DK" sz="1200" kern="1200" dirty="0" smtClean="0">
                <a:solidFill>
                  <a:schemeClr val="tx1"/>
                </a:solidFill>
                <a:effectLst/>
                <a:latin typeface="+mn-lt"/>
                <a:ea typeface="+mn-ea"/>
                <a:cs typeface="+mn-cs"/>
              </a:rPr>
              <a:t> eller </a:t>
            </a:r>
            <a:r>
              <a:rPr lang="da-DK" sz="1200" b="1" kern="1200" dirty="0" smtClean="0">
                <a:solidFill>
                  <a:schemeClr val="tx1"/>
                </a:solidFill>
                <a:effectLst/>
                <a:latin typeface="+mn-lt"/>
                <a:ea typeface="+mn-ea"/>
                <a:cs typeface="+mn-cs"/>
              </a:rPr>
              <a:t>fra</a:t>
            </a:r>
            <a:r>
              <a:rPr lang="da-DK" sz="1200" kern="1200" dirty="0" smtClean="0">
                <a:solidFill>
                  <a:schemeClr val="tx1"/>
                </a:solidFill>
                <a:effectLst/>
                <a:latin typeface="+mn-lt"/>
                <a:ea typeface="+mn-ea"/>
                <a:cs typeface="+mn-cs"/>
              </a:rPr>
              <a:t> ofte er styret af affektive processer. Man søger bort fra skræmmende eller ubehagelige situationer, til gode eller trygge situationer.</a:t>
            </a:r>
          </a:p>
          <a:p>
            <a:r>
              <a:rPr lang="da-DK" sz="1200" kern="1200" dirty="0" smtClean="0">
                <a:solidFill>
                  <a:schemeClr val="tx1"/>
                </a:solidFill>
                <a:effectLst/>
                <a:latin typeface="+mn-lt"/>
                <a:ea typeface="+mn-ea"/>
                <a:cs typeface="+mn-cs"/>
              </a:rPr>
              <a:t>Forandringsmotivation er mere snæver end motivation generelt – det handler om at </a:t>
            </a:r>
            <a:r>
              <a:rPr lang="da-DK" sz="1200" b="1" kern="1200" dirty="0" smtClean="0">
                <a:solidFill>
                  <a:schemeClr val="tx1"/>
                </a:solidFill>
                <a:effectLst/>
                <a:latin typeface="+mn-lt"/>
                <a:ea typeface="+mn-ea"/>
                <a:cs typeface="+mn-cs"/>
              </a:rPr>
              <a:t>forandre</a:t>
            </a:r>
            <a:r>
              <a:rPr lang="da-DK" sz="1200" kern="1200" dirty="0" smtClean="0">
                <a:solidFill>
                  <a:schemeClr val="tx1"/>
                </a:solidFill>
                <a:effectLst/>
                <a:latin typeface="+mn-lt"/>
                <a:ea typeface="+mn-ea"/>
                <a:cs typeface="+mn-cs"/>
              </a:rPr>
              <a:t> kurs – at justere den motivation man havde – gøre valg om en ny motivation – for derefter at planlægge en adfærd som skal lede fremover. </a:t>
            </a:r>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3</a:t>
            </a:fld>
            <a:endParaRPr lang="da-DK"/>
          </a:p>
        </p:txBody>
      </p:sp>
    </p:spTree>
    <p:extLst>
      <p:ext uri="{BB962C8B-B14F-4D97-AF65-F5344CB8AC3E}">
        <p14:creationId xmlns:p14="http://schemas.microsoft.com/office/powerpoint/2010/main" val="33775375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Positivt hvis personen har lavet en forandring, mindre godt hvis personen ikke har lavet en forandring. </a:t>
            </a:r>
            <a:endParaRPr lang="da-DK"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Forandringsudsagn og status quo-udsagn er hinandens begrebsmæssige modsætninger – personens argumenter for og imod forandring – og de forudsiger forskellige resultater. En overvægt af status quo-udsagn eller en ligevægtig blanding af forandrings- og status quo udsagn er forbundet med opretholdelse af status quo, men en overvægt af forandringsudsagn forudsiger efterfølgende adfærdsændringer. I MI bør man ikke ignorere status quo-udsagn. Det ville stride mod ånden af accept. Når der forekommer status quo-udsagn, lytter man til dem, respekterer dem, og medtager dem i det overordnede billede. </a:t>
            </a:r>
            <a:r>
              <a:rPr lang="da-DK" dirty="0" smtClean="0"/>
              <a:t>Jeg</a:t>
            </a:r>
            <a:r>
              <a:rPr lang="da-DK" baseline="0" dirty="0" smtClean="0"/>
              <a:t> kommer tilbage til hvordan man skal respondere på status quo udsagn.</a:t>
            </a:r>
          </a:p>
          <a:p>
            <a:pPr marL="0" marR="0" indent="0" algn="l" defTabSz="457200" rtl="0" eaLnBrk="1" fontAlgn="auto" latinLnBrk="0" hangingPunct="1">
              <a:lnSpc>
                <a:spcPct val="100000"/>
              </a:lnSpc>
              <a:spcBef>
                <a:spcPts val="0"/>
              </a:spcBef>
              <a:spcAft>
                <a:spcPts val="0"/>
              </a:spcAft>
              <a:buClrTx/>
              <a:buSzTx/>
              <a:buFontTx/>
              <a:buNone/>
              <a:tabLst/>
              <a:defRPr/>
            </a:pPr>
            <a:endParaRPr lang="da-DK" baseline="0" dirty="0" smtClean="0"/>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37</a:t>
            </a:fld>
            <a:endParaRPr lang="da-DK"/>
          </a:p>
        </p:txBody>
      </p:sp>
    </p:spTree>
    <p:extLst>
      <p:ext uri="{BB962C8B-B14F-4D97-AF65-F5344CB8AC3E}">
        <p14:creationId xmlns:p14="http://schemas.microsoft.com/office/powerpoint/2010/main" val="9300076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Forandringsudsagnene</a:t>
            </a:r>
            <a:r>
              <a:rPr lang="da-DK" baseline="0" dirty="0" smtClean="0"/>
              <a:t> er opdelt i hhv. </a:t>
            </a:r>
          </a:p>
          <a:p>
            <a:endParaRPr lang="da-DK" baseline="0" dirty="0" smtClean="0"/>
          </a:p>
          <a:p>
            <a:r>
              <a:rPr lang="da-DK" baseline="0" dirty="0" smtClean="0"/>
              <a:t>Forberedende forandringsudsagn: ønske, evne, grunde og nødvendighed.</a:t>
            </a:r>
          </a:p>
          <a:p>
            <a:endParaRPr lang="da-DK" baseline="0" dirty="0" smtClean="0"/>
          </a:p>
          <a:p>
            <a:r>
              <a:rPr lang="da-DK" baseline="0" dirty="0" smtClean="0"/>
              <a:t>Ønske er et universelt semantisk begreb: Alle sprog i verden rummer ord, der udtrykker at man ønsker noget, s. 196 DMS.</a:t>
            </a:r>
          </a:p>
          <a:p>
            <a:r>
              <a:rPr lang="da-DK" baseline="0" dirty="0" smtClean="0"/>
              <a:t>At ønske er en komponent af motivation for forandring. Det er en hjælp, når man virkelig ønsker forandringen, selvom det dog ikke er afgørende. </a:t>
            </a:r>
          </a:p>
          <a:p>
            <a:r>
              <a:rPr lang="da-DK" baseline="0" dirty="0" smtClean="0"/>
              <a:t>Evne er en anden komponent af motivation. Man opbygger ikke den store motivation for forandring, hvis man tror, det er umuligt. ”Jeg ville gerne løbe et </a:t>
            </a:r>
            <a:r>
              <a:rPr lang="da-DK" baseline="0" dirty="0" err="1" smtClean="0"/>
              <a:t>marathon</a:t>
            </a:r>
            <a:r>
              <a:rPr lang="da-DK" baseline="0" dirty="0" smtClean="0"/>
              <a:t>, men jeg tror ikke jeg nogensinde kunne klare det”. </a:t>
            </a:r>
          </a:p>
          <a:p>
            <a:r>
              <a:rPr lang="da-DK" baseline="0" dirty="0" smtClean="0"/>
              <a:t>Grunde er den tredje komponent. En erklæring af grunde indebærer ikke i sig selv hverken evne eller ønske. Selv om der er gode grunde til at foretage en forandring, har personen måske ikke lyst eller tror ikke, at han eller hun kan. Grunde har en implicit ”hvis, så” struktur: ”Hvis jeg motionerede regelmæssigt, så ville jeg se bedre ud”.</a:t>
            </a:r>
          </a:p>
          <a:p>
            <a:r>
              <a:rPr lang="da-DK" baseline="0" dirty="0" smtClean="0"/>
              <a:t>En fjerde komponent af motivation afspejles i formuleringer, der bygger på påbud, og som understreger den generelle bydende nødvendighed af forandring. Udtryk om nødvendighed siger ikke konkret, hvorfor forandring er væsentlig (ellers ville der formentlig blive anført en grund).</a:t>
            </a:r>
          </a:p>
          <a:p>
            <a:r>
              <a:rPr lang="da-DK" baseline="0" dirty="0" smtClean="0"/>
              <a:t>Disse kaldes forberedende forandringsudsagn, fordi ingen af dem, alene eller til sammen, indikerer, at forandring vil ske. ”At sige: ”Jeg ville gerne holde op med at ryge” (ønske) er ikke det sammen som ”jeg holder op med at ryge”. At sige at man kan eller kunne holde om med at drikke (evne) udtrykker ikke nogen fast beslutning om at gøre det. At nævne en stribe gode grunde til at gennemføre en forandring betyder ikke nødvendigvis, at man faktisk har tænkt sig at gøre det og selv det at sige: ”Jeg er nødt til” (nødvendighed) er ikke det samme som at sige: ”Jeg gør det”. Ingen af disse udgør i sig selv det som vi nu kalder mobiliserende forandringsudsagn</a:t>
            </a:r>
          </a:p>
          <a:p>
            <a:endParaRPr lang="da-DK" baseline="0" dirty="0" smtClean="0"/>
          </a:p>
          <a:p>
            <a:r>
              <a:rPr lang="da-DK" baseline="0" dirty="0" smtClean="0"/>
              <a:t>Mobiliserende forandringsudsagn:</a:t>
            </a:r>
          </a:p>
          <a:p>
            <a:r>
              <a:rPr lang="da-DK" baseline="0" dirty="0" smtClean="0"/>
              <a:t>Mens forberedende forandringsudsagn afspejler den side af ambivalensen, der taler for forandring, udtrykker mobiliserende forandringsudsagn en bevægelse i retning af at afklare ambivalensen til fordel for forandring. Det tydeligste eksempel på det er udsagn om forpligtelse.</a:t>
            </a:r>
          </a:p>
          <a:p>
            <a:endParaRPr lang="da-DK" baseline="0" dirty="0" smtClean="0"/>
          </a:p>
          <a:p>
            <a:r>
              <a:rPr lang="da-DK" baseline="0" dirty="0" smtClean="0"/>
              <a:t>Forpligtelse: Forpligtende formuleringer udtrykker sandsynligheden for, at der handles.</a:t>
            </a:r>
          </a:p>
          <a:p>
            <a:r>
              <a:rPr lang="da-DK" baseline="0" dirty="0" smtClean="0"/>
              <a:t>Forpligtende sprog er det, vi bruger, når vi lover hinanden noget. Kontrakter skrives i et forpligtende sprog. Det samme gælder ægteskabsløfter. Forpligtende udsagn kan være ”jeg lover” eller ”jeg sværger” eller ”jeg garanterer”.</a:t>
            </a:r>
          </a:p>
          <a:p>
            <a:endParaRPr lang="da-DK" baseline="0" dirty="0" smtClean="0"/>
          </a:p>
          <a:p>
            <a:r>
              <a:rPr lang="da-DK" baseline="0" dirty="0" smtClean="0"/>
              <a:t>Aktivering: Så er der ord, der indikerer en bevægelse i retning af handling, men som ikke helt indeholder en forpligtende beslutning. Den slags formuleringer udgør ikke nogen bindende kontrakt, men signalerer dog, at personen hælder mod at handle. ”Jeg er villig til”, ”jeg er parat til at”, ”Jeg er indstillet på at”. Aktiveringsudsagn er næsten i mål og underforstår en forpligtende beslutning uden faktisk at erklære det.</a:t>
            </a:r>
          </a:p>
          <a:p>
            <a:endParaRPr lang="da-DK" baseline="0" dirty="0" smtClean="0"/>
          </a:p>
          <a:p>
            <a:r>
              <a:rPr lang="da-DK" baseline="0" dirty="0" smtClean="0"/>
              <a:t>Konkrete skridt:</a:t>
            </a:r>
          </a:p>
          <a:p>
            <a:r>
              <a:rPr lang="da-DK" baseline="0" dirty="0" smtClean="0"/>
              <a:t>En tredje form for aktiveringsudsagn. Konkrete skridt er udtryk, der indikerer, at </a:t>
            </a:r>
            <a:r>
              <a:rPr lang="da-DK" baseline="0" dirty="0" err="1" smtClean="0"/>
              <a:t>personene</a:t>
            </a:r>
            <a:r>
              <a:rPr lang="da-DK" baseline="0" dirty="0" smtClean="0"/>
              <a:t> allerede har gjort noget i retning af en forandring. Det kan fx forekomme, når folk fortæller, at de siden sidst har foretaget sig noget konkret for at nærme sig forandringsmålet: </a:t>
            </a:r>
          </a:p>
          <a:p>
            <a:r>
              <a:rPr lang="da-DK" baseline="0" dirty="0" smtClean="0"/>
              <a:t>”Jeg har købt et par løbesko, så jeg kan få noget motion.”</a:t>
            </a:r>
          </a:p>
          <a:p>
            <a:r>
              <a:rPr lang="da-DK" baseline="0" dirty="0" smtClean="0"/>
              <a:t>”I denne uge har jeg ikke spist slik om aftenen”.</a:t>
            </a:r>
          </a:p>
          <a:p>
            <a:r>
              <a:rPr lang="da-DK" baseline="0" dirty="0" smtClean="0"/>
              <a:t>”Jeg har været til et møde i min støttegruppe”.</a:t>
            </a:r>
          </a:p>
          <a:p>
            <a:r>
              <a:rPr lang="da-DK" baseline="0" dirty="0" smtClean="0"/>
              <a:t>”Jeg ringede til tre virksomheder for at høre, om de havde ledige stillinger”.</a:t>
            </a:r>
          </a:p>
          <a:p>
            <a:r>
              <a:rPr lang="da-DK" baseline="0" dirty="0" smtClean="0"/>
              <a:t>Forberedende og mobiliserende forandringsudsagn dækker ikke alle de mulige former af forandringsudsagn, blot nogle udbredte eksempler. Nøglen er at lytte efter formuleringer, der signalerer en bevægelse hen imod forandring.</a:t>
            </a:r>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38</a:t>
            </a:fld>
            <a:endParaRPr lang="da-DK"/>
          </a:p>
        </p:txBody>
      </p:sp>
    </p:spTree>
    <p:extLst>
      <p:ext uri="{BB962C8B-B14F-4D97-AF65-F5344CB8AC3E}">
        <p14:creationId xmlns:p14="http://schemas.microsoft.com/office/powerpoint/2010/main" val="13775668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Vurder om følgende udsagn er forandringsudsagn</a:t>
            </a:r>
            <a:r>
              <a:rPr lang="da-DK" baseline="0" dirty="0" smtClean="0"/>
              <a:t> eller status-quo udsagn. </a:t>
            </a:r>
          </a:p>
          <a:p>
            <a:endParaRPr lang="da-DK" baseline="0" dirty="0" smtClean="0"/>
          </a:p>
          <a:p>
            <a:r>
              <a:rPr lang="da-DK" baseline="0" dirty="0" smtClean="0"/>
              <a:t>Jeg vil ikke længere – </a:t>
            </a:r>
            <a:r>
              <a:rPr lang="da-DK" baseline="0" dirty="0" err="1" smtClean="0"/>
              <a:t>change</a:t>
            </a:r>
            <a:r>
              <a:rPr lang="da-DK" baseline="0" dirty="0" smtClean="0"/>
              <a:t> talk</a:t>
            </a:r>
          </a:p>
          <a:p>
            <a:r>
              <a:rPr lang="da-DK" baseline="0" dirty="0" smtClean="0"/>
              <a:t>Jeg har forsøgt at reducere og i perioder har jeg drukket mindre – </a:t>
            </a:r>
            <a:r>
              <a:rPr lang="da-DK" baseline="0" dirty="0" err="1" smtClean="0"/>
              <a:t>change</a:t>
            </a:r>
            <a:r>
              <a:rPr lang="da-DK" baseline="0" dirty="0" smtClean="0"/>
              <a:t> talk</a:t>
            </a:r>
          </a:p>
          <a:p>
            <a:r>
              <a:rPr lang="da-DK" baseline="0" dirty="0" smtClean="0"/>
              <a:t>Hash ødelægger mange ting i mit liv – </a:t>
            </a:r>
            <a:r>
              <a:rPr lang="da-DK" baseline="0" dirty="0" err="1" smtClean="0"/>
              <a:t>change</a:t>
            </a:r>
            <a:r>
              <a:rPr lang="da-DK" baseline="0" dirty="0" smtClean="0"/>
              <a:t> talk</a:t>
            </a:r>
          </a:p>
          <a:p>
            <a:r>
              <a:rPr lang="da-DK" baseline="0" dirty="0" smtClean="0"/>
              <a:t>Alkohol gør det nemmere for mig at være i sociale sammenhænge – </a:t>
            </a:r>
            <a:r>
              <a:rPr lang="da-DK" baseline="0" dirty="0" err="1" smtClean="0"/>
              <a:t>sustain</a:t>
            </a:r>
            <a:r>
              <a:rPr lang="da-DK" baseline="0" dirty="0" smtClean="0"/>
              <a:t> talk</a:t>
            </a:r>
          </a:p>
          <a:p>
            <a:r>
              <a:rPr lang="da-DK" baseline="0" dirty="0" smtClean="0"/>
              <a:t>Jeg kan mærke mere overskud/energi i de ædru perioder jeg har haft indenfor de seneste 5 år – </a:t>
            </a:r>
            <a:r>
              <a:rPr lang="da-DK" baseline="0" dirty="0" err="1" smtClean="0"/>
              <a:t>change</a:t>
            </a:r>
            <a:r>
              <a:rPr lang="da-DK" baseline="0" dirty="0" smtClean="0"/>
              <a:t> talk</a:t>
            </a:r>
          </a:p>
          <a:p>
            <a:r>
              <a:rPr lang="da-DK" baseline="0" dirty="0" smtClean="0"/>
              <a:t>Jeg drikker ikke så meget som min kone siger, jeg synes ikke selv jeg har et alkoholproblem – </a:t>
            </a:r>
            <a:r>
              <a:rPr lang="da-DK" baseline="0" dirty="0" err="1" smtClean="0"/>
              <a:t>sustain</a:t>
            </a:r>
            <a:r>
              <a:rPr lang="da-DK" baseline="0" dirty="0" smtClean="0"/>
              <a:t> talk</a:t>
            </a:r>
          </a:p>
          <a:p>
            <a:r>
              <a:rPr lang="da-DK" baseline="0" dirty="0" smtClean="0"/>
              <a:t>Jeg har kørt påvirket flere gange, men det har været tilfældigheders spil, at jeg er blevet stoppet, jeg oplever ikke at have et problem mere – </a:t>
            </a:r>
            <a:r>
              <a:rPr lang="da-DK" baseline="0" dirty="0" err="1" smtClean="0"/>
              <a:t>sustain</a:t>
            </a:r>
            <a:r>
              <a:rPr lang="da-DK" baseline="0" dirty="0" smtClean="0"/>
              <a:t> talk</a:t>
            </a:r>
          </a:p>
          <a:p>
            <a:r>
              <a:rPr lang="da-DK" baseline="0" dirty="0" smtClean="0"/>
              <a:t>Måske ryger jeg for meget i perioder, men generelt har jeg styr på det – </a:t>
            </a:r>
            <a:r>
              <a:rPr lang="da-DK" baseline="0" dirty="0" err="1" smtClean="0"/>
              <a:t>change</a:t>
            </a:r>
            <a:r>
              <a:rPr lang="da-DK" baseline="0" dirty="0" smtClean="0"/>
              <a:t> talk/</a:t>
            </a:r>
            <a:r>
              <a:rPr lang="da-DK" baseline="0" dirty="0" err="1" smtClean="0"/>
              <a:t>sustain</a:t>
            </a:r>
            <a:r>
              <a:rPr lang="da-DK" baseline="0" dirty="0" smtClean="0"/>
              <a:t> talk</a:t>
            </a:r>
          </a:p>
          <a:p>
            <a:r>
              <a:rPr lang="da-DK" baseline="0" dirty="0" smtClean="0"/>
              <a:t>Jeg ønsker at stoppe men jeg ved ikke om jeg kan – </a:t>
            </a:r>
            <a:r>
              <a:rPr lang="da-DK" baseline="0" dirty="0" err="1" smtClean="0"/>
              <a:t>change</a:t>
            </a:r>
            <a:r>
              <a:rPr lang="da-DK" baseline="0" dirty="0" smtClean="0"/>
              <a:t> talk/manglende tiltro</a:t>
            </a:r>
          </a:p>
          <a:p>
            <a:r>
              <a:rPr lang="da-DK" baseline="0" dirty="0" smtClean="0"/>
              <a:t>Der er flere som har sagt at jeg burde hold, så det må jeg hellere - </a:t>
            </a:r>
            <a:r>
              <a:rPr lang="da-DK" baseline="0" dirty="0" err="1" smtClean="0"/>
              <a:t>change</a:t>
            </a:r>
            <a:r>
              <a:rPr lang="da-DK" baseline="0" dirty="0" smtClean="0"/>
              <a:t> talk.</a:t>
            </a: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40</a:t>
            </a:fld>
            <a:endParaRPr lang="da-DK"/>
          </a:p>
        </p:txBody>
      </p:sp>
    </p:spTree>
    <p:extLst>
      <p:ext uri="{BB962C8B-B14F-4D97-AF65-F5344CB8AC3E}">
        <p14:creationId xmlns:p14="http://schemas.microsoft.com/office/powerpoint/2010/main" val="3865717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Sætte</a:t>
            </a:r>
            <a:r>
              <a:rPr lang="da-DK" baseline="0" dirty="0" smtClean="0"/>
              <a:t> rammerne: I dag skal vi have en samtale om antabus, en orienterende samtale eller en samtale om tage sin medicin, </a:t>
            </a:r>
          </a:p>
          <a:p>
            <a:r>
              <a:rPr lang="da-DK" baseline="0" dirty="0" smtClean="0"/>
              <a:t>Vi har 45 min. til samtalen og jeg har tavshedspligt, så alt hvad du siger kommer ikke videre, men jeg har også underretningspligt, så hvis jeg bliver opmærksom på at børn lever under uacceptable forhold kan jeg </a:t>
            </a:r>
            <a:r>
              <a:rPr lang="da-DK" baseline="0" smtClean="0"/>
              <a:t>være nødt </a:t>
            </a:r>
            <a:r>
              <a:rPr lang="da-DK" baseline="0" dirty="0" smtClean="0"/>
              <a:t>til at underrette. </a:t>
            </a:r>
          </a:p>
          <a:p>
            <a:r>
              <a:rPr lang="da-DK" baseline="0" dirty="0" smtClean="0"/>
              <a:t>Formålet med i dag er at høre lidt til dine tanker ift. alkohol eller stoffer og så vil jeg fortælle dig lidt om rammerne for at gå i behandling her og de behandlingstilbud vi råder over. Er det ok med dig? Hvad tænker du om det?</a:t>
            </a:r>
          </a:p>
          <a:p>
            <a:endParaRPr lang="da-DK" baseline="0" dirty="0" smtClean="0"/>
          </a:p>
          <a:p>
            <a:r>
              <a:rPr lang="da-DK" baseline="0" dirty="0" smtClean="0"/>
              <a:t>”Jeg kommer fordi at alkohol er ved at få nogle fysiske, psykiske og sociale konsekvenser.</a:t>
            </a:r>
          </a:p>
          <a:p>
            <a:r>
              <a:rPr lang="da-DK" baseline="0" dirty="0" smtClean="0"/>
              <a:t>Så du oplever at alkohol påvirker dit helbred, og din sociale situation. </a:t>
            </a:r>
          </a:p>
          <a:p>
            <a:endParaRPr lang="da-DK" baseline="0" dirty="0" smtClean="0"/>
          </a:p>
          <a:p>
            <a:r>
              <a:rPr lang="da-DK" baseline="0" dirty="0" smtClean="0"/>
              <a:t>Så du oplever at du igennem en længere periode at have drukket for meget, og du er begyndt at få nogle helbredsmæssigt konsekvenser og du er begyndt at trække dig var dine sociale bekendt skaber. Er det rigtigt forstået?</a:t>
            </a:r>
            <a:endParaRPr lang="da-DK" dirty="0"/>
          </a:p>
        </p:txBody>
      </p:sp>
      <p:sp>
        <p:nvSpPr>
          <p:cNvPr id="4" name="Pladsholder til diasnummer 3"/>
          <p:cNvSpPr>
            <a:spLocks noGrp="1"/>
          </p:cNvSpPr>
          <p:nvPr>
            <p:ph type="sldNum" sz="quarter" idx="10"/>
          </p:nvPr>
        </p:nvSpPr>
        <p:spPr/>
        <p:txBody>
          <a:bodyPr/>
          <a:lstStyle/>
          <a:p>
            <a:fld id="{AB3CFD0D-A6ED-074B-95F4-A058C8405984}" type="slidenum">
              <a:rPr lang="da-DK" smtClean="0"/>
              <a:t>41</a:t>
            </a:fld>
            <a:endParaRPr lang="da-DK"/>
          </a:p>
        </p:txBody>
      </p:sp>
    </p:spTree>
    <p:extLst>
      <p:ext uri="{BB962C8B-B14F-4D97-AF65-F5344CB8AC3E}">
        <p14:creationId xmlns:p14="http://schemas.microsoft.com/office/powerpoint/2010/main" val="42515280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42</a:t>
            </a:fld>
            <a:endParaRPr lang="da-DK" dirty="0"/>
          </a:p>
        </p:txBody>
      </p:sp>
    </p:spTree>
    <p:extLst>
      <p:ext uri="{BB962C8B-B14F-4D97-AF65-F5344CB8AC3E}">
        <p14:creationId xmlns:p14="http://schemas.microsoft.com/office/powerpoint/2010/main" val="1563677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43</a:t>
            </a:fld>
            <a:endParaRPr lang="da-DK"/>
          </a:p>
        </p:txBody>
      </p:sp>
    </p:spTree>
    <p:extLst>
      <p:ext uri="{BB962C8B-B14F-4D97-AF65-F5344CB8AC3E}">
        <p14:creationId xmlns:p14="http://schemas.microsoft.com/office/powerpoint/2010/main" val="3935147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Hvad er motivation:</a:t>
            </a:r>
            <a:r>
              <a:rPr lang="da-DK" baseline="0" dirty="0" smtClean="0"/>
              <a:t> Motivation kan forstås som parathed til forandring. To elementer skal være tilstede her, for det første skal personen opleve at forandringen er vigtig og for det andet en tro på, at den kan lykkes, og den øges, hvis man kan se, at forandringen er mulig, og man har de fornødne ressourcer eller evt. kan få den hjælp/støtte, som er nødvendig for at lykkes. Hvis forandringen ikke opleves som vigtig og man ikke har troen vil man ofte ikke forsøge. Omvendt er der høj vigtighed/tiltro så vil man være parat til at ændre adfærd. At forså en persons motivation er således et resultat af sammenhæng ml. vigtighed og tro på egne evner. </a:t>
            </a:r>
            <a:endParaRPr lang="da-DK" dirty="0" smtClean="0"/>
          </a:p>
          <a:p>
            <a:endParaRPr lang="da-DK" dirty="0"/>
          </a:p>
        </p:txBody>
      </p:sp>
      <p:sp>
        <p:nvSpPr>
          <p:cNvPr id="4" name="Pladsholder til diasnummer 3"/>
          <p:cNvSpPr>
            <a:spLocks noGrp="1"/>
          </p:cNvSpPr>
          <p:nvPr>
            <p:ph type="sldNum" sz="quarter" idx="10"/>
          </p:nvPr>
        </p:nvSpPr>
        <p:spPr/>
        <p:txBody>
          <a:bodyPr/>
          <a:lstStyle/>
          <a:p>
            <a:fld id="{AB3CFD0D-A6ED-074B-95F4-A058C8405984}" type="slidenum">
              <a:rPr lang="da-DK" smtClean="0"/>
              <a:t>4</a:t>
            </a:fld>
            <a:endParaRPr lang="da-DK"/>
          </a:p>
        </p:txBody>
      </p:sp>
    </p:spTree>
    <p:extLst>
      <p:ext uri="{BB962C8B-B14F-4D97-AF65-F5344CB8AC3E}">
        <p14:creationId xmlns:p14="http://schemas.microsoft.com/office/powerpoint/2010/main" val="1478926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Nu</a:t>
            </a:r>
            <a:r>
              <a:rPr lang="da-DK" baseline="0" dirty="0" smtClean="0"/>
              <a:t> går vi så over til dagens første </a:t>
            </a:r>
            <a:r>
              <a:rPr lang="da-DK" baseline="0" dirty="0" err="1" smtClean="0"/>
              <a:t>somer</a:t>
            </a:r>
            <a:r>
              <a:rPr lang="da-DK" baseline="0" dirty="0" smtClean="0"/>
              <a:t> hedder: Smagen af MI og er oprindeligt udviklet af Bill Miller, en af ophavsmændene til metoden. Gå to og to sammen. Brug 10 min. En er interviewer, en er fortæller.</a:t>
            </a:r>
          </a:p>
        </p:txBody>
      </p:sp>
      <p:sp>
        <p:nvSpPr>
          <p:cNvPr id="4" name="Pladsholder til diasnummer 3"/>
          <p:cNvSpPr>
            <a:spLocks noGrp="1"/>
          </p:cNvSpPr>
          <p:nvPr>
            <p:ph type="sldNum" sz="quarter" idx="10"/>
          </p:nvPr>
        </p:nvSpPr>
        <p:spPr/>
        <p:txBody>
          <a:bodyPr/>
          <a:lstStyle/>
          <a:p>
            <a:fld id="{5A57A1FF-DE90-DA4E-961E-E4764697D511}" type="slidenum">
              <a:rPr lang="da-DK" smtClean="0"/>
              <a:pPr/>
              <a:t>5</a:t>
            </a:fld>
            <a:endParaRPr lang="da-DK"/>
          </a:p>
        </p:txBody>
      </p:sp>
    </p:spTree>
    <p:extLst>
      <p:ext uri="{BB962C8B-B14F-4D97-AF65-F5344CB8AC3E}">
        <p14:creationId xmlns:p14="http://schemas.microsoft.com/office/powerpoint/2010/main" val="919973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6</a:t>
            </a:fld>
            <a:endParaRPr lang="da-DK"/>
          </a:p>
        </p:txBody>
      </p:sp>
    </p:spTree>
    <p:extLst>
      <p:ext uri="{BB962C8B-B14F-4D97-AF65-F5344CB8AC3E}">
        <p14:creationId xmlns:p14="http://schemas.microsoft.com/office/powerpoint/2010/main" val="2433789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Hvordan</a:t>
            </a:r>
            <a:r>
              <a:rPr lang="da-DK" baseline="0" dirty="0" smtClean="0"/>
              <a:t> føltes det: </a:t>
            </a:r>
          </a:p>
          <a:p>
            <a:r>
              <a:rPr lang="da-DK" baseline="0" dirty="0" smtClean="0"/>
              <a:t>Inspireret, havde lyst til at fortsætte med at tale, tryg, forstået, lyst til at fordybe sig, der skete noget, let og muligt, aktiveret, forbundet og positiv.</a:t>
            </a:r>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7</a:t>
            </a:fld>
            <a:endParaRPr lang="da-DK"/>
          </a:p>
        </p:txBody>
      </p:sp>
    </p:spTree>
    <p:extLst>
      <p:ext uri="{BB962C8B-B14F-4D97-AF65-F5344CB8AC3E}">
        <p14:creationId xmlns:p14="http://schemas.microsoft.com/office/powerpoint/2010/main" val="162561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Denne</a:t>
            </a:r>
            <a:r>
              <a:rPr lang="da-DK" baseline="0" dirty="0" smtClean="0"/>
              <a:t> øvelse har vist jer en behandlerstil. MI-stilen, hvor man lytter til personen, medfører:</a:t>
            </a:r>
          </a:p>
          <a:p>
            <a:r>
              <a:rPr lang="da-DK" baseline="0" dirty="0" smtClean="0"/>
              <a:t>Engagement (personen er interesseret, indstillet på samarbejde, sympati overfor hjælperen, at de er parate til at fortsætte samtalen)</a:t>
            </a:r>
          </a:p>
          <a:p>
            <a:r>
              <a:rPr lang="da-DK" baseline="0" dirty="0" smtClean="0"/>
              <a:t>Empowerment (i stand til at ændre sig, forhåbningsfulde, optimistiske)</a:t>
            </a:r>
          </a:p>
          <a:p>
            <a:r>
              <a:rPr lang="da-DK" baseline="0" dirty="0" smtClean="0"/>
              <a:t>Åbenhed (accepterede, godt tilpas, trygge, respekterede)</a:t>
            </a:r>
          </a:p>
          <a:p>
            <a:r>
              <a:rPr lang="da-DK" baseline="0" dirty="0" smtClean="0"/>
              <a:t>Forståelse (at de havde en god kontakt, at de følte sig hørt og mødt med opmærksomhed)</a:t>
            </a:r>
          </a:p>
          <a:p>
            <a:endParaRPr lang="da-DK"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Modsat </a:t>
            </a:r>
            <a:r>
              <a:rPr lang="da-DK" dirty="0" smtClean="0"/>
              <a:t>ordnerefleksen: </a:t>
            </a:r>
            <a:r>
              <a:rPr lang="da-DK" baseline="0" dirty="0" smtClean="0"/>
              <a:t>dvs. den tilgang, hvor man siger tingene på en direkte, konfronterende og belærende måde, som man evidensmæssigt ved har begrænset effekt. Når man vælger ordnerefleksen, indleder man med at </a:t>
            </a:r>
            <a:r>
              <a:rPr lang="da-DK" baseline="0" dirty="0" err="1" smtClean="0"/>
              <a:t>highlighte</a:t>
            </a:r>
            <a:r>
              <a:rPr lang="da-DK" baseline="0" dirty="0" smtClean="0"/>
              <a:t>, der er noget galt med det du gør, du skal/bør gøre noget andet – denne tilgang fører oftest til modstand, som så igen resulterer i begrænset forandring. </a:t>
            </a:r>
          </a:p>
          <a:p>
            <a:endParaRPr lang="da-DK" baseline="0" dirty="0" smtClean="0"/>
          </a:p>
          <a:p>
            <a:r>
              <a:rPr lang="da-DK" baseline="0" dirty="0" smtClean="0"/>
              <a:t>Her føler personen:</a:t>
            </a:r>
          </a:p>
          <a:p>
            <a:r>
              <a:rPr lang="da-DK" baseline="0" dirty="0" smtClean="0"/>
              <a:t>Vrede (føler sig oprevet, irriteret, ikke hørt og ikke forstået)</a:t>
            </a:r>
          </a:p>
          <a:p>
            <a:r>
              <a:rPr lang="da-DK" baseline="0" dirty="0" smtClean="0"/>
              <a:t>Defensiv (nedvurderet, afvisende, rationaliserende, i opposition, uvillig til at ændre sig)</a:t>
            </a:r>
          </a:p>
          <a:p>
            <a:r>
              <a:rPr lang="da-DK" baseline="0" dirty="0" smtClean="0"/>
              <a:t>Ilde tilpas (skamfuld, overvældet, ivrig efter at komme væk)</a:t>
            </a:r>
          </a:p>
          <a:p>
            <a:r>
              <a:rPr lang="da-DK" baseline="0" dirty="0" smtClean="0"/>
              <a:t>Magtesløs (passiv, modløs, uengageret)</a:t>
            </a:r>
          </a:p>
          <a:p>
            <a:endParaRPr lang="da-DK" baseline="0" dirty="0" smtClean="0"/>
          </a:p>
        </p:txBody>
      </p:sp>
      <p:sp>
        <p:nvSpPr>
          <p:cNvPr id="4" name="Pladsholder til diasnummer 3"/>
          <p:cNvSpPr>
            <a:spLocks noGrp="1"/>
          </p:cNvSpPr>
          <p:nvPr>
            <p:ph type="sldNum" sz="quarter" idx="10"/>
          </p:nvPr>
        </p:nvSpPr>
        <p:spPr/>
        <p:txBody>
          <a:bodyPr/>
          <a:lstStyle/>
          <a:p>
            <a:fld id="{5A57A1FF-DE90-DA4E-961E-E4764697D511}" type="slidenum">
              <a:rPr lang="da-DK" smtClean="0"/>
              <a:pPr/>
              <a:t>9</a:t>
            </a:fld>
            <a:endParaRPr lang="da-DK" dirty="0"/>
          </a:p>
        </p:txBody>
      </p:sp>
    </p:spTree>
    <p:extLst>
      <p:ext uri="{BB962C8B-B14F-4D97-AF65-F5344CB8AC3E}">
        <p14:creationId xmlns:p14="http://schemas.microsoft.com/office/powerpoint/2010/main" val="2937895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Man kan placere hjælpende samtaler langs et kontinuum. </a:t>
            </a:r>
          </a:p>
          <a:p>
            <a:pPr marL="0" marR="0" indent="0" algn="l" defTabSz="457200" rtl="0" eaLnBrk="1" fontAlgn="auto" latinLnBrk="0" hangingPunct="1">
              <a:lnSpc>
                <a:spcPct val="100000"/>
              </a:lnSpc>
              <a:spcBef>
                <a:spcPts val="0"/>
              </a:spcBef>
              <a:spcAft>
                <a:spcPts val="0"/>
              </a:spcAft>
              <a:buClrTx/>
              <a:buSzTx/>
              <a:buFontTx/>
              <a:buNone/>
              <a:tabLst/>
              <a:defRPr/>
            </a:pPr>
            <a:endParaRPr lang="da-DK"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i="1" baseline="0" dirty="0" smtClean="0"/>
              <a:t>Styrende stil: </a:t>
            </a:r>
            <a:r>
              <a:rPr lang="da-DK" i="0" baseline="0" dirty="0" smtClean="0"/>
              <a:t>Hjælperen giver information, instruktioner og råd. Denne ekspertstil lægger op til </a:t>
            </a:r>
            <a:r>
              <a:rPr lang="da-DK" sz="1200" kern="1200" dirty="0" smtClean="0">
                <a:solidFill>
                  <a:schemeClr val="tx1"/>
                </a:solidFill>
                <a:effectLst/>
                <a:latin typeface="+mn-lt"/>
                <a:ea typeface="+mn-ea"/>
                <a:cs typeface="+mn-cs"/>
              </a:rPr>
              <a:t>ordnerefleksen dvs. den tilgang, hvor man siger tingene på en direkte og belærende måde, som man evidensmæssigt ved har begrænset effekt. Når man vælger ordnerefleksen, indleder man med at </a:t>
            </a:r>
            <a:r>
              <a:rPr lang="da-DK" sz="1200" kern="1200" dirty="0" err="1" smtClean="0">
                <a:solidFill>
                  <a:schemeClr val="tx1"/>
                </a:solidFill>
                <a:effectLst/>
                <a:latin typeface="+mn-lt"/>
                <a:ea typeface="+mn-ea"/>
                <a:cs typeface="+mn-cs"/>
              </a:rPr>
              <a:t>highlighte</a:t>
            </a:r>
            <a:r>
              <a:rPr lang="da-DK" sz="1200" kern="1200" dirty="0" smtClean="0">
                <a:solidFill>
                  <a:schemeClr val="tx1"/>
                </a:solidFill>
                <a:effectLst/>
                <a:latin typeface="+mn-lt"/>
                <a:ea typeface="+mn-ea"/>
                <a:cs typeface="+mn-cs"/>
              </a:rPr>
              <a:t>, der er noget galt med det du gør, du skal/bør gøre noget andet – denne tilgang førere oftest til modstand, som så igen resulterer i begrænset forandring</a:t>
            </a:r>
            <a:r>
              <a:rPr lang="da-DK" dirty="0" smtClean="0">
                <a:effectLst/>
              </a:rPr>
              <a:t> </a:t>
            </a:r>
            <a:endParaRPr lang="da-DK" i="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da-DK" i="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i="1" baseline="0" dirty="0" smtClean="0"/>
              <a:t>Følgende stil: </a:t>
            </a:r>
            <a:r>
              <a:rPr lang="da-DK" i="0" baseline="0" dirty="0" smtClean="0"/>
              <a:t>Hjælpere, der er gode til at lytte, interesserer sig for, hvad den anden fortæller, søger at forstå og afholder sig (i hvert fald indtil videre) respektfuldt fra at komme med deres egne bud. Det implicitte budskab i den følgende stil er: ”Jeg har tillid til din egen visdom, jeg er her for dig og jeg lader dig selv finde ud af, hvad der er det rigtige at gøre. </a:t>
            </a:r>
          </a:p>
          <a:p>
            <a:pPr marL="0" marR="0" indent="0" algn="l" defTabSz="457200" rtl="0" eaLnBrk="1" fontAlgn="auto" latinLnBrk="0" hangingPunct="1">
              <a:lnSpc>
                <a:spcPct val="100000"/>
              </a:lnSpc>
              <a:spcBef>
                <a:spcPts val="0"/>
              </a:spcBef>
              <a:spcAft>
                <a:spcPts val="0"/>
              </a:spcAft>
              <a:buClrTx/>
              <a:buSzTx/>
              <a:buFontTx/>
              <a:buNone/>
              <a:tabLst/>
              <a:defRPr/>
            </a:pPr>
            <a:endParaRPr lang="da-DK"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a-DK" i="1" baseline="0" dirty="0" smtClean="0"/>
              <a:t>Vejledende stil: </a:t>
            </a:r>
            <a:r>
              <a:rPr lang="da-DK" baseline="0" dirty="0" smtClean="0"/>
              <a:t>I midten finder vi den vejledende stil. MI er en vejledende stil, som rummer aspekter af både at følge og styre. Ligesom en kompetent guide, som både lytter og tilbyder sin ekspertise, når der er behov for det. </a:t>
            </a:r>
          </a:p>
          <a:p>
            <a:pPr marL="0" marR="0" indent="0" algn="l" defTabSz="457200" rtl="0" eaLnBrk="1" fontAlgn="auto" latinLnBrk="0" hangingPunct="1">
              <a:lnSpc>
                <a:spcPct val="100000"/>
              </a:lnSpc>
              <a:spcBef>
                <a:spcPts val="0"/>
              </a:spcBef>
              <a:spcAft>
                <a:spcPts val="0"/>
              </a:spcAft>
              <a:buClrTx/>
              <a:buSzTx/>
              <a:buFontTx/>
              <a:buNone/>
              <a:tabLst/>
              <a:defRPr/>
            </a:pPr>
            <a:r>
              <a:rPr lang="da-DK" baseline="0" dirty="0" smtClean="0"/>
              <a:t>I MI er man således både lyttende, nysgerrig og anerkendende men også målrettet, idet man stiller retningsorienteret spørgsmål, styrker bestemte forandringsudsagn fremfor statusquo udsagn, giver en bestemt type af information (men husk at spørge om lov) man tænker borgeren kan profitere af, opsummerer en buket af forandringsudsagn.</a:t>
            </a:r>
          </a:p>
          <a:p>
            <a:endParaRPr lang="da-DK" dirty="0"/>
          </a:p>
        </p:txBody>
      </p:sp>
      <p:sp>
        <p:nvSpPr>
          <p:cNvPr id="4" name="Pladsholder til diasnummer 3"/>
          <p:cNvSpPr>
            <a:spLocks noGrp="1"/>
          </p:cNvSpPr>
          <p:nvPr>
            <p:ph type="sldNum" sz="quarter" idx="10"/>
          </p:nvPr>
        </p:nvSpPr>
        <p:spPr/>
        <p:txBody>
          <a:bodyPr/>
          <a:lstStyle/>
          <a:p>
            <a:fld id="{5A57A1FF-DE90-DA4E-961E-E4764697D511}" type="slidenum">
              <a:rPr lang="da-DK" smtClean="0"/>
              <a:pPr/>
              <a:t>10</a:t>
            </a:fld>
            <a:endParaRPr lang="da-DK" dirty="0"/>
          </a:p>
        </p:txBody>
      </p:sp>
    </p:spTree>
    <p:extLst>
      <p:ext uri="{BB962C8B-B14F-4D97-AF65-F5344CB8AC3E}">
        <p14:creationId xmlns:p14="http://schemas.microsoft.com/office/powerpoint/2010/main" val="401401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B39DED77-18C4-354B-BB98-DFBB28C450A9}" type="datetimeFigureOut">
              <a:rPr lang="da-DK" smtClean="0"/>
              <a:t>29-10-2020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4227046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39DED77-18C4-354B-BB98-DFBB28C450A9}" type="datetimeFigureOut">
              <a:rPr lang="da-DK" smtClean="0"/>
              <a:t>29-10-2020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267792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39DED77-18C4-354B-BB98-DFBB28C450A9}" type="datetimeFigureOut">
              <a:rPr lang="da-DK" smtClean="0"/>
              <a:t>29-10-2020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313103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39DED77-18C4-354B-BB98-DFBB28C450A9}" type="datetimeFigureOut">
              <a:rPr lang="da-DK" smtClean="0"/>
              <a:t>29-10-2020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3248720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B39DED77-18C4-354B-BB98-DFBB28C450A9}" type="datetimeFigureOut">
              <a:rPr lang="da-DK" smtClean="0"/>
              <a:t>29-10-2020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107232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B39DED77-18C4-354B-BB98-DFBB28C450A9}" type="datetimeFigureOut">
              <a:rPr lang="da-DK" smtClean="0"/>
              <a:t>29-10-2020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90476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39DED77-18C4-354B-BB98-DFBB28C450A9}" type="datetimeFigureOut">
              <a:rPr lang="da-DK" smtClean="0"/>
              <a:t>29-10-2020</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2165010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B39DED77-18C4-354B-BB98-DFBB28C450A9}" type="datetimeFigureOut">
              <a:rPr lang="da-DK" smtClean="0"/>
              <a:t>29-10-2020</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530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39DED77-18C4-354B-BB98-DFBB28C450A9}" type="datetimeFigureOut">
              <a:rPr lang="da-DK" smtClean="0"/>
              <a:t>29-10-2020</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19437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B39DED77-18C4-354B-BB98-DFBB28C450A9}" type="datetimeFigureOut">
              <a:rPr lang="da-DK" smtClean="0"/>
              <a:t>29-10-2020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1266961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B39DED77-18C4-354B-BB98-DFBB28C450A9}" type="datetimeFigureOut">
              <a:rPr lang="da-DK" smtClean="0"/>
              <a:t>29-10-2020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8CDF099-F9B9-274E-AB77-854E1D2B41B9}" type="slidenum">
              <a:rPr lang="da-DK" smtClean="0"/>
              <a:t>‹nr.›</a:t>
            </a:fld>
            <a:endParaRPr lang="da-DK"/>
          </a:p>
        </p:txBody>
      </p:sp>
    </p:spTree>
    <p:extLst>
      <p:ext uri="{BB962C8B-B14F-4D97-AF65-F5344CB8AC3E}">
        <p14:creationId xmlns:p14="http://schemas.microsoft.com/office/powerpoint/2010/main" val="858900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DED77-18C4-354B-BB98-DFBB28C450A9}" type="datetimeFigureOut">
              <a:rPr lang="da-DK" smtClean="0"/>
              <a:t>29-10-2020</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DF099-F9B9-274E-AB77-854E1D2B41B9}" type="slidenum">
              <a:rPr lang="da-DK" smtClean="0"/>
              <a:t>‹nr.›</a:t>
            </a:fld>
            <a:endParaRPr lang="da-DK"/>
          </a:p>
        </p:txBody>
      </p:sp>
    </p:spTree>
    <p:extLst>
      <p:ext uri="{BB962C8B-B14F-4D97-AF65-F5344CB8AC3E}">
        <p14:creationId xmlns:p14="http://schemas.microsoft.com/office/powerpoint/2010/main" val="2409631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descr="bjerge-spejler-sig-i-søen.jpg"/>
          <p:cNvPicPr>
            <a:picLocks noChangeAspect="1"/>
          </p:cNvPicPr>
          <p:nvPr/>
        </p:nvPicPr>
        <p:blipFill>
          <a:blip r:embed="rId3"/>
          <a:stretch>
            <a:fillRect/>
          </a:stretch>
        </p:blipFill>
        <p:spPr>
          <a:xfrm>
            <a:off x="142875" y="857250"/>
            <a:ext cx="8874125" cy="5324475"/>
          </a:xfrm>
          <a:prstGeom prst="rect">
            <a:avLst/>
          </a:prstGeom>
        </p:spPr>
      </p:pic>
      <p:sp>
        <p:nvSpPr>
          <p:cNvPr id="3" name="Titel 5"/>
          <p:cNvSpPr txBox="1">
            <a:spLocks/>
          </p:cNvSpPr>
          <p:nvPr/>
        </p:nvSpPr>
        <p:spPr>
          <a:xfrm>
            <a:off x="0" y="4819650"/>
            <a:ext cx="8839200" cy="16637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da-DK" sz="2800" b="0" i="0" u="none" strike="noStrike" kern="1200" cap="none" spc="0" normalizeH="0" baseline="0" noProof="0" dirty="0" smtClean="0">
                <a:ln>
                  <a:noFill/>
                </a:ln>
                <a:solidFill>
                  <a:schemeClr val="tx1"/>
                </a:solidFill>
                <a:effectLst/>
                <a:uLnTx/>
                <a:uFillTx/>
                <a:latin typeface="+mj-lt"/>
                <a:ea typeface="+mj-ea"/>
                <a:cs typeface="+mj-cs"/>
              </a:rPr>
              <a:t>    </a:t>
            </a:r>
            <a:r>
              <a:rPr kumimoji="0" lang="da-DK" sz="3200" b="1" i="0" u="none" strike="noStrike" kern="1200" cap="none" spc="0" normalizeH="0" baseline="0" noProof="0" dirty="0" smtClean="0">
                <a:ln>
                  <a:noFill/>
                </a:ln>
                <a:solidFill>
                  <a:schemeClr val="bg1"/>
                </a:solidFill>
                <a:effectLst/>
                <a:uLnTx/>
                <a:uFillTx/>
                <a:latin typeface="+mj-lt"/>
                <a:ea typeface="+mj-ea"/>
                <a:cs typeface="+mj-cs"/>
              </a:rPr>
              <a:t>Felix Venndt                   MI                    </a:t>
            </a:r>
            <a:r>
              <a:rPr lang="da-DK" sz="3200" b="1" dirty="0" smtClean="0">
                <a:solidFill>
                  <a:schemeClr val="bg1"/>
                </a:solidFill>
                <a:latin typeface="+mj-lt"/>
                <a:ea typeface="+mj-ea"/>
                <a:cs typeface="+mj-cs"/>
              </a:rPr>
              <a:t>Maj</a:t>
            </a:r>
            <a:r>
              <a:rPr kumimoji="0" lang="da-DK" sz="3200" b="1" i="0" u="none" strike="noStrike" kern="1200" cap="none" spc="0" normalizeH="0" baseline="0" noProof="0" dirty="0" smtClean="0">
                <a:ln>
                  <a:noFill/>
                </a:ln>
                <a:solidFill>
                  <a:schemeClr val="bg1"/>
                </a:solidFill>
                <a:effectLst/>
                <a:uLnTx/>
                <a:uFillTx/>
                <a:latin typeface="+mj-lt"/>
                <a:ea typeface="+mj-ea"/>
                <a:cs typeface="+mj-cs"/>
              </a:rPr>
              <a:t> 2016   </a:t>
            </a:r>
            <a:endParaRPr kumimoji="0" lang="da-DK" sz="3200" b="1"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1266900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lstStyle/>
          <a:p>
            <a:pPr marL="0" indent="0">
              <a:buNone/>
            </a:pPr>
            <a:endParaRPr lang="da-DK" dirty="0"/>
          </a:p>
          <a:p>
            <a:endParaRPr lang="da-DK" dirty="0" smtClean="0"/>
          </a:p>
          <a:p>
            <a:pPr marL="0" indent="0">
              <a:buNone/>
            </a:pPr>
            <a:endParaRPr lang="da-DK" dirty="0"/>
          </a:p>
        </p:txBody>
      </p:sp>
      <p:sp>
        <p:nvSpPr>
          <p:cNvPr id="2" name="Titel 1"/>
          <p:cNvSpPr>
            <a:spLocks noGrp="1"/>
          </p:cNvSpPr>
          <p:nvPr>
            <p:ph type="title"/>
          </p:nvPr>
        </p:nvSpPr>
        <p:spPr>
          <a:xfrm>
            <a:off x="457200" y="1220936"/>
            <a:ext cx="8229600" cy="1143000"/>
          </a:xfrm>
        </p:spPr>
        <p:txBody>
          <a:bodyPr>
            <a:normAutofit/>
          </a:bodyPr>
          <a:lstStyle/>
          <a:p>
            <a:r>
              <a:rPr lang="da-DK" sz="3400" b="1" dirty="0" smtClean="0"/>
              <a:t>Et kontinuum af kommunikationsstile</a:t>
            </a:r>
            <a:endParaRPr lang="da-DK" sz="3400" b="1" dirty="0"/>
          </a:p>
        </p:txBody>
      </p:sp>
      <p:graphicFrame>
        <p:nvGraphicFramePr>
          <p:cNvPr id="4" name="Tabel 3"/>
          <p:cNvGraphicFramePr>
            <a:graphicFrameLocks noGrp="1"/>
          </p:cNvGraphicFramePr>
          <p:nvPr>
            <p:extLst>
              <p:ext uri="{D42A27DB-BD31-4B8C-83A1-F6EECF244321}">
                <p14:modId xmlns:p14="http://schemas.microsoft.com/office/powerpoint/2010/main" val="1582616513"/>
              </p:ext>
            </p:extLst>
          </p:nvPr>
        </p:nvGraphicFramePr>
        <p:xfrm>
          <a:off x="914401" y="3057451"/>
          <a:ext cx="7453422" cy="568252"/>
        </p:xfrm>
        <a:graphic>
          <a:graphicData uri="http://schemas.openxmlformats.org/drawingml/2006/table">
            <a:tbl>
              <a:tblPr firstRow="1" bandRow="1">
                <a:tableStyleId>{69012ECD-51FC-41F1-AA8D-1B2483CD663E}</a:tableStyleId>
              </a:tblPr>
              <a:tblGrid>
                <a:gridCol w="2376688"/>
                <a:gridCol w="2603039"/>
                <a:gridCol w="2473695"/>
              </a:tblGrid>
              <a:tr h="568252">
                <a:tc>
                  <a:txBody>
                    <a:bodyPr/>
                    <a:lstStyle/>
                    <a:p>
                      <a:r>
                        <a:rPr lang="da-DK" dirty="0" smtClean="0"/>
                        <a:t>Styrende &lt;------&gt;            </a:t>
                      </a:r>
                      <a:endParaRPr lang="da-DK" dirty="0"/>
                    </a:p>
                  </a:txBody>
                  <a:tcPr>
                    <a:solidFill>
                      <a:srgbClr val="0000FF"/>
                    </a:solidFill>
                  </a:tcPr>
                </a:tc>
                <a:tc>
                  <a:txBody>
                    <a:bodyPr/>
                    <a:lstStyle/>
                    <a:p>
                      <a:r>
                        <a:rPr lang="da-DK" dirty="0" smtClean="0"/>
                        <a:t>Vejledende</a:t>
                      </a:r>
                      <a:r>
                        <a:rPr lang="da-DK" baseline="0" dirty="0" smtClean="0"/>
                        <a:t> </a:t>
                      </a:r>
                      <a:r>
                        <a:rPr lang="da-DK" dirty="0" smtClean="0"/>
                        <a:t>&lt;-----&gt;            </a:t>
                      </a:r>
                      <a:endParaRPr lang="da-DK" dirty="0"/>
                    </a:p>
                  </a:txBody>
                  <a:tcPr>
                    <a:solidFill>
                      <a:srgbClr val="0000FF"/>
                    </a:solidFill>
                  </a:tcPr>
                </a:tc>
                <a:tc>
                  <a:txBody>
                    <a:bodyPr/>
                    <a:lstStyle/>
                    <a:p>
                      <a:r>
                        <a:rPr lang="da-DK" dirty="0" smtClean="0"/>
                        <a:t> Følgende </a:t>
                      </a:r>
                      <a:r>
                        <a:rPr lang="da-DK" dirty="0" smtClean="0">
                          <a:sym typeface="Wingdings"/>
                        </a:rPr>
                        <a:t>&lt;-</a:t>
                      </a:r>
                      <a:r>
                        <a:rPr lang="da-DK" baseline="0" dirty="0" smtClean="0">
                          <a:sym typeface="Wingdings"/>
                        </a:rPr>
                        <a:t>----&gt;</a:t>
                      </a:r>
                      <a:endParaRPr lang="da-DK" dirty="0" smtClean="0"/>
                    </a:p>
                  </a:txBody>
                  <a:tcPr>
                    <a:solidFill>
                      <a:srgbClr val="0000FF"/>
                    </a:solidFill>
                  </a:tcPr>
                </a:tc>
              </a:tr>
            </a:tbl>
          </a:graphicData>
        </a:graphic>
      </p:graphicFrame>
    </p:spTree>
    <p:extLst>
      <p:ext uri="{BB962C8B-B14F-4D97-AF65-F5344CB8AC3E}">
        <p14:creationId xmlns:p14="http://schemas.microsoft.com/office/powerpoint/2010/main" val="315577504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563526" y="2523319"/>
            <a:ext cx="8123274" cy="3037509"/>
          </a:xfrm>
        </p:spPr>
        <p:txBody>
          <a:bodyPr/>
          <a:lstStyle/>
          <a:p>
            <a:pPr marL="0" indent="0">
              <a:buNone/>
            </a:pPr>
            <a:r>
              <a:rPr lang="da-DK" b="1" dirty="0" smtClean="0"/>
              <a:t>To og to bedes I tale om:</a:t>
            </a:r>
          </a:p>
          <a:p>
            <a:pPr>
              <a:buFontTx/>
              <a:buChar char="-"/>
            </a:pPr>
            <a:r>
              <a:rPr lang="da-DK" dirty="0" smtClean="0"/>
              <a:t>Hvad gør lægen?</a:t>
            </a:r>
          </a:p>
          <a:p>
            <a:pPr>
              <a:buFontTx/>
              <a:buChar char="-"/>
            </a:pPr>
            <a:r>
              <a:rPr lang="da-DK" dirty="0" smtClean="0"/>
              <a:t>Hvordan reagerer fyren?</a:t>
            </a:r>
            <a:endParaRPr lang="da-DK" dirty="0"/>
          </a:p>
          <a:p>
            <a:pPr>
              <a:buFontTx/>
              <a:buChar char="-"/>
            </a:pPr>
            <a:r>
              <a:rPr lang="da-DK" dirty="0" smtClean="0"/>
              <a:t>Hvilken kommunikationsstil benytter han? </a:t>
            </a:r>
            <a:endParaRPr lang="da-DK" dirty="0"/>
          </a:p>
        </p:txBody>
      </p:sp>
      <p:sp>
        <p:nvSpPr>
          <p:cNvPr id="2" name="Titel 1"/>
          <p:cNvSpPr>
            <a:spLocks noGrp="1"/>
          </p:cNvSpPr>
          <p:nvPr>
            <p:ph type="title"/>
          </p:nvPr>
        </p:nvSpPr>
        <p:spPr>
          <a:xfrm>
            <a:off x="563526" y="1367878"/>
            <a:ext cx="8229600" cy="1143000"/>
          </a:xfrm>
        </p:spPr>
        <p:txBody>
          <a:bodyPr>
            <a:normAutofit/>
          </a:bodyPr>
          <a:lstStyle/>
          <a:p>
            <a:r>
              <a:rPr lang="da-DK" sz="3000" b="1" dirty="0" smtClean="0"/>
              <a:t>Videodemonstration: ”The </a:t>
            </a:r>
            <a:r>
              <a:rPr lang="da-DK" sz="3000" b="1" dirty="0" err="1" smtClean="0"/>
              <a:t>guy</a:t>
            </a:r>
            <a:r>
              <a:rPr lang="da-DK" sz="3000" b="1" dirty="0" smtClean="0"/>
              <a:t> in the bar”</a:t>
            </a:r>
            <a:endParaRPr lang="da-DK" sz="3000" b="1" dirty="0"/>
          </a:p>
        </p:txBody>
      </p:sp>
    </p:spTree>
    <p:extLst>
      <p:ext uri="{BB962C8B-B14F-4D97-AF65-F5344CB8AC3E}">
        <p14:creationId xmlns:p14="http://schemas.microsoft.com/office/powerpoint/2010/main" val="42405396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Udvikling af MI </a:t>
            </a:r>
            <a:endParaRPr lang="da-DK" b="1" dirty="0"/>
          </a:p>
        </p:txBody>
      </p:sp>
      <p:sp>
        <p:nvSpPr>
          <p:cNvPr id="3" name="Pladsholder til indhold 2"/>
          <p:cNvSpPr>
            <a:spLocks noGrp="1"/>
          </p:cNvSpPr>
          <p:nvPr>
            <p:ph idx="1"/>
          </p:nvPr>
        </p:nvSpPr>
        <p:spPr/>
        <p:txBody>
          <a:bodyPr/>
          <a:lstStyle/>
          <a:p>
            <a:r>
              <a:rPr lang="da-DK" dirty="0" smtClean="0"/>
              <a:t>Den motiverende samtale er som metode udviklet af de to amerikanske psykologer William R. Miller og Stephen Rollnick</a:t>
            </a:r>
          </a:p>
          <a:p>
            <a:r>
              <a:rPr lang="da-DK" dirty="0" smtClean="0"/>
              <a:t>Oprindelig udviklet til samtaler om alkohol og stofmisbrug</a:t>
            </a:r>
          </a:p>
          <a:p>
            <a:r>
              <a:rPr lang="da-DK" dirty="0" smtClean="0"/>
              <a:t>Kan både bruges isoleret som pre-treatment før anden behandling og sammen med andre metoder (eks. Kognitiv Adfærdsterapi).</a:t>
            </a:r>
          </a:p>
        </p:txBody>
      </p:sp>
    </p:spTree>
    <p:extLst>
      <p:ext uri="{BB962C8B-B14F-4D97-AF65-F5344CB8AC3E}">
        <p14:creationId xmlns:p14="http://schemas.microsoft.com/office/powerpoint/2010/main" val="87063207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smtClean="0"/>
              <a:t>Hvad er MI?</a:t>
            </a:r>
            <a:endParaRPr lang="da-DK" b="1" dirty="0"/>
          </a:p>
        </p:txBody>
      </p:sp>
      <p:sp>
        <p:nvSpPr>
          <p:cNvPr id="3" name="Pladsholder til indhold 2"/>
          <p:cNvSpPr>
            <a:spLocks noGrp="1"/>
          </p:cNvSpPr>
          <p:nvPr>
            <p:ph idx="1"/>
          </p:nvPr>
        </p:nvSpPr>
        <p:spPr/>
        <p:txBody>
          <a:bodyPr/>
          <a:lstStyle/>
          <a:p>
            <a:pPr marL="0" indent="0">
              <a:buNone/>
            </a:pPr>
            <a:r>
              <a:rPr lang="da-DK" dirty="0" smtClean="0"/>
              <a:t>”MI er en personorienteret, målrettet rådgivningsmetode til at løse ambivalens og anspore til en positiv forandring gennem at fremkalde og styrke personens egen motivation for ændring” </a:t>
            </a:r>
          </a:p>
          <a:p>
            <a:pPr marL="0" indent="0">
              <a:buNone/>
            </a:pPr>
            <a:r>
              <a:rPr lang="da-DK" dirty="0" smtClean="0"/>
              <a:t>(Miller &amp; </a:t>
            </a:r>
            <a:r>
              <a:rPr lang="da-DK" dirty="0" err="1" smtClean="0"/>
              <a:t>Rollnick</a:t>
            </a:r>
            <a:r>
              <a:rPr lang="da-DK" dirty="0" smtClean="0"/>
              <a:t>, 2004)</a:t>
            </a:r>
            <a:endParaRPr lang="da-DK" dirty="0"/>
          </a:p>
          <a:p>
            <a:endParaRPr lang="da-DK" dirty="0"/>
          </a:p>
        </p:txBody>
      </p:sp>
    </p:spTree>
    <p:extLst>
      <p:ext uri="{BB962C8B-B14F-4D97-AF65-F5344CB8AC3E}">
        <p14:creationId xmlns:p14="http://schemas.microsoft.com/office/powerpoint/2010/main" val="146788904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066800" y="514350"/>
            <a:ext cx="7086599" cy="5972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aphicFrame>
        <p:nvGraphicFramePr>
          <p:cNvPr id="2" name="Diagram 1"/>
          <p:cNvGraphicFramePr/>
          <p:nvPr>
            <p:extLst>
              <p:ext uri="{D42A27DB-BD31-4B8C-83A1-F6EECF244321}">
                <p14:modId xmlns:p14="http://schemas.microsoft.com/office/powerpoint/2010/main" val="2890221077"/>
              </p:ext>
            </p:extLst>
          </p:nvPr>
        </p:nvGraphicFramePr>
        <p:xfrm>
          <a:off x="1066800" y="876300"/>
          <a:ext cx="7277100" cy="5143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kstboks 2"/>
          <p:cNvSpPr txBox="1"/>
          <p:nvPr/>
        </p:nvSpPr>
        <p:spPr>
          <a:xfrm>
            <a:off x="4067175" y="3364468"/>
            <a:ext cx="1285875" cy="707886"/>
          </a:xfrm>
          <a:prstGeom prst="rect">
            <a:avLst/>
          </a:prstGeom>
          <a:noFill/>
        </p:spPr>
        <p:txBody>
          <a:bodyPr wrap="square" rtlCol="0">
            <a:spAutoFit/>
          </a:bodyPr>
          <a:lstStyle/>
          <a:p>
            <a:pPr algn="ctr"/>
            <a:r>
              <a:rPr lang="da-DK" sz="2000" b="1" dirty="0" smtClean="0">
                <a:solidFill>
                  <a:schemeClr val="bg1"/>
                </a:solidFill>
              </a:rPr>
              <a:t>Ånden </a:t>
            </a:r>
          </a:p>
          <a:p>
            <a:pPr algn="ctr"/>
            <a:r>
              <a:rPr lang="da-DK" sz="2000" b="1" dirty="0" smtClean="0">
                <a:solidFill>
                  <a:schemeClr val="bg1"/>
                </a:solidFill>
              </a:rPr>
              <a:t>i MI</a:t>
            </a:r>
            <a:endParaRPr lang="da-DK" sz="2000" b="1" dirty="0">
              <a:solidFill>
                <a:schemeClr val="bg1"/>
              </a:solidFill>
            </a:endParaRPr>
          </a:p>
        </p:txBody>
      </p:sp>
    </p:spTree>
    <p:extLst>
      <p:ext uri="{BB962C8B-B14F-4D97-AF65-F5344CB8AC3E}">
        <p14:creationId xmlns:p14="http://schemas.microsoft.com/office/powerpoint/2010/main" val="126266018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p:cNvSpPr/>
          <p:nvPr/>
        </p:nvSpPr>
        <p:spPr>
          <a:xfrm>
            <a:off x="1285874" y="561976"/>
            <a:ext cx="7096125" cy="6029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4-takket stjerne 2"/>
          <p:cNvSpPr/>
          <p:nvPr/>
        </p:nvSpPr>
        <p:spPr>
          <a:xfrm>
            <a:off x="2486025" y="1476374"/>
            <a:ext cx="4638675" cy="4460587"/>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dirty="0"/>
          </a:p>
        </p:txBody>
      </p:sp>
      <p:sp>
        <p:nvSpPr>
          <p:cNvPr id="4" name="Tekstboks 3"/>
          <p:cNvSpPr txBox="1"/>
          <p:nvPr/>
        </p:nvSpPr>
        <p:spPr>
          <a:xfrm>
            <a:off x="4105274" y="3362325"/>
            <a:ext cx="1704975" cy="646331"/>
          </a:xfrm>
          <a:prstGeom prst="rect">
            <a:avLst/>
          </a:prstGeom>
          <a:noFill/>
        </p:spPr>
        <p:txBody>
          <a:bodyPr wrap="square" rtlCol="0">
            <a:spAutoFit/>
          </a:bodyPr>
          <a:lstStyle/>
          <a:p>
            <a:r>
              <a:rPr lang="da-DK" sz="3600" b="1" dirty="0" smtClean="0">
                <a:solidFill>
                  <a:schemeClr val="accent1">
                    <a:lumMod val="50000"/>
                  </a:schemeClr>
                </a:solidFill>
              </a:rPr>
              <a:t>Accept</a:t>
            </a:r>
            <a:endParaRPr lang="da-DK" sz="3600" b="1" dirty="0">
              <a:solidFill>
                <a:schemeClr val="accent1">
                  <a:lumMod val="50000"/>
                </a:schemeClr>
              </a:solidFill>
            </a:endParaRPr>
          </a:p>
        </p:txBody>
      </p:sp>
      <p:sp>
        <p:nvSpPr>
          <p:cNvPr id="5" name="Tekstboks 4"/>
          <p:cNvSpPr txBox="1"/>
          <p:nvPr/>
        </p:nvSpPr>
        <p:spPr>
          <a:xfrm>
            <a:off x="3619500" y="739199"/>
            <a:ext cx="2695575" cy="584775"/>
          </a:xfrm>
          <a:prstGeom prst="rect">
            <a:avLst/>
          </a:prstGeom>
          <a:noFill/>
        </p:spPr>
        <p:txBody>
          <a:bodyPr wrap="square" rtlCol="0">
            <a:spAutoFit/>
          </a:bodyPr>
          <a:lstStyle/>
          <a:p>
            <a:r>
              <a:rPr lang="da-DK" sz="3200" dirty="0" smtClean="0">
                <a:solidFill>
                  <a:schemeClr val="bg1"/>
                </a:solidFill>
              </a:rPr>
              <a:t>Absolut værdi</a:t>
            </a:r>
            <a:endParaRPr lang="da-DK" sz="3200" dirty="0">
              <a:solidFill>
                <a:schemeClr val="bg1"/>
              </a:solidFill>
            </a:endParaRPr>
          </a:p>
        </p:txBody>
      </p:sp>
      <p:sp>
        <p:nvSpPr>
          <p:cNvPr id="7" name="Tekstboks 6"/>
          <p:cNvSpPr txBox="1"/>
          <p:nvPr/>
        </p:nvSpPr>
        <p:spPr>
          <a:xfrm rot="5400000">
            <a:off x="6536530" y="3562856"/>
            <a:ext cx="2077463" cy="584775"/>
          </a:xfrm>
          <a:prstGeom prst="rect">
            <a:avLst/>
          </a:prstGeom>
          <a:noFill/>
        </p:spPr>
        <p:txBody>
          <a:bodyPr wrap="square" rtlCol="0">
            <a:spAutoFit/>
          </a:bodyPr>
          <a:lstStyle/>
          <a:p>
            <a:r>
              <a:rPr lang="da-DK" sz="3200" dirty="0" smtClean="0">
                <a:solidFill>
                  <a:schemeClr val="bg1"/>
                </a:solidFill>
              </a:rPr>
              <a:t>Autonomi</a:t>
            </a:r>
            <a:endParaRPr lang="da-DK" sz="3200" dirty="0">
              <a:solidFill>
                <a:schemeClr val="bg1"/>
              </a:solidFill>
            </a:endParaRPr>
          </a:p>
        </p:txBody>
      </p:sp>
      <p:sp>
        <p:nvSpPr>
          <p:cNvPr id="8" name="Tekstboks 7"/>
          <p:cNvSpPr txBox="1"/>
          <p:nvPr/>
        </p:nvSpPr>
        <p:spPr>
          <a:xfrm rot="16200000">
            <a:off x="683925" y="3253800"/>
            <a:ext cx="2695575" cy="584775"/>
          </a:xfrm>
          <a:prstGeom prst="rect">
            <a:avLst/>
          </a:prstGeom>
          <a:noFill/>
        </p:spPr>
        <p:txBody>
          <a:bodyPr wrap="square" rtlCol="0">
            <a:spAutoFit/>
          </a:bodyPr>
          <a:lstStyle/>
          <a:p>
            <a:r>
              <a:rPr lang="da-DK" sz="3200" dirty="0" smtClean="0">
                <a:solidFill>
                  <a:schemeClr val="bg1"/>
                </a:solidFill>
              </a:rPr>
              <a:t>Præcis empati</a:t>
            </a:r>
            <a:endParaRPr lang="da-DK" sz="3200" dirty="0">
              <a:solidFill>
                <a:schemeClr val="bg1"/>
              </a:solidFill>
            </a:endParaRPr>
          </a:p>
        </p:txBody>
      </p:sp>
      <p:sp>
        <p:nvSpPr>
          <p:cNvPr id="9" name="Tekstboks 8"/>
          <p:cNvSpPr txBox="1"/>
          <p:nvPr/>
        </p:nvSpPr>
        <p:spPr>
          <a:xfrm>
            <a:off x="3619500" y="5936961"/>
            <a:ext cx="2695575" cy="584775"/>
          </a:xfrm>
          <a:prstGeom prst="rect">
            <a:avLst/>
          </a:prstGeom>
          <a:noFill/>
        </p:spPr>
        <p:txBody>
          <a:bodyPr wrap="square" rtlCol="0">
            <a:spAutoFit/>
          </a:bodyPr>
          <a:lstStyle/>
          <a:p>
            <a:r>
              <a:rPr lang="da-DK" sz="3200" dirty="0" smtClean="0">
                <a:solidFill>
                  <a:schemeClr val="bg1"/>
                </a:solidFill>
              </a:rPr>
              <a:t>Bekræftelse</a:t>
            </a:r>
            <a:endParaRPr lang="da-DK" sz="3200" dirty="0">
              <a:solidFill>
                <a:schemeClr val="bg1"/>
              </a:solidFill>
            </a:endParaRPr>
          </a:p>
        </p:txBody>
      </p:sp>
    </p:spTree>
    <p:extLst>
      <p:ext uri="{BB962C8B-B14F-4D97-AF65-F5344CB8AC3E}">
        <p14:creationId xmlns:p14="http://schemas.microsoft.com/office/powerpoint/2010/main" val="42694088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AMBIVALENS</a:t>
            </a:r>
            <a:endParaRPr lang="da-DK" b="1" dirty="0"/>
          </a:p>
        </p:txBody>
      </p:sp>
      <p:sp>
        <p:nvSpPr>
          <p:cNvPr id="3" name="Pladsholder til indhold 2"/>
          <p:cNvSpPr>
            <a:spLocks noGrp="1"/>
          </p:cNvSpPr>
          <p:nvPr>
            <p:ph idx="1"/>
          </p:nvPr>
        </p:nvSpPr>
        <p:spPr/>
        <p:txBody>
          <a:bodyPr>
            <a:normAutofit/>
          </a:bodyPr>
          <a:lstStyle/>
          <a:p>
            <a:r>
              <a:rPr lang="da-DK" sz="2400" dirty="0" smtClean="0"/>
              <a:t>Ambi: to – valens: gyldighed</a:t>
            </a:r>
          </a:p>
          <a:p>
            <a:r>
              <a:rPr lang="da-DK" sz="2400" dirty="0" smtClean="0"/>
              <a:t>Et normalt dilemma hvor personen sidder fast i forandringsprocessen</a:t>
            </a:r>
          </a:p>
          <a:p>
            <a:r>
              <a:rPr lang="da-DK" sz="2400" dirty="0" smtClean="0"/>
              <a:t>Ambivalensens kadence: ”Ja, men…”</a:t>
            </a:r>
          </a:p>
          <a:p>
            <a:r>
              <a:rPr lang="da-DK" sz="2400" dirty="0" smtClean="0"/>
              <a:t>Ambivalens kan komme til udtryk både adfærdsmæssigt, kognitivt og følelsesmæssigt</a:t>
            </a:r>
          </a:p>
          <a:p>
            <a:r>
              <a:rPr lang="da-DK" sz="2400" dirty="0" smtClean="0"/>
              <a:t>Ambivalens er en komite:</a:t>
            </a:r>
          </a:p>
        </p:txBody>
      </p:sp>
      <p:pic>
        <p:nvPicPr>
          <p:cNvPr id="4" name="Billede 3"/>
          <p:cNvPicPr>
            <a:picLocks noChangeAspect="1"/>
          </p:cNvPicPr>
          <p:nvPr/>
        </p:nvPicPr>
        <p:blipFill>
          <a:blip r:embed="rId3"/>
          <a:stretch>
            <a:fillRect/>
          </a:stretch>
        </p:blipFill>
        <p:spPr>
          <a:xfrm>
            <a:off x="4940301" y="3955204"/>
            <a:ext cx="2176684" cy="1874096"/>
          </a:xfrm>
          <a:prstGeom prst="rect">
            <a:avLst/>
          </a:prstGeom>
          <a:ln>
            <a:solidFill>
              <a:srgbClr val="4F81BD"/>
            </a:solidFill>
          </a:ln>
        </p:spPr>
      </p:pic>
    </p:spTree>
    <p:extLst>
      <p:ext uri="{BB962C8B-B14F-4D97-AF65-F5344CB8AC3E}">
        <p14:creationId xmlns:p14="http://schemas.microsoft.com/office/powerpoint/2010/main" val="6526572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Diskrepans</a:t>
            </a:r>
            <a:endParaRPr lang="da-DK" b="1" dirty="0"/>
          </a:p>
        </p:txBody>
      </p:sp>
      <p:sp>
        <p:nvSpPr>
          <p:cNvPr id="3" name="Pladsholder til indhold 2"/>
          <p:cNvSpPr>
            <a:spLocks noGrp="1"/>
          </p:cNvSpPr>
          <p:nvPr>
            <p:ph idx="1"/>
          </p:nvPr>
        </p:nvSpPr>
        <p:spPr/>
        <p:txBody>
          <a:bodyPr>
            <a:normAutofit fontScale="92500"/>
          </a:bodyPr>
          <a:lstStyle/>
          <a:p>
            <a:pPr marL="0" indent="0">
              <a:buNone/>
            </a:pPr>
            <a:r>
              <a:rPr lang="da-DK" sz="2400" dirty="0" smtClean="0"/>
              <a:t>”Diskrepans opstår, når der er en observeret afvigelse ml. sandheder som kommer indefra og sandheder som kommer udefra.” (Barth &amp; </a:t>
            </a:r>
            <a:r>
              <a:rPr lang="da-DK" sz="2400" dirty="0" err="1" smtClean="0"/>
              <a:t>Näsholm</a:t>
            </a:r>
            <a:r>
              <a:rPr lang="da-DK" sz="2400" dirty="0" smtClean="0"/>
              <a:t>, 2007)</a:t>
            </a:r>
          </a:p>
          <a:p>
            <a:r>
              <a:rPr lang="da-DK" sz="2400" dirty="0" smtClean="0"/>
              <a:t>Diskrepans er en uoverensstemmelse ml. nuværende og ønskede tilstand, afstanden ml. status quo og et personligt mål</a:t>
            </a:r>
          </a:p>
          <a:p>
            <a:r>
              <a:rPr lang="da-DK" sz="2400" dirty="0" smtClean="0"/>
              <a:t>Relevant at udforske diskrepans ift. mål og værdier</a:t>
            </a:r>
          </a:p>
          <a:p>
            <a:r>
              <a:rPr lang="da-DK" sz="2400" dirty="0"/>
              <a:t>”Du har fortalt </a:t>
            </a:r>
            <a:r>
              <a:rPr lang="da-DK" sz="2400" dirty="0" smtClean="0"/>
              <a:t>mig, </a:t>
            </a:r>
            <a:r>
              <a:rPr lang="da-DK" sz="2400" dirty="0"/>
              <a:t>at det er vigtigt for dig at være nærværende ift. til dine nærmeste. Hvordan spiller </a:t>
            </a:r>
            <a:r>
              <a:rPr lang="da-DK" sz="2400" dirty="0" smtClean="0"/>
              <a:t>rusmidler </a:t>
            </a:r>
            <a:r>
              <a:rPr lang="da-DK" sz="2400" dirty="0"/>
              <a:t>ind i den </a:t>
            </a:r>
            <a:r>
              <a:rPr lang="da-DK" sz="2400" dirty="0" smtClean="0"/>
              <a:t>sammenhæng?”</a:t>
            </a:r>
          </a:p>
          <a:p>
            <a:r>
              <a:rPr lang="da-DK" sz="2400" dirty="0"/>
              <a:t>Brug samtaler omkring diskrepans med omtanke. Formålet er at motivere til forandring og ikke at personen mister modet og troen på sig </a:t>
            </a:r>
            <a:r>
              <a:rPr lang="da-DK" sz="2400" dirty="0" smtClean="0"/>
              <a:t>selv</a:t>
            </a:r>
            <a:endParaRPr lang="da-DK" sz="2400" dirty="0"/>
          </a:p>
          <a:p>
            <a:endParaRPr lang="da-DK" sz="2400" dirty="0" smtClean="0"/>
          </a:p>
        </p:txBody>
      </p:sp>
    </p:spTree>
    <p:extLst>
      <p:ext uri="{BB962C8B-B14F-4D97-AF65-F5344CB8AC3E}">
        <p14:creationId xmlns:p14="http://schemas.microsoft.com/office/powerpoint/2010/main" val="426634630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1"/>
          <p:cNvGrpSpPr/>
          <p:nvPr/>
        </p:nvGrpSpPr>
        <p:grpSpPr>
          <a:xfrm>
            <a:off x="266700" y="5528564"/>
            <a:ext cx="8572500" cy="1100836"/>
            <a:chOff x="1428750" y="3902963"/>
            <a:chExt cx="5715000" cy="1100836"/>
          </a:xfrm>
        </p:grpSpPr>
        <p:sp>
          <p:nvSpPr>
            <p:cNvPr id="3" name="Afrundet rektangel 2"/>
            <p:cNvSpPr/>
            <p:nvPr/>
          </p:nvSpPr>
          <p:spPr>
            <a:xfrm>
              <a:off x="1428750" y="3902963"/>
              <a:ext cx="5715000" cy="1100836"/>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4" name="Afrundet rektangel 4"/>
            <p:cNvSpPr/>
            <p:nvPr/>
          </p:nvSpPr>
          <p:spPr>
            <a:xfrm>
              <a:off x="1460992" y="3935205"/>
              <a:ext cx="4456341" cy="10363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da-DK" sz="4800" kern="1200" dirty="0" smtClean="0"/>
                <a:t>Engagering</a:t>
              </a:r>
              <a:endParaRPr lang="da-DK" sz="4800" kern="1200" dirty="0"/>
            </a:p>
          </p:txBody>
        </p:sp>
      </p:grpSp>
      <p:grpSp>
        <p:nvGrpSpPr>
          <p:cNvPr id="5" name="Gruppe 4"/>
          <p:cNvGrpSpPr/>
          <p:nvPr/>
        </p:nvGrpSpPr>
        <p:grpSpPr>
          <a:xfrm>
            <a:off x="2076449" y="4427728"/>
            <a:ext cx="6762750" cy="1100836"/>
            <a:chOff x="950118" y="2601976"/>
            <a:chExt cx="5715000" cy="1100836"/>
          </a:xfrm>
        </p:grpSpPr>
        <p:sp>
          <p:nvSpPr>
            <p:cNvPr id="6" name="Afrundet rektangel 5"/>
            <p:cNvSpPr/>
            <p:nvPr/>
          </p:nvSpPr>
          <p:spPr>
            <a:xfrm>
              <a:off x="950118" y="2601976"/>
              <a:ext cx="5715000" cy="1100836"/>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7" name="Afrundet rektangel 4"/>
            <p:cNvSpPr/>
            <p:nvPr/>
          </p:nvSpPr>
          <p:spPr>
            <a:xfrm>
              <a:off x="982360" y="2634218"/>
              <a:ext cx="4463485" cy="10363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da-DK" sz="4800" kern="1200" dirty="0" smtClean="0"/>
                <a:t>Fokusering</a:t>
              </a:r>
              <a:endParaRPr lang="da-DK" sz="4800" kern="1200" dirty="0"/>
            </a:p>
          </p:txBody>
        </p:sp>
      </p:grpSp>
      <p:grpSp>
        <p:nvGrpSpPr>
          <p:cNvPr id="8" name="Gruppe 7"/>
          <p:cNvGrpSpPr/>
          <p:nvPr/>
        </p:nvGrpSpPr>
        <p:grpSpPr>
          <a:xfrm>
            <a:off x="3619500" y="3326892"/>
            <a:ext cx="5219698" cy="1100836"/>
            <a:chOff x="478631" y="1300988"/>
            <a:chExt cx="5715000" cy="1100836"/>
          </a:xfrm>
        </p:grpSpPr>
        <p:sp>
          <p:nvSpPr>
            <p:cNvPr id="9" name="Afrundet rektangel 8"/>
            <p:cNvSpPr/>
            <p:nvPr/>
          </p:nvSpPr>
          <p:spPr>
            <a:xfrm>
              <a:off x="478631" y="1300988"/>
              <a:ext cx="5715000" cy="1100836"/>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0" name="Afrundet rektangel 4"/>
            <p:cNvSpPr/>
            <p:nvPr/>
          </p:nvSpPr>
          <p:spPr>
            <a:xfrm>
              <a:off x="708065" y="1333230"/>
              <a:ext cx="4259149" cy="10363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da-DK" sz="4800" kern="1200" dirty="0" smtClean="0"/>
                <a:t>Fremkaldelse</a:t>
              </a:r>
              <a:endParaRPr lang="da-DK" sz="4800" kern="1200" dirty="0"/>
            </a:p>
          </p:txBody>
        </p:sp>
      </p:grpSp>
      <p:grpSp>
        <p:nvGrpSpPr>
          <p:cNvPr id="11" name="Gruppe 10"/>
          <p:cNvGrpSpPr/>
          <p:nvPr/>
        </p:nvGrpSpPr>
        <p:grpSpPr>
          <a:xfrm>
            <a:off x="5295900" y="2226056"/>
            <a:ext cx="3543300" cy="1100836"/>
            <a:chOff x="0" y="0"/>
            <a:chExt cx="5715000" cy="1100836"/>
          </a:xfrm>
        </p:grpSpPr>
        <p:sp>
          <p:nvSpPr>
            <p:cNvPr id="12" name="Afrundet rektangel 11"/>
            <p:cNvSpPr/>
            <p:nvPr/>
          </p:nvSpPr>
          <p:spPr>
            <a:xfrm>
              <a:off x="0" y="0"/>
              <a:ext cx="5715000" cy="1100836"/>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3" name="Afrundet rektangel 4"/>
            <p:cNvSpPr/>
            <p:nvPr/>
          </p:nvSpPr>
          <p:spPr>
            <a:xfrm>
              <a:off x="0" y="32242"/>
              <a:ext cx="5714997" cy="10363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da-DK" sz="4800" kern="1200" dirty="0" smtClean="0"/>
                <a:t>Planlægning</a:t>
              </a:r>
              <a:endParaRPr lang="da-DK" sz="4800" kern="1200" dirty="0"/>
            </a:p>
          </p:txBody>
        </p:sp>
      </p:grpSp>
      <p:grpSp>
        <p:nvGrpSpPr>
          <p:cNvPr id="14" name="Gruppe 13"/>
          <p:cNvGrpSpPr/>
          <p:nvPr/>
        </p:nvGrpSpPr>
        <p:grpSpPr>
          <a:xfrm>
            <a:off x="485774" y="615458"/>
            <a:ext cx="8353423" cy="1100836"/>
            <a:chOff x="478631" y="1300988"/>
            <a:chExt cx="5715000" cy="1100836"/>
          </a:xfrm>
        </p:grpSpPr>
        <p:sp>
          <p:nvSpPr>
            <p:cNvPr id="15" name="Afrundet rektangel 14"/>
            <p:cNvSpPr/>
            <p:nvPr/>
          </p:nvSpPr>
          <p:spPr>
            <a:xfrm>
              <a:off x="478631" y="1300988"/>
              <a:ext cx="5715000" cy="1100836"/>
            </a:xfrm>
            <a:prstGeom prst="roundRect">
              <a:avLst>
                <a:gd name="adj" fmla="val 10000"/>
              </a:avLst>
            </a:prstGeom>
            <a:solidFill>
              <a:schemeClr val="bg2">
                <a:lumMod val="50000"/>
              </a:schemeClr>
            </a:solid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6" name="Afrundet rektangel 4"/>
            <p:cNvSpPr/>
            <p:nvPr/>
          </p:nvSpPr>
          <p:spPr>
            <a:xfrm>
              <a:off x="708065" y="1333230"/>
              <a:ext cx="5037128" cy="10363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da-DK" sz="4800" kern="1200" dirty="0" smtClean="0"/>
                <a:t>Fire processer i MI</a:t>
              </a:r>
              <a:endParaRPr lang="da-DK" sz="4800" kern="1200" dirty="0"/>
            </a:p>
          </p:txBody>
        </p:sp>
      </p:grpSp>
    </p:spTree>
    <p:extLst>
      <p:ext uri="{BB962C8B-B14F-4D97-AF65-F5344CB8AC3E}">
        <p14:creationId xmlns:p14="http://schemas.microsoft.com/office/powerpoint/2010/main" val="77132366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Nøgleord for hver proces i MI </a:t>
            </a:r>
            <a:endParaRPr lang="da-DK" b="1" dirty="0"/>
          </a:p>
        </p:txBody>
      </p:sp>
      <p:sp>
        <p:nvSpPr>
          <p:cNvPr id="3" name="Pladsholder til indhold 2"/>
          <p:cNvSpPr>
            <a:spLocks noGrp="1"/>
          </p:cNvSpPr>
          <p:nvPr>
            <p:ph idx="1"/>
          </p:nvPr>
        </p:nvSpPr>
        <p:spPr/>
        <p:txBody>
          <a:bodyPr>
            <a:normAutofit fontScale="77500" lnSpcReduction="20000"/>
          </a:bodyPr>
          <a:lstStyle/>
          <a:p>
            <a:r>
              <a:rPr lang="da-DK" dirty="0" smtClean="0"/>
              <a:t>1. proces: Lyt, forstå personen, de personcentrerede samtaleteknikker og nysgerrighed er nøglen her </a:t>
            </a:r>
          </a:p>
          <a:p>
            <a:r>
              <a:rPr lang="da-DK" dirty="0" smtClean="0"/>
              <a:t>2. proces: Afklaring </a:t>
            </a:r>
            <a:r>
              <a:rPr lang="da-DK" dirty="0"/>
              <a:t>af </a:t>
            </a:r>
            <a:r>
              <a:rPr lang="da-DK" dirty="0" smtClean="0"/>
              <a:t>mål, giv </a:t>
            </a:r>
            <a:r>
              <a:rPr lang="da-DK" dirty="0"/>
              <a:t>ren information, </a:t>
            </a:r>
            <a:r>
              <a:rPr lang="da-DK" dirty="0" smtClean="0"/>
              <a:t>evt. opstilling </a:t>
            </a:r>
            <a:r>
              <a:rPr lang="da-DK" dirty="0"/>
              <a:t>af </a:t>
            </a:r>
            <a:r>
              <a:rPr lang="da-DK" dirty="0" smtClean="0"/>
              <a:t>menu samt fokusering på en bestemt retning </a:t>
            </a:r>
          </a:p>
          <a:p>
            <a:r>
              <a:rPr lang="da-DK" dirty="0" smtClean="0"/>
              <a:t>3. proces: Genkende, fremme og svare på forandringsudsagn, strategisk brug af samtaleteknikkerne, lyt efter forberedende forandringsudsagn (overvejelses- og forberedelsesfasen i forandringscirklen)</a:t>
            </a:r>
          </a:p>
          <a:p>
            <a:r>
              <a:rPr lang="da-DK" dirty="0" smtClean="0"/>
              <a:t>4. proces: Lyt efter </a:t>
            </a:r>
            <a:r>
              <a:rPr lang="da-DK" dirty="0"/>
              <a:t>mobiliserende </a:t>
            </a:r>
            <a:r>
              <a:rPr lang="da-DK" dirty="0" smtClean="0"/>
              <a:t>forandringsudsagn, udvikle </a:t>
            </a:r>
            <a:r>
              <a:rPr lang="da-DK" dirty="0"/>
              <a:t>en konkret </a:t>
            </a:r>
            <a:r>
              <a:rPr lang="da-DK" dirty="0" smtClean="0"/>
              <a:t>forandringsplan, tjek planen via opsummering, problemløsning og konkretisering (handlingsfasen i forandringscirklen)</a:t>
            </a:r>
          </a:p>
        </p:txBody>
      </p:sp>
    </p:spTree>
    <p:extLst>
      <p:ext uri="{BB962C8B-B14F-4D97-AF65-F5344CB8AC3E}">
        <p14:creationId xmlns:p14="http://schemas.microsoft.com/office/powerpoint/2010/main" val="42498662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lstStyle/>
          <a:p>
            <a:r>
              <a:rPr lang="da-DK" b="1" dirty="0" smtClean="0"/>
              <a:t>Program og Læringsmål!</a:t>
            </a:r>
            <a:endParaRPr lang="da-DK" b="1" dirty="0"/>
          </a:p>
        </p:txBody>
      </p:sp>
      <p:sp>
        <p:nvSpPr>
          <p:cNvPr id="3" name="Pladsholder til indhold 2"/>
          <p:cNvSpPr>
            <a:spLocks noGrp="1"/>
          </p:cNvSpPr>
          <p:nvPr>
            <p:ph idx="1"/>
          </p:nvPr>
        </p:nvSpPr>
        <p:spPr/>
        <p:txBody>
          <a:bodyPr>
            <a:normAutofit fontScale="92500" lnSpcReduction="20000"/>
          </a:bodyPr>
          <a:lstStyle/>
          <a:p>
            <a:r>
              <a:rPr lang="da-DK" sz="2200" dirty="0" smtClean="0"/>
              <a:t>Hvad er motivation?</a:t>
            </a:r>
          </a:p>
          <a:p>
            <a:r>
              <a:rPr lang="da-DK" sz="2200" dirty="0" smtClean="0"/>
              <a:t>Hvad kendetegner MI-stilen?</a:t>
            </a:r>
          </a:p>
          <a:p>
            <a:r>
              <a:rPr lang="da-DK" sz="2200" dirty="0" smtClean="0"/>
              <a:t>Ånden i MI</a:t>
            </a:r>
          </a:p>
          <a:p>
            <a:r>
              <a:rPr lang="da-DK" sz="2200" dirty="0" smtClean="0"/>
              <a:t>Ambivalens</a:t>
            </a:r>
          </a:p>
          <a:p>
            <a:r>
              <a:rPr lang="da-DK" sz="2200" dirty="0" smtClean="0"/>
              <a:t>Diskrepans</a:t>
            </a:r>
          </a:p>
          <a:p>
            <a:r>
              <a:rPr lang="da-DK" sz="2200" dirty="0" smtClean="0"/>
              <a:t>De fire processer i MI </a:t>
            </a:r>
          </a:p>
          <a:p>
            <a:r>
              <a:rPr lang="da-DK" sz="2200" dirty="0" smtClean="0"/>
              <a:t>Samtaleteknikkerne i MI</a:t>
            </a:r>
          </a:p>
          <a:p>
            <a:r>
              <a:rPr lang="da-DK" sz="2200" dirty="0" smtClean="0"/>
              <a:t>Forandringsudsagn og status quo-udsagn</a:t>
            </a:r>
          </a:p>
          <a:p>
            <a:pPr marL="0" indent="0">
              <a:buNone/>
            </a:pPr>
            <a:endParaRPr lang="da-DK" b="1" dirty="0" smtClean="0"/>
          </a:p>
          <a:p>
            <a:pPr marL="0" indent="0">
              <a:buNone/>
            </a:pPr>
            <a:endParaRPr lang="da-DK" sz="2600" b="1" dirty="0" smtClean="0"/>
          </a:p>
          <a:p>
            <a:pPr marL="0" indent="0">
              <a:buNone/>
            </a:pPr>
            <a:r>
              <a:rPr lang="da-DK" sz="2200" b="1" dirty="0" smtClean="0"/>
              <a:t>Målet: </a:t>
            </a:r>
          </a:p>
          <a:p>
            <a:pPr marL="0" indent="0">
              <a:buNone/>
            </a:pPr>
            <a:r>
              <a:rPr lang="da-DK" sz="2200" dirty="0" smtClean="0"/>
              <a:t>At I får en forståelse af ånden og processerne i MI </a:t>
            </a:r>
          </a:p>
          <a:p>
            <a:pPr marL="0" indent="0">
              <a:buNone/>
            </a:pPr>
            <a:r>
              <a:rPr lang="da-DK" sz="2200" dirty="0" smtClean="0"/>
              <a:t>At I får trænet og kan benytte samtaleteknikkerne i MI</a:t>
            </a:r>
          </a:p>
          <a:p>
            <a:pPr marL="0" indent="0">
              <a:buNone/>
            </a:pPr>
            <a:r>
              <a:rPr lang="da-DK" sz="2200" dirty="0" smtClean="0"/>
              <a:t>At I kan genkende og fremme forandringsudsagn </a:t>
            </a:r>
          </a:p>
          <a:p>
            <a:endParaRPr lang="da-DK" dirty="0" smtClean="0"/>
          </a:p>
          <a:p>
            <a:pPr>
              <a:buNone/>
            </a:pPr>
            <a:endParaRPr lang="da-DK" dirty="0" smtClean="0"/>
          </a:p>
          <a:p>
            <a:pPr>
              <a:buNone/>
            </a:pPr>
            <a:endParaRPr lang="da-DK" dirty="0" smtClean="0"/>
          </a:p>
        </p:txBody>
      </p:sp>
      <p:pic>
        <p:nvPicPr>
          <p:cNvPr id="6" name="Billede 5"/>
          <p:cNvPicPr>
            <a:picLocks noChangeAspect="1"/>
          </p:cNvPicPr>
          <p:nvPr/>
        </p:nvPicPr>
        <p:blipFill>
          <a:blip r:embed="rId3"/>
          <a:stretch>
            <a:fillRect/>
          </a:stretch>
        </p:blipFill>
        <p:spPr>
          <a:xfrm>
            <a:off x="6378401" y="4594227"/>
            <a:ext cx="1957335" cy="1298958"/>
          </a:xfrm>
          <a:prstGeom prst="rect">
            <a:avLst/>
          </a:prstGeom>
        </p:spPr>
      </p:pic>
    </p:spTree>
    <p:extLst>
      <p:ext uri="{BB962C8B-B14F-4D97-AF65-F5344CB8AC3E}">
        <p14:creationId xmlns:p14="http://schemas.microsoft.com/office/powerpoint/2010/main" val="234778754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MI-teknikken </a:t>
            </a:r>
            <a:r>
              <a:rPr lang="da-DK" dirty="0" smtClean="0"/>
              <a:t>- </a:t>
            </a:r>
            <a:r>
              <a:rPr lang="da-DK" b="1" dirty="0" smtClean="0"/>
              <a:t>ÅBRO</a:t>
            </a:r>
            <a:endParaRPr lang="da-DK" b="1" dirty="0"/>
          </a:p>
        </p:txBody>
      </p:sp>
      <p:sp>
        <p:nvSpPr>
          <p:cNvPr id="3" name="Pladsholder til indhold 2"/>
          <p:cNvSpPr>
            <a:spLocks noGrp="1"/>
          </p:cNvSpPr>
          <p:nvPr>
            <p:ph idx="1"/>
          </p:nvPr>
        </p:nvSpPr>
        <p:spPr/>
        <p:txBody>
          <a:bodyPr/>
          <a:lstStyle/>
          <a:p>
            <a:r>
              <a:rPr lang="da-DK" dirty="0" smtClean="0"/>
              <a:t>Åbne spørgsmål</a:t>
            </a:r>
          </a:p>
          <a:p>
            <a:r>
              <a:rPr lang="da-DK" dirty="0" smtClean="0"/>
              <a:t>Bekræftelser</a:t>
            </a:r>
          </a:p>
          <a:p>
            <a:r>
              <a:rPr lang="da-DK" dirty="0" smtClean="0"/>
              <a:t>Refleksioner</a:t>
            </a:r>
          </a:p>
          <a:p>
            <a:r>
              <a:rPr lang="da-DK" dirty="0" smtClean="0"/>
              <a:t>Opsummeringer</a:t>
            </a:r>
          </a:p>
          <a:p>
            <a:endParaRPr lang="da-DK" dirty="0"/>
          </a:p>
        </p:txBody>
      </p:sp>
    </p:spTree>
    <p:extLst>
      <p:ext uri="{BB962C8B-B14F-4D97-AF65-F5344CB8AC3E}">
        <p14:creationId xmlns:p14="http://schemas.microsoft.com/office/powerpoint/2010/main" val="350603030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Åbne spørgsmål</a:t>
            </a:r>
            <a:endParaRPr lang="da-DK" b="1" dirty="0"/>
          </a:p>
        </p:txBody>
      </p:sp>
      <p:sp>
        <p:nvSpPr>
          <p:cNvPr id="3" name="Pladsholder til indhold 2"/>
          <p:cNvSpPr>
            <a:spLocks noGrp="1"/>
          </p:cNvSpPr>
          <p:nvPr>
            <p:ph idx="1"/>
          </p:nvPr>
        </p:nvSpPr>
        <p:spPr/>
        <p:txBody>
          <a:bodyPr>
            <a:normAutofit/>
          </a:bodyPr>
          <a:lstStyle/>
          <a:p>
            <a:r>
              <a:rPr lang="da-DK" sz="2800" dirty="0" smtClean="0"/>
              <a:t>Åbne spørgsmål er spørgsmål, som man ikke kan svare ja eller nej til. De aktiverer fortælleren, og de giver uddybende svar </a:t>
            </a:r>
          </a:p>
          <a:p>
            <a:pPr marL="0" indent="0">
              <a:buNone/>
            </a:pPr>
            <a:endParaRPr lang="da-DK" sz="2800" dirty="0"/>
          </a:p>
          <a:p>
            <a:pPr marL="0" indent="0">
              <a:buNone/>
            </a:pPr>
            <a:r>
              <a:rPr lang="da-DK" sz="2800" dirty="0" smtClean="0"/>
              <a:t>Eksempler på åbne spørgsmål: </a:t>
            </a:r>
          </a:p>
          <a:p>
            <a:pPr marL="0" indent="0">
              <a:buNone/>
            </a:pPr>
            <a:r>
              <a:rPr lang="da-DK" sz="2800" dirty="0"/>
              <a:t>”Hvordan kunne din forandring se ud?”</a:t>
            </a:r>
          </a:p>
          <a:p>
            <a:pPr marL="0" indent="0">
              <a:buNone/>
            </a:pPr>
            <a:r>
              <a:rPr lang="da-DK" sz="2800" dirty="0"/>
              <a:t>”Hvad har du tidl. forsøgt?”</a:t>
            </a:r>
          </a:p>
          <a:p>
            <a:pPr marL="0" indent="0">
              <a:buNone/>
            </a:pPr>
            <a:r>
              <a:rPr lang="da-DK" sz="2800" dirty="0"/>
              <a:t>”Hvilke tanker har du gjort dig om livet med eller uden </a:t>
            </a:r>
            <a:r>
              <a:rPr lang="da-DK" sz="2800" dirty="0" smtClean="0"/>
              <a:t>hash?</a:t>
            </a:r>
            <a:r>
              <a:rPr lang="da-DK" sz="2800" dirty="0"/>
              <a:t>”</a:t>
            </a:r>
          </a:p>
          <a:p>
            <a:pPr marL="0" indent="0">
              <a:buNone/>
            </a:pPr>
            <a:endParaRPr lang="da-DK" sz="2800" dirty="0" smtClean="0"/>
          </a:p>
        </p:txBody>
      </p:sp>
    </p:spTree>
    <p:extLst>
      <p:ext uri="{BB962C8B-B14F-4D97-AF65-F5344CB8AC3E}">
        <p14:creationId xmlns:p14="http://schemas.microsoft.com/office/powerpoint/2010/main" val="40991263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Lukkede spørgsmål</a:t>
            </a:r>
            <a:endParaRPr lang="da-DK" b="1" dirty="0"/>
          </a:p>
        </p:txBody>
      </p:sp>
      <p:sp>
        <p:nvSpPr>
          <p:cNvPr id="3" name="Pladsholder til indhold 2"/>
          <p:cNvSpPr>
            <a:spLocks noGrp="1"/>
          </p:cNvSpPr>
          <p:nvPr>
            <p:ph idx="1"/>
          </p:nvPr>
        </p:nvSpPr>
        <p:spPr/>
        <p:txBody>
          <a:bodyPr/>
          <a:lstStyle/>
          <a:p>
            <a:r>
              <a:rPr lang="da-DK" dirty="0" smtClean="0"/>
              <a:t>Lukkede spørgsmål giver få svaralternativer, leder sjældent samtalen videre </a:t>
            </a:r>
          </a:p>
          <a:p>
            <a:endParaRPr lang="da-DK" dirty="0"/>
          </a:p>
          <a:p>
            <a:pPr marL="0" indent="0">
              <a:buNone/>
            </a:pPr>
            <a:r>
              <a:rPr lang="da-DK" dirty="0" smtClean="0"/>
              <a:t>Begynder oftest med:</a:t>
            </a:r>
          </a:p>
          <a:p>
            <a:pPr marL="0" indent="0">
              <a:buNone/>
            </a:pPr>
            <a:r>
              <a:rPr lang="da-DK" dirty="0" smtClean="0"/>
              <a:t>”Har du….?”</a:t>
            </a:r>
          </a:p>
          <a:p>
            <a:pPr marL="0" indent="0">
              <a:buNone/>
            </a:pPr>
            <a:r>
              <a:rPr lang="da-DK" dirty="0" smtClean="0"/>
              <a:t>”Ved du….?”</a:t>
            </a:r>
          </a:p>
          <a:p>
            <a:pPr marL="0" indent="0">
              <a:buNone/>
            </a:pPr>
            <a:r>
              <a:rPr lang="da-DK" dirty="0" smtClean="0"/>
              <a:t>”Kan du….?”</a:t>
            </a:r>
            <a:endParaRPr lang="da-DK" dirty="0"/>
          </a:p>
        </p:txBody>
      </p:sp>
    </p:spTree>
    <p:extLst>
      <p:ext uri="{BB962C8B-B14F-4D97-AF65-F5344CB8AC3E}">
        <p14:creationId xmlns:p14="http://schemas.microsoft.com/office/powerpoint/2010/main" val="344114908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 </a:t>
            </a:r>
            <a:r>
              <a:rPr lang="da-DK" b="1" dirty="0" smtClean="0"/>
              <a:t>Fællesøvelse: </a:t>
            </a:r>
            <a:r>
              <a:rPr lang="da-DK" b="1" dirty="0"/>
              <a:t>G</a:t>
            </a:r>
            <a:r>
              <a:rPr lang="da-DK" b="1" dirty="0" smtClean="0"/>
              <a:t>enkendelse af åbne og lukkede spørgsmål</a:t>
            </a:r>
            <a:endParaRPr lang="da-DK" b="1" dirty="0"/>
          </a:p>
        </p:txBody>
      </p:sp>
      <p:sp>
        <p:nvSpPr>
          <p:cNvPr id="3" name="Pladsholder til indhold 2"/>
          <p:cNvSpPr>
            <a:spLocks noGrp="1"/>
          </p:cNvSpPr>
          <p:nvPr>
            <p:ph idx="1"/>
          </p:nvPr>
        </p:nvSpPr>
        <p:spPr/>
        <p:txBody>
          <a:bodyPr/>
          <a:lstStyle/>
          <a:p>
            <a:r>
              <a:rPr lang="da-DK" dirty="0" smtClean="0"/>
              <a:t>Tema nr. 1: Personlig hygiejne </a:t>
            </a:r>
          </a:p>
          <a:p>
            <a:r>
              <a:rPr lang="da-DK" dirty="0" smtClean="0"/>
              <a:t>Placer spørgsmålene indenfor kategorierne åbne eller lukkede spørgsmål</a:t>
            </a:r>
          </a:p>
          <a:p>
            <a:r>
              <a:rPr lang="da-DK" dirty="0" smtClean="0"/>
              <a:t>Tema nr. 2: Stoppe med at ryge </a:t>
            </a:r>
          </a:p>
          <a:p>
            <a:r>
              <a:rPr lang="da-DK" dirty="0" smtClean="0"/>
              <a:t>Placer spørgsmålene indenfor kategorierne åbne eller lukkede spørgsmål</a:t>
            </a:r>
          </a:p>
          <a:p>
            <a:r>
              <a:rPr lang="da-DK" dirty="0" smtClean="0"/>
              <a:t>Tidsramme: 10 min. </a:t>
            </a:r>
          </a:p>
          <a:p>
            <a:pPr marL="0" indent="0">
              <a:buNone/>
            </a:pPr>
            <a:endParaRPr lang="da-DK" dirty="0"/>
          </a:p>
          <a:p>
            <a:pPr marL="0" indent="0">
              <a:buNone/>
            </a:pPr>
            <a:endParaRPr lang="da-DK" dirty="0" smtClean="0"/>
          </a:p>
          <a:p>
            <a:pPr marL="0" indent="0">
              <a:buNone/>
            </a:pPr>
            <a:endParaRPr lang="da-DK" dirty="0" smtClean="0"/>
          </a:p>
          <a:p>
            <a:pPr marL="0" indent="0">
              <a:buNone/>
            </a:pPr>
            <a:endParaRPr lang="da-DK" dirty="0"/>
          </a:p>
        </p:txBody>
      </p:sp>
    </p:spTree>
    <p:extLst>
      <p:ext uri="{BB962C8B-B14F-4D97-AF65-F5344CB8AC3E}">
        <p14:creationId xmlns:p14="http://schemas.microsoft.com/office/powerpoint/2010/main" val="11424856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Bekræftelser</a:t>
            </a:r>
            <a:endParaRPr lang="da-DK" b="1" dirty="0"/>
          </a:p>
        </p:txBody>
      </p:sp>
      <p:sp>
        <p:nvSpPr>
          <p:cNvPr id="3" name="Pladsholder til indhold 2"/>
          <p:cNvSpPr>
            <a:spLocks noGrp="1"/>
          </p:cNvSpPr>
          <p:nvPr>
            <p:ph idx="1"/>
          </p:nvPr>
        </p:nvSpPr>
        <p:spPr/>
        <p:txBody>
          <a:bodyPr>
            <a:normAutofit/>
          </a:bodyPr>
          <a:lstStyle/>
          <a:p>
            <a:r>
              <a:rPr lang="da-DK" sz="2800" dirty="0" smtClean="0"/>
              <a:t>Anerkende borgerens forsøg på at lave forandring, både succeserne og frustrationerne </a:t>
            </a:r>
          </a:p>
          <a:p>
            <a:r>
              <a:rPr lang="da-DK" sz="2800" dirty="0" smtClean="0"/>
              <a:t>Ikke nødvendigvis være enige eller bifalde deres valg</a:t>
            </a:r>
          </a:p>
          <a:p>
            <a:r>
              <a:rPr lang="da-DK" sz="2800" dirty="0" smtClean="0"/>
              <a:t>Give borgeren en følelse af større sammenhæng og positive følelser omkring det at lave vanskelige forandringer</a:t>
            </a:r>
          </a:p>
          <a:p>
            <a:r>
              <a:rPr lang="da-DK" sz="2800" dirty="0" smtClean="0"/>
              <a:t>Bekræft på personens indsats, styrker, ressourcer og værdier</a:t>
            </a:r>
            <a:endParaRPr lang="da-DK" sz="2800" dirty="0"/>
          </a:p>
        </p:txBody>
      </p:sp>
    </p:spTree>
    <p:extLst>
      <p:ext uri="{BB962C8B-B14F-4D97-AF65-F5344CB8AC3E}">
        <p14:creationId xmlns:p14="http://schemas.microsoft.com/office/powerpoint/2010/main" val="41238020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Eksempel:</a:t>
            </a:r>
            <a:endParaRPr lang="da-DK" b="1" dirty="0"/>
          </a:p>
        </p:txBody>
      </p:sp>
      <p:sp>
        <p:nvSpPr>
          <p:cNvPr id="3" name="Pladsholder til indhold 2"/>
          <p:cNvSpPr>
            <a:spLocks noGrp="1"/>
          </p:cNvSpPr>
          <p:nvPr>
            <p:ph idx="1"/>
          </p:nvPr>
        </p:nvSpPr>
        <p:spPr/>
        <p:txBody>
          <a:bodyPr/>
          <a:lstStyle/>
          <a:p>
            <a:r>
              <a:rPr lang="da-DK" dirty="0" smtClean="0"/>
              <a:t>En person der gentagne gange er indgået i rusmiddelbehandling og nu ønsker det igen: ”Du er virkelig determineret – på trods af tilbagefald er du fast besluttet på at dit liv skal blive anderledes.” </a:t>
            </a:r>
          </a:p>
          <a:p>
            <a:pPr marL="0" indent="0">
              <a:buNone/>
            </a:pPr>
            <a:endParaRPr lang="da-DK" dirty="0"/>
          </a:p>
        </p:txBody>
      </p:sp>
    </p:spTree>
    <p:extLst>
      <p:ext uri="{BB962C8B-B14F-4D97-AF65-F5344CB8AC3E}">
        <p14:creationId xmlns:p14="http://schemas.microsoft.com/office/powerpoint/2010/main" val="347406078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smtClean="0"/>
              <a:t>Øvelse: </a:t>
            </a:r>
            <a:r>
              <a:rPr lang="da-DK" b="1" dirty="0"/>
              <a:t>G</a:t>
            </a:r>
            <a:r>
              <a:rPr lang="da-DK" b="1" dirty="0" smtClean="0"/>
              <a:t>enkendelse af bekræftelse</a:t>
            </a:r>
            <a:endParaRPr lang="da-DK" b="1" dirty="0"/>
          </a:p>
        </p:txBody>
      </p:sp>
      <p:sp>
        <p:nvSpPr>
          <p:cNvPr id="3" name="Pladsholder til indhold 2"/>
          <p:cNvSpPr>
            <a:spLocks noGrp="1"/>
          </p:cNvSpPr>
          <p:nvPr>
            <p:ph idx="1"/>
          </p:nvPr>
        </p:nvSpPr>
        <p:spPr/>
        <p:txBody>
          <a:bodyPr/>
          <a:lstStyle/>
          <a:p>
            <a:r>
              <a:rPr lang="da-DK" dirty="0"/>
              <a:t>Gå to sammen. En deltager skal berette for den anden om </a:t>
            </a:r>
            <a:r>
              <a:rPr lang="da-DK" dirty="0" smtClean="0"/>
              <a:t>en meningsfuld anerkendelse/bekræftelse </a:t>
            </a:r>
            <a:r>
              <a:rPr lang="da-DK" dirty="0"/>
              <a:t>fra en person som de respekterer. Eksemplet kan både være datid/</a:t>
            </a:r>
            <a:r>
              <a:rPr lang="da-DK" dirty="0" smtClean="0"/>
              <a:t>nutid </a:t>
            </a:r>
            <a:endParaRPr lang="da-DK" dirty="0"/>
          </a:p>
          <a:p>
            <a:r>
              <a:rPr lang="da-DK" dirty="0"/>
              <a:t>Intervieweren skal på et tidspunkt stille spørgsmålet: ”På hvilken måde var bekræftelsen meningsfuld for dig?</a:t>
            </a:r>
            <a:r>
              <a:rPr lang="da-DK" dirty="0" smtClean="0"/>
              <a:t>”</a:t>
            </a:r>
            <a:endParaRPr lang="da-DK" dirty="0"/>
          </a:p>
          <a:p>
            <a:endParaRPr lang="da-DK" dirty="0"/>
          </a:p>
        </p:txBody>
      </p:sp>
    </p:spTree>
    <p:extLst>
      <p:ext uri="{BB962C8B-B14F-4D97-AF65-F5344CB8AC3E}">
        <p14:creationId xmlns:p14="http://schemas.microsoft.com/office/powerpoint/2010/main" val="23072499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Refleksioner</a:t>
            </a:r>
            <a:endParaRPr lang="da-DK" b="1" dirty="0"/>
          </a:p>
        </p:txBody>
      </p:sp>
      <p:sp>
        <p:nvSpPr>
          <p:cNvPr id="3" name="Pladsholder til indhold 2"/>
          <p:cNvSpPr>
            <a:spLocks noGrp="1"/>
          </p:cNvSpPr>
          <p:nvPr>
            <p:ph idx="1"/>
          </p:nvPr>
        </p:nvSpPr>
        <p:spPr/>
        <p:txBody>
          <a:bodyPr>
            <a:normAutofit/>
          </a:bodyPr>
          <a:lstStyle/>
          <a:p>
            <a:r>
              <a:rPr lang="da-DK" sz="2400" dirty="0" smtClean="0"/>
              <a:t>Simple refleksioner</a:t>
            </a:r>
          </a:p>
          <a:p>
            <a:pPr marL="0" indent="0">
              <a:buNone/>
            </a:pPr>
            <a:r>
              <a:rPr lang="da-DK" sz="2400" dirty="0" smtClean="0"/>
              <a:t>(spejler det sagte)</a:t>
            </a:r>
          </a:p>
          <a:p>
            <a:pPr marL="0" indent="0">
              <a:buNone/>
            </a:pPr>
            <a:endParaRPr lang="da-DK" sz="2400" dirty="0"/>
          </a:p>
          <a:p>
            <a:pPr marL="0" indent="0">
              <a:buNone/>
            </a:pPr>
            <a:endParaRPr lang="da-DK" sz="2400" dirty="0" smtClean="0"/>
          </a:p>
          <a:p>
            <a:pPr marL="0" indent="0">
              <a:buNone/>
            </a:pPr>
            <a:endParaRPr lang="da-DK" sz="2400" dirty="0"/>
          </a:p>
          <a:p>
            <a:endParaRPr lang="da-DK" sz="2400" dirty="0"/>
          </a:p>
          <a:p>
            <a:r>
              <a:rPr lang="da-DK" sz="2400" dirty="0" smtClean="0"/>
              <a:t>Komplekse refleksioner</a:t>
            </a:r>
          </a:p>
          <a:p>
            <a:pPr marL="0" indent="0">
              <a:buNone/>
            </a:pPr>
            <a:r>
              <a:rPr lang="da-DK" sz="2400" dirty="0" smtClean="0"/>
              <a:t>(rettet mod forandring) </a:t>
            </a:r>
          </a:p>
        </p:txBody>
      </p:sp>
      <p:pic>
        <p:nvPicPr>
          <p:cNvPr id="6" name="Billede 5"/>
          <p:cNvPicPr>
            <a:picLocks noChangeAspect="1"/>
          </p:cNvPicPr>
          <p:nvPr/>
        </p:nvPicPr>
        <p:blipFill>
          <a:blip r:embed="rId3"/>
          <a:stretch>
            <a:fillRect/>
          </a:stretch>
        </p:blipFill>
        <p:spPr>
          <a:xfrm>
            <a:off x="5651500" y="4025710"/>
            <a:ext cx="3035300" cy="2129241"/>
          </a:xfrm>
          <a:prstGeom prst="rect">
            <a:avLst/>
          </a:prstGeom>
        </p:spPr>
      </p:pic>
      <p:pic>
        <p:nvPicPr>
          <p:cNvPr id="5" name="Billede 4"/>
          <p:cNvPicPr>
            <a:picLocks noChangeAspect="1"/>
          </p:cNvPicPr>
          <p:nvPr/>
        </p:nvPicPr>
        <p:blipFill>
          <a:blip r:embed="rId4"/>
          <a:stretch>
            <a:fillRect/>
          </a:stretch>
        </p:blipFill>
        <p:spPr>
          <a:xfrm>
            <a:off x="6388100" y="1421549"/>
            <a:ext cx="1510762" cy="2439251"/>
          </a:xfrm>
          <a:prstGeom prst="rect">
            <a:avLst/>
          </a:prstGeom>
        </p:spPr>
      </p:pic>
    </p:spTree>
    <p:extLst>
      <p:ext uri="{BB962C8B-B14F-4D97-AF65-F5344CB8AC3E}">
        <p14:creationId xmlns:p14="http://schemas.microsoft.com/office/powerpoint/2010/main" val="343730873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Typer af komplekse refleksioner</a:t>
            </a:r>
            <a:endParaRPr lang="da-DK" b="1" dirty="0"/>
          </a:p>
        </p:txBody>
      </p:sp>
      <p:sp>
        <p:nvSpPr>
          <p:cNvPr id="3" name="Pladsholder til indhold 2"/>
          <p:cNvSpPr>
            <a:spLocks noGrp="1"/>
          </p:cNvSpPr>
          <p:nvPr>
            <p:ph idx="1"/>
          </p:nvPr>
        </p:nvSpPr>
        <p:spPr/>
        <p:txBody>
          <a:bodyPr>
            <a:normAutofit fontScale="70000" lnSpcReduction="20000"/>
          </a:bodyPr>
          <a:lstStyle/>
          <a:p>
            <a:r>
              <a:rPr lang="da-DK" dirty="0" smtClean="0"/>
              <a:t>Reflektere en underliggende mening - tolkning af det sagte. Klient: ”Jeg føler mig deprimeret i dag”. Behandler: ”Der er sket noget, siden vi talte sammen sidst”</a:t>
            </a:r>
          </a:p>
          <a:p>
            <a:endParaRPr lang="da-DK" dirty="0"/>
          </a:p>
          <a:p>
            <a:r>
              <a:rPr lang="da-DK" dirty="0" smtClean="0"/>
              <a:t>Reflektere </a:t>
            </a:r>
            <a:r>
              <a:rPr lang="da-DK" dirty="0"/>
              <a:t>følelser/løfte følelser </a:t>
            </a:r>
            <a:r>
              <a:rPr lang="da-DK" dirty="0" smtClean="0"/>
              <a:t>frem - </a:t>
            </a:r>
            <a:r>
              <a:rPr lang="da-DK" dirty="0"/>
              <a:t>betoner den emotionelle </a:t>
            </a:r>
            <a:r>
              <a:rPr lang="da-DK" dirty="0" smtClean="0"/>
              <a:t>dimension: ”Så angsten ligger og lurer, når du ikke får røget en joint”</a:t>
            </a:r>
          </a:p>
          <a:p>
            <a:endParaRPr lang="da-DK" dirty="0" smtClean="0"/>
          </a:p>
          <a:p>
            <a:r>
              <a:rPr lang="da-DK" dirty="0" smtClean="0"/>
              <a:t>Forstærket refleksion – kan fungere som katalysator for en ny el. ændret tankegang: ”Så det er overdrevet vigtig for dig at ryge, når du kommer hjem”</a:t>
            </a:r>
          </a:p>
          <a:p>
            <a:pPr marL="0" indent="0">
              <a:buNone/>
            </a:pPr>
            <a:endParaRPr lang="da-DK" dirty="0" smtClean="0"/>
          </a:p>
          <a:p>
            <a:r>
              <a:rPr lang="da-DK" dirty="0" smtClean="0"/>
              <a:t>Dobbeltsidig refleksion - </a:t>
            </a:r>
            <a:r>
              <a:rPr lang="da-DK" dirty="0"/>
              <a:t>tager hensyn til flere </a:t>
            </a:r>
            <a:r>
              <a:rPr lang="da-DK" dirty="0" smtClean="0"/>
              <a:t>perspektiver: ”Du er klar over sammenhængen ml. hash og angstanfald, men </a:t>
            </a:r>
            <a:r>
              <a:rPr lang="da-DK" dirty="0" err="1" smtClean="0"/>
              <a:t>hash’en</a:t>
            </a:r>
            <a:r>
              <a:rPr lang="da-DK" dirty="0" smtClean="0"/>
              <a:t> gør det lettere for dig at slappe af i sociale sammenhænge”</a:t>
            </a:r>
            <a:endParaRPr lang="da-DK" dirty="0"/>
          </a:p>
        </p:txBody>
      </p:sp>
    </p:spTree>
    <p:extLst>
      <p:ext uri="{BB962C8B-B14F-4D97-AF65-F5344CB8AC3E}">
        <p14:creationId xmlns:p14="http://schemas.microsoft.com/office/powerpoint/2010/main" val="100493877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Refleksioner</a:t>
            </a:r>
            <a:r>
              <a:rPr lang="da-DK" dirty="0" smtClean="0"/>
              <a:t> </a:t>
            </a:r>
            <a:endParaRPr lang="da-DK" dirty="0"/>
          </a:p>
        </p:txBody>
      </p:sp>
      <p:sp>
        <p:nvSpPr>
          <p:cNvPr id="3" name="Pladsholder til indhold 2"/>
          <p:cNvSpPr>
            <a:spLocks noGrp="1"/>
          </p:cNvSpPr>
          <p:nvPr>
            <p:ph idx="1"/>
          </p:nvPr>
        </p:nvSpPr>
        <p:spPr/>
        <p:txBody>
          <a:bodyPr/>
          <a:lstStyle/>
          <a:p>
            <a:r>
              <a:rPr lang="da-DK" b="1" dirty="0" smtClean="0"/>
              <a:t>Refleksioner begynder ofte med:</a:t>
            </a:r>
          </a:p>
          <a:p>
            <a:pPr>
              <a:buFontTx/>
              <a:buChar char="-"/>
            </a:pPr>
            <a:r>
              <a:rPr lang="da-DK" dirty="0" smtClean="0"/>
              <a:t>”Så du føler at…”</a:t>
            </a:r>
          </a:p>
          <a:p>
            <a:pPr>
              <a:buFontTx/>
              <a:buChar char="-"/>
            </a:pPr>
            <a:r>
              <a:rPr lang="da-DK" dirty="0" smtClean="0"/>
              <a:t>”Du tænker om…” </a:t>
            </a:r>
          </a:p>
          <a:p>
            <a:pPr>
              <a:buFontTx/>
              <a:buChar char="-"/>
            </a:pPr>
            <a:r>
              <a:rPr lang="da-DK" dirty="0" smtClean="0"/>
              <a:t>”Du har en oplevelse af…”</a:t>
            </a:r>
          </a:p>
          <a:p>
            <a:pPr>
              <a:buFontTx/>
              <a:buChar char="-"/>
            </a:pPr>
            <a:r>
              <a:rPr lang="da-DK" dirty="0" smtClean="0"/>
              <a:t>”Det lyder som om du…”</a:t>
            </a:r>
          </a:p>
          <a:p>
            <a:pPr>
              <a:buFontTx/>
              <a:buChar char="-"/>
            </a:pPr>
            <a:r>
              <a:rPr lang="da-DK" dirty="0" smtClean="0"/>
              <a:t>”Det virker på dig som om…”</a:t>
            </a:r>
          </a:p>
          <a:p>
            <a:pPr>
              <a:buFontTx/>
              <a:buChar char="-"/>
            </a:pPr>
            <a:r>
              <a:rPr lang="da-DK" dirty="0" smtClean="0"/>
              <a:t>”Så du…”</a:t>
            </a:r>
            <a:endParaRPr lang="da-DK" dirty="0"/>
          </a:p>
        </p:txBody>
      </p:sp>
    </p:spTree>
    <p:extLst>
      <p:ext uri="{BB962C8B-B14F-4D97-AF65-F5344CB8AC3E}">
        <p14:creationId xmlns:p14="http://schemas.microsoft.com/office/powerpoint/2010/main" val="9018151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Hvad er motivation?</a:t>
            </a:r>
            <a:endParaRPr lang="da-DK" b="1" dirty="0"/>
          </a:p>
        </p:txBody>
      </p:sp>
      <p:sp>
        <p:nvSpPr>
          <p:cNvPr id="3" name="Pladsholder til indhold 2"/>
          <p:cNvSpPr>
            <a:spLocks noGrp="1"/>
          </p:cNvSpPr>
          <p:nvPr>
            <p:ph idx="1"/>
          </p:nvPr>
        </p:nvSpPr>
        <p:spPr/>
        <p:txBody>
          <a:bodyPr/>
          <a:lstStyle/>
          <a:p>
            <a:pPr marL="0" indent="0">
              <a:buNone/>
            </a:pPr>
            <a:r>
              <a:rPr lang="da-DK" dirty="0"/>
              <a:t>”Motivation er det som giver energi og retning til adfærd” (Barth, 2014</a:t>
            </a:r>
            <a:r>
              <a:rPr lang="da-DK" dirty="0" smtClean="0"/>
              <a:t>)</a:t>
            </a:r>
            <a:endParaRPr lang="da-DK" b="1" dirty="0"/>
          </a:p>
          <a:p>
            <a:pPr marL="0" indent="0">
              <a:buNone/>
            </a:pPr>
            <a:endParaRPr lang="da-DK" b="1" dirty="0" smtClean="0"/>
          </a:p>
          <a:p>
            <a:pPr marL="0" indent="0">
              <a:buNone/>
            </a:pPr>
            <a:r>
              <a:rPr lang="da-DK" b="1" dirty="0" smtClean="0"/>
              <a:t>To komponenter er centrale i motivationen:</a:t>
            </a:r>
          </a:p>
          <a:p>
            <a:pPr marL="0" indent="0">
              <a:buNone/>
            </a:pPr>
            <a:endParaRPr lang="da-DK" b="1" dirty="0" smtClean="0"/>
          </a:p>
          <a:p>
            <a:pPr marL="514350" indent="-514350">
              <a:buFont typeface="+mj-lt"/>
              <a:buAutoNum type="arabicPeriod"/>
            </a:pPr>
            <a:r>
              <a:rPr lang="da-DK" dirty="0" smtClean="0"/>
              <a:t>En affektiv komponent (energien)</a:t>
            </a:r>
          </a:p>
          <a:p>
            <a:pPr marL="514350" indent="-514350">
              <a:buFont typeface="+mj-lt"/>
              <a:buAutoNum type="arabicPeriod"/>
            </a:pPr>
            <a:r>
              <a:rPr lang="da-DK" dirty="0" smtClean="0"/>
              <a:t>En kognitiv komponent (retningen) </a:t>
            </a:r>
          </a:p>
          <a:p>
            <a:pPr marL="0" indent="0">
              <a:buNone/>
            </a:pPr>
            <a:endParaRPr lang="da-DK" dirty="0"/>
          </a:p>
        </p:txBody>
      </p:sp>
    </p:spTree>
    <p:extLst>
      <p:ext uri="{BB962C8B-B14F-4D97-AF65-F5344CB8AC3E}">
        <p14:creationId xmlns:p14="http://schemas.microsoft.com/office/powerpoint/2010/main" val="12961472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Eksempel:</a:t>
            </a:r>
            <a:endParaRPr lang="da-DK" b="1" dirty="0"/>
          </a:p>
        </p:txBody>
      </p:sp>
      <p:sp>
        <p:nvSpPr>
          <p:cNvPr id="3" name="Pladsholder til indhold 2"/>
          <p:cNvSpPr>
            <a:spLocks noGrp="1"/>
          </p:cNvSpPr>
          <p:nvPr>
            <p:ph idx="1"/>
          </p:nvPr>
        </p:nvSpPr>
        <p:spPr/>
        <p:txBody>
          <a:bodyPr/>
          <a:lstStyle/>
          <a:p>
            <a:pPr marL="0" indent="0">
              <a:buNone/>
            </a:pPr>
            <a:r>
              <a:rPr lang="da-DK" sz="2800" b="1" dirty="0" smtClean="0"/>
              <a:t>Borgeren:</a:t>
            </a:r>
            <a:r>
              <a:rPr lang="da-DK" sz="2800" dirty="0" smtClean="0"/>
              <a:t> </a:t>
            </a:r>
            <a:r>
              <a:rPr lang="da-DK" sz="2800" dirty="0"/>
              <a:t>”Jeg er virkelig træt, jeg sov så dårligt i nat</a:t>
            </a:r>
            <a:r>
              <a:rPr lang="da-DK" sz="2800" dirty="0" smtClean="0"/>
              <a:t>.” </a:t>
            </a:r>
          </a:p>
          <a:p>
            <a:pPr marL="0" indent="0">
              <a:buNone/>
            </a:pPr>
            <a:endParaRPr lang="da-DK" sz="2800" b="1" dirty="0" smtClean="0"/>
          </a:p>
          <a:p>
            <a:pPr marL="0" indent="0">
              <a:buNone/>
            </a:pPr>
            <a:r>
              <a:rPr lang="da-DK" sz="2800" b="1" dirty="0" smtClean="0"/>
              <a:t>Behandler</a:t>
            </a:r>
            <a:r>
              <a:rPr lang="da-DK" sz="2800" dirty="0"/>
              <a:t>: </a:t>
            </a:r>
            <a:r>
              <a:rPr lang="da-DK" sz="2800" dirty="0" smtClean="0"/>
              <a:t>”Du </a:t>
            </a:r>
            <a:r>
              <a:rPr lang="da-DK" sz="2800" dirty="0"/>
              <a:t>sov dårligt i nat</a:t>
            </a:r>
            <a:r>
              <a:rPr lang="da-DK" sz="2800" dirty="0" smtClean="0"/>
              <a:t>.” (Simpel refleksion)</a:t>
            </a:r>
          </a:p>
          <a:p>
            <a:pPr marL="0" indent="0">
              <a:buNone/>
            </a:pPr>
            <a:endParaRPr lang="da-DK" sz="2800" b="1" dirty="0" smtClean="0"/>
          </a:p>
          <a:p>
            <a:pPr marL="0" indent="0">
              <a:buNone/>
            </a:pPr>
            <a:r>
              <a:rPr lang="da-DK" sz="2800" b="1" dirty="0" smtClean="0"/>
              <a:t>Behandler: </a:t>
            </a:r>
            <a:r>
              <a:rPr lang="da-DK" sz="2800" dirty="0" smtClean="0"/>
              <a:t> ”Noget </a:t>
            </a:r>
            <a:r>
              <a:rPr lang="da-DK" sz="2800" dirty="0"/>
              <a:t>du grubler over, holdte dig vågen i nat</a:t>
            </a:r>
            <a:r>
              <a:rPr lang="da-DK" sz="2800" dirty="0" smtClean="0"/>
              <a:t>.” (Kompleks refleksion) </a:t>
            </a:r>
            <a:endParaRPr lang="da-DK" sz="2800"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422498654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3600" b="1" dirty="0" smtClean="0"/>
              <a:t>Øvelse: </a:t>
            </a:r>
            <a:r>
              <a:rPr lang="da-DK" sz="3600" b="1" dirty="0"/>
              <a:t>S</a:t>
            </a:r>
            <a:r>
              <a:rPr lang="da-DK" sz="3600" b="1" dirty="0" smtClean="0"/>
              <a:t>imple og komplekse refleksioner</a:t>
            </a:r>
            <a:endParaRPr lang="da-DK" sz="3600" b="1" dirty="0"/>
          </a:p>
        </p:txBody>
      </p:sp>
      <p:sp>
        <p:nvSpPr>
          <p:cNvPr id="3" name="Pladsholder til indhold 2"/>
          <p:cNvSpPr>
            <a:spLocks noGrp="1"/>
          </p:cNvSpPr>
          <p:nvPr>
            <p:ph idx="1"/>
          </p:nvPr>
        </p:nvSpPr>
        <p:spPr/>
        <p:txBody>
          <a:bodyPr>
            <a:normAutofit fontScale="92500" lnSpcReduction="20000"/>
          </a:bodyPr>
          <a:lstStyle/>
          <a:p>
            <a:r>
              <a:rPr lang="da-DK" dirty="0" smtClean="0"/>
              <a:t>To går sammen </a:t>
            </a:r>
            <a:r>
              <a:rPr lang="da-DK" dirty="0"/>
              <a:t>– en fortæller og en </a:t>
            </a:r>
            <a:r>
              <a:rPr lang="da-DK" dirty="0" smtClean="0"/>
              <a:t>rådgiver </a:t>
            </a:r>
            <a:endParaRPr lang="da-DK" dirty="0"/>
          </a:p>
          <a:p>
            <a:r>
              <a:rPr lang="da-DK" dirty="0"/>
              <a:t>En beretter om noget som han/hun har tænkt på at ændre i sit liv, men er ambivalent </a:t>
            </a:r>
            <a:r>
              <a:rPr lang="da-DK" dirty="0" smtClean="0"/>
              <a:t>omkring</a:t>
            </a:r>
            <a:endParaRPr lang="da-DK" dirty="0"/>
          </a:p>
          <a:p>
            <a:r>
              <a:rPr lang="da-DK" dirty="0"/>
              <a:t>Rådgiveren reflekterer simpelt på noget i </a:t>
            </a:r>
            <a:r>
              <a:rPr lang="da-DK" dirty="0" smtClean="0"/>
              <a:t>indholdet </a:t>
            </a:r>
            <a:endParaRPr lang="da-DK" dirty="0"/>
          </a:p>
          <a:p>
            <a:r>
              <a:rPr lang="da-DK" dirty="0"/>
              <a:t>Fortælleren fortsætter på dette </a:t>
            </a:r>
            <a:r>
              <a:rPr lang="da-DK" dirty="0" smtClean="0"/>
              <a:t>spor </a:t>
            </a:r>
            <a:endParaRPr lang="da-DK" dirty="0"/>
          </a:p>
          <a:p>
            <a:r>
              <a:rPr lang="da-DK" dirty="0"/>
              <a:t>Rådgiveren tester en kompleks refleksion </a:t>
            </a:r>
            <a:r>
              <a:rPr lang="da-DK" dirty="0" smtClean="0"/>
              <a:t>undervejs </a:t>
            </a:r>
            <a:endParaRPr lang="da-DK" dirty="0"/>
          </a:p>
          <a:p>
            <a:r>
              <a:rPr lang="da-DK" dirty="0"/>
              <a:t>Byt </a:t>
            </a:r>
            <a:r>
              <a:rPr lang="da-DK" dirty="0" smtClean="0"/>
              <a:t>roller </a:t>
            </a:r>
          </a:p>
          <a:p>
            <a:r>
              <a:rPr lang="da-DK" dirty="0" smtClean="0"/>
              <a:t>Tidsramme: 15 min.</a:t>
            </a:r>
            <a:endParaRPr lang="da-DK" dirty="0"/>
          </a:p>
          <a:p>
            <a:endParaRPr lang="da-DK" dirty="0"/>
          </a:p>
        </p:txBody>
      </p:sp>
    </p:spTree>
    <p:extLst>
      <p:ext uri="{BB962C8B-B14F-4D97-AF65-F5344CB8AC3E}">
        <p14:creationId xmlns:p14="http://schemas.microsoft.com/office/powerpoint/2010/main" val="35217744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Opsummeringer</a:t>
            </a:r>
            <a:endParaRPr lang="da-DK" b="1" dirty="0"/>
          </a:p>
        </p:txBody>
      </p:sp>
      <p:sp>
        <p:nvSpPr>
          <p:cNvPr id="3" name="Pladsholder til indhold 2"/>
          <p:cNvSpPr>
            <a:spLocks noGrp="1"/>
          </p:cNvSpPr>
          <p:nvPr>
            <p:ph idx="1"/>
          </p:nvPr>
        </p:nvSpPr>
        <p:spPr/>
        <p:txBody>
          <a:bodyPr>
            <a:normAutofit/>
          </a:bodyPr>
          <a:lstStyle/>
          <a:p>
            <a:pPr marL="0" indent="0">
              <a:buNone/>
            </a:pPr>
            <a:r>
              <a:rPr lang="da-DK" sz="2400" b="1" dirty="0" smtClean="0"/>
              <a:t>Opsummeringer har flere formål i MI:</a:t>
            </a:r>
          </a:p>
          <a:p>
            <a:pPr marL="0" indent="0">
              <a:buNone/>
            </a:pPr>
            <a:endParaRPr lang="da-DK" sz="2400" dirty="0"/>
          </a:p>
          <a:p>
            <a:r>
              <a:rPr lang="da-DK" sz="2400" dirty="0" smtClean="0"/>
              <a:t>At skabe oversigt over et område i personens fortælling</a:t>
            </a:r>
          </a:p>
          <a:p>
            <a:r>
              <a:rPr lang="da-DK" sz="2400" dirty="0" smtClean="0"/>
              <a:t>Støtter og bygger op om personenes udforskningsproces</a:t>
            </a:r>
          </a:p>
          <a:p>
            <a:r>
              <a:rPr lang="da-DK" sz="2400" dirty="0" smtClean="0"/>
              <a:t>Kan bruges til at skifte tema – ”sceneskift”</a:t>
            </a:r>
          </a:p>
          <a:p>
            <a:r>
              <a:rPr lang="da-DK" sz="2400" dirty="0" smtClean="0"/>
              <a:t>Kan forstærke hvad personen har sagt</a:t>
            </a:r>
          </a:p>
          <a:p>
            <a:r>
              <a:rPr lang="da-DK" sz="2400" dirty="0" smtClean="0"/>
              <a:t>Pauseskabende</a:t>
            </a:r>
          </a:p>
          <a:p>
            <a:r>
              <a:rPr lang="da-DK" sz="2400" dirty="0" smtClean="0"/>
              <a:t>Virke som milepæle – ”nu er vi enige om, at vi står her”</a:t>
            </a:r>
            <a:endParaRPr lang="da-DK" sz="2400" dirty="0"/>
          </a:p>
        </p:txBody>
      </p:sp>
    </p:spTree>
    <p:extLst>
      <p:ext uri="{BB962C8B-B14F-4D97-AF65-F5344CB8AC3E}">
        <p14:creationId xmlns:p14="http://schemas.microsoft.com/office/powerpoint/2010/main" val="35518507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800305"/>
            <a:ext cx="8229600" cy="4525963"/>
          </a:xfrm>
        </p:spPr>
        <p:txBody>
          <a:bodyPr>
            <a:normAutofit lnSpcReduction="10000"/>
          </a:bodyPr>
          <a:lstStyle/>
          <a:p>
            <a:r>
              <a:rPr lang="da-DK" sz="2400" dirty="0"/>
              <a:t>S</a:t>
            </a:r>
            <a:r>
              <a:rPr lang="da-DK" sz="2400" dirty="0" smtClean="0"/>
              <a:t>amlende opsummering (samler en række indbyrdes forbundne punkter, fokus på forandringsudsagn)</a:t>
            </a:r>
          </a:p>
          <a:p>
            <a:pPr marL="0" indent="0">
              <a:buNone/>
            </a:pPr>
            <a:endParaRPr lang="da-DK" sz="2400" i="1" dirty="0"/>
          </a:p>
          <a:p>
            <a:r>
              <a:rPr lang="da-DK" sz="2400" dirty="0" smtClean="0"/>
              <a:t>Sammenknyttende opsummering (binder elementer som personen lige har sagt sammen med noget man husker fra tidligere)</a:t>
            </a:r>
          </a:p>
          <a:p>
            <a:pPr marL="0" indent="0">
              <a:buNone/>
            </a:pPr>
            <a:endParaRPr lang="da-DK" sz="2400" i="1" dirty="0"/>
          </a:p>
          <a:p>
            <a:r>
              <a:rPr lang="da-DK" sz="2400" dirty="0" smtClean="0"/>
              <a:t>Overgangsopsummering (skifter fokus og åbner for udforskning af et nyt emne)</a:t>
            </a:r>
          </a:p>
          <a:p>
            <a:endParaRPr lang="da-DK" sz="2400" dirty="0"/>
          </a:p>
          <a:p>
            <a:r>
              <a:rPr lang="da-DK" sz="2400" dirty="0" smtClean="0"/>
              <a:t>Rekapitulation (opsummering i overgangen fra fremkaldelse til planlægning, samler forandringsudsagn i en buket)</a:t>
            </a:r>
            <a:endParaRPr lang="da-DK" sz="2400" dirty="0"/>
          </a:p>
        </p:txBody>
      </p:sp>
      <p:sp>
        <p:nvSpPr>
          <p:cNvPr id="2" name="Titel 1"/>
          <p:cNvSpPr>
            <a:spLocks noGrp="1"/>
          </p:cNvSpPr>
          <p:nvPr>
            <p:ph type="title"/>
          </p:nvPr>
        </p:nvSpPr>
        <p:spPr>
          <a:xfrm>
            <a:off x="457200" y="466487"/>
            <a:ext cx="8229600" cy="1326588"/>
          </a:xfrm>
        </p:spPr>
        <p:txBody>
          <a:bodyPr>
            <a:normAutofit/>
          </a:bodyPr>
          <a:lstStyle/>
          <a:p>
            <a:pPr algn="ctr"/>
            <a:r>
              <a:rPr lang="da-DK" b="1" dirty="0" smtClean="0"/>
              <a:t>Former for opsummeringer</a:t>
            </a:r>
            <a:endParaRPr lang="da-DK" b="1" dirty="0"/>
          </a:p>
        </p:txBody>
      </p:sp>
    </p:spTree>
    <p:extLst>
      <p:ext uri="{BB962C8B-B14F-4D97-AF65-F5344CB8AC3E}">
        <p14:creationId xmlns:p14="http://schemas.microsoft.com/office/powerpoint/2010/main" val="222705797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4000" b="1" dirty="0" smtClean="0"/>
              <a:t>Gode råd vedr. opsummeringer:</a:t>
            </a:r>
            <a:endParaRPr lang="da-DK" sz="4000" b="1" dirty="0"/>
          </a:p>
        </p:txBody>
      </p:sp>
      <p:sp>
        <p:nvSpPr>
          <p:cNvPr id="3" name="Pladsholder til indhold 2"/>
          <p:cNvSpPr>
            <a:spLocks noGrp="1"/>
          </p:cNvSpPr>
          <p:nvPr>
            <p:ph idx="1"/>
          </p:nvPr>
        </p:nvSpPr>
        <p:spPr/>
        <p:txBody>
          <a:bodyPr>
            <a:normAutofit/>
          </a:bodyPr>
          <a:lstStyle/>
          <a:p>
            <a:r>
              <a:rPr lang="da-DK" sz="2000" dirty="0" smtClean="0"/>
              <a:t>Når du opsummerer så begynd med status quo udsagn og slut af med forandringsudsagn. Opsummer det der er fremdrift i </a:t>
            </a:r>
          </a:p>
          <a:p>
            <a:r>
              <a:rPr lang="da-DK" sz="2000" dirty="0" smtClean="0"/>
              <a:t>Byg op på denne måde: Så du, og du og du…</a:t>
            </a:r>
          </a:p>
          <a:p>
            <a:r>
              <a:rPr lang="da-DK" sz="2000" dirty="0" smtClean="0"/>
              <a:t>”På den ene side” og ”på den anden side” samt ”på samme tid” kan være brugbare fraser</a:t>
            </a:r>
          </a:p>
          <a:p>
            <a:r>
              <a:rPr lang="da-DK" sz="2000" dirty="0" smtClean="0"/>
              <a:t>Når du laver en større opsummering, fx til slut i en samtale, kan det være brugbart at begynde opsummeringen med en indledende angivelse, fx: ”vores tid er ved at løbe ud, og jeg vil gerne samle op på, hvad du har sagt indtil videre”.</a:t>
            </a:r>
          </a:p>
          <a:p>
            <a:r>
              <a:rPr lang="da-DK" sz="2000" dirty="0" smtClean="0"/>
              <a:t>OBS på at være samarbejdsorienteret ved at tilbyde personen at tilføje      eller ændre på opsummeringen</a:t>
            </a:r>
            <a:endParaRPr lang="da-DK" sz="2000" dirty="0"/>
          </a:p>
        </p:txBody>
      </p:sp>
    </p:spTree>
    <p:extLst>
      <p:ext uri="{BB962C8B-B14F-4D97-AF65-F5344CB8AC3E}">
        <p14:creationId xmlns:p14="http://schemas.microsoft.com/office/powerpoint/2010/main" val="31504382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800305"/>
            <a:ext cx="8229600" cy="4525963"/>
          </a:xfrm>
        </p:spPr>
        <p:txBody>
          <a:bodyPr>
            <a:normAutofit/>
          </a:bodyPr>
          <a:lstStyle/>
          <a:p>
            <a:r>
              <a:rPr lang="da-DK" sz="2000" dirty="0"/>
              <a:t>Etabler en cirkel </a:t>
            </a:r>
          </a:p>
          <a:p>
            <a:r>
              <a:rPr lang="da-DK" sz="2000" dirty="0"/>
              <a:t>Nr. 1 starter øvelsen med at sige: ”jeg blev undervist i MI i dag, og der lærte jeg om ______”, hvorefter den næste i rækken siger samme sætning, gentager første ord og tilføjer et nyt nøgleord. Når runden kommer til </a:t>
            </a:r>
            <a:r>
              <a:rPr lang="da-DK" sz="2000" dirty="0" smtClean="0"/>
              <a:t>sidste person, </a:t>
            </a:r>
            <a:r>
              <a:rPr lang="da-DK" sz="2000" dirty="0"/>
              <a:t>så skal personen opsummere alle de fremsagte nøgleord</a:t>
            </a:r>
          </a:p>
          <a:p>
            <a:r>
              <a:rPr lang="da-DK" sz="2000" dirty="0" smtClean="0"/>
              <a:t>Personen </a:t>
            </a:r>
            <a:r>
              <a:rPr lang="da-DK" sz="2000" dirty="0"/>
              <a:t>skal bygge opsummeringen op på denne måde: Så du lærte om ____, og du, og du</a:t>
            </a:r>
            <a:r>
              <a:rPr lang="da-DK" sz="2000" dirty="0" smtClean="0"/>
              <a:t>…</a:t>
            </a:r>
          </a:p>
          <a:p>
            <a:r>
              <a:rPr lang="da-DK" sz="2000" dirty="0"/>
              <a:t>Når personen har færdiggjort opsummeringen, så vælges en ny person i cirklen, hvorefter øvelsen kører efter samme fremgangsmåde. Hvis øvelsen går i stå, så hjælpes vedkommende tilbage på sporet </a:t>
            </a:r>
          </a:p>
          <a:p>
            <a:r>
              <a:rPr lang="da-DK" sz="2000" dirty="0"/>
              <a:t>Tidsramme: 10 min. </a:t>
            </a:r>
          </a:p>
        </p:txBody>
      </p:sp>
      <p:sp>
        <p:nvSpPr>
          <p:cNvPr id="2" name="Titel 1"/>
          <p:cNvSpPr>
            <a:spLocks noGrp="1"/>
          </p:cNvSpPr>
          <p:nvPr>
            <p:ph type="title"/>
          </p:nvPr>
        </p:nvSpPr>
        <p:spPr>
          <a:xfrm>
            <a:off x="457200" y="1041991"/>
            <a:ext cx="8229600" cy="637954"/>
          </a:xfrm>
        </p:spPr>
        <p:txBody>
          <a:bodyPr>
            <a:normAutofit/>
          </a:bodyPr>
          <a:lstStyle/>
          <a:p>
            <a:pPr algn="ctr"/>
            <a:r>
              <a:rPr lang="da-DK" sz="3200" b="1" dirty="0" smtClean="0"/>
              <a:t>Øvelse: Opbygning af opsummeringer</a:t>
            </a:r>
            <a:endParaRPr lang="da-DK" sz="3200" b="1" dirty="0"/>
          </a:p>
        </p:txBody>
      </p:sp>
    </p:spTree>
    <p:extLst>
      <p:ext uri="{BB962C8B-B14F-4D97-AF65-F5344CB8AC3E}">
        <p14:creationId xmlns:p14="http://schemas.microsoft.com/office/powerpoint/2010/main" val="86983924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Forandringsudsagn</a:t>
            </a:r>
            <a:endParaRPr lang="da-DK" b="1" dirty="0"/>
          </a:p>
        </p:txBody>
      </p:sp>
      <p:sp>
        <p:nvSpPr>
          <p:cNvPr id="3" name="Pladsholder til indhold 2"/>
          <p:cNvSpPr>
            <a:spLocks noGrp="1"/>
          </p:cNvSpPr>
          <p:nvPr>
            <p:ph idx="1"/>
          </p:nvPr>
        </p:nvSpPr>
        <p:spPr/>
        <p:txBody>
          <a:bodyPr/>
          <a:lstStyle/>
          <a:p>
            <a:r>
              <a:rPr lang="da-DK" dirty="0" smtClean="0"/>
              <a:t>Er alle positive tanker eller udsagn som peger i retningen af forandring</a:t>
            </a:r>
          </a:p>
          <a:p>
            <a:r>
              <a:rPr lang="da-DK" dirty="0" smtClean="0"/>
              <a:t>Forandringsudsagn kan handle om: </a:t>
            </a:r>
          </a:p>
          <a:p>
            <a:pPr marL="0" indent="0">
              <a:buNone/>
            </a:pPr>
            <a:r>
              <a:rPr lang="da-DK" dirty="0" smtClean="0"/>
              <a:t>Ulemper ved status quo, fordele ved forandring, eller hensigt med forandring</a:t>
            </a:r>
          </a:p>
          <a:p>
            <a:endParaRPr lang="da-DK" dirty="0"/>
          </a:p>
        </p:txBody>
      </p:sp>
      <p:pic>
        <p:nvPicPr>
          <p:cNvPr id="5" name="Billede 4"/>
          <p:cNvPicPr>
            <a:picLocks noChangeAspect="1"/>
          </p:cNvPicPr>
          <p:nvPr/>
        </p:nvPicPr>
        <p:blipFill>
          <a:blip r:embed="rId3"/>
          <a:stretch>
            <a:fillRect/>
          </a:stretch>
        </p:blipFill>
        <p:spPr>
          <a:xfrm>
            <a:off x="5283200" y="4483100"/>
            <a:ext cx="1782763" cy="1782763"/>
          </a:xfrm>
          <a:prstGeom prst="rect">
            <a:avLst/>
          </a:prstGeom>
        </p:spPr>
      </p:pic>
      <p:pic>
        <p:nvPicPr>
          <p:cNvPr id="7" name="Billede 6"/>
          <p:cNvPicPr>
            <a:picLocks noChangeAspect="1"/>
          </p:cNvPicPr>
          <p:nvPr/>
        </p:nvPicPr>
        <p:blipFill>
          <a:blip r:embed="rId4"/>
          <a:stretch>
            <a:fillRect/>
          </a:stretch>
        </p:blipFill>
        <p:spPr>
          <a:xfrm>
            <a:off x="1924050" y="4483100"/>
            <a:ext cx="2793524" cy="1858963"/>
          </a:xfrm>
          <a:prstGeom prst="rect">
            <a:avLst/>
          </a:prstGeom>
        </p:spPr>
      </p:pic>
    </p:spTree>
    <p:extLst>
      <p:ext uri="{BB962C8B-B14F-4D97-AF65-F5344CB8AC3E}">
        <p14:creationId xmlns:p14="http://schemas.microsoft.com/office/powerpoint/2010/main" val="36488588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Status quo-udsagn</a:t>
            </a:r>
            <a:endParaRPr lang="da-DK" b="1" dirty="0"/>
          </a:p>
        </p:txBody>
      </p:sp>
      <p:sp>
        <p:nvSpPr>
          <p:cNvPr id="3" name="Pladsholder til indhold 2"/>
          <p:cNvSpPr>
            <a:spLocks noGrp="1"/>
          </p:cNvSpPr>
          <p:nvPr>
            <p:ph idx="1"/>
          </p:nvPr>
        </p:nvSpPr>
        <p:spPr/>
        <p:txBody>
          <a:bodyPr/>
          <a:lstStyle/>
          <a:p>
            <a:r>
              <a:rPr lang="da-DK" dirty="0" smtClean="0"/>
              <a:t>Vedligeholdende tanker, udsagn og adfærd</a:t>
            </a:r>
          </a:p>
          <a:p>
            <a:r>
              <a:rPr lang="da-DK" dirty="0" smtClean="0"/>
              <a:t>Udsagn som handler om at fastholde og opretholde en bestemt adfærd</a:t>
            </a:r>
            <a:endParaRPr lang="da-DK" dirty="0"/>
          </a:p>
        </p:txBody>
      </p:sp>
      <p:pic>
        <p:nvPicPr>
          <p:cNvPr id="4" name="Billede 3"/>
          <p:cNvPicPr>
            <a:picLocks noChangeAspect="1"/>
          </p:cNvPicPr>
          <p:nvPr/>
        </p:nvPicPr>
        <p:blipFill>
          <a:blip r:embed="rId3"/>
          <a:stretch>
            <a:fillRect/>
          </a:stretch>
        </p:blipFill>
        <p:spPr>
          <a:xfrm>
            <a:off x="2603500" y="3543300"/>
            <a:ext cx="3937000" cy="2057400"/>
          </a:xfrm>
          <a:prstGeom prst="rect">
            <a:avLst/>
          </a:prstGeom>
        </p:spPr>
      </p:pic>
    </p:spTree>
    <p:extLst>
      <p:ext uri="{BB962C8B-B14F-4D97-AF65-F5344CB8AC3E}">
        <p14:creationId xmlns:p14="http://schemas.microsoft.com/office/powerpoint/2010/main" val="3565039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smtClean="0"/>
              <a:t>Forandringsudsagn – syv kategorier</a:t>
            </a:r>
            <a:endParaRPr lang="da-DK" b="1" dirty="0"/>
          </a:p>
        </p:txBody>
      </p:sp>
      <p:sp>
        <p:nvSpPr>
          <p:cNvPr id="3" name="Pladsholder til indhold 2"/>
          <p:cNvSpPr>
            <a:spLocks noGrp="1"/>
          </p:cNvSpPr>
          <p:nvPr>
            <p:ph idx="1"/>
          </p:nvPr>
        </p:nvSpPr>
        <p:spPr/>
        <p:txBody>
          <a:bodyPr>
            <a:normAutofit fontScale="92500"/>
          </a:bodyPr>
          <a:lstStyle/>
          <a:p>
            <a:r>
              <a:rPr lang="da-DK" dirty="0" smtClean="0"/>
              <a:t>Ytringer om </a:t>
            </a:r>
            <a:r>
              <a:rPr lang="da-DK" b="1" dirty="0" smtClean="0"/>
              <a:t>ønsker: </a:t>
            </a:r>
            <a:r>
              <a:rPr lang="da-DK" dirty="0" smtClean="0"/>
              <a:t>”Jeg ville ønske.”</a:t>
            </a:r>
            <a:endParaRPr lang="da-DK" b="1" dirty="0" smtClean="0"/>
          </a:p>
          <a:p>
            <a:r>
              <a:rPr lang="da-DK" dirty="0" smtClean="0"/>
              <a:t>Ytringer om </a:t>
            </a:r>
            <a:r>
              <a:rPr lang="da-DK" b="1" dirty="0" smtClean="0"/>
              <a:t>evner: </a:t>
            </a:r>
            <a:r>
              <a:rPr lang="da-DK" dirty="0" smtClean="0"/>
              <a:t>”Jeg tror godt jeg kan.”</a:t>
            </a:r>
            <a:endParaRPr lang="da-DK" b="1" dirty="0" smtClean="0"/>
          </a:p>
          <a:p>
            <a:r>
              <a:rPr lang="da-DK" dirty="0" smtClean="0"/>
              <a:t>Ytringer om </a:t>
            </a:r>
            <a:r>
              <a:rPr lang="da-DK" b="1" dirty="0" smtClean="0"/>
              <a:t>grunde: </a:t>
            </a:r>
            <a:r>
              <a:rPr lang="da-DK" dirty="0" smtClean="0"/>
              <a:t>”Det er jo skadeligt at…”</a:t>
            </a:r>
          </a:p>
          <a:p>
            <a:r>
              <a:rPr lang="da-DK" dirty="0" smtClean="0"/>
              <a:t>Ytringer om </a:t>
            </a:r>
            <a:r>
              <a:rPr lang="da-DK" b="1" dirty="0" smtClean="0"/>
              <a:t>nødvendighed: </a:t>
            </a:r>
            <a:r>
              <a:rPr lang="da-DK" dirty="0" smtClean="0"/>
              <a:t>”Jeg er nødt til.”</a:t>
            </a:r>
            <a:endParaRPr lang="da-DK" b="1" dirty="0" smtClean="0"/>
          </a:p>
          <a:p>
            <a:r>
              <a:rPr lang="da-DK" dirty="0" smtClean="0"/>
              <a:t>Ytringer om </a:t>
            </a:r>
            <a:r>
              <a:rPr lang="da-DK" b="1" dirty="0" smtClean="0"/>
              <a:t>forpligtelse: </a:t>
            </a:r>
            <a:r>
              <a:rPr lang="da-DK" dirty="0" smtClean="0"/>
              <a:t>”Jeg gør det.”</a:t>
            </a:r>
          </a:p>
          <a:p>
            <a:r>
              <a:rPr lang="da-DK" dirty="0" smtClean="0"/>
              <a:t>Ytringer om </a:t>
            </a:r>
            <a:r>
              <a:rPr lang="da-DK" b="1" dirty="0" smtClean="0"/>
              <a:t>aktivering:</a:t>
            </a:r>
            <a:r>
              <a:rPr lang="da-DK" dirty="0" smtClean="0"/>
              <a:t> ”Jeg er parat til at…”</a:t>
            </a:r>
          </a:p>
          <a:p>
            <a:r>
              <a:rPr lang="da-DK" dirty="0" smtClean="0"/>
              <a:t>Ytringer om at </a:t>
            </a:r>
            <a:r>
              <a:rPr lang="da-DK" b="1" dirty="0" smtClean="0"/>
              <a:t>tage skridt: </a:t>
            </a:r>
            <a:r>
              <a:rPr lang="da-DK" dirty="0" smtClean="0"/>
              <a:t>”Jeg tager medicinen.”</a:t>
            </a:r>
            <a:endParaRPr lang="da-DK" b="1" dirty="0" smtClean="0"/>
          </a:p>
          <a:p>
            <a:pPr marL="0" indent="0">
              <a:buNone/>
            </a:pPr>
            <a:r>
              <a:rPr lang="da-DK" b="1" dirty="0" smtClean="0"/>
              <a:t>Husk kategorierne på akronymet: DARN+CATS</a:t>
            </a:r>
          </a:p>
          <a:p>
            <a:endParaRPr lang="da-DK" dirty="0"/>
          </a:p>
        </p:txBody>
      </p:sp>
    </p:spTree>
    <p:extLst>
      <p:ext uri="{BB962C8B-B14F-4D97-AF65-F5344CB8AC3E}">
        <p14:creationId xmlns:p14="http://schemas.microsoft.com/office/powerpoint/2010/main" val="1199565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smtClean="0"/>
              <a:t>To overordnede kategorier af forandringsudsagn</a:t>
            </a:r>
            <a:endParaRPr lang="da-DK" b="1" dirty="0"/>
          </a:p>
        </p:txBody>
      </p:sp>
      <p:graphicFrame>
        <p:nvGraphicFramePr>
          <p:cNvPr id="6" name="Pladsholder til indhold 5"/>
          <p:cNvGraphicFramePr>
            <a:graphicFrameLocks noGrp="1"/>
          </p:cNvGraphicFramePr>
          <p:nvPr>
            <p:ph idx="1"/>
            <p:extLst>
              <p:ext uri="{D42A27DB-BD31-4B8C-83A1-F6EECF244321}">
                <p14:modId xmlns:p14="http://schemas.microsoft.com/office/powerpoint/2010/main" val="383930948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241814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330200" y="1778000"/>
            <a:ext cx="8483600" cy="3302000"/>
          </a:xfrm>
          <a:prstGeom prst="rect">
            <a:avLst/>
          </a:prstGeom>
        </p:spPr>
      </p:pic>
      <p:sp>
        <p:nvSpPr>
          <p:cNvPr id="5" name="Titel 4"/>
          <p:cNvSpPr>
            <a:spLocks noGrp="1"/>
          </p:cNvSpPr>
          <p:nvPr>
            <p:ph type="title"/>
          </p:nvPr>
        </p:nvSpPr>
        <p:spPr/>
        <p:txBody>
          <a:bodyPr/>
          <a:lstStyle/>
          <a:p>
            <a:r>
              <a:rPr lang="da-DK" b="1" dirty="0" smtClean="0"/>
              <a:t>Hvad er motivation?</a:t>
            </a:r>
            <a:endParaRPr lang="da-DK" b="1" dirty="0"/>
          </a:p>
        </p:txBody>
      </p:sp>
      <p:sp>
        <p:nvSpPr>
          <p:cNvPr id="8" name="Tekstfelt 7"/>
          <p:cNvSpPr txBox="1"/>
          <p:nvPr/>
        </p:nvSpPr>
        <p:spPr>
          <a:xfrm>
            <a:off x="800100" y="5372100"/>
            <a:ext cx="6639971" cy="369332"/>
          </a:xfrm>
          <a:prstGeom prst="rect">
            <a:avLst/>
          </a:prstGeom>
          <a:noFill/>
        </p:spPr>
        <p:txBody>
          <a:bodyPr wrap="none" rtlCol="0">
            <a:spAutoFit/>
          </a:bodyPr>
          <a:lstStyle/>
          <a:p>
            <a:r>
              <a:rPr lang="da-DK" b="1" dirty="0" smtClean="0"/>
              <a:t>Et resultat af sammenhæng mellem vigtighed og tro på egne evner! </a:t>
            </a:r>
            <a:endParaRPr lang="da-DK" b="1" dirty="0"/>
          </a:p>
        </p:txBody>
      </p:sp>
    </p:spTree>
    <p:extLst>
      <p:ext uri="{BB962C8B-B14F-4D97-AF65-F5344CB8AC3E}">
        <p14:creationId xmlns:p14="http://schemas.microsoft.com/office/powerpoint/2010/main" val="44167226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sz="3600" b="1" dirty="0" smtClean="0"/>
              <a:t>Fællesøvelse: </a:t>
            </a:r>
            <a:r>
              <a:rPr lang="da-DK" sz="3600" b="1" dirty="0"/>
              <a:t>A</a:t>
            </a:r>
            <a:r>
              <a:rPr lang="da-DK" sz="3600" b="1" dirty="0" smtClean="0"/>
              <a:t>t genkende forandringsudsagn</a:t>
            </a:r>
            <a:endParaRPr lang="da-DK" sz="3600" b="1" dirty="0"/>
          </a:p>
        </p:txBody>
      </p:sp>
      <p:sp>
        <p:nvSpPr>
          <p:cNvPr id="4" name="Pladsholder til indhold 3"/>
          <p:cNvSpPr>
            <a:spLocks noGrp="1"/>
          </p:cNvSpPr>
          <p:nvPr>
            <p:ph idx="1"/>
          </p:nvPr>
        </p:nvSpPr>
        <p:spPr/>
        <p:txBody>
          <a:bodyPr>
            <a:normAutofit lnSpcReduction="10000"/>
          </a:bodyPr>
          <a:lstStyle/>
          <a:p>
            <a:r>
              <a:rPr lang="da-DK" sz="2000" dirty="0" smtClean="0"/>
              <a:t>”Jeg vil ikke længere.” </a:t>
            </a:r>
          </a:p>
          <a:p>
            <a:r>
              <a:rPr lang="da-DK" sz="2000" dirty="0" smtClean="0"/>
              <a:t>”Jeg har forsøgt at reducere og i perioder har jeg røget mindre.”</a:t>
            </a:r>
          </a:p>
          <a:p>
            <a:r>
              <a:rPr lang="da-DK" sz="2000" dirty="0" smtClean="0"/>
              <a:t>”Hash ødelægger mange ting i mit liv.”</a:t>
            </a:r>
          </a:p>
          <a:p>
            <a:r>
              <a:rPr lang="da-DK" sz="2000" dirty="0" smtClean="0"/>
              <a:t>”Alkohol gør det nemmere for mig at være i sociale sammenhænge.”</a:t>
            </a:r>
          </a:p>
          <a:p>
            <a:r>
              <a:rPr lang="da-DK" sz="2000" dirty="0" smtClean="0"/>
              <a:t>”Jeg kan mærke mere overskud/energi i de stoffrie perioder jeg har haft indenfor de seneste fem år.”</a:t>
            </a:r>
          </a:p>
          <a:p>
            <a:r>
              <a:rPr lang="da-DK" sz="2000" dirty="0" smtClean="0"/>
              <a:t>”Jeg </a:t>
            </a:r>
            <a:r>
              <a:rPr lang="da-DK" sz="2000" dirty="0"/>
              <a:t>drikker ikke så meget som min kone siger, jeg synes ikke selv jeg har et </a:t>
            </a:r>
            <a:r>
              <a:rPr lang="da-DK" sz="2000" dirty="0" smtClean="0"/>
              <a:t>alkoholproblem.” </a:t>
            </a:r>
            <a:endParaRPr lang="da-DK" sz="2000" dirty="0"/>
          </a:p>
          <a:p>
            <a:r>
              <a:rPr lang="da-DK" sz="2000" dirty="0" smtClean="0"/>
              <a:t>”Jeg </a:t>
            </a:r>
            <a:r>
              <a:rPr lang="da-DK" sz="2000" dirty="0"/>
              <a:t>har kørt </a:t>
            </a:r>
            <a:r>
              <a:rPr lang="da-DK" sz="2000" dirty="0" smtClean="0"/>
              <a:t>påvirket </a:t>
            </a:r>
            <a:r>
              <a:rPr lang="da-DK" sz="2000" dirty="0"/>
              <a:t>flere gange, men det har været tilfældigheders spil, at jeg er blevet stoppet, jeg oplever ikke at have et problem </a:t>
            </a:r>
            <a:r>
              <a:rPr lang="da-DK" sz="2000" dirty="0" smtClean="0"/>
              <a:t>mere.” </a:t>
            </a:r>
            <a:endParaRPr lang="da-DK" sz="2000" dirty="0"/>
          </a:p>
          <a:p>
            <a:r>
              <a:rPr lang="da-DK" sz="2000" dirty="0" smtClean="0"/>
              <a:t>”Måske </a:t>
            </a:r>
            <a:r>
              <a:rPr lang="da-DK" sz="2000" dirty="0"/>
              <a:t>jeg </a:t>
            </a:r>
            <a:r>
              <a:rPr lang="da-DK" sz="2000" dirty="0" smtClean="0"/>
              <a:t>ryger </a:t>
            </a:r>
            <a:r>
              <a:rPr lang="da-DK" sz="2000" dirty="0"/>
              <a:t>for meget i perioder, men generelt har jeg styr på </a:t>
            </a:r>
            <a:r>
              <a:rPr lang="da-DK" sz="2000" dirty="0" smtClean="0"/>
              <a:t>det.”  </a:t>
            </a:r>
            <a:endParaRPr lang="da-DK" sz="2000" dirty="0"/>
          </a:p>
          <a:p>
            <a:r>
              <a:rPr lang="da-DK" sz="2000" dirty="0" smtClean="0"/>
              <a:t>”Jeg </a:t>
            </a:r>
            <a:r>
              <a:rPr lang="da-DK" sz="2000" dirty="0"/>
              <a:t>ønsker at </a:t>
            </a:r>
            <a:r>
              <a:rPr lang="da-DK" sz="2000" dirty="0" smtClean="0"/>
              <a:t>stoppe</a:t>
            </a:r>
            <a:r>
              <a:rPr lang="da-DK" sz="2000" dirty="0"/>
              <a:t>, men jeg ved ikke om jeg </a:t>
            </a:r>
            <a:r>
              <a:rPr lang="da-DK" sz="2000" dirty="0" smtClean="0"/>
              <a:t>kan.” </a:t>
            </a:r>
            <a:endParaRPr lang="da-DK" sz="2000" dirty="0"/>
          </a:p>
          <a:p>
            <a:r>
              <a:rPr lang="da-DK" sz="2000" dirty="0" smtClean="0"/>
              <a:t>”Der </a:t>
            </a:r>
            <a:r>
              <a:rPr lang="da-DK" sz="2000" dirty="0"/>
              <a:t>er flere som har sagt, at jeg burde holde, så det må jeg </a:t>
            </a:r>
            <a:r>
              <a:rPr lang="da-DK" sz="2000" dirty="0" smtClean="0"/>
              <a:t>hellere.” </a:t>
            </a:r>
            <a:endParaRPr lang="da-DK" sz="2000" dirty="0"/>
          </a:p>
          <a:p>
            <a:pPr marL="0" indent="0">
              <a:buNone/>
            </a:pPr>
            <a:endParaRPr lang="da-DK" sz="2000" dirty="0"/>
          </a:p>
        </p:txBody>
      </p:sp>
    </p:spTree>
    <p:extLst>
      <p:ext uri="{BB962C8B-B14F-4D97-AF65-F5344CB8AC3E}">
        <p14:creationId xmlns:p14="http://schemas.microsoft.com/office/powerpoint/2010/main" val="38883821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Opbygning af MI-samtale</a:t>
            </a:r>
            <a:endParaRPr lang="da-DK" b="1" dirty="0"/>
          </a:p>
        </p:txBody>
      </p:sp>
      <p:sp>
        <p:nvSpPr>
          <p:cNvPr id="3" name="Pladsholder til indhold 2"/>
          <p:cNvSpPr>
            <a:spLocks noGrp="1"/>
          </p:cNvSpPr>
          <p:nvPr>
            <p:ph idx="1"/>
          </p:nvPr>
        </p:nvSpPr>
        <p:spPr/>
        <p:txBody>
          <a:bodyPr>
            <a:normAutofit fontScale="85000" lnSpcReduction="10000"/>
          </a:bodyPr>
          <a:lstStyle/>
          <a:p>
            <a:r>
              <a:rPr lang="da-DK" dirty="0" smtClean="0"/>
              <a:t>Sæt rammerne, afklaring af forventninger</a:t>
            </a:r>
          </a:p>
          <a:p>
            <a:r>
              <a:rPr lang="da-DK" dirty="0" smtClean="0"/>
              <a:t>Efter en kort introduktion beder behandler om lov til at fortsætte</a:t>
            </a:r>
          </a:p>
          <a:p>
            <a:r>
              <a:rPr lang="da-DK" dirty="0" smtClean="0"/>
              <a:t>Start herefter med et åbent spørgsmål: Hvordan har du det i dag? Hvad har glædet dig/udfordret dig siden sidst?</a:t>
            </a:r>
          </a:p>
          <a:p>
            <a:r>
              <a:rPr lang="da-DK" dirty="0" smtClean="0"/>
              <a:t>Spejl/reflekter tilbage. Klienten vil derefter uddybe</a:t>
            </a:r>
          </a:p>
          <a:p>
            <a:r>
              <a:rPr lang="da-DK" dirty="0" smtClean="0"/>
              <a:t>Brug jævnligt opsummeringer </a:t>
            </a:r>
          </a:p>
          <a:p>
            <a:r>
              <a:rPr lang="da-DK" dirty="0" smtClean="0"/>
              <a:t>Undgå for mange spørgsmål, spejl mere. </a:t>
            </a:r>
          </a:p>
          <a:p>
            <a:r>
              <a:rPr lang="da-DK" dirty="0" smtClean="0"/>
              <a:t>For hvert åbent spørgsmål, to refleksioner.</a:t>
            </a:r>
            <a:endParaRPr lang="da-DK" dirty="0"/>
          </a:p>
        </p:txBody>
      </p:sp>
    </p:spTree>
    <p:extLst>
      <p:ext uri="{BB962C8B-B14F-4D97-AF65-F5344CB8AC3E}">
        <p14:creationId xmlns:p14="http://schemas.microsoft.com/office/powerpoint/2010/main" val="4729561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522514" y="999304"/>
            <a:ext cx="8229600" cy="663513"/>
          </a:xfrm>
        </p:spPr>
        <p:txBody>
          <a:bodyPr>
            <a:normAutofit fontScale="90000"/>
          </a:bodyPr>
          <a:lstStyle/>
          <a:p>
            <a:pPr algn="ctr"/>
            <a:r>
              <a:rPr lang="da-DK" b="1" dirty="0" smtClean="0"/>
              <a:t>Træningsopgave </a:t>
            </a:r>
            <a:endParaRPr lang="da-DK" b="1" dirty="0"/>
          </a:p>
        </p:txBody>
      </p:sp>
      <p:sp>
        <p:nvSpPr>
          <p:cNvPr id="3" name="Pladsholder til indhold 2"/>
          <p:cNvSpPr>
            <a:spLocks noGrp="1"/>
          </p:cNvSpPr>
          <p:nvPr>
            <p:ph idx="4294967295"/>
          </p:nvPr>
        </p:nvSpPr>
        <p:spPr>
          <a:xfrm>
            <a:off x="665018" y="1673187"/>
            <a:ext cx="8229600" cy="4525962"/>
          </a:xfrm>
        </p:spPr>
        <p:txBody>
          <a:bodyPr>
            <a:normAutofit/>
          </a:bodyPr>
          <a:lstStyle/>
          <a:p>
            <a:r>
              <a:rPr lang="da-DK" sz="2300" dirty="0" smtClean="0"/>
              <a:t>Gennemfør to samtaler, hvor du bevidst bruger ÅBRO-teknikken. Beslut dig inden samtalen for en bestemt målsætning, fx stil 5 åbne spørgsmål, test en simpel og en kompleks refleksion, prøv de forskellige komplekse refleksionsformer af eller lav én type opsummering undervejs eller til slut i samtalen</a:t>
            </a:r>
          </a:p>
          <a:p>
            <a:r>
              <a:rPr lang="da-DK" sz="2300" dirty="0" smtClean="0"/>
              <a:t>Notér til næste gang de vigtigste læringspunkter fra disse to samtaler:</a:t>
            </a:r>
          </a:p>
          <a:p>
            <a:pPr marL="0" indent="0">
              <a:buNone/>
            </a:pPr>
            <a:r>
              <a:rPr lang="da-DK" sz="2300" dirty="0"/>
              <a:t> </a:t>
            </a:r>
            <a:r>
              <a:rPr lang="da-DK" sz="2300" dirty="0" smtClean="0"/>
              <a:t>   - Hvad gik godt? Hvorfor gik det godt?</a:t>
            </a:r>
          </a:p>
          <a:p>
            <a:pPr marL="0" indent="0">
              <a:buNone/>
            </a:pPr>
            <a:r>
              <a:rPr lang="da-DK" sz="2300" dirty="0"/>
              <a:t> </a:t>
            </a:r>
            <a:r>
              <a:rPr lang="da-DK" sz="2300" dirty="0" smtClean="0"/>
              <a:t>   - Hvad var vanskeligt? Hvad gjorde det vanskeligt?</a:t>
            </a:r>
          </a:p>
          <a:p>
            <a:pPr marL="628650" indent="-628650">
              <a:buNone/>
            </a:pPr>
            <a:r>
              <a:rPr lang="da-DK" sz="2300" dirty="0"/>
              <a:t> </a:t>
            </a:r>
            <a:r>
              <a:rPr lang="da-DK" sz="2300" dirty="0" smtClean="0"/>
              <a:t>   - Hvor har jeg udviklingsbehov? Hvad vil jeg gerne være bedre til?  </a:t>
            </a:r>
          </a:p>
          <a:p>
            <a:endParaRPr lang="da-DK" dirty="0" smtClean="0"/>
          </a:p>
          <a:p>
            <a:endParaRPr lang="da-DK" dirty="0"/>
          </a:p>
        </p:txBody>
      </p:sp>
    </p:spTree>
    <p:extLst>
      <p:ext uri="{BB962C8B-B14F-4D97-AF65-F5344CB8AC3E}">
        <p14:creationId xmlns:p14="http://schemas.microsoft.com/office/powerpoint/2010/main" val="337045150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smtClean="0"/>
              <a:t>MI-ånden, processer, samtaleteknikker og strategier</a:t>
            </a:r>
            <a:endParaRPr lang="da-DK" b="1" dirty="0"/>
          </a:p>
        </p:txBody>
      </p:sp>
      <p:graphicFrame>
        <p:nvGraphicFramePr>
          <p:cNvPr id="6" name="Pladsholder til indhold 5"/>
          <p:cNvGraphicFramePr>
            <a:graphicFrameLocks noGrp="1"/>
          </p:cNvGraphicFramePr>
          <p:nvPr>
            <p:ph idx="1"/>
            <p:extLst>
              <p:ext uri="{D42A27DB-BD31-4B8C-83A1-F6EECF244321}">
                <p14:modId xmlns:p14="http://schemas.microsoft.com/office/powerpoint/2010/main" val="397173158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306293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smtClean="0"/>
              <a:t>Øvelse: ”Smagen af MI”</a:t>
            </a:r>
            <a:endParaRPr lang="da-DK" b="1" dirty="0"/>
          </a:p>
        </p:txBody>
      </p:sp>
      <p:sp>
        <p:nvSpPr>
          <p:cNvPr id="3" name="Pladsholder til indhold 2"/>
          <p:cNvSpPr>
            <a:spLocks noGrp="1"/>
          </p:cNvSpPr>
          <p:nvPr>
            <p:ph idx="1"/>
          </p:nvPr>
        </p:nvSpPr>
        <p:spPr/>
        <p:txBody>
          <a:bodyPr>
            <a:normAutofit fontScale="85000" lnSpcReduction="10000"/>
          </a:bodyPr>
          <a:lstStyle/>
          <a:p>
            <a:pPr marL="0" indent="0">
              <a:buNone/>
            </a:pPr>
            <a:r>
              <a:rPr lang="da-DK" dirty="0" smtClean="0"/>
              <a:t>Prøv næste gang du har en samtale med en person at spørge personen om noget som vedkommende har overvejet at ændre på indenfor de seneste 6 måneder: </a:t>
            </a:r>
          </a:p>
          <a:p>
            <a:pPr marL="0" indent="0">
              <a:buNone/>
            </a:pPr>
            <a:endParaRPr lang="da-DK" dirty="0" smtClean="0"/>
          </a:p>
          <a:p>
            <a:r>
              <a:rPr lang="da-DK" dirty="0" smtClean="0"/>
              <a:t>At komme i bedre form </a:t>
            </a:r>
          </a:p>
          <a:p>
            <a:r>
              <a:rPr lang="da-DK" dirty="0" smtClean="0"/>
              <a:t>At holde op med at ryge </a:t>
            </a:r>
          </a:p>
          <a:p>
            <a:r>
              <a:rPr lang="da-DK" dirty="0" smtClean="0"/>
              <a:t>At holde op med at drikke</a:t>
            </a:r>
          </a:p>
          <a:p>
            <a:r>
              <a:rPr lang="da-DK" dirty="0" smtClean="0"/>
              <a:t>At holde op med at spise usundt</a:t>
            </a:r>
          </a:p>
          <a:p>
            <a:endParaRPr lang="da-DK" dirty="0" smtClean="0"/>
          </a:p>
          <a:p>
            <a:pPr marL="0" indent="0">
              <a:buNone/>
            </a:pPr>
            <a:r>
              <a:rPr lang="da-DK" dirty="0" smtClean="0"/>
              <a:t>Husk, der er altid noget, man overvejer at ændre!</a:t>
            </a:r>
            <a:endParaRPr lang="da-DK" dirty="0"/>
          </a:p>
        </p:txBody>
      </p:sp>
    </p:spTree>
    <p:extLst>
      <p:ext uri="{BB962C8B-B14F-4D97-AF65-F5344CB8AC3E}">
        <p14:creationId xmlns:p14="http://schemas.microsoft.com/office/powerpoint/2010/main" val="12244026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lstStyle/>
          <a:p>
            <a:r>
              <a:rPr lang="da-DK" b="1" dirty="0" smtClean="0"/>
              <a:t>Øvelse: ”Smagen af MI”</a:t>
            </a:r>
            <a:endParaRPr lang="da-DK" b="1" dirty="0"/>
          </a:p>
        </p:txBody>
      </p:sp>
      <p:sp>
        <p:nvSpPr>
          <p:cNvPr id="3" name="Pladsholder til indhold 2"/>
          <p:cNvSpPr>
            <a:spLocks noGrp="1"/>
          </p:cNvSpPr>
          <p:nvPr>
            <p:ph idx="1"/>
          </p:nvPr>
        </p:nvSpPr>
        <p:spPr/>
        <p:txBody>
          <a:bodyPr>
            <a:normAutofit fontScale="85000" lnSpcReduction="20000"/>
          </a:bodyPr>
          <a:lstStyle/>
          <a:p>
            <a:r>
              <a:rPr lang="da-DK" sz="2400" dirty="0" smtClean="0"/>
              <a:t>To går sammen</a:t>
            </a:r>
          </a:p>
          <a:p>
            <a:pPr marL="0" indent="0">
              <a:buNone/>
            </a:pPr>
            <a:endParaRPr lang="da-DK" sz="2400" dirty="0" smtClean="0"/>
          </a:p>
          <a:p>
            <a:pPr marL="0" indent="0">
              <a:buNone/>
            </a:pPr>
            <a:r>
              <a:rPr lang="da-DK" sz="2400" dirty="0" smtClean="0"/>
              <a:t>Interviewer: </a:t>
            </a:r>
          </a:p>
          <a:p>
            <a:r>
              <a:rPr lang="da-DK" sz="2400" dirty="0" smtClean="0"/>
              <a:t>”Hvad giver dig lyst til at lave denne forandring?”</a:t>
            </a:r>
          </a:p>
          <a:p>
            <a:r>
              <a:rPr lang="da-DK" sz="2400" dirty="0" smtClean="0"/>
              <a:t>”Hvis du beslutter dig for det, hvordan kan du så gøre det?”</a:t>
            </a:r>
          </a:p>
          <a:p>
            <a:r>
              <a:rPr lang="da-DK" sz="2400" dirty="0" smtClean="0"/>
              <a:t>”Hvad er dine tre bedste grunde til at gøre det?”</a:t>
            </a:r>
          </a:p>
          <a:p>
            <a:r>
              <a:rPr lang="da-DK" sz="2400" dirty="0" smtClean="0"/>
              <a:t>”På en skala fra 0-10, hvor vigtigt er det for dig at lave denne forandring og hvorfor?”</a:t>
            </a:r>
          </a:p>
          <a:p>
            <a:pPr marL="0" indent="0">
              <a:buNone/>
            </a:pPr>
            <a:endParaRPr lang="da-DK" sz="2400" dirty="0" smtClean="0"/>
          </a:p>
          <a:p>
            <a:r>
              <a:rPr lang="da-DK" sz="2400" dirty="0" smtClean="0"/>
              <a:t>Giv en kort opsummering af det, som personen har sagt: ”så du, og du, og du” </a:t>
            </a:r>
          </a:p>
          <a:p>
            <a:pPr marL="0" indent="0">
              <a:buNone/>
            </a:pPr>
            <a:endParaRPr lang="da-DK" sz="2400" dirty="0" smtClean="0"/>
          </a:p>
          <a:p>
            <a:r>
              <a:rPr lang="da-DK" sz="2400" dirty="0" smtClean="0"/>
              <a:t>Slut af med at spørge: ”Så hvad er dit næste skridt?”</a:t>
            </a:r>
          </a:p>
          <a:p>
            <a:r>
              <a:rPr lang="da-DK" sz="2400" dirty="0" smtClean="0"/>
              <a:t>Tidsramme: 10 min.</a:t>
            </a:r>
            <a:endParaRPr lang="da-DK" sz="2400" dirty="0"/>
          </a:p>
        </p:txBody>
      </p:sp>
    </p:spTree>
    <p:extLst>
      <p:ext uri="{BB962C8B-B14F-4D97-AF65-F5344CB8AC3E}">
        <p14:creationId xmlns:p14="http://schemas.microsoft.com/office/powerpoint/2010/main" val="349201056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lstStyle/>
          <a:p>
            <a:endParaRPr lang="da-DK" dirty="0" smtClean="0"/>
          </a:p>
          <a:p>
            <a:endParaRPr lang="da-DK" dirty="0"/>
          </a:p>
          <a:p>
            <a:pPr marL="0" indent="0" algn="ctr">
              <a:buNone/>
            </a:pPr>
            <a:r>
              <a:rPr lang="da-DK" sz="2400" dirty="0" smtClean="0"/>
              <a:t>Hvordan føltes det at være den, der blev interviewet?</a:t>
            </a:r>
            <a:endParaRPr lang="da-DK" sz="2400" dirty="0"/>
          </a:p>
        </p:txBody>
      </p:sp>
    </p:spTree>
    <p:extLst>
      <p:ext uri="{BB962C8B-B14F-4D97-AF65-F5344CB8AC3E}">
        <p14:creationId xmlns:p14="http://schemas.microsoft.com/office/powerpoint/2010/main" val="12566573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sz="3600" b="1" dirty="0" smtClean="0"/>
              <a:t>Almindelige reaktioner på det at blive lyttet til</a:t>
            </a:r>
            <a:endParaRPr lang="da-DK" sz="3600" b="1" dirty="0"/>
          </a:p>
        </p:txBody>
      </p:sp>
      <p:pic>
        <p:nvPicPr>
          <p:cNvPr id="5" name="Billede 4"/>
          <p:cNvPicPr>
            <a:picLocks noChangeAspect="1"/>
          </p:cNvPicPr>
          <p:nvPr/>
        </p:nvPicPr>
        <p:blipFill>
          <a:blip r:embed="rId2"/>
          <a:stretch>
            <a:fillRect/>
          </a:stretch>
        </p:blipFill>
        <p:spPr>
          <a:xfrm>
            <a:off x="508000" y="1892300"/>
            <a:ext cx="8128000" cy="3073400"/>
          </a:xfrm>
          <a:prstGeom prst="rect">
            <a:avLst/>
          </a:prstGeom>
        </p:spPr>
      </p:pic>
    </p:spTree>
    <p:extLst>
      <p:ext uri="{BB962C8B-B14F-4D97-AF65-F5344CB8AC3E}">
        <p14:creationId xmlns:p14="http://schemas.microsoft.com/office/powerpoint/2010/main" val="39192535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Autofit/>
          </a:bodyPr>
          <a:lstStyle/>
          <a:p>
            <a:r>
              <a:rPr lang="da-DK" b="1" dirty="0" smtClean="0"/>
              <a:t>MI-stilen vs. ordnerefleksen</a:t>
            </a:r>
            <a:r>
              <a:rPr lang="da-DK" b="1" dirty="0"/>
              <a:t/>
            </a:r>
            <a:br>
              <a:rPr lang="da-DK" b="1" dirty="0"/>
            </a:br>
            <a:endParaRPr lang="da-DK" b="1" dirty="0"/>
          </a:p>
        </p:txBody>
      </p:sp>
      <p:sp>
        <p:nvSpPr>
          <p:cNvPr id="3" name="Pladsholder til indhold 2"/>
          <p:cNvSpPr>
            <a:spLocks noGrp="1"/>
          </p:cNvSpPr>
          <p:nvPr>
            <p:ph idx="1"/>
          </p:nvPr>
        </p:nvSpPr>
        <p:spPr/>
        <p:txBody>
          <a:bodyPr>
            <a:normAutofit/>
          </a:bodyPr>
          <a:lstStyle/>
          <a:p>
            <a:pPr marL="0" indent="0" algn="ctr">
              <a:buNone/>
            </a:pPr>
            <a:r>
              <a:rPr lang="da-DK" sz="2000" b="1" dirty="0" smtClean="0"/>
              <a:t>MI-stilen medfører, at personen føler:</a:t>
            </a:r>
          </a:p>
          <a:p>
            <a:pPr marL="0" indent="0" algn="ctr">
              <a:buNone/>
            </a:pPr>
            <a:r>
              <a:rPr lang="da-DK" sz="2000" i="1" dirty="0" smtClean="0"/>
              <a:t>Engagement</a:t>
            </a:r>
          </a:p>
          <a:p>
            <a:pPr marL="0" indent="0" algn="ctr">
              <a:buNone/>
            </a:pPr>
            <a:r>
              <a:rPr lang="da-DK" sz="2000" i="1" dirty="0" smtClean="0"/>
              <a:t>Empowerment</a:t>
            </a:r>
          </a:p>
          <a:p>
            <a:pPr marL="0" indent="0" algn="ctr">
              <a:buNone/>
            </a:pPr>
            <a:r>
              <a:rPr lang="da-DK" sz="2000" i="1" dirty="0" smtClean="0"/>
              <a:t>Åbenhed</a:t>
            </a:r>
          </a:p>
          <a:p>
            <a:pPr marL="0" indent="0" algn="ctr">
              <a:buNone/>
            </a:pPr>
            <a:r>
              <a:rPr lang="da-DK" sz="2000" i="1" dirty="0" smtClean="0"/>
              <a:t>Forståelse</a:t>
            </a:r>
          </a:p>
          <a:p>
            <a:pPr marL="0" indent="0">
              <a:buNone/>
            </a:pPr>
            <a:endParaRPr lang="da-DK" sz="2000" b="1" i="1" dirty="0"/>
          </a:p>
          <a:p>
            <a:pPr marL="0" indent="0" algn="ctr">
              <a:buNone/>
            </a:pPr>
            <a:r>
              <a:rPr lang="da-DK" sz="2000" b="1" dirty="0" smtClean="0"/>
              <a:t>”Ordnerefleksen” medfører:</a:t>
            </a:r>
          </a:p>
          <a:p>
            <a:pPr marL="0" indent="0" algn="ctr">
              <a:buNone/>
            </a:pPr>
            <a:r>
              <a:rPr lang="da-DK" sz="2000" i="1" dirty="0" smtClean="0"/>
              <a:t>Vrede</a:t>
            </a:r>
          </a:p>
          <a:p>
            <a:pPr marL="0" indent="0" algn="ctr">
              <a:buNone/>
            </a:pPr>
            <a:r>
              <a:rPr lang="da-DK" sz="2000" i="1" dirty="0" smtClean="0"/>
              <a:t>Defensiv</a:t>
            </a:r>
          </a:p>
          <a:p>
            <a:pPr marL="0" indent="0" algn="ctr">
              <a:buNone/>
            </a:pPr>
            <a:r>
              <a:rPr lang="da-DK" sz="2000" i="1" dirty="0" smtClean="0"/>
              <a:t>Ilde tilpas</a:t>
            </a:r>
          </a:p>
          <a:p>
            <a:pPr marL="0" indent="0" algn="ctr">
              <a:buNone/>
            </a:pPr>
            <a:r>
              <a:rPr lang="da-DK" sz="2000" i="1" dirty="0" smtClean="0"/>
              <a:t>Magtesløs</a:t>
            </a:r>
            <a:r>
              <a:rPr lang="da-DK" sz="2000" dirty="0" smtClean="0"/>
              <a:t> </a:t>
            </a:r>
          </a:p>
          <a:p>
            <a:endParaRPr lang="da-DK" sz="2000" dirty="0"/>
          </a:p>
        </p:txBody>
      </p:sp>
      <p:sp>
        <p:nvSpPr>
          <p:cNvPr id="4" name="Tekstfelt 3"/>
          <p:cNvSpPr txBox="1"/>
          <p:nvPr/>
        </p:nvSpPr>
        <p:spPr>
          <a:xfrm>
            <a:off x="482600" y="6350000"/>
            <a:ext cx="8394700" cy="369332"/>
          </a:xfrm>
          <a:prstGeom prst="rect">
            <a:avLst/>
          </a:prstGeom>
          <a:noFill/>
        </p:spPr>
        <p:txBody>
          <a:bodyPr wrap="square" rtlCol="0">
            <a:spAutoFit/>
          </a:bodyPr>
          <a:lstStyle/>
          <a:p>
            <a:r>
              <a:rPr lang="da-DK" b="1" dirty="0" smtClean="0"/>
              <a:t>Med andre ord, den stil du vælger har stor indflydelse på samarbejdet med personen! </a:t>
            </a:r>
            <a:endParaRPr lang="da-DK" b="1" dirty="0"/>
          </a:p>
        </p:txBody>
      </p:sp>
    </p:spTree>
    <p:extLst>
      <p:ext uri="{BB962C8B-B14F-4D97-AF65-F5344CB8AC3E}">
        <p14:creationId xmlns:p14="http://schemas.microsoft.com/office/powerpoint/2010/main" val="410675458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4397</TotalTime>
  <Words>8787</Words>
  <Application>Microsoft Office PowerPoint</Application>
  <PresentationFormat>Skærmshow (4:3)</PresentationFormat>
  <Paragraphs>591</Paragraphs>
  <Slides>43</Slides>
  <Notes>35</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43</vt:i4>
      </vt:variant>
    </vt:vector>
  </HeadingPairs>
  <TitlesOfParts>
    <vt:vector size="47" baseType="lpstr">
      <vt:lpstr>Arial</vt:lpstr>
      <vt:lpstr>Calibri</vt:lpstr>
      <vt:lpstr>Wingdings</vt:lpstr>
      <vt:lpstr>Kontortema</vt:lpstr>
      <vt:lpstr>PowerPoint-præsentation</vt:lpstr>
      <vt:lpstr>Program og Læringsmål!</vt:lpstr>
      <vt:lpstr>Hvad er motivation?</vt:lpstr>
      <vt:lpstr>Hvad er motivation?</vt:lpstr>
      <vt:lpstr>Øvelse: ”Smagen af MI”</vt:lpstr>
      <vt:lpstr>Øvelse: ”Smagen af MI”</vt:lpstr>
      <vt:lpstr>PowerPoint-præsentation</vt:lpstr>
      <vt:lpstr>Almindelige reaktioner på det at blive lyttet til</vt:lpstr>
      <vt:lpstr>MI-stilen vs. ordnerefleksen </vt:lpstr>
      <vt:lpstr>Et kontinuum af kommunikationsstile</vt:lpstr>
      <vt:lpstr>Videodemonstration: ”The guy in the bar”</vt:lpstr>
      <vt:lpstr>Udvikling af MI </vt:lpstr>
      <vt:lpstr>Hvad er MI?</vt:lpstr>
      <vt:lpstr>PowerPoint-præsentation</vt:lpstr>
      <vt:lpstr>PowerPoint-præsentation</vt:lpstr>
      <vt:lpstr>AMBIVALENS</vt:lpstr>
      <vt:lpstr>Diskrepans</vt:lpstr>
      <vt:lpstr>PowerPoint-præsentation</vt:lpstr>
      <vt:lpstr>Nøgleord for hver proces i MI </vt:lpstr>
      <vt:lpstr>MI-teknikken - ÅBRO</vt:lpstr>
      <vt:lpstr>Åbne spørgsmål</vt:lpstr>
      <vt:lpstr>Lukkede spørgsmål</vt:lpstr>
      <vt:lpstr> Fællesøvelse: Genkendelse af åbne og lukkede spørgsmål</vt:lpstr>
      <vt:lpstr>Bekræftelser</vt:lpstr>
      <vt:lpstr>Eksempel:</vt:lpstr>
      <vt:lpstr>Øvelse: Genkendelse af bekræftelse</vt:lpstr>
      <vt:lpstr>Refleksioner</vt:lpstr>
      <vt:lpstr>Typer af komplekse refleksioner</vt:lpstr>
      <vt:lpstr>Refleksioner </vt:lpstr>
      <vt:lpstr>Eksempel:</vt:lpstr>
      <vt:lpstr>Øvelse: Simple og komplekse refleksioner</vt:lpstr>
      <vt:lpstr>Opsummeringer</vt:lpstr>
      <vt:lpstr>Former for opsummeringer</vt:lpstr>
      <vt:lpstr>Gode råd vedr. opsummeringer:</vt:lpstr>
      <vt:lpstr>Øvelse: Opbygning af opsummeringer</vt:lpstr>
      <vt:lpstr>Forandringsudsagn</vt:lpstr>
      <vt:lpstr>Status quo-udsagn</vt:lpstr>
      <vt:lpstr>Forandringsudsagn – syv kategorier</vt:lpstr>
      <vt:lpstr>To overordnede kategorier af forandringsudsagn</vt:lpstr>
      <vt:lpstr>Fællesøvelse: At genkende forandringsudsagn</vt:lpstr>
      <vt:lpstr>Opbygning af MI-samtale</vt:lpstr>
      <vt:lpstr>Træningsopgave </vt:lpstr>
      <vt:lpstr>MI-ånden, processer, samtaleteknikker og strategier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Felix Venndt</dc:creator>
  <cp:lastModifiedBy>Allan Lehmkuhl Virenfeldt Hansen</cp:lastModifiedBy>
  <cp:revision>40</cp:revision>
  <dcterms:created xsi:type="dcterms:W3CDTF">2014-07-30T07:55:38Z</dcterms:created>
  <dcterms:modified xsi:type="dcterms:W3CDTF">2020-10-29T08:35:52Z</dcterms:modified>
</cp:coreProperties>
</file>