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7"/>
  </p:notesMasterIdLst>
  <p:handoutMasterIdLst>
    <p:handoutMasterId r:id="rId18"/>
  </p:handoutMasterIdLst>
  <p:sldIdLst>
    <p:sldId id="306" r:id="rId5"/>
    <p:sldId id="315" r:id="rId6"/>
    <p:sldId id="308" r:id="rId7"/>
    <p:sldId id="314" r:id="rId8"/>
    <p:sldId id="316" r:id="rId9"/>
    <p:sldId id="321" r:id="rId10"/>
    <p:sldId id="323" r:id="rId11"/>
    <p:sldId id="318" r:id="rId12"/>
    <p:sldId id="317" r:id="rId13"/>
    <p:sldId id="319" r:id="rId14"/>
    <p:sldId id="320" r:id="rId15"/>
    <p:sldId id="312" r:id="rId16"/>
  </p:sldIdLst>
  <p:sldSz cx="12192000" cy="6858000"/>
  <p:notesSz cx="6858000" cy="9144000"/>
  <p:defaultTextStyle>
    <a:defPPr rtl="0"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4967" autoAdjust="0"/>
  </p:normalViewPr>
  <p:slideViewPr>
    <p:cSldViewPr snapToGrid="0">
      <p:cViewPr>
        <p:scale>
          <a:sx n="77" d="100"/>
          <a:sy n="77" d="100"/>
        </p:scale>
        <p:origin x="232" y="72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1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53696582-B007-431B-9F70-F01D3F1C71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C91A418-5A8D-4312-959C-0378F7AFD5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F08B9-05AB-4D01-8DEA-11450C7B59EE}" type="datetime1">
              <a:rPr lang="da-DK" smtClean="0"/>
              <a:t>12-01-2023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A23142D-E31B-431E-A88C-7B540D61EE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71F35C8-25D6-4472-8613-11637F111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EF65B-3732-4F37-BD14-10C30289E9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9982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noProof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CD5D9-3242-4131-98BC-E4286A18D855}" type="datetime1">
              <a:rPr lang="da-DK" smtClean="0"/>
              <a:pPr/>
              <a:t>12-01-2023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707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6633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4460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924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221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200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5115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24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305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048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367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814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Klik for at redigere undertiteltypografien i masteren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fik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4" name="Grafik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6" name="Grafik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fik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4" name="Grafik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6" name="Grafik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7" name="Pladsholder til indhold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da-DK" noProof="0"/>
              <a:t>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Klik for at redigere undertiteltypografien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0" name="Pladsholder til billede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1" name="Pladsholder til billede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n titel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dsholder til billede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32" name="Pladsholder til billede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30" name="Pladsholder til billede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3/9/20XX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8" name="Grafik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0" name="Grafik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2" name="Grafik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noProof="0"/>
              <a:t>3/9/20XX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noProof="0"/>
              <a:t>3/9/20XX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noProof="0"/>
              <a:t>3/9/20XX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noProof="0"/>
              <a:t>3/9/20XX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2,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Klik for at redigere undertiteltypografien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fik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21" name="Grafik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23" name="Grafik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n titel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billede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Titel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3/9/20XX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1" name="Grafik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3" name="Grafik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7" name="Grafik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da-DK" noProof="0"/>
              <a:t>3/9/20XX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fik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9" name="Grafik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fsnitsoverskrif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Klik for at redigere undertiteltypografien i masteren</a:t>
            </a:r>
          </a:p>
        </p:txBody>
      </p:sp>
      <p:sp>
        <p:nvSpPr>
          <p:cNvPr id="4" name="Grafik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5" name="Grafik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6" name="Grafik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7" name="Grafik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1" name="Grafik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3" name="Grafik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Klik for at redigere undertiteltypografien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og indhold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Titel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3/9/20XX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9" name="Grafik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1" name="Grafik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fik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2" name="Grafik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  <p:sp>
        <p:nvSpPr>
          <p:cNvPr id="14" name="Grafik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a-DK" noProof="0"/>
              <a:t>3/9/20XX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a-DK" noProof="0"/>
              <a:t>Præsentationstitel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515516" cy="2843784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da-DK" sz="3600" spc="400" dirty="0"/>
              <a:t>Hygiejne og smitteforebyggelse i sundhedsplejen</a:t>
            </a:r>
            <a:endParaRPr lang="da-DK" sz="36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a-DK" sz="2000" b="1" dirty="0">
                <a:solidFill>
                  <a:schemeClr val="bg1"/>
                </a:solidFill>
              </a:rPr>
              <a:t>Personalemøde 12.01.23</a:t>
            </a:r>
          </a:p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9" y="1162425"/>
            <a:ext cx="8344594" cy="644236"/>
          </a:xfrm>
        </p:spPr>
        <p:txBody>
          <a:bodyPr rtlCol="0">
            <a:noAutofit/>
          </a:bodyPr>
          <a:lstStyle/>
          <a:p>
            <a:pPr rtl="0"/>
            <a:br>
              <a:rPr lang="da-DK" sz="2000" b="1" dirty="0"/>
            </a:br>
            <a:br>
              <a:rPr lang="da-DK" sz="2000" b="1" dirty="0"/>
            </a:br>
            <a:br>
              <a:rPr lang="da-DK" sz="2000" b="1" dirty="0"/>
            </a:br>
            <a:r>
              <a:rPr lang="da-DK" sz="2000" b="1" dirty="0"/>
              <a:t>ENGANGSPLASTFORKLÆDE </a:t>
            </a:r>
            <a:br>
              <a:rPr lang="da-DK" sz="2000" b="1" dirty="0"/>
            </a:br>
            <a:endParaRPr lang="da-DK" sz="2000" b="1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9" y="1893310"/>
            <a:ext cx="6658495" cy="4125105"/>
          </a:xfrm>
        </p:spPr>
        <p:txBody>
          <a:bodyPr rtlCol="0">
            <a:normAutofit/>
          </a:bodyPr>
          <a:lstStyle/>
          <a:p>
            <a:pPr rtl="0"/>
            <a:r>
              <a:rPr lang="da-DK" sz="1800" dirty="0"/>
              <a:t>Engangsplastforklæde anvendes for at forebygge forurening af arbejdsdragten og dermed kontaktsmitte.</a:t>
            </a:r>
          </a:p>
          <a:p>
            <a:pPr rtl="0"/>
            <a:endParaRPr lang="da-DK" sz="18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Skal som minimum være væskeafvisende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Skal kasseres straks efter brug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Ved aftagning af engangsplastforklædet skal man være opmærksom på ikke at berøre den forurenede yderside.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Håndhygiejne udføres, når engangsplastforklæde er taget af. </a:t>
            </a:r>
          </a:p>
        </p:txBody>
      </p:sp>
      <p:pic>
        <p:nvPicPr>
          <p:cNvPr id="8" name="Pladsholder til billede 7" descr="bjerger under nattehimlen lige før daggry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/>
      </p:pic>
    </p:spTree>
    <p:extLst>
      <p:ext uri="{BB962C8B-B14F-4D97-AF65-F5344CB8AC3E}">
        <p14:creationId xmlns:p14="http://schemas.microsoft.com/office/powerpoint/2010/main" val="418908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6" y="1150131"/>
            <a:ext cx="8344594" cy="644236"/>
          </a:xfrm>
        </p:spPr>
        <p:txBody>
          <a:bodyPr rtlCol="0">
            <a:noAutofit/>
          </a:bodyPr>
          <a:lstStyle/>
          <a:p>
            <a:pPr rtl="0"/>
            <a:r>
              <a:rPr lang="da-DK" sz="2000" b="1" dirty="0"/>
              <a:t>RENGØRING AF  UDSTYR </a:t>
            </a:r>
            <a:br>
              <a:rPr lang="da-DK" sz="2000" b="1" dirty="0"/>
            </a:br>
            <a:endParaRPr lang="da-DK" sz="2000" b="1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96" y="1961804"/>
            <a:ext cx="8138159" cy="4984115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da-DK" sz="1800" b="1" dirty="0"/>
              <a:t>Sundhedsplejerskens udstyr kategoriseres som ”</a:t>
            </a:r>
            <a:r>
              <a:rPr lang="da-DK" sz="1800" b="1" i="1" dirty="0"/>
              <a:t>ikke-kritisk</a:t>
            </a:r>
            <a:r>
              <a:rPr lang="da-DK" sz="1800" b="1" dirty="0"/>
              <a:t>” og anvendes på intakt hud.</a:t>
            </a:r>
          </a:p>
          <a:p>
            <a:pPr rtl="0"/>
            <a:endParaRPr lang="da-DK" sz="18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Rengøring (vand og sæbe) er tilstrækkeligt</a:t>
            </a:r>
          </a:p>
          <a:p>
            <a:pPr rtl="0"/>
            <a:endParaRPr lang="da-DK" sz="18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Ved synlig forurening med  blod, sekreter eller ekskreter udføres supplerende desinfektion</a:t>
            </a:r>
          </a:p>
          <a:p>
            <a:pPr rtl="0"/>
            <a:endParaRPr lang="da-DK" sz="18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Desinfektion skal altid være på baggrund af forudgået rengøring, hvis der er tale om synlig forurening</a:t>
            </a:r>
          </a:p>
          <a:p>
            <a:pPr rtl="0"/>
            <a:endParaRPr lang="da-DK" sz="18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Opbevaring af rent udstyr: Opbevares og håndteres rent. Det vil sige, at det skal opbevares på hylder i rene og lukkede depotrum, i lukkede skabe eller skuffer, håndteres med rene hænder og  transporteres rent – på et rent bord, i en ren beholder, fx en kasse eller en plastikpose.</a:t>
            </a:r>
          </a:p>
          <a:p>
            <a:pPr rtl="0"/>
            <a:endParaRPr lang="da-DK" sz="18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Teknisk udstyr (computer, udstyr til høreprøve, højdemåler mv.) skal betjenes med rene og tørre hænder </a:t>
            </a:r>
          </a:p>
        </p:txBody>
      </p:sp>
      <p:pic>
        <p:nvPicPr>
          <p:cNvPr id="8" name="Pladsholder til billede 7" descr="bjerger under nattehimlen lige før daggry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8588006" y="1150131"/>
            <a:ext cx="3380300" cy="3380306"/>
          </a:xfrm>
        </p:spPr>
      </p:pic>
    </p:spTree>
    <p:extLst>
      <p:ext uri="{BB962C8B-B14F-4D97-AF65-F5344CB8AC3E}">
        <p14:creationId xmlns:p14="http://schemas.microsoft.com/office/powerpoint/2010/main" val="2642303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 descr="bjerge ved solnedgang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41" b="41"/>
          <a:stretch/>
        </p:blipFill>
        <p:spPr/>
      </p:pic>
      <p:pic>
        <p:nvPicPr>
          <p:cNvPr id="11" name="Pladsholder til billede 10" descr="bjerge ved solnedgang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347" b="347"/>
          <a:stretch/>
        </p:blipFill>
        <p:spPr/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SPØRGSMÅL ?</a:t>
            </a:r>
          </a:p>
        </p:txBody>
      </p:sp>
      <p:pic>
        <p:nvPicPr>
          <p:cNvPr id="15" name="Pladsholder til billede 14" descr="bjerge under himlen nær skumringstid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16" r="16"/>
          <a:stretch/>
        </p:blipFill>
        <p:spPr/>
      </p:pic>
      <p:pic>
        <p:nvPicPr>
          <p:cNvPr id="13" name="Pladsholder til billede 12" descr="bjerger under nattehimlen lige før daggry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 t="108" b="108"/>
          <a:stretch/>
        </p:blipFill>
        <p:spPr/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07" y="1737360"/>
            <a:ext cx="7040880" cy="4984115"/>
          </a:xfrm>
        </p:spPr>
        <p:txBody>
          <a:bodyPr rtlCol="0">
            <a:normAutofit/>
          </a:bodyPr>
          <a:lstStyle/>
          <a:p>
            <a:pPr rtl="0"/>
            <a:r>
              <a:rPr lang="da-DK" sz="3200" b="1" dirty="0"/>
              <a:t>Sundhedsplejen er en del af den primære sygdomsforebyggelse: </a:t>
            </a:r>
          </a:p>
          <a:p>
            <a:pPr rtl="0"/>
            <a:br>
              <a:rPr lang="da-DK" sz="2000" dirty="0"/>
            </a:br>
            <a:r>
              <a:rPr lang="da-DK" sz="2400" dirty="0"/>
              <a:t>”</a:t>
            </a:r>
            <a:r>
              <a:rPr lang="da-DK" sz="2400" i="1" dirty="0"/>
              <a:t>F</a:t>
            </a:r>
            <a:r>
              <a:rPr lang="da-DK" sz="2400" b="0" i="1" dirty="0"/>
              <a:t>orebyggelse, der har til opgave at hindre sygdom hos raske personer, herunder håndhygiejne og anvendelse af værnemidler</a:t>
            </a:r>
            <a:r>
              <a:rPr lang="da-DK" sz="2400" b="0" dirty="0"/>
              <a:t>”, SST 2017.</a:t>
            </a:r>
            <a:endParaRPr lang="da-DK" dirty="0"/>
          </a:p>
        </p:txBody>
      </p:sp>
      <p:pic>
        <p:nvPicPr>
          <p:cNvPr id="8" name="Pladsholder til billede 7" descr="bjerger under nattehimlen lige før daggry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/>
      </p:pic>
    </p:spTree>
    <p:extLst>
      <p:ext uri="{BB962C8B-B14F-4D97-AF65-F5344CB8AC3E}">
        <p14:creationId xmlns:p14="http://schemas.microsoft.com/office/powerpoint/2010/main" val="349620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07" y="792508"/>
            <a:ext cx="8344594" cy="644236"/>
          </a:xfrm>
        </p:spPr>
        <p:txBody>
          <a:bodyPr rtlCol="0">
            <a:noAutofit/>
          </a:bodyPr>
          <a:lstStyle/>
          <a:p>
            <a:pPr rtl="0"/>
            <a:r>
              <a:rPr lang="da-DK" sz="2000" b="1" dirty="0"/>
              <a:t>SUNDHEDSPLEJERSKER ARBEJDER UNDER </a:t>
            </a:r>
            <a:r>
              <a:rPr lang="da-DK" sz="2000" b="1" u="sng" dirty="0"/>
              <a:t>REN PROCEDURE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07" y="1745673"/>
            <a:ext cx="7373389" cy="5225184"/>
          </a:xfrm>
        </p:spPr>
        <p:txBody>
          <a:bodyPr rtlCol="0">
            <a:normAutofit fontScale="85000" lnSpcReduction="100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En ren procedure/opgave er en handling, hvor målet er at forebygge, at der via personalets hænder, håndled, underarme og/eller via udstyr/omgivelser </a:t>
            </a:r>
            <a:r>
              <a:rPr lang="da-DK" sz="1800" b="1" dirty="0"/>
              <a:t>overføres</a:t>
            </a:r>
            <a:r>
              <a:rPr lang="da-DK" sz="1800" dirty="0"/>
              <a:t> </a:t>
            </a:r>
            <a:r>
              <a:rPr lang="da-DK" sz="1800" b="1" dirty="0"/>
              <a:t>potentielt sygdomsfremkaldende </a:t>
            </a:r>
            <a:r>
              <a:rPr lang="da-DK" sz="1800" dirty="0"/>
              <a:t>mikroorganismer </a:t>
            </a:r>
            <a:r>
              <a:rPr lang="da-DK" sz="1800" b="1" dirty="0"/>
              <a:t>til patienten, og/eller udstyr/omgivelser.</a:t>
            </a:r>
          </a:p>
          <a:p>
            <a:pPr rtl="0"/>
            <a:endParaRPr lang="da-DK" sz="1800" b="1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En ren procedure/opgave indebærer en </a:t>
            </a:r>
            <a:r>
              <a:rPr lang="da-DK" sz="1800" b="1" dirty="0"/>
              <a:t>begrænset, men acceptabel </a:t>
            </a:r>
            <a:r>
              <a:rPr lang="da-DK" sz="1800" dirty="0"/>
              <a:t>risiko for overførsel af potentielt sygdomsfremkaldende mikroorganismer </a:t>
            </a:r>
            <a:r>
              <a:rPr lang="da-DK" sz="1800" b="1" dirty="0"/>
              <a:t>til personalets hænder, håndled og underarme og/eller udstyr/omgivelser</a:t>
            </a:r>
            <a:r>
              <a:rPr lang="da-DK" sz="1800" dirty="0"/>
              <a:t>.</a:t>
            </a:r>
          </a:p>
          <a:p>
            <a:pPr rtl="0"/>
            <a:endParaRPr lang="da-DK" sz="18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Efter afslutningen af en ren procedure/opgave er personalets hænder urene – idet de nu er forurenede med mikroorganismer fra patienten (fx hud- og slimhindeflora) og dennes omgivelser.</a:t>
            </a:r>
          </a:p>
          <a:p>
            <a:pPr rtl="0"/>
            <a:endParaRPr lang="da-DK" sz="18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a-DK" sz="1800" dirty="0"/>
              <a:t>Rene hænder, håndled og underarme er den tilstand, der findes umiddelbart efter udført håndhygiejne, og som kun varer, indtil man igen har kontakt med potentielt kontaminerede genstande/omgivelser eller personer.</a:t>
            </a:r>
          </a:p>
          <a:p>
            <a:pPr rtl="0"/>
            <a:endParaRPr lang="da-DK" dirty="0"/>
          </a:p>
        </p:txBody>
      </p:sp>
      <p:pic>
        <p:nvPicPr>
          <p:cNvPr id="8" name="Pladsholder til billede 7" descr="bjerger under nattehimlen lige før daggry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7748247" y="1961804"/>
            <a:ext cx="3970677" cy="3970684"/>
          </a:xfrm>
        </p:spPr>
      </p:pic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07" y="925512"/>
            <a:ext cx="8344594" cy="644236"/>
          </a:xfrm>
        </p:spPr>
        <p:txBody>
          <a:bodyPr rtlCol="0">
            <a:noAutofit/>
          </a:bodyPr>
          <a:lstStyle/>
          <a:p>
            <a:pPr rtl="0"/>
            <a:r>
              <a:rPr lang="da-DK" sz="2000" b="1" dirty="0"/>
              <a:t>SUNDHEDSPLEJERSKER ARBEJDER UNDER </a:t>
            </a:r>
            <a:r>
              <a:rPr lang="da-DK" sz="2000" b="1" u="sng" dirty="0"/>
              <a:t>REN PROCEDURE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07" y="1737360"/>
            <a:ext cx="7049193" cy="4984115"/>
          </a:xfrm>
        </p:spPr>
        <p:txBody>
          <a:bodyPr rtlCol="0">
            <a:normAutofit lnSpcReduction="10000"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a-DK" sz="1800" dirty="0"/>
              <a:t>En arbejdsopgave, hvor man vil undgå at tilføre en forurening med mulige sygdomsfremkaldende mikroorganismer til udstyr, personer eller fødevarer.</a:t>
            </a:r>
          </a:p>
          <a:p>
            <a:pPr rtl="0"/>
            <a:endParaRPr lang="da-DK" sz="18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a-DK" sz="1800" dirty="0"/>
              <a:t>En arbejdsopgave, hvor man arbejder med rent udstyr, der har en lav forekomst af mikroorganismer. Udstyr er rengjort og evt. desinficeret, men er ikke sterilt.</a:t>
            </a:r>
          </a:p>
          <a:p>
            <a:pPr rtl="0"/>
            <a:endParaRPr lang="da-DK" sz="18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a-DK" sz="1800" dirty="0"/>
              <a:t>Ved en ren procedure håndteres rent udstyr af personer med rene hænder og placeres på rene overflader.</a:t>
            </a:r>
          </a:p>
          <a:p>
            <a:pPr rtl="0"/>
            <a:endParaRPr lang="da-DK" sz="18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a-DK" sz="1800" dirty="0"/>
              <a:t>Forurenes det rene udstyr, fx hvis det tabes på gulvet, skal det håndteres som urent kasseres eller sendes til vask og desinfektion, ex. Efter brug af familiens puslebord</a:t>
            </a:r>
          </a:p>
        </p:txBody>
      </p:sp>
      <p:pic>
        <p:nvPicPr>
          <p:cNvPr id="8" name="Pladsholder til billede 7" descr="bjerger under nattehimlen lige før daggry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/>
      </p:pic>
    </p:spTree>
    <p:extLst>
      <p:ext uri="{BB962C8B-B14F-4D97-AF65-F5344CB8AC3E}">
        <p14:creationId xmlns:p14="http://schemas.microsoft.com/office/powerpoint/2010/main" val="387751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9" y="925512"/>
            <a:ext cx="8344594" cy="644236"/>
          </a:xfrm>
        </p:spPr>
        <p:txBody>
          <a:bodyPr rtlCol="0">
            <a:noAutofit/>
          </a:bodyPr>
          <a:lstStyle/>
          <a:p>
            <a:pPr rtl="0"/>
            <a:r>
              <a:rPr lang="da-DK" sz="2000" b="1" dirty="0"/>
              <a:t>HÅNDHYGIEJNE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9" y="1745673"/>
            <a:ext cx="7049193" cy="4984115"/>
          </a:xfrm>
        </p:spPr>
        <p:txBody>
          <a:bodyPr rtlCol="0">
            <a:normAutofit/>
          </a:bodyPr>
          <a:lstStyle/>
          <a:p>
            <a:pPr rtl="0"/>
            <a:endParaRPr lang="da-DK" sz="1800" b="1" dirty="0"/>
          </a:p>
          <a:p>
            <a:pPr rtl="0"/>
            <a:r>
              <a:rPr lang="da-DK" sz="1800" b="1" dirty="0"/>
              <a:t>Håndhygiejne skal udføres: </a:t>
            </a:r>
          </a:p>
          <a:p>
            <a:pPr rtl="0"/>
            <a:endParaRPr lang="da-DK" sz="1800" b="1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Før alle rene procedurer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Efter alle urene procedurer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Efter brug af handsker</a:t>
            </a:r>
          </a:p>
        </p:txBody>
      </p:sp>
      <p:pic>
        <p:nvPicPr>
          <p:cNvPr id="8" name="Pladsholder til billede 7" descr="bjerger under nattehimlen lige før daggry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/>
      </p:pic>
    </p:spTree>
    <p:extLst>
      <p:ext uri="{BB962C8B-B14F-4D97-AF65-F5344CB8AC3E}">
        <p14:creationId xmlns:p14="http://schemas.microsoft.com/office/powerpoint/2010/main" val="408681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9" y="761642"/>
            <a:ext cx="8344594" cy="644236"/>
          </a:xfrm>
        </p:spPr>
        <p:txBody>
          <a:bodyPr rtlCol="0">
            <a:noAutofit/>
          </a:bodyPr>
          <a:lstStyle/>
          <a:p>
            <a:pPr rtl="0"/>
            <a:r>
              <a:rPr lang="da-DK" sz="2000" b="1" dirty="0"/>
              <a:t>HÅNDHYGIEJNE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9" y="1405878"/>
            <a:ext cx="8344594" cy="5398725"/>
          </a:xfrm>
        </p:spPr>
        <p:txBody>
          <a:bodyPr rtlCol="0">
            <a:normAutofit fontScale="77500" lnSpcReduction="200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endParaRPr lang="da-DK" sz="1800" b="1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b="1" dirty="0"/>
              <a:t>Hånddesinfektion </a:t>
            </a:r>
            <a:r>
              <a:rPr lang="da-DK" sz="1800" dirty="0"/>
              <a:t>er førstevalg, da der er flere fordele ved hånddesinfektion frem for håndvask, idet hånddesinfektion:</a:t>
            </a:r>
          </a:p>
          <a:p>
            <a:pPr rtl="0">
              <a:lnSpc>
                <a:spcPct val="120000"/>
              </a:lnSpc>
            </a:pPr>
            <a:r>
              <a:rPr lang="da-DK" sz="1800" dirty="0"/>
              <a:t>      - giver betydelig større reduktion af bakterieantallet på hænderne</a:t>
            </a:r>
          </a:p>
          <a:p>
            <a:pPr rtl="0">
              <a:lnSpc>
                <a:spcPct val="120000"/>
              </a:lnSpc>
            </a:pPr>
            <a:r>
              <a:rPr lang="da-DK" sz="1800" dirty="0"/>
              <a:t>      - er mere skånsom for hænderne</a:t>
            </a:r>
          </a:p>
          <a:p>
            <a:pPr rtl="0">
              <a:lnSpc>
                <a:spcPct val="120000"/>
              </a:lnSpc>
            </a:pPr>
            <a:r>
              <a:rPr lang="da-DK" sz="1800" dirty="0"/>
              <a:t>      - er tidsbesparende</a:t>
            </a:r>
          </a:p>
          <a:p>
            <a:pPr rtl="0">
              <a:lnSpc>
                <a:spcPct val="120000"/>
              </a:lnSpc>
            </a:pPr>
            <a:r>
              <a:rPr lang="da-DK" sz="1800" dirty="0"/>
              <a:t>      - ikke kræver en håndvask og kan udføres tæt på patienten/borgeren.</a:t>
            </a:r>
          </a:p>
          <a:p>
            <a:pPr rtl="0">
              <a:lnSpc>
                <a:spcPct val="120000"/>
              </a:lnSpc>
            </a:pPr>
            <a:endParaRPr lang="da-DK" sz="18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b="1" dirty="0"/>
              <a:t>Hånddesinfektion</a:t>
            </a:r>
            <a:r>
              <a:rPr lang="da-DK" sz="1800" dirty="0"/>
              <a:t> udføres, når hænder, håndled og evt. underarme er synligt rene og tørre og skal udføres med 70-85 % v/v </a:t>
            </a:r>
            <a:r>
              <a:rPr lang="da-DK" sz="1800" dirty="0" err="1"/>
              <a:t>ethanol</a:t>
            </a:r>
            <a:r>
              <a:rPr lang="da-DK" sz="1800" dirty="0"/>
              <a:t> tilsat hudplejemiddel. Huden skal holdes fugtig i 30 sekunder med hånddesinfektionsmiddel, der gnides ind overalt, indtil huden er helt tør.</a:t>
            </a:r>
          </a:p>
          <a:p>
            <a:pPr rtl="0"/>
            <a:endParaRPr lang="da-DK" sz="18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b="1" dirty="0"/>
              <a:t>Håndvask</a:t>
            </a:r>
            <a:r>
              <a:rPr lang="da-DK" sz="1800" dirty="0"/>
              <a:t> udføres, når hænder, håndled og evt. underarme er synligt forurenede eller fugtige. Håndvask skal udføres med tempereret vand og sæbe. Hænderne skylles, sæbe indgnides overalt i 15 sekunder og skylles af, inden hænderne tørres grundigt. Hænderne tørres i engangsmateriale eller familiens rene håndklæder</a:t>
            </a:r>
          </a:p>
          <a:p>
            <a:pPr rtl="0"/>
            <a:endParaRPr lang="da-DK" sz="18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b="1" dirty="0"/>
              <a:t>Håndvask efterfølges af hånddesinfektion</a:t>
            </a:r>
            <a:endParaRPr lang="da-DK" sz="18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sz="1800" dirty="0"/>
          </a:p>
        </p:txBody>
      </p:sp>
      <p:pic>
        <p:nvPicPr>
          <p:cNvPr id="8" name="Pladsholder til billede 7" descr="bjerger under nattehimlen lige før daggry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9027621" y="1665521"/>
            <a:ext cx="2691303" cy="2727904"/>
          </a:xfrm>
        </p:spPr>
      </p:pic>
    </p:spTree>
    <p:extLst>
      <p:ext uri="{BB962C8B-B14F-4D97-AF65-F5344CB8AC3E}">
        <p14:creationId xmlns:p14="http://schemas.microsoft.com/office/powerpoint/2010/main" val="354521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65" y="886332"/>
            <a:ext cx="8344594" cy="644236"/>
          </a:xfrm>
        </p:spPr>
        <p:txBody>
          <a:bodyPr rtlCol="0">
            <a:noAutofit/>
          </a:bodyPr>
          <a:lstStyle/>
          <a:p>
            <a:pPr rtl="0"/>
            <a:r>
              <a:rPr lang="da-DK" sz="2000" b="1" dirty="0"/>
              <a:t>FORUDSÆTNINGER FOR OPTIMAL HÅNDHYGIEJNE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07" y="1530568"/>
            <a:ext cx="9044247" cy="5398725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endParaRPr lang="da-DK" sz="1800" b="1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600" b="1" dirty="0"/>
              <a:t>Negle: </a:t>
            </a:r>
            <a:r>
              <a:rPr lang="da-DK" sz="1600" dirty="0"/>
              <a:t>Kortklippede, hele og synligt rene og uden neglelak. Kunstige negle, negleforlængere, negleforstærkning eller neglesmykker må ikke anvendes, da der kan opsamles flere mikroorganismer (bakterier og svampe), sved og hudrester her.</a:t>
            </a:r>
          </a:p>
          <a:p>
            <a:pPr rtl="0">
              <a:lnSpc>
                <a:spcPct val="120000"/>
              </a:lnSpc>
            </a:pPr>
            <a:endParaRPr lang="da-DK" sz="16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600" b="1" dirty="0"/>
              <a:t>Håndsmykker: </a:t>
            </a:r>
            <a:r>
              <a:rPr lang="da-DK" sz="1600" dirty="0"/>
              <a:t>Fingerringe, armbånd, armbåndsur, piercinger og andre smykker/udstyr under albueniveau må ikke anvendes af personale, der</a:t>
            </a:r>
          </a:p>
          <a:p>
            <a:pPr rtl="0"/>
            <a:r>
              <a:rPr lang="da-DK" sz="1600" dirty="0"/>
              <a:t>     - har patientkontakt </a:t>
            </a:r>
          </a:p>
          <a:p>
            <a:pPr rtl="0"/>
            <a:r>
              <a:rPr lang="da-DK" sz="1600" dirty="0"/>
              <a:t>     - har kontakt med patientens omgivelser</a:t>
            </a:r>
          </a:p>
          <a:p>
            <a:pPr rtl="0"/>
            <a:r>
              <a:rPr lang="da-DK" sz="1600" dirty="0"/>
              <a:t>     - udfører andre rene eller urene procedurer/opgaver,</a:t>
            </a:r>
          </a:p>
          <a:p>
            <a:pPr rtl="0"/>
            <a:r>
              <a:rPr lang="da-DK" sz="1600" dirty="0"/>
              <a:t>      da det øger risikoen for kontaktsmitte</a:t>
            </a:r>
          </a:p>
          <a:p>
            <a:pPr rtl="0"/>
            <a:endParaRPr lang="da-DK" sz="1800" b="1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sz="1800" dirty="0"/>
          </a:p>
        </p:txBody>
      </p:sp>
      <p:pic>
        <p:nvPicPr>
          <p:cNvPr id="8" name="Pladsholder til billede 7" descr="bjerger under nattehimlen lige før daggry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9400922" y="1665521"/>
            <a:ext cx="2318002" cy="2349526"/>
          </a:xfrm>
        </p:spPr>
      </p:pic>
    </p:spTree>
    <p:extLst>
      <p:ext uri="{BB962C8B-B14F-4D97-AF65-F5344CB8AC3E}">
        <p14:creationId xmlns:p14="http://schemas.microsoft.com/office/powerpoint/2010/main" val="189024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9" y="925512"/>
            <a:ext cx="8344594" cy="644236"/>
          </a:xfrm>
        </p:spPr>
        <p:txBody>
          <a:bodyPr rtlCol="0">
            <a:noAutofit/>
          </a:bodyPr>
          <a:lstStyle/>
          <a:p>
            <a:pPr rtl="0"/>
            <a:r>
              <a:rPr lang="da-DK" sz="2000" b="1" dirty="0"/>
              <a:t>HANDSKER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9" y="1745673"/>
            <a:ext cx="7215447" cy="4984115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da-DK" sz="1800" dirty="0"/>
              <a:t>Handsker anvendes for at beskytte hænderne mod forurening med blod, sekreter og ekskreter for derved at forebygge kontaktsmitte.</a:t>
            </a:r>
          </a:p>
          <a:p>
            <a:pPr rtl="0"/>
            <a:endParaRPr lang="da-DK" sz="1800" dirty="0"/>
          </a:p>
          <a:p>
            <a:pPr rtl="0"/>
            <a:r>
              <a:rPr lang="da-DK" sz="1800" b="1" dirty="0"/>
              <a:t>Handsker skal: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Tages fra beholderen (pose) med rene og tørre hænder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Tages af straks efter endt procedure og kasseres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Skiftes mellem urene og rene procedurer – også hos den samme patient/borger, og hvis de perforeres eller på anden måde beskadiges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Brug af handsker reducerer, men hindrer ikke forurening af hænderne. Under brug af handsker sker der en opformering af hudens mikrobielle flora i det varme og fugtige miljø. Handsken kan have mikroskopiske huller, og der kan desuden ske en forurening af hænder og håndled, når handsken tages af.     </a:t>
            </a:r>
            <a:r>
              <a:rPr lang="da-DK" sz="1800" b="1" dirty="0"/>
              <a:t>Derfor udføres håndhygiejne, når handskerne er taget af. </a:t>
            </a:r>
          </a:p>
        </p:txBody>
      </p:sp>
      <p:pic>
        <p:nvPicPr>
          <p:cNvPr id="8" name="Pladsholder til billede 7" descr="bjerger under nattehimlen lige før daggry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8031055" y="1665520"/>
            <a:ext cx="3687869" cy="3687876"/>
          </a:xfrm>
        </p:spPr>
      </p:pic>
    </p:spTree>
    <p:extLst>
      <p:ext uri="{BB962C8B-B14F-4D97-AF65-F5344CB8AC3E}">
        <p14:creationId xmlns:p14="http://schemas.microsoft.com/office/powerpoint/2010/main" val="66506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9" y="925512"/>
            <a:ext cx="8344594" cy="644236"/>
          </a:xfrm>
        </p:spPr>
        <p:txBody>
          <a:bodyPr rtlCol="0">
            <a:noAutofit/>
          </a:bodyPr>
          <a:lstStyle/>
          <a:p>
            <a:pPr rtl="0"/>
            <a:r>
              <a:rPr lang="da-DK" sz="2000" b="1" dirty="0"/>
              <a:t>ARBEJDSDRAGT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9" y="1745673"/>
            <a:ext cx="7772400" cy="498411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a-DK" sz="1800" dirty="0"/>
              <a:t>Sundhedspersonale bør anvende en ren arbejdsdragt under udførelse af det daglige arbejde.</a:t>
            </a:r>
          </a:p>
          <a:p>
            <a:pPr rtl="0"/>
            <a:endParaRPr lang="da-DK" sz="1800" dirty="0"/>
          </a:p>
          <a:p>
            <a:pPr rtl="0"/>
            <a:r>
              <a:rPr lang="da-DK" sz="1800" b="1" dirty="0"/>
              <a:t>Arbejdsdragten skal: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Være med korte ærmer over albueniveau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Beskyttes af engangsplastforklæde eller engangsovertrækskittel ved risiko for forurening ved direkte kontakt med patient/borger eller ved kontakt med udstyr og nærmiljø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Skiftes dagligt og hvis den bliver våd eller forurenet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1800" dirty="0"/>
              <a:t>Refleksioner: </a:t>
            </a:r>
          </a:p>
          <a:p>
            <a:pPr rtl="0"/>
            <a:r>
              <a:rPr lang="da-DK" sz="1800" dirty="0"/>
              <a:t>    - Brug af parfume</a:t>
            </a:r>
          </a:p>
          <a:p>
            <a:pPr rtl="0"/>
            <a:r>
              <a:rPr lang="da-DK" sz="1800" dirty="0"/>
              <a:t>    - Opsætning af håret</a:t>
            </a:r>
          </a:p>
          <a:p>
            <a:pPr rtl="0"/>
            <a:r>
              <a:rPr lang="da-DK" sz="1800" dirty="0"/>
              <a:t>    - Lugt af røg efter rygning (ex. håndvask før ammevejledning)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sz="1800" dirty="0"/>
          </a:p>
          <a:p>
            <a:pPr rtl="0"/>
            <a:endParaRPr lang="da-DK" sz="1800" dirty="0"/>
          </a:p>
        </p:txBody>
      </p:sp>
      <p:pic>
        <p:nvPicPr>
          <p:cNvPr id="8" name="Pladsholder til billede 7" descr="bjerger under nattehimlen lige før daggry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>
          <a:xfrm>
            <a:off x="8455003" y="1665520"/>
            <a:ext cx="3263921" cy="3263927"/>
          </a:xfrm>
        </p:spPr>
      </p:pic>
    </p:spTree>
    <p:extLst>
      <p:ext uri="{BB962C8B-B14F-4D97-AF65-F5344CB8AC3E}">
        <p14:creationId xmlns:p14="http://schemas.microsoft.com/office/powerpoint/2010/main" val="417506600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053_TF89338750_Win32" id="{4E6CC1BD-833A-496A-BAD4-DEEAADB54977}" vid="{30080598-5392-42F0-8F35-FA69656D965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{9E6144D1-365E-410F-95E5-C87D8F18501C}tf89338750_win32</Template>
  <TotalTime>120</TotalTime>
  <Words>981</Words>
  <Application>Microsoft Office PowerPoint</Application>
  <PresentationFormat>Widescreen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Univers</vt:lpstr>
      <vt:lpstr>GradientUnivers</vt:lpstr>
      <vt:lpstr>Hygiejne og smitteforebyggelse i sundhedsplejen</vt:lpstr>
      <vt:lpstr>PowerPoint-præsentation</vt:lpstr>
      <vt:lpstr>SUNDHEDSPLEJERSKER ARBEJDER UNDER REN PROCEDURE</vt:lpstr>
      <vt:lpstr>SUNDHEDSPLEJERSKER ARBEJDER UNDER REN PROCEDURE</vt:lpstr>
      <vt:lpstr>HÅNDHYGIEJNE</vt:lpstr>
      <vt:lpstr>HÅNDHYGIEJNE</vt:lpstr>
      <vt:lpstr>FORUDSÆTNINGER FOR OPTIMAL HÅNDHYGIEJNE</vt:lpstr>
      <vt:lpstr>HANDSKER</vt:lpstr>
      <vt:lpstr>ARBEJDSDRAGT</vt:lpstr>
      <vt:lpstr>   ENGANGSPLASTFORKLÆDE  </vt:lpstr>
      <vt:lpstr>RENGØRING AF  UDSTYR  </vt:lpstr>
      <vt:lpstr>SPØRGSMÅL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Hygiejne og smitteforebyggelse i sundhedsplejen</dc:title>
  <dc:creator>Tanja Corydon Therkildsen Koch</dc:creator>
  <cp:lastModifiedBy>Tanja Corydon Therkildsen Koch</cp:lastModifiedBy>
  <cp:revision>33</cp:revision>
  <dcterms:created xsi:type="dcterms:W3CDTF">2023-01-11T12:58:45Z</dcterms:created>
  <dcterms:modified xsi:type="dcterms:W3CDTF">2023-01-12T10:21:49Z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