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2F31-23DD-40A6-9BB5-6EB0575EBDCF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C3F1-FD74-4F81-A139-14C79F78B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455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2F31-23DD-40A6-9BB5-6EB0575EBDCF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C3F1-FD74-4F81-A139-14C79F78B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671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2F31-23DD-40A6-9BB5-6EB0575EBDCF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C3F1-FD74-4F81-A139-14C79F78B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239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2F31-23DD-40A6-9BB5-6EB0575EBDCF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C3F1-FD74-4F81-A139-14C79F78B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30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2F31-23DD-40A6-9BB5-6EB0575EBDCF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C3F1-FD74-4F81-A139-14C79F78B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747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2F31-23DD-40A6-9BB5-6EB0575EBDCF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C3F1-FD74-4F81-A139-14C79F78B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171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2F31-23DD-40A6-9BB5-6EB0575EBDCF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C3F1-FD74-4F81-A139-14C79F78B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112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2F31-23DD-40A6-9BB5-6EB0575EBDCF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C3F1-FD74-4F81-A139-14C79F78B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205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2F31-23DD-40A6-9BB5-6EB0575EBDCF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C3F1-FD74-4F81-A139-14C79F78B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804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2F31-23DD-40A6-9BB5-6EB0575EBDCF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C3F1-FD74-4F81-A139-14C79F78B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044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2F31-23DD-40A6-9BB5-6EB0575EBDCF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C3F1-FD74-4F81-A139-14C79F78B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576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92F31-23DD-40A6-9BB5-6EB0575EBDCF}" type="datetimeFigureOut">
              <a:rPr lang="da-DK" smtClean="0"/>
              <a:t>01-09-2022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DC3F1-FD74-4F81-A139-14C79F78BA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118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rger.dk/barse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ilm.atp.dk/nar-du-skal-pa-barsel-fra-d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Ny barselsregler aug. 2022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>
                <a:hlinkClick r:id="rId2"/>
              </a:rPr>
              <a:t>www.borger.dk/barsel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084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>
                <a:hlinkClick r:id="rId2"/>
              </a:rPr>
              <a:t>Kortfilm om barsel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6324" y="1825625"/>
            <a:ext cx="78993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9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" y="0"/>
            <a:ext cx="3767327" cy="6858000"/>
          </a:xfrm>
          <a:prstGeom prst="rect">
            <a:avLst/>
          </a:prstGeom>
          <a:solidFill>
            <a:srgbClr val="4454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850D23"/>
              </a:solidFill>
            </a:endParaRPr>
          </a:p>
        </p:txBody>
      </p:sp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6215774" y="342672"/>
            <a:ext cx="3584397" cy="103390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da-DK" sz="480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Neo Sans Std Medium"/>
                <a:cs typeface="Neo Sans Std Medium"/>
              </a:rPr>
              <a:t>Barselsorlov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274559" y="859623"/>
            <a:ext cx="2881544" cy="638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chemeClr val="bg1"/>
                </a:solidFill>
                <a:latin typeface="Neo Sans Std Light"/>
                <a:cs typeface="Neo Sans Std Light"/>
              </a:rPr>
              <a:t>Mor</a:t>
            </a:r>
            <a:r>
              <a:rPr lang="da-DK" dirty="0">
                <a:solidFill>
                  <a:schemeClr val="bg1"/>
                </a:solidFill>
                <a:latin typeface="Neo Sans Std Light"/>
                <a:cs typeface="Neo Sans Std Light"/>
              </a:rPr>
              <a:t> har ret til 4 ugers graviditetsorlov. Herudover 11 ugers øremærket barselsorlov og 13 uger, som kan overdrages.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chemeClr val="bg1"/>
                </a:solidFill>
                <a:latin typeface="Neo Sans Std Light"/>
                <a:cs typeface="Neo Sans Std Light"/>
              </a:rPr>
              <a:t>Far</a:t>
            </a:r>
            <a:r>
              <a:rPr lang="da-DK" dirty="0">
                <a:solidFill>
                  <a:schemeClr val="bg1"/>
                </a:solidFill>
                <a:latin typeface="Neo Sans Std Light"/>
                <a:cs typeface="Neo Sans Std Light"/>
              </a:rPr>
              <a:t> (lønmodtager): 11 ugers øremærket fædreorlov, hvoraf 2 uger er lige efter fødslen. 13 uger som kan overdrages.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chemeClr val="bg1"/>
                </a:solidFill>
                <a:latin typeface="Neo Sans Std Light"/>
                <a:cs typeface="Neo Sans Std Light"/>
              </a:rPr>
              <a:t>Far</a:t>
            </a:r>
            <a:r>
              <a:rPr lang="da-DK" dirty="0">
                <a:solidFill>
                  <a:schemeClr val="bg1"/>
                </a:solidFill>
                <a:latin typeface="Neo Sans Std Light"/>
                <a:cs typeface="Neo Sans Std Light"/>
              </a:rPr>
              <a:t> (ikke lønmodtager): 2 ugers barselsorlov lige efter fødslen. Herudover 22 uger som kan overdrages til mor.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  <a:latin typeface="Neo Sans Std Light"/>
              <a:cs typeface="Neo Sans Std Light"/>
            </a:endParaRPr>
          </a:p>
          <a:p>
            <a:pPr>
              <a:lnSpc>
                <a:spcPct val="90000"/>
              </a:lnSpc>
            </a:pPr>
            <a:endParaRPr lang="da-DK" sz="2000" dirty="0">
              <a:latin typeface="Neo Sans Std Light"/>
              <a:cs typeface="Neo Sans Std Light"/>
            </a:endParaRPr>
          </a:p>
          <a:p>
            <a:pPr>
              <a:lnSpc>
                <a:spcPct val="90000"/>
              </a:lnSpc>
            </a:pPr>
            <a:endParaRPr lang="da-DK" dirty="0">
              <a:latin typeface="Neo Sans Std Light"/>
              <a:cs typeface="Neo Sans Std Light"/>
            </a:endParaRPr>
          </a:p>
          <a:p>
            <a:pPr>
              <a:lnSpc>
                <a:spcPct val="90000"/>
              </a:lnSpc>
            </a:pPr>
            <a:endParaRPr lang="da-DK" dirty="0">
              <a:latin typeface="Neo Sans Std Light"/>
              <a:cs typeface="Neo Sans Std Light"/>
            </a:endParaRPr>
          </a:p>
          <a:p>
            <a:pPr>
              <a:lnSpc>
                <a:spcPct val="90000"/>
              </a:lnSpc>
            </a:pPr>
            <a:endParaRPr lang="da-DK" dirty="0"/>
          </a:p>
        </p:txBody>
      </p:sp>
      <p:pic>
        <p:nvPicPr>
          <p:cNvPr id="13" name="Billede 12" descr="FIV logo_Randers_CMYK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85" y="5508013"/>
            <a:ext cx="2232574" cy="1673447"/>
          </a:xfrm>
          <a:prstGeom prst="rect">
            <a:avLst/>
          </a:prstGeom>
        </p:spPr>
      </p:pic>
      <p:sp>
        <p:nvSpPr>
          <p:cNvPr id="3" name="AutoShape 2" descr="Ny orlovsmodel - øremærket orlov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4041886" y="5720228"/>
            <a:ext cx="477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Gælder for alle, der har født eller adopteret </a:t>
            </a:r>
            <a:r>
              <a:rPr lang="da-DK" sz="1200" dirty="0" smtClean="0"/>
              <a:t>børn fra </a:t>
            </a:r>
            <a:r>
              <a:rPr lang="da-DK" sz="1200" dirty="0"/>
              <a:t>den 2. august </a:t>
            </a:r>
            <a:r>
              <a:rPr lang="da-DK" sz="1200" dirty="0" smtClean="0"/>
              <a:t>2022.</a:t>
            </a:r>
            <a:endParaRPr lang="da-DK" sz="1200" dirty="0"/>
          </a:p>
          <a:p>
            <a:r>
              <a:rPr lang="da-DK" sz="1200" dirty="0"/>
              <a:t>Det samlede antal orlovsuger med ret til </a:t>
            </a:r>
            <a:r>
              <a:rPr lang="da-DK" sz="1200" dirty="0" err="1"/>
              <a:t>barselsdagpenge</a:t>
            </a:r>
            <a:r>
              <a:rPr lang="da-DK" sz="1200" dirty="0"/>
              <a:t> er uændret. Forældre har tilsammen ret til 48 ugers orlov med </a:t>
            </a:r>
            <a:r>
              <a:rPr lang="da-DK" sz="1200" dirty="0" err="1"/>
              <a:t>barselsdagpenge</a:t>
            </a:r>
            <a:r>
              <a:rPr lang="da-DK" sz="1200" dirty="0"/>
              <a:t> efter barnets fødsel.</a:t>
            </a:r>
          </a:p>
        </p:txBody>
      </p:sp>
      <p:pic>
        <p:nvPicPr>
          <p:cNvPr id="1026" name="Picture 2" descr="Lovforslag om øremærket barsel er vedtaget | Hor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28" y="1129412"/>
            <a:ext cx="7620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9600" dirty="0" smtClean="0"/>
              <a:t>Fædre på barsel</a:t>
            </a:r>
            <a:endParaRPr lang="da-DK" sz="96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3600" dirty="0" smtClean="0"/>
              <a:t>Hvad kan sundhedsplejen tilbyde?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252918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125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Neo Sans Std Light</vt:lpstr>
      <vt:lpstr>Neo Sans Std Medium</vt:lpstr>
      <vt:lpstr>Office-tema</vt:lpstr>
      <vt:lpstr>Ny barselsregler aug. 2022</vt:lpstr>
      <vt:lpstr>Kortfilm om barsel</vt:lpstr>
      <vt:lpstr>Barselsorlov</vt:lpstr>
      <vt:lpstr>Fædre på barsel</vt:lpstr>
    </vt:vector>
  </TitlesOfParts>
  <Company>Randers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barselsregler aug. 2022</dc:title>
  <dc:creator>Mette Vestergaard Sørensen</dc:creator>
  <cp:lastModifiedBy>Mette Vestergaard Sørensen</cp:lastModifiedBy>
  <cp:revision>3</cp:revision>
  <dcterms:created xsi:type="dcterms:W3CDTF">2022-09-01T07:15:48Z</dcterms:created>
  <dcterms:modified xsi:type="dcterms:W3CDTF">2022-09-01T07:24:00Z</dcterms:modified>
</cp:coreProperties>
</file>