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353" r:id="rId3"/>
    <p:sldId id="364" r:id="rId4"/>
    <p:sldId id="330" r:id="rId5"/>
    <p:sldId id="339" r:id="rId6"/>
    <p:sldId id="351" r:id="rId7"/>
    <p:sldId id="259" r:id="rId8"/>
    <p:sldId id="359" r:id="rId9"/>
    <p:sldId id="360" r:id="rId10"/>
    <p:sldId id="355" r:id="rId11"/>
    <p:sldId id="356" r:id="rId12"/>
    <p:sldId id="347" r:id="rId13"/>
    <p:sldId id="348" r:id="rId14"/>
    <p:sldId id="354" r:id="rId15"/>
    <p:sldId id="334" r:id="rId16"/>
    <p:sldId id="365" r:id="rId17"/>
    <p:sldId id="366" r:id="rId18"/>
    <p:sldId id="367" r:id="rId19"/>
    <p:sldId id="368" r:id="rId20"/>
    <p:sldId id="375" r:id="rId21"/>
    <p:sldId id="361" r:id="rId22"/>
    <p:sldId id="369" r:id="rId23"/>
    <p:sldId id="362" r:id="rId24"/>
    <p:sldId id="370" r:id="rId25"/>
    <p:sldId id="357" r:id="rId26"/>
    <p:sldId id="340" r:id="rId27"/>
    <p:sldId id="342" r:id="rId28"/>
    <p:sldId id="343" r:id="rId29"/>
    <p:sldId id="371" r:id="rId30"/>
    <p:sldId id="372" r:id="rId31"/>
    <p:sldId id="373" r:id="rId32"/>
  </p:sldIdLst>
  <p:sldSz cx="9144000" cy="6858000" type="screen4x3"/>
  <p:notesSz cx="6858000" cy="9945688"/>
  <p:defaultTextStyle>
    <a:defPPr>
      <a:defRPr lang="da-DK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llegro BT" pitchFamily="82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llegro BT" pitchFamily="82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llegro BT" pitchFamily="82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llegro BT" pitchFamily="82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llegro BT" pitchFamily="82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llegro BT" pitchFamily="82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llegro BT" pitchFamily="82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llegro BT" pitchFamily="82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llegro BT" pitchFamily="82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3" autoAdjust="0"/>
    <p:restoredTop sz="87062" autoAdjust="0"/>
  </p:normalViewPr>
  <p:slideViewPr>
    <p:cSldViewPr>
      <p:cViewPr varScale="1">
        <p:scale>
          <a:sx n="51" d="100"/>
          <a:sy n="51" d="100"/>
        </p:scale>
        <p:origin x="133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-216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xmlns="" id="{BBF80C41-DC41-C525-68EA-C68494FEB69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xmlns="" id="{17FB984F-4C84-1E6D-370C-DA6B6C9E4B6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xmlns="" id="{6329DE7D-114F-F6D2-4D11-755200FD10A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xmlns="" id="{91513399-0CCE-6E67-4DDF-8B0345AD2A2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64518" name="Rectangle 6">
            <a:extLst>
              <a:ext uri="{FF2B5EF4-FFF2-40B4-BE49-F238E27FC236}">
                <a16:creationId xmlns:a16="http://schemas.microsoft.com/office/drawing/2014/main" xmlns="" id="{8F3CA846-E691-01FC-018D-EDEC2EB29B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4519" name="Rectangle 7">
            <a:extLst>
              <a:ext uri="{FF2B5EF4-FFF2-40B4-BE49-F238E27FC236}">
                <a16:creationId xmlns:a16="http://schemas.microsoft.com/office/drawing/2014/main" xmlns="" id="{6751A53B-6D09-47BC-860D-1AEC7C3BFD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FA10813-09DE-AD4E-A94C-A812EB0269B7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627669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dsholder til diasbillede 1">
            <a:extLst>
              <a:ext uri="{FF2B5EF4-FFF2-40B4-BE49-F238E27FC236}">
                <a16:creationId xmlns:a16="http://schemas.microsoft.com/office/drawing/2014/main" xmlns="" id="{D7759FBC-C8C8-48F6-4F6B-616B5BC80F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Pladsholder til noter 2">
            <a:extLst>
              <a:ext uri="{FF2B5EF4-FFF2-40B4-BE49-F238E27FC236}">
                <a16:creationId xmlns:a16="http://schemas.microsoft.com/office/drawing/2014/main" xmlns="" id="{F8717101-55D9-1A9E-AC40-066B17077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Pladsholder til diasnummer 3">
            <a:extLst>
              <a:ext uri="{FF2B5EF4-FFF2-40B4-BE49-F238E27FC236}">
                <a16:creationId xmlns:a16="http://schemas.microsoft.com/office/drawing/2014/main" xmlns="" id="{EEC6434D-9F09-17A5-6288-39AF8D8C98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55091F9-262C-924D-B069-F80E60F8F2B4}" type="slidenum">
              <a:rPr lang="da-DK" altLang="da-DK">
                <a:latin typeface="Arial" panose="020B0604020202020204" pitchFamily="34" charset="0"/>
              </a:rPr>
              <a:pPr eaLnBrk="1" hangingPunct="1"/>
              <a:t>1</a:t>
            </a:fld>
            <a:endParaRPr lang="da-DK" altLang="da-D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94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10813-09DE-AD4E-A94C-A812EB0269B7}" type="slidenum">
              <a:rPr lang="da-DK" altLang="da-DK" smtClean="0"/>
              <a:pPr/>
              <a:t>18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18023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T.V.</a:t>
            </a:r>
            <a:r>
              <a:rPr lang="da-DK" baseline="0" dirty="0" smtClean="0"/>
              <a:t>  </a:t>
            </a:r>
            <a:r>
              <a:rPr lang="da-DK" dirty="0" smtClean="0"/>
              <a:t>8 uger 2 dage. Har været helt oppe at stå på hænderne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T.H   7 uger + 3 og triller nu fra mave til ryg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88D2-0DBA-4B79-814F-32DE90B7A8C3}" type="slidenum">
              <a:rPr lang="da-DK" smtClean="0"/>
              <a:pPr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9474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Automatiseringen giver plads til mere lagring i Motoriske cortex og frigiver hjerneenergi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10813-09DE-AD4E-A94C-A812EB0269B7}" type="slidenum">
              <a:rPr lang="da-DK" altLang="da-DK" smtClean="0"/>
              <a:pPr/>
              <a:t>25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908332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Hjernestammen består af </a:t>
            </a:r>
          </a:p>
          <a:p>
            <a:r>
              <a:rPr lang="da-DK" dirty="0" err="1" smtClean="0"/>
              <a:t>Medulla</a:t>
            </a:r>
            <a:r>
              <a:rPr lang="da-DK" dirty="0" smtClean="0"/>
              <a:t> </a:t>
            </a:r>
            <a:r>
              <a:rPr lang="da-DK" dirty="0" err="1" smtClean="0"/>
              <a:t>oblongata</a:t>
            </a:r>
            <a:r>
              <a:rPr lang="da-DK" dirty="0" smtClean="0"/>
              <a:t>, </a:t>
            </a:r>
            <a:r>
              <a:rPr lang="da-DK" dirty="0" err="1" smtClean="0"/>
              <a:t>Forarmen</a:t>
            </a:r>
            <a:r>
              <a:rPr lang="da-DK" dirty="0" smtClean="0"/>
              <a:t> </a:t>
            </a:r>
            <a:r>
              <a:rPr lang="da-DK" dirty="0" err="1" smtClean="0"/>
              <a:t>Reticularis</a:t>
            </a:r>
            <a:r>
              <a:rPr lang="da-DK" dirty="0" smtClean="0"/>
              <a:t>, Thalamus.</a:t>
            </a:r>
          </a:p>
          <a:p>
            <a:endParaRPr lang="da-DK" dirty="0" smtClean="0"/>
          </a:p>
          <a:p>
            <a:r>
              <a:rPr lang="da-DK" dirty="0" smtClean="0"/>
              <a:t>Ind og udgående impulser </a:t>
            </a:r>
            <a:r>
              <a:rPr lang="da-DK" dirty="0" err="1" smtClean="0"/>
              <a:t>forteres</a:t>
            </a:r>
            <a:r>
              <a:rPr lang="da-DK" dirty="0" smtClean="0"/>
              <a:t> i Thalamus.</a:t>
            </a:r>
          </a:p>
          <a:p>
            <a:r>
              <a:rPr lang="da-DK" dirty="0" err="1" smtClean="0"/>
              <a:t>Forarmen</a:t>
            </a:r>
            <a:r>
              <a:rPr lang="da-DK" dirty="0" smtClean="0"/>
              <a:t> </a:t>
            </a:r>
            <a:r>
              <a:rPr lang="da-DK" dirty="0" err="1" smtClean="0"/>
              <a:t>reticularis</a:t>
            </a:r>
            <a:r>
              <a:rPr lang="da-DK" dirty="0" smtClean="0"/>
              <a:t> produceres </a:t>
            </a:r>
            <a:r>
              <a:rPr lang="da-DK" dirty="0" err="1" smtClean="0"/>
              <a:t>neurotransmitterstoffer</a:t>
            </a:r>
            <a:r>
              <a:rPr lang="da-DK" baseline="0" dirty="0" smtClean="0"/>
              <a:t> Nordadrenalin, </a:t>
            </a:r>
            <a:r>
              <a:rPr lang="da-DK" baseline="0" smtClean="0"/>
              <a:t>Seotonin</a:t>
            </a:r>
            <a:r>
              <a:rPr lang="da-DK" baseline="0" dirty="0" smtClean="0"/>
              <a:t>, Dopamin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10813-09DE-AD4E-A94C-A812EB0269B7}" type="slidenum">
              <a:rPr lang="da-DK" altLang="da-DK" smtClean="0"/>
              <a:pPr/>
              <a:t>4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621269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Grov- og fin sortering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10813-09DE-AD4E-A94C-A812EB0269B7}" type="slidenum">
              <a:rPr lang="da-DK" altLang="da-DK" smtClean="0"/>
              <a:pPr/>
              <a:t>6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618126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Her udvikles emotioner,  tidlige erindringsspor, spejlingsevne, udvikling af følelser.</a:t>
            </a:r>
          </a:p>
          <a:p>
            <a:endParaRPr lang="da-DK" dirty="0"/>
          </a:p>
          <a:p>
            <a:r>
              <a:rPr lang="da-DK" dirty="0"/>
              <a:t>Basalganglierne. I overgangen mellem </a:t>
            </a:r>
            <a:r>
              <a:rPr lang="da-DK" dirty="0" err="1"/>
              <a:t>cerebrum</a:t>
            </a:r>
            <a:r>
              <a:rPr lang="da-DK" dirty="0"/>
              <a:t> og Limbiske system. </a:t>
            </a:r>
          </a:p>
          <a:p>
            <a:r>
              <a:rPr lang="da-DK" dirty="0"/>
              <a:t>Putarmen indeholder automatiserede bevægelser. </a:t>
            </a:r>
            <a:r>
              <a:rPr lang="da-DK" dirty="0" err="1"/>
              <a:t>Accumbens</a:t>
            </a:r>
            <a:r>
              <a:rPr lang="da-DK" dirty="0"/>
              <a:t> - motivation og belønning</a:t>
            </a:r>
          </a:p>
          <a:p>
            <a:r>
              <a:rPr lang="da-DK" dirty="0" err="1"/>
              <a:t>Gyrus</a:t>
            </a:r>
            <a:r>
              <a:rPr lang="da-DK" dirty="0"/>
              <a:t> </a:t>
            </a:r>
            <a:r>
              <a:rPr lang="da-DK" dirty="0" err="1"/>
              <a:t>cingularis</a:t>
            </a:r>
            <a:r>
              <a:rPr lang="da-DK" dirty="0"/>
              <a:t> (følelsesmæssig farvning af impulser) medvirker til bearbejdning af info der relaterer sig til følelsesmæssige beslutninger. Også evne til lagring af langtidshukommelse.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10813-09DE-AD4E-A94C-A812EB0269B7}" type="slidenum">
              <a:rPr lang="da-DK" altLang="da-DK" smtClean="0"/>
              <a:pPr/>
              <a:t>7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669832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Basalganglierne. </a:t>
            </a:r>
            <a:r>
              <a:rPr lang="da-DK" dirty="0" smtClean="0"/>
              <a:t>I</a:t>
            </a:r>
            <a:r>
              <a:rPr lang="da-DK" baseline="0" dirty="0" smtClean="0"/>
              <a:t> </a:t>
            </a:r>
            <a:r>
              <a:rPr lang="da-DK" dirty="0" err="1" smtClean="0"/>
              <a:t>Limbiske</a:t>
            </a:r>
            <a:r>
              <a:rPr lang="da-DK" dirty="0" smtClean="0"/>
              <a:t> </a:t>
            </a:r>
            <a:r>
              <a:rPr lang="da-DK" dirty="0"/>
              <a:t>system. </a:t>
            </a:r>
            <a:r>
              <a:rPr lang="da-DK" dirty="0" smtClean="0"/>
              <a:t> Stor</a:t>
            </a:r>
            <a:r>
              <a:rPr lang="da-DK" baseline="0" dirty="0" smtClean="0"/>
              <a:t> indflydelse på bevægelse – giver </a:t>
            </a:r>
            <a:r>
              <a:rPr lang="da-DK" dirty="0" smtClean="0"/>
              <a:t>bevægelser følelser.</a:t>
            </a:r>
            <a:endParaRPr lang="da-DK" dirty="0"/>
          </a:p>
          <a:p>
            <a:r>
              <a:rPr lang="da-DK" dirty="0"/>
              <a:t>Putarmen indeholder automatiserede bevægelser. </a:t>
            </a:r>
            <a:r>
              <a:rPr lang="da-DK" dirty="0" err="1"/>
              <a:t>Accumbens</a:t>
            </a:r>
            <a:r>
              <a:rPr lang="da-DK" dirty="0"/>
              <a:t> - motivation og </a:t>
            </a:r>
            <a:r>
              <a:rPr lang="da-DK" dirty="0" smtClean="0"/>
              <a:t>belønning. Forbinder følelser</a:t>
            </a:r>
            <a:r>
              <a:rPr lang="da-DK" baseline="0" dirty="0" smtClean="0"/>
              <a:t> m </a:t>
            </a:r>
            <a:r>
              <a:rPr lang="da-DK" baseline="0" dirty="0" smtClean="0"/>
              <a:t>bevægelser</a:t>
            </a:r>
          </a:p>
          <a:p>
            <a:r>
              <a:rPr lang="da-DK" baseline="0" dirty="0" err="1" smtClean="0"/>
              <a:t>Caudatus</a:t>
            </a:r>
            <a:r>
              <a:rPr lang="da-DK" baseline="0" dirty="0" smtClean="0"/>
              <a:t> er også inddraget i automatiserede bevægelser.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10813-09DE-AD4E-A94C-A812EB0269B7}" type="slidenum">
              <a:rPr lang="da-DK" altLang="da-DK" smtClean="0"/>
              <a:pPr/>
              <a:t>8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775987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Her udvikles emotioner,  tidlige erindringsspor, spejlingsevne, udvikling af </a:t>
            </a:r>
            <a:r>
              <a:rPr lang="da-DK" dirty="0" smtClean="0"/>
              <a:t>følelser, tilknytning.</a:t>
            </a:r>
            <a:endParaRPr lang="da-DK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/>
              <a:t>Gyrus</a:t>
            </a:r>
            <a:r>
              <a:rPr lang="da-DK" dirty="0"/>
              <a:t> </a:t>
            </a:r>
            <a:r>
              <a:rPr lang="da-DK" dirty="0" err="1"/>
              <a:t>cingularis</a:t>
            </a:r>
            <a:r>
              <a:rPr lang="da-DK" dirty="0"/>
              <a:t> (følelsesmæssig farvning af impulser) medvirker til bearbejdning af info der relaterer sig til følelsesmæssige beslutninger. Også evne til lagring af langtidshukommelse.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10813-09DE-AD4E-A94C-A812EB0269B7}" type="slidenum">
              <a:rPr lang="da-DK" altLang="da-DK" smtClean="0"/>
              <a:pPr/>
              <a:t>9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786897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Dorsolaterale</a:t>
            </a:r>
            <a:r>
              <a:rPr lang="da-DK" dirty="0" smtClean="0"/>
              <a:t> og </a:t>
            </a:r>
            <a:r>
              <a:rPr lang="da-DK" dirty="0" err="1" smtClean="0"/>
              <a:t>Orbitofrontale</a:t>
            </a:r>
            <a:r>
              <a:rPr lang="da-DK" baseline="0" dirty="0" smtClean="0"/>
              <a:t> cortex  udvikler følelsesmæssig stabilitet og kontrol af adfærd. </a:t>
            </a:r>
          </a:p>
          <a:p>
            <a:r>
              <a:rPr lang="da-DK" baseline="0" dirty="0" smtClean="0"/>
              <a:t>Understimuleres disse områder har D og O ikke noget at bruge af i deres udvikling</a:t>
            </a:r>
          </a:p>
          <a:p>
            <a:r>
              <a:rPr lang="da-DK" baseline="0" dirty="0" smtClean="0"/>
              <a:t>Tilknytning sker i </a:t>
            </a:r>
            <a:r>
              <a:rPr lang="da-DK" baseline="0" dirty="0" err="1" smtClean="0"/>
              <a:t>Gyrus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cingularis</a:t>
            </a:r>
            <a:r>
              <a:rPr lang="da-DK" baseline="0" dirty="0" smtClean="0"/>
              <a:t> og </a:t>
            </a:r>
            <a:r>
              <a:rPr lang="da-DK" baseline="0" dirty="0" err="1" smtClean="0"/>
              <a:t>Insula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10813-09DE-AD4E-A94C-A812EB0269B7}" type="slidenum">
              <a:rPr lang="da-DK" altLang="da-DK" smtClean="0"/>
              <a:pPr/>
              <a:t>10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217584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10813-09DE-AD4E-A94C-A812EB0269B7}" type="slidenum">
              <a:rPr lang="da-DK" altLang="da-DK" smtClean="0"/>
              <a:pPr/>
              <a:t>11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944296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Penthouselejlighed der står tom v fødslen – er dog indflytningsklar. Det flyttes ind i ca. 21 år.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10813-09DE-AD4E-A94C-A812EB0269B7}" type="slidenum">
              <a:rPr lang="da-DK" altLang="da-DK" smtClean="0"/>
              <a:pPr/>
              <a:t>12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63586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F0383EE-2525-07F7-EC86-F801C42C74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A56916E-307B-60EC-64EE-48295F6157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5A7035B-01F3-56D3-DD1A-C3FF960EB8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A04ECC-BFD2-1049-AC2F-2A62F3118989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026741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ABDAC24-CC73-F409-F1EB-992DAD877E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825B131-0370-A235-F56C-1FF10AB138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B761D9B-8948-A445-905A-24707526B1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B3BA0-641D-3B45-9362-DC3ED94FE82D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504827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215F085-6B88-2FB5-7CDC-3ECEF97906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F4AB33E-7390-8BF5-2690-F941841500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497B47E-233B-C2B9-4388-EB4E1D47B8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B7D5E-BF2E-1A48-9592-82E76D1AAC8B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334967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88347F1-2318-4A30-ECB7-C539627A99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69ABB14-C6A5-BE69-0997-47AE578F32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C55F2F2-6027-8660-B585-A61352B6E6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A07E8A-2AA2-E34F-82B8-5C30B7ABCBDF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7115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5E8ED5F-95ED-D1FD-1775-3B5E0D5D80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FD29033-ECF5-7E3B-8C2F-763B34F083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F230BB6-98D4-6C6A-A44F-174390033B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B369A6-07D3-F742-8641-BFEAEACB016D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14388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01B69A0-0789-A2A2-188E-B81A3D2AD3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FB4205-D83D-FC32-B68F-B53C4ADF7D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34369CE-B522-D4B0-5FF9-A7B94FB781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94F7F4-C6A5-B542-A3A0-5EBF9FCC0D60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31454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5F844E0C-37D2-9F76-A819-AFF9DFC3BD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3AC21743-3AE5-8411-E4D0-CD5772F9FC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FC55F8B7-DD6A-DE62-CD1C-B2C93D0AEE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ACDE9-CF9A-A44D-81F7-172C8DC72D49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589959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004773DD-845C-C9A2-8F0C-C52557E97A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BC6325F6-B31E-0A3B-668B-13E8EFC84B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18B39D3-F169-D037-3B9F-20CA0E9018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A08891-E424-D044-9837-9D48CE302B40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078480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9C5E99DD-C3B1-96B3-F6DB-3DBAB53D25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E7249A9F-5C9A-C08D-C14E-100B438F85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4A179D6D-C083-F1F2-942C-AE07231E20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FB1A5-DF79-1446-835A-EC0238D346EC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112031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27F8D5C-D3A6-F1C2-3273-927F8D9BBA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35A2257-99DE-2400-E6BC-898877A33F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84CE9D9-090A-C2B8-E7A3-51FD1ACFA8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8B07FF-4840-2F4B-BEC5-3D58DDF7BACD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81324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EA49149-569D-8FA7-2F9C-B8D451154B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6AF97B0-DFB8-3EB2-CF7B-4A6CA97BF9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0591264-5298-5710-DEE7-C7A031E1F8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8957B9-8DC2-A446-89AB-7BFB3ED6CB2F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958419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4EA3F3E7-BD17-AD71-6390-4ACA40CA0D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A5A74879-3008-A0B3-C22D-43E347C89B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549DAFF7-D4CC-BD33-349A-BE956076618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817A43FE-3B76-4ED3-DA5F-C60C556BA50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8B5A7907-10AE-7D6A-2140-BCC697D032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2FDDFEF2-24DC-C740-8384-0B44572D4FE9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1BEC907B-F774-0327-A3FE-DEDB3CB77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a-DK" altLang="da-DK" sz="3000" u="sng" dirty="0"/>
              <a:t>Sansemotorik</a:t>
            </a:r>
            <a:r>
              <a:rPr lang="da-DK" altLang="da-DK" sz="1400" dirty="0"/>
              <a:t/>
            </a:r>
            <a:br>
              <a:rPr lang="da-DK" altLang="da-DK" sz="1400" dirty="0"/>
            </a:br>
            <a:r>
              <a:rPr lang="da-DK" altLang="da-DK" sz="1400" dirty="0"/>
              <a:t> v. Vibeke Schultz 11-22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0C0305AA-A261-5C0D-C5D9-2BFCB9C1D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91512" cy="5256213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endParaRPr lang="da-DK" altLang="da-DK" sz="300" b="1" dirty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da-DK" altLang="da-DK" sz="500" b="1" dirty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da-DK" altLang="da-DK" sz="500" b="1" dirty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da-DK" altLang="da-DK" sz="500" b="1" dirty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da-DK" altLang="da-DK" sz="500" b="1" dirty="0"/>
              <a:t>		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da-DK" altLang="da-DK" sz="500" b="1" dirty="0"/>
              <a:t>			</a:t>
            </a:r>
            <a:r>
              <a:rPr lang="da-DK" altLang="da-DK" sz="1600" b="1" dirty="0"/>
              <a:t>		</a:t>
            </a:r>
          </a:p>
          <a:p>
            <a:pPr marL="1752600" lvl="3" indent="-381000" eaLnBrk="1" hangingPunct="1">
              <a:lnSpc>
                <a:spcPct val="80000"/>
              </a:lnSpc>
              <a:buFontTx/>
              <a:buNone/>
            </a:pPr>
            <a:r>
              <a:rPr lang="da-DK" altLang="da-DK" sz="1000" b="1" dirty="0"/>
              <a:t>			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17E23F65-F48D-AE6A-8BB8-624557BC8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284538"/>
            <a:ext cx="82915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da-DK" altLang="da-DK" sz="1600">
                <a:latin typeface="Arial" panose="020B0604020202020204" pitchFamily="34" charset="0"/>
              </a:rPr>
              <a:t>	</a:t>
            </a:r>
          </a:p>
          <a:p>
            <a:pPr eaLnBrk="1" hangingPunct="1">
              <a:spcBef>
                <a:spcPct val="20000"/>
              </a:spcBef>
            </a:pPr>
            <a:endParaRPr lang="da-DK" altLang="da-DK" sz="1400">
              <a:latin typeface="Arial" panose="020B0604020202020204" pitchFamily="34" charset="0"/>
            </a:endParaRP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xmlns="" id="{ED6A46B6-B2CC-203A-67EC-A01C32F44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141663"/>
            <a:ext cx="829151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da-DK" altLang="da-DK" sz="1600" b="1" u="sng">
              <a:latin typeface="Arial" panose="020B0604020202020204" pitchFamily="34" charset="0"/>
            </a:endParaRP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xmlns="" id="{F6786DFD-D4C7-2760-FDC7-E9A1106A2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789363"/>
            <a:ext cx="82804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a-DK" altLang="da-DK" sz="1600" b="1">
              <a:latin typeface="Arial" panose="020B0604020202020204" pitchFamily="34" charset="0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xmlns="" id="{77A71EEE-83BF-B3CF-8715-5FE1809D9A0B}"/>
              </a:ext>
            </a:extLst>
          </p:cNvPr>
          <p:cNvSpPr txBox="1"/>
          <p:nvPr/>
        </p:nvSpPr>
        <p:spPr>
          <a:xfrm>
            <a:off x="647056" y="1143000"/>
            <a:ext cx="7776864" cy="5650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a-DK" sz="1800" dirty="0">
              <a:latin typeface="Arial"/>
              <a:cs typeface="Arial"/>
            </a:endParaRPr>
          </a:p>
          <a:p>
            <a:r>
              <a:rPr lang="da-DK" sz="2600" b="1" dirty="0">
                <a:latin typeface="Arial"/>
                <a:cs typeface="Arial"/>
              </a:rPr>
              <a:t>Udviklingens fundament</a:t>
            </a:r>
          </a:p>
          <a:p>
            <a:endParaRPr lang="da-DK" sz="2600" dirty="0">
              <a:latin typeface="Arial"/>
              <a:cs typeface="Arial"/>
            </a:endParaRPr>
          </a:p>
          <a:p>
            <a:r>
              <a:rPr lang="da-DK" sz="2600" dirty="0">
                <a:latin typeface="Arial"/>
                <a:cs typeface="Arial"/>
              </a:rPr>
              <a:t>Hjernen modnes og udvikles gennem sansestimuli. </a:t>
            </a:r>
          </a:p>
          <a:p>
            <a:endParaRPr lang="da-DK" sz="2600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da-DK" sz="2600" dirty="0">
                <a:latin typeface="Arial"/>
                <a:cs typeface="Arial"/>
              </a:rPr>
              <a:t>Fosteret og det spæde barn udvikles af sanseimpulser og </a:t>
            </a:r>
          </a:p>
          <a:p>
            <a:pPr>
              <a:lnSpc>
                <a:spcPct val="120000"/>
              </a:lnSpc>
            </a:pPr>
            <a:r>
              <a:rPr lang="da-DK" sz="2600" dirty="0">
                <a:latin typeface="Arial"/>
                <a:cs typeface="Arial"/>
              </a:rPr>
              <a:t>udviklingen fortsætter ud fra de påvirkninger </a:t>
            </a:r>
          </a:p>
          <a:p>
            <a:pPr>
              <a:lnSpc>
                <a:spcPct val="120000"/>
              </a:lnSpc>
            </a:pPr>
            <a:r>
              <a:rPr lang="da-DK" sz="2600" dirty="0">
                <a:latin typeface="Arial"/>
                <a:cs typeface="Arial"/>
              </a:rPr>
              <a:t>hjernen allerede har erfaret i fosterlivet.</a:t>
            </a:r>
          </a:p>
          <a:p>
            <a:pPr>
              <a:lnSpc>
                <a:spcPct val="120000"/>
              </a:lnSpc>
            </a:pPr>
            <a:r>
              <a:rPr lang="da-DK" sz="2600" dirty="0">
                <a:latin typeface="Arial"/>
                <a:cs typeface="Arial"/>
              </a:rPr>
              <a:t>0 til 3 åriges udvikling afhænger af dette fundament.</a:t>
            </a:r>
          </a:p>
          <a:p>
            <a:endParaRPr lang="da-DK" sz="2600" dirty="0">
              <a:latin typeface="Arial"/>
              <a:cs typeface="Arial"/>
            </a:endParaRPr>
          </a:p>
          <a:p>
            <a:r>
              <a:rPr lang="da-DK" sz="2600" dirty="0">
                <a:latin typeface="Arial"/>
                <a:cs typeface="Arial"/>
              </a:rPr>
              <a:t>Hjernen arbejder hele livet via sanseimpulser.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5F81FD9-DB38-96DA-F500-B85D1101A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Tilknytning i </a:t>
            </a:r>
            <a:r>
              <a:rPr lang="da-DK" dirty="0" err="1"/>
              <a:t>Limbiske</a:t>
            </a:r>
            <a:r>
              <a:rPr lang="da-DK" dirty="0"/>
              <a:t> </a:t>
            </a:r>
            <a:r>
              <a:rPr lang="da-DK" dirty="0" smtClean="0"/>
              <a:t>system</a:t>
            </a:r>
            <a:br>
              <a:rPr lang="da-DK" dirty="0" smtClean="0"/>
            </a:br>
            <a:r>
              <a:rPr lang="da-DK" sz="2000" dirty="0" smtClean="0"/>
              <a:t>Særligt i </a:t>
            </a:r>
            <a:r>
              <a:rPr lang="da-DK" sz="2000" dirty="0" err="1" smtClean="0"/>
              <a:t>Gyrus</a:t>
            </a:r>
            <a:r>
              <a:rPr lang="da-DK" sz="2000" dirty="0" smtClean="0"/>
              <a:t> </a:t>
            </a:r>
            <a:r>
              <a:rPr lang="da-DK" sz="2000" dirty="0" err="1" smtClean="0"/>
              <a:t>cingularis</a:t>
            </a:r>
            <a:r>
              <a:rPr lang="da-DK" sz="2000" dirty="0" smtClean="0"/>
              <a:t> og </a:t>
            </a:r>
            <a:r>
              <a:rPr lang="da-DK" sz="2000" dirty="0" err="1" smtClean="0"/>
              <a:t>Insula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DEC5C79F-B004-E471-E2AD-D36733EF6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/>
          <a:lstStyle/>
          <a:p>
            <a:r>
              <a:rPr lang="da-DK" sz="2800" dirty="0"/>
              <a:t>Udvikles gennem samspil </a:t>
            </a:r>
          </a:p>
          <a:p>
            <a:pPr marL="0" indent="0">
              <a:buNone/>
            </a:pPr>
            <a:r>
              <a:rPr lang="da-DK" sz="2800" dirty="0"/>
              <a:t>	med omsorgsperson.</a:t>
            </a:r>
          </a:p>
          <a:p>
            <a:pPr>
              <a:buFont typeface="Arial"/>
              <a:buChar char="•"/>
            </a:pPr>
            <a:r>
              <a:rPr lang="da-DK" sz="2800" dirty="0"/>
              <a:t>Gode erfaringer for tilknytning</a:t>
            </a:r>
          </a:p>
          <a:p>
            <a:pPr marL="0" indent="0">
              <a:buNone/>
            </a:pPr>
            <a:r>
              <a:rPr lang="da-DK" sz="2800" dirty="0"/>
              <a:t>	 giver trygge børn</a:t>
            </a:r>
          </a:p>
          <a:p>
            <a:pPr marL="0" indent="0">
              <a:buNone/>
            </a:pPr>
            <a:endParaRPr lang="da-DK" sz="2800" dirty="0"/>
          </a:p>
          <a:p>
            <a:pPr marL="0" indent="0">
              <a:buNone/>
            </a:pPr>
            <a:r>
              <a:rPr lang="da-DK" sz="2800" dirty="0"/>
              <a:t>Udvikles i limbiske system</a:t>
            </a:r>
          </a:p>
          <a:p>
            <a:pPr marL="0" indent="0">
              <a:buNone/>
            </a:pPr>
            <a:r>
              <a:rPr lang="da-DK" sz="2800" dirty="0"/>
              <a:t>Præfrontale c. udvikles på baggrund af dette.</a:t>
            </a:r>
          </a:p>
          <a:p>
            <a:pPr marL="0" indent="0">
              <a:buNone/>
            </a:pPr>
            <a:r>
              <a:rPr lang="da-DK" sz="2800" dirty="0"/>
              <a:t>(følelsesladede udtryk, ansigtsudtryk, social adfærd, personlighed)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3457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B75A85A-8FBE-1E76-10A9-507CE3EC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>
                <a:latin typeface="Arial" panose="020B0604020202020204" pitchFamily="34" charset="0"/>
                <a:cs typeface="Arial" panose="020B0604020202020204" pitchFamily="34" charset="0"/>
              </a:rPr>
              <a:t>Sanse- og Limbiske hjerne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2A27CDAA-E91F-B598-D608-E8CD3B65A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Emotioner er spirer til følelser</a:t>
            </a:r>
          </a:p>
          <a:p>
            <a:pPr marL="0" indent="0">
              <a:buNone/>
            </a:pPr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Spejling på emotioner</a:t>
            </a:r>
          </a:p>
          <a:p>
            <a:pPr marL="0" indent="0">
              <a:buNone/>
            </a:pPr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Erfaringer</a:t>
            </a:r>
          </a:p>
          <a:p>
            <a:pPr marL="0" indent="0">
              <a:buNone/>
            </a:pPr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Forudsætter tilknytning til omsorgsperson</a:t>
            </a:r>
          </a:p>
          <a:p>
            <a:pPr marL="0" indent="0">
              <a:buNone/>
            </a:pPr>
            <a:endParaRPr lang="da-D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Udvikler:</a:t>
            </a:r>
          </a:p>
          <a:p>
            <a:pPr marL="0" indent="0">
              <a:buNone/>
            </a:pPr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- evnen til at kunne indgå i sociale liv</a:t>
            </a:r>
          </a:p>
          <a:p>
            <a:pPr marL="0" indent="0">
              <a:buNone/>
            </a:pPr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- bruge og forstå samt bygge videre på erfaringer</a:t>
            </a:r>
          </a:p>
          <a:p>
            <a:pPr marL="0" indent="0">
              <a:buNone/>
            </a:pPr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- turtagning (still </a:t>
            </a:r>
            <a:r>
              <a:rPr lang="da-D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face)</a:t>
            </a:r>
            <a:endParaRPr lang="da-D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- kunne dæmpe sine impulser fra sansehjerne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597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58CE1720-0007-E75F-0546-B927EDE570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706437"/>
          </a:xfrm>
          <a:noFill/>
        </p:spPr>
        <p:txBody>
          <a:bodyPr/>
          <a:lstStyle/>
          <a:p>
            <a:pPr eaLnBrk="1" hangingPunct="1"/>
            <a:r>
              <a:rPr lang="da-DK" altLang="da-DK" sz="4000" dirty="0"/>
              <a:t>Bevidste hjernedel </a:t>
            </a:r>
            <a:r>
              <a:rPr lang="da-DK" altLang="da-DK" sz="3200" dirty="0"/>
              <a:t>(</a:t>
            </a:r>
            <a:r>
              <a:rPr lang="da-DK" altLang="da-DK" sz="3200" dirty="0" err="1"/>
              <a:t>penthouse</a:t>
            </a:r>
            <a:r>
              <a:rPr lang="da-DK" altLang="da-DK" sz="3200" dirty="0"/>
              <a:t> </a:t>
            </a:r>
            <a:r>
              <a:rPr lang="da-DK" altLang="da-DK" sz="3200" dirty="0">
                <a:sym typeface="Wingdings" pitchFamily="2" charset="2"/>
              </a:rPr>
              <a:t>;-)</a:t>
            </a:r>
            <a:endParaRPr lang="da-DK" altLang="da-DK" sz="3200" dirty="0"/>
          </a:p>
        </p:txBody>
      </p:sp>
      <p:sp>
        <p:nvSpPr>
          <p:cNvPr id="8197" name="Text Box 7">
            <a:extLst>
              <a:ext uri="{FF2B5EF4-FFF2-40B4-BE49-F238E27FC236}">
                <a16:creationId xmlns:a16="http://schemas.microsoft.com/office/drawing/2014/main" xmlns="" id="{E84EE5D0-9243-5A85-C80D-7602CB6A4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3" y="3068638"/>
            <a:ext cx="5762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da-DK" altLang="da-DK" sz="2600">
              <a:latin typeface="Arial" panose="020B0604020202020204" pitchFamily="34" charset="0"/>
            </a:endParaRPr>
          </a:p>
        </p:txBody>
      </p:sp>
      <p:sp>
        <p:nvSpPr>
          <p:cNvPr id="8198" name="Rectangle 8">
            <a:extLst>
              <a:ext uri="{FF2B5EF4-FFF2-40B4-BE49-F238E27FC236}">
                <a16:creationId xmlns:a16="http://schemas.microsoft.com/office/drawing/2014/main" xmlns="" id="{4F1A8BE4-563C-78C1-01CD-3A80A8673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916113"/>
            <a:ext cx="158432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a-DK" altLang="da-DK" sz="3200">
              <a:latin typeface="Arial" panose="020B0604020202020204" pitchFamily="34" charset="0"/>
            </a:endParaRPr>
          </a:p>
        </p:txBody>
      </p:sp>
      <p:sp>
        <p:nvSpPr>
          <p:cNvPr id="8199" name="Rectangle 9">
            <a:extLst>
              <a:ext uri="{FF2B5EF4-FFF2-40B4-BE49-F238E27FC236}">
                <a16:creationId xmlns:a16="http://schemas.microsoft.com/office/drawing/2014/main" xmlns="" id="{AF01C867-2C02-0DBF-ADF0-E0D42D3C6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1916113"/>
            <a:ext cx="431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a-DK" altLang="da-DK" sz="3200">
              <a:latin typeface="Arial" panose="020B0604020202020204" pitchFamily="34" charset="0"/>
            </a:endParaRPr>
          </a:p>
          <a:p>
            <a:pPr algn="l" eaLnBrk="1" hangingPunct="1">
              <a:spcBef>
                <a:spcPct val="20000"/>
              </a:spcBef>
            </a:pPr>
            <a:endParaRPr lang="da-DK" altLang="da-DK" sz="3200">
              <a:latin typeface="Arial" panose="020B0604020202020204" pitchFamily="34" charset="0"/>
            </a:endParaRPr>
          </a:p>
        </p:txBody>
      </p:sp>
      <p:sp>
        <p:nvSpPr>
          <p:cNvPr id="8201" name="Freeform 11">
            <a:extLst>
              <a:ext uri="{FF2B5EF4-FFF2-40B4-BE49-F238E27FC236}">
                <a16:creationId xmlns:a16="http://schemas.microsoft.com/office/drawing/2014/main" xmlns="" id="{DE5D1780-A203-2073-03EA-B9E1F9E689F4}"/>
              </a:ext>
            </a:extLst>
          </p:cNvPr>
          <p:cNvSpPr>
            <a:spLocks/>
          </p:cNvSpPr>
          <p:nvPr/>
        </p:nvSpPr>
        <p:spPr bwMode="auto">
          <a:xfrm>
            <a:off x="-1620838" y="4138613"/>
            <a:ext cx="266700" cy="77787"/>
          </a:xfrm>
          <a:custGeom>
            <a:avLst/>
            <a:gdLst>
              <a:gd name="T0" fmla="*/ 0 w 168"/>
              <a:gd name="T1" fmla="*/ 2147483647 h 49"/>
              <a:gd name="T2" fmla="*/ 2147483647 w 168"/>
              <a:gd name="T3" fmla="*/ 2147483647 h 49"/>
              <a:gd name="T4" fmla="*/ 2147483647 w 168"/>
              <a:gd name="T5" fmla="*/ 0 h 49"/>
              <a:gd name="T6" fmla="*/ 2147483647 w 168"/>
              <a:gd name="T7" fmla="*/ 2147483647 h 49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49"/>
              <a:gd name="T14" fmla="*/ 168 w 168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49">
                <a:moveTo>
                  <a:pt x="0" y="49"/>
                </a:moveTo>
                <a:lnTo>
                  <a:pt x="105" y="21"/>
                </a:lnTo>
                <a:lnTo>
                  <a:pt x="168" y="0"/>
                </a:lnTo>
                <a:lnTo>
                  <a:pt x="108" y="2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203" name="Rectangle 16">
            <a:extLst>
              <a:ext uri="{FF2B5EF4-FFF2-40B4-BE49-F238E27FC236}">
                <a16:creationId xmlns:a16="http://schemas.microsoft.com/office/drawing/2014/main" xmlns="" id="{F7FAF0BA-EB8D-A359-9280-9BE7AF2F6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12576" y="1556792"/>
            <a:ext cx="9756576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9pPr>
          </a:lstStyle>
          <a:p>
            <a:pPr lvl="3" algn="l" eaLnBrk="1" hangingPunct="1"/>
            <a:r>
              <a:rPr lang="da-DK" altLang="da-DK" sz="3200" dirty="0">
                <a:latin typeface="Arial" panose="020B0604020202020204" pitchFamily="34" charset="0"/>
              </a:rPr>
              <a:t>Her ligger al vores tænkning, planlægning, m.m</a:t>
            </a:r>
            <a:r>
              <a:rPr lang="da-DK" altLang="da-DK" sz="3200" dirty="0" smtClean="0">
                <a:latin typeface="Arial" panose="020B0604020202020204" pitchFamily="34" charset="0"/>
              </a:rPr>
              <a:t>.</a:t>
            </a:r>
          </a:p>
          <a:p>
            <a:pPr lvl="3" algn="l" eaLnBrk="1" hangingPunct="1"/>
            <a:endParaRPr lang="da-DK" altLang="da-DK" sz="3200" dirty="0">
              <a:latin typeface="Arial" panose="020B0604020202020204" pitchFamily="34" charset="0"/>
            </a:endParaRPr>
          </a:p>
          <a:p>
            <a:pPr lvl="3" algn="l" eaLnBrk="1" hangingPunct="1">
              <a:lnSpc>
                <a:spcPct val="150000"/>
              </a:lnSpc>
              <a:buFontTx/>
              <a:buChar char="•"/>
            </a:pPr>
            <a:r>
              <a:rPr lang="da-DK" altLang="da-DK" sz="3200" dirty="0">
                <a:solidFill>
                  <a:schemeClr val="tx2"/>
                </a:solidFill>
                <a:latin typeface="Arial" panose="020B0604020202020204" pitchFamily="34" charset="0"/>
              </a:rPr>
              <a:t>Opdelt i 2 Hemisfærer </a:t>
            </a:r>
            <a:r>
              <a:rPr lang="da-DK" altLang="da-DK" sz="3200" dirty="0" smtClean="0">
                <a:solidFill>
                  <a:schemeClr val="tx2"/>
                </a:solidFill>
                <a:latin typeface="Arial" panose="020B0604020202020204" pitchFamily="34" charset="0"/>
              </a:rPr>
              <a:t>-</a:t>
            </a:r>
            <a:r>
              <a:rPr lang="da-DK" altLang="da-DK" sz="32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da-DK" altLang="da-DK" sz="3200" dirty="0" smtClean="0">
                <a:solidFill>
                  <a:schemeClr val="tx2"/>
                </a:solidFill>
                <a:latin typeface="Arial" panose="020B0604020202020204" pitchFamily="34" charset="0"/>
              </a:rPr>
              <a:t>hjernens to halvdele</a:t>
            </a:r>
            <a:endParaRPr lang="da-DK" altLang="da-DK" sz="32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lvl="3" algn="l" eaLnBrk="1" hangingPunct="1">
              <a:lnSpc>
                <a:spcPct val="150000"/>
              </a:lnSpc>
              <a:buFontTx/>
              <a:buChar char="•"/>
            </a:pPr>
            <a:r>
              <a:rPr lang="da-DK" altLang="da-DK" sz="3200" dirty="0">
                <a:latin typeface="Arial" panose="020B0604020202020204" pitchFamily="34" charset="0"/>
              </a:rPr>
              <a:t>Motoriske cortex</a:t>
            </a:r>
          </a:p>
          <a:p>
            <a:pPr lvl="3" algn="l" eaLnBrk="1" hangingPunct="1">
              <a:lnSpc>
                <a:spcPct val="150000"/>
              </a:lnSpc>
              <a:buFontTx/>
              <a:buChar char="•"/>
            </a:pPr>
            <a:r>
              <a:rPr lang="da-DK" altLang="da-DK" sz="3200" dirty="0">
                <a:latin typeface="Arial" panose="020B0604020202020204" pitchFamily="34" charset="0"/>
              </a:rPr>
              <a:t>Corpus callosum</a:t>
            </a:r>
          </a:p>
          <a:p>
            <a:pPr lvl="3" algn="l" eaLnBrk="1" hangingPunct="1">
              <a:lnSpc>
                <a:spcPct val="150000"/>
              </a:lnSpc>
              <a:buFontTx/>
              <a:buChar char="•"/>
            </a:pPr>
            <a:r>
              <a:rPr lang="da-DK" altLang="da-DK" sz="3200" dirty="0">
                <a:latin typeface="Arial" panose="020B0604020202020204" pitchFamily="34" charset="0"/>
              </a:rPr>
              <a:t>Nervebanernes funktion –</a:t>
            </a:r>
          </a:p>
          <a:p>
            <a:pPr lvl="3" algn="l" eaLnBrk="1" hangingPunct="1">
              <a:lnSpc>
                <a:spcPct val="150000"/>
              </a:lnSpc>
            </a:pPr>
            <a:r>
              <a:rPr lang="da-DK" altLang="da-DK" sz="3200" b="1" dirty="0">
                <a:latin typeface="Arial" panose="020B0604020202020204" pitchFamily="34" charset="0"/>
              </a:rPr>
              <a:t>	</a:t>
            </a:r>
            <a:r>
              <a:rPr lang="da-DK" altLang="da-DK" sz="3200" dirty="0" err="1">
                <a:latin typeface="Arial" panose="020B0604020202020204" pitchFamily="34" charset="0"/>
              </a:rPr>
              <a:t>myelinisering</a:t>
            </a:r>
            <a:r>
              <a:rPr lang="da-DK" altLang="da-DK" sz="3200" b="1" dirty="0">
                <a:latin typeface="Arial" panose="020B0604020202020204" pitchFamily="34" charset="0"/>
              </a:rPr>
              <a:t>		</a:t>
            </a:r>
          </a:p>
          <a:p>
            <a:pPr lvl="3" eaLnBrk="1" hangingPunct="1"/>
            <a:r>
              <a:rPr lang="da-DK" altLang="da-DK" sz="1400" b="1" dirty="0">
                <a:latin typeface="Arial" panose="020B0604020202020204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0F55A5EA-7F8D-215E-4114-F67E5D81EF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706437"/>
          </a:xfrm>
          <a:noFill/>
        </p:spPr>
        <p:txBody>
          <a:bodyPr/>
          <a:lstStyle/>
          <a:p>
            <a:pPr eaLnBrk="1" hangingPunct="1"/>
            <a:r>
              <a:rPr lang="da-DK" altLang="da-DK" sz="4000" dirty="0"/>
              <a:t/>
            </a:r>
            <a:br>
              <a:rPr lang="da-DK" altLang="da-DK" sz="4000" dirty="0"/>
            </a:br>
            <a:r>
              <a:rPr lang="da-DK" altLang="da-DK" sz="4000" dirty="0">
                <a:latin typeface="Arial" panose="020B0604020202020204" pitchFamily="34" charset="0"/>
                <a:cs typeface="Arial" panose="020B0604020202020204" pitchFamily="34" charset="0"/>
              </a:rPr>
              <a:t>Hemisfærer -</a:t>
            </a:r>
            <a:br>
              <a:rPr lang="da-DK" altLang="da-DK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4000" dirty="0">
                <a:latin typeface="Arial" panose="020B0604020202020204" pitchFamily="34" charset="0"/>
                <a:cs typeface="Arial" panose="020B0604020202020204" pitchFamily="34" charset="0"/>
              </a:rPr>
              <a:t>	hjernens to halvdele</a:t>
            </a:r>
          </a:p>
        </p:txBody>
      </p:sp>
      <p:sp>
        <p:nvSpPr>
          <p:cNvPr id="9221" name="Text Box 7">
            <a:extLst>
              <a:ext uri="{FF2B5EF4-FFF2-40B4-BE49-F238E27FC236}">
                <a16:creationId xmlns:a16="http://schemas.microsoft.com/office/drawing/2014/main" xmlns="" id="{AB06D1FA-8A67-4167-904C-6BFACB79A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3" y="3068638"/>
            <a:ext cx="5762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da-DK" altLang="da-DK" sz="2600">
              <a:latin typeface="Arial" panose="020B0604020202020204" pitchFamily="34" charset="0"/>
            </a:endParaRPr>
          </a:p>
        </p:txBody>
      </p:sp>
      <p:sp>
        <p:nvSpPr>
          <p:cNvPr id="9222" name="Rectangle 8">
            <a:extLst>
              <a:ext uri="{FF2B5EF4-FFF2-40B4-BE49-F238E27FC236}">
                <a16:creationId xmlns:a16="http://schemas.microsoft.com/office/drawing/2014/main" xmlns="" id="{A6DE5D78-906A-6BC1-F14E-EFBE49DC2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916113"/>
            <a:ext cx="158432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a-DK" altLang="da-DK" sz="3200">
              <a:latin typeface="Arial" panose="020B0604020202020204" pitchFamily="34" charset="0"/>
            </a:endParaRPr>
          </a:p>
        </p:txBody>
      </p:sp>
      <p:sp>
        <p:nvSpPr>
          <p:cNvPr id="9223" name="Rectangle 9">
            <a:extLst>
              <a:ext uri="{FF2B5EF4-FFF2-40B4-BE49-F238E27FC236}">
                <a16:creationId xmlns:a16="http://schemas.microsoft.com/office/drawing/2014/main" xmlns="" id="{8439C958-98E8-11E4-757E-CEB43516F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1916113"/>
            <a:ext cx="431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a-DK" altLang="da-DK" sz="3200">
              <a:latin typeface="Arial" panose="020B0604020202020204" pitchFamily="34" charset="0"/>
            </a:endParaRPr>
          </a:p>
          <a:p>
            <a:pPr algn="l" eaLnBrk="1" hangingPunct="1">
              <a:spcBef>
                <a:spcPct val="20000"/>
              </a:spcBef>
            </a:pPr>
            <a:endParaRPr lang="da-DK" altLang="da-DK" sz="3200">
              <a:latin typeface="Arial" panose="020B0604020202020204" pitchFamily="34" charset="0"/>
            </a:endParaRPr>
          </a:p>
        </p:txBody>
      </p:sp>
      <p:sp>
        <p:nvSpPr>
          <p:cNvPr id="9224" name="Freeform 10">
            <a:extLst>
              <a:ext uri="{FF2B5EF4-FFF2-40B4-BE49-F238E27FC236}">
                <a16:creationId xmlns:a16="http://schemas.microsoft.com/office/drawing/2014/main" xmlns="" id="{E67A8129-12C0-F347-76B1-F2C63304C213}"/>
              </a:ext>
            </a:extLst>
          </p:cNvPr>
          <p:cNvSpPr>
            <a:spLocks/>
          </p:cNvSpPr>
          <p:nvPr/>
        </p:nvSpPr>
        <p:spPr bwMode="auto">
          <a:xfrm>
            <a:off x="9685338" y="747713"/>
            <a:ext cx="127000" cy="17462"/>
          </a:xfrm>
          <a:custGeom>
            <a:avLst/>
            <a:gdLst>
              <a:gd name="T0" fmla="*/ 2147483647 w 80"/>
              <a:gd name="T1" fmla="*/ 0 h 11"/>
              <a:gd name="T2" fmla="*/ 0 w 80"/>
              <a:gd name="T3" fmla="*/ 2147483647 h 11"/>
              <a:gd name="T4" fmla="*/ 0 60000 65536"/>
              <a:gd name="T5" fmla="*/ 0 60000 65536"/>
              <a:gd name="T6" fmla="*/ 0 w 80"/>
              <a:gd name="T7" fmla="*/ 0 h 11"/>
              <a:gd name="T8" fmla="*/ 80 w 80"/>
              <a:gd name="T9" fmla="*/ 11 h 1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0" h="11">
                <a:moveTo>
                  <a:pt x="80" y="0"/>
                </a:moveTo>
                <a:lnTo>
                  <a:pt x="0" y="11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225" name="Freeform 11">
            <a:extLst>
              <a:ext uri="{FF2B5EF4-FFF2-40B4-BE49-F238E27FC236}">
                <a16:creationId xmlns:a16="http://schemas.microsoft.com/office/drawing/2014/main" xmlns="" id="{066391C2-DFE8-65DE-22D3-DDB795471487}"/>
              </a:ext>
            </a:extLst>
          </p:cNvPr>
          <p:cNvSpPr>
            <a:spLocks/>
          </p:cNvSpPr>
          <p:nvPr/>
        </p:nvSpPr>
        <p:spPr bwMode="auto">
          <a:xfrm>
            <a:off x="-1620838" y="4138613"/>
            <a:ext cx="266700" cy="77787"/>
          </a:xfrm>
          <a:custGeom>
            <a:avLst/>
            <a:gdLst>
              <a:gd name="T0" fmla="*/ 0 w 168"/>
              <a:gd name="T1" fmla="*/ 2147483647 h 49"/>
              <a:gd name="T2" fmla="*/ 2147483647 w 168"/>
              <a:gd name="T3" fmla="*/ 2147483647 h 49"/>
              <a:gd name="T4" fmla="*/ 2147483647 w 168"/>
              <a:gd name="T5" fmla="*/ 0 h 49"/>
              <a:gd name="T6" fmla="*/ 2147483647 w 168"/>
              <a:gd name="T7" fmla="*/ 2147483647 h 49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49"/>
              <a:gd name="T14" fmla="*/ 168 w 168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49">
                <a:moveTo>
                  <a:pt x="0" y="49"/>
                </a:moveTo>
                <a:lnTo>
                  <a:pt x="105" y="21"/>
                </a:lnTo>
                <a:lnTo>
                  <a:pt x="168" y="0"/>
                </a:lnTo>
                <a:lnTo>
                  <a:pt x="108" y="2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227" name="Rectangle 16">
            <a:extLst>
              <a:ext uri="{FF2B5EF4-FFF2-40B4-BE49-F238E27FC236}">
                <a16:creationId xmlns:a16="http://schemas.microsoft.com/office/drawing/2014/main" xmlns="" id="{CA5A5087-4B3B-B5C4-980A-BFBA42716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47966" y="2060848"/>
            <a:ext cx="4608513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9pPr>
          </a:lstStyle>
          <a:p>
            <a:pPr lvl="3" algn="l" eaLnBrk="1" hangingPunct="1"/>
            <a:r>
              <a:rPr lang="da-DK" altLang="da-DK" sz="1400" b="1" dirty="0">
                <a:latin typeface="Arial" panose="020B0604020202020204" pitchFamily="34" charset="0"/>
              </a:rPr>
              <a:t>		</a:t>
            </a:r>
          </a:p>
          <a:p>
            <a:pPr lvl="3" algn="l" eaLnBrk="1" hangingPunct="1"/>
            <a:r>
              <a:rPr lang="da-DK" altLang="da-DK" sz="2800" dirty="0">
                <a:latin typeface="Arial" panose="020B0604020202020204" pitchFamily="34" charset="0"/>
              </a:rPr>
              <a:t>Venstre hjernedel</a:t>
            </a:r>
          </a:p>
          <a:p>
            <a:pPr lvl="3" algn="l" eaLnBrk="1" hangingPunct="1"/>
            <a:endParaRPr lang="da-DK" altLang="da-DK" sz="2800" dirty="0">
              <a:latin typeface="Arial" panose="020B0604020202020204" pitchFamily="34" charset="0"/>
            </a:endParaRPr>
          </a:p>
          <a:p>
            <a:pPr lvl="3" algn="l" eaLnBrk="1" hangingPunct="1"/>
            <a:r>
              <a:rPr lang="da-DK" altLang="da-DK" sz="2800" dirty="0">
                <a:latin typeface="Arial" panose="020B0604020202020204" pitchFamily="34" charset="0"/>
              </a:rPr>
              <a:t>Rækkefølge</a:t>
            </a:r>
          </a:p>
          <a:p>
            <a:pPr lvl="3" algn="l" eaLnBrk="1" hangingPunct="1"/>
            <a:r>
              <a:rPr lang="da-DK" altLang="da-DK" sz="2800" dirty="0">
                <a:latin typeface="Arial" panose="020B0604020202020204" pitchFamily="34" charset="0"/>
              </a:rPr>
              <a:t>Indtryk ordnes </a:t>
            </a:r>
          </a:p>
          <a:p>
            <a:pPr lvl="3" algn="l" eaLnBrk="1" hangingPunct="1"/>
            <a:r>
              <a:rPr lang="da-DK" altLang="da-DK" sz="2800" dirty="0" err="1">
                <a:latin typeface="Arial" panose="020B0604020202020204" pitchFamily="34" charset="0"/>
              </a:rPr>
              <a:t>Autiotive</a:t>
            </a:r>
            <a:r>
              <a:rPr lang="da-DK" altLang="da-DK" sz="2800" dirty="0">
                <a:latin typeface="Arial" panose="020B0604020202020204" pitchFamily="34" charset="0"/>
              </a:rPr>
              <a:t> funktioner</a:t>
            </a:r>
          </a:p>
          <a:p>
            <a:pPr lvl="3" algn="l" eaLnBrk="1" hangingPunct="1"/>
            <a:r>
              <a:rPr lang="da-DK" altLang="da-DK" sz="2800" dirty="0">
                <a:latin typeface="Arial" panose="020B0604020202020204" pitchFamily="34" charset="0"/>
              </a:rPr>
              <a:t>Sproget</a:t>
            </a:r>
          </a:p>
          <a:p>
            <a:pPr lvl="3" algn="l" eaLnBrk="1" hangingPunct="1"/>
            <a:r>
              <a:rPr lang="da-DK" altLang="da-DK" sz="2800" dirty="0">
                <a:latin typeface="Arial" panose="020B0604020202020204" pitchFamily="34" charset="0"/>
              </a:rPr>
              <a:t>Tale</a:t>
            </a:r>
          </a:p>
          <a:p>
            <a:pPr lvl="3" algn="l" eaLnBrk="1" hangingPunct="1"/>
            <a:r>
              <a:rPr lang="da-DK" altLang="da-DK" sz="2800" dirty="0">
                <a:latin typeface="Arial" panose="020B0604020202020204" pitchFamily="34" charset="0"/>
              </a:rPr>
              <a:t>Læsning</a:t>
            </a:r>
          </a:p>
          <a:p>
            <a:pPr lvl="3" algn="l" eaLnBrk="1" hangingPunct="1"/>
            <a:r>
              <a:rPr lang="da-DK" altLang="da-DK" sz="2800" dirty="0">
                <a:latin typeface="Arial" panose="020B0604020202020204" pitchFamily="34" charset="0"/>
              </a:rPr>
              <a:t>Præcisionsarbejde</a:t>
            </a:r>
          </a:p>
          <a:p>
            <a:pPr lvl="3" algn="l" eaLnBrk="1" hangingPunct="1"/>
            <a:r>
              <a:rPr lang="da-DK" altLang="da-DK" sz="2000" b="1" dirty="0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9228" name="Text Box 17">
            <a:extLst>
              <a:ext uri="{FF2B5EF4-FFF2-40B4-BE49-F238E27FC236}">
                <a16:creationId xmlns:a16="http://schemas.microsoft.com/office/drawing/2014/main" xmlns="" id="{BAA588D2-20D4-9DC7-5D77-F9004406E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824" y="2254250"/>
            <a:ext cx="3607078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da-DK" altLang="da-DK" sz="2800" dirty="0">
                <a:latin typeface="Arial" panose="020B0604020202020204" pitchFamily="34" charset="0"/>
              </a:rPr>
              <a:t>Højre hjernedel</a:t>
            </a:r>
          </a:p>
          <a:p>
            <a:pPr algn="l" eaLnBrk="1" hangingPunct="1"/>
            <a:endParaRPr lang="da-DK" altLang="da-DK" sz="2800" dirty="0">
              <a:latin typeface="Arial" panose="020B0604020202020204" pitchFamily="34" charset="0"/>
            </a:endParaRPr>
          </a:p>
          <a:p>
            <a:pPr algn="l" eaLnBrk="1" hangingPunct="1"/>
            <a:r>
              <a:rPr lang="da-DK" altLang="da-DK" sz="2800" dirty="0">
                <a:latin typeface="Arial" panose="020B0604020202020204" pitchFamily="34" charset="0"/>
              </a:rPr>
              <a:t>Helheder </a:t>
            </a:r>
          </a:p>
          <a:p>
            <a:pPr algn="l" eaLnBrk="1" hangingPunct="1"/>
            <a:r>
              <a:rPr lang="da-DK" altLang="da-DK" sz="2800" dirty="0">
                <a:latin typeface="Arial" panose="020B0604020202020204" pitchFamily="34" charset="0"/>
              </a:rPr>
              <a:t>Overblik</a:t>
            </a:r>
          </a:p>
          <a:p>
            <a:pPr algn="l" eaLnBrk="1" hangingPunct="1"/>
            <a:r>
              <a:rPr lang="da-DK" altLang="da-DK" sz="2800" dirty="0">
                <a:latin typeface="Arial" panose="020B0604020202020204" pitchFamily="34" charset="0"/>
              </a:rPr>
              <a:t>Visuel funktion</a:t>
            </a:r>
          </a:p>
          <a:p>
            <a:pPr algn="l" eaLnBrk="1" hangingPunct="1"/>
            <a:r>
              <a:rPr lang="da-DK" altLang="da-DK" sz="2800" dirty="0">
                <a:latin typeface="Arial" panose="020B0604020202020204" pitchFamily="34" charset="0"/>
              </a:rPr>
              <a:t>Kropsfornemmelse</a:t>
            </a:r>
          </a:p>
          <a:p>
            <a:pPr algn="l" eaLnBrk="1" hangingPunct="1"/>
            <a:r>
              <a:rPr lang="da-DK" altLang="da-DK" sz="2800" dirty="0">
                <a:latin typeface="Arial" panose="020B0604020202020204" pitchFamily="34" charset="0"/>
              </a:rPr>
              <a:t>Rummelige relationer</a:t>
            </a:r>
          </a:p>
          <a:p>
            <a:pPr algn="l" eaLnBrk="1" hangingPunct="1"/>
            <a:endParaRPr lang="da-DK" altLang="da-DK" sz="2000" dirty="0">
              <a:latin typeface="Arial" panose="020B0604020202020204" pitchFamily="34" charset="0"/>
            </a:endParaRPr>
          </a:p>
          <a:p>
            <a:pPr algn="l" eaLnBrk="1" hangingPunct="1"/>
            <a:endParaRPr lang="da-DK" altLang="da-DK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6E9C94F-F738-0A95-0AA0-DCA6C6A9B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>
                <a:latin typeface="Arial" panose="020B0604020202020204" pitchFamily="34" charset="0"/>
                <a:cs typeface="Arial" panose="020B0604020202020204" pitchFamily="34" charset="0"/>
              </a:rPr>
              <a:t>Udvikling ud fra primære sanser og reflekser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A72C5916-44E8-2CEE-8861-CFDAEE369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16713"/>
            <a:ext cx="8229600" cy="45259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a-DK" sz="2800" dirty="0"/>
              <a:t>Ligge på maven fra fødslen -&gt;</a:t>
            </a:r>
          </a:p>
          <a:p>
            <a:pPr>
              <a:lnSpc>
                <a:spcPct val="120000"/>
              </a:lnSpc>
            </a:pPr>
            <a:r>
              <a:rPr lang="da-DK" sz="2800" dirty="0"/>
              <a:t>Hovedløft ca. 2 mdr. </a:t>
            </a:r>
          </a:p>
          <a:p>
            <a:pPr>
              <a:lnSpc>
                <a:spcPct val="120000"/>
              </a:lnSpc>
            </a:pPr>
            <a:r>
              <a:rPr lang="da-DK" sz="2800" dirty="0"/>
              <a:t>Trille mave-ryg ca. 4 mdr. /ryg-mave ca. 6 mdr.</a:t>
            </a:r>
          </a:p>
          <a:p>
            <a:pPr>
              <a:lnSpc>
                <a:spcPct val="120000"/>
              </a:lnSpc>
            </a:pPr>
            <a:r>
              <a:rPr lang="da-DK" sz="2800" dirty="0"/>
              <a:t>Krybe 6 – 9 mdr.</a:t>
            </a:r>
          </a:p>
          <a:p>
            <a:pPr>
              <a:lnSpc>
                <a:spcPct val="120000"/>
              </a:lnSpc>
            </a:pPr>
            <a:r>
              <a:rPr lang="da-DK" sz="2800" dirty="0"/>
              <a:t>Sidde selv uden støtte mellem 6 – 9 mdr.</a:t>
            </a:r>
          </a:p>
          <a:p>
            <a:pPr>
              <a:lnSpc>
                <a:spcPct val="120000"/>
              </a:lnSpc>
            </a:pPr>
            <a:r>
              <a:rPr lang="da-DK" sz="2800" dirty="0"/>
              <a:t>Kravle 9 – 10 mdr.</a:t>
            </a:r>
          </a:p>
          <a:p>
            <a:pPr>
              <a:lnSpc>
                <a:spcPct val="120000"/>
              </a:lnSpc>
            </a:pPr>
            <a:r>
              <a:rPr lang="da-DK" sz="2800" dirty="0"/>
              <a:t>Gå 12 mdr. -&gt;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163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1">
            <a:extLst>
              <a:ext uri="{FF2B5EF4-FFF2-40B4-BE49-F238E27FC236}">
                <a16:creationId xmlns:a16="http://schemas.microsoft.com/office/drawing/2014/main" xmlns="" id="{2948081E-63F7-6097-1A7B-FF411E1A1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1017587"/>
            <a:ext cx="465137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Oval 3">
            <a:extLst>
              <a:ext uri="{FF2B5EF4-FFF2-40B4-BE49-F238E27FC236}">
                <a16:creationId xmlns:a16="http://schemas.microsoft.com/office/drawing/2014/main" xmlns="" id="{DE7A9686-A867-2229-9708-712C12EFE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1773238"/>
            <a:ext cx="3671887" cy="3240087"/>
          </a:xfrm>
          <a:prstGeom prst="ellipse">
            <a:avLst/>
          </a:prstGeom>
          <a:solidFill>
            <a:schemeClr val="bg1">
              <a:alpha val="0"/>
            </a:schemeClr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/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xmlns="" id="{9481DD87-7B65-1727-22B5-0750944FCD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7" y="664368"/>
            <a:ext cx="8229600" cy="706437"/>
          </a:xfrm>
          <a:noFill/>
        </p:spPr>
        <p:txBody>
          <a:bodyPr/>
          <a:lstStyle/>
          <a:p>
            <a:pPr eaLnBrk="1" hangingPunct="1"/>
            <a:r>
              <a:rPr lang="da-DK" altLang="da-DK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Vestibulærsansen</a:t>
            </a:r>
            <a:endParaRPr lang="da-DK" altLang="da-DK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075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3.33333E-6 L -0.19913 3.33333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animBg="1"/>
      <p:bldP spid="107526" grpId="0"/>
      <p:bldP spid="10752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Udløsende sans for:</a:t>
            </a:r>
            <a:endParaRPr lang="da-DK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a-DK" dirty="0" smtClean="0"/>
              <a:t>TLR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dirty="0" smtClean="0"/>
              <a:t>Stimuleres </a:t>
            </a:r>
            <a:r>
              <a:rPr lang="da-DK" dirty="0"/>
              <a:t>og ”modnes” af: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da-DK" dirty="0"/>
              <a:t>Fosterrotationer frem til </a:t>
            </a:r>
            <a:r>
              <a:rPr lang="da-DK" dirty="0" err="1"/>
              <a:t>ca</a:t>
            </a:r>
            <a:r>
              <a:rPr lang="da-DK" dirty="0"/>
              <a:t> 7. fostermåned,   derefter af mors bevægelighed frem til fødslen</a:t>
            </a:r>
            <a:r>
              <a:rPr lang="da-DK" dirty="0" smtClean="0"/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da-DK" dirty="0" smtClean="0"/>
              <a:t>Fødselshjælper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919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TLR</a:t>
            </a:r>
            <a:endParaRPr lang="da-DK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Sikre hovedets løft fra fødslen</a:t>
            </a:r>
          </a:p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Begyndende hovedstabilitet omkring 2 mdr. gl.</a:t>
            </a:r>
          </a:p>
          <a:p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Udvikler kroppens stabilitet 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Muskelarbejdet</a:t>
            </a:r>
          </a:p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pædbarns videre udvikling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Øje-håndkoordination</a:t>
            </a:r>
          </a:p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Korpskendskab i rummet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0134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TLR udløses</a:t>
            </a:r>
            <a:endParaRPr lang="da-DK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23303" y="1556792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Velstimuleret 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labyrintsans</a:t>
            </a:r>
          </a:p>
          <a:p>
            <a:pPr>
              <a:lnSpc>
                <a:spcPct val="150000"/>
              </a:lnSpc>
            </a:pP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Trykreceptorer fra kroppens forside </a:t>
            </a:r>
            <a:r>
              <a:rPr lang="da-D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(Hovedrejsningsrefleksen)</a:t>
            </a:r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Vedvarende 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rotationsbevægelser med nyfødte og spæde barn</a:t>
            </a:r>
          </a:p>
          <a:p>
            <a:pPr>
              <a:lnSpc>
                <a:spcPct val="150000"/>
              </a:lnSpc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Krantræk for at øve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muskelsvar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af nakke/skuldermuskler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593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TLR – ved manglede hovedløft</a:t>
            </a:r>
            <a:endParaRPr lang="da-DK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530120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Labyrinttræning af hver af de tre buegange</a:t>
            </a:r>
          </a:p>
          <a:p>
            <a:pPr>
              <a:lnSpc>
                <a:spcPct val="150000"/>
              </a:lnSpc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Taktil stimuli af nakke skuldre og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             maveleje 8 – 10 x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dgl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”Krantræk” for at styrke nakke/skulder musklerne. (krantræk er KUN et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muskelsvar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og ikke et løft af barnet)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928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26E56C4-70E1-FEEA-09C2-607AAEAF9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>
                <a:latin typeface="Arial" panose="020B0604020202020204" pitchFamily="34" charset="0"/>
                <a:cs typeface="Arial" panose="020B0604020202020204" pitchFamily="34" charset="0"/>
              </a:rPr>
              <a:t>Livets udgangspunkt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32032E46-E8B2-66B1-3D60-2AF26E2C6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Arial"/>
              <a:buChar char="•"/>
            </a:pPr>
            <a:r>
              <a:rPr lang="da-DK" sz="3200" dirty="0">
                <a:latin typeface="Arial" panose="020B0604020202020204" pitchFamily="34" charset="0"/>
                <a:cs typeface="Arial" panose="020B0604020202020204" pitchFamily="34" charset="0"/>
              </a:rPr>
              <a:t>Fødes og fungerer på hjernestammeniveau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Arial"/>
              <a:buChar char="•"/>
            </a:pPr>
            <a:r>
              <a:rPr lang="da-DK" sz="3200" dirty="0">
                <a:latin typeface="Arial" panose="020B0604020202020204" pitchFamily="34" charset="0"/>
                <a:cs typeface="Arial" panose="020B0604020202020204" pitchFamily="34" charset="0"/>
              </a:rPr>
              <a:t>Udviklingen - ud fra stimulation af sanser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Arial"/>
              <a:buChar char="•"/>
            </a:pPr>
            <a:r>
              <a:rPr lang="da-DK" sz="3200" dirty="0">
                <a:latin typeface="Arial" panose="020B0604020202020204" pitchFamily="34" charset="0"/>
                <a:cs typeface="Arial" panose="020B0604020202020204" pitchFamily="34" charset="0"/>
              </a:rPr>
              <a:t>Reflekser og deres betydning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Arial"/>
              <a:buChar char="•"/>
            </a:pPr>
            <a:r>
              <a:rPr lang="da-DK" sz="3200" dirty="0">
                <a:latin typeface="Arial" panose="020B0604020202020204" pitchFamily="34" charset="0"/>
                <a:cs typeface="Arial" panose="020B0604020202020204" pitchFamily="34" charset="0"/>
              </a:rPr>
              <a:t>De to Hemisfære 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Arial"/>
              <a:buChar char="•"/>
            </a:pPr>
            <a:r>
              <a:rPr lang="da-DK" sz="3200" dirty="0">
                <a:latin typeface="Arial" panose="020B0604020202020204" pitchFamily="34" charset="0"/>
                <a:cs typeface="Arial" panose="020B0604020202020204" pitchFamily="34" charset="0"/>
              </a:rPr>
              <a:t>Koordinering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9848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 descr="8 uger 10 dag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-1644358" y="0"/>
            <a:ext cx="5928326" cy="6879957"/>
          </a:xfrm>
        </p:spPr>
      </p:pic>
      <p:pic>
        <p:nvPicPr>
          <p:cNvPr id="5" name="Pladsholder til indhold 3" descr="10sea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69" b="29369"/>
          <a:stretch>
            <a:fillRect/>
          </a:stretch>
        </p:blipFill>
        <p:spPr bwMode="auto">
          <a:xfrm>
            <a:off x="4283968" y="-12526"/>
            <a:ext cx="48600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2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aby, indendørs, person&#10;&#10;Automatisk genereret beskrivelse">
            <a:extLst>
              <a:ext uri="{FF2B5EF4-FFF2-40B4-BE49-F238E27FC236}">
                <a16:creationId xmlns:a16="http://schemas.microsoft.com/office/drawing/2014/main" xmlns="" id="{5D01F6A9-A4A8-5719-DBF6-CFBCDA516D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372" y="2132856"/>
            <a:ext cx="6030416" cy="4209775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xmlns="" id="{25EF7291-3E0D-839B-FF65-538DEFEFF5D3}"/>
              </a:ext>
            </a:extLst>
          </p:cNvPr>
          <p:cNvSpPr txBox="1"/>
          <p:nvPr/>
        </p:nvSpPr>
        <p:spPr>
          <a:xfrm>
            <a:off x="1250120" y="898143"/>
            <a:ext cx="6142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000" dirty="0">
                <a:latin typeface="Arial" panose="020B0604020202020204" pitchFamily="34" charset="0"/>
              </a:rPr>
              <a:t>Taktilsansen - Følesansen</a:t>
            </a:r>
          </a:p>
        </p:txBody>
      </p:sp>
    </p:spTree>
    <p:extLst>
      <p:ext uri="{BB962C8B-B14F-4D97-AF65-F5344CB8AC3E}">
        <p14:creationId xmlns:p14="http://schemas.microsoft.com/office/powerpoint/2010/main" val="15993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Udløsende sans for: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a-DK" dirty="0" smtClean="0"/>
              <a:t>Gribereflekser i hænder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Griberefleks i fødder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Hovedrejsningsrefleksen delt m. V. sansen </a:t>
            </a:r>
            <a:r>
              <a:rPr lang="da-DK" sz="2000" dirty="0" smtClean="0"/>
              <a:t>(trykreceptorer fra for- og bagside)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Galantrefleks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2405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>
            <a:extLst>
              <a:ext uri="{FF2B5EF4-FFF2-40B4-BE49-F238E27FC236}">
                <a16:creationId xmlns:a16="http://schemas.microsoft.com/office/drawing/2014/main" xmlns="" id="{61836724-200D-8431-5297-68322181A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68863"/>
            <a:ext cx="9144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da-DK" altLang="da-DK" sz="2800" dirty="0">
              <a:latin typeface="Arial" panose="020B0604020202020204" pitchFamily="34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xmlns="" id="{6D81ED63-98E2-FC26-6CCF-F27287946A4F}"/>
              </a:ext>
            </a:extLst>
          </p:cNvPr>
          <p:cNvSpPr txBox="1"/>
          <p:nvPr/>
        </p:nvSpPr>
        <p:spPr>
          <a:xfrm>
            <a:off x="1328533" y="1065807"/>
            <a:ext cx="611577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da-DK" sz="4000" dirty="0">
                <a:latin typeface="Arial" panose="020B0604020202020204" pitchFamily="34" charset="0"/>
              </a:rPr>
              <a:t>Kinæstesisansen – </a:t>
            </a:r>
          </a:p>
          <a:p>
            <a:r>
              <a:rPr lang="da-DK" altLang="da-DK" sz="4000" dirty="0">
                <a:latin typeface="Arial" panose="020B0604020202020204" pitchFamily="34" charset="0"/>
              </a:rPr>
              <a:t>Muskel/led/stillingssansen</a:t>
            </a:r>
          </a:p>
          <a:p>
            <a:endParaRPr lang="da-DK" dirty="0"/>
          </a:p>
        </p:txBody>
      </p:sp>
      <p:pic>
        <p:nvPicPr>
          <p:cNvPr id="6" name="Billede 5" descr="Et billede, der indeholder udendørs&#10;&#10;Automatisk genereret beskrivelse">
            <a:extLst>
              <a:ext uri="{FF2B5EF4-FFF2-40B4-BE49-F238E27FC236}">
                <a16:creationId xmlns:a16="http://schemas.microsoft.com/office/drawing/2014/main" xmlns="" id="{4A0F75F6-357E-3944-7F35-0895A77D8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96952"/>
            <a:ext cx="7831367" cy="299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4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 -0.56689 " pathEditMode="relative" ptsTypes="AA">
                                      <p:cBhvr>
                                        <p:cTn id="12" dur="2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/>
      <p:bldP spid="11059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Udløsende sans for:</a:t>
            </a:r>
            <a:endParaRPr lang="da-DK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48222" y="2323076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a-DK" dirty="0" smtClean="0"/>
              <a:t>STNR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ATNR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Rotationsrefleksen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2555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3D7015FD-E7BF-1497-3A4C-37565E5D4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a-DK" dirty="0"/>
              <a:t>Reflektoriske udslag sendt på baggrund af de udløsende sanser.</a:t>
            </a:r>
          </a:p>
          <a:p>
            <a:pPr>
              <a:lnSpc>
                <a:spcPct val="150000"/>
              </a:lnSpc>
            </a:pPr>
            <a:r>
              <a:rPr lang="da-DK" dirty="0"/>
              <a:t>Modning af motoriske cortex til bevidste bevægelser</a:t>
            </a:r>
          </a:p>
          <a:p>
            <a:pPr>
              <a:lnSpc>
                <a:spcPct val="150000"/>
              </a:lnSpc>
            </a:pPr>
            <a:r>
              <a:rPr lang="da-DK" dirty="0"/>
              <a:t>Lagring som automatiserede bevægelser i Putarmen (en del af Basalganglierne)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BF1C2B95-391C-4E07-9799-26569BB9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Bevægelsens udvikling</a:t>
            </a:r>
          </a:p>
        </p:txBody>
      </p:sp>
    </p:spTree>
    <p:extLst>
      <p:ext uri="{BB962C8B-B14F-4D97-AF65-F5344CB8AC3E}">
        <p14:creationId xmlns:p14="http://schemas.microsoft.com/office/powerpoint/2010/main" val="57336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>
            <a:extLst>
              <a:ext uri="{FF2B5EF4-FFF2-40B4-BE49-F238E27FC236}">
                <a16:creationId xmlns:a16="http://schemas.microsoft.com/office/drawing/2014/main" xmlns="" id="{A352549C-C0EC-A349-E36C-AAFAD5C10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636838"/>
            <a:ext cx="74882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a-DK" altLang="da-DK" sz="3200">
              <a:latin typeface="Arial" panose="020B0604020202020204" pitchFamily="34" charset="0"/>
            </a:endParaRPr>
          </a:p>
        </p:txBody>
      </p:sp>
      <p:sp>
        <p:nvSpPr>
          <p:cNvPr id="16388" name="Text Box 237">
            <a:extLst>
              <a:ext uri="{FF2B5EF4-FFF2-40B4-BE49-F238E27FC236}">
                <a16:creationId xmlns:a16="http://schemas.microsoft.com/office/drawing/2014/main" xmlns="" id="{F8FA8E0B-50B4-386A-7448-18B7919B6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0" y="1003300"/>
            <a:ext cx="5637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/>
          </a:p>
        </p:txBody>
      </p:sp>
      <p:sp>
        <p:nvSpPr>
          <p:cNvPr id="16389" name="Rectangle 238">
            <a:extLst>
              <a:ext uri="{FF2B5EF4-FFF2-40B4-BE49-F238E27FC236}">
                <a16:creationId xmlns:a16="http://schemas.microsoft.com/office/drawing/2014/main" xmlns="" id="{9A299103-F2F6-9718-575B-940A89BC9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73063"/>
            <a:ext cx="5016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da-DK" altLang="da-DK" sz="1200" b="1" i="1">
                <a:latin typeface="Arial" panose="020B0604020202020204" pitchFamily="34" charset="0"/>
                <a:cs typeface="Times New Roman" panose="02020603050405020304" pitchFamily="18" charset="0"/>
              </a:rPr>
              <a:t>Skematisk oversigt over nogle reflekser samt grundlaget for disse:</a:t>
            </a:r>
            <a:endParaRPr lang="da-DK" altLang="da-DK" sz="800"/>
          </a:p>
          <a:p>
            <a:pPr algn="l"/>
            <a:endParaRPr lang="da-DK" altLang="da-DK">
              <a:latin typeface="Arial" panose="020B0604020202020204" pitchFamily="34" charset="0"/>
            </a:endParaRPr>
          </a:p>
        </p:txBody>
      </p:sp>
      <p:graphicFrame>
        <p:nvGraphicFramePr>
          <p:cNvPr id="114071" name="Group 407">
            <a:extLst>
              <a:ext uri="{FF2B5EF4-FFF2-40B4-BE49-F238E27FC236}">
                <a16:creationId xmlns:a16="http://schemas.microsoft.com/office/drawing/2014/main" xmlns="" id="{1AAAC772-1654-B5D5-02AB-D8455E0AB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916400"/>
              </p:ext>
            </p:extLst>
          </p:nvPr>
        </p:nvGraphicFramePr>
        <p:xfrm>
          <a:off x="251520" y="764704"/>
          <a:ext cx="8641210" cy="5888991"/>
        </p:xfrm>
        <a:graphic>
          <a:graphicData uri="http://schemas.openxmlformats.org/drawingml/2006/table">
            <a:tbl>
              <a:tblPr/>
              <a:tblGrid>
                <a:gridCol w="15509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25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63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986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727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Refleks</a:t>
                      </a:r>
                      <a:endParaRPr kumimoji="0" lang="da-D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Reaktion</a:t>
                      </a: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Udløsende sans</a:t>
                      </a: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Aktiv  / integreret</a:t>
                      </a:r>
                      <a:endParaRPr kumimoji="0" lang="da-D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Problemer</a:t>
                      </a: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7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Griberefleks i hænder</a:t>
                      </a:r>
                      <a:endParaRPr kumimoji="0" lang="da-DK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Fingre bøjer sig mod håndfladen. Knyttet hånd.</a:t>
                      </a:r>
                      <a:endParaRPr kumimoji="0" lang="da-DK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Taktilsansen.</a:t>
                      </a:r>
                      <a:endParaRPr kumimoji="0" lang="da-DK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Berøring af håndfladen, samt lette tryk.</a:t>
                      </a:r>
                      <a:endParaRPr kumimoji="0" lang="da-DK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Fra </a:t>
                      </a: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fødslen / 4- 5 mdr.</a:t>
                      </a:r>
                      <a:endParaRPr kumimoji="0" lang="da-DK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Vil ikke støtte med hænder, undgår berøringer med håndfladerne.</a:t>
                      </a:r>
                      <a:endParaRPr kumimoji="0" lang="da-DK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82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Griberefleks i fødderne</a:t>
                      </a:r>
                      <a:endParaRPr kumimoji="0" lang="da-DK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Tæer bøjer sig ind mod fodsålen</a:t>
                      </a:r>
                      <a:endParaRPr kumimoji="0" lang="da-DK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Taktilsansen.</a:t>
                      </a:r>
                      <a:endParaRPr kumimoji="0" lang="da-DK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Berøring af fodsålen, samt lette tryk</a:t>
                      </a:r>
                      <a:endParaRPr kumimoji="0" lang="da-DK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Fra fødslen / inden 1 år.</a:t>
                      </a:r>
                      <a:endParaRPr kumimoji="0" lang="da-DK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Dårlig afvikling af fodens afsæt. Tågænger.</a:t>
                      </a:r>
                      <a:endParaRPr kumimoji="0" lang="da-DK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Støtte af flad fod er besværlig</a:t>
                      </a:r>
                      <a:endParaRPr kumimoji="0" lang="da-DK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6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Mororefleks</a:t>
                      </a:r>
                      <a:endParaRPr kumimoji="0" lang="da-DK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(forskrækkelses-</a:t>
                      </a:r>
                      <a:endParaRPr kumimoji="0" lang="da-DK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refleks)</a:t>
                      </a:r>
                      <a:endParaRPr kumimoji="0" lang="da-DK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Arme, ben, krop udstrækkes i et spjæt og trækkes sammen igen</a:t>
                      </a:r>
                      <a:endParaRPr kumimoji="0" lang="da-DK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 uventet kraftig og pludselig sansepåvirkning.</a:t>
                      </a:r>
                      <a:endParaRPr kumimoji="0" lang="da-DK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Som foster / ca. 4 mdr. spædbarn</a:t>
                      </a:r>
                      <a:endParaRPr kumimoji="0" lang="da-DK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Kan vise sig ved overfølsomhed for lyd, lys, pludselige kropsændringer, lugt, pust i ansigtet </a:t>
                      </a:r>
                      <a:endParaRPr kumimoji="0" lang="da-DK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00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Hovedrejsnings-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refleks</a:t>
                      </a:r>
                      <a:r>
                        <a:rPr kumimoji="0" lang="da-DK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egro BT" pitchFamily="82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Hovedløft – først på maven, senere på ryggen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Labyrintsansen </a:t>
                      </a:r>
                      <a:endParaRPr kumimoji="0" lang="da-DK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Taktilsansen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Fra fødslen  / ca. </a:t>
                      </a: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mdr. (TLR)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og 3 - 4 mdr. vedr. trykfølsomme receptorer på for- og bagside af kroppen</a:t>
                      </a:r>
                      <a:endParaRPr kumimoji="0" lang="da-DK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Svært ved korrekt hovedløft. Hindre hovedets frie bevægelse.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Går foroverbøjet – ingen kropsstabilitet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Hindre de andre refleksers gode udvikling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>
            <a:extLst>
              <a:ext uri="{FF2B5EF4-FFF2-40B4-BE49-F238E27FC236}">
                <a16:creationId xmlns:a16="http://schemas.microsoft.com/office/drawing/2014/main" xmlns="" id="{B2BDD601-77A6-A7D6-E069-9259CF2D3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636838"/>
            <a:ext cx="74882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a-DK" altLang="da-DK" sz="3200">
              <a:latin typeface="Arial" panose="020B0604020202020204" pitchFamily="34" charset="0"/>
            </a:endParaRPr>
          </a:p>
        </p:txBody>
      </p:sp>
      <p:sp>
        <p:nvSpPr>
          <p:cNvPr id="17412" name="Text Box 7">
            <a:extLst>
              <a:ext uri="{FF2B5EF4-FFF2-40B4-BE49-F238E27FC236}">
                <a16:creationId xmlns:a16="http://schemas.microsoft.com/office/drawing/2014/main" xmlns="" id="{25F02FC3-18E6-D68A-BBBE-E8E605105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0" y="1003300"/>
            <a:ext cx="5637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/>
          </a:p>
        </p:txBody>
      </p:sp>
      <p:sp>
        <p:nvSpPr>
          <p:cNvPr id="17413" name="Rectangle 8">
            <a:extLst>
              <a:ext uri="{FF2B5EF4-FFF2-40B4-BE49-F238E27FC236}">
                <a16:creationId xmlns:a16="http://schemas.microsoft.com/office/drawing/2014/main" xmlns="" id="{342D2E26-7DD8-A11C-4FBC-5AAC4B8DC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73063"/>
            <a:ext cx="5016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da-DK" altLang="da-DK" sz="1200" b="1" i="1">
                <a:latin typeface="Arial" panose="020B0604020202020204" pitchFamily="34" charset="0"/>
                <a:cs typeface="Times New Roman" panose="02020603050405020304" pitchFamily="18" charset="0"/>
              </a:rPr>
              <a:t>Skematisk oversigt over nogle reflekser samt grundlaget for disse:</a:t>
            </a:r>
            <a:endParaRPr lang="da-DK" altLang="da-DK" sz="800"/>
          </a:p>
          <a:p>
            <a:pPr algn="l"/>
            <a:endParaRPr lang="da-DK" altLang="da-DK">
              <a:latin typeface="Arial" panose="020B0604020202020204" pitchFamily="34" charset="0"/>
            </a:endParaRPr>
          </a:p>
        </p:txBody>
      </p:sp>
      <p:graphicFrame>
        <p:nvGraphicFramePr>
          <p:cNvPr id="115779" name="Group 67">
            <a:extLst>
              <a:ext uri="{FF2B5EF4-FFF2-40B4-BE49-F238E27FC236}">
                <a16:creationId xmlns:a16="http://schemas.microsoft.com/office/drawing/2014/main" xmlns="" id="{FE67190E-AE71-052C-A3F8-65AD65D793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568601"/>
              </p:ext>
            </p:extLst>
          </p:nvPr>
        </p:nvGraphicFramePr>
        <p:xfrm>
          <a:off x="395538" y="692150"/>
          <a:ext cx="8353175" cy="5833194"/>
        </p:xfrm>
        <a:graphic>
          <a:graphicData uri="http://schemas.openxmlformats.org/drawingml/2006/table">
            <a:tbl>
              <a:tblPr/>
              <a:tblGrid>
                <a:gridCol w="16706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06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06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06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706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Refleks</a:t>
                      </a:r>
                      <a:endParaRPr kumimoji="0" lang="da-D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Reaktion</a:t>
                      </a: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Udløsende sans</a:t>
                      </a: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Aktiv/integreret</a:t>
                      </a: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Problemer</a:t>
                      </a: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4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Galantrefleks</a:t>
                      </a:r>
                      <a:endParaRPr kumimoji="0" lang="da-DK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legro BT" pitchFamily="8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Kroppen bøjer ved sammentrækning af lændemusklerne</a:t>
                      </a:r>
                      <a:endParaRPr kumimoji="0" lang="da-DK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Taktilsansen. Let berøring af ryggen og lændens muskulatur.</a:t>
                      </a:r>
                      <a:endParaRPr kumimoji="0" lang="da-DK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Fra fødslen, kraftigst omkring 2 mdr./ fra 6 mdr. til 1½ år - som det seneste. </a:t>
                      </a:r>
                      <a:endParaRPr kumimoji="0" lang="da-DK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Motorisk uro. Kortvarig søvnperioder, grædende, forpint</a:t>
                      </a:r>
                      <a:endParaRPr kumimoji="0" lang="da-DK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2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STNR</a:t>
                      </a:r>
                      <a:endParaRPr kumimoji="0" lang="da-DK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Maveliggende -armene strækkes og benene bøjer.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Maveliggende –armene bøjer og benene strækkes.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Kinæstesisansen i halsen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Omkring 3 mdr. på maven og 4 </a:t>
                      </a:r>
                      <a:r>
                        <a:rPr kumimoji="0" lang="da-DK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mdr</a:t>
                      </a:r>
                      <a:r>
                        <a:rPr kumimoji="0" lang="da-D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. </a:t>
                      </a:r>
                      <a:r>
                        <a:rPr kumimoji="0" lang="da-DK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rygliggende</a:t>
                      </a:r>
                      <a:r>
                        <a:rPr kumimoji="0" lang="da-D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/ ca. 11 mdr.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Har svært ved at stå på alle fire. Fastlåses med numsen på underben i siddende </a:t>
                      </a:r>
                      <a:r>
                        <a:rPr kumimoji="0" lang="da-DK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stiling</a:t>
                      </a:r>
                      <a:r>
                        <a:rPr kumimoji="0" lang="da-D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 Kan ikke kravle. Siddende på underben og hvis armene bøjes vil næsen </a:t>
                      </a:r>
                      <a:r>
                        <a:rPr kumimoji="0" lang="da-DK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slåes</a:t>
                      </a:r>
                      <a:r>
                        <a:rPr kumimoji="0" lang="da-D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mod gulvet.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104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ATNR</a:t>
                      </a:r>
                      <a:endParaRPr kumimoji="0" lang="da-DK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Armen strækkes til den side ansigtet vendes mod.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Kinæstesisansen i halsens sider.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Svagt fra fødslen og stærkest ved 3 mdr. / 6 mdr.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Kan ikke trille fra mave til ryg.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Armen vil virke som en ”stopklods”.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Meget svært at lære cykling. Skolebarnet vil have svært ved skrivearbejdet.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>
            <a:extLst>
              <a:ext uri="{FF2B5EF4-FFF2-40B4-BE49-F238E27FC236}">
                <a16:creationId xmlns:a16="http://schemas.microsoft.com/office/drawing/2014/main" xmlns="" id="{A509F8C9-A98D-6D02-28B6-B3EB8284D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636838"/>
            <a:ext cx="74882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a-DK" altLang="da-DK" sz="3200">
              <a:latin typeface="Arial" panose="020B0604020202020204" pitchFamily="34" charset="0"/>
            </a:endParaRPr>
          </a:p>
        </p:txBody>
      </p:sp>
      <p:sp>
        <p:nvSpPr>
          <p:cNvPr id="18436" name="Text Box 7">
            <a:extLst>
              <a:ext uri="{FF2B5EF4-FFF2-40B4-BE49-F238E27FC236}">
                <a16:creationId xmlns:a16="http://schemas.microsoft.com/office/drawing/2014/main" xmlns="" id="{D9344ED8-9DED-1C2A-E5BF-2E498A3A8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0" y="1003300"/>
            <a:ext cx="5637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/>
          </a:p>
        </p:txBody>
      </p:sp>
      <p:sp>
        <p:nvSpPr>
          <p:cNvPr id="18437" name="Rectangle 8">
            <a:extLst>
              <a:ext uri="{FF2B5EF4-FFF2-40B4-BE49-F238E27FC236}">
                <a16:creationId xmlns:a16="http://schemas.microsoft.com/office/drawing/2014/main" xmlns="" id="{9FA3BBD2-CE69-C270-97B9-98B1E7DAE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73063"/>
            <a:ext cx="5016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da-DK" altLang="da-DK" sz="1200" b="1" i="1">
                <a:latin typeface="Arial" panose="020B0604020202020204" pitchFamily="34" charset="0"/>
                <a:cs typeface="Times New Roman" panose="02020603050405020304" pitchFamily="18" charset="0"/>
              </a:rPr>
              <a:t>Skematisk oversigt over nogle reflekser samt grundlaget for disse:</a:t>
            </a:r>
            <a:endParaRPr lang="da-DK" altLang="da-DK" sz="800"/>
          </a:p>
          <a:p>
            <a:pPr algn="l"/>
            <a:endParaRPr lang="da-DK" altLang="da-DK">
              <a:latin typeface="Arial" panose="020B0604020202020204" pitchFamily="34" charset="0"/>
            </a:endParaRPr>
          </a:p>
        </p:txBody>
      </p:sp>
      <p:graphicFrame>
        <p:nvGraphicFramePr>
          <p:cNvPr id="116782" name="Group 46">
            <a:extLst>
              <a:ext uri="{FF2B5EF4-FFF2-40B4-BE49-F238E27FC236}">
                <a16:creationId xmlns:a16="http://schemas.microsoft.com/office/drawing/2014/main" xmlns="" id="{BC1A28F8-A5A1-3A79-6070-E116909CC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589961"/>
              </p:ext>
            </p:extLst>
          </p:nvPr>
        </p:nvGraphicFramePr>
        <p:xfrm>
          <a:off x="395538" y="981074"/>
          <a:ext cx="8353175" cy="2735957"/>
        </p:xfrm>
        <a:graphic>
          <a:graphicData uri="http://schemas.openxmlformats.org/drawingml/2006/table">
            <a:tbl>
              <a:tblPr/>
              <a:tblGrid>
                <a:gridCol w="16706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06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06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06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706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65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Refleks</a:t>
                      </a:r>
                      <a:endParaRPr kumimoji="0" lang="da-D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Reaktion</a:t>
                      </a: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Udløsende sans</a:t>
                      </a: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Aktiv/integreret</a:t>
                      </a: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Problemer</a:t>
                      </a: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70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Rotations-refleks</a:t>
                      </a: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egro BT" pitchFamily="82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Barnet drejer om sin længdeakse. Bevægelsen starter med hovedet og ender i benene.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Skuldre og dernæst hofter vil dreje sig så kroppen flugter ansigtet.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Kinæstesisansen i halsens sider. Ligger som forlængelse af rotationsrefleksen.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Svag v. fødslen stærkest omkring 4 mdr. / når barnet kraver (ca. 10-12 mdr.)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Kroppens bevægelser vil være ”rykvise”.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Bevægelserne vil være stive og mangle rotationen.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a-DK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tableringsbesøget</a:t>
            </a:r>
            <a:endParaRPr lang="da-DK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/>
          <a:lstStyle/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Daglig stimuli for at styrke udviklingen lige nu:</a:t>
            </a:r>
          </a:p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Drejes rundt i alle 3 plan for at styrke balancen.</a:t>
            </a:r>
          </a:p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Hudens stimuli med kærlige hænder på forskellig vis - anvist</a:t>
            </a:r>
          </a:p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Ligge på maven ved hvert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bleskifte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for at udvikle det bevidste hovedløft.</a:t>
            </a:r>
          </a:p>
          <a:p>
            <a:pPr marL="0" indent="0">
              <a:buNone/>
            </a:pPr>
            <a:r>
              <a:rPr lang="da-DK" dirty="0"/>
              <a:t> 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21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>
                <a:latin typeface="Arial" pitchFamily="34" charset="0"/>
                <a:cs typeface="Arial" pitchFamily="34" charset="0"/>
              </a:rPr>
              <a:t>Udvikling</a:t>
            </a:r>
            <a:endParaRPr lang="da-DK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da-DK" dirty="0">
                <a:latin typeface="Arial" pitchFamily="34" charset="0"/>
              </a:rPr>
              <a:t>Basis for spædbarnets gode udvikling er sansebearbejdning på hjernestammeniveau</a:t>
            </a:r>
          </a:p>
          <a:p>
            <a:pPr marL="385763" indent="-385763">
              <a:buAutoNum type="arabicPeriod"/>
            </a:pPr>
            <a:r>
              <a:rPr lang="da-DK" dirty="0" smtClean="0">
                <a:latin typeface="Arial" pitchFamily="34" charset="0"/>
              </a:rPr>
              <a:t>lag </a:t>
            </a:r>
            <a:r>
              <a:rPr lang="da-DK" dirty="0">
                <a:latin typeface="Arial" pitchFamily="34" charset="0"/>
              </a:rPr>
              <a:t>er </a:t>
            </a:r>
            <a:r>
              <a:rPr lang="da-DK" dirty="0" smtClean="0">
                <a:latin typeface="Arial" pitchFamily="34" charset="0"/>
              </a:rPr>
              <a:t>Primære </a:t>
            </a:r>
            <a:r>
              <a:rPr lang="da-DK" dirty="0">
                <a:latin typeface="Arial" pitchFamily="34" charset="0"/>
              </a:rPr>
              <a:t>sanser</a:t>
            </a:r>
          </a:p>
          <a:p>
            <a:pPr marL="385763" indent="-385763">
              <a:buAutoNum type="arabicPeriod"/>
            </a:pPr>
            <a:r>
              <a:rPr lang="da-DK" dirty="0">
                <a:latin typeface="Arial" pitchFamily="34" charset="0"/>
              </a:rPr>
              <a:t>lag er </a:t>
            </a:r>
            <a:r>
              <a:rPr lang="da-DK" dirty="0" smtClean="0">
                <a:latin typeface="Arial" pitchFamily="34" charset="0"/>
              </a:rPr>
              <a:t>Reflekser</a:t>
            </a:r>
          </a:p>
          <a:p>
            <a:pPr marL="385763" indent="-385763">
              <a:buAutoNum type="arabicPeriod"/>
            </a:pPr>
            <a:r>
              <a:rPr lang="da-DK" dirty="0">
                <a:latin typeface="Arial" pitchFamily="34" charset="0"/>
              </a:rPr>
              <a:t>e</a:t>
            </a:r>
            <a:r>
              <a:rPr lang="da-DK" dirty="0" smtClean="0">
                <a:latin typeface="Arial" pitchFamily="34" charset="0"/>
              </a:rPr>
              <a:t>r </a:t>
            </a:r>
            <a:r>
              <a:rPr lang="da-DK" dirty="0">
                <a:latin typeface="Arial" pitchFamily="34" charset="0"/>
              </a:rPr>
              <a:t>bevidste bevægemønstre</a:t>
            </a:r>
          </a:p>
          <a:p>
            <a:endParaRPr lang="da-DK" dirty="0">
              <a:latin typeface="Arial" pitchFamily="34" charset="0"/>
            </a:endParaRPr>
          </a:p>
          <a:p>
            <a:pPr marL="0" indent="0">
              <a:buNone/>
            </a:pPr>
            <a:r>
              <a:rPr lang="da-DK" dirty="0" smtClean="0">
                <a:latin typeface="Arial" charset="0"/>
              </a:rPr>
              <a:t>Hjernen venter kun på at blive stimuleret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36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 – 4 ugers besøget</a:t>
            </a:r>
            <a:endParaRPr lang="da-DK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lang="da-DK" sz="2700" dirty="0"/>
              <a:t>Daglig stimulering af barnets fysiske og mentale udvikling:</a:t>
            </a:r>
          </a:p>
          <a:p>
            <a:r>
              <a:rPr lang="da-DK" sz="2700" dirty="0"/>
              <a:t>Fortsætte med dagligt at dreje barnet hele vejen rundt også på hovedet for at stimulere udviklingen</a:t>
            </a:r>
          </a:p>
          <a:p>
            <a:r>
              <a:rPr lang="da-DK" sz="2700" dirty="0"/>
              <a:t>Lægges fortsat på maven ved hvert </a:t>
            </a:r>
            <a:r>
              <a:rPr lang="da-DK" sz="2700" dirty="0" err="1"/>
              <a:t>bleskifte</a:t>
            </a:r>
            <a:r>
              <a:rPr lang="da-DK" sz="2700" dirty="0"/>
              <a:t> for at styrke og udvikle hovedløft</a:t>
            </a:r>
          </a:p>
          <a:p>
            <a:r>
              <a:rPr lang="da-DK" sz="2700" dirty="0"/>
              <a:t>Kærlig stimuli af huden, ryg, mave, hænder og fødder. På forskellig vis</a:t>
            </a:r>
          </a:p>
          <a:p>
            <a:r>
              <a:rPr lang="da-DK" sz="2700" dirty="0"/>
              <a:t>Små </a:t>
            </a:r>
            <a:r>
              <a:rPr lang="da-DK" sz="2700" dirty="0" err="1"/>
              <a:t>krydstræksbevægelser</a:t>
            </a:r>
            <a:r>
              <a:rPr lang="da-DK" sz="2700" dirty="0"/>
              <a:t> med ene arm og modsatte ben 6-8 gange til hver side – anvist.</a:t>
            </a:r>
          </a:p>
          <a:p>
            <a:r>
              <a:rPr lang="da-DK" sz="2700" dirty="0"/>
              <a:t>"Krantræk" -anvist - for at styrke kroppens forside.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1657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2- 3 </a:t>
            </a:r>
            <a:r>
              <a:rPr lang="da-DK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mdr.s</a:t>
            </a:r>
            <a:r>
              <a:rPr lang="da-DK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besøget</a:t>
            </a:r>
            <a:endParaRPr lang="da-DK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000" u="sng" dirty="0"/>
              <a:t>Øvelser der stimulerer grundmotorikken:</a:t>
            </a:r>
            <a:endParaRPr lang="da-DK" sz="2000" dirty="0"/>
          </a:p>
          <a:p>
            <a:r>
              <a:rPr lang="da-DK" sz="2000" dirty="0"/>
              <a:t>- trille fra side til side</a:t>
            </a:r>
          </a:p>
          <a:p>
            <a:r>
              <a:rPr lang="da-DK" sz="2000" dirty="0"/>
              <a:t>- trille hele vejen rundt ved at dreje barnet fra hoften så overkroppen selv drejer.</a:t>
            </a:r>
          </a:p>
          <a:p>
            <a:r>
              <a:rPr lang="da-DK" sz="2000" dirty="0"/>
              <a:t>- Krydstræk med ene arm og modsatte ben i små hurtige bevægelser</a:t>
            </a:r>
          </a:p>
          <a:p>
            <a:r>
              <a:rPr lang="da-DK" sz="2000" dirty="0"/>
              <a:t>- drejes hele vejen rundt med hovedet nedad</a:t>
            </a:r>
          </a:p>
          <a:p>
            <a:r>
              <a:rPr lang="da-DK" sz="2000" dirty="0"/>
              <a:t>- flyvelege /fanglege hvor man tumler og leger rundt i rummet med barnet liggende på sine underarme</a:t>
            </a:r>
          </a:p>
          <a:p>
            <a:r>
              <a:rPr lang="da-DK" sz="2000" dirty="0"/>
              <a:t>- dagligt ligge på maven på legetæppe og bruge spejl</a:t>
            </a:r>
          </a:p>
          <a:p>
            <a:r>
              <a:rPr lang="da-DK" sz="2000" dirty="0"/>
              <a:t>- masserer fingre og tæer, gerne med små sange til</a:t>
            </a:r>
          </a:p>
          <a:p>
            <a:r>
              <a:rPr lang="da-DK" sz="2000" dirty="0"/>
              <a:t>- danse og dreje rundt</a:t>
            </a:r>
          </a:p>
          <a:p>
            <a:r>
              <a:rPr lang="da-DK" sz="2000" b="1" dirty="0"/>
              <a:t>ALT SAMMEN FOR AT STYRKE VIDERE UDVIKLING LIGE NU</a:t>
            </a:r>
            <a:endParaRPr lang="da-DK" sz="2000" dirty="0"/>
          </a:p>
          <a:p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217560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jerne madsen">
            <a:extLst>
              <a:ext uri="{FF2B5EF4-FFF2-40B4-BE49-F238E27FC236}">
                <a16:creationId xmlns:a16="http://schemas.microsoft.com/office/drawing/2014/main" xmlns="" id="{B6916477-993D-6FE4-F5B9-F2EBBDAB3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773238"/>
            <a:ext cx="4210050" cy="458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DEF27E7B-C313-4EAB-76A5-698211A14A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836613"/>
            <a:ext cx="8229600" cy="706437"/>
          </a:xfrm>
          <a:noFill/>
        </p:spPr>
        <p:txBody>
          <a:bodyPr/>
          <a:lstStyle/>
          <a:p>
            <a:pPr eaLnBrk="1" hangingPunct="1"/>
            <a:r>
              <a:rPr lang="da-DK" altLang="da-DK" sz="4000" dirty="0">
                <a:latin typeface="Arial" panose="020B0604020202020204" pitchFamily="34" charset="0"/>
                <a:cs typeface="Arial" panose="020B0604020202020204" pitchFamily="34" charset="0"/>
              </a:rPr>
              <a:t>Centralnervesystemet</a:t>
            </a:r>
          </a:p>
        </p:txBody>
      </p:sp>
      <p:sp>
        <p:nvSpPr>
          <p:cNvPr id="7174" name="Text Box 9">
            <a:extLst>
              <a:ext uri="{FF2B5EF4-FFF2-40B4-BE49-F238E27FC236}">
                <a16:creationId xmlns:a16="http://schemas.microsoft.com/office/drawing/2014/main" xmlns="" id="{23012B21-A243-0173-1D1B-142199619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3" y="3068638"/>
            <a:ext cx="5762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da-DK" altLang="da-DK" sz="2600">
              <a:latin typeface="Arial" panose="020B0604020202020204" pitchFamily="34" charset="0"/>
            </a:endParaRPr>
          </a:p>
        </p:txBody>
      </p:sp>
      <p:sp>
        <p:nvSpPr>
          <p:cNvPr id="101388" name="Rectangle 12">
            <a:extLst>
              <a:ext uri="{FF2B5EF4-FFF2-40B4-BE49-F238E27FC236}">
                <a16:creationId xmlns:a16="http://schemas.microsoft.com/office/drawing/2014/main" xmlns="" id="{99743203-1D2C-F8F7-2747-D389A2101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844675"/>
            <a:ext cx="2016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a-DK" altLang="da-DK" sz="1400" b="1" dirty="0">
              <a:latin typeface="Arial" panose="020B0604020202020204" pitchFamily="34" charset="0"/>
            </a:endParaRPr>
          </a:p>
        </p:txBody>
      </p:sp>
      <p:sp>
        <p:nvSpPr>
          <p:cNvPr id="7176" name="Freeform 13">
            <a:extLst>
              <a:ext uri="{FF2B5EF4-FFF2-40B4-BE49-F238E27FC236}">
                <a16:creationId xmlns:a16="http://schemas.microsoft.com/office/drawing/2014/main" xmlns="" id="{5CECA24B-6E1C-786C-9D34-569CE911D12D}"/>
              </a:ext>
            </a:extLst>
          </p:cNvPr>
          <p:cNvSpPr>
            <a:spLocks/>
          </p:cNvSpPr>
          <p:nvPr/>
        </p:nvSpPr>
        <p:spPr bwMode="auto">
          <a:xfrm>
            <a:off x="9685338" y="747713"/>
            <a:ext cx="127000" cy="17462"/>
          </a:xfrm>
          <a:custGeom>
            <a:avLst/>
            <a:gdLst>
              <a:gd name="T0" fmla="*/ 2147483647 w 80"/>
              <a:gd name="T1" fmla="*/ 0 h 11"/>
              <a:gd name="T2" fmla="*/ 0 w 80"/>
              <a:gd name="T3" fmla="*/ 2147483647 h 11"/>
              <a:gd name="T4" fmla="*/ 0 60000 65536"/>
              <a:gd name="T5" fmla="*/ 0 60000 65536"/>
              <a:gd name="T6" fmla="*/ 0 w 80"/>
              <a:gd name="T7" fmla="*/ 0 h 11"/>
              <a:gd name="T8" fmla="*/ 80 w 80"/>
              <a:gd name="T9" fmla="*/ 11 h 1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0" h="11">
                <a:moveTo>
                  <a:pt x="80" y="0"/>
                </a:moveTo>
                <a:lnTo>
                  <a:pt x="0" y="11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7177" name="Freeform 14">
            <a:extLst>
              <a:ext uri="{FF2B5EF4-FFF2-40B4-BE49-F238E27FC236}">
                <a16:creationId xmlns:a16="http://schemas.microsoft.com/office/drawing/2014/main" xmlns="" id="{2DDA1376-E3C1-9B2C-7590-9437F3D8BAB3}"/>
              </a:ext>
            </a:extLst>
          </p:cNvPr>
          <p:cNvSpPr>
            <a:spLocks/>
          </p:cNvSpPr>
          <p:nvPr/>
        </p:nvSpPr>
        <p:spPr bwMode="auto">
          <a:xfrm>
            <a:off x="-1620838" y="4138613"/>
            <a:ext cx="266700" cy="77787"/>
          </a:xfrm>
          <a:custGeom>
            <a:avLst/>
            <a:gdLst>
              <a:gd name="T0" fmla="*/ 0 w 168"/>
              <a:gd name="T1" fmla="*/ 2147483647 h 49"/>
              <a:gd name="T2" fmla="*/ 2147483647 w 168"/>
              <a:gd name="T3" fmla="*/ 2147483647 h 49"/>
              <a:gd name="T4" fmla="*/ 2147483647 w 168"/>
              <a:gd name="T5" fmla="*/ 0 h 49"/>
              <a:gd name="T6" fmla="*/ 2147483647 w 168"/>
              <a:gd name="T7" fmla="*/ 2147483647 h 49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49"/>
              <a:gd name="T14" fmla="*/ 168 w 168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49">
                <a:moveTo>
                  <a:pt x="0" y="49"/>
                </a:moveTo>
                <a:lnTo>
                  <a:pt x="105" y="21"/>
                </a:lnTo>
                <a:lnTo>
                  <a:pt x="168" y="0"/>
                </a:lnTo>
                <a:lnTo>
                  <a:pt x="108" y="2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xmlns="" id="{3A715654-F329-8D1F-5A4D-94E4019AC3FB}"/>
              </a:ext>
            </a:extLst>
          </p:cNvPr>
          <p:cNvSpPr txBox="1"/>
          <p:nvPr/>
        </p:nvSpPr>
        <p:spPr>
          <a:xfrm>
            <a:off x="2195513" y="3754735"/>
            <a:ext cx="230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>
                <a:latin typeface="Arial" panose="020B0604020202020204" pitchFamily="34" charset="0"/>
              </a:rPr>
              <a:t>Hjernestamme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xmlns="" id="{B47B8783-3558-7F97-C69D-17D8D188A22A}"/>
              </a:ext>
            </a:extLst>
          </p:cNvPr>
          <p:cNvSpPr txBox="1"/>
          <p:nvPr/>
        </p:nvSpPr>
        <p:spPr>
          <a:xfrm>
            <a:off x="4701547" y="2821286"/>
            <a:ext cx="2666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>
                <a:latin typeface="Arial" panose="020B0604020202020204" pitchFamily="34" charset="0"/>
              </a:rPr>
              <a:t>Limbiske system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xmlns="" id="{243F3787-B7A6-DE0C-5281-F72DFCADD557}"/>
              </a:ext>
            </a:extLst>
          </p:cNvPr>
          <p:cNvSpPr txBox="1"/>
          <p:nvPr/>
        </p:nvSpPr>
        <p:spPr>
          <a:xfrm>
            <a:off x="-169878" y="1844675"/>
            <a:ext cx="4730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err="1">
                <a:latin typeface="Arial" panose="020B0604020202020204" pitchFamily="34" charset="0"/>
              </a:rPr>
              <a:t>Cerebrum</a:t>
            </a:r>
            <a:r>
              <a:rPr lang="da-DK" sz="2400" b="1" dirty="0">
                <a:latin typeface="Arial" panose="020B0604020202020204" pitchFamily="34" charset="0"/>
              </a:rPr>
              <a:t> - Penthouselejlighed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jerne madsen">
            <a:extLst>
              <a:ext uri="{FF2B5EF4-FFF2-40B4-BE49-F238E27FC236}">
                <a16:creationId xmlns:a16="http://schemas.microsoft.com/office/drawing/2014/main" xmlns="" id="{2B0863AB-B85E-28AF-191F-463BBF9CF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773238"/>
            <a:ext cx="4210050" cy="458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4B76A517-8E91-0354-9A24-33C000C595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981075"/>
            <a:ext cx="8229600" cy="720725"/>
          </a:xfrm>
          <a:noFill/>
        </p:spPr>
        <p:txBody>
          <a:bodyPr/>
          <a:lstStyle/>
          <a:p>
            <a:pPr eaLnBrk="1" hangingPunct="1"/>
            <a:r>
              <a:rPr lang="da-DK" altLang="da-DK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Hjernens funktion. Grov- og finsortering</a:t>
            </a:r>
          </a:p>
        </p:txBody>
      </p:sp>
      <p:sp>
        <p:nvSpPr>
          <p:cNvPr id="6150" name="Text Box 9">
            <a:extLst>
              <a:ext uri="{FF2B5EF4-FFF2-40B4-BE49-F238E27FC236}">
                <a16:creationId xmlns:a16="http://schemas.microsoft.com/office/drawing/2014/main" xmlns="" id="{FB99D879-27DE-C461-A697-C77D5B739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3" y="3068638"/>
            <a:ext cx="5762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da-DK" altLang="da-DK" sz="2600">
              <a:latin typeface="Arial" panose="020B0604020202020204" pitchFamily="34" charset="0"/>
            </a:endParaRPr>
          </a:p>
        </p:txBody>
      </p:sp>
      <p:sp>
        <p:nvSpPr>
          <p:cNvPr id="112652" name="Rectangle 12">
            <a:extLst>
              <a:ext uri="{FF2B5EF4-FFF2-40B4-BE49-F238E27FC236}">
                <a16:creationId xmlns:a16="http://schemas.microsoft.com/office/drawing/2014/main" xmlns="" id="{C19B39F7-0F34-5CC9-FC06-F5D2E9D2C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1916113"/>
            <a:ext cx="431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a-DK" altLang="da-DK" sz="3200">
              <a:latin typeface="Arial" panose="020B0604020202020204" pitchFamily="34" charset="0"/>
            </a:endParaRPr>
          </a:p>
          <a:p>
            <a:pPr algn="l" eaLnBrk="1" hangingPunct="1">
              <a:spcBef>
                <a:spcPct val="20000"/>
              </a:spcBef>
            </a:pPr>
            <a:endParaRPr lang="da-DK" altLang="da-DK" sz="3200">
              <a:latin typeface="Arial" panose="020B0604020202020204" pitchFamily="34" charset="0"/>
            </a:endParaRPr>
          </a:p>
        </p:txBody>
      </p:sp>
      <p:sp>
        <p:nvSpPr>
          <p:cNvPr id="6152" name="Freeform 13">
            <a:extLst>
              <a:ext uri="{FF2B5EF4-FFF2-40B4-BE49-F238E27FC236}">
                <a16:creationId xmlns:a16="http://schemas.microsoft.com/office/drawing/2014/main" xmlns="" id="{84B14798-4084-436B-7CE6-8D7E03712E46}"/>
              </a:ext>
            </a:extLst>
          </p:cNvPr>
          <p:cNvSpPr>
            <a:spLocks/>
          </p:cNvSpPr>
          <p:nvPr/>
        </p:nvSpPr>
        <p:spPr bwMode="auto">
          <a:xfrm>
            <a:off x="9685338" y="747713"/>
            <a:ext cx="127000" cy="17462"/>
          </a:xfrm>
          <a:custGeom>
            <a:avLst/>
            <a:gdLst>
              <a:gd name="T0" fmla="*/ 2147483647 w 80"/>
              <a:gd name="T1" fmla="*/ 0 h 11"/>
              <a:gd name="T2" fmla="*/ 0 w 80"/>
              <a:gd name="T3" fmla="*/ 2147483647 h 11"/>
              <a:gd name="T4" fmla="*/ 0 60000 65536"/>
              <a:gd name="T5" fmla="*/ 0 60000 65536"/>
              <a:gd name="T6" fmla="*/ 0 w 80"/>
              <a:gd name="T7" fmla="*/ 0 h 11"/>
              <a:gd name="T8" fmla="*/ 80 w 80"/>
              <a:gd name="T9" fmla="*/ 11 h 1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0" h="11">
                <a:moveTo>
                  <a:pt x="80" y="0"/>
                </a:moveTo>
                <a:lnTo>
                  <a:pt x="0" y="11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6153" name="Freeform 14">
            <a:extLst>
              <a:ext uri="{FF2B5EF4-FFF2-40B4-BE49-F238E27FC236}">
                <a16:creationId xmlns:a16="http://schemas.microsoft.com/office/drawing/2014/main" xmlns="" id="{A2EA312A-EC0A-CECD-B349-84BFA48C7C3D}"/>
              </a:ext>
            </a:extLst>
          </p:cNvPr>
          <p:cNvSpPr>
            <a:spLocks/>
          </p:cNvSpPr>
          <p:nvPr/>
        </p:nvSpPr>
        <p:spPr bwMode="auto">
          <a:xfrm>
            <a:off x="-1620838" y="4138613"/>
            <a:ext cx="266700" cy="77787"/>
          </a:xfrm>
          <a:custGeom>
            <a:avLst/>
            <a:gdLst>
              <a:gd name="T0" fmla="*/ 0 w 168"/>
              <a:gd name="T1" fmla="*/ 2147483647 h 49"/>
              <a:gd name="T2" fmla="*/ 2147483647 w 168"/>
              <a:gd name="T3" fmla="*/ 2147483647 h 49"/>
              <a:gd name="T4" fmla="*/ 2147483647 w 168"/>
              <a:gd name="T5" fmla="*/ 0 h 49"/>
              <a:gd name="T6" fmla="*/ 2147483647 w 168"/>
              <a:gd name="T7" fmla="*/ 2147483647 h 49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49"/>
              <a:gd name="T14" fmla="*/ 168 w 168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49">
                <a:moveTo>
                  <a:pt x="0" y="49"/>
                </a:moveTo>
                <a:lnTo>
                  <a:pt x="105" y="21"/>
                </a:lnTo>
                <a:lnTo>
                  <a:pt x="168" y="0"/>
                </a:lnTo>
                <a:lnTo>
                  <a:pt x="108" y="2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7E12FF7-FC02-8DDA-8729-FC83052DA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>
                <a:latin typeface="Arial" panose="020B0604020202020204" pitchFamily="34" charset="0"/>
                <a:cs typeface="Arial" panose="020B0604020202020204" pitchFamily="34" charset="0"/>
              </a:rPr>
              <a:t>Hjernestammen- kommandocentral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B5913D4E-5E0E-F107-6BA4-8E0FFFD90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Alle elektriske impulser 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sorteres 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og 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videresendes.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Fuldt udviklet v fødslen</a:t>
            </a:r>
          </a:p>
          <a:p>
            <a:pPr marL="0" indent="0">
              <a:buNone/>
            </a:pP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Herfra styres:</a:t>
            </a:r>
          </a:p>
          <a:p>
            <a:pPr marL="0" indent="0">
              <a:buNone/>
            </a:pP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Tonus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Primære sansers indtryk</a:t>
            </a:r>
          </a:p>
          <a:p>
            <a:pPr marL="0" indent="0">
              <a:buNone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Reflekser</a:t>
            </a:r>
          </a:p>
        </p:txBody>
      </p:sp>
    </p:spTree>
    <p:extLst>
      <p:ext uri="{BB962C8B-B14F-4D97-AF65-F5344CB8AC3E}">
        <p14:creationId xmlns:p14="http://schemas.microsoft.com/office/powerpoint/2010/main" val="316407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6" name="Picture 32" descr="Hjerne madsen">
            <a:extLst>
              <a:ext uri="{FF2B5EF4-FFF2-40B4-BE49-F238E27FC236}">
                <a16:creationId xmlns:a16="http://schemas.microsoft.com/office/drawing/2014/main" xmlns="" id="{E693DA64-C7A9-F661-7FE8-95C09DB5C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700213"/>
            <a:ext cx="4210050" cy="458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Rectangle 9">
            <a:extLst>
              <a:ext uri="{FF2B5EF4-FFF2-40B4-BE49-F238E27FC236}">
                <a16:creationId xmlns:a16="http://schemas.microsoft.com/office/drawing/2014/main" xmlns="" id="{0339796B-5DB8-8574-14C7-09F52B80A6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836613"/>
            <a:ext cx="8229600" cy="706437"/>
          </a:xfrm>
          <a:noFill/>
        </p:spPr>
        <p:txBody>
          <a:bodyPr/>
          <a:lstStyle/>
          <a:p>
            <a:pPr eaLnBrk="1" hangingPunct="1"/>
            <a:r>
              <a:rPr lang="da-DK" altLang="da-DK" sz="4000"/>
              <a:t>Sansemotorik</a:t>
            </a:r>
          </a:p>
        </p:txBody>
      </p:sp>
      <p:sp>
        <p:nvSpPr>
          <p:cNvPr id="6163" name="Text Box 19">
            <a:extLst>
              <a:ext uri="{FF2B5EF4-FFF2-40B4-BE49-F238E27FC236}">
                <a16:creationId xmlns:a16="http://schemas.microsoft.com/office/drawing/2014/main" xmlns="" id="{AC353BA8-0174-5A73-2851-4363A4FCB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3068638"/>
            <a:ext cx="345598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a-DK" altLang="da-DK" sz="2600">
                <a:latin typeface="Arial" panose="020B0604020202020204" pitchFamily="34" charset="0"/>
              </a:rPr>
              <a:t>Sanserne modtages i </a:t>
            </a:r>
          </a:p>
        </p:txBody>
      </p:sp>
      <p:sp>
        <p:nvSpPr>
          <p:cNvPr id="6164" name="Text Box 20">
            <a:extLst>
              <a:ext uri="{FF2B5EF4-FFF2-40B4-BE49-F238E27FC236}">
                <a16:creationId xmlns:a16="http://schemas.microsoft.com/office/drawing/2014/main" xmlns="" id="{9774F11A-BF21-AF17-015A-2D1857FC5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3068638"/>
            <a:ext cx="25193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a-DK" altLang="da-DK" sz="2600">
                <a:latin typeface="Arial" panose="020B0604020202020204" pitchFamily="34" charset="0"/>
              </a:rPr>
              <a:t>hjernestammen</a:t>
            </a:r>
          </a:p>
        </p:txBody>
      </p:sp>
      <p:sp>
        <p:nvSpPr>
          <p:cNvPr id="6165" name="Text Box 21">
            <a:extLst>
              <a:ext uri="{FF2B5EF4-FFF2-40B4-BE49-F238E27FC236}">
                <a16:creationId xmlns:a16="http://schemas.microsoft.com/office/drawing/2014/main" xmlns="" id="{F2003146-18F2-CA4F-9B6B-286A6B160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3" y="3068638"/>
            <a:ext cx="5762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a-DK" altLang="da-DK" sz="2600">
                <a:latin typeface="Arial" panose="020B0604020202020204" pitchFamily="34" charset="0"/>
              </a:rPr>
              <a:t>og</a:t>
            </a:r>
          </a:p>
        </p:txBody>
      </p:sp>
      <p:sp>
        <p:nvSpPr>
          <p:cNvPr id="6166" name="Text Box 22">
            <a:extLst>
              <a:ext uri="{FF2B5EF4-FFF2-40B4-BE49-F238E27FC236}">
                <a16:creationId xmlns:a16="http://schemas.microsoft.com/office/drawing/2014/main" xmlns="" id="{8FA70A39-DC3C-0194-7764-46638E43A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429000"/>
            <a:ext cx="5473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a-DK" altLang="da-DK" sz="2600">
                <a:latin typeface="Arial" panose="020B0604020202020204" pitchFamily="34" charset="0"/>
              </a:rPr>
              <a:t>bevægelserne styres i storhjernen,</a:t>
            </a:r>
          </a:p>
        </p:txBody>
      </p:sp>
      <p:sp>
        <p:nvSpPr>
          <p:cNvPr id="6167" name="Text Box 23">
            <a:extLst>
              <a:ext uri="{FF2B5EF4-FFF2-40B4-BE49-F238E27FC236}">
                <a16:creationId xmlns:a16="http://schemas.microsoft.com/office/drawing/2014/main" xmlns="" id="{6E1A45D7-9484-5A62-FF19-ED429E10E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0" y="3444875"/>
            <a:ext cx="16557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a-DK" altLang="da-DK" sz="2600">
                <a:latin typeface="Arial" panose="020B0604020202020204" pitchFamily="34" charset="0"/>
              </a:rPr>
              <a:t>Cerebrum</a:t>
            </a:r>
          </a:p>
        </p:txBody>
      </p:sp>
      <p:sp>
        <p:nvSpPr>
          <p:cNvPr id="6173" name="Rectangle 29">
            <a:extLst>
              <a:ext uri="{FF2B5EF4-FFF2-40B4-BE49-F238E27FC236}">
                <a16:creationId xmlns:a16="http://schemas.microsoft.com/office/drawing/2014/main" xmlns="" id="{5DA3994B-D3A0-9E23-A251-064F94B44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916113"/>
            <a:ext cx="158432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da-DK" altLang="da-DK" sz="3200" dirty="0">
                <a:latin typeface="Arial" panose="020B0604020202020204" pitchFamily="34" charset="0"/>
              </a:rPr>
              <a:t>hjernen</a:t>
            </a:r>
          </a:p>
        </p:txBody>
      </p:sp>
      <p:sp>
        <p:nvSpPr>
          <p:cNvPr id="6174" name="Rectangle 30">
            <a:extLst>
              <a:ext uri="{FF2B5EF4-FFF2-40B4-BE49-F238E27FC236}">
                <a16:creationId xmlns:a16="http://schemas.microsoft.com/office/drawing/2014/main" xmlns="" id="{7398AEB0-8F84-26A8-1738-83E237324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1916113"/>
            <a:ext cx="431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legro BT" pitchFamily="82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da-DK" altLang="da-DK" sz="3200">
                <a:latin typeface="Arial" panose="020B0604020202020204" pitchFamily="34" charset="0"/>
              </a:rPr>
              <a:t>?</a:t>
            </a:r>
          </a:p>
          <a:p>
            <a:pPr algn="l" eaLnBrk="1" hangingPunct="1">
              <a:spcBef>
                <a:spcPct val="20000"/>
              </a:spcBef>
            </a:pPr>
            <a:endParaRPr lang="da-DK" altLang="da-DK" sz="3200">
              <a:latin typeface="Arial" panose="020B0604020202020204" pitchFamily="34" charset="0"/>
            </a:endParaRPr>
          </a:p>
        </p:txBody>
      </p:sp>
      <p:sp>
        <p:nvSpPr>
          <p:cNvPr id="6177" name="Line 33">
            <a:extLst>
              <a:ext uri="{FF2B5EF4-FFF2-40B4-BE49-F238E27FC236}">
                <a16:creationId xmlns:a16="http://schemas.microsoft.com/office/drawing/2014/main" xmlns="" id="{36976F7D-DF6D-3EA5-DD4F-03C62CB7BF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59338" y="2133600"/>
            <a:ext cx="122555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6178" name="Line 34">
            <a:extLst>
              <a:ext uri="{FF2B5EF4-FFF2-40B4-BE49-F238E27FC236}">
                <a16:creationId xmlns:a16="http://schemas.microsoft.com/office/drawing/2014/main" xmlns="" id="{3EAB00C0-29DF-FEAD-7DD5-32BEE58B78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2138" y="3933825"/>
            <a:ext cx="1511300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xmlns="" id="{0925ABA6-F812-B569-9F88-B3AF20824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49188"/>
            <a:ext cx="8353363" cy="6048573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xmlns="" id="{D181405A-5805-2D18-0232-4A074BB79C68}"/>
              </a:ext>
            </a:extLst>
          </p:cNvPr>
          <p:cNvSpPr txBox="1"/>
          <p:nvPr/>
        </p:nvSpPr>
        <p:spPr>
          <a:xfrm>
            <a:off x="4572000" y="2507184"/>
            <a:ext cx="39972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400" dirty="0">
                <a:latin typeface="Arial"/>
                <a:cs typeface="Arial"/>
              </a:rPr>
              <a:t>Basalganglierne - Putarmen</a:t>
            </a:r>
            <a:endParaRPr lang="da-DK" sz="2400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xmlns="" id="{133B6532-952E-1B90-EEFA-9F72C0CC0A10}"/>
              </a:ext>
            </a:extLst>
          </p:cNvPr>
          <p:cNvSpPr txBox="1"/>
          <p:nvPr/>
        </p:nvSpPr>
        <p:spPr>
          <a:xfrm>
            <a:off x="4768344" y="3636864"/>
            <a:ext cx="1566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>
                <a:latin typeface="Arial"/>
                <a:cs typeface="Arial"/>
              </a:rPr>
              <a:t>Amygdala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xmlns="" id="{FA048588-C55B-FC1E-649A-46159A22A1DE}"/>
              </a:ext>
            </a:extLst>
          </p:cNvPr>
          <p:cNvSpPr txBox="1"/>
          <p:nvPr/>
        </p:nvSpPr>
        <p:spPr>
          <a:xfrm>
            <a:off x="1584325" y="289756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err="1">
                <a:latin typeface="Arial"/>
                <a:cs typeface="Arial"/>
              </a:rPr>
              <a:t>Gyrus</a:t>
            </a:r>
            <a:r>
              <a:rPr lang="da-DK" sz="2400" dirty="0">
                <a:latin typeface="Arial"/>
                <a:cs typeface="Arial"/>
              </a:rPr>
              <a:t> </a:t>
            </a:r>
            <a:r>
              <a:rPr lang="da-DK" sz="2400" dirty="0" err="1">
                <a:latin typeface="Arial"/>
                <a:cs typeface="Arial"/>
              </a:rPr>
              <a:t>cingularis</a:t>
            </a:r>
            <a:endParaRPr lang="da-DK" sz="2400" dirty="0">
              <a:latin typeface="Arial"/>
              <a:cs typeface="Arial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xmlns="" id="{BB1396C7-CA00-82C9-8F38-EFF2D762165C}"/>
              </a:ext>
            </a:extLst>
          </p:cNvPr>
          <p:cNvSpPr txBox="1"/>
          <p:nvPr/>
        </p:nvSpPr>
        <p:spPr>
          <a:xfrm>
            <a:off x="5128431" y="3128564"/>
            <a:ext cx="2283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latin typeface="Arial"/>
                <a:cs typeface="Arial"/>
              </a:rPr>
              <a:t>Hipocampus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xmlns="" id="{1025962B-50B4-D909-BDA7-EBB8F13FE210}"/>
              </a:ext>
            </a:extLst>
          </p:cNvPr>
          <p:cNvSpPr txBox="1"/>
          <p:nvPr/>
        </p:nvSpPr>
        <p:spPr>
          <a:xfrm>
            <a:off x="2184271" y="376596"/>
            <a:ext cx="4918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000" dirty="0">
                <a:latin typeface="Arial" panose="020B0604020202020204" pitchFamily="34" charset="0"/>
              </a:rPr>
              <a:t>Det Limbiske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 0 L 0.22847 -0.14699 " pathEditMode="relative" ptsTypes="AA">
                                      <p:cBhvr>
                                        <p:cTn id="38" dur="1000" fill="hold"/>
                                        <p:tgtEl>
                                          <p:spTgt spid="6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-0.44098 0.20996 " pathEditMode="relative" ptsTypes="AA">
                                      <p:cBhvr>
                                        <p:cTn id="50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-0.02362 -0.24144 " pathEditMode="relative" ptsTypes="AA">
                                      <p:cBhvr>
                                        <p:cTn id="52" dur="2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6163" grpId="0"/>
      <p:bldP spid="6164" grpId="0"/>
      <p:bldP spid="6164" grpId="1"/>
      <p:bldP spid="6165" grpId="0"/>
      <p:bldP spid="6166" grpId="0"/>
      <p:bldP spid="6167" grpId="0"/>
      <p:bldP spid="6167" grpId="1"/>
      <p:bldP spid="6173" grpId="0" build="p"/>
      <p:bldP spid="617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xmlns="" id="{0925ABA6-F812-B569-9F88-B3AF20824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45717"/>
            <a:ext cx="3978910" cy="4363988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xmlns="" id="{D181405A-5805-2D18-0232-4A074BB79C68}"/>
              </a:ext>
            </a:extLst>
          </p:cNvPr>
          <p:cNvSpPr txBox="1"/>
          <p:nvPr/>
        </p:nvSpPr>
        <p:spPr>
          <a:xfrm>
            <a:off x="3978910" y="1417638"/>
            <a:ext cx="491432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a-DK" sz="2400" b="1" dirty="0">
                <a:latin typeface="Arial"/>
                <a:cs typeface="Arial"/>
              </a:rPr>
              <a:t>Putarmen</a:t>
            </a:r>
          </a:p>
          <a:p>
            <a:pPr algn="l"/>
            <a:r>
              <a:rPr lang="da-DK" sz="2400" dirty="0">
                <a:latin typeface="Arial"/>
                <a:cs typeface="Arial"/>
              </a:rPr>
              <a:t>Automatiserede bevægelser</a:t>
            </a:r>
          </a:p>
          <a:p>
            <a:pPr algn="l"/>
            <a:endParaRPr lang="da-DK" sz="2400" dirty="0">
              <a:latin typeface="Arial"/>
              <a:cs typeface="Arial"/>
            </a:endParaRPr>
          </a:p>
          <a:p>
            <a:pPr algn="l"/>
            <a:r>
              <a:rPr lang="da-DK" sz="2400" b="1" dirty="0" err="1">
                <a:latin typeface="Arial"/>
                <a:cs typeface="Arial"/>
              </a:rPr>
              <a:t>Accumbens</a:t>
            </a:r>
            <a:endParaRPr lang="da-DK" sz="2400" b="1" dirty="0">
              <a:latin typeface="Arial"/>
              <a:cs typeface="Arial"/>
            </a:endParaRPr>
          </a:p>
          <a:p>
            <a:pPr algn="l"/>
            <a:r>
              <a:rPr lang="da-DK" sz="2400" dirty="0">
                <a:latin typeface="Arial"/>
                <a:cs typeface="Arial"/>
              </a:rPr>
              <a:t>Belønningssystem, Motivation</a:t>
            </a:r>
          </a:p>
          <a:p>
            <a:pPr algn="l"/>
            <a:r>
              <a:rPr lang="da-DK" sz="2400" dirty="0">
                <a:latin typeface="Arial"/>
                <a:cs typeface="Arial"/>
              </a:rPr>
              <a:t>Dopaminfølsomme receptorer</a:t>
            </a:r>
          </a:p>
          <a:p>
            <a:pPr algn="l"/>
            <a:r>
              <a:rPr lang="da-DK" sz="2400" dirty="0">
                <a:latin typeface="Arial"/>
                <a:cs typeface="Arial"/>
              </a:rPr>
              <a:t>Ødelægges af </a:t>
            </a:r>
            <a:r>
              <a:rPr lang="da-DK" sz="2400" dirty="0" err="1">
                <a:latin typeface="Arial"/>
                <a:cs typeface="Arial"/>
              </a:rPr>
              <a:t>Cortisol</a:t>
            </a:r>
            <a:r>
              <a:rPr lang="da-DK" sz="2400" dirty="0">
                <a:latin typeface="Arial"/>
                <a:cs typeface="Arial"/>
              </a:rPr>
              <a:t> - langvarig stress</a:t>
            </a:r>
          </a:p>
          <a:p>
            <a:pPr algn="l"/>
            <a:r>
              <a:rPr lang="da-DK" sz="2400" dirty="0">
                <a:latin typeface="Arial"/>
                <a:cs typeface="Arial"/>
              </a:rPr>
              <a:t>Ex. Påvirkning som foster, for tidlig fødsel</a:t>
            </a:r>
          </a:p>
          <a:p>
            <a:pPr algn="l"/>
            <a:endParaRPr lang="da-DK" sz="2400" dirty="0">
              <a:latin typeface="Arial"/>
              <a:cs typeface="Arial"/>
            </a:endParaRPr>
          </a:p>
          <a:p>
            <a:pPr algn="l"/>
            <a:r>
              <a:rPr lang="da-DK" sz="2400" b="1" dirty="0" err="1">
                <a:latin typeface="Arial"/>
                <a:cs typeface="Arial"/>
              </a:rPr>
              <a:t>Caudatus</a:t>
            </a:r>
            <a:endParaRPr lang="da-DK" sz="2400" b="1" dirty="0">
              <a:latin typeface="Arial"/>
              <a:cs typeface="Arial"/>
            </a:endParaRPr>
          </a:p>
          <a:p>
            <a:pPr algn="l"/>
            <a:r>
              <a:rPr lang="da-DK" sz="2400" dirty="0">
                <a:latin typeface="Arial"/>
                <a:cs typeface="Arial"/>
              </a:rPr>
              <a:t>aktiveres fra Motoriske cortex</a:t>
            </a:r>
          </a:p>
          <a:p>
            <a:pPr algn="l"/>
            <a:r>
              <a:rPr lang="da-DK" sz="2400" dirty="0">
                <a:latin typeface="Arial"/>
                <a:cs typeface="Arial"/>
              </a:rPr>
              <a:t>Giver besked til muskulatur</a:t>
            </a:r>
          </a:p>
          <a:p>
            <a:pPr algn="l"/>
            <a:endParaRPr lang="da-DK" sz="2400" dirty="0">
              <a:latin typeface="Arial"/>
              <a:cs typeface="Arial"/>
            </a:endParaRPr>
          </a:p>
          <a:p>
            <a:endParaRPr lang="da-DK" sz="2400" dirty="0">
              <a:latin typeface="Arial"/>
              <a:cs typeface="Arial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78D91DB3-C65A-F4B4-42A0-7AEB67596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>
                <a:latin typeface="Arial"/>
                <a:cs typeface="Arial"/>
              </a:rPr>
              <a:t>Basalganglierne</a:t>
            </a: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val="153038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xmlns="" id="{0925ABA6-F812-B569-9F88-B3AF20824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45717"/>
            <a:ext cx="3978910" cy="4363988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xmlns="" id="{D181405A-5805-2D18-0232-4A074BB79C68}"/>
              </a:ext>
            </a:extLst>
          </p:cNvPr>
          <p:cNvSpPr txBox="1"/>
          <p:nvPr/>
        </p:nvSpPr>
        <p:spPr>
          <a:xfrm>
            <a:off x="3491880" y="3140968"/>
            <a:ext cx="5473367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da-DK" sz="2800" dirty="0">
                <a:latin typeface="Arial"/>
                <a:cs typeface="Arial"/>
              </a:rPr>
              <a:t>- Emotionelle </a:t>
            </a:r>
            <a:r>
              <a:rPr lang="da-DK" sz="2800" dirty="0" smtClean="0">
                <a:latin typeface="Arial"/>
                <a:cs typeface="Arial"/>
              </a:rPr>
              <a:t>spor  (før følelser)</a:t>
            </a:r>
            <a:endParaRPr lang="da-DK" sz="2800" dirty="0">
              <a:latin typeface="Arial"/>
              <a:cs typeface="Arial"/>
            </a:endParaRPr>
          </a:p>
          <a:p>
            <a:pPr algn="l">
              <a:lnSpc>
                <a:spcPct val="150000"/>
              </a:lnSpc>
            </a:pPr>
            <a:r>
              <a:rPr lang="da-DK" sz="2800" dirty="0">
                <a:latin typeface="Arial"/>
                <a:cs typeface="Arial"/>
              </a:rPr>
              <a:t>- Følelsesmæssig respons</a:t>
            </a:r>
          </a:p>
          <a:p>
            <a:pPr algn="l">
              <a:lnSpc>
                <a:spcPct val="150000"/>
              </a:lnSpc>
            </a:pPr>
            <a:r>
              <a:rPr lang="da-DK" sz="2800" dirty="0">
                <a:latin typeface="Arial"/>
                <a:cs typeface="Arial"/>
              </a:rPr>
              <a:t>- Hukommelse</a:t>
            </a:r>
          </a:p>
          <a:p>
            <a:pPr algn="l">
              <a:lnSpc>
                <a:spcPct val="150000"/>
              </a:lnSpc>
            </a:pPr>
            <a:r>
              <a:rPr lang="da-DK" sz="2800" dirty="0" smtClean="0">
                <a:latin typeface="Arial"/>
                <a:cs typeface="Arial"/>
              </a:rPr>
              <a:t>- Impulser </a:t>
            </a:r>
            <a:r>
              <a:rPr lang="da-DK" sz="2800" dirty="0">
                <a:latin typeface="Arial"/>
                <a:cs typeface="Arial"/>
              </a:rPr>
              <a:t>farves m. </a:t>
            </a:r>
            <a:r>
              <a:rPr lang="da-DK" sz="2800" dirty="0" smtClean="0">
                <a:latin typeface="Arial"/>
                <a:cs typeface="Arial"/>
              </a:rPr>
              <a:t>følelser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da-DK" sz="2800" dirty="0" smtClean="0">
                <a:latin typeface="Arial"/>
                <a:cs typeface="Arial"/>
              </a:rPr>
              <a:t>Spejling - tilknytning</a:t>
            </a:r>
          </a:p>
          <a:p>
            <a:pPr marL="342900" indent="-342900" algn="l">
              <a:buFontTx/>
              <a:buChar char="-"/>
            </a:pPr>
            <a:endParaRPr lang="da-DK" sz="2400" dirty="0">
              <a:latin typeface="Arial"/>
              <a:cs typeface="Arial"/>
            </a:endParaRPr>
          </a:p>
          <a:p>
            <a:pPr algn="l"/>
            <a:endParaRPr lang="da-DK" sz="2400" dirty="0">
              <a:latin typeface="Arial"/>
              <a:cs typeface="Arial"/>
            </a:endParaRPr>
          </a:p>
          <a:p>
            <a:endParaRPr lang="da-DK" sz="2400" dirty="0">
              <a:latin typeface="Arial"/>
              <a:cs typeface="Arial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78D91DB3-C65A-F4B4-42A0-7AEB67596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400" dirty="0" err="1">
                <a:latin typeface="Arial"/>
                <a:cs typeface="Arial"/>
              </a:rPr>
              <a:t>Gyrus</a:t>
            </a:r>
            <a:r>
              <a:rPr lang="da-DK" sz="4400" dirty="0">
                <a:latin typeface="Arial"/>
                <a:cs typeface="Arial"/>
              </a:rPr>
              <a:t> </a:t>
            </a:r>
            <a:r>
              <a:rPr lang="da-DK" sz="4400" dirty="0" err="1">
                <a:latin typeface="Arial"/>
                <a:cs typeface="Arial"/>
              </a:rPr>
              <a:t>cingularis</a:t>
            </a:r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xmlns="" id="{F9B4F912-6829-A2B2-8C8B-B0EB9F1D0514}"/>
              </a:ext>
            </a:extLst>
          </p:cNvPr>
          <p:cNvSpPr txBox="1"/>
          <p:nvPr/>
        </p:nvSpPr>
        <p:spPr>
          <a:xfrm>
            <a:off x="1613832" y="1417638"/>
            <a:ext cx="6011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>
                <a:latin typeface="Arial" panose="020B0604020202020204" pitchFamily="34" charset="0"/>
              </a:rPr>
              <a:t>Arbejder tæt sammen med Amygdala, </a:t>
            </a:r>
            <a:r>
              <a:rPr lang="da-DK" sz="2000" dirty="0" err="1">
                <a:latin typeface="Arial" panose="020B0604020202020204" pitchFamily="34" charset="0"/>
              </a:rPr>
              <a:t>Hipocampus</a:t>
            </a:r>
            <a:r>
              <a:rPr lang="da-DK" sz="2000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267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llegro BT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llegro BT" pitchFamily="82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2891</TotalTime>
  <Words>1577</Words>
  <Application>Microsoft Office PowerPoint</Application>
  <PresentationFormat>Skærmshow (4:3)</PresentationFormat>
  <Paragraphs>310</Paragraphs>
  <Slides>31</Slides>
  <Notes>12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31</vt:i4>
      </vt:variant>
    </vt:vector>
  </HeadingPairs>
  <TitlesOfParts>
    <vt:vector size="36" baseType="lpstr">
      <vt:lpstr>Allegro BT</vt:lpstr>
      <vt:lpstr>Arial</vt:lpstr>
      <vt:lpstr>Times New Roman</vt:lpstr>
      <vt:lpstr>Wingdings</vt:lpstr>
      <vt:lpstr>Standarddesign</vt:lpstr>
      <vt:lpstr>Sansemotorik  v. Vibeke Schultz 11-22</vt:lpstr>
      <vt:lpstr>Livets udgangspunkt</vt:lpstr>
      <vt:lpstr>Udvikling</vt:lpstr>
      <vt:lpstr>Centralnervesystemet</vt:lpstr>
      <vt:lpstr>Hjernens funktion. Grov- og finsortering</vt:lpstr>
      <vt:lpstr>Hjernestammen- kommandocentral</vt:lpstr>
      <vt:lpstr>Sansemotorik</vt:lpstr>
      <vt:lpstr>Basalganglierne</vt:lpstr>
      <vt:lpstr>Gyrus cingularis</vt:lpstr>
      <vt:lpstr>Tilknytning i Limbiske system Særligt i Gyrus cingularis og Insula</vt:lpstr>
      <vt:lpstr>Sanse- og Limbiske hjerne</vt:lpstr>
      <vt:lpstr>Bevidste hjernedel (penthouse ;-)</vt:lpstr>
      <vt:lpstr> Hemisfærer -  hjernens to halvdele</vt:lpstr>
      <vt:lpstr>Udvikling ud fra primære sanser og reflekser</vt:lpstr>
      <vt:lpstr>Vestibulærsansen</vt:lpstr>
      <vt:lpstr>Udløsende sans for:</vt:lpstr>
      <vt:lpstr>TLR</vt:lpstr>
      <vt:lpstr>TLR udløses</vt:lpstr>
      <vt:lpstr>TLR – ved manglede hovedløft</vt:lpstr>
      <vt:lpstr>PowerPoint-præsentation</vt:lpstr>
      <vt:lpstr>PowerPoint-præsentation</vt:lpstr>
      <vt:lpstr>Udløsende sans for:</vt:lpstr>
      <vt:lpstr>PowerPoint-præsentation</vt:lpstr>
      <vt:lpstr>Udløsende sans for:</vt:lpstr>
      <vt:lpstr>Bevægelsens udvikling</vt:lpstr>
      <vt:lpstr>PowerPoint-præsentation</vt:lpstr>
      <vt:lpstr>PowerPoint-præsentation</vt:lpstr>
      <vt:lpstr>PowerPoint-præsentation</vt:lpstr>
      <vt:lpstr>Etableringsbesøget</vt:lpstr>
      <vt:lpstr>2 – 4 ugers besøget</vt:lpstr>
      <vt:lpstr>2- 3 mdr.s besøget</vt:lpstr>
    </vt:vector>
  </TitlesOfParts>
  <Company>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Vibeke Schultz</dc:creator>
  <cp:lastModifiedBy>Vibeke Schultz</cp:lastModifiedBy>
  <cp:revision>132</cp:revision>
  <dcterms:created xsi:type="dcterms:W3CDTF">2008-03-15T20:10:06Z</dcterms:created>
  <dcterms:modified xsi:type="dcterms:W3CDTF">2022-11-24T07:12:26Z</dcterms:modified>
</cp:coreProperties>
</file>