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6" r:id="rId1"/>
  </p:sldMasterIdLst>
  <p:notesMasterIdLst>
    <p:notesMasterId r:id="rId21"/>
  </p:notesMasterIdLst>
  <p:handoutMasterIdLst>
    <p:handoutMasterId r:id="rId22"/>
  </p:handoutMasterIdLst>
  <p:sldIdLst>
    <p:sldId id="275" r:id="rId2"/>
    <p:sldId id="276" r:id="rId3"/>
    <p:sldId id="278" r:id="rId4"/>
    <p:sldId id="279" r:id="rId5"/>
    <p:sldId id="280" r:id="rId6"/>
    <p:sldId id="281" r:id="rId7"/>
    <p:sldId id="282" r:id="rId8"/>
    <p:sldId id="283" r:id="rId9"/>
    <p:sldId id="284" r:id="rId10"/>
    <p:sldId id="286" r:id="rId11"/>
    <p:sldId id="294" r:id="rId12"/>
    <p:sldId id="295" r:id="rId13"/>
    <p:sldId id="287" r:id="rId14"/>
    <p:sldId id="288" r:id="rId15"/>
    <p:sldId id="292" r:id="rId16"/>
    <p:sldId id="290" r:id="rId17"/>
    <p:sldId id="291" r:id="rId18"/>
    <p:sldId id="293" r:id="rId19"/>
    <p:sldId id="296" r:id="rId20"/>
  </p:sldIdLst>
  <p:sldSz cx="18288000" cy="10287000"/>
  <p:notesSz cx="9926638" cy="6797675"/>
  <p:custDataLst>
    <p:tags r:id="rId23"/>
  </p:custDataLst>
  <p:defaultTextStyle>
    <a:defPPr>
      <a:defRPr lang="da-D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8D9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807" autoAdjust="0"/>
  </p:normalViewPr>
  <p:slideViewPr>
    <p:cSldViewPr snapToGrid="0">
      <p:cViewPr varScale="1">
        <p:scale>
          <a:sx n="47" d="100"/>
          <a:sy n="47" d="100"/>
        </p:scale>
        <p:origin x="524" y="52"/>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67" d="100"/>
          <a:sy n="167" d="100"/>
        </p:scale>
        <p:origin x="2418"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74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4301543" cy="341064"/>
          </a:xfrm>
          <a:prstGeom prst="rect">
            <a:avLst/>
          </a:prstGeom>
        </p:spPr>
        <p:txBody>
          <a:bodyPr vert="horz" lIns="95558" tIns="47779" rIns="95558" bIns="47779" rtlCol="0"/>
          <a:lstStyle>
            <a:lvl1pPr algn="l">
              <a:defRPr sz="1200"/>
            </a:lvl1pPr>
          </a:lstStyle>
          <a:p>
            <a:endParaRPr lang="da-DK"/>
          </a:p>
        </p:txBody>
      </p:sp>
      <p:sp>
        <p:nvSpPr>
          <p:cNvPr id="3" name="Pladsholder til dato 2"/>
          <p:cNvSpPr>
            <a:spLocks noGrp="1"/>
          </p:cNvSpPr>
          <p:nvPr>
            <p:ph type="dt" idx="1"/>
          </p:nvPr>
        </p:nvSpPr>
        <p:spPr>
          <a:xfrm>
            <a:off x="5622799" y="0"/>
            <a:ext cx="4301543" cy="341064"/>
          </a:xfrm>
          <a:prstGeom prst="rect">
            <a:avLst/>
          </a:prstGeom>
        </p:spPr>
        <p:txBody>
          <a:bodyPr vert="horz" lIns="95558" tIns="47779" rIns="95558" bIns="47779" rtlCol="0"/>
          <a:lstStyle>
            <a:lvl1pPr algn="r">
              <a:defRPr sz="1200"/>
            </a:lvl1pPr>
          </a:lstStyle>
          <a:p>
            <a:fld id="{96770317-DDC1-43CC-B9F1-ACF35A5594C5}" type="datetimeFigureOut">
              <a:rPr lang="da-DK" smtClean="0"/>
              <a:t>23-11-2022</a:t>
            </a:fld>
            <a:endParaRPr lang="da-DK"/>
          </a:p>
        </p:txBody>
      </p:sp>
      <p:sp>
        <p:nvSpPr>
          <p:cNvPr id="4" name="Pladsholder til slidebilled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5558" tIns="47779" rIns="95558" bIns="47779" rtlCol="0" anchor="ctr"/>
          <a:lstStyle/>
          <a:p>
            <a:endParaRPr lang="da-DK"/>
          </a:p>
        </p:txBody>
      </p:sp>
      <p:sp>
        <p:nvSpPr>
          <p:cNvPr id="5" name="Pladsholder til noter 4"/>
          <p:cNvSpPr>
            <a:spLocks noGrp="1"/>
          </p:cNvSpPr>
          <p:nvPr>
            <p:ph type="body" sz="quarter" idx="3"/>
          </p:nvPr>
        </p:nvSpPr>
        <p:spPr>
          <a:xfrm>
            <a:off x="992665" y="3271381"/>
            <a:ext cx="7941310" cy="2676585"/>
          </a:xfrm>
          <a:prstGeom prst="rect">
            <a:avLst/>
          </a:prstGeom>
        </p:spPr>
        <p:txBody>
          <a:bodyPr vert="horz" lIns="95558" tIns="47779" rIns="95558" bIns="47779"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6456612"/>
            <a:ext cx="4301543" cy="341064"/>
          </a:xfrm>
          <a:prstGeom prst="rect">
            <a:avLst/>
          </a:prstGeom>
        </p:spPr>
        <p:txBody>
          <a:bodyPr vert="horz" lIns="95558" tIns="47779" rIns="95558" bIns="47779" rtlCol="0" anchor="b"/>
          <a:lstStyle>
            <a:lvl1pPr algn="l">
              <a:defRPr sz="1200"/>
            </a:lvl1pPr>
          </a:lstStyle>
          <a:p>
            <a:endParaRPr lang="da-DK"/>
          </a:p>
        </p:txBody>
      </p:sp>
      <p:sp>
        <p:nvSpPr>
          <p:cNvPr id="7" name="Pladsholder til slidenummer 6"/>
          <p:cNvSpPr>
            <a:spLocks noGrp="1"/>
          </p:cNvSpPr>
          <p:nvPr>
            <p:ph type="sldNum" sz="quarter" idx="5"/>
          </p:nvPr>
        </p:nvSpPr>
        <p:spPr>
          <a:xfrm>
            <a:off x="5622799" y="6456612"/>
            <a:ext cx="4301543" cy="341064"/>
          </a:xfrm>
          <a:prstGeom prst="rect">
            <a:avLst/>
          </a:prstGeom>
        </p:spPr>
        <p:txBody>
          <a:bodyPr vert="horz" lIns="95558" tIns="47779" rIns="95558" bIns="47779" rtlCol="0" anchor="b"/>
          <a:lstStyle>
            <a:lvl1pPr algn="r">
              <a:defRPr sz="1200"/>
            </a:lvl1pPr>
          </a:lstStyle>
          <a:p>
            <a:fld id="{76ED502D-817E-4215-8128-908F33087BEB}" type="slidenum">
              <a:rPr lang="da-DK" smtClean="0"/>
              <a:t>‹nr.›</a:t>
            </a:fld>
            <a:endParaRPr lang="da-DK"/>
          </a:p>
        </p:txBody>
      </p:sp>
    </p:spTree>
    <p:extLst>
      <p:ext uri="{BB962C8B-B14F-4D97-AF65-F5344CB8AC3E}">
        <p14:creationId xmlns:p14="http://schemas.microsoft.com/office/powerpoint/2010/main" val="125307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169872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da-DK" smtClean="0"/>
              <a:t>Klik for at redigere i master</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95805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da-DK" smtClean="0"/>
              <a:t>Klik for at redigere i master</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da-DK" smtClean="0"/>
              <a:t>Klik for at redigere i master</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4050" dirty="0">
              <a:solidFill>
                <a:schemeClr val="accent1">
                  <a:lumMod val="60000"/>
                  <a:lumOff val="40000"/>
                </a:schemeClr>
              </a:solidFill>
              <a:latin typeface="Arial"/>
            </a:endParaRPr>
          </a:p>
        </p:txBody>
      </p:sp>
    </p:spTree>
    <p:extLst>
      <p:ext uri="{BB962C8B-B14F-4D97-AF65-F5344CB8AC3E}">
        <p14:creationId xmlns:p14="http://schemas.microsoft.com/office/powerpoint/2010/main" val="111288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da-DK" smtClean="0"/>
              <a:t>Klik for at redigere i master</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325285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da-DK" smtClean="0"/>
              <a:t>Klik for at redigere i master</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da-DK" smtClean="0"/>
              <a:t>Klik for at redigere i master</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4506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da-DK" smtClean="0"/>
              <a:t>Klik for at redigere i master</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da-DK" smtClean="0"/>
              <a:t>Klik for at redigere i master</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882679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296855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da-DK" smtClean="0"/>
              <a:t>Klik for at redigere i master</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14707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 - Bred indhold hvi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xmlns="" id="{931D65B7-11F2-41A8-8094-A23596BF1F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5" name="Pladsholder til indhold 5">
            <a:extLst>
              <a:ext uri="{FF2B5EF4-FFF2-40B4-BE49-F238E27FC236}">
                <a16:creationId xmlns:a16="http://schemas.microsoft.com/office/drawing/2014/main" xmlns="" id="{3124673F-4E45-4E89-82FD-E278F3E1AC67}"/>
              </a:ext>
            </a:extLst>
          </p:cNvPr>
          <p:cNvSpPr>
            <a:spLocks noGrp="1"/>
          </p:cNvSpPr>
          <p:nvPr>
            <p:ph sz="quarter" idx="14" hasCustomPrompt="1"/>
          </p:nvPr>
        </p:nvSpPr>
        <p:spPr>
          <a:xfrm>
            <a:off x="792000" y="1872000"/>
            <a:ext cx="15666384"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7" name="Titel 3">
            <a:extLst>
              <a:ext uri="{FF2B5EF4-FFF2-40B4-BE49-F238E27FC236}">
                <a16:creationId xmlns:a16="http://schemas.microsoft.com/office/drawing/2014/main" xmlns="" id="{E2C613BC-CCF1-4B14-B2BA-C1E50EC5721B}"/>
              </a:ext>
            </a:extLst>
          </p:cNvPr>
          <p:cNvSpPr>
            <a:spLocks noGrp="1"/>
          </p:cNvSpPr>
          <p:nvPr>
            <p:ph type="title" hasCustomPrompt="1"/>
          </p:nvPr>
        </p:nvSpPr>
        <p:spPr>
          <a:xfrm>
            <a:off x="792000" y="792000"/>
            <a:ext cx="13870484" cy="889344"/>
          </a:xfrm>
          <a:prstGeom prst="rect">
            <a:avLst/>
          </a:prstGeom>
        </p:spPr>
        <p:txBody>
          <a:bodyPr>
            <a:normAutofit/>
          </a:bodyPr>
          <a:lstStyle>
            <a:lvl1pPr>
              <a:defRPr b="1"/>
            </a:lvl1pPr>
          </a:lstStyle>
          <a:p>
            <a:r>
              <a:rPr lang="da-DK" dirty="0"/>
              <a:t>Skriv en overskrift</a:t>
            </a:r>
          </a:p>
        </p:txBody>
      </p:sp>
      <p:pic>
        <p:nvPicPr>
          <p:cNvPr id="6" name="Billede 5">
            <a:extLst>
              <a:ext uri="{FF2B5EF4-FFF2-40B4-BE49-F238E27FC236}">
                <a16:creationId xmlns:a16="http://schemas.microsoft.com/office/drawing/2014/main" xmlns="" id="{57B14D7E-7878-4F32-B091-6651D4483BF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901659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 Et bille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4" name="Pladsholder til billede 73">
            <a:extLst>
              <a:ext uri="{FF2B5EF4-FFF2-40B4-BE49-F238E27FC236}">
                <a16:creationId xmlns:a16="http://schemas.microsoft.com/office/drawing/2014/main" xmlns="" id="{8694C7DA-C400-465A-9452-3CC2ECFB1C64}"/>
              </a:ext>
            </a:extLst>
          </p:cNvPr>
          <p:cNvSpPr>
            <a:spLocks noGrp="1"/>
          </p:cNvSpPr>
          <p:nvPr>
            <p:ph type="pic" sz="quarter" idx="13" hasCustomPrompt="1"/>
          </p:nvPr>
        </p:nvSpPr>
        <p:spPr>
          <a:xfrm>
            <a:off x="11422060" y="0"/>
            <a:ext cx="6865940" cy="10287000"/>
          </a:xfrm>
          <a:custGeom>
            <a:avLst/>
            <a:gdLst>
              <a:gd name="connsiteX0" fmla="*/ 2857500 w 6865940"/>
              <a:gd name="connsiteY0" fmla="*/ 0 h 10287000"/>
              <a:gd name="connsiteX1" fmla="*/ 3106864 w 6865940"/>
              <a:gd name="connsiteY1" fmla="*/ 0 h 10287000"/>
              <a:gd name="connsiteX2" fmla="*/ 3429000 w 6865940"/>
              <a:gd name="connsiteY2" fmla="*/ 0 h 10287000"/>
              <a:gd name="connsiteX3" fmla="*/ 3432972 w 6865940"/>
              <a:gd name="connsiteY3" fmla="*/ 0 h 10287000"/>
              <a:gd name="connsiteX4" fmla="*/ 3432972 w 6865940"/>
              <a:gd name="connsiteY4" fmla="*/ 1908000 h 10287000"/>
              <a:gd name="connsiteX5" fmla="*/ 4704544 w 6865940"/>
              <a:gd name="connsiteY5" fmla="*/ 1908000 h 10287000"/>
              <a:gd name="connsiteX6" fmla="*/ 5009344 w 6865940"/>
              <a:gd name="connsiteY6" fmla="*/ 1603200 h 10287000"/>
              <a:gd name="connsiteX7" fmla="*/ 5009344 w 6865940"/>
              <a:gd name="connsiteY7" fmla="*/ 0 h 10287000"/>
              <a:gd name="connsiteX8" fmla="*/ 5101308 w 6865940"/>
              <a:gd name="connsiteY8" fmla="*/ 0 h 10287000"/>
              <a:gd name="connsiteX9" fmla="*/ 6865940 w 6865940"/>
              <a:gd name="connsiteY9" fmla="*/ 0 h 10287000"/>
              <a:gd name="connsiteX10" fmla="*/ 6865940 w 6865940"/>
              <a:gd name="connsiteY10" fmla="*/ 10287000 h 10287000"/>
              <a:gd name="connsiteX11" fmla="*/ 0 w 6865940"/>
              <a:gd name="connsiteY11" fmla="*/ 10287000 h 10287000"/>
              <a:gd name="connsiteX12" fmla="*/ 0 w 6865940"/>
              <a:gd name="connsiteY12" fmla="*/ 2857480 h 10287000"/>
              <a:gd name="connsiteX13" fmla="*/ 14752 w 6865940"/>
              <a:gd name="connsiteY13" fmla="*/ 2565337 h 10287000"/>
              <a:gd name="connsiteX14" fmla="*/ 2857500 w 6865940"/>
              <a:gd name="connsiteY14"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940" h="10287000">
                <a:moveTo>
                  <a:pt x="2857500" y="0"/>
                </a:moveTo>
                <a:lnTo>
                  <a:pt x="3106864" y="0"/>
                </a:lnTo>
                <a:lnTo>
                  <a:pt x="3429000" y="0"/>
                </a:lnTo>
                <a:lnTo>
                  <a:pt x="3432972" y="0"/>
                </a:lnTo>
                <a:lnTo>
                  <a:pt x="3432972" y="1908000"/>
                </a:lnTo>
                <a:lnTo>
                  <a:pt x="4704544" y="1908000"/>
                </a:lnTo>
                <a:cubicBezTo>
                  <a:pt x="4872880" y="1908000"/>
                  <a:pt x="5009344" y="1771536"/>
                  <a:pt x="5009344" y="1603200"/>
                </a:cubicBezTo>
                <a:lnTo>
                  <a:pt x="5009344" y="0"/>
                </a:lnTo>
                <a:lnTo>
                  <a:pt x="5101308" y="0"/>
                </a:lnTo>
                <a:lnTo>
                  <a:pt x="6865940" y="0"/>
                </a:lnTo>
                <a:lnTo>
                  <a:pt x="6865940" y="10287000"/>
                </a:lnTo>
                <a:lnTo>
                  <a:pt x="0" y="10287000"/>
                </a:lnTo>
                <a:lnTo>
                  <a:pt x="0" y="2857480"/>
                </a:lnTo>
                <a:lnTo>
                  <a:pt x="14752" y="2565337"/>
                </a:lnTo>
                <a:cubicBezTo>
                  <a:pt x="161084" y="1124425"/>
                  <a:pt x="1377980" y="0"/>
                  <a:pt x="2857500" y="0"/>
                </a:cubicBezTo>
                <a:close/>
              </a:path>
            </a:pathLst>
          </a:custGeom>
        </p:spPr>
        <p:txBody>
          <a:bodyPr wrap="square" anchor="ctr">
            <a:noAutofit/>
          </a:bodyPr>
          <a:lstStyle>
            <a:lvl1pPr marL="0" indent="0" algn="ctr">
              <a:buNone/>
              <a:defRPr sz="3600"/>
            </a:lvl1pPr>
          </a:lstStyle>
          <a:p>
            <a:r>
              <a:rPr lang="da-DK" dirty="0"/>
              <a:t>Klik på ikonet for at </a:t>
            </a:r>
            <a:br>
              <a:rPr lang="da-DK" dirty="0"/>
            </a:br>
            <a:r>
              <a:rPr lang="da-DK" dirty="0"/>
              <a:t>indsætte et  billede</a:t>
            </a:r>
          </a:p>
          <a:p>
            <a:endParaRPr lang="da-DK" dirty="0"/>
          </a:p>
          <a:p>
            <a:endParaRPr lang="da-DK" dirty="0"/>
          </a:p>
          <a:p>
            <a:endParaRPr lang="da-DK" dirty="0"/>
          </a:p>
        </p:txBody>
      </p:sp>
      <p:pic>
        <p:nvPicPr>
          <p:cNvPr id="76" name="Billede 75">
            <a:extLst>
              <a:ext uri="{FF2B5EF4-FFF2-40B4-BE49-F238E27FC236}">
                <a16:creationId xmlns:a16="http://schemas.microsoft.com/office/drawing/2014/main" xmlns="" id="{158D3DA1-E904-4946-94D3-7C79B90B71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4" name="Titel 3">
            <a:extLst>
              <a:ext uri="{FF2B5EF4-FFF2-40B4-BE49-F238E27FC236}">
                <a16:creationId xmlns:a16="http://schemas.microsoft.com/office/drawing/2014/main" xmlns="" id="{008C7912-E982-4CB2-B0A9-BA64FC078171}"/>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6" name="Pladsholder til indhold 5">
            <a:extLst>
              <a:ext uri="{FF2B5EF4-FFF2-40B4-BE49-F238E27FC236}">
                <a16:creationId xmlns:a16="http://schemas.microsoft.com/office/drawing/2014/main" xmlns="" id="{FFD43D12-F4B6-4D49-A916-913BDFDAB47B}"/>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pic>
        <p:nvPicPr>
          <p:cNvPr id="16" name="Billede 15">
            <a:extLst>
              <a:ext uri="{FF2B5EF4-FFF2-40B4-BE49-F238E27FC236}">
                <a16:creationId xmlns:a16="http://schemas.microsoft.com/office/drawing/2014/main" xmlns="" id="{8B399C38-2B8A-43B8-A98D-BA55546CD35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764720891"/>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descr="Et billede, der indeholder tekst, clipart&#10;&#10;Automatisk genereret beskrivelse">
            <a:extLst>
              <a:ext uri="{FF2B5EF4-FFF2-40B4-BE49-F238E27FC236}">
                <a16:creationId xmlns:a16="http://schemas.microsoft.com/office/drawing/2014/main" xmlns="" id="{7C6DFEC2-A696-497F-A700-191FBA15D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9" y="9576000"/>
            <a:ext cx="2390268" cy="396000"/>
          </a:xfrm>
          <a:prstGeom prst="rect">
            <a:avLst/>
          </a:prstGeom>
        </p:spPr>
      </p:pic>
      <p:sp>
        <p:nvSpPr>
          <p:cNvPr id="7" name="Pladsholder til tekst 6">
            <a:extLst>
              <a:ext uri="{FF2B5EF4-FFF2-40B4-BE49-F238E27FC236}">
                <a16:creationId xmlns:a16="http://schemas.microsoft.com/office/drawing/2014/main" xmlns="" id="{88CF3713-444F-4752-A780-8C5378E3EC0D}"/>
              </a:ext>
            </a:extLst>
          </p:cNvPr>
          <p:cNvSpPr>
            <a:spLocks noGrp="1"/>
          </p:cNvSpPr>
          <p:nvPr>
            <p:ph type="body" sz="quarter" idx="10" hasCustomPrompt="1"/>
          </p:nvPr>
        </p:nvSpPr>
        <p:spPr>
          <a:xfrm>
            <a:off x="3496709" y="9393000"/>
            <a:ext cx="8116887" cy="762000"/>
          </a:xfrm>
          <a:prstGeom prst="rect">
            <a:avLst/>
          </a:prstGeom>
        </p:spPr>
        <p:txBody>
          <a:bodyPr tIns="0" bIns="0" anchor="ctr" anchorCtr="0"/>
          <a:lstStyle>
            <a:lvl1pPr marL="0" indent="0">
              <a:buNone/>
              <a:defRPr sz="4000" b="0">
                <a:solidFill>
                  <a:schemeClr val="bg1"/>
                </a:solidFill>
              </a:defRPr>
            </a:lvl1pPr>
          </a:lstStyle>
          <a:p>
            <a:pPr lvl="0"/>
            <a:r>
              <a:rPr lang="da-DK" dirty="0"/>
              <a:t>-  23 september 2022</a:t>
            </a:r>
          </a:p>
        </p:txBody>
      </p:sp>
      <p:sp>
        <p:nvSpPr>
          <p:cNvPr id="9" name="Pladsholder til tekst 8">
            <a:extLst>
              <a:ext uri="{FF2B5EF4-FFF2-40B4-BE49-F238E27FC236}">
                <a16:creationId xmlns:a16="http://schemas.microsoft.com/office/drawing/2014/main" xmlns="" id="{81B51FD5-86A1-443D-BBF1-C0EF494552AC}"/>
              </a:ext>
            </a:extLst>
          </p:cNvPr>
          <p:cNvSpPr>
            <a:spLocks noGrp="1"/>
          </p:cNvSpPr>
          <p:nvPr>
            <p:ph type="body" sz="quarter" idx="11" hasCustomPrompt="1"/>
          </p:nvPr>
        </p:nvSpPr>
        <p:spPr>
          <a:xfrm>
            <a:off x="1" y="2586038"/>
            <a:ext cx="18287999" cy="2133600"/>
          </a:xfrm>
          <a:prstGeom prst="rect">
            <a:avLst/>
          </a:prstGeom>
        </p:spPr>
        <p:txBody>
          <a:bodyPr anchor="ctr"/>
          <a:lstStyle>
            <a:lvl1pPr marL="0" indent="0" algn="ctr">
              <a:buNone/>
              <a:defRPr sz="16600" b="1">
                <a:solidFill>
                  <a:schemeClr val="bg1"/>
                </a:solidFill>
              </a:defRPr>
            </a:lvl1pPr>
          </a:lstStyle>
          <a:p>
            <a:pPr lvl="0"/>
            <a:r>
              <a:rPr lang="da-DK" dirty="0"/>
              <a:t>Titel på slideshow</a:t>
            </a:r>
          </a:p>
        </p:txBody>
      </p:sp>
      <p:sp>
        <p:nvSpPr>
          <p:cNvPr id="12" name="Titel 11">
            <a:extLst>
              <a:ext uri="{FF2B5EF4-FFF2-40B4-BE49-F238E27FC236}">
                <a16:creationId xmlns:a16="http://schemas.microsoft.com/office/drawing/2014/main" xmlns="" id="{84CD2C73-5DEF-4413-9E28-10F31BAC1D23}"/>
              </a:ext>
            </a:extLst>
          </p:cNvPr>
          <p:cNvSpPr>
            <a:spLocks noGrp="1"/>
          </p:cNvSpPr>
          <p:nvPr>
            <p:ph type="title" hasCustomPrompt="1"/>
          </p:nvPr>
        </p:nvSpPr>
        <p:spPr>
          <a:xfrm>
            <a:off x="1" y="4719638"/>
            <a:ext cx="18287999" cy="1989137"/>
          </a:xfrm>
          <a:prstGeom prst="rect">
            <a:avLst/>
          </a:prstGeom>
        </p:spPr>
        <p:txBody>
          <a:bodyPr/>
          <a:lstStyle>
            <a:lvl1pPr algn="ctr">
              <a:defRPr sz="6000" b="1">
                <a:solidFill>
                  <a:schemeClr val="bg1"/>
                </a:solidFill>
              </a:defRPr>
            </a:lvl1pPr>
          </a:lstStyle>
          <a:p>
            <a:r>
              <a:rPr lang="da-DK" dirty="0"/>
              <a:t>Undertitel på slideshow</a:t>
            </a:r>
          </a:p>
        </p:txBody>
      </p:sp>
      <p:pic>
        <p:nvPicPr>
          <p:cNvPr id="6" name="Billede 5">
            <a:extLst>
              <a:ext uri="{FF2B5EF4-FFF2-40B4-BE49-F238E27FC236}">
                <a16:creationId xmlns:a16="http://schemas.microsoft.com/office/drawing/2014/main" xmlns="" id="{E8E501E6-55B6-4FCB-8419-0CD0D64FEE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Tree>
    <p:extLst>
      <p:ext uri="{BB962C8B-B14F-4D97-AF65-F5344CB8AC3E}">
        <p14:creationId xmlns:p14="http://schemas.microsoft.com/office/powerpoint/2010/main" val="59344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290637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 To bille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xmlns="" id="{8B99B115-D99E-492C-90DF-A8BB142C4B19}"/>
              </a:ext>
            </a:extLst>
          </p:cNvPr>
          <p:cNvSpPr>
            <a:spLocks noGrp="1"/>
          </p:cNvSpPr>
          <p:nvPr>
            <p:ph type="pic" sz="quarter" idx="13"/>
          </p:nvPr>
        </p:nvSpPr>
        <p:spPr>
          <a:xfrm>
            <a:off x="11422060" y="0"/>
            <a:ext cx="6865940" cy="5143500"/>
          </a:xfrm>
          <a:custGeom>
            <a:avLst/>
            <a:gdLst>
              <a:gd name="connsiteX0" fmla="*/ 2857500 w 6865940"/>
              <a:gd name="connsiteY0" fmla="*/ 0 h 5143500"/>
              <a:gd name="connsiteX1" fmla="*/ 3106864 w 6865940"/>
              <a:gd name="connsiteY1" fmla="*/ 0 h 5143500"/>
              <a:gd name="connsiteX2" fmla="*/ 3429000 w 6865940"/>
              <a:gd name="connsiteY2" fmla="*/ 0 h 5143500"/>
              <a:gd name="connsiteX3" fmla="*/ 3432972 w 6865940"/>
              <a:gd name="connsiteY3" fmla="*/ 0 h 5143500"/>
              <a:gd name="connsiteX4" fmla="*/ 3432972 w 6865940"/>
              <a:gd name="connsiteY4" fmla="*/ 1908000 h 5143500"/>
              <a:gd name="connsiteX5" fmla="*/ 4704544 w 6865940"/>
              <a:gd name="connsiteY5" fmla="*/ 1908000 h 5143500"/>
              <a:gd name="connsiteX6" fmla="*/ 5009344 w 6865940"/>
              <a:gd name="connsiteY6" fmla="*/ 1603200 h 5143500"/>
              <a:gd name="connsiteX7" fmla="*/ 5009344 w 6865940"/>
              <a:gd name="connsiteY7" fmla="*/ 0 h 5143500"/>
              <a:gd name="connsiteX8" fmla="*/ 5101308 w 6865940"/>
              <a:gd name="connsiteY8" fmla="*/ 0 h 5143500"/>
              <a:gd name="connsiteX9" fmla="*/ 6865940 w 6865940"/>
              <a:gd name="connsiteY9" fmla="*/ 0 h 5143500"/>
              <a:gd name="connsiteX10" fmla="*/ 6865940 w 6865940"/>
              <a:gd name="connsiteY10" fmla="*/ 5143500 h 5143500"/>
              <a:gd name="connsiteX11" fmla="*/ 0 w 6865940"/>
              <a:gd name="connsiteY11" fmla="*/ 5143500 h 5143500"/>
              <a:gd name="connsiteX12" fmla="*/ 0 w 6865940"/>
              <a:gd name="connsiteY12" fmla="*/ 2857480 h 5143500"/>
              <a:gd name="connsiteX13" fmla="*/ 14752 w 6865940"/>
              <a:gd name="connsiteY13" fmla="*/ 2565337 h 5143500"/>
              <a:gd name="connsiteX14" fmla="*/ 2857500 w 6865940"/>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940" h="5143500">
                <a:moveTo>
                  <a:pt x="2857500" y="0"/>
                </a:moveTo>
                <a:lnTo>
                  <a:pt x="3106864" y="0"/>
                </a:lnTo>
                <a:lnTo>
                  <a:pt x="3429000" y="0"/>
                </a:lnTo>
                <a:lnTo>
                  <a:pt x="3432972" y="0"/>
                </a:lnTo>
                <a:lnTo>
                  <a:pt x="3432972" y="1908000"/>
                </a:lnTo>
                <a:lnTo>
                  <a:pt x="4704544" y="1908000"/>
                </a:lnTo>
                <a:cubicBezTo>
                  <a:pt x="4872880" y="1908000"/>
                  <a:pt x="5009344" y="1771536"/>
                  <a:pt x="5009344" y="1603200"/>
                </a:cubicBezTo>
                <a:lnTo>
                  <a:pt x="5009344" y="0"/>
                </a:lnTo>
                <a:lnTo>
                  <a:pt x="5101308" y="0"/>
                </a:lnTo>
                <a:lnTo>
                  <a:pt x="6865940" y="0"/>
                </a:lnTo>
                <a:lnTo>
                  <a:pt x="6865940" y="5143500"/>
                </a:lnTo>
                <a:lnTo>
                  <a:pt x="0" y="5143500"/>
                </a:lnTo>
                <a:lnTo>
                  <a:pt x="0" y="2857480"/>
                </a:lnTo>
                <a:lnTo>
                  <a:pt x="14752" y="2565337"/>
                </a:lnTo>
                <a:cubicBezTo>
                  <a:pt x="161084" y="1124425"/>
                  <a:pt x="1377980" y="0"/>
                  <a:pt x="2857500" y="0"/>
                </a:cubicBezTo>
                <a:close/>
              </a:path>
            </a:pathLst>
          </a:custGeom>
        </p:spPr>
        <p:txBody>
          <a:bodyPr wrap="square">
            <a:noAutofit/>
          </a:bodyPr>
          <a:lstStyle>
            <a:lvl1pPr marL="0" indent="0" algn="ctr">
              <a:buFontTx/>
              <a:buNone/>
              <a:defRPr sz="3600"/>
            </a:lvl1pPr>
          </a:lstStyle>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da-DK" smtClean="0"/>
              <a:t>Klik på ikonet for at tilføje et billede</a:t>
            </a:r>
            <a:endParaRPr lang="da-DK" dirty="0"/>
          </a:p>
        </p:txBody>
      </p:sp>
      <p:pic>
        <p:nvPicPr>
          <p:cNvPr id="76" name="Billede 75">
            <a:extLst>
              <a:ext uri="{FF2B5EF4-FFF2-40B4-BE49-F238E27FC236}">
                <a16:creationId xmlns:a16="http://schemas.microsoft.com/office/drawing/2014/main" xmlns="" id="{158D3DA1-E904-4946-94D3-7C79B90B71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8" name="Pladsholder til billede 7">
            <a:extLst>
              <a:ext uri="{FF2B5EF4-FFF2-40B4-BE49-F238E27FC236}">
                <a16:creationId xmlns:a16="http://schemas.microsoft.com/office/drawing/2014/main" xmlns="" id="{FF688208-7264-488A-A54E-168660AA5EA6}"/>
              </a:ext>
            </a:extLst>
          </p:cNvPr>
          <p:cNvSpPr>
            <a:spLocks noGrp="1"/>
          </p:cNvSpPr>
          <p:nvPr>
            <p:ph type="pic" sz="quarter" idx="14"/>
          </p:nvPr>
        </p:nvSpPr>
        <p:spPr>
          <a:xfrm>
            <a:off x="11422063" y="5143500"/>
            <a:ext cx="6865937" cy="5143500"/>
          </a:xfrm>
          <a:prstGeom prst="rect">
            <a:avLst/>
          </a:prstGeom>
        </p:spPr>
        <p:txBody>
          <a:bodyPr/>
          <a:lstStyle>
            <a:lvl1pPr marL="0" indent="0">
              <a:buNone/>
              <a:defRPr sz="36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smtClean="0"/>
              <a:t>Klik på ikonet for at tilføje et billede</a:t>
            </a:r>
            <a:endParaRPr lang="da-DK" dirty="0"/>
          </a:p>
        </p:txBody>
      </p:sp>
      <p:sp>
        <p:nvSpPr>
          <p:cNvPr id="13" name="Titel 3">
            <a:extLst>
              <a:ext uri="{FF2B5EF4-FFF2-40B4-BE49-F238E27FC236}">
                <a16:creationId xmlns:a16="http://schemas.microsoft.com/office/drawing/2014/main" xmlns="" id="{400CC1CE-2370-4C84-A8A3-ED3806D20087}"/>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17" name="Pladsholder til indhold 5">
            <a:extLst>
              <a:ext uri="{FF2B5EF4-FFF2-40B4-BE49-F238E27FC236}">
                <a16:creationId xmlns:a16="http://schemas.microsoft.com/office/drawing/2014/main" xmlns="" id="{89862FB4-233E-4944-99BC-C55212607C50}"/>
              </a:ext>
            </a:extLst>
          </p:cNvPr>
          <p:cNvSpPr>
            <a:spLocks noGrp="1"/>
          </p:cNvSpPr>
          <p:nvPr>
            <p:ph sz="quarter" idx="15"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pic>
        <p:nvPicPr>
          <p:cNvPr id="9" name="Billede 8">
            <a:extLst>
              <a:ext uri="{FF2B5EF4-FFF2-40B4-BE49-F238E27FC236}">
                <a16:creationId xmlns:a16="http://schemas.microsoft.com/office/drawing/2014/main" xmlns="" id="{80871D2C-013C-44B1-8BE5-235D095EC7D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017502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 tre bille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xmlns="" id="{8B99B115-D99E-492C-90DF-A8BB142C4B19}"/>
              </a:ext>
            </a:extLst>
          </p:cNvPr>
          <p:cNvSpPr>
            <a:spLocks noGrp="1"/>
          </p:cNvSpPr>
          <p:nvPr>
            <p:ph type="pic" sz="quarter" idx="13"/>
          </p:nvPr>
        </p:nvSpPr>
        <p:spPr>
          <a:xfrm>
            <a:off x="11422060" y="0"/>
            <a:ext cx="6865940" cy="5143500"/>
          </a:xfrm>
          <a:custGeom>
            <a:avLst/>
            <a:gdLst>
              <a:gd name="connsiteX0" fmla="*/ 2857500 w 6865940"/>
              <a:gd name="connsiteY0" fmla="*/ 0 h 5143500"/>
              <a:gd name="connsiteX1" fmla="*/ 3106864 w 6865940"/>
              <a:gd name="connsiteY1" fmla="*/ 0 h 5143500"/>
              <a:gd name="connsiteX2" fmla="*/ 3429000 w 6865940"/>
              <a:gd name="connsiteY2" fmla="*/ 0 h 5143500"/>
              <a:gd name="connsiteX3" fmla="*/ 3432972 w 6865940"/>
              <a:gd name="connsiteY3" fmla="*/ 0 h 5143500"/>
              <a:gd name="connsiteX4" fmla="*/ 3432972 w 6865940"/>
              <a:gd name="connsiteY4" fmla="*/ 1908000 h 5143500"/>
              <a:gd name="connsiteX5" fmla="*/ 4704544 w 6865940"/>
              <a:gd name="connsiteY5" fmla="*/ 1908000 h 5143500"/>
              <a:gd name="connsiteX6" fmla="*/ 5009344 w 6865940"/>
              <a:gd name="connsiteY6" fmla="*/ 1603200 h 5143500"/>
              <a:gd name="connsiteX7" fmla="*/ 5009344 w 6865940"/>
              <a:gd name="connsiteY7" fmla="*/ 0 h 5143500"/>
              <a:gd name="connsiteX8" fmla="*/ 5101308 w 6865940"/>
              <a:gd name="connsiteY8" fmla="*/ 0 h 5143500"/>
              <a:gd name="connsiteX9" fmla="*/ 6865940 w 6865940"/>
              <a:gd name="connsiteY9" fmla="*/ 0 h 5143500"/>
              <a:gd name="connsiteX10" fmla="*/ 6865940 w 6865940"/>
              <a:gd name="connsiteY10" fmla="*/ 5143500 h 5143500"/>
              <a:gd name="connsiteX11" fmla="*/ 0 w 6865940"/>
              <a:gd name="connsiteY11" fmla="*/ 5143500 h 5143500"/>
              <a:gd name="connsiteX12" fmla="*/ 0 w 6865940"/>
              <a:gd name="connsiteY12" fmla="*/ 2857480 h 5143500"/>
              <a:gd name="connsiteX13" fmla="*/ 14752 w 6865940"/>
              <a:gd name="connsiteY13" fmla="*/ 2565337 h 5143500"/>
              <a:gd name="connsiteX14" fmla="*/ 2857500 w 6865940"/>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5940" h="5143500">
                <a:moveTo>
                  <a:pt x="2857500" y="0"/>
                </a:moveTo>
                <a:lnTo>
                  <a:pt x="3106864" y="0"/>
                </a:lnTo>
                <a:lnTo>
                  <a:pt x="3429000" y="0"/>
                </a:lnTo>
                <a:lnTo>
                  <a:pt x="3432972" y="0"/>
                </a:lnTo>
                <a:lnTo>
                  <a:pt x="3432972" y="1908000"/>
                </a:lnTo>
                <a:lnTo>
                  <a:pt x="4704544" y="1908000"/>
                </a:lnTo>
                <a:cubicBezTo>
                  <a:pt x="4872880" y="1908000"/>
                  <a:pt x="5009344" y="1771536"/>
                  <a:pt x="5009344" y="1603200"/>
                </a:cubicBezTo>
                <a:lnTo>
                  <a:pt x="5009344" y="0"/>
                </a:lnTo>
                <a:lnTo>
                  <a:pt x="5101308" y="0"/>
                </a:lnTo>
                <a:lnTo>
                  <a:pt x="6865940" y="0"/>
                </a:lnTo>
                <a:lnTo>
                  <a:pt x="6865940" y="5143500"/>
                </a:lnTo>
                <a:lnTo>
                  <a:pt x="0" y="5143500"/>
                </a:lnTo>
                <a:lnTo>
                  <a:pt x="0" y="2857480"/>
                </a:lnTo>
                <a:lnTo>
                  <a:pt x="14752" y="2565337"/>
                </a:lnTo>
                <a:cubicBezTo>
                  <a:pt x="161084" y="1124425"/>
                  <a:pt x="1377980" y="0"/>
                  <a:pt x="2857500" y="0"/>
                </a:cubicBezTo>
                <a:close/>
              </a:path>
            </a:pathLst>
          </a:custGeom>
        </p:spPr>
        <p:txBody>
          <a:bodyPr wrap="square">
            <a:noAutofit/>
          </a:bodyPr>
          <a:lstStyle>
            <a:lvl1pPr marL="0" indent="0">
              <a:buNone/>
              <a:defRPr sz="32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smtClean="0"/>
              <a:t>Klik på ikonet for at tilføje et billede</a:t>
            </a:r>
            <a:endParaRPr lang="da-DK" dirty="0"/>
          </a:p>
        </p:txBody>
      </p:sp>
      <p:pic>
        <p:nvPicPr>
          <p:cNvPr id="76" name="Billede 75">
            <a:extLst>
              <a:ext uri="{FF2B5EF4-FFF2-40B4-BE49-F238E27FC236}">
                <a16:creationId xmlns:a16="http://schemas.microsoft.com/office/drawing/2014/main" xmlns="" id="{158D3DA1-E904-4946-94D3-7C79B90B71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8" name="Pladsholder til billede 7">
            <a:extLst>
              <a:ext uri="{FF2B5EF4-FFF2-40B4-BE49-F238E27FC236}">
                <a16:creationId xmlns:a16="http://schemas.microsoft.com/office/drawing/2014/main" xmlns="" id="{FF688208-7264-488A-A54E-168660AA5EA6}"/>
              </a:ext>
            </a:extLst>
          </p:cNvPr>
          <p:cNvSpPr>
            <a:spLocks noGrp="1"/>
          </p:cNvSpPr>
          <p:nvPr>
            <p:ph type="pic" sz="quarter" idx="14" hasCustomPrompt="1"/>
          </p:nvPr>
        </p:nvSpPr>
        <p:spPr>
          <a:xfrm>
            <a:off x="11422063" y="5143500"/>
            <a:ext cx="6865937" cy="2574000"/>
          </a:xfrm>
          <a:prstGeom prst="rect">
            <a:avLst/>
          </a:prstGeom>
        </p:spPr>
        <p:txBody>
          <a:bodyPr/>
          <a:lstStyle>
            <a:lvl1pPr marL="0" indent="0">
              <a:buNone/>
              <a:defRPr sz="36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Klik på ikonet for at </a:t>
            </a:r>
            <a:br>
              <a:rPr lang="da-DK" dirty="0"/>
            </a:br>
            <a:r>
              <a:rPr lang="da-DK" dirty="0"/>
              <a:t>indsætte billede 2</a:t>
            </a:r>
          </a:p>
          <a:p>
            <a:endParaRPr lang="da-DK" dirty="0"/>
          </a:p>
        </p:txBody>
      </p:sp>
      <p:sp>
        <p:nvSpPr>
          <p:cNvPr id="9" name="Pladsholder til billede 7">
            <a:extLst>
              <a:ext uri="{FF2B5EF4-FFF2-40B4-BE49-F238E27FC236}">
                <a16:creationId xmlns:a16="http://schemas.microsoft.com/office/drawing/2014/main" xmlns="" id="{564EAAB9-6556-4CCA-8EB2-44047EEF1DD4}"/>
              </a:ext>
            </a:extLst>
          </p:cNvPr>
          <p:cNvSpPr>
            <a:spLocks noGrp="1"/>
          </p:cNvSpPr>
          <p:nvPr>
            <p:ph type="pic" sz="quarter" idx="15" hasCustomPrompt="1"/>
          </p:nvPr>
        </p:nvSpPr>
        <p:spPr>
          <a:xfrm>
            <a:off x="11422063" y="7717500"/>
            <a:ext cx="6865937" cy="2574000"/>
          </a:xfrm>
          <a:prstGeom prst="rect">
            <a:avLst/>
          </a:prstGeom>
        </p:spPr>
        <p:txBody>
          <a:bodyPr/>
          <a:lstStyle>
            <a:lvl1pPr marL="0" indent="0">
              <a:buNone/>
              <a:defRPr sz="3600"/>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Klik på ikonet for at </a:t>
            </a:r>
            <a:br>
              <a:rPr lang="da-DK" dirty="0"/>
            </a:br>
            <a:r>
              <a:rPr lang="da-DK" dirty="0"/>
              <a:t>indsætte billede 3</a:t>
            </a:r>
          </a:p>
          <a:p>
            <a:endParaRPr lang="da-DK" dirty="0"/>
          </a:p>
        </p:txBody>
      </p:sp>
      <p:sp>
        <p:nvSpPr>
          <p:cNvPr id="15" name="Titel 3">
            <a:extLst>
              <a:ext uri="{FF2B5EF4-FFF2-40B4-BE49-F238E27FC236}">
                <a16:creationId xmlns:a16="http://schemas.microsoft.com/office/drawing/2014/main" xmlns="" id="{4FC8D3B3-1842-4565-AC40-C86DABBB2C72}"/>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18" name="Pladsholder til indhold 5">
            <a:extLst>
              <a:ext uri="{FF2B5EF4-FFF2-40B4-BE49-F238E27FC236}">
                <a16:creationId xmlns:a16="http://schemas.microsoft.com/office/drawing/2014/main" xmlns="" id="{7BFF5B87-BB6B-4E46-844D-7962E9491D29}"/>
              </a:ext>
            </a:extLst>
          </p:cNvPr>
          <p:cNvSpPr>
            <a:spLocks noGrp="1"/>
          </p:cNvSpPr>
          <p:nvPr>
            <p:ph sz="quarter" idx="16"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pic>
        <p:nvPicPr>
          <p:cNvPr id="10" name="Billede 9">
            <a:extLst>
              <a:ext uri="{FF2B5EF4-FFF2-40B4-BE49-F238E27FC236}">
                <a16:creationId xmlns:a16="http://schemas.microsoft.com/office/drawing/2014/main" xmlns="" id="{1050DFC2-8D3A-4A18-B63B-A28B548E4B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1270411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 to kolonner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Pladsholder til indhold 5">
            <a:extLst>
              <a:ext uri="{FF2B5EF4-FFF2-40B4-BE49-F238E27FC236}">
                <a16:creationId xmlns:a16="http://schemas.microsoft.com/office/drawing/2014/main" xmlns="" id="{12C8D058-24AC-41B2-A64B-361C5A28188A}"/>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17" name="Pladsholder til indhold 10">
            <a:extLst>
              <a:ext uri="{FF2B5EF4-FFF2-40B4-BE49-F238E27FC236}">
                <a16:creationId xmlns:a16="http://schemas.microsoft.com/office/drawing/2014/main" xmlns="" id="{BDE03F2D-599C-469E-A699-92B9F1C4C56B}"/>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solidFill>
                  <a:schemeClr val="bg1"/>
                </a:solidFill>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19" name="Titel 3">
            <a:extLst>
              <a:ext uri="{FF2B5EF4-FFF2-40B4-BE49-F238E27FC236}">
                <a16:creationId xmlns:a16="http://schemas.microsoft.com/office/drawing/2014/main" xmlns="" id="{15274CD0-2568-4073-AB6C-509137F73CF5}"/>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lvl1pPr>
          </a:lstStyle>
          <a:p>
            <a:r>
              <a:rPr lang="da-DK" dirty="0"/>
              <a:t>Skriv en overskrift</a:t>
            </a:r>
          </a:p>
        </p:txBody>
      </p:sp>
      <p:sp>
        <p:nvSpPr>
          <p:cNvPr id="21" name="Pladsholder til tekst 20">
            <a:extLst>
              <a:ext uri="{FF2B5EF4-FFF2-40B4-BE49-F238E27FC236}">
                <a16:creationId xmlns:a16="http://schemas.microsoft.com/office/drawing/2014/main" xmlns="" id="{2DBFBAC4-8014-47CB-9919-879B15315BFA}"/>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solidFill>
                  <a:schemeClr val="bg1"/>
                </a:solidFill>
              </a:defRPr>
            </a:lvl1pPr>
          </a:lstStyle>
          <a:p>
            <a:pPr lvl="0"/>
            <a:r>
              <a:rPr lang="da-DK" dirty="0"/>
              <a:t>Overskrift</a:t>
            </a:r>
          </a:p>
        </p:txBody>
      </p:sp>
      <p:pic>
        <p:nvPicPr>
          <p:cNvPr id="7" name="Billede 6">
            <a:extLst>
              <a:ext uri="{FF2B5EF4-FFF2-40B4-BE49-F238E27FC236}">
                <a16:creationId xmlns:a16="http://schemas.microsoft.com/office/drawing/2014/main" xmlns="" id="{D05A918C-61A2-437E-BA4E-DEBAA2EDCB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637933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 - to kolonner grøn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Pladsholder til indhold 5">
            <a:extLst>
              <a:ext uri="{FF2B5EF4-FFF2-40B4-BE49-F238E27FC236}">
                <a16:creationId xmlns:a16="http://schemas.microsoft.com/office/drawing/2014/main" xmlns="" id="{05D32876-202D-4ED4-B7FF-B3E92035FE9F}"/>
              </a:ext>
            </a:extLst>
          </p:cNvPr>
          <p:cNvSpPr>
            <a:spLocks noGrp="1"/>
          </p:cNvSpPr>
          <p:nvPr>
            <p:ph sz="quarter" idx="14" hasCustomPrompt="1"/>
          </p:nvPr>
        </p:nvSpPr>
        <p:spPr>
          <a:xfrm>
            <a:off x="792000" y="1872000"/>
            <a:ext cx="10080000" cy="7200000"/>
          </a:xfrm>
          <a:prstGeom prst="rect">
            <a:avLst/>
          </a:prstGeom>
        </p:spPr>
        <p:txBody>
          <a:bodyPr anchor="t"/>
          <a:lstStyle>
            <a:lvl1pPr marL="0" indent="0" algn="l">
              <a:buNone/>
              <a:defRPr>
                <a:solidFill>
                  <a:schemeClr val="bg1"/>
                </a:solidFill>
              </a:defRPr>
            </a:lvl1pPr>
          </a:lstStyle>
          <a:p>
            <a:pPr lvl="0"/>
            <a:r>
              <a:rPr lang="da-DK" dirty="0"/>
              <a:t>Indsæt indhold</a:t>
            </a:r>
          </a:p>
          <a:p>
            <a:pPr lvl="0"/>
            <a:endParaRPr lang="da-DK" dirty="0"/>
          </a:p>
          <a:p>
            <a:pPr lvl="0"/>
            <a:endParaRPr lang="da-DK" dirty="0"/>
          </a:p>
        </p:txBody>
      </p:sp>
      <p:sp>
        <p:nvSpPr>
          <p:cNvPr id="23" name="Pladsholder til indhold 10">
            <a:extLst>
              <a:ext uri="{FF2B5EF4-FFF2-40B4-BE49-F238E27FC236}">
                <a16:creationId xmlns:a16="http://schemas.microsoft.com/office/drawing/2014/main" xmlns="" id="{2F0A98AF-369D-472A-BC77-3B1DC4CA44C6}"/>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24" name="Titel 3">
            <a:extLst>
              <a:ext uri="{FF2B5EF4-FFF2-40B4-BE49-F238E27FC236}">
                <a16:creationId xmlns:a16="http://schemas.microsoft.com/office/drawing/2014/main" xmlns="" id="{9A0F3DE8-4175-464B-B776-96FE09348EAC}"/>
              </a:ext>
            </a:extLst>
          </p:cNvPr>
          <p:cNvSpPr>
            <a:spLocks noGrp="1"/>
          </p:cNvSpPr>
          <p:nvPr>
            <p:ph type="title" hasCustomPrompt="1"/>
          </p:nvPr>
        </p:nvSpPr>
        <p:spPr>
          <a:xfrm>
            <a:off x="792000" y="792000"/>
            <a:ext cx="10080000" cy="889344"/>
          </a:xfrm>
          <a:prstGeom prst="rect">
            <a:avLst/>
          </a:prstGeom>
        </p:spPr>
        <p:txBody>
          <a:bodyPr>
            <a:normAutofit/>
          </a:bodyPr>
          <a:lstStyle>
            <a:lvl1pPr>
              <a:defRPr b="1">
                <a:solidFill>
                  <a:schemeClr val="bg1"/>
                </a:solidFill>
              </a:defRPr>
            </a:lvl1pPr>
          </a:lstStyle>
          <a:p>
            <a:r>
              <a:rPr lang="da-DK" dirty="0"/>
              <a:t>Skriv en overskrift</a:t>
            </a:r>
          </a:p>
        </p:txBody>
      </p:sp>
      <p:sp>
        <p:nvSpPr>
          <p:cNvPr id="25" name="Pladsholder til tekst 20">
            <a:extLst>
              <a:ext uri="{FF2B5EF4-FFF2-40B4-BE49-F238E27FC236}">
                <a16:creationId xmlns:a16="http://schemas.microsoft.com/office/drawing/2014/main" xmlns="" id="{0BE832EE-8018-47A8-96CE-FC5E725D1513}"/>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lvl1pPr>
          </a:lstStyle>
          <a:p>
            <a:pPr lvl="0"/>
            <a:r>
              <a:rPr lang="da-DK" dirty="0"/>
              <a:t>Overskrift</a:t>
            </a:r>
          </a:p>
        </p:txBody>
      </p:sp>
      <p:pic>
        <p:nvPicPr>
          <p:cNvPr id="7" name="Billede 6" descr="Et billede, der indeholder tekst, clipart&#10;&#10;Automatisk genereret beskrivelse">
            <a:extLst>
              <a:ext uri="{FF2B5EF4-FFF2-40B4-BE49-F238E27FC236}">
                <a16:creationId xmlns:a16="http://schemas.microsoft.com/office/drawing/2014/main" xmlns="" id="{AAE2ED2F-6119-40CA-945D-1C37FFDB77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9" y="9576000"/>
            <a:ext cx="2390268" cy="396000"/>
          </a:xfrm>
          <a:prstGeom prst="rect">
            <a:avLst/>
          </a:prstGeom>
        </p:spPr>
      </p:pic>
    </p:spTree>
    <p:extLst>
      <p:ext uri="{BB962C8B-B14F-4D97-AF65-F5344CB8AC3E}">
        <p14:creationId xmlns:p14="http://schemas.microsoft.com/office/powerpoint/2010/main" val="3898479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 Stort bille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xmlns="" id="{E032F97C-21ED-46C1-8D6B-9AD718D2292B}"/>
              </a:ext>
            </a:extLst>
          </p:cNvPr>
          <p:cNvSpPr>
            <a:spLocks noGrp="1"/>
          </p:cNvSpPr>
          <p:nvPr>
            <p:ph type="pic" sz="quarter" idx="12"/>
          </p:nvPr>
        </p:nvSpPr>
        <p:spPr>
          <a:xfrm>
            <a:off x="1" y="0"/>
            <a:ext cx="18287999" cy="10287001"/>
          </a:xfrm>
          <a:custGeom>
            <a:avLst/>
            <a:gdLst>
              <a:gd name="connsiteX0" fmla="*/ 14846400 w 18287999"/>
              <a:gd name="connsiteY0" fmla="*/ 211 h 10287001"/>
              <a:gd name="connsiteX1" fmla="*/ 14846400 w 18287999"/>
              <a:gd name="connsiteY1" fmla="*/ 1908211 h 10287001"/>
              <a:gd name="connsiteX2" fmla="*/ 16117972 w 18287999"/>
              <a:gd name="connsiteY2" fmla="*/ 1908211 h 10287001"/>
              <a:gd name="connsiteX3" fmla="*/ 16422772 w 18287999"/>
              <a:gd name="connsiteY3" fmla="*/ 1603411 h 10287001"/>
              <a:gd name="connsiteX4" fmla="*/ 16422772 w 18287999"/>
              <a:gd name="connsiteY4" fmla="*/ 211 h 10287001"/>
              <a:gd name="connsiteX5" fmla="*/ 0 w 18287999"/>
              <a:gd name="connsiteY5" fmla="*/ 0 h 10287001"/>
              <a:gd name="connsiteX6" fmla="*/ 18287999 w 18287999"/>
              <a:gd name="connsiteY6" fmla="*/ 0 h 10287001"/>
              <a:gd name="connsiteX7" fmla="*/ 18287999 w 18287999"/>
              <a:gd name="connsiteY7" fmla="*/ 7429749 h 10287001"/>
              <a:gd name="connsiteX8" fmla="*/ 18273247 w 18287999"/>
              <a:gd name="connsiteY8" fmla="*/ 7721873 h 10287001"/>
              <a:gd name="connsiteX9" fmla="*/ 15704634 w 18287999"/>
              <a:gd name="connsiteY9" fmla="*/ 10274231 h 10287001"/>
              <a:gd name="connsiteX10" fmla="*/ 15434954 w 18287999"/>
              <a:gd name="connsiteY10" fmla="*/ 10287001 h 10287001"/>
              <a:gd name="connsiteX11" fmla="*/ 0 w 18287999"/>
              <a:gd name="connsiteY11" fmla="*/ 10287001 h 10287001"/>
              <a:gd name="connsiteX12" fmla="*/ 0 w 18287999"/>
              <a:gd name="connsiteY12" fmla="*/ 2628900 h 10287001"/>
              <a:gd name="connsiteX13" fmla="*/ 11555 w 18287999"/>
              <a:gd name="connsiteY13" fmla="*/ 2628900 h 10287001"/>
              <a:gd name="connsiteX14" fmla="*/ 14754 w 18287999"/>
              <a:gd name="connsiteY14" fmla="*/ 2565549 h 10287001"/>
              <a:gd name="connsiteX15" fmla="*/ 2857501 w 18287999"/>
              <a:gd name="connsiteY15" fmla="*/ 211 h 10287001"/>
              <a:gd name="connsiteX16" fmla="*/ 0 w 18287999"/>
              <a:gd name="connsiteY16" fmla="*/ 21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7999" h="10287001">
                <a:moveTo>
                  <a:pt x="14846400" y="211"/>
                </a:moveTo>
                <a:lnTo>
                  <a:pt x="14846400" y="1908211"/>
                </a:lnTo>
                <a:lnTo>
                  <a:pt x="16117972" y="1908211"/>
                </a:lnTo>
                <a:cubicBezTo>
                  <a:pt x="16286308" y="1908211"/>
                  <a:pt x="16422772" y="1771747"/>
                  <a:pt x="16422772" y="1603411"/>
                </a:cubicBezTo>
                <a:lnTo>
                  <a:pt x="16422772" y="211"/>
                </a:lnTo>
                <a:close/>
                <a:moveTo>
                  <a:pt x="0" y="0"/>
                </a:moveTo>
                <a:lnTo>
                  <a:pt x="18287999" y="0"/>
                </a:lnTo>
                <a:lnTo>
                  <a:pt x="18287999" y="7429749"/>
                </a:lnTo>
                <a:lnTo>
                  <a:pt x="18273247" y="7721873"/>
                </a:lnTo>
                <a:cubicBezTo>
                  <a:pt x="18136063" y="9072729"/>
                  <a:pt x="17057947" y="10145421"/>
                  <a:pt x="15704634" y="10274231"/>
                </a:cubicBezTo>
                <a:lnTo>
                  <a:pt x="15434954" y="10287001"/>
                </a:lnTo>
                <a:lnTo>
                  <a:pt x="0" y="10287001"/>
                </a:lnTo>
                <a:lnTo>
                  <a:pt x="0" y="2628900"/>
                </a:lnTo>
                <a:lnTo>
                  <a:pt x="11555" y="2628900"/>
                </a:lnTo>
                <a:lnTo>
                  <a:pt x="14754" y="2565549"/>
                </a:lnTo>
                <a:cubicBezTo>
                  <a:pt x="161087" y="1124637"/>
                  <a:pt x="1377981" y="211"/>
                  <a:pt x="2857501" y="211"/>
                </a:cubicBezTo>
                <a:lnTo>
                  <a:pt x="0" y="211"/>
                </a:lnTo>
                <a:close/>
              </a:path>
            </a:pathLst>
          </a:custGeom>
        </p:spPr>
        <p:txBody>
          <a:bodyPr wrap="square">
            <a:noAutofit/>
          </a:bodyPr>
          <a:lstStyle/>
          <a:p>
            <a:r>
              <a:rPr lang="da-DK" smtClean="0"/>
              <a:t>Klik på ikonet for at tilføje et billede</a:t>
            </a:r>
            <a:endParaRPr lang="da-DK"/>
          </a:p>
        </p:txBody>
      </p:sp>
      <p:pic>
        <p:nvPicPr>
          <p:cNvPr id="9" name="Billede 8">
            <a:extLst>
              <a:ext uri="{FF2B5EF4-FFF2-40B4-BE49-F238E27FC236}">
                <a16:creationId xmlns:a16="http://schemas.microsoft.com/office/drawing/2014/main" xmlns="" id="{AEBFC50A-EF3D-4871-BD89-F01D857AC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Tree>
    <p:extLst>
      <p:ext uri="{BB962C8B-B14F-4D97-AF65-F5344CB8AC3E}">
        <p14:creationId xmlns:p14="http://schemas.microsoft.com/office/powerpoint/2010/main" val="1111175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 Stort billede + tekst">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xmlns="" id="{E032F97C-21ED-46C1-8D6B-9AD718D2292B}"/>
              </a:ext>
            </a:extLst>
          </p:cNvPr>
          <p:cNvSpPr>
            <a:spLocks noGrp="1"/>
          </p:cNvSpPr>
          <p:nvPr>
            <p:ph type="pic" sz="quarter" idx="12"/>
          </p:nvPr>
        </p:nvSpPr>
        <p:spPr>
          <a:xfrm>
            <a:off x="1" y="0"/>
            <a:ext cx="18287999" cy="10287001"/>
          </a:xfrm>
          <a:custGeom>
            <a:avLst/>
            <a:gdLst>
              <a:gd name="connsiteX0" fmla="*/ 14846400 w 18287999"/>
              <a:gd name="connsiteY0" fmla="*/ 211 h 10287001"/>
              <a:gd name="connsiteX1" fmla="*/ 14846400 w 18287999"/>
              <a:gd name="connsiteY1" fmla="*/ 1908211 h 10287001"/>
              <a:gd name="connsiteX2" fmla="*/ 16117972 w 18287999"/>
              <a:gd name="connsiteY2" fmla="*/ 1908211 h 10287001"/>
              <a:gd name="connsiteX3" fmla="*/ 16422772 w 18287999"/>
              <a:gd name="connsiteY3" fmla="*/ 1603411 h 10287001"/>
              <a:gd name="connsiteX4" fmla="*/ 16422772 w 18287999"/>
              <a:gd name="connsiteY4" fmla="*/ 211 h 10287001"/>
              <a:gd name="connsiteX5" fmla="*/ 0 w 18287999"/>
              <a:gd name="connsiteY5" fmla="*/ 0 h 10287001"/>
              <a:gd name="connsiteX6" fmla="*/ 18287999 w 18287999"/>
              <a:gd name="connsiteY6" fmla="*/ 0 h 10287001"/>
              <a:gd name="connsiteX7" fmla="*/ 18287999 w 18287999"/>
              <a:gd name="connsiteY7" fmla="*/ 7429749 h 10287001"/>
              <a:gd name="connsiteX8" fmla="*/ 18273247 w 18287999"/>
              <a:gd name="connsiteY8" fmla="*/ 7721873 h 10287001"/>
              <a:gd name="connsiteX9" fmla="*/ 15704634 w 18287999"/>
              <a:gd name="connsiteY9" fmla="*/ 10274231 h 10287001"/>
              <a:gd name="connsiteX10" fmla="*/ 15434954 w 18287999"/>
              <a:gd name="connsiteY10" fmla="*/ 10287001 h 10287001"/>
              <a:gd name="connsiteX11" fmla="*/ 0 w 18287999"/>
              <a:gd name="connsiteY11" fmla="*/ 10287001 h 10287001"/>
              <a:gd name="connsiteX12" fmla="*/ 0 w 18287999"/>
              <a:gd name="connsiteY12" fmla="*/ 2628900 h 10287001"/>
              <a:gd name="connsiteX13" fmla="*/ 11555 w 18287999"/>
              <a:gd name="connsiteY13" fmla="*/ 2628900 h 10287001"/>
              <a:gd name="connsiteX14" fmla="*/ 14754 w 18287999"/>
              <a:gd name="connsiteY14" fmla="*/ 2565549 h 10287001"/>
              <a:gd name="connsiteX15" fmla="*/ 2857501 w 18287999"/>
              <a:gd name="connsiteY15" fmla="*/ 211 h 10287001"/>
              <a:gd name="connsiteX16" fmla="*/ 0 w 18287999"/>
              <a:gd name="connsiteY16" fmla="*/ 21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7999" h="10287001">
                <a:moveTo>
                  <a:pt x="14846400" y="211"/>
                </a:moveTo>
                <a:lnTo>
                  <a:pt x="14846400" y="1908211"/>
                </a:lnTo>
                <a:lnTo>
                  <a:pt x="16117972" y="1908211"/>
                </a:lnTo>
                <a:cubicBezTo>
                  <a:pt x="16286308" y="1908211"/>
                  <a:pt x="16422772" y="1771747"/>
                  <a:pt x="16422772" y="1603411"/>
                </a:cubicBezTo>
                <a:lnTo>
                  <a:pt x="16422772" y="211"/>
                </a:lnTo>
                <a:close/>
                <a:moveTo>
                  <a:pt x="0" y="0"/>
                </a:moveTo>
                <a:lnTo>
                  <a:pt x="18287999" y="0"/>
                </a:lnTo>
                <a:lnTo>
                  <a:pt x="18287999" y="7429749"/>
                </a:lnTo>
                <a:lnTo>
                  <a:pt x="18273247" y="7721873"/>
                </a:lnTo>
                <a:cubicBezTo>
                  <a:pt x="18136063" y="9072729"/>
                  <a:pt x="17057947" y="10145421"/>
                  <a:pt x="15704634" y="10274231"/>
                </a:cubicBezTo>
                <a:lnTo>
                  <a:pt x="15434954" y="10287001"/>
                </a:lnTo>
                <a:lnTo>
                  <a:pt x="0" y="10287001"/>
                </a:lnTo>
                <a:lnTo>
                  <a:pt x="0" y="2628900"/>
                </a:lnTo>
                <a:lnTo>
                  <a:pt x="11555" y="2628900"/>
                </a:lnTo>
                <a:lnTo>
                  <a:pt x="14754" y="2565549"/>
                </a:lnTo>
                <a:cubicBezTo>
                  <a:pt x="161087" y="1124637"/>
                  <a:pt x="1377981" y="211"/>
                  <a:pt x="2857501" y="211"/>
                </a:cubicBezTo>
                <a:lnTo>
                  <a:pt x="0" y="211"/>
                </a:lnTo>
                <a:close/>
              </a:path>
            </a:pathLst>
          </a:custGeom>
        </p:spPr>
        <p:txBody>
          <a:bodyPr wrap="square">
            <a:noAutofit/>
          </a:bodyPr>
          <a:lstStyle/>
          <a:p>
            <a:r>
              <a:rPr lang="da-DK" smtClean="0"/>
              <a:t>Klik på ikonet for at tilføje et billede</a:t>
            </a:r>
            <a:endParaRPr lang="da-DK"/>
          </a:p>
        </p:txBody>
      </p:sp>
      <p:pic>
        <p:nvPicPr>
          <p:cNvPr id="9" name="Billede 8">
            <a:extLst>
              <a:ext uri="{FF2B5EF4-FFF2-40B4-BE49-F238E27FC236}">
                <a16:creationId xmlns:a16="http://schemas.microsoft.com/office/drawing/2014/main" xmlns="" id="{AEBFC50A-EF3D-4871-BD89-F01D857AC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2" name="Titel 1">
            <a:extLst>
              <a:ext uri="{FF2B5EF4-FFF2-40B4-BE49-F238E27FC236}">
                <a16:creationId xmlns:a16="http://schemas.microsoft.com/office/drawing/2014/main" xmlns="" id="{3CEFDBA1-B0EC-462F-A711-6D0C1C6783C8}"/>
              </a:ext>
            </a:extLst>
          </p:cNvPr>
          <p:cNvSpPr>
            <a:spLocks noGrp="1"/>
          </p:cNvSpPr>
          <p:nvPr>
            <p:ph type="title" hasCustomPrompt="1"/>
          </p:nvPr>
        </p:nvSpPr>
        <p:spPr>
          <a:xfrm>
            <a:off x="1257300" y="1962547"/>
            <a:ext cx="15773400" cy="2565066"/>
          </a:xfrm>
          <a:prstGeom prst="rect">
            <a:avLst/>
          </a:prstGeom>
        </p:spPr>
        <p:txBody>
          <a:bodyPr/>
          <a:lstStyle>
            <a:lvl1pPr algn="ctr">
              <a:defRPr sz="16600" b="1">
                <a:solidFill>
                  <a:schemeClr val="tx1"/>
                </a:solidFill>
              </a:defRPr>
            </a:lvl1pPr>
          </a:lstStyle>
          <a:p>
            <a:r>
              <a:rPr lang="da-DK" dirty="0"/>
              <a:t>Break</a:t>
            </a:r>
          </a:p>
        </p:txBody>
      </p:sp>
    </p:spTree>
    <p:extLst>
      <p:ext uri="{BB962C8B-B14F-4D97-AF65-F5344CB8AC3E}">
        <p14:creationId xmlns:p14="http://schemas.microsoft.com/office/powerpoint/2010/main" val="3436271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 billede + grøn indho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xmlns="" id="{603389F6-819B-437D-A80E-C11EE608C03A}"/>
              </a:ext>
            </a:extLst>
          </p:cNvPr>
          <p:cNvSpPr>
            <a:spLocks noGrp="1"/>
          </p:cNvSpPr>
          <p:nvPr>
            <p:ph type="pic" sz="quarter" idx="12"/>
          </p:nvPr>
        </p:nvSpPr>
        <p:spPr>
          <a:xfrm>
            <a:off x="0" y="0"/>
            <a:ext cx="11430000" cy="10287001"/>
          </a:xfrm>
          <a:custGeom>
            <a:avLst/>
            <a:gdLst>
              <a:gd name="connsiteX0" fmla="*/ 0 w 11430000"/>
              <a:gd name="connsiteY0" fmla="*/ 0 h 10287001"/>
              <a:gd name="connsiteX1" fmla="*/ 11430000 w 11430000"/>
              <a:gd name="connsiteY1" fmla="*/ 0 h 10287001"/>
              <a:gd name="connsiteX2" fmla="*/ 11430000 w 11430000"/>
              <a:gd name="connsiteY2" fmla="*/ 7746151 h 10287001"/>
              <a:gd name="connsiteX3" fmla="*/ 11387988 w 11430000"/>
              <a:gd name="connsiteY3" fmla="*/ 8021428 h 10287001"/>
              <a:gd name="connsiteX4" fmla="*/ 9164428 w 11430000"/>
              <a:gd name="connsiteY4" fmla="*/ 10244987 h 10287001"/>
              <a:gd name="connsiteX5" fmla="*/ 8889139 w 11430000"/>
              <a:gd name="connsiteY5" fmla="*/ 10287001 h 10287001"/>
              <a:gd name="connsiteX6" fmla="*/ 0 w 11430000"/>
              <a:gd name="connsiteY6" fmla="*/ 1028700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0" h="10287001">
                <a:moveTo>
                  <a:pt x="0" y="0"/>
                </a:moveTo>
                <a:lnTo>
                  <a:pt x="11430000" y="0"/>
                </a:lnTo>
                <a:lnTo>
                  <a:pt x="11430000" y="7746151"/>
                </a:lnTo>
                <a:lnTo>
                  <a:pt x="11387988" y="8021428"/>
                </a:lnTo>
                <a:cubicBezTo>
                  <a:pt x="11159601" y="9137527"/>
                  <a:pt x="10280526" y="10016601"/>
                  <a:pt x="9164428" y="10244987"/>
                </a:cubicBezTo>
                <a:lnTo>
                  <a:pt x="8889139" y="10287001"/>
                </a:lnTo>
                <a:lnTo>
                  <a:pt x="0" y="10287001"/>
                </a:lnTo>
                <a:close/>
              </a:path>
            </a:pathLst>
          </a:custGeom>
        </p:spPr>
        <p:txBody>
          <a:bodyPr wrap="square">
            <a:noAutofit/>
          </a:bodyPr>
          <a:lstStyle/>
          <a:p>
            <a:r>
              <a:rPr lang="da-DK" smtClean="0"/>
              <a:t>Klik på ikonet for at tilføje et billede</a:t>
            </a:r>
            <a:endParaRPr lang="da-DK"/>
          </a:p>
        </p:txBody>
      </p:sp>
      <p:sp>
        <p:nvSpPr>
          <p:cNvPr id="8" name="Pladsholder til indhold 10">
            <a:extLst>
              <a:ext uri="{FF2B5EF4-FFF2-40B4-BE49-F238E27FC236}">
                <a16:creationId xmlns:a16="http://schemas.microsoft.com/office/drawing/2014/main" xmlns="" id="{AB5F99FC-A183-4346-9613-E3FB6B6143F6}"/>
              </a:ext>
            </a:extLst>
          </p:cNvPr>
          <p:cNvSpPr>
            <a:spLocks noGrp="1"/>
          </p:cNvSpPr>
          <p:nvPr>
            <p:ph sz="quarter" idx="11" hasCustomPrompt="1"/>
          </p:nvPr>
        </p:nvSpPr>
        <p:spPr>
          <a:xfrm>
            <a:off x="12555939" y="1889125"/>
            <a:ext cx="5080164" cy="7182875"/>
          </a:xfrm>
          <a:prstGeom prst="rect">
            <a:avLst/>
          </a:prstGeom>
        </p:spPr>
        <p:txBody>
          <a:bodyPr/>
          <a:lstStyle>
            <a:lvl1pPr marL="0" indent="0">
              <a:buNone/>
              <a:defRPr>
                <a:solidFill>
                  <a:schemeClr val="bg1"/>
                </a:solidFill>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da-DK" dirty="0"/>
              <a:t>Indsæt indhold</a:t>
            </a:r>
          </a:p>
        </p:txBody>
      </p:sp>
      <p:sp>
        <p:nvSpPr>
          <p:cNvPr id="9" name="Pladsholder til tekst 20">
            <a:extLst>
              <a:ext uri="{FF2B5EF4-FFF2-40B4-BE49-F238E27FC236}">
                <a16:creationId xmlns:a16="http://schemas.microsoft.com/office/drawing/2014/main" xmlns="" id="{43513F69-DF27-48AA-AFE5-0214428B20AA}"/>
              </a:ext>
            </a:extLst>
          </p:cNvPr>
          <p:cNvSpPr>
            <a:spLocks noGrp="1"/>
          </p:cNvSpPr>
          <p:nvPr>
            <p:ph type="body" sz="quarter" idx="15" hasCustomPrompt="1"/>
          </p:nvPr>
        </p:nvSpPr>
        <p:spPr>
          <a:xfrm>
            <a:off x="12555939" y="792163"/>
            <a:ext cx="5080164" cy="889000"/>
          </a:xfrm>
          <a:prstGeom prst="rect">
            <a:avLst/>
          </a:prstGeom>
        </p:spPr>
        <p:txBody>
          <a:bodyPr/>
          <a:lstStyle>
            <a:lvl1pPr marL="0" indent="0">
              <a:buNone/>
              <a:defRPr sz="6600" b="1">
                <a:solidFill>
                  <a:schemeClr val="bg1"/>
                </a:solidFill>
              </a:defRPr>
            </a:lvl1pPr>
          </a:lstStyle>
          <a:p>
            <a:pPr lvl="0"/>
            <a:r>
              <a:rPr lang="da-DK" dirty="0"/>
              <a:t>Overskrift</a:t>
            </a:r>
          </a:p>
        </p:txBody>
      </p:sp>
      <p:pic>
        <p:nvPicPr>
          <p:cNvPr id="12" name="Billede 11" descr="Et billede, der indeholder tekst, clipart&#10;&#10;Automatisk genereret beskrivelse">
            <a:extLst>
              <a:ext uri="{FF2B5EF4-FFF2-40B4-BE49-F238E27FC236}">
                <a16:creationId xmlns:a16="http://schemas.microsoft.com/office/drawing/2014/main" xmlns="" id="{095CEE9B-A388-4AFB-8B6A-CFB5197EF1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5835" y="9576000"/>
            <a:ext cx="2390268" cy="396000"/>
          </a:xfrm>
          <a:prstGeom prst="rect">
            <a:avLst/>
          </a:prstGeom>
        </p:spPr>
      </p:pic>
    </p:spTree>
    <p:extLst>
      <p:ext uri="{BB962C8B-B14F-4D97-AF65-F5344CB8AC3E}">
        <p14:creationId xmlns:p14="http://schemas.microsoft.com/office/powerpoint/2010/main" val="694228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 - bre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xmlns="" id="{931D65B7-11F2-41A8-8094-A23596BF1F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5505" y="0"/>
            <a:ext cx="1612879" cy="1962546"/>
          </a:xfrm>
          <a:prstGeom prst="rect">
            <a:avLst/>
          </a:prstGeom>
        </p:spPr>
      </p:pic>
      <p:sp>
        <p:nvSpPr>
          <p:cNvPr id="5" name="Pladsholder til indhold 5">
            <a:extLst>
              <a:ext uri="{FF2B5EF4-FFF2-40B4-BE49-F238E27FC236}">
                <a16:creationId xmlns:a16="http://schemas.microsoft.com/office/drawing/2014/main" xmlns="" id="{7AE229F2-00EA-4E7E-9E4F-22526B2F5D3B}"/>
              </a:ext>
            </a:extLst>
          </p:cNvPr>
          <p:cNvSpPr>
            <a:spLocks noGrp="1"/>
          </p:cNvSpPr>
          <p:nvPr>
            <p:ph sz="quarter" idx="14" hasCustomPrompt="1"/>
          </p:nvPr>
        </p:nvSpPr>
        <p:spPr>
          <a:xfrm>
            <a:off x="792000" y="1872000"/>
            <a:ext cx="15666384" cy="72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7" name="Titel 3">
            <a:extLst>
              <a:ext uri="{FF2B5EF4-FFF2-40B4-BE49-F238E27FC236}">
                <a16:creationId xmlns:a16="http://schemas.microsoft.com/office/drawing/2014/main" xmlns="" id="{3EE7590C-207A-4AEE-800C-843C1B955B19}"/>
              </a:ext>
            </a:extLst>
          </p:cNvPr>
          <p:cNvSpPr>
            <a:spLocks noGrp="1"/>
          </p:cNvSpPr>
          <p:nvPr>
            <p:ph type="title" hasCustomPrompt="1"/>
          </p:nvPr>
        </p:nvSpPr>
        <p:spPr>
          <a:xfrm>
            <a:off x="792000" y="792000"/>
            <a:ext cx="13870484" cy="889344"/>
          </a:xfrm>
          <a:prstGeom prst="rect">
            <a:avLst/>
          </a:prstGeom>
        </p:spPr>
        <p:txBody>
          <a:bodyPr>
            <a:normAutofit/>
          </a:bodyPr>
          <a:lstStyle>
            <a:lvl1pPr>
              <a:defRPr b="1"/>
            </a:lvl1pPr>
          </a:lstStyle>
          <a:p>
            <a:r>
              <a:rPr lang="da-DK" dirty="0"/>
              <a:t>Skriv en overskrift</a:t>
            </a:r>
          </a:p>
        </p:txBody>
      </p:sp>
      <p:pic>
        <p:nvPicPr>
          <p:cNvPr id="6" name="Billede 5">
            <a:extLst>
              <a:ext uri="{FF2B5EF4-FFF2-40B4-BE49-F238E27FC236}">
                <a16:creationId xmlns:a16="http://schemas.microsoft.com/office/drawing/2014/main" xmlns="" id="{0C1F3748-D322-4B50-8BD8-13F0C9AD9E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2000" y="9576000"/>
            <a:ext cx="2395067" cy="396000"/>
          </a:xfrm>
          <a:prstGeom prst="rect">
            <a:avLst/>
          </a:prstGeom>
        </p:spPr>
      </p:pic>
    </p:spTree>
    <p:extLst>
      <p:ext uri="{BB962C8B-B14F-4D97-AF65-F5344CB8AC3E}">
        <p14:creationId xmlns:p14="http://schemas.microsoft.com/office/powerpoint/2010/main" val="228742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da-DK" smtClean="0"/>
              <a:t>Klik for at redigere i master</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44CFE548-F718-4536-9EF1-046BC8F784CD}" type="datetimeFigureOut">
              <a:rPr lang="da-DK" smtClean="0"/>
              <a:t>23-11-2022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306736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44CFE548-F718-4536-9EF1-046BC8F784CD}" type="datetimeFigureOut">
              <a:rPr lang="da-DK" smtClean="0"/>
              <a:t>23-11-2022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88942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Klik for at redigere i master</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a-DK" smtClean="0"/>
              <a:t>Klik for at redigere i master</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a-DK" smtClean="0"/>
              <a:t>Klik for at redigere i master</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44CFE548-F718-4536-9EF1-046BC8F784CD}" type="datetimeFigureOut">
              <a:rPr lang="da-DK" smtClean="0"/>
              <a:t>23-11-2022</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82617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44CFE548-F718-4536-9EF1-046BC8F784CD}" type="datetimeFigureOut">
              <a:rPr lang="da-DK" smtClean="0"/>
              <a:t>23-11-2022</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160942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FE548-F718-4536-9EF1-046BC8F784CD}" type="datetimeFigureOut">
              <a:rPr lang="da-DK" smtClean="0"/>
              <a:t>23-11-2022</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367447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da-DK" smtClean="0"/>
              <a:t>Klik for at redigere i master</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44CFE548-F718-4536-9EF1-046BC8F784CD}" type="datetimeFigureOut">
              <a:rPr lang="da-DK" smtClean="0"/>
              <a:t>23-11-2022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118517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da-DK" smtClean="0"/>
              <a:t>Klik for at redigere i master</a:t>
            </a:r>
          </a:p>
        </p:txBody>
      </p:sp>
      <p:sp>
        <p:nvSpPr>
          <p:cNvPr id="5" name="Date Placeholder 4"/>
          <p:cNvSpPr>
            <a:spLocks noGrp="1"/>
          </p:cNvSpPr>
          <p:nvPr>
            <p:ph type="dt" sz="half" idx="10"/>
          </p:nvPr>
        </p:nvSpPr>
        <p:spPr/>
        <p:txBody>
          <a:bodyPr/>
          <a:lstStyle/>
          <a:p>
            <a:fld id="{44CFE548-F718-4536-9EF1-046BC8F784CD}" type="datetimeFigureOut">
              <a:rPr lang="da-DK" smtClean="0"/>
              <a:t>23-11-2022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83B2040-A5C0-42E8-B9A9-F05BF95983EA}" type="slidenum">
              <a:rPr lang="da-DK" smtClean="0"/>
              <a:t>‹nr.›</a:t>
            </a:fld>
            <a:endParaRPr lang="da-DK"/>
          </a:p>
        </p:txBody>
      </p:sp>
    </p:spTree>
    <p:extLst>
      <p:ext uri="{BB962C8B-B14F-4D97-AF65-F5344CB8AC3E}">
        <p14:creationId xmlns:p14="http://schemas.microsoft.com/office/powerpoint/2010/main" val="328785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da-DK" smtClean="0"/>
              <a:t>Klik for at redigere i master</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44CFE548-F718-4536-9EF1-046BC8F784CD}" type="datetimeFigureOut">
              <a:rPr lang="da-DK" smtClean="0"/>
              <a:t>23-11-2022</a:t>
            </a:fld>
            <a:endParaRPr lang="da-DK"/>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F83B2040-A5C0-42E8-B9A9-F05BF95983EA}" type="slidenum">
              <a:rPr lang="da-DK" smtClean="0"/>
              <a:t>‹nr.›</a:t>
            </a:fld>
            <a:endParaRPr lang="da-DK"/>
          </a:p>
        </p:txBody>
      </p:sp>
    </p:spTree>
    <p:extLst>
      <p:ext uri="{BB962C8B-B14F-4D97-AF65-F5344CB8AC3E}">
        <p14:creationId xmlns:p14="http://schemas.microsoft.com/office/powerpoint/2010/main" val="351858335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699" r:id="rId19"/>
    <p:sldLayoutId id="2147483687" r:id="rId20"/>
    <p:sldLayoutId id="2147483688" r:id="rId21"/>
    <p:sldLayoutId id="2147483690" r:id="rId22"/>
    <p:sldLayoutId id="2147483692" r:id="rId23"/>
    <p:sldLayoutId id="2147483696" r:id="rId24"/>
    <p:sldLayoutId id="2147483698" r:id="rId25"/>
    <p:sldLayoutId id="2147483697" r:id="rId26"/>
    <p:sldLayoutId id="2147483694" r:id="rId27"/>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med.stanford.edu/newborns/professional-education/breastfeeding/hand-expressing-milk.html" TargetMode="External"/><Relationship Id="rId2" Type="http://schemas.openxmlformats.org/officeDocument/2006/relationships/hyperlink" Target="https://www.auh.dk/om-auh/afdelinger/steno-diabetes-center-aarhus/gravid-med-diabetes/diabetes-og-tidlig-amning/" TargetMode="External"/><Relationship Id="rId1" Type="http://schemas.openxmlformats.org/officeDocument/2006/relationships/slideLayout" Target="../slideLayouts/slideLayout7.xml"/><Relationship Id="rId5" Type="http://schemas.openxmlformats.org/officeDocument/2006/relationships/hyperlink" Target="https://www.google.com/search?q=skejby+h%C3%A5ndudmalkning+video&amp;rlz=1C1GCEB_enDK884DK884&amp;oq=skejby+h%C3%A5ndudmalkning+video&amp;aqs=chrome..69i57j33i160.17111j0j15&amp;sourceid=chrome&amp;ie=UTF-8" TargetMode="External"/><Relationship Id="rId4" Type="http://schemas.openxmlformats.org/officeDocument/2006/relationships/hyperlink" Target="https://globalhealthmedia.org/portfolio-items/how-to-express-breastmilk/?portfolioCats=191,94,13,23,6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a-DK"/>
          </a:p>
        </p:txBody>
      </p:sp>
      <p:sp>
        <p:nvSpPr>
          <p:cNvPr id="2" name="Pladsholder til indhold 1"/>
          <p:cNvSpPr>
            <a:spLocks noGrp="1"/>
          </p:cNvSpPr>
          <p:nvPr>
            <p:ph sz="quarter" idx="4294967295"/>
          </p:nvPr>
        </p:nvSpPr>
        <p:spPr>
          <a:xfrm>
            <a:off x="1016001" y="1501254"/>
            <a:ext cx="14649448" cy="7571308"/>
          </a:xfrm>
        </p:spPr>
        <p:txBody>
          <a:bodyPr>
            <a:normAutofit/>
          </a:bodyPr>
          <a:lstStyle/>
          <a:p>
            <a:endParaRPr lang="da-DK" b="1" dirty="0" smtClean="0"/>
          </a:p>
          <a:p>
            <a:endParaRPr lang="da-DK" sz="4800" b="1" dirty="0" smtClean="0"/>
          </a:p>
          <a:p>
            <a:pPr marL="0" indent="0">
              <a:buNone/>
            </a:pPr>
            <a:r>
              <a:rPr lang="da-DK" sz="4800" dirty="0" smtClean="0"/>
              <a:t>Amning </a:t>
            </a:r>
            <a:r>
              <a:rPr lang="da-DK" sz="4800" dirty="0"/>
              <a:t>og </a:t>
            </a:r>
            <a:r>
              <a:rPr lang="da-DK" sz="4800" dirty="0" err="1" smtClean="0"/>
              <a:t>udmalkning</a:t>
            </a:r>
            <a:r>
              <a:rPr lang="da-DK" sz="4800" dirty="0" smtClean="0"/>
              <a:t> i </a:t>
            </a:r>
            <a:r>
              <a:rPr lang="da-DK" sz="4800" dirty="0"/>
              <a:t>graviditeten, når kvinden tidligere har været udsat for seksuelle overgreb –</a:t>
            </a:r>
          </a:p>
          <a:p>
            <a:pPr marL="0" indent="0">
              <a:buNone/>
            </a:pPr>
            <a:endParaRPr lang="da-DK" sz="4000" dirty="0" smtClean="0"/>
          </a:p>
          <a:p>
            <a:pPr marL="0" indent="0">
              <a:buNone/>
            </a:pPr>
            <a:r>
              <a:rPr lang="da-DK" sz="4000" dirty="0" smtClean="0"/>
              <a:t>Regionens amme-netværk </a:t>
            </a:r>
            <a:r>
              <a:rPr lang="da-DK" sz="4000" dirty="0"/>
              <a:t>2022</a:t>
            </a:r>
          </a:p>
          <a:p>
            <a:pPr marL="0" indent="0">
              <a:buNone/>
            </a:pPr>
            <a:endParaRPr lang="da-DK" sz="4400" dirty="0"/>
          </a:p>
        </p:txBody>
      </p:sp>
    </p:spTree>
    <p:extLst>
      <p:ext uri="{BB962C8B-B14F-4D97-AF65-F5344CB8AC3E}">
        <p14:creationId xmlns:p14="http://schemas.microsoft.com/office/powerpoint/2010/main" val="366994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941696" y="792163"/>
            <a:ext cx="12928292" cy="889000"/>
          </a:xfrm>
        </p:spPr>
        <p:txBody>
          <a:bodyPr>
            <a:normAutofit/>
          </a:bodyPr>
          <a:lstStyle/>
          <a:p>
            <a:r>
              <a:rPr lang="da-DK" sz="4800" dirty="0">
                <a:solidFill>
                  <a:schemeClr val="tx1"/>
                </a:solidFill>
              </a:rPr>
              <a:t>Positive aspekter af amning</a:t>
            </a:r>
          </a:p>
        </p:txBody>
      </p:sp>
      <p:sp>
        <p:nvSpPr>
          <p:cNvPr id="2" name="Pladsholder til indhold 1"/>
          <p:cNvSpPr>
            <a:spLocks noGrp="1"/>
          </p:cNvSpPr>
          <p:nvPr>
            <p:ph sz="quarter" idx="4294967295"/>
          </p:nvPr>
        </p:nvSpPr>
        <p:spPr>
          <a:xfrm>
            <a:off x="1050878" y="2388357"/>
            <a:ext cx="14614572" cy="6684205"/>
          </a:xfrm>
        </p:spPr>
        <p:txBody>
          <a:bodyPr/>
          <a:lstStyle/>
          <a:p>
            <a:r>
              <a:rPr lang="da-DK" sz="3600" dirty="0" smtClean="0"/>
              <a:t>•</a:t>
            </a:r>
            <a:r>
              <a:rPr lang="da-DK" sz="3600" dirty="0"/>
              <a:t>Amning som helingsproces</a:t>
            </a:r>
          </a:p>
          <a:p>
            <a:r>
              <a:rPr lang="da-DK" sz="3600" dirty="0"/>
              <a:t>•Kropsopfattelse</a:t>
            </a:r>
          </a:p>
          <a:p>
            <a:r>
              <a:rPr lang="da-DK" sz="3600" dirty="0"/>
              <a:t>•Positive oplevelser med </a:t>
            </a:r>
            <a:r>
              <a:rPr lang="da-DK" sz="3600" dirty="0" smtClean="0"/>
              <a:t>kroppen</a:t>
            </a:r>
          </a:p>
          <a:p>
            <a:pPr marL="0" indent="0">
              <a:buNone/>
            </a:pPr>
            <a:endParaRPr lang="da-DK" sz="3600" dirty="0"/>
          </a:p>
          <a:p>
            <a:endParaRPr lang="da-DK" dirty="0"/>
          </a:p>
          <a:p>
            <a:pPr marL="0" indent="0">
              <a:buNone/>
            </a:pPr>
            <a:r>
              <a:rPr lang="da-DK" sz="2400" dirty="0"/>
              <a:t>Kendall-Tackett1998, Wood &amp; Esterik2010 Montgomery 2013, Lange B.C.L. et al 2020</a:t>
            </a:r>
          </a:p>
        </p:txBody>
      </p:sp>
    </p:spTree>
    <p:extLst>
      <p:ext uri="{BB962C8B-B14F-4D97-AF65-F5344CB8AC3E}">
        <p14:creationId xmlns:p14="http://schemas.microsoft.com/office/powerpoint/2010/main" val="2014421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4294967295"/>
          </p:nvPr>
        </p:nvSpPr>
        <p:spPr>
          <a:xfrm>
            <a:off x="1105468" y="1871663"/>
            <a:ext cx="14559982" cy="7200900"/>
          </a:xfrm>
        </p:spPr>
        <p:txBody>
          <a:bodyPr>
            <a:normAutofit fontScale="40000" lnSpcReduction="20000"/>
          </a:bodyPr>
          <a:lstStyle/>
          <a:p>
            <a:pPr marL="0" indent="0">
              <a:buNone/>
            </a:pPr>
            <a:endParaRPr lang="da-DK" b="1" dirty="0" smtClean="0"/>
          </a:p>
          <a:p>
            <a:pPr marL="0" indent="0">
              <a:buNone/>
            </a:pPr>
            <a:r>
              <a:rPr lang="da-DK" sz="5100" b="1" dirty="0" smtClean="0"/>
              <a:t>     </a:t>
            </a:r>
            <a:r>
              <a:rPr lang="da-DK" sz="5800" b="1" dirty="0" smtClean="0"/>
              <a:t>Review</a:t>
            </a:r>
            <a:endParaRPr lang="da-DK" sz="5800" dirty="0"/>
          </a:p>
          <a:p>
            <a:pPr marL="0" indent="0">
              <a:buNone/>
            </a:pPr>
            <a:r>
              <a:rPr lang="da-DK" sz="6700" dirty="0" smtClean="0"/>
              <a:t>    Formål</a:t>
            </a:r>
            <a:r>
              <a:rPr lang="da-DK" sz="6700" dirty="0"/>
              <a:t>:</a:t>
            </a:r>
          </a:p>
          <a:p>
            <a:r>
              <a:rPr lang="da-DK" sz="8000" dirty="0"/>
              <a:t>At få en oversigt over litteratur, som beskriver effekter af </a:t>
            </a:r>
            <a:r>
              <a:rPr lang="da-DK" sz="8000" dirty="0" err="1" smtClean="0"/>
              <a:t>udmalkning</a:t>
            </a:r>
            <a:r>
              <a:rPr lang="da-DK" sz="8000" dirty="0" smtClean="0"/>
              <a:t> i </a:t>
            </a:r>
            <a:r>
              <a:rPr lang="da-DK" sz="8000" dirty="0"/>
              <a:t>graviditeten hos mor og barn </a:t>
            </a:r>
          </a:p>
          <a:p>
            <a:r>
              <a:rPr lang="da-DK" sz="8000" dirty="0"/>
              <a:t>Resultater:</a:t>
            </a:r>
          </a:p>
          <a:p>
            <a:r>
              <a:rPr lang="da-DK" sz="8000" dirty="0"/>
              <a:t>20 studier indgik (publiceret 1958-2019), hovedparten indenfor de sidste 5 år</a:t>
            </a:r>
          </a:p>
          <a:p>
            <a:r>
              <a:rPr lang="da-DK" sz="8000" dirty="0"/>
              <a:t>Omhandler mange aspekter fra sikkerhed i at </a:t>
            </a:r>
            <a:r>
              <a:rPr lang="da-DK" sz="8000" dirty="0" err="1"/>
              <a:t>udmalke</a:t>
            </a:r>
            <a:r>
              <a:rPr lang="da-DK" sz="8000" dirty="0"/>
              <a:t>, fysiske symptomer, udfordringer, effekt på amningen</a:t>
            </a:r>
          </a:p>
          <a:p>
            <a:r>
              <a:rPr lang="da-DK" sz="8000" dirty="0"/>
              <a:t>Hovedparten af studierne anbefalede at starte </a:t>
            </a:r>
            <a:r>
              <a:rPr lang="da-DK" sz="8000" dirty="0" err="1" smtClean="0"/>
              <a:t>udmalkning</a:t>
            </a:r>
            <a:r>
              <a:rPr lang="da-DK" sz="8000" dirty="0" smtClean="0"/>
              <a:t> fra </a:t>
            </a:r>
            <a:r>
              <a:rPr lang="da-DK" sz="8000" dirty="0"/>
              <a:t>36.-37. uge og </a:t>
            </a:r>
            <a:r>
              <a:rPr lang="da-DK" sz="8000" dirty="0" err="1" smtClean="0"/>
              <a:t>udmalke</a:t>
            </a:r>
            <a:r>
              <a:rPr lang="da-DK" sz="8000" dirty="0" smtClean="0"/>
              <a:t> med </a:t>
            </a:r>
            <a:r>
              <a:rPr lang="da-DK" sz="8000" dirty="0"/>
              <a:t>hånden i 5-10 minutter 1-3 gange </a:t>
            </a:r>
            <a:r>
              <a:rPr lang="da-DK" sz="8000" dirty="0" smtClean="0"/>
              <a:t>dagligt</a:t>
            </a:r>
          </a:p>
          <a:p>
            <a:pPr marL="0" indent="0">
              <a:buNone/>
            </a:pPr>
            <a:endParaRPr lang="da-DK" sz="4700" dirty="0"/>
          </a:p>
          <a:p>
            <a:r>
              <a:rPr lang="da-DK" sz="6000" dirty="0"/>
              <a:t>Flere studier af ringe kvalitet, DAME studiet (Forster etal.2017) det absolut bedste</a:t>
            </a:r>
          </a:p>
          <a:p>
            <a:pPr marL="0" indent="0">
              <a:buNone/>
            </a:pPr>
            <a:r>
              <a:rPr lang="da-DK" sz="6000" dirty="0" smtClean="0"/>
              <a:t>        </a:t>
            </a:r>
            <a:r>
              <a:rPr lang="da-DK" sz="6000" dirty="0" err="1" smtClean="0"/>
              <a:t>Foudil-Beyet</a:t>
            </a:r>
            <a:r>
              <a:rPr lang="da-DK" sz="6000" dirty="0" smtClean="0"/>
              <a:t> </a:t>
            </a:r>
            <a:r>
              <a:rPr lang="da-DK" sz="6000" dirty="0"/>
              <a:t>al 2021</a:t>
            </a:r>
          </a:p>
        </p:txBody>
      </p:sp>
      <p:sp>
        <p:nvSpPr>
          <p:cNvPr id="3" name="Titel 2"/>
          <p:cNvSpPr>
            <a:spLocks noGrp="1"/>
          </p:cNvSpPr>
          <p:nvPr>
            <p:ph type="title" idx="4294967295"/>
          </p:nvPr>
        </p:nvSpPr>
        <p:spPr>
          <a:xfrm>
            <a:off x="1105468" y="792163"/>
            <a:ext cx="12764519" cy="889000"/>
          </a:xfrm>
        </p:spPr>
        <p:txBody>
          <a:bodyPr>
            <a:normAutofit/>
          </a:bodyPr>
          <a:lstStyle/>
          <a:p>
            <a:r>
              <a:rPr lang="da-DK" sz="4800" dirty="0" err="1" smtClean="0">
                <a:solidFill>
                  <a:schemeClr val="tx1"/>
                </a:solidFill>
              </a:rPr>
              <a:t>Udmalkning</a:t>
            </a:r>
            <a:r>
              <a:rPr lang="da-DK" sz="4800" dirty="0" smtClean="0">
                <a:solidFill>
                  <a:schemeClr val="tx1"/>
                </a:solidFill>
              </a:rPr>
              <a:t> i graviditeten</a:t>
            </a:r>
            <a:endParaRPr lang="da-DK" sz="4800" dirty="0">
              <a:solidFill>
                <a:schemeClr val="tx1"/>
              </a:solidFill>
            </a:endParaRPr>
          </a:p>
        </p:txBody>
      </p:sp>
    </p:spTree>
    <p:extLst>
      <p:ext uri="{BB962C8B-B14F-4D97-AF65-F5344CB8AC3E}">
        <p14:creationId xmlns:p14="http://schemas.microsoft.com/office/powerpoint/2010/main" val="2574086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4294967295"/>
          </p:nvPr>
        </p:nvSpPr>
        <p:spPr>
          <a:xfrm>
            <a:off x="1009934" y="1978925"/>
            <a:ext cx="14655516" cy="7093638"/>
          </a:xfrm>
        </p:spPr>
        <p:txBody>
          <a:bodyPr>
            <a:normAutofit/>
          </a:bodyPr>
          <a:lstStyle/>
          <a:p>
            <a:r>
              <a:rPr lang="da-DK" sz="3600" dirty="0" smtClean="0"/>
              <a:t>•</a:t>
            </a:r>
            <a:r>
              <a:rPr lang="da-DK" sz="3600" dirty="0"/>
              <a:t>Ingen risiko for igangsættelse af fødsel ved </a:t>
            </a:r>
            <a:r>
              <a:rPr lang="da-DK" sz="3600" b="1" dirty="0" err="1" smtClean="0"/>
              <a:t>håndudmalkning</a:t>
            </a:r>
            <a:r>
              <a:rPr lang="da-DK" sz="3600" b="1" dirty="0" smtClean="0"/>
              <a:t> </a:t>
            </a:r>
            <a:r>
              <a:rPr lang="da-DK" sz="3600" dirty="0" smtClean="0"/>
              <a:t>2 </a:t>
            </a:r>
            <a:r>
              <a:rPr lang="da-DK" sz="3600" dirty="0"/>
              <a:t>gange dagligt fra uge 36 hos gravide diabetikere med lav risiko for </a:t>
            </a:r>
            <a:r>
              <a:rPr lang="da-DK" sz="3600" dirty="0" smtClean="0"/>
              <a:t>komplikationer</a:t>
            </a:r>
            <a:endParaRPr lang="da-DK" sz="3600" dirty="0"/>
          </a:p>
          <a:p>
            <a:r>
              <a:rPr lang="da-DK" sz="3600" dirty="0"/>
              <a:t>•Ikke flere børn, der indlægges på </a:t>
            </a:r>
            <a:r>
              <a:rPr lang="da-DK" sz="3600" dirty="0" err="1"/>
              <a:t>neonatalafdeling</a:t>
            </a:r>
            <a:endParaRPr lang="da-DK" sz="3600" dirty="0"/>
          </a:p>
          <a:p>
            <a:r>
              <a:rPr lang="da-DK" sz="3600" dirty="0"/>
              <a:t>•Flere børn får udelukkende modermælk i de første 24 timer</a:t>
            </a:r>
          </a:p>
          <a:p>
            <a:r>
              <a:rPr lang="da-DK" sz="3600" dirty="0"/>
              <a:t>•Flere får udelukkende modermælk fra fødsel til udskrivelse (eller de første 7 dage)</a:t>
            </a:r>
          </a:p>
          <a:p>
            <a:r>
              <a:rPr lang="da-DK" sz="3600" dirty="0"/>
              <a:t>•Kortere tid til 3 BS over 2.6 mmol/l</a:t>
            </a:r>
          </a:p>
          <a:p>
            <a:endParaRPr lang="da-DK" dirty="0"/>
          </a:p>
          <a:p>
            <a:endParaRPr lang="da-DK" dirty="0"/>
          </a:p>
        </p:txBody>
      </p:sp>
      <p:sp>
        <p:nvSpPr>
          <p:cNvPr id="3" name="Titel 2"/>
          <p:cNvSpPr>
            <a:spLocks noGrp="1"/>
          </p:cNvSpPr>
          <p:nvPr>
            <p:ph type="title" idx="4294967295"/>
          </p:nvPr>
        </p:nvSpPr>
        <p:spPr>
          <a:xfrm>
            <a:off x="1009934" y="792163"/>
            <a:ext cx="12860054" cy="889000"/>
          </a:xfrm>
        </p:spPr>
        <p:txBody>
          <a:bodyPr>
            <a:normAutofit/>
          </a:bodyPr>
          <a:lstStyle/>
          <a:p>
            <a:r>
              <a:rPr lang="da-DK" sz="4800" b="0" dirty="0">
                <a:solidFill>
                  <a:schemeClr val="tx1"/>
                </a:solidFill>
              </a:rPr>
              <a:t>Resultater</a:t>
            </a:r>
          </a:p>
        </p:txBody>
      </p:sp>
    </p:spTree>
    <p:extLst>
      <p:ext uri="{BB962C8B-B14F-4D97-AF65-F5344CB8AC3E}">
        <p14:creationId xmlns:p14="http://schemas.microsoft.com/office/powerpoint/2010/main" val="188399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p:cNvPicPr>
            <a:picLocks noGrp="1" noChangeAspect="1"/>
          </p:cNvPicPr>
          <p:nvPr>
            <p:ph type="pic" sz="quarter" idx="13"/>
          </p:nvPr>
        </p:nvPicPr>
        <p:blipFill>
          <a:blip r:embed="rId2"/>
          <a:srcRect l="24041" r="24041"/>
          <a:stretch>
            <a:fillRect/>
          </a:stretch>
        </p:blipFill>
        <p:spPr>
          <a:prstGeom prst="rect">
            <a:avLst/>
          </a:prstGeom>
        </p:spPr>
      </p:pic>
      <p:sp>
        <p:nvSpPr>
          <p:cNvPr id="3" name="Titel 2"/>
          <p:cNvSpPr>
            <a:spLocks noGrp="1"/>
          </p:cNvSpPr>
          <p:nvPr>
            <p:ph type="title"/>
          </p:nvPr>
        </p:nvSpPr>
        <p:spPr>
          <a:xfrm>
            <a:off x="792000" y="792000"/>
            <a:ext cx="10080000" cy="1405100"/>
          </a:xfrm>
        </p:spPr>
        <p:txBody>
          <a:bodyPr>
            <a:noAutofit/>
          </a:bodyPr>
          <a:lstStyle/>
          <a:p>
            <a:r>
              <a:rPr lang="da-DK" sz="4800" b="0" dirty="0">
                <a:solidFill>
                  <a:schemeClr val="tx1"/>
                </a:solidFill>
                <a:latin typeface="+mn-lt"/>
              </a:rPr>
              <a:t>NY </a:t>
            </a:r>
            <a:r>
              <a:rPr lang="da-DK" sz="4800" b="0" dirty="0" smtClean="0">
                <a:solidFill>
                  <a:schemeClr val="tx1"/>
                </a:solidFill>
                <a:latin typeface="+mn-lt"/>
              </a:rPr>
              <a:t>METODE TIL FORBEREDELSE </a:t>
            </a:r>
            <a:r>
              <a:rPr lang="da-DK" sz="4800" b="0" dirty="0">
                <a:solidFill>
                  <a:schemeClr val="tx1"/>
                </a:solidFill>
                <a:latin typeface="+mn-lt"/>
              </a:rPr>
              <a:t>AF MODERSKAB</a:t>
            </a:r>
          </a:p>
        </p:txBody>
      </p:sp>
      <p:sp>
        <p:nvSpPr>
          <p:cNvPr id="2" name="Pladsholder til indhold 1"/>
          <p:cNvSpPr>
            <a:spLocks noGrp="1"/>
          </p:cNvSpPr>
          <p:nvPr>
            <p:ph sz="quarter" idx="14"/>
          </p:nvPr>
        </p:nvSpPr>
        <p:spPr/>
        <p:txBody>
          <a:bodyPr>
            <a:normAutofit fontScale="92500" lnSpcReduction="20000"/>
          </a:bodyPr>
          <a:lstStyle/>
          <a:p>
            <a:endParaRPr lang="da-DK" i="1" dirty="0" smtClean="0"/>
          </a:p>
          <a:p>
            <a:endParaRPr lang="da-DK" i="1" dirty="0" smtClean="0"/>
          </a:p>
          <a:p>
            <a:r>
              <a:rPr lang="da-DK" sz="3900" i="1" dirty="0" err="1" smtClean="0"/>
              <a:t>Håndudmalkning</a:t>
            </a:r>
            <a:r>
              <a:rPr lang="da-DK" sz="3900" i="1" dirty="0" smtClean="0"/>
              <a:t> </a:t>
            </a:r>
            <a:r>
              <a:rPr lang="da-DK" sz="3900" i="1" dirty="0"/>
              <a:t>i graviditeten som forberedelse til amning til seksuelt misbrugte kvinder og andre sårbare </a:t>
            </a:r>
            <a:r>
              <a:rPr lang="da-DK" sz="3900" i="1" dirty="0" smtClean="0"/>
              <a:t>gravide</a:t>
            </a:r>
          </a:p>
          <a:p>
            <a:endParaRPr lang="da-DK" sz="3600" dirty="0" smtClean="0"/>
          </a:p>
          <a:p>
            <a:r>
              <a:rPr lang="da-DK" sz="3900" dirty="0" smtClean="0"/>
              <a:t>Julie Høst Moustgaard, sundhedsfaglig koordinator/ sundhedsplejerske, IBCLC, Familieambulatoriet – Amager og Hvidovre Hospital</a:t>
            </a:r>
          </a:p>
          <a:p>
            <a:endParaRPr lang="da-DK" sz="3600" dirty="0" smtClean="0"/>
          </a:p>
          <a:p>
            <a:r>
              <a:rPr lang="da-DK" sz="3900" dirty="0" smtClean="0"/>
              <a:t>Metode: Stimulere brysterne 10 min x </a:t>
            </a:r>
            <a:r>
              <a:rPr lang="da-DK" sz="3900" dirty="0" smtClean="0"/>
              <a:t>2 dagligt </a:t>
            </a:r>
            <a:r>
              <a:rPr lang="da-DK" sz="3900" dirty="0" smtClean="0"/>
              <a:t>fra uge </a:t>
            </a:r>
            <a:r>
              <a:rPr lang="da-DK" sz="3900" dirty="0" smtClean="0"/>
              <a:t>37</a:t>
            </a:r>
            <a:r>
              <a:rPr lang="da-DK" sz="3900" dirty="0" smtClean="0"/>
              <a:t>.</a:t>
            </a:r>
          </a:p>
          <a:p>
            <a:endParaRPr lang="da-DK" dirty="0"/>
          </a:p>
        </p:txBody>
      </p:sp>
    </p:spTree>
    <p:extLst>
      <p:ext uri="{BB962C8B-B14F-4D97-AF65-F5344CB8AC3E}">
        <p14:creationId xmlns:p14="http://schemas.microsoft.com/office/powerpoint/2010/main" val="381068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sz="quarter" idx="4294967295"/>
          </p:nvPr>
        </p:nvSpPr>
        <p:spPr>
          <a:xfrm>
            <a:off x="449260" y="2016921"/>
            <a:ext cx="11095630" cy="7200900"/>
          </a:xfrm>
        </p:spPr>
        <p:txBody>
          <a:bodyPr>
            <a:normAutofit/>
          </a:bodyPr>
          <a:lstStyle/>
          <a:p>
            <a:pPr marL="0" indent="0" algn="ctr">
              <a:buNone/>
            </a:pPr>
            <a:r>
              <a:rPr lang="da-DK" sz="4800" dirty="0" smtClean="0"/>
              <a:t>   Praksisændring </a:t>
            </a:r>
            <a:r>
              <a:rPr lang="da-DK" sz="4800" dirty="0"/>
              <a:t>ift. vejledning </a:t>
            </a:r>
            <a:r>
              <a:rPr lang="da-DK" sz="4800" dirty="0" smtClean="0"/>
              <a:t>af                           de gravide</a:t>
            </a:r>
          </a:p>
          <a:p>
            <a:r>
              <a:rPr lang="da-DK" sz="3600" dirty="0" smtClean="0"/>
              <a:t>•</a:t>
            </a:r>
            <a:r>
              <a:rPr lang="da-DK" sz="3600" dirty="0"/>
              <a:t>Udsprunget af to gravides tilbagemeldinger på at have benyttet </a:t>
            </a:r>
            <a:r>
              <a:rPr lang="da-DK" sz="3600" dirty="0" err="1"/>
              <a:t>håndudmalkning</a:t>
            </a:r>
            <a:r>
              <a:rPr lang="da-DK" sz="3600" dirty="0"/>
              <a:t> i graviditet -ændrede praksis for andre</a:t>
            </a:r>
          </a:p>
          <a:p>
            <a:r>
              <a:rPr lang="da-DK" sz="3600" dirty="0"/>
              <a:t>•Seksuelt misbrug / ambivalens ift. amning</a:t>
            </a:r>
          </a:p>
          <a:p>
            <a:r>
              <a:rPr lang="da-DK" sz="3600" dirty="0"/>
              <a:t>•Praktisk håndgribelig vejledning med stor psykologisk betydning</a:t>
            </a:r>
          </a:p>
          <a:p>
            <a:r>
              <a:rPr lang="da-DK" sz="3600" dirty="0"/>
              <a:t>•Ændret fokus</a:t>
            </a:r>
          </a:p>
        </p:txBody>
      </p:sp>
      <p:pic>
        <p:nvPicPr>
          <p:cNvPr id="7" name="Billede 6"/>
          <p:cNvPicPr>
            <a:picLocks noChangeAspect="1"/>
          </p:cNvPicPr>
          <p:nvPr/>
        </p:nvPicPr>
        <p:blipFill>
          <a:blip r:embed="rId2"/>
          <a:stretch>
            <a:fillRect/>
          </a:stretch>
        </p:blipFill>
        <p:spPr>
          <a:xfrm>
            <a:off x="11544890" y="3057099"/>
            <a:ext cx="6743109" cy="6175009"/>
          </a:xfrm>
          <a:prstGeom prst="rect">
            <a:avLst/>
          </a:prstGeom>
        </p:spPr>
      </p:pic>
    </p:spTree>
    <p:extLst>
      <p:ext uri="{BB962C8B-B14F-4D97-AF65-F5344CB8AC3E}">
        <p14:creationId xmlns:p14="http://schemas.microsoft.com/office/powerpoint/2010/main" val="445912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27594" y="-842180"/>
            <a:ext cx="5619277" cy="2400300"/>
          </a:xfrm>
        </p:spPr>
        <p:txBody>
          <a:bodyPr>
            <a:normAutofit/>
          </a:bodyPr>
          <a:lstStyle/>
          <a:p>
            <a:r>
              <a:rPr lang="da-DK" sz="4800" dirty="0">
                <a:solidFill>
                  <a:schemeClr val="tx1"/>
                </a:solidFill>
              </a:rPr>
              <a:t>Åbenlyse fordele</a:t>
            </a:r>
          </a:p>
        </p:txBody>
      </p:sp>
      <p:pic>
        <p:nvPicPr>
          <p:cNvPr id="5" name="Pladsholder til indhold 4"/>
          <p:cNvPicPr>
            <a:picLocks noGrp="1" noChangeAspect="1"/>
          </p:cNvPicPr>
          <p:nvPr>
            <p:ph idx="1"/>
          </p:nvPr>
        </p:nvPicPr>
        <p:blipFill>
          <a:blip r:embed="rId2"/>
          <a:stretch>
            <a:fillRect/>
          </a:stretch>
        </p:blipFill>
        <p:spPr>
          <a:xfrm>
            <a:off x="3035300" y="2552700"/>
            <a:ext cx="15252700" cy="5981700"/>
          </a:xfrm>
          <a:prstGeom prst="rect">
            <a:avLst/>
          </a:prstGeom>
        </p:spPr>
      </p:pic>
      <p:sp>
        <p:nvSpPr>
          <p:cNvPr id="4" name="Pladsholder til tekst 3"/>
          <p:cNvSpPr>
            <a:spLocks noGrp="1"/>
          </p:cNvSpPr>
          <p:nvPr>
            <p:ph type="body" sz="half" idx="2"/>
          </p:nvPr>
        </p:nvSpPr>
        <p:spPr>
          <a:xfrm>
            <a:off x="1259683" y="2286000"/>
            <a:ext cx="5898356" cy="6517482"/>
          </a:xfrm>
        </p:spPr>
        <p:txBody>
          <a:bodyPr>
            <a:normAutofit fontScale="77500" lnSpcReduction="20000"/>
          </a:bodyPr>
          <a:lstStyle/>
          <a:p>
            <a:endParaRPr lang="da-DK" dirty="0"/>
          </a:p>
          <a:p>
            <a:r>
              <a:rPr lang="da-DK" sz="4600" dirty="0"/>
              <a:t>•Ændring af </a:t>
            </a:r>
            <a:r>
              <a:rPr lang="da-DK" sz="4600" dirty="0" smtClean="0"/>
              <a:t>mind-set </a:t>
            </a:r>
            <a:r>
              <a:rPr lang="da-DK" sz="4600" dirty="0"/>
              <a:t>på egne bryster</a:t>
            </a:r>
          </a:p>
          <a:p>
            <a:endParaRPr lang="da-DK" sz="4600" dirty="0"/>
          </a:p>
          <a:p>
            <a:r>
              <a:rPr lang="da-DK" sz="4600" dirty="0"/>
              <a:t>•Rammer, tid og hyppighed</a:t>
            </a:r>
          </a:p>
          <a:p>
            <a:endParaRPr lang="da-DK" sz="4600" dirty="0"/>
          </a:p>
          <a:p>
            <a:r>
              <a:rPr lang="da-DK" sz="4600" dirty="0"/>
              <a:t>•</a:t>
            </a:r>
            <a:r>
              <a:rPr lang="da-DK" sz="4600" dirty="0" smtClean="0"/>
              <a:t>Self-</a:t>
            </a:r>
            <a:r>
              <a:rPr lang="da-DK" sz="4600" dirty="0" err="1" smtClean="0"/>
              <a:t>efficacy</a:t>
            </a:r>
            <a:r>
              <a:rPr lang="da-DK" sz="4600" dirty="0" smtClean="0"/>
              <a:t> og </a:t>
            </a:r>
            <a:r>
              <a:rPr lang="da-DK" sz="4600" dirty="0" err="1"/>
              <a:t>empowerment</a:t>
            </a:r>
            <a:endParaRPr lang="da-DK" sz="4600" dirty="0"/>
          </a:p>
          <a:p>
            <a:endParaRPr lang="da-DK" sz="4600" dirty="0"/>
          </a:p>
          <a:p>
            <a:r>
              <a:rPr lang="da-DK" sz="4600" dirty="0"/>
              <a:t>•Styrket mor-barn-relation </a:t>
            </a:r>
          </a:p>
          <a:p>
            <a:endParaRPr lang="da-DK" dirty="0"/>
          </a:p>
        </p:txBody>
      </p:sp>
    </p:spTree>
    <p:extLst>
      <p:ext uri="{BB962C8B-B14F-4D97-AF65-F5344CB8AC3E}">
        <p14:creationId xmlns:p14="http://schemas.microsoft.com/office/powerpoint/2010/main" val="894945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4294967295"/>
          </p:nvPr>
        </p:nvSpPr>
        <p:spPr>
          <a:xfrm>
            <a:off x="0" y="1050925"/>
            <a:ext cx="15762288" cy="8021638"/>
          </a:xfrm>
        </p:spPr>
        <p:txBody>
          <a:bodyPr/>
          <a:lstStyle/>
          <a:p>
            <a:endParaRPr lang="da-DK" dirty="0" smtClean="0"/>
          </a:p>
          <a:p>
            <a:endParaRPr lang="da-DK" dirty="0" smtClean="0"/>
          </a:p>
          <a:p>
            <a:endParaRPr lang="da-DK" dirty="0" smtClean="0"/>
          </a:p>
          <a:p>
            <a:endParaRPr lang="da-DK" dirty="0"/>
          </a:p>
        </p:txBody>
      </p:sp>
      <p:sp>
        <p:nvSpPr>
          <p:cNvPr id="3" name="Titel 2"/>
          <p:cNvSpPr>
            <a:spLocks noGrp="1"/>
          </p:cNvSpPr>
          <p:nvPr>
            <p:ph type="title" idx="4294967295"/>
          </p:nvPr>
        </p:nvSpPr>
        <p:spPr>
          <a:xfrm>
            <a:off x="0" y="792163"/>
            <a:ext cx="13869988" cy="889000"/>
          </a:xfrm>
        </p:spPr>
        <p:txBody>
          <a:bodyPr>
            <a:normAutofit fontScale="90000"/>
          </a:bodyPr>
          <a:lstStyle/>
          <a:p>
            <a:r>
              <a:rPr lang="da-DK" sz="4800" b="0" dirty="0" smtClean="0">
                <a:solidFill>
                  <a:schemeClr val="tx1"/>
                </a:solidFill>
              </a:rPr>
              <a:t>       Overvejelser </a:t>
            </a:r>
            <a:r>
              <a:rPr lang="da-DK" sz="4800" b="0" dirty="0">
                <a:solidFill>
                  <a:schemeClr val="tx1"/>
                </a:solidFill>
              </a:rPr>
              <a:t>inden introduktion til den gravide</a:t>
            </a:r>
          </a:p>
        </p:txBody>
      </p:sp>
      <p:sp>
        <p:nvSpPr>
          <p:cNvPr id="4" name="Rektangel 3"/>
          <p:cNvSpPr/>
          <p:nvPr/>
        </p:nvSpPr>
        <p:spPr>
          <a:xfrm>
            <a:off x="2374900" y="2374744"/>
            <a:ext cx="10337800" cy="165330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dirty="0"/>
              <a:t>Er kvinden kognitivt i stand </a:t>
            </a:r>
            <a:r>
              <a:rPr lang="da-DK" sz="4000" dirty="0" smtClean="0"/>
              <a:t>til at </a:t>
            </a:r>
            <a:r>
              <a:rPr lang="da-DK" sz="4000" dirty="0"/>
              <a:t>omsætte vejledning til praksis?</a:t>
            </a:r>
          </a:p>
        </p:txBody>
      </p:sp>
      <p:sp>
        <p:nvSpPr>
          <p:cNvPr id="6" name="Rektangel 5"/>
          <p:cNvSpPr/>
          <p:nvPr/>
        </p:nvSpPr>
        <p:spPr>
          <a:xfrm>
            <a:off x="3657600" y="4530794"/>
            <a:ext cx="9055100" cy="1539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dirty="0"/>
              <a:t>Er det muligt at aktivere partner/netværk ift. opbakning af intervention?</a:t>
            </a:r>
          </a:p>
        </p:txBody>
      </p:sp>
      <p:sp>
        <p:nvSpPr>
          <p:cNvPr id="7" name="Nedadgående pil 6"/>
          <p:cNvSpPr/>
          <p:nvPr/>
        </p:nvSpPr>
        <p:spPr>
          <a:xfrm flipH="1">
            <a:off x="10947401" y="3860800"/>
            <a:ext cx="1257300" cy="1104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5372100" y="6667656"/>
            <a:ext cx="7340600" cy="140954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dirty="0"/>
              <a:t>Kan vejledningen re-traumatisere kvinden?</a:t>
            </a:r>
          </a:p>
        </p:txBody>
      </p:sp>
      <p:sp>
        <p:nvSpPr>
          <p:cNvPr id="9" name="Nedadgående pil 8"/>
          <p:cNvSpPr/>
          <p:nvPr/>
        </p:nvSpPr>
        <p:spPr>
          <a:xfrm flipH="1">
            <a:off x="10883901" y="5806000"/>
            <a:ext cx="1384300"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31773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0" y="792163"/>
            <a:ext cx="13869988" cy="889000"/>
          </a:xfrm>
        </p:spPr>
        <p:txBody>
          <a:bodyPr>
            <a:normAutofit/>
          </a:bodyPr>
          <a:lstStyle/>
          <a:p>
            <a:r>
              <a:rPr lang="da-DK" sz="4800" dirty="0" smtClean="0">
                <a:solidFill>
                  <a:schemeClr val="tx1"/>
                </a:solidFill>
              </a:rPr>
              <a:t>                 Overvejelser </a:t>
            </a:r>
            <a:r>
              <a:rPr lang="da-DK" sz="4800" dirty="0">
                <a:solidFill>
                  <a:schemeClr val="tx1"/>
                </a:solidFill>
              </a:rPr>
              <a:t>til den fagprofessionelle</a:t>
            </a:r>
          </a:p>
        </p:txBody>
      </p:sp>
      <p:sp>
        <p:nvSpPr>
          <p:cNvPr id="5" name="Rektangel 4"/>
          <p:cNvSpPr/>
          <p:nvPr/>
        </p:nvSpPr>
        <p:spPr>
          <a:xfrm>
            <a:off x="3213100" y="2017381"/>
            <a:ext cx="11036300" cy="148589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dirty="0"/>
              <a:t>Assertiv kommunikation</a:t>
            </a:r>
          </a:p>
        </p:txBody>
      </p:sp>
      <p:sp>
        <p:nvSpPr>
          <p:cNvPr id="7" name="Rektangel 6"/>
          <p:cNvSpPr/>
          <p:nvPr/>
        </p:nvSpPr>
        <p:spPr>
          <a:xfrm>
            <a:off x="3213100" y="3750931"/>
            <a:ext cx="11036300" cy="155767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dirty="0"/>
              <a:t>Turde tale om “elefanten i rummet”</a:t>
            </a:r>
          </a:p>
        </p:txBody>
      </p:sp>
      <p:sp>
        <p:nvSpPr>
          <p:cNvPr id="9" name="Rektangel 8"/>
          <p:cNvSpPr/>
          <p:nvPr/>
        </p:nvSpPr>
        <p:spPr>
          <a:xfrm>
            <a:off x="3213100" y="5499257"/>
            <a:ext cx="11036300" cy="160473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dirty="0"/>
              <a:t>Giv den gravide mulighed for at “tjekke ud”</a:t>
            </a:r>
          </a:p>
        </p:txBody>
      </p:sp>
      <p:sp>
        <p:nvSpPr>
          <p:cNvPr id="11" name="Rektangel 10"/>
          <p:cNvSpPr/>
          <p:nvPr/>
        </p:nvSpPr>
        <p:spPr>
          <a:xfrm>
            <a:off x="3213100" y="7344456"/>
            <a:ext cx="11036300" cy="14832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dirty="0"/>
              <a:t>Forbered dig selv på “</a:t>
            </a:r>
            <a:r>
              <a:rPr lang="da-DK" sz="4000" dirty="0" err="1"/>
              <a:t>worst</a:t>
            </a:r>
            <a:r>
              <a:rPr lang="da-DK" sz="4000" dirty="0"/>
              <a:t> case scenario”</a:t>
            </a:r>
          </a:p>
        </p:txBody>
      </p:sp>
    </p:spTree>
    <p:extLst>
      <p:ext uri="{BB962C8B-B14F-4D97-AF65-F5344CB8AC3E}">
        <p14:creationId xmlns:p14="http://schemas.microsoft.com/office/powerpoint/2010/main" val="3166346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4294967295"/>
          </p:nvPr>
        </p:nvSpPr>
        <p:spPr>
          <a:xfrm>
            <a:off x="559558" y="1871663"/>
            <a:ext cx="15105892" cy="7200900"/>
          </a:xfrm>
        </p:spPr>
        <p:txBody>
          <a:bodyPr>
            <a:normAutofit fontScale="92500"/>
          </a:bodyPr>
          <a:lstStyle/>
          <a:p>
            <a:r>
              <a:rPr lang="da-DK" sz="4300" i="1" dirty="0" smtClean="0"/>
              <a:t>Interventionen </a:t>
            </a:r>
            <a:r>
              <a:rPr lang="da-DK" sz="4300" i="1" dirty="0"/>
              <a:t>hjælper flere sårbare mødre til at amme, og herved mindsker social ulighed i Sundhedsvæsenet for gravide og nybagte mødre</a:t>
            </a:r>
            <a:r>
              <a:rPr lang="da-DK" sz="4300" i="1" dirty="0" smtClean="0"/>
              <a:t>.</a:t>
            </a:r>
          </a:p>
          <a:p>
            <a:pPr marL="0" indent="0">
              <a:buNone/>
            </a:pPr>
            <a:endParaRPr lang="da-DK" sz="4400" i="1" dirty="0" smtClean="0"/>
          </a:p>
          <a:p>
            <a:pPr marL="0" indent="0">
              <a:buNone/>
            </a:pPr>
            <a:r>
              <a:rPr lang="da-DK" sz="3900" dirty="0" smtClean="0"/>
              <a:t>    Links deles </a:t>
            </a:r>
            <a:r>
              <a:rPr lang="da-DK" sz="3900" dirty="0"/>
              <a:t>med </a:t>
            </a:r>
            <a:r>
              <a:rPr lang="da-DK" sz="3900" dirty="0" smtClean="0"/>
              <a:t>kvinderne:</a:t>
            </a:r>
          </a:p>
          <a:p>
            <a:r>
              <a:rPr lang="da-DK" sz="2600" dirty="0" smtClean="0">
                <a:solidFill>
                  <a:schemeClr val="tx1"/>
                </a:solidFill>
                <a:hlinkClick r:id="rId2"/>
              </a:rPr>
              <a:t>https://www.auh.dk/om-auh/afdelinger/steno-diabetes-center-aarhus/gravid-med-diabetes/diabetes-og-tidlig-amning/</a:t>
            </a:r>
            <a:endParaRPr lang="da-DK" sz="2600" dirty="0" smtClean="0">
              <a:solidFill>
                <a:schemeClr val="tx1"/>
              </a:solidFill>
            </a:endParaRPr>
          </a:p>
          <a:p>
            <a:r>
              <a:rPr lang="da-DK" sz="2600" dirty="0" smtClean="0">
                <a:solidFill>
                  <a:schemeClr val="tx1"/>
                </a:solidFill>
                <a:hlinkClick r:id="rId3"/>
              </a:rPr>
              <a:t>https</a:t>
            </a:r>
            <a:r>
              <a:rPr lang="da-DK" sz="2600" dirty="0">
                <a:solidFill>
                  <a:schemeClr val="tx1"/>
                </a:solidFill>
                <a:hlinkClick r:id="rId3"/>
              </a:rPr>
              <a:t>://</a:t>
            </a:r>
            <a:r>
              <a:rPr lang="da-DK" sz="2600" dirty="0" smtClean="0">
                <a:solidFill>
                  <a:schemeClr val="tx1"/>
                </a:solidFill>
                <a:hlinkClick r:id="rId3"/>
              </a:rPr>
              <a:t>med.stanford.edu/newborns/professional-education/breastfeeding/hand-expressing-milk.html</a:t>
            </a:r>
            <a:endParaRPr lang="da-DK" sz="2600" dirty="0" smtClean="0">
              <a:solidFill>
                <a:schemeClr val="tx1"/>
              </a:solidFill>
            </a:endParaRPr>
          </a:p>
          <a:p>
            <a:r>
              <a:rPr lang="da-DK" sz="2600" dirty="0">
                <a:solidFill>
                  <a:schemeClr val="tx1"/>
                </a:solidFill>
                <a:hlinkClick r:id="rId4"/>
              </a:rPr>
              <a:t>https://globalhealthmedia.org/portfolio-items/how-to-express-breastmilk/?</a:t>
            </a:r>
            <a:r>
              <a:rPr lang="da-DK" sz="2600" dirty="0" smtClean="0">
                <a:solidFill>
                  <a:schemeClr val="tx1"/>
                </a:solidFill>
                <a:hlinkClick r:id="rId4"/>
              </a:rPr>
              <a:t>portfolioCats=191%2C94%2C13%2C23%2C65</a:t>
            </a:r>
            <a:endParaRPr lang="da-DK" sz="2600" dirty="0" smtClean="0">
              <a:solidFill>
                <a:schemeClr val="tx1"/>
              </a:solidFill>
            </a:endParaRPr>
          </a:p>
          <a:p>
            <a:r>
              <a:rPr lang="da-DK" sz="2600" dirty="0">
                <a:solidFill>
                  <a:schemeClr val="tx1"/>
                </a:solidFill>
                <a:hlinkClick r:id="rId5"/>
              </a:rPr>
              <a:t>https://www.google.com/search?q=skejby+h%C3%A5ndudmalkning+video&amp;rlz=1C1GCEB_enDK884DK884&amp;oq=skejby+h%C3%A5ndudmalkning+video&amp;aqs=chrome..</a:t>
            </a:r>
            <a:r>
              <a:rPr lang="da-DK" sz="2600" dirty="0" smtClean="0">
                <a:solidFill>
                  <a:schemeClr val="tx1"/>
                </a:solidFill>
                <a:hlinkClick r:id="rId5"/>
              </a:rPr>
              <a:t>69i57j33i160.17111j0j15&amp;sourceid=chrome&amp;ie=UTF-8</a:t>
            </a:r>
            <a:r>
              <a:rPr lang="da-DK" sz="2600" dirty="0" smtClean="0">
                <a:solidFill>
                  <a:schemeClr val="tx1"/>
                </a:solidFill>
              </a:rPr>
              <a:t> </a:t>
            </a:r>
          </a:p>
        </p:txBody>
      </p:sp>
      <p:sp>
        <p:nvSpPr>
          <p:cNvPr id="3" name="Titel 2"/>
          <p:cNvSpPr>
            <a:spLocks noGrp="1"/>
          </p:cNvSpPr>
          <p:nvPr>
            <p:ph type="title" idx="4294967295"/>
          </p:nvPr>
        </p:nvSpPr>
        <p:spPr>
          <a:xfrm>
            <a:off x="0" y="792163"/>
            <a:ext cx="13869988" cy="889000"/>
          </a:xfrm>
        </p:spPr>
        <p:txBody>
          <a:bodyPr>
            <a:normAutofit/>
          </a:bodyPr>
          <a:lstStyle/>
          <a:p>
            <a:r>
              <a:rPr lang="da-DK" sz="4800" dirty="0" smtClean="0">
                <a:solidFill>
                  <a:schemeClr val="tx1"/>
                </a:solidFill>
              </a:rPr>
              <a:t>   Hypotese</a:t>
            </a:r>
            <a:endParaRPr lang="da-DK" sz="4800" dirty="0">
              <a:solidFill>
                <a:schemeClr val="tx1"/>
              </a:solidFill>
            </a:endParaRPr>
          </a:p>
        </p:txBody>
      </p:sp>
    </p:spTree>
    <p:extLst>
      <p:ext uri="{BB962C8B-B14F-4D97-AF65-F5344CB8AC3E}">
        <p14:creationId xmlns:p14="http://schemas.microsoft.com/office/powerpoint/2010/main" val="572920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4294967295"/>
          </p:nvPr>
        </p:nvSpPr>
        <p:spPr>
          <a:xfrm>
            <a:off x="368490" y="1871663"/>
            <a:ext cx="15296960" cy="7200900"/>
          </a:xfrm>
        </p:spPr>
        <p:txBody>
          <a:bodyPr/>
          <a:lstStyle/>
          <a:p>
            <a:r>
              <a:rPr lang="da-DK" sz="3600" dirty="0"/>
              <a:t>Hvordan kan I bruge denne viden om </a:t>
            </a:r>
            <a:r>
              <a:rPr lang="da-DK" sz="3600" dirty="0" smtClean="0"/>
              <a:t>håndstimulation/</a:t>
            </a:r>
            <a:r>
              <a:rPr lang="da-DK" sz="3600" dirty="0" err="1" smtClean="0"/>
              <a:t>håndudmalkning</a:t>
            </a:r>
            <a:r>
              <a:rPr lang="da-DK" sz="3600" dirty="0" smtClean="0"/>
              <a:t> i </a:t>
            </a:r>
            <a:r>
              <a:rPr lang="da-DK" sz="3600" dirty="0"/>
              <a:t>graviditeten og amning, når kvinden har været udsat for seksuelle overgreb eller kvinden på andre måder har udfordringer, der har betydning for hendes kropsopfattelse</a:t>
            </a:r>
            <a:r>
              <a:rPr lang="da-DK" sz="3600" dirty="0" smtClean="0"/>
              <a:t>?</a:t>
            </a:r>
          </a:p>
          <a:p>
            <a:endParaRPr lang="da-DK" dirty="0"/>
          </a:p>
        </p:txBody>
      </p:sp>
      <p:sp>
        <p:nvSpPr>
          <p:cNvPr id="3" name="Titel 2"/>
          <p:cNvSpPr>
            <a:spLocks noGrp="1"/>
          </p:cNvSpPr>
          <p:nvPr>
            <p:ph type="title" idx="4294967295"/>
          </p:nvPr>
        </p:nvSpPr>
        <p:spPr>
          <a:xfrm>
            <a:off x="0" y="792163"/>
            <a:ext cx="13869988" cy="889000"/>
          </a:xfrm>
        </p:spPr>
        <p:txBody>
          <a:bodyPr>
            <a:normAutofit/>
          </a:bodyPr>
          <a:lstStyle/>
          <a:p>
            <a:r>
              <a:rPr lang="da-DK" sz="4800" dirty="0" smtClean="0">
                <a:solidFill>
                  <a:schemeClr val="tx1"/>
                </a:solidFill>
              </a:rPr>
              <a:t>     Refleksion</a:t>
            </a:r>
            <a:endParaRPr lang="da-DK" sz="4800" dirty="0">
              <a:solidFill>
                <a:schemeClr val="tx1"/>
              </a:solidFill>
            </a:endParaRPr>
          </a:p>
        </p:txBody>
      </p:sp>
      <p:pic>
        <p:nvPicPr>
          <p:cNvPr id="4" name="Billede 3"/>
          <p:cNvPicPr>
            <a:picLocks noChangeAspect="1"/>
          </p:cNvPicPr>
          <p:nvPr/>
        </p:nvPicPr>
        <p:blipFill>
          <a:blip r:embed="rId2"/>
          <a:stretch>
            <a:fillRect/>
          </a:stretch>
        </p:blipFill>
        <p:spPr>
          <a:xfrm>
            <a:off x="1002074" y="4546600"/>
            <a:ext cx="5716225" cy="3937000"/>
          </a:xfrm>
          <a:prstGeom prst="rect">
            <a:avLst/>
          </a:prstGeom>
        </p:spPr>
      </p:pic>
      <p:pic>
        <p:nvPicPr>
          <p:cNvPr id="5" name="Billede 4"/>
          <p:cNvPicPr>
            <a:picLocks noChangeAspect="1"/>
          </p:cNvPicPr>
          <p:nvPr/>
        </p:nvPicPr>
        <p:blipFill>
          <a:blip r:embed="rId3"/>
          <a:stretch>
            <a:fillRect/>
          </a:stretch>
        </p:blipFill>
        <p:spPr>
          <a:xfrm>
            <a:off x="9525000" y="4546600"/>
            <a:ext cx="5257800" cy="3835400"/>
          </a:xfrm>
          <a:prstGeom prst="rect">
            <a:avLst/>
          </a:prstGeom>
        </p:spPr>
      </p:pic>
    </p:spTree>
    <p:extLst>
      <p:ext uri="{BB962C8B-B14F-4D97-AF65-F5344CB8AC3E}">
        <p14:creationId xmlns:p14="http://schemas.microsoft.com/office/powerpoint/2010/main" val="401018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504966" y="1105469"/>
            <a:ext cx="13365021" cy="766194"/>
          </a:xfrm>
        </p:spPr>
        <p:txBody>
          <a:bodyPr>
            <a:noAutofit/>
          </a:bodyPr>
          <a:lstStyle/>
          <a:p>
            <a:r>
              <a:rPr lang="da-DK" sz="4800" dirty="0" smtClean="0"/>
              <a:t>   </a:t>
            </a:r>
            <a:r>
              <a:rPr lang="da-DK" sz="4400" dirty="0" smtClean="0">
                <a:solidFill>
                  <a:schemeClr val="tx1"/>
                </a:solidFill>
              </a:rPr>
              <a:t>Hvor </a:t>
            </a:r>
            <a:r>
              <a:rPr lang="da-DK" sz="4400" dirty="0">
                <a:solidFill>
                  <a:schemeClr val="tx1"/>
                </a:solidFill>
              </a:rPr>
              <a:t>mange bliver udsat for seksuelle overgreb?</a:t>
            </a:r>
            <a:br>
              <a:rPr lang="da-DK" sz="4400" dirty="0">
                <a:solidFill>
                  <a:schemeClr val="tx1"/>
                </a:solidFill>
              </a:rPr>
            </a:br>
            <a:endParaRPr lang="da-DK" sz="4400" dirty="0">
              <a:solidFill>
                <a:schemeClr val="tx1"/>
              </a:solidFill>
            </a:endParaRPr>
          </a:p>
        </p:txBody>
      </p:sp>
      <p:sp>
        <p:nvSpPr>
          <p:cNvPr id="5" name="Pladsholder til indhold 4"/>
          <p:cNvSpPr>
            <a:spLocks noGrp="1"/>
          </p:cNvSpPr>
          <p:nvPr>
            <p:ph sz="quarter" idx="4294967295"/>
          </p:nvPr>
        </p:nvSpPr>
        <p:spPr>
          <a:xfrm>
            <a:off x="382136" y="1978925"/>
            <a:ext cx="15283313" cy="7093638"/>
          </a:xfrm>
        </p:spPr>
        <p:txBody>
          <a:bodyPr>
            <a:normAutofit/>
          </a:bodyPr>
          <a:lstStyle/>
          <a:p>
            <a:endParaRPr lang="da-DK" dirty="0" smtClean="0"/>
          </a:p>
          <a:p>
            <a:r>
              <a:rPr lang="da-DK" dirty="0" smtClean="0"/>
              <a:t>•</a:t>
            </a:r>
            <a:r>
              <a:rPr lang="da-DK" sz="3600" dirty="0"/>
              <a:t>Det er usikkert, hvor mange børn og unge, der udsættes for seksuelle overgreb. Det skyldes dels at langt fra alle overgreb opdages og dels, at der i eksisterende undersøgelser anvendes forskellige definitioner på seksuelle overgreb.</a:t>
            </a:r>
          </a:p>
          <a:p>
            <a:r>
              <a:rPr lang="da-DK" sz="3600" dirty="0"/>
              <a:t>•En spørgeskemaundersøgelse blandt 9. klasses elever i 2008 viste, at fem procent af drengene og 22 procent af pigerne havde oplevet et seksuelt overgreb. Adspurgt, om de selv betragtede oplevelsen som et overgreb, svarede kun en procent af drengene og ni procent af pigerne ja til dette (Helweg-Larsen m.fl., 2009).</a:t>
            </a:r>
          </a:p>
          <a:p>
            <a:endParaRPr lang="da-DK" dirty="0"/>
          </a:p>
          <a:p>
            <a:r>
              <a:rPr lang="da-DK" sz="2400" dirty="0"/>
              <a:t>https://socialstyrelsen.dk/voksne/Senfolger-af-seksuelle-overgreb/seksuelle-overgreb-og-senfolger-i-tal</a:t>
            </a:r>
          </a:p>
        </p:txBody>
      </p:sp>
    </p:spTree>
    <p:extLst>
      <p:ext uri="{BB962C8B-B14F-4D97-AF65-F5344CB8AC3E}">
        <p14:creationId xmlns:p14="http://schemas.microsoft.com/office/powerpoint/2010/main" val="10003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33014" y="6933062"/>
            <a:ext cx="16854985" cy="1774375"/>
          </a:xfrm>
        </p:spPr>
        <p:txBody>
          <a:bodyPr>
            <a:normAutofit/>
          </a:bodyPr>
          <a:lstStyle/>
          <a:p>
            <a:r>
              <a:rPr lang="da-DK" sz="2400" dirty="0">
                <a:solidFill>
                  <a:schemeClr val="tx1"/>
                </a:solidFill>
              </a:rPr>
              <a:t>https://statistikbanken.dk/statbank5a/SelectVarVal/saveselections.asp</a:t>
            </a:r>
          </a:p>
        </p:txBody>
      </p:sp>
      <p:graphicFrame>
        <p:nvGraphicFramePr>
          <p:cNvPr id="4" name="Pladsholder til indhold 3"/>
          <p:cNvGraphicFramePr>
            <a:graphicFrameLocks noGrp="1"/>
          </p:cNvGraphicFramePr>
          <p:nvPr>
            <p:ph sz="quarter" idx="4294967295"/>
            <p:extLst>
              <p:ext uri="{D42A27DB-BD31-4B8C-83A1-F6EECF244321}">
                <p14:modId xmlns:p14="http://schemas.microsoft.com/office/powerpoint/2010/main" val="3437273789"/>
              </p:ext>
            </p:extLst>
          </p:nvPr>
        </p:nvGraphicFramePr>
        <p:xfrm>
          <a:off x="423080" y="1883390"/>
          <a:ext cx="15242370" cy="4722197"/>
        </p:xfrm>
        <a:graphic>
          <a:graphicData uri="http://schemas.openxmlformats.org/drawingml/2006/table">
            <a:tbl>
              <a:tblPr firstRow="1" bandRow="1">
                <a:tableStyleId>{5C22544A-7EE6-4342-B048-85BDC9FD1C3A}</a:tableStyleId>
              </a:tblPr>
              <a:tblGrid>
                <a:gridCol w="4899438"/>
                <a:gridCol w="1197510"/>
                <a:gridCol w="3048474"/>
                <a:gridCol w="3048474"/>
                <a:gridCol w="3048474"/>
              </a:tblGrid>
              <a:tr h="973648">
                <a:tc>
                  <a:txBody>
                    <a:bodyPr/>
                    <a:lstStyle/>
                    <a:p>
                      <a:r>
                        <a:rPr lang="da-DK" dirty="0" smtClean="0"/>
                        <a:t>Ofre for seksualforbrydelser i alt </a:t>
                      </a:r>
                      <a:endParaRPr lang="da-DK" dirty="0"/>
                    </a:p>
                  </a:txBody>
                  <a:tcPr/>
                </a:tc>
                <a:tc>
                  <a:txBody>
                    <a:bodyPr/>
                    <a:lstStyle/>
                    <a:p>
                      <a:r>
                        <a:rPr lang="da-DK" dirty="0" smtClean="0"/>
                        <a:t>2021</a:t>
                      </a:r>
                      <a:endParaRPr lang="da-DK" dirty="0"/>
                    </a:p>
                  </a:txBody>
                  <a:tcPr/>
                </a:tc>
                <a:tc>
                  <a:txBody>
                    <a:bodyPr/>
                    <a:lstStyle/>
                    <a:p>
                      <a:endParaRPr lang="da-DK" dirty="0"/>
                    </a:p>
                  </a:txBody>
                  <a:tcPr/>
                </a:tc>
                <a:tc>
                  <a:txBody>
                    <a:bodyPr/>
                    <a:lstStyle/>
                    <a:p>
                      <a:r>
                        <a:rPr lang="da-DK" dirty="0" smtClean="0"/>
                        <a:t>Mænd</a:t>
                      </a:r>
                      <a:endParaRPr lang="da-DK" dirty="0"/>
                    </a:p>
                  </a:txBody>
                  <a:tcPr/>
                </a:tc>
                <a:tc>
                  <a:txBody>
                    <a:bodyPr/>
                    <a:lstStyle/>
                    <a:p>
                      <a:r>
                        <a:rPr lang="da-DK" dirty="0" smtClean="0"/>
                        <a:t>Kvinder</a:t>
                      </a:r>
                      <a:endParaRPr lang="da-DK" dirty="0"/>
                    </a:p>
                  </a:txBody>
                  <a:tcPr/>
                </a:tc>
              </a:tr>
              <a:tr h="535507">
                <a:tc>
                  <a:txBody>
                    <a:bodyPr/>
                    <a:lstStyle/>
                    <a:p>
                      <a:endParaRPr lang="da-DK"/>
                    </a:p>
                  </a:txBody>
                  <a:tcPr/>
                </a:tc>
                <a:tc>
                  <a:txBody>
                    <a:bodyPr/>
                    <a:lstStyle/>
                    <a:p>
                      <a:endParaRPr lang="da-DK"/>
                    </a:p>
                  </a:txBody>
                  <a:tcPr/>
                </a:tc>
                <a:tc>
                  <a:txBody>
                    <a:bodyPr/>
                    <a:lstStyle/>
                    <a:p>
                      <a:r>
                        <a:rPr lang="da-DK" dirty="0" smtClean="0"/>
                        <a:t>0-4 år</a:t>
                      </a:r>
                      <a:endParaRPr lang="da-DK" dirty="0"/>
                    </a:p>
                  </a:txBody>
                  <a:tcPr/>
                </a:tc>
                <a:tc>
                  <a:txBody>
                    <a:bodyPr/>
                    <a:lstStyle/>
                    <a:p>
                      <a:r>
                        <a:rPr lang="da-DK" dirty="0" smtClean="0"/>
                        <a:t>27</a:t>
                      </a:r>
                    </a:p>
                  </a:txBody>
                  <a:tcPr/>
                </a:tc>
                <a:tc>
                  <a:txBody>
                    <a:bodyPr/>
                    <a:lstStyle/>
                    <a:p>
                      <a:r>
                        <a:rPr lang="da-DK" dirty="0" smtClean="0"/>
                        <a:t>87</a:t>
                      </a:r>
                      <a:endParaRPr lang="da-DK" dirty="0"/>
                    </a:p>
                  </a:txBody>
                  <a:tcPr/>
                </a:tc>
              </a:tr>
              <a:tr h="535507">
                <a:tc>
                  <a:txBody>
                    <a:bodyPr/>
                    <a:lstStyle/>
                    <a:p>
                      <a:endParaRPr lang="da-DK"/>
                    </a:p>
                  </a:txBody>
                  <a:tcPr/>
                </a:tc>
                <a:tc>
                  <a:txBody>
                    <a:bodyPr/>
                    <a:lstStyle/>
                    <a:p>
                      <a:endParaRPr lang="da-DK"/>
                    </a:p>
                  </a:txBody>
                  <a:tcPr/>
                </a:tc>
                <a:tc>
                  <a:txBody>
                    <a:bodyPr/>
                    <a:lstStyle/>
                    <a:p>
                      <a:r>
                        <a:rPr lang="da-DK" dirty="0" smtClean="0"/>
                        <a:t>5-9 år</a:t>
                      </a:r>
                      <a:endParaRPr lang="da-DK" dirty="0"/>
                    </a:p>
                  </a:txBody>
                  <a:tcPr/>
                </a:tc>
                <a:tc>
                  <a:txBody>
                    <a:bodyPr/>
                    <a:lstStyle/>
                    <a:p>
                      <a:r>
                        <a:rPr lang="da-DK" dirty="0" smtClean="0"/>
                        <a:t>86</a:t>
                      </a:r>
                      <a:endParaRPr lang="da-DK" dirty="0"/>
                    </a:p>
                  </a:txBody>
                  <a:tcPr/>
                </a:tc>
                <a:tc>
                  <a:txBody>
                    <a:bodyPr/>
                    <a:lstStyle/>
                    <a:p>
                      <a:r>
                        <a:rPr lang="da-DK" dirty="0" smtClean="0"/>
                        <a:t>264</a:t>
                      </a:r>
                      <a:endParaRPr lang="da-DK" dirty="0"/>
                    </a:p>
                  </a:txBody>
                  <a:tcPr/>
                </a:tc>
              </a:tr>
              <a:tr h="535507">
                <a:tc>
                  <a:txBody>
                    <a:bodyPr/>
                    <a:lstStyle/>
                    <a:p>
                      <a:endParaRPr lang="da-DK"/>
                    </a:p>
                  </a:txBody>
                  <a:tcPr/>
                </a:tc>
                <a:tc>
                  <a:txBody>
                    <a:bodyPr/>
                    <a:lstStyle/>
                    <a:p>
                      <a:endParaRPr lang="da-DK" dirty="0"/>
                    </a:p>
                  </a:txBody>
                  <a:tcPr/>
                </a:tc>
                <a:tc>
                  <a:txBody>
                    <a:bodyPr/>
                    <a:lstStyle/>
                    <a:p>
                      <a:r>
                        <a:rPr lang="da-DK" dirty="0" smtClean="0"/>
                        <a:t>10-14 år</a:t>
                      </a:r>
                      <a:endParaRPr lang="da-DK" dirty="0"/>
                    </a:p>
                  </a:txBody>
                  <a:tcPr/>
                </a:tc>
                <a:tc>
                  <a:txBody>
                    <a:bodyPr/>
                    <a:lstStyle/>
                    <a:p>
                      <a:r>
                        <a:rPr lang="da-DK" dirty="0" smtClean="0"/>
                        <a:t>147</a:t>
                      </a:r>
                      <a:endParaRPr lang="da-DK" dirty="0"/>
                    </a:p>
                  </a:txBody>
                  <a:tcPr/>
                </a:tc>
                <a:tc>
                  <a:txBody>
                    <a:bodyPr/>
                    <a:lstStyle/>
                    <a:p>
                      <a:r>
                        <a:rPr lang="da-DK" dirty="0" smtClean="0"/>
                        <a:t>1178</a:t>
                      </a:r>
                      <a:endParaRPr lang="da-DK" dirty="0"/>
                    </a:p>
                  </a:txBody>
                  <a:tcPr/>
                </a:tc>
              </a:tr>
              <a:tr h="535507">
                <a:tc>
                  <a:txBody>
                    <a:bodyPr/>
                    <a:lstStyle/>
                    <a:p>
                      <a:endParaRPr lang="da-DK"/>
                    </a:p>
                  </a:txBody>
                  <a:tcPr/>
                </a:tc>
                <a:tc>
                  <a:txBody>
                    <a:bodyPr/>
                    <a:lstStyle/>
                    <a:p>
                      <a:endParaRPr lang="da-DK"/>
                    </a:p>
                  </a:txBody>
                  <a:tcPr/>
                </a:tc>
                <a:tc>
                  <a:txBody>
                    <a:bodyPr/>
                    <a:lstStyle/>
                    <a:p>
                      <a:r>
                        <a:rPr lang="da-DK" dirty="0" smtClean="0"/>
                        <a:t>15-19 år</a:t>
                      </a:r>
                      <a:endParaRPr lang="da-DK" dirty="0"/>
                    </a:p>
                  </a:txBody>
                  <a:tcPr/>
                </a:tc>
                <a:tc>
                  <a:txBody>
                    <a:bodyPr/>
                    <a:lstStyle/>
                    <a:p>
                      <a:r>
                        <a:rPr lang="da-DK" dirty="0" smtClean="0"/>
                        <a:t>202</a:t>
                      </a:r>
                      <a:endParaRPr lang="da-DK" dirty="0"/>
                    </a:p>
                  </a:txBody>
                  <a:tcPr/>
                </a:tc>
                <a:tc>
                  <a:txBody>
                    <a:bodyPr/>
                    <a:lstStyle/>
                    <a:p>
                      <a:r>
                        <a:rPr lang="da-DK" dirty="0" smtClean="0"/>
                        <a:t>1371</a:t>
                      </a:r>
                      <a:endParaRPr lang="da-DK" dirty="0"/>
                    </a:p>
                  </a:txBody>
                  <a:tcPr/>
                </a:tc>
              </a:tr>
              <a:tr h="535507">
                <a:tc>
                  <a:txBody>
                    <a:bodyPr/>
                    <a:lstStyle/>
                    <a:p>
                      <a:endParaRPr lang="da-DK"/>
                    </a:p>
                  </a:txBody>
                  <a:tcPr/>
                </a:tc>
                <a:tc>
                  <a:txBody>
                    <a:bodyPr/>
                    <a:lstStyle/>
                    <a:p>
                      <a:endParaRPr lang="da-DK"/>
                    </a:p>
                  </a:txBody>
                  <a:tcPr/>
                </a:tc>
                <a:tc>
                  <a:txBody>
                    <a:bodyPr/>
                    <a:lstStyle/>
                    <a:p>
                      <a:r>
                        <a:rPr lang="da-DK" dirty="0" smtClean="0"/>
                        <a:t>20-24 år</a:t>
                      </a:r>
                      <a:endParaRPr lang="da-DK" dirty="0"/>
                    </a:p>
                  </a:txBody>
                  <a:tcPr/>
                </a:tc>
                <a:tc>
                  <a:txBody>
                    <a:bodyPr/>
                    <a:lstStyle/>
                    <a:p>
                      <a:r>
                        <a:rPr lang="da-DK" dirty="0" smtClean="0"/>
                        <a:t>54</a:t>
                      </a:r>
                      <a:endParaRPr lang="da-DK" dirty="0"/>
                    </a:p>
                  </a:txBody>
                  <a:tcPr/>
                </a:tc>
                <a:tc>
                  <a:txBody>
                    <a:bodyPr/>
                    <a:lstStyle/>
                    <a:p>
                      <a:r>
                        <a:rPr lang="da-DK" dirty="0" smtClean="0"/>
                        <a:t>1082</a:t>
                      </a:r>
                      <a:endParaRPr lang="da-DK" dirty="0"/>
                    </a:p>
                  </a:txBody>
                  <a:tcPr/>
                </a:tc>
              </a:tr>
              <a:tr h="535507">
                <a:tc>
                  <a:txBody>
                    <a:bodyPr/>
                    <a:lstStyle/>
                    <a:p>
                      <a:endParaRPr lang="da-DK"/>
                    </a:p>
                  </a:txBody>
                  <a:tcPr/>
                </a:tc>
                <a:tc>
                  <a:txBody>
                    <a:bodyPr/>
                    <a:lstStyle/>
                    <a:p>
                      <a:endParaRPr lang="da-DK" dirty="0"/>
                    </a:p>
                  </a:txBody>
                  <a:tcPr/>
                </a:tc>
                <a:tc>
                  <a:txBody>
                    <a:bodyPr/>
                    <a:lstStyle/>
                    <a:p>
                      <a:r>
                        <a:rPr lang="da-DK" dirty="0" smtClean="0"/>
                        <a:t>25-29 år</a:t>
                      </a:r>
                      <a:endParaRPr lang="da-DK" dirty="0"/>
                    </a:p>
                  </a:txBody>
                  <a:tcPr/>
                </a:tc>
                <a:tc>
                  <a:txBody>
                    <a:bodyPr/>
                    <a:lstStyle/>
                    <a:p>
                      <a:r>
                        <a:rPr lang="da-DK" dirty="0" smtClean="0"/>
                        <a:t>27</a:t>
                      </a:r>
                      <a:endParaRPr lang="da-DK" dirty="0"/>
                    </a:p>
                  </a:txBody>
                  <a:tcPr/>
                </a:tc>
                <a:tc>
                  <a:txBody>
                    <a:bodyPr/>
                    <a:lstStyle/>
                    <a:p>
                      <a:r>
                        <a:rPr lang="da-DK" dirty="0" smtClean="0"/>
                        <a:t>436</a:t>
                      </a:r>
                      <a:endParaRPr lang="da-DK" dirty="0"/>
                    </a:p>
                  </a:txBody>
                  <a:tcPr/>
                </a:tc>
              </a:tr>
              <a:tr h="535507">
                <a:tc>
                  <a:txBody>
                    <a:bodyPr/>
                    <a:lstStyle/>
                    <a:p>
                      <a:endParaRPr lang="da-DK" dirty="0"/>
                    </a:p>
                  </a:txBody>
                  <a:tcPr/>
                </a:tc>
                <a:tc>
                  <a:txBody>
                    <a:bodyPr/>
                    <a:lstStyle/>
                    <a:p>
                      <a:endParaRPr lang="da-DK"/>
                    </a:p>
                  </a:txBody>
                  <a:tcPr/>
                </a:tc>
                <a:tc>
                  <a:txBody>
                    <a:bodyPr/>
                    <a:lstStyle/>
                    <a:p>
                      <a:r>
                        <a:rPr lang="da-DK" dirty="0" smtClean="0"/>
                        <a:t>30-39 år</a:t>
                      </a:r>
                      <a:endParaRPr lang="da-DK" dirty="0"/>
                    </a:p>
                  </a:txBody>
                  <a:tcPr/>
                </a:tc>
                <a:tc>
                  <a:txBody>
                    <a:bodyPr/>
                    <a:lstStyle/>
                    <a:p>
                      <a:r>
                        <a:rPr lang="da-DK" dirty="0" smtClean="0"/>
                        <a:t>26</a:t>
                      </a:r>
                      <a:endParaRPr lang="da-DK" dirty="0"/>
                    </a:p>
                  </a:txBody>
                  <a:tcPr/>
                </a:tc>
                <a:tc>
                  <a:txBody>
                    <a:bodyPr/>
                    <a:lstStyle/>
                    <a:p>
                      <a:r>
                        <a:rPr lang="da-DK" dirty="0" smtClean="0"/>
                        <a:t>462</a:t>
                      </a:r>
                      <a:endParaRPr lang="da-DK" dirty="0"/>
                    </a:p>
                  </a:txBody>
                  <a:tcPr/>
                </a:tc>
              </a:tr>
            </a:tbl>
          </a:graphicData>
        </a:graphic>
      </p:graphicFrame>
      <p:sp>
        <p:nvSpPr>
          <p:cNvPr id="6" name="Tekstfelt 5"/>
          <p:cNvSpPr txBox="1"/>
          <p:nvPr/>
        </p:nvSpPr>
        <p:spPr>
          <a:xfrm>
            <a:off x="423080" y="586854"/>
            <a:ext cx="13634114" cy="769441"/>
          </a:xfrm>
          <a:prstGeom prst="rect">
            <a:avLst/>
          </a:prstGeom>
          <a:noFill/>
        </p:spPr>
        <p:txBody>
          <a:bodyPr wrap="square" rtlCol="0">
            <a:spAutoFit/>
          </a:bodyPr>
          <a:lstStyle/>
          <a:p>
            <a:r>
              <a:rPr lang="da-DK" sz="4400" dirty="0">
                <a:ln w="0"/>
              </a:rPr>
              <a:t>Ofre</a:t>
            </a:r>
            <a:r>
              <a:rPr lang="da-DK" sz="4400" b="1" dirty="0">
                <a:ln w="0"/>
                <a:effectLst>
                  <a:outerShdw blurRad="38100" dist="38100" dir="2700000" algn="tl">
                    <a:srgbClr val="000000">
                      <a:alpha val="43137"/>
                    </a:srgbClr>
                  </a:outerShdw>
                </a:effectLst>
              </a:rPr>
              <a:t> </a:t>
            </a:r>
            <a:r>
              <a:rPr lang="da-DK" sz="4400" dirty="0">
                <a:ln w="0"/>
              </a:rPr>
              <a:t>for seksualforbrydelser i 2021</a:t>
            </a:r>
          </a:p>
        </p:txBody>
      </p:sp>
    </p:spTree>
    <p:extLst>
      <p:ext uri="{BB962C8B-B14F-4D97-AF65-F5344CB8AC3E}">
        <p14:creationId xmlns:p14="http://schemas.microsoft.com/office/powerpoint/2010/main" val="1955022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327546" y="983232"/>
            <a:ext cx="13637976" cy="889000"/>
          </a:xfrm>
        </p:spPr>
        <p:txBody>
          <a:bodyPr>
            <a:normAutofit/>
          </a:bodyPr>
          <a:lstStyle/>
          <a:p>
            <a:r>
              <a:rPr lang="da-DK" sz="4800" dirty="0" smtClean="0">
                <a:solidFill>
                  <a:schemeClr val="tx1"/>
                </a:solidFill>
              </a:rPr>
              <a:t>    Omfanget </a:t>
            </a:r>
            <a:r>
              <a:rPr lang="da-DK" sz="4800" dirty="0">
                <a:solidFill>
                  <a:schemeClr val="tx1"/>
                </a:solidFill>
              </a:rPr>
              <a:t>af senfølger</a:t>
            </a:r>
          </a:p>
        </p:txBody>
      </p:sp>
      <p:sp>
        <p:nvSpPr>
          <p:cNvPr id="5" name="Pladsholder til indhold 4"/>
          <p:cNvSpPr>
            <a:spLocks noGrp="1"/>
          </p:cNvSpPr>
          <p:nvPr>
            <p:ph sz="quarter" idx="4294967295"/>
          </p:nvPr>
        </p:nvSpPr>
        <p:spPr>
          <a:xfrm>
            <a:off x="327546" y="2729552"/>
            <a:ext cx="15337903" cy="6343010"/>
          </a:xfrm>
        </p:spPr>
        <p:txBody>
          <a:bodyPr>
            <a:normAutofit/>
          </a:bodyPr>
          <a:lstStyle/>
          <a:p>
            <a:r>
              <a:rPr lang="da-DK" sz="3600" dirty="0" smtClean="0"/>
              <a:t>•</a:t>
            </a:r>
            <a:r>
              <a:rPr lang="da-DK" sz="3600" dirty="0"/>
              <a:t>Internationale omfangsundersøgelser om senfølger efter seksuelle </a:t>
            </a:r>
            <a:r>
              <a:rPr lang="da-DK" sz="3600" dirty="0" smtClean="0"/>
              <a:t> overgreb </a:t>
            </a:r>
            <a:r>
              <a:rPr lang="da-DK" sz="3600" dirty="0"/>
              <a:t>i barndommen blandt voksne er som regel baseret på studier med selvrapportering. </a:t>
            </a:r>
          </a:p>
          <a:p>
            <a:r>
              <a:rPr lang="da-DK" sz="3600" dirty="0"/>
              <a:t>•Disse studier viser, at i omegnen af 60-80 procent af de personer, der selvrapporterer seksuelle overgreb i barndommen, har senfølger. </a:t>
            </a:r>
          </a:p>
          <a:p>
            <a:r>
              <a:rPr lang="da-DK" sz="3600" dirty="0"/>
              <a:t>•Der er dog en række usikkerheder tilknyttet sådanne studier, såsom risiko for over-eller underrapportering mm.</a:t>
            </a:r>
          </a:p>
          <a:p>
            <a:endParaRPr lang="da-DK" dirty="0"/>
          </a:p>
          <a:p>
            <a:r>
              <a:rPr lang="da-DK" sz="2400" dirty="0"/>
              <a:t>https://socialstyrelsen.dk/voksne/Senfolger-af-seksuelle-overgreb/seksuelle-overgreb-og-senfolger-i-tal</a:t>
            </a:r>
          </a:p>
        </p:txBody>
      </p:sp>
    </p:spTree>
    <p:extLst>
      <p:ext uri="{BB962C8B-B14F-4D97-AF65-F5344CB8AC3E}">
        <p14:creationId xmlns:p14="http://schemas.microsoft.com/office/powerpoint/2010/main" val="4062016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436728" y="792163"/>
            <a:ext cx="13433259" cy="889000"/>
          </a:xfrm>
        </p:spPr>
        <p:txBody>
          <a:bodyPr>
            <a:noAutofit/>
          </a:bodyPr>
          <a:lstStyle/>
          <a:p>
            <a:r>
              <a:rPr lang="da-DK" sz="4800" dirty="0" smtClean="0">
                <a:solidFill>
                  <a:schemeClr val="tx1"/>
                </a:solidFill>
              </a:rPr>
              <a:t>   </a:t>
            </a:r>
            <a:r>
              <a:rPr lang="da-DK" sz="4400" dirty="0" smtClean="0">
                <a:solidFill>
                  <a:schemeClr val="tx1"/>
                </a:solidFill>
              </a:rPr>
              <a:t>Senfølger </a:t>
            </a:r>
            <a:r>
              <a:rPr lang="da-DK" sz="4400" dirty="0">
                <a:solidFill>
                  <a:schemeClr val="tx1"/>
                </a:solidFill>
              </a:rPr>
              <a:t>af udsættelse for seksuelle overgreb </a:t>
            </a:r>
            <a:r>
              <a:rPr lang="da-DK" sz="4400" dirty="0" smtClean="0">
                <a:solidFill>
                  <a:schemeClr val="tx1"/>
                </a:solidFill>
              </a:rPr>
              <a:t>i  	barndommen</a:t>
            </a:r>
            <a:endParaRPr lang="da-DK" sz="4400" dirty="0">
              <a:solidFill>
                <a:schemeClr val="tx1"/>
              </a:solidFill>
            </a:endParaRPr>
          </a:p>
        </p:txBody>
      </p:sp>
      <p:sp>
        <p:nvSpPr>
          <p:cNvPr id="2" name="Pladsholder til indhold 1"/>
          <p:cNvSpPr>
            <a:spLocks noGrp="1"/>
          </p:cNvSpPr>
          <p:nvPr>
            <p:ph sz="quarter" idx="4294967295"/>
          </p:nvPr>
        </p:nvSpPr>
        <p:spPr>
          <a:xfrm>
            <a:off x="436729" y="1858015"/>
            <a:ext cx="15665450" cy="7200900"/>
          </a:xfrm>
        </p:spPr>
        <p:txBody>
          <a:bodyPr>
            <a:normAutofit/>
          </a:bodyPr>
          <a:lstStyle/>
          <a:p>
            <a:pPr lvl="1"/>
            <a:endParaRPr lang="sv-SE" dirty="0" smtClean="0"/>
          </a:p>
          <a:p>
            <a:r>
              <a:rPr lang="sv-SE" sz="3600" dirty="0" smtClean="0"/>
              <a:t>•</a:t>
            </a:r>
            <a:r>
              <a:rPr lang="sv-SE" sz="3600" dirty="0"/>
              <a:t>Posttraumatisk stress syndrom, </a:t>
            </a:r>
            <a:r>
              <a:rPr lang="sv-SE" sz="3600" dirty="0" err="1"/>
              <a:t>angst</a:t>
            </a:r>
            <a:r>
              <a:rPr lang="sv-SE" sz="3600" dirty="0"/>
              <a:t>, depression , </a:t>
            </a:r>
            <a:r>
              <a:rPr lang="sv-SE" sz="3600" dirty="0" err="1"/>
              <a:t>selvmordstanker</a:t>
            </a:r>
            <a:r>
              <a:rPr lang="sv-SE" sz="3600" dirty="0"/>
              <a:t>, </a:t>
            </a:r>
            <a:r>
              <a:rPr lang="sv-SE" sz="3600" dirty="0" err="1"/>
              <a:t>flashbacks</a:t>
            </a:r>
            <a:r>
              <a:rPr lang="sv-SE" sz="3600" dirty="0"/>
              <a:t>, dissociation </a:t>
            </a:r>
          </a:p>
          <a:p>
            <a:r>
              <a:rPr lang="da-DK" sz="3600" dirty="0"/>
              <a:t>•alkohol/stof misbrug, spiseforstyrrelser, selvskadende adfærd </a:t>
            </a:r>
          </a:p>
          <a:p>
            <a:r>
              <a:rPr lang="da-DK" sz="3600" dirty="0"/>
              <a:t>•lavt selvværd, en følelse af hjælpeløshed og isolation </a:t>
            </a:r>
          </a:p>
          <a:p>
            <a:r>
              <a:rPr lang="da-DK" sz="3600" dirty="0"/>
              <a:t>•ubehag ved fysisk kontakt, problemer med nærhed og tillid til andre, mistro overfor andre mennesker, seksuelle dysfunktioner, </a:t>
            </a:r>
          </a:p>
          <a:p>
            <a:r>
              <a:rPr lang="da-DK" sz="3600" dirty="0"/>
              <a:t>•dårlig sundhedsstatus, søvnproblemer, tilbagevendende hovedpine, overvægt, samt kroniske smerter forskellige steder i kroppen</a:t>
            </a:r>
            <a:r>
              <a:rPr lang="da-DK" dirty="0"/>
              <a:t>.</a:t>
            </a:r>
          </a:p>
          <a:p>
            <a:endParaRPr lang="da-DK" dirty="0"/>
          </a:p>
          <a:p>
            <a:r>
              <a:rPr lang="de-DE" sz="2400" dirty="0" err="1"/>
              <a:t>Heritage</a:t>
            </a:r>
            <a:r>
              <a:rPr lang="de-DE" sz="2400" dirty="0"/>
              <a:t> 1998, Klaus 2010, </a:t>
            </a:r>
            <a:r>
              <a:rPr lang="de-DE" sz="2400" dirty="0" err="1"/>
              <a:t>Leenerset</a:t>
            </a:r>
            <a:r>
              <a:rPr lang="de-DE" sz="2400" dirty="0"/>
              <a:t> al. 2013</a:t>
            </a:r>
            <a:endParaRPr lang="da-DK" sz="2400" dirty="0"/>
          </a:p>
        </p:txBody>
      </p:sp>
    </p:spTree>
    <p:extLst>
      <p:ext uri="{BB962C8B-B14F-4D97-AF65-F5344CB8AC3E}">
        <p14:creationId xmlns:p14="http://schemas.microsoft.com/office/powerpoint/2010/main" val="2011953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736978" y="1269241"/>
            <a:ext cx="13133009" cy="411921"/>
          </a:xfrm>
        </p:spPr>
        <p:txBody>
          <a:bodyPr>
            <a:noAutofit/>
          </a:bodyPr>
          <a:lstStyle/>
          <a:p>
            <a:r>
              <a:rPr lang="da-DK" sz="4400" b="0" dirty="0">
                <a:solidFill>
                  <a:schemeClr val="tx1"/>
                </a:solidFill>
              </a:rPr>
              <a:t>Senfølger efter seksuelt misbrug –med betydning for </a:t>
            </a:r>
            <a:r>
              <a:rPr lang="da-DK" sz="4400" b="0" dirty="0" smtClean="0">
                <a:solidFill>
                  <a:schemeClr val="tx1"/>
                </a:solidFill>
              </a:rPr>
              <a:t>amning</a:t>
            </a:r>
            <a:r>
              <a:rPr lang="da-DK" dirty="0" smtClean="0"/>
              <a:t/>
            </a:r>
            <a:br>
              <a:rPr lang="da-DK" dirty="0" smtClean="0"/>
            </a:br>
            <a:r>
              <a:rPr lang="da-DK" sz="5400" dirty="0"/>
              <a:t/>
            </a:r>
            <a:br>
              <a:rPr lang="da-DK" sz="5400" dirty="0"/>
            </a:br>
            <a:r>
              <a:rPr lang="da-DK" sz="5400" dirty="0" smtClean="0"/>
              <a:t/>
            </a:r>
            <a:br>
              <a:rPr lang="da-DK" sz="5400" dirty="0" smtClean="0"/>
            </a:br>
            <a:r>
              <a:rPr lang="da-DK" sz="5400" dirty="0"/>
              <a:t/>
            </a:r>
            <a:br>
              <a:rPr lang="da-DK" sz="5400" dirty="0"/>
            </a:br>
            <a:r>
              <a:rPr lang="da-DK" sz="5400" dirty="0" smtClean="0"/>
              <a:t/>
            </a:r>
            <a:br>
              <a:rPr lang="da-DK" sz="5400" dirty="0" smtClean="0"/>
            </a:br>
            <a:r>
              <a:rPr lang="da-DK" sz="5400" dirty="0"/>
              <a:t/>
            </a:r>
            <a:br>
              <a:rPr lang="da-DK" sz="5400" dirty="0"/>
            </a:br>
            <a:r>
              <a:rPr lang="da-DK" sz="5400" dirty="0" smtClean="0"/>
              <a:t/>
            </a:r>
            <a:br>
              <a:rPr lang="da-DK" sz="5400" dirty="0" smtClean="0"/>
            </a:br>
            <a:r>
              <a:rPr lang="da-DK" sz="5400" dirty="0" smtClean="0"/>
              <a:t/>
            </a:r>
            <a:br>
              <a:rPr lang="da-DK" sz="5400" dirty="0" smtClean="0"/>
            </a:br>
            <a:r>
              <a:rPr lang="da-DK" sz="5400" dirty="0"/>
              <a:t/>
            </a:r>
            <a:br>
              <a:rPr lang="da-DK" sz="5400" dirty="0"/>
            </a:br>
            <a:r>
              <a:rPr lang="da-DK" sz="5400" b="0" dirty="0" smtClean="0"/>
              <a:t/>
            </a:r>
            <a:br>
              <a:rPr lang="da-DK" sz="5400" b="0" dirty="0" smtClean="0"/>
            </a:br>
            <a:r>
              <a:rPr lang="da-DK" sz="5400" b="0" dirty="0" smtClean="0"/>
              <a:t/>
            </a:r>
            <a:br>
              <a:rPr lang="da-DK" sz="5400" b="0" dirty="0" smtClean="0"/>
            </a:br>
            <a:r>
              <a:rPr lang="da-DK" sz="5400" dirty="0" smtClean="0"/>
              <a:t/>
            </a:r>
            <a:br>
              <a:rPr lang="da-DK" sz="5400" dirty="0" smtClean="0"/>
            </a:br>
            <a:r>
              <a:rPr lang="da-DK" sz="5400" dirty="0" smtClean="0"/>
              <a:t/>
            </a:r>
            <a:br>
              <a:rPr lang="da-DK" sz="5400" dirty="0" smtClean="0"/>
            </a:br>
            <a:r>
              <a:rPr lang="da-DK" sz="5400" dirty="0"/>
              <a:t/>
            </a:r>
            <a:br>
              <a:rPr lang="da-DK" sz="5400" dirty="0"/>
            </a:br>
            <a:r>
              <a:rPr lang="da-DK" sz="5400" dirty="0" smtClean="0"/>
              <a:t/>
            </a:r>
            <a:br>
              <a:rPr lang="da-DK" sz="5400" dirty="0" smtClean="0"/>
            </a:br>
            <a:r>
              <a:rPr lang="da-DK" sz="5400" dirty="0" smtClean="0"/>
              <a:t/>
            </a:r>
            <a:br>
              <a:rPr lang="da-DK" sz="5400" dirty="0" smtClean="0"/>
            </a:br>
            <a:r>
              <a:rPr lang="da-DK" sz="5400" dirty="0" smtClean="0"/>
              <a:t/>
            </a:r>
            <a:br>
              <a:rPr lang="da-DK" sz="5400" dirty="0" smtClean="0"/>
            </a:br>
            <a:endParaRPr lang="da-DK" sz="5400" dirty="0"/>
          </a:p>
        </p:txBody>
      </p:sp>
      <p:sp>
        <p:nvSpPr>
          <p:cNvPr id="2" name="Pladsholder til indhold 1"/>
          <p:cNvSpPr>
            <a:spLocks noGrp="1"/>
          </p:cNvSpPr>
          <p:nvPr>
            <p:ph sz="quarter" idx="4294967295"/>
          </p:nvPr>
        </p:nvSpPr>
        <p:spPr>
          <a:xfrm>
            <a:off x="736978" y="3043451"/>
            <a:ext cx="14928472" cy="6029112"/>
          </a:xfrm>
        </p:spPr>
        <p:txBody>
          <a:bodyPr/>
          <a:lstStyle/>
          <a:p>
            <a:endParaRPr lang="da-DK" dirty="0" smtClean="0"/>
          </a:p>
          <a:p>
            <a:r>
              <a:rPr lang="da-DK" sz="3600" dirty="0" smtClean="0"/>
              <a:t>•</a:t>
            </a:r>
            <a:r>
              <a:rPr lang="da-DK" sz="3600" dirty="0"/>
              <a:t>Flashbacks</a:t>
            </a:r>
          </a:p>
          <a:p>
            <a:r>
              <a:rPr lang="da-DK" sz="3600" dirty="0" smtClean="0"/>
              <a:t>•</a:t>
            </a:r>
            <a:r>
              <a:rPr lang="da-DK" sz="3600" dirty="0"/>
              <a:t>Hud mod hud kontakt</a:t>
            </a:r>
          </a:p>
          <a:p>
            <a:r>
              <a:rPr lang="da-DK" sz="3600" dirty="0"/>
              <a:t>•Dissociation </a:t>
            </a:r>
          </a:p>
          <a:p>
            <a:endParaRPr lang="da-DK" dirty="0"/>
          </a:p>
          <a:p>
            <a:r>
              <a:rPr lang="da-DK" sz="2400" dirty="0"/>
              <a:t>Lange B.C.L. et al 2020</a:t>
            </a:r>
          </a:p>
        </p:txBody>
      </p:sp>
    </p:spTree>
    <p:extLst>
      <p:ext uri="{BB962C8B-B14F-4D97-AF65-F5344CB8AC3E}">
        <p14:creationId xmlns:p14="http://schemas.microsoft.com/office/powerpoint/2010/main" val="3080345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750626" y="792163"/>
            <a:ext cx="13119361" cy="889000"/>
          </a:xfrm>
        </p:spPr>
        <p:txBody>
          <a:bodyPr>
            <a:normAutofit/>
          </a:bodyPr>
          <a:lstStyle/>
          <a:p>
            <a:r>
              <a:rPr lang="da-DK" sz="4800" dirty="0">
                <a:solidFill>
                  <a:schemeClr val="tx1"/>
                </a:solidFill>
              </a:rPr>
              <a:t>Seksuelt aspekt af amning</a:t>
            </a:r>
          </a:p>
        </p:txBody>
      </p:sp>
      <p:sp>
        <p:nvSpPr>
          <p:cNvPr id="2" name="Pladsholder til indhold 1"/>
          <p:cNvSpPr>
            <a:spLocks noGrp="1"/>
          </p:cNvSpPr>
          <p:nvPr>
            <p:ph sz="quarter" idx="4294967295"/>
          </p:nvPr>
        </p:nvSpPr>
        <p:spPr>
          <a:xfrm>
            <a:off x="750626" y="2224585"/>
            <a:ext cx="14914824" cy="6657478"/>
          </a:xfrm>
        </p:spPr>
        <p:txBody>
          <a:bodyPr/>
          <a:lstStyle/>
          <a:p>
            <a:endParaRPr lang="da-DK" dirty="0" smtClean="0"/>
          </a:p>
          <a:p>
            <a:r>
              <a:rPr lang="da-DK" sz="3600" dirty="0" smtClean="0"/>
              <a:t>•</a:t>
            </a:r>
            <a:r>
              <a:rPr lang="da-DK" sz="3600" dirty="0"/>
              <a:t>Seksuel </a:t>
            </a:r>
            <a:r>
              <a:rPr lang="da-DK" sz="3600" dirty="0" err="1"/>
              <a:t>opstemthed</a:t>
            </a:r>
            <a:r>
              <a:rPr lang="da-DK" sz="3600" dirty="0"/>
              <a:t> ved amning</a:t>
            </a:r>
          </a:p>
          <a:p>
            <a:r>
              <a:rPr lang="da-DK" sz="3600" dirty="0"/>
              <a:t>•</a:t>
            </a:r>
            <a:r>
              <a:rPr lang="da-DK" sz="3600" dirty="0" err="1"/>
              <a:t>Oxytocin</a:t>
            </a:r>
            <a:endParaRPr lang="da-DK" sz="3600" dirty="0"/>
          </a:p>
          <a:p>
            <a:r>
              <a:rPr lang="da-DK" sz="3600" dirty="0"/>
              <a:t>•Normalisering</a:t>
            </a:r>
          </a:p>
          <a:p>
            <a:r>
              <a:rPr lang="da-DK" sz="3600" dirty="0"/>
              <a:t>•Negative følelser </a:t>
            </a:r>
          </a:p>
          <a:p>
            <a:pPr marL="0" indent="0">
              <a:buNone/>
            </a:pPr>
            <a:endParaRPr lang="da-DK" dirty="0"/>
          </a:p>
          <a:p>
            <a:r>
              <a:rPr lang="da-DK" sz="2400" dirty="0"/>
              <a:t>Lange B.C.L. et al 2020</a:t>
            </a:r>
          </a:p>
        </p:txBody>
      </p:sp>
      <p:pic>
        <p:nvPicPr>
          <p:cNvPr id="4" name="Billede 3"/>
          <p:cNvPicPr>
            <a:picLocks noChangeAspect="1"/>
          </p:cNvPicPr>
          <p:nvPr/>
        </p:nvPicPr>
        <p:blipFill>
          <a:blip r:embed="rId2"/>
          <a:stretch>
            <a:fillRect/>
          </a:stretch>
        </p:blipFill>
        <p:spPr>
          <a:xfrm>
            <a:off x="9307774" y="1187356"/>
            <a:ext cx="3657600" cy="5675488"/>
          </a:xfrm>
          <a:prstGeom prst="rect">
            <a:avLst/>
          </a:prstGeom>
        </p:spPr>
      </p:pic>
    </p:spTree>
    <p:extLst>
      <p:ext uri="{BB962C8B-B14F-4D97-AF65-F5344CB8AC3E}">
        <p14:creationId xmlns:p14="http://schemas.microsoft.com/office/powerpoint/2010/main" val="1672260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501252" y="792163"/>
            <a:ext cx="12368735" cy="889000"/>
          </a:xfrm>
        </p:spPr>
        <p:txBody>
          <a:bodyPr>
            <a:normAutofit/>
          </a:bodyPr>
          <a:lstStyle/>
          <a:p>
            <a:r>
              <a:rPr lang="da-DK" sz="4800" dirty="0">
                <a:solidFill>
                  <a:schemeClr val="tx1"/>
                </a:solidFill>
              </a:rPr>
              <a:t>Kontrol</a:t>
            </a:r>
          </a:p>
        </p:txBody>
      </p:sp>
      <p:sp>
        <p:nvSpPr>
          <p:cNvPr id="2" name="Pladsholder til indhold 1"/>
          <p:cNvSpPr>
            <a:spLocks noGrp="1"/>
          </p:cNvSpPr>
          <p:nvPr>
            <p:ph sz="quarter" idx="4294967295"/>
          </p:nvPr>
        </p:nvSpPr>
        <p:spPr>
          <a:xfrm>
            <a:off x="1501252" y="2524834"/>
            <a:ext cx="13454514" cy="6643262"/>
          </a:xfrm>
        </p:spPr>
        <p:txBody>
          <a:bodyPr/>
          <a:lstStyle/>
          <a:p>
            <a:r>
              <a:rPr lang="da-DK" sz="3600" dirty="0" smtClean="0"/>
              <a:t>•</a:t>
            </a:r>
            <a:r>
              <a:rPr lang="da-DK" sz="3600" dirty="0"/>
              <a:t>Kontrol over </a:t>
            </a:r>
            <a:r>
              <a:rPr lang="da-DK" sz="3600" dirty="0" err="1"/>
              <a:t>ammesituationen</a:t>
            </a:r>
            <a:endParaRPr lang="da-DK" sz="3600" dirty="0"/>
          </a:p>
          <a:p>
            <a:r>
              <a:rPr lang="da-DK" sz="3600" dirty="0"/>
              <a:t>•</a:t>
            </a:r>
            <a:r>
              <a:rPr lang="da-DK" sz="3600" dirty="0" smtClean="0"/>
              <a:t>Tryghed </a:t>
            </a:r>
          </a:p>
          <a:p>
            <a:pPr marL="0" indent="0">
              <a:buNone/>
            </a:pPr>
            <a:r>
              <a:rPr lang="da-DK" sz="3600" dirty="0"/>
              <a:t> </a:t>
            </a:r>
            <a:r>
              <a:rPr lang="da-DK" sz="3600" dirty="0" smtClean="0"/>
              <a:t> </a:t>
            </a:r>
          </a:p>
          <a:p>
            <a:r>
              <a:rPr lang="da-DK" sz="3600" dirty="0"/>
              <a:t> </a:t>
            </a:r>
            <a:r>
              <a:rPr lang="da-DK" sz="3600" dirty="0" smtClean="0"/>
              <a:t>Ønsket </a:t>
            </a:r>
            <a:r>
              <a:rPr lang="da-DK" sz="3600" dirty="0"/>
              <a:t>om at være en god mor og have succes i moderrollen</a:t>
            </a:r>
          </a:p>
          <a:p>
            <a:r>
              <a:rPr lang="da-DK" sz="3600" dirty="0"/>
              <a:t>•</a:t>
            </a:r>
            <a:r>
              <a:rPr lang="da-DK" sz="3600" dirty="0" smtClean="0"/>
              <a:t>Sammenhæng </a:t>
            </a:r>
            <a:r>
              <a:rPr lang="da-DK" sz="3600" dirty="0"/>
              <a:t>mellem amning og den ”gode mor</a:t>
            </a:r>
            <a:r>
              <a:rPr lang="da-DK" sz="3600" dirty="0" smtClean="0"/>
              <a:t>”,</a:t>
            </a:r>
            <a:endParaRPr lang="da-DK" sz="3600" dirty="0"/>
          </a:p>
          <a:p>
            <a:pPr marL="0" indent="0">
              <a:buNone/>
            </a:pPr>
            <a:r>
              <a:rPr lang="da-DK" sz="3600" dirty="0" smtClean="0"/>
              <a:t>     hvis </a:t>
            </a:r>
            <a:r>
              <a:rPr lang="da-DK" sz="3600" dirty="0"/>
              <a:t>amningen ikke </a:t>
            </a:r>
            <a:r>
              <a:rPr lang="da-DK" sz="3600" dirty="0" smtClean="0"/>
              <a:t>lykkes.</a:t>
            </a:r>
            <a:endParaRPr lang="da-DK" sz="3600" dirty="0"/>
          </a:p>
          <a:p>
            <a:endParaRPr lang="da-DK" dirty="0"/>
          </a:p>
        </p:txBody>
      </p:sp>
    </p:spTree>
    <p:extLst>
      <p:ext uri="{BB962C8B-B14F-4D97-AF65-F5344CB8AC3E}">
        <p14:creationId xmlns:p14="http://schemas.microsoft.com/office/powerpoint/2010/main" val="1738041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792000" y="792163"/>
            <a:ext cx="13077988" cy="889000"/>
          </a:xfrm>
        </p:spPr>
        <p:txBody>
          <a:bodyPr>
            <a:normAutofit/>
          </a:bodyPr>
          <a:lstStyle/>
          <a:p>
            <a:r>
              <a:rPr lang="da-DK" sz="4800" dirty="0">
                <a:solidFill>
                  <a:schemeClr val="tx1"/>
                </a:solidFill>
              </a:rPr>
              <a:t>Flere problemer med amning</a:t>
            </a:r>
          </a:p>
        </p:txBody>
      </p:sp>
      <p:sp>
        <p:nvSpPr>
          <p:cNvPr id="2" name="Pladsholder til indhold 1"/>
          <p:cNvSpPr>
            <a:spLocks noGrp="1"/>
          </p:cNvSpPr>
          <p:nvPr>
            <p:ph sz="quarter" idx="4294967295"/>
          </p:nvPr>
        </p:nvSpPr>
        <p:spPr>
          <a:xfrm>
            <a:off x="0" y="1871663"/>
            <a:ext cx="15665450" cy="7200900"/>
          </a:xfrm>
        </p:spPr>
        <p:txBody>
          <a:bodyPr/>
          <a:lstStyle/>
          <a:p>
            <a:r>
              <a:rPr lang="da-DK" dirty="0" smtClean="0"/>
              <a:t>   Undersøgelse </a:t>
            </a:r>
            <a:r>
              <a:rPr lang="da-DK" dirty="0"/>
              <a:t>fra USA med 85 kvinder der har været udsat for </a:t>
            </a:r>
          </a:p>
          <a:p>
            <a:pPr marL="0" indent="0">
              <a:buNone/>
            </a:pPr>
            <a:r>
              <a:rPr lang="da-DK" dirty="0" smtClean="0"/>
              <a:t>        seksuelle </a:t>
            </a:r>
            <a:r>
              <a:rPr lang="da-DK" dirty="0"/>
              <a:t>overgreb i </a:t>
            </a:r>
            <a:r>
              <a:rPr lang="da-DK" dirty="0" smtClean="0"/>
              <a:t>barndommen:             </a:t>
            </a:r>
            <a:r>
              <a:rPr lang="nl-NL" sz="2000" dirty="0" smtClean="0"/>
              <a:t>Constanze </a:t>
            </a:r>
            <a:r>
              <a:rPr lang="nl-NL" sz="2000" dirty="0"/>
              <a:t>Elfgen, et al 2017</a:t>
            </a:r>
            <a:endParaRPr lang="da-DK" sz="2000" dirty="0"/>
          </a:p>
          <a:p>
            <a:endParaRPr lang="da-DK" dirty="0"/>
          </a:p>
          <a:p>
            <a:endParaRPr lang="da-DK" dirty="0"/>
          </a:p>
        </p:txBody>
      </p:sp>
      <p:pic>
        <p:nvPicPr>
          <p:cNvPr id="4" name="Billede 3"/>
          <p:cNvPicPr>
            <a:picLocks noChangeAspect="1"/>
          </p:cNvPicPr>
          <p:nvPr/>
        </p:nvPicPr>
        <p:blipFill>
          <a:blip r:embed="rId2"/>
          <a:stretch>
            <a:fillRect/>
          </a:stretch>
        </p:blipFill>
        <p:spPr>
          <a:xfrm>
            <a:off x="792000" y="3507476"/>
            <a:ext cx="12801170" cy="4995080"/>
          </a:xfrm>
          <a:prstGeom prst="rect">
            <a:avLst/>
          </a:prstGeom>
        </p:spPr>
      </p:pic>
    </p:spTree>
    <p:extLst>
      <p:ext uri="{BB962C8B-B14F-4D97-AF65-F5344CB8AC3E}">
        <p14:creationId xmlns:p14="http://schemas.microsoft.com/office/powerpoint/2010/main" val="3925117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CCESSIBILITYFIXERID" val="0244ea05-c9e5-4403-a503-7dcfd331b17c"/>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919</Words>
  <Application>Microsoft Office PowerPoint</Application>
  <PresentationFormat>Brugerdefineret</PresentationFormat>
  <Paragraphs>146</Paragraphs>
  <Slides>19</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19</vt:i4>
      </vt:variant>
    </vt:vector>
  </HeadingPairs>
  <TitlesOfParts>
    <vt:vector size="24" baseType="lpstr">
      <vt:lpstr>Arial</vt:lpstr>
      <vt:lpstr>Calibri</vt:lpstr>
      <vt:lpstr>Trebuchet MS</vt:lpstr>
      <vt:lpstr>Wingdings 3</vt:lpstr>
      <vt:lpstr>Facet</vt:lpstr>
      <vt:lpstr>PowerPoint-præsentation</vt:lpstr>
      <vt:lpstr>   Hvor mange bliver udsat for seksuelle overgreb? </vt:lpstr>
      <vt:lpstr>https://statistikbanken.dk/statbank5a/SelectVarVal/saveselections.asp</vt:lpstr>
      <vt:lpstr>    Omfanget af senfølger</vt:lpstr>
      <vt:lpstr>   Senfølger af udsættelse for seksuelle overgreb i   barndommen</vt:lpstr>
      <vt:lpstr>Senfølger efter seksuelt misbrug –med betydning for amning                 </vt:lpstr>
      <vt:lpstr>Seksuelt aspekt af amning</vt:lpstr>
      <vt:lpstr>Kontrol</vt:lpstr>
      <vt:lpstr>Flere problemer med amning</vt:lpstr>
      <vt:lpstr>Positive aspekter af amning</vt:lpstr>
      <vt:lpstr>Udmalkning i graviditeten</vt:lpstr>
      <vt:lpstr>Resultater</vt:lpstr>
      <vt:lpstr>NY METODE TIL FORBEREDELSE AF MODERSKAB</vt:lpstr>
      <vt:lpstr>PowerPoint-præsentation</vt:lpstr>
      <vt:lpstr>Åbenlyse fordele</vt:lpstr>
      <vt:lpstr>       Overvejelser inden introduktion til den gravide</vt:lpstr>
      <vt:lpstr>                 Overvejelser til den fagprofessionelle</vt:lpstr>
      <vt:lpstr>   Hypotese</vt:lpstr>
      <vt:lpstr>     Refleksion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2022-11-16T16:37:01Z</dcterms:created>
  <dcterms:modified xsi:type="dcterms:W3CDTF">2022-11-23T20:36:39Z</dcterms:modified>
</cp:coreProperties>
</file>