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65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4660"/>
  </p:normalViewPr>
  <p:slideViewPr>
    <p:cSldViewPr>
      <p:cViewPr varScale="1">
        <p:scale>
          <a:sx n="82" d="100"/>
          <a:sy n="82" d="100"/>
        </p:scale>
        <p:origin x="48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75646-81FC-4709-B6B5-DE7585B08FC3}" type="datetimeFigureOut">
              <a:rPr lang="da-DK" smtClean="0"/>
              <a:t>24-01-2023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C8CA3-CF2F-4BB8-9D45-98A16C453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4946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spc="-10" dirty="0" smtClean="0">
                <a:latin typeface="+mn-lt"/>
                <a:cs typeface="Calibri"/>
              </a:rPr>
              <a:t>Forudsætningen</a:t>
            </a:r>
            <a:r>
              <a:rPr lang="da-DK" sz="1200" spc="-55" dirty="0" smtClean="0">
                <a:latin typeface="+mn-lt"/>
                <a:cs typeface="Calibri"/>
              </a:rPr>
              <a:t> </a:t>
            </a:r>
            <a:r>
              <a:rPr lang="da-DK" sz="1200" spc="-20" dirty="0" smtClean="0">
                <a:latin typeface="+mn-lt"/>
                <a:cs typeface="Calibri"/>
              </a:rPr>
              <a:t>for</a:t>
            </a:r>
            <a:r>
              <a:rPr lang="da-DK" sz="1200" spc="-65" dirty="0" smtClean="0">
                <a:latin typeface="+mn-lt"/>
                <a:cs typeface="Calibri"/>
              </a:rPr>
              <a:t> </a:t>
            </a:r>
            <a:r>
              <a:rPr lang="da-DK" sz="1200" dirty="0" smtClean="0">
                <a:latin typeface="+mn-lt"/>
                <a:cs typeface="Calibri"/>
              </a:rPr>
              <a:t>at</a:t>
            </a:r>
            <a:r>
              <a:rPr lang="da-DK" sz="1200" spc="-20" dirty="0" smtClean="0">
                <a:latin typeface="+mn-lt"/>
                <a:cs typeface="Calibri"/>
              </a:rPr>
              <a:t> </a:t>
            </a:r>
            <a:r>
              <a:rPr lang="da-DK" sz="1200" spc="-10" dirty="0" smtClean="0">
                <a:latin typeface="+mn-lt"/>
                <a:cs typeface="Calibri"/>
              </a:rPr>
              <a:t>tage </a:t>
            </a:r>
            <a:r>
              <a:rPr lang="da-DK" sz="1200" dirty="0" smtClean="0">
                <a:latin typeface="+mn-lt"/>
                <a:cs typeface="Calibri"/>
              </a:rPr>
              <a:t>en</a:t>
            </a:r>
            <a:r>
              <a:rPr lang="da-DK" sz="1200" spc="-25" dirty="0" smtClean="0">
                <a:latin typeface="+mn-lt"/>
                <a:cs typeface="Calibri"/>
              </a:rPr>
              <a:t> </a:t>
            </a:r>
            <a:r>
              <a:rPr lang="da-DK" sz="1200" spc="-10" dirty="0" smtClean="0">
                <a:latin typeface="+mn-lt"/>
                <a:cs typeface="Calibri"/>
              </a:rPr>
              <a:t>drøftelse</a:t>
            </a:r>
            <a:r>
              <a:rPr lang="da-DK" sz="1200" spc="-55" dirty="0" smtClean="0">
                <a:latin typeface="+mn-lt"/>
                <a:cs typeface="Calibri"/>
              </a:rPr>
              <a:t> </a:t>
            </a:r>
            <a:r>
              <a:rPr lang="da-DK" sz="1200" dirty="0" smtClean="0">
                <a:latin typeface="+mn-lt"/>
                <a:cs typeface="Calibri"/>
              </a:rPr>
              <a:t>af</a:t>
            </a:r>
            <a:r>
              <a:rPr lang="da-DK" sz="1200" spc="-15" dirty="0" smtClean="0">
                <a:latin typeface="+mn-lt"/>
                <a:cs typeface="Calibri"/>
              </a:rPr>
              <a:t> </a:t>
            </a:r>
            <a:r>
              <a:rPr lang="da-DK" sz="1200" spc="-10" dirty="0" smtClean="0">
                <a:latin typeface="+mn-lt"/>
                <a:cs typeface="Calibri"/>
              </a:rPr>
              <a:t>ressourcer </a:t>
            </a:r>
            <a:r>
              <a:rPr lang="da-DK" sz="1200" dirty="0" smtClean="0">
                <a:latin typeface="+mn-lt"/>
                <a:cs typeface="Calibri"/>
              </a:rPr>
              <a:t>og</a:t>
            </a:r>
            <a:r>
              <a:rPr lang="da-DK" sz="1200" spc="-40" dirty="0" smtClean="0">
                <a:latin typeface="+mn-lt"/>
                <a:cs typeface="Calibri"/>
              </a:rPr>
              <a:t> </a:t>
            </a:r>
            <a:r>
              <a:rPr lang="da-DK" sz="1200" spc="-10" dirty="0" smtClean="0">
                <a:latin typeface="+mn-lt"/>
                <a:cs typeface="Calibri"/>
              </a:rPr>
              <a:t>arbejdsopgaver</a:t>
            </a:r>
            <a:r>
              <a:rPr lang="da-DK" sz="1200" spc="-40" dirty="0" smtClean="0">
                <a:latin typeface="+mn-lt"/>
                <a:cs typeface="Calibri"/>
              </a:rPr>
              <a:t> </a:t>
            </a:r>
            <a:r>
              <a:rPr lang="da-DK" sz="1200" spc="-75" dirty="0" smtClean="0">
                <a:latin typeface="+mn-lt"/>
                <a:cs typeface="Calibri"/>
              </a:rPr>
              <a:t>er,</a:t>
            </a:r>
            <a:r>
              <a:rPr lang="da-DK" sz="1200" spc="-60" dirty="0" smtClean="0">
                <a:latin typeface="+mn-lt"/>
                <a:cs typeface="Calibri"/>
              </a:rPr>
              <a:t> </a:t>
            </a:r>
            <a:r>
              <a:rPr lang="da-DK" sz="1200" dirty="0" smtClean="0">
                <a:latin typeface="+mn-lt"/>
                <a:cs typeface="Calibri"/>
              </a:rPr>
              <a:t>at</a:t>
            </a:r>
            <a:r>
              <a:rPr lang="da-DK" sz="1200" spc="-10" dirty="0" smtClean="0">
                <a:latin typeface="+mn-lt"/>
                <a:cs typeface="Calibri"/>
              </a:rPr>
              <a:t> </a:t>
            </a:r>
            <a:r>
              <a:rPr lang="da-DK" sz="1200" dirty="0" smtClean="0">
                <a:latin typeface="+mn-lt"/>
                <a:cs typeface="Calibri"/>
              </a:rPr>
              <a:t>der</a:t>
            </a:r>
            <a:r>
              <a:rPr lang="da-DK" sz="1200" spc="-25" dirty="0" smtClean="0">
                <a:latin typeface="+mn-lt"/>
                <a:cs typeface="Calibri"/>
              </a:rPr>
              <a:t> </a:t>
            </a:r>
            <a:r>
              <a:rPr lang="da-DK" sz="1200" spc="-30" dirty="0" smtClean="0">
                <a:latin typeface="+mn-lt"/>
                <a:cs typeface="Calibri"/>
              </a:rPr>
              <a:t>først</a:t>
            </a:r>
            <a:r>
              <a:rPr lang="da-DK" sz="1200" spc="-80" dirty="0" smtClean="0">
                <a:latin typeface="+mn-lt"/>
                <a:cs typeface="Calibri"/>
              </a:rPr>
              <a:t> </a:t>
            </a:r>
            <a:r>
              <a:rPr lang="da-DK" sz="1200" spc="-20" dirty="0" smtClean="0">
                <a:latin typeface="+mn-lt"/>
                <a:cs typeface="Calibri"/>
              </a:rPr>
              <a:t>rettes</a:t>
            </a:r>
            <a:r>
              <a:rPr lang="da-DK" sz="1200" spc="5" dirty="0" smtClean="0">
                <a:latin typeface="+mn-lt"/>
                <a:cs typeface="Calibri"/>
              </a:rPr>
              <a:t> </a:t>
            </a:r>
            <a:r>
              <a:rPr lang="da-DK" sz="1200" dirty="0" smtClean="0">
                <a:latin typeface="+mn-lt"/>
                <a:cs typeface="Calibri"/>
              </a:rPr>
              <a:t>et</a:t>
            </a:r>
            <a:r>
              <a:rPr lang="da-DK" sz="1200" spc="5" dirty="0" smtClean="0">
                <a:latin typeface="+mn-lt"/>
                <a:cs typeface="Calibri"/>
              </a:rPr>
              <a:t> </a:t>
            </a:r>
            <a:r>
              <a:rPr lang="da-DK" sz="1200" spc="-10" dirty="0" smtClean="0">
                <a:latin typeface="+mn-lt"/>
                <a:cs typeface="Calibri"/>
              </a:rPr>
              <a:t>skarpt </a:t>
            </a:r>
            <a:r>
              <a:rPr lang="da-DK" sz="1200" spc="-20" dirty="0" smtClean="0">
                <a:latin typeface="+mn-lt"/>
                <a:cs typeface="Calibri"/>
              </a:rPr>
              <a:t>fokus</a:t>
            </a:r>
            <a:r>
              <a:rPr lang="da-DK" sz="1200" spc="-40" dirty="0" smtClean="0">
                <a:latin typeface="+mn-lt"/>
                <a:cs typeface="Calibri"/>
              </a:rPr>
              <a:t> </a:t>
            </a:r>
            <a:r>
              <a:rPr lang="da-DK" sz="1200" dirty="0" smtClean="0">
                <a:latin typeface="+mn-lt"/>
                <a:cs typeface="Calibri"/>
              </a:rPr>
              <a:t>på</a:t>
            </a:r>
            <a:r>
              <a:rPr lang="da-DK" sz="1200" spc="-5" dirty="0" smtClean="0">
                <a:latin typeface="+mn-lt"/>
                <a:cs typeface="Calibri"/>
              </a:rPr>
              <a:t> </a:t>
            </a:r>
            <a:r>
              <a:rPr lang="da-DK" sz="1200" spc="-20" dirty="0" smtClean="0">
                <a:latin typeface="+mn-lt"/>
                <a:cs typeface="Calibri"/>
              </a:rPr>
              <a:t>kerneopgave</a:t>
            </a:r>
            <a:r>
              <a:rPr lang="da-DK" sz="1200" spc="20" dirty="0" smtClean="0">
                <a:latin typeface="+mn-lt"/>
                <a:cs typeface="Calibri"/>
              </a:rPr>
              <a:t>n</a:t>
            </a:r>
            <a:r>
              <a:rPr lang="da-DK" sz="1200" spc="-15" dirty="0" smtClean="0">
                <a:latin typeface="+mn-lt"/>
                <a:cs typeface="Calibri"/>
              </a:rPr>
              <a:t> </a:t>
            </a:r>
            <a:r>
              <a:rPr lang="da-DK" sz="1200" dirty="0" smtClean="0">
                <a:latin typeface="+mn-lt"/>
                <a:cs typeface="Calibri"/>
              </a:rPr>
              <a:t>på</a:t>
            </a:r>
            <a:r>
              <a:rPr lang="da-DK" sz="1200" spc="5" dirty="0" smtClean="0">
                <a:latin typeface="+mn-lt"/>
                <a:cs typeface="Calibri"/>
              </a:rPr>
              <a:t> </a:t>
            </a:r>
            <a:r>
              <a:rPr lang="da-DK" sz="1200" spc="-10" dirty="0" smtClean="0">
                <a:latin typeface="+mn-lt"/>
                <a:cs typeface="Calibri"/>
              </a:rPr>
              <a:t>arbejdspladsen,</a:t>
            </a:r>
            <a:r>
              <a:rPr lang="da-DK" sz="1200" spc="-55" dirty="0" smtClean="0">
                <a:latin typeface="+mn-lt"/>
                <a:cs typeface="Calibri"/>
              </a:rPr>
              <a:t> </a:t>
            </a:r>
            <a:r>
              <a:rPr lang="da-DK" sz="1200" dirty="0" smtClean="0">
                <a:latin typeface="+mn-lt"/>
                <a:cs typeface="Calibri"/>
              </a:rPr>
              <a:t>og</a:t>
            </a:r>
            <a:r>
              <a:rPr lang="da-DK" sz="1200" spc="-5" dirty="0" smtClean="0">
                <a:latin typeface="+mn-lt"/>
                <a:cs typeface="Calibri"/>
              </a:rPr>
              <a:t> </a:t>
            </a:r>
            <a:r>
              <a:rPr lang="da-DK" sz="1200" spc="-25" dirty="0" smtClean="0">
                <a:latin typeface="+mn-lt"/>
                <a:cs typeface="Calibri"/>
              </a:rPr>
              <a:t>at </a:t>
            </a:r>
            <a:r>
              <a:rPr lang="da-DK" sz="1200" dirty="0" smtClean="0">
                <a:latin typeface="+mn-lt"/>
                <a:cs typeface="Calibri"/>
              </a:rPr>
              <a:t>man</a:t>
            </a:r>
            <a:r>
              <a:rPr lang="da-DK" sz="1200" spc="-55" dirty="0" smtClean="0">
                <a:latin typeface="+mn-lt"/>
                <a:cs typeface="Calibri"/>
              </a:rPr>
              <a:t> </a:t>
            </a:r>
            <a:r>
              <a:rPr lang="da-DK" sz="1200" spc="-10" dirty="0" smtClean="0">
                <a:latin typeface="+mn-lt"/>
                <a:cs typeface="Calibri"/>
              </a:rPr>
              <a:t>derfor</a:t>
            </a:r>
            <a:r>
              <a:rPr lang="da-DK" sz="1200" spc="-75" dirty="0" smtClean="0">
                <a:latin typeface="+mn-lt"/>
                <a:cs typeface="Calibri"/>
              </a:rPr>
              <a:t> træder</a:t>
            </a:r>
            <a:r>
              <a:rPr lang="da-DK" sz="1200" spc="-25" dirty="0" smtClean="0">
                <a:latin typeface="+mn-lt"/>
                <a:cs typeface="Calibri"/>
              </a:rPr>
              <a:t> </a:t>
            </a:r>
            <a:r>
              <a:rPr lang="da-DK" sz="1200" dirty="0" smtClean="0">
                <a:latin typeface="+mn-lt"/>
                <a:cs typeface="Calibri"/>
              </a:rPr>
              <a:t>et</a:t>
            </a:r>
            <a:r>
              <a:rPr lang="da-DK" sz="1200" spc="-15" dirty="0" smtClean="0">
                <a:latin typeface="+mn-lt"/>
                <a:cs typeface="Calibri"/>
              </a:rPr>
              <a:t> </a:t>
            </a:r>
            <a:r>
              <a:rPr lang="da-DK" sz="1200" dirty="0" smtClean="0">
                <a:latin typeface="+mn-lt"/>
                <a:cs typeface="Calibri"/>
              </a:rPr>
              <a:t>skridt</a:t>
            </a:r>
            <a:r>
              <a:rPr lang="da-DK" sz="1200" spc="-35" dirty="0" smtClean="0">
                <a:latin typeface="+mn-lt"/>
                <a:cs typeface="Calibri"/>
              </a:rPr>
              <a:t> </a:t>
            </a:r>
            <a:r>
              <a:rPr lang="da-DK" sz="1200" dirty="0" smtClean="0">
                <a:latin typeface="+mn-lt"/>
                <a:cs typeface="Calibri"/>
              </a:rPr>
              <a:t>tilbage</a:t>
            </a:r>
            <a:r>
              <a:rPr lang="da-DK" sz="1200" spc="-25" dirty="0" smtClean="0">
                <a:latin typeface="+mn-lt"/>
                <a:cs typeface="Calibri"/>
              </a:rPr>
              <a:t> </a:t>
            </a:r>
            <a:r>
              <a:rPr lang="da-DK" sz="1200" dirty="0" smtClean="0">
                <a:latin typeface="+mn-lt"/>
                <a:cs typeface="Calibri"/>
              </a:rPr>
              <a:t>og</a:t>
            </a:r>
            <a:r>
              <a:rPr lang="da-DK" sz="1200" spc="-50" dirty="0" smtClean="0">
                <a:latin typeface="+mn-lt"/>
                <a:cs typeface="Calibri"/>
              </a:rPr>
              <a:t> </a:t>
            </a:r>
            <a:r>
              <a:rPr lang="da-DK" sz="1200" spc="-20" dirty="0" smtClean="0">
                <a:latin typeface="+mn-lt"/>
                <a:cs typeface="Calibri"/>
              </a:rPr>
              <a:t>reflekterer</a:t>
            </a:r>
            <a:r>
              <a:rPr lang="da-DK" sz="1200" spc="20" dirty="0" smtClean="0">
                <a:latin typeface="+mn-lt"/>
                <a:cs typeface="Calibri"/>
              </a:rPr>
              <a:t> </a:t>
            </a:r>
            <a:r>
              <a:rPr lang="da-DK" sz="1200" spc="-20" dirty="0" smtClean="0">
                <a:latin typeface="+mn-lt"/>
                <a:cs typeface="Calibri"/>
              </a:rPr>
              <a:t>over </a:t>
            </a:r>
            <a:r>
              <a:rPr lang="da-DK" sz="1200" spc="-10" dirty="0" smtClean="0">
                <a:latin typeface="+mn-lt"/>
                <a:cs typeface="Calibri"/>
              </a:rPr>
              <a:t>kerneopgaven.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Ved kerneopgaven forstås den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overordende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opgave en given organisatorisk enhed har for at skabe værdi for borgerne. Det drejer sig således om </a:t>
            </a:r>
            <a:r>
              <a:rPr lang="da-D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effekten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af den fælles opgaveløsning og indsats. Og den går </a:t>
            </a:r>
            <a:r>
              <a:rPr lang="da-D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 tværs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 medarbejdergrupperne. </a:t>
            </a:r>
          </a:p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dirty="0" smtClean="0">
              <a:latin typeface="+mn-lt"/>
              <a:cs typeface="Calibri"/>
            </a:endParaRP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C8CA3-CF2F-4BB8-9D45-98A16C45344A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578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025896"/>
            <a:ext cx="9144000" cy="17145"/>
          </a:xfrm>
          <a:custGeom>
            <a:avLst/>
            <a:gdLst/>
            <a:ahLst/>
            <a:cxnLst/>
            <a:rect l="l" t="t" r="r" b="b"/>
            <a:pathLst>
              <a:path w="9144000" h="17145">
                <a:moveTo>
                  <a:pt x="0" y="16763"/>
                </a:moveTo>
                <a:lnTo>
                  <a:pt x="9144000" y="16763"/>
                </a:lnTo>
                <a:lnTo>
                  <a:pt x="9144000" y="0"/>
                </a:lnTo>
                <a:lnTo>
                  <a:pt x="0" y="0"/>
                </a:lnTo>
                <a:lnTo>
                  <a:pt x="0" y="16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042658"/>
            <a:ext cx="9144000" cy="815340"/>
          </a:xfrm>
          <a:custGeom>
            <a:avLst/>
            <a:gdLst/>
            <a:ahLst/>
            <a:cxnLst/>
            <a:rect l="l" t="t" r="r" b="b"/>
            <a:pathLst>
              <a:path w="9144000" h="815340">
                <a:moveTo>
                  <a:pt x="9144000" y="0"/>
                </a:moveTo>
                <a:lnTo>
                  <a:pt x="0" y="0"/>
                </a:lnTo>
                <a:lnTo>
                  <a:pt x="0" y="815340"/>
                </a:lnTo>
                <a:lnTo>
                  <a:pt x="9144000" y="815340"/>
                </a:lnTo>
                <a:lnTo>
                  <a:pt x="9144000" y="0"/>
                </a:lnTo>
                <a:close/>
              </a:path>
            </a:pathLst>
          </a:custGeom>
          <a:solidFill>
            <a:srgbClr val="1B3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042658"/>
            <a:ext cx="9144000" cy="815340"/>
          </a:xfrm>
          <a:custGeom>
            <a:avLst/>
            <a:gdLst/>
            <a:ahLst/>
            <a:cxnLst/>
            <a:rect l="l" t="t" r="r" b="b"/>
            <a:pathLst>
              <a:path w="9144000" h="815340">
                <a:moveTo>
                  <a:pt x="0" y="815340"/>
                </a:moveTo>
                <a:lnTo>
                  <a:pt x="9144000" y="815340"/>
                </a:lnTo>
                <a:lnTo>
                  <a:pt x="9144000" y="0"/>
                </a:lnTo>
                <a:lnTo>
                  <a:pt x="0" y="0"/>
                </a:lnTo>
                <a:lnTo>
                  <a:pt x="0" y="815340"/>
                </a:lnTo>
                <a:close/>
              </a:path>
            </a:pathLst>
          </a:custGeom>
          <a:ln w="9144">
            <a:solidFill>
              <a:srgbClr val="487C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36308" y="5951219"/>
            <a:ext cx="1877568" cy="90677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0590" y="159766"/>
            <a:ext cx="7722819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60550" y="1609420"/>
            <a:ext cx="6935470" cy="3997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broen.randers.dk/media/62677/med-aarshjul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255" y="0"/>
            <a:ext cx="8857488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235" y="1839925"/>
            <a:ext cx="684149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10" dirty="0">
                <a:solidFill>
                  <a:srgbClr val="6FC5E8"/>
                </a:solidFill>
                <a:latin typeface="Arial"/>
                <a:cs typeface="Arial"/>
              </a:rPr>
              <a:t>DIALOGVÆRKTØJ</a:t>
            </a:r>
            <a:endParaRPr sz="6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235" y="3520897"/>
            <a:ext cx="755015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6FC5E8"/>
                </a:solidFill>
                <a:latin typeface="Arial"/>
                <a:cs typeface="Arial"/>
              </a:rPr>
              <a:t>DRØFTELSE</a:t>
            </a:r>
            <a:r>
              <a:rPr sz="3200" b="1" spc="-170" dirty="0">
                <a:solidFill>
                  <a:srgbClr val="6FC5E8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6FC5E8"/>
                </a:solidFill>
                <a:latin typeface="Arial"/>
                <a:cs typeface="Arial"/>
              </a:rPr>
              <a:t>AF</a:t>
            </a:r>
            <a:r>
              <a:rPr sz="3200" b="1" spc="-20" dirty="0">
                <a:solidFill>
                  <a:srgbClr val="6FC5E8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6FC5E8"/>
                </a:solidFill>
                <a:latin typeface="Arial"/>
                <a:cs typeface="Arial"/>
              </a:rPr>
              <a:t>SAMMENHÆNG </a:t>
            </a:r>
            <a:r>
              <a:rPr sz="3200" b="1" dirty="0">
                <a:solidFill>
                  <a:srgbClr val="6FC5E8"/>
                </a:solidFill>
                <a:latin typeface="Arial"/>
                <a:cs typeface="Arial"/>
              </a:rPr>
              <a:t>MELLEM</a:t>
            </a:r>
            <a:r>
              <a:rPr sz="3200" b="1" spc="-60" dirty="0">
                <a:solidFill>
                  <a:srgbClr val="6FC5E8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6FC5E8"/>
                </a:solidFill>
                <a:latin typeface="Arial"/>
                <a:cs typeface="Arial"/>
              </a:rPr>
              <a:t>RESSOURCER</a:t>
            </a:r>
            <a:r>
              <a:rPr sz="3200" b="1" spc="-45" dirty="0">
                <a:solidFill>
                  <a:srgbClr val="6FC5E8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6FC5E8"/>
                </a:solidFill>
                <a:latin typeface="Arial"/>
                <a:cs typeface="Arial"/>
              </a:rPr>
              <a:t>OG</a:t>
            </a:r>
            <a:r>
              <a:rPr sz="3200" b="1" spc="-20" dirty="0">
                <a:solidFill>
                  <a:srgbClr val="6FC5E8"/>
                </a:solidFill>
                <a:latin typeface="Arial"/>
                <a:cs typeface="Arial"/>
              </a:rPr>
              <a:t> </a:t>
            </a:r>
            <a:r>
              <a:rPr sz="3200" b="1" spc="-65" dirty="0">
                <a:solidFill>
                  <a:srgbClr val="6FC5E8"/>
                </a:solidFill>
                <a:latin typeface="Arial"/>
                <a:cs typeface="Arial"/>
              </a:rPr>
              <a:t>OPGAVER 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30651" y="5372099"/>
            <a:ext cx="3282696" cy="148589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11895" y="310895"/>
            <a:ext cx="545592" cy="6156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372567"/>
            <a:ext cx="8762999" cy="604011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a-DK" sz="1400" b="0" dirty="0" smtClean="0"/>
              <a:t>Kære leder.</a:t>
            </a:r>
            <a:br>
              <a:rPr lang="da-DK" sz="1400" b="0" dirty="0" smtClean="0"/>
            </a:br>
            <a:r>
              <a:rPr lang="da-DK" sz="1400" b="0" dirty="0" smtClean="0"/>
              <a:t>Denne power point præsentation har til formål at give inspiration til drøftelser i MED-udvalg/personalegrupper om sammenhængen mellem ressourcer og arbejdsmængde, som supplerer din  præsentation af status på økonomi og budget. Du kan gerne justere i den, så den passer til forholdene hos jer.</a:t>
            </a:r>
            <a:br>
              <a:rPr lang="da-DK" sz="1400" b="0" dirty="0" smtClean="0"/>
            </a:br>
            <a:r>
              <a:rPr lang="da-DK" sz="1400" b="0" dirty="0" smtClean="0"/>
              <a:t/>
            </a:r>
            <a:br>
              <a:rPr lang="da-DK" sz="1400" b="0" dirty="0" smtClean="0"/>
            </a:br>
            <a:r>
              <a:rPr lang="da-DK" sz="1400" dirty="0" smtClean="0"/>
              <a:t>Indhold i </a:t>
            </a:r>
            <a:r>
              <a:rPr lang="da-DK" sz="1400" dirty="0" err="1" smtClean="0"/>
              <a:t>powerpoint</a:t>
            </a:r>
            <a:r>
              <a:rPr lang="da-DK" sz="1400" dirty="0" smtClean="0"/>
              <a:t/>
            </a:r>
            <a:br>
              <a:rPr lang="da-DK" sz="1400" dirty="0" smtClean="0"/>
            </a:br>
            <a:r>
              <a:rPr lang="da-DK" sz="1400" b="0" dirty="0" smtClean="0"/>
              <a:t>Du finder en opsummering af formålet med drøftelserne. Og der lægges op til, at drøftelserne gennemføres i en proces over flere møder</a:t>
            </a:r>
            <a:r>
              <a:rPr lang="da-DK" sz="1400" b="0" dirty="0"/>
              <a:t>. Der er udviklet dialogark, som disse drøftelser kan tage udgangspunkt i. (indsæt link til dialogark).</a:t>
            </a:r>
            <a:br>
              <a:rPr lang="da-DK" sz="1400" b="0" dirty="0"/>
            </a:br>
            <a:r>
              <a:rPr lang="da-DK" sz="1400" b="0" dirty="0" smtClean="0"/>
              <a:t/>
            </a:r>
            <a:br>
              <a:rPr lang="da-DK" sz="1400" b="0" dirty="0" smtClean="0"/>
            </a:br>
            <a:r>
              <a:rPr lang="da-DK" sz="1400" b="0" dirty="0" smtClean="0"/>
              <a:t>Den første drøftelse sker i MED-udvalget og omhandler kerneopgaven. </a:t>
            </a:r>
            <a:br>
              <a:rPr lang="da-DK" sz="1400" b="0" dirty="0" smtClean="0"/>
            </a:br>
            <a:r>
              <a:rPr lang="da-DK" sz="1400" b="0" dirty="0"/>
              <a:t/>
            </a:r>
            <a:br>
              <a:rPr lang="da-DK" sz="1400" b="0" dirty="0"/>
            </a:br>
            <a:r>
              <a:rPr lang="da-DK" sz="1400" b="0" dirty="0" smtClean="0"/>
              <a:t>Derefter gennemføres på den enkelte arbejdsplads/ i det enkelte team en drøftelse om sammenhængen mellem opgaver og ressourcer. </a:t>
            </a:r>
            <a:br>
              <a:rPr lang="da-DK" sz="1400" b="0" dirty="0" smtClean="0"/>
            </a:br>
            <a:r>
              <a:rPr lang="da-DK" sz="1400" b="0" dirty="0"/>
              <a:t/>
            </a:r>
            <a:br>
              <a:rPr lang="da-DK" sz="1400" b="0" dirty="0"/>
            </a:br>
            <a:r>
              <a:rPr lang="da-DK" sz="1400" b="0" dirty="0" smtClean="0"/>
              <a:t>På baggrund heraf drøfter MED-udvalget omlægninger/besparelsers indflydelse på arbejdsmiljøet. </a:t>
            </a:r>
            <a:br>
              <a:rPr lang="da-DK" sz="1400" b="0" dirty="0" smtClean="0"/>
            </a:br>
            <a:r>
              <a:rPr lang="da-DK" sz="1400" b="0" dirty="0"/>
              <a:t/>
            </a:r>
            <a:br>
              <a:rPr lang="da-DK" sz="1400" b="0" dirty="0"/>
            </a:br>
            <a:r>
              <a:rPr lang="da-DK" sz="1400" dirty="0"/>
              <a:t>R</a:t>
            </a:r>
            <a:r>
              <a:rPr lang="da-DK" sz="1400" dirty="0" smtClean="0"/>
              <a:t>ammerne for drøftelserne om sammenhæng mellem ressourcer og arbejdsmængde</a:t>
            </a:r>
            <a:br>
              <a:rPr lang="da-DK" sz="1400" dirty="0" smtClean="0"/>
            </a:br>
            <a:r>
              <a:rPr lang="da-DK" sz="1400" b="0" spc="-20" dirty="0" smtClean="0"/>
              <a:t>Budget/økonomi er et fast punkt på </a:t>
            </a:r>
            <a:r>
              <a:rPr lang="da-DK" sz="1400" b="0" dirty="0" smtClean="0"/>
              <a:t>MED-møderne. Se MED-årshjulet her</a:t>
            </a:r>
            <a:r>
              <a:rPr lang="da-DK" sz="1400" b="0" dirty="0"/>
              <a:t>. </a:t>
            </a:r>
            <a:r>
              <a:rPr lang="da-DK" sz="1400" b="0" dirty="0">
                <a:hlinkClick r:id="rId2"/>
              </a:rPr>
              <a:t>https://</a:t>
            </a:r>
            <a:r>
              <a:rPr lang="da-DK" sz="1400" b="0" dirty="0" smtClean="0">
                <a:hlinkClick r:id="rId2"/>
              </a:rPr>
              <a:t>broen.randers.dk/media/62677/med-aarshjul.pdf</a:t>
            </a:r>
            <a:r>
              <a:rPr lang="da-DK" sz="1400" b="0" dirty="0" smtClean="0"/>
              <a:t> </a:t>
            </a:r>
            <a:br>
              <a:rPr lang="da-DK" sz="1400" b="0" dirty="0" smtClean="0"/>
            </a:br>
            <a:r>
              <a:rPr lang="da-DK" sz="1400" b="0" dirty="0"/>
              <a:t/>
            </a:r>
            <a:br>
              <a:rPr lang="da-DK" sz="1400" b="0" dirty="0"/>
            </a:br>
            <a:r>
              <a:rPr lang="da-DK" sz="1400" b="0" dirty="0" smtClean="0"/>
              <a:t>Ledelsen har i</a:t>
            </a:r>
            <a:r>
              <a:rPr lang="da-DK" sz="1400" b="0" spc="15" dirty="0" smtClean="0"/>
              <a:t> </a:t>
            </a:r>
            <a:r>
              <a:rPr lang="da-DK" sz="1400" b="0" spc="-10" dirty="0"/>
              <a:t>forbindelse</a:t>
            </a:r>
            <a:r>
              <a:rPr lang="da-DK" sz="1400" b="0" spc="-50" dirty="0"/>
              <a:t> </a:t>
            </a:r>
            <a:r>
              <a:rPr lang="da-DK" sz="1400" b="0" dirty="0"/>
              <a:t>med</a:t>
            </a:r>
            <a:r>
              <a:rPr lang="da-DK" sz="1400" b="0" spc="-15" dirty="0"/>
              <a:t> </a:t>
            </a:r>
            <a:r>
              <a:rPr lang="da-DK" sz="1400" b="0" spc="-10" dirty="0"/>
              <a:t>kommunens</a:t>
            </a:r>
            <a:r>
              <a:rPr lang="da-DK" sz="1400" b="0" spc="5" dirty="0"/>
              <a:t> </a:t>
            </a:r>
            <a:r>
              <a:rPr lang="da-DK" sz="1400" b="0" spc="-10" dirty="0"/>
              <a:t>budgetbehandling</a:t>
            </a:r>
            <a:r>
              <a:rPr lang="da-DK" sz="1400" b="0" spc="-95" dirty="0"/>
              <a:t> </a:t>
            </a:r>
            <a:r>
              <a:rPr lang="da-DK" sz="1400" b="0" dirty="0" smtClean="0"/>
              <a:t>pligt</a:t>
            </a:r>
            <a:r>
              <a:rPr lang="da-DK" sz="1400" b="0" spc="-15" dirty="0" smtClean="0"/>
              <a:t> </a:t>
            </a:r>
            <a:r>
              <a:rPr lang="da-DK" sz="1400" b="0" dirty="0"/>
              <a:t>til</a:t>
            </a:r>
            <a:r>
              <a:rPr lang="da-DK" sz="1400" b="0" spc="10" dirty="0"/>
              <a:t> </a:t>
            </a:r>
            <a:r>
              <a:rPr lang="da-DK" sz="1400" b="0" spc="-25" dirty="0"/>
              <a:t>at </a:t>
            </a:r>
            <a:r>
              <a:rPr lang="da-DK" sz="1400" b="0" spc="-10" dirty="0"/>
              <a:t>redegøre</a:t>
            </a:r>
            <a:r>
              <a:rPr lang="da-DK" sz="1400" b="0" dirty="0"/>
              <a:t> for</a:t>
            </a:r>
            <a:r>
              <a:rPr lang="da-DK" sz="1400" b="0" spc="-40" dirty="0"/>
              <a:t> </a:t>
            </a:r>
            <a:r>
              <a:rPr lang="da-DK" sz="1400" b="0" spc="-20" dirty="0"/>
              <a:t>budgettets</a:t>
            </a:r>
            <a:r>
              <a:rPr lang="da-DK" sz="1400" b="0" spc="-45" dirty="0"/>
              <a:t> </a:t>
            </a:r>
            <a:r>
              <a:rPr lang="da-DK" sz="1400" b="0" spc="-10" dirty="0"/>
              <a:t>konsekvenser</a:t>
            </a:r>
            <a:r>
              <a:rPr lang="da-DK" sz="1400" b="0" dirty="0"/>
              <a:t> for</a:t>
            </a:r>
            <a:r>
              <a:rPr lang="da-DK" sz="1400" b="0" spc="-15" dirty="0"/>
              <a:t> </a:t>
            </a:r>
            <a:r>
              <a:rPr lang="da-DK" sz="1400" b="0" dirty="0" err="1"/>
              <a:t>arbejds</a:t>
            </a:r>
            <a:r>
              <a:rPr lang="da-DK" sz="1400" b="0" dirty="0"/>
              <a:t>–</a:t>
            </a:r>
            <a:r>
              <a:rPr lang="da-DK" sz="1400" b="0" spc="-60" dirty="0"/>
              <a:t> </a:t>
            </a:r>
            <a:r>
              <a:rPr lang="da-DK" sz="1400" b="0" dirty="0"/>
              <a:t>og</a:t>
            </a:r>
            <a:r>
              <a:rPr lang="da-DK" sz="1400" b="0" spc="-50" dirty="0"/>
              <a:t> </a:t>
            </a:r>
            <a:r>
              <a:rPr lang="da-DK" sz="1400" b="0" spc="-20" dirty="0"/>
              <a:t>personaleforhold</a:t>
            </a:r>
            <a:r>
              <a:rPr lang="da-DK" sz="1400" b="0" spc="-50" dirty="0"/>
              <a:t> </a:t>
            </a:r>
            <a:r>
              <a:rPr lang="da-DK" sz="1400" b="0" dirty="0"/>
              <a:t>herunder</a:t>
            </a:r>
            <a:r>
              <a:rPr lang="da-DK" sz="1400" b="0" spc="-30" dirty="0"/>
              <a:t> </a:t>
            </a:r>
            <a:r>
              <a:rPr lang="da-DK" sz="1400" b="0" spc="-10" dirty="0"/>
              <a:t>eventuelle konsekvenser</a:t>
            </a:r>
            <a:r>
              <a:rPr lang="da-DK" sz="1400" b="0" spc="20" dirty="0"/>
              <a:t> </a:t>
            </a:r>
            <a:r>
              <a:rPr lang="da-DK" sz="1400" b="0" dirty="0"/>
              <a:t>i</a:t>
            </a:r>
            <a:r>
              <a:rPr lang="da-DK" sz="1400" b="0" spc="5" dirty="0"/>
              <a:t> </a:t>
            </a:r>
            <a:r>
              <a:rPr lang="da-DK" sz="1400" b="0" spc="-10" dirty="0"/>
              <a:t>forhold</a:t>
            </a:r>
            <a:r>
              <a:rPr lang="da-DK" sz="1400" b="0" spc="-20" dirty="0"/>
              <a:t> </a:t>
            </a:r>
            <a:r>
              <a:rPr lang="da-DK" sz="1400" b="0" dirty="0"/>
              <a:t>til</a:t>
            </a:r>
            <a:r>
              <a:rPr lang="da-DK" sz="1400" b="0" spc="-5" dirty="0"/>
              <a:t> </a:t>
            </a:r>
            <a:r>
              <a:rPr lang="da-DK" sz="1400" b="0" spc="-10" dirty="0"/>
              <a:t>sammenhængen</a:t>
            </a:r>
            <a:r>
              <a:rPr lang="da-DK" sz="1400" b="0" spc="-50" dirty="0"/>
              <a:t> </a:t>
            </a:r>
            <a:r>
              <a:rPr lang="da-DK" sz="1400" b="0" dirty="0"/>
              <a:t>mellem</a:t>
            </a:r>
            <a:r>
              <a:rPr lang="da-DK" sz="1400" b="0" spc="20" dirty="0"/>
              <a:t> </a:t>
            </a:r>
            <a:r>
              <a:rPr lang="da-DK" sz="1400" b="0" spc="-10" dirty="0"/>
              <a:t>ressourcer</a:t>
            </a:r>
            <a:r>
              <a:rPr lang="da-DK" sz="1400" b="0" spc="-45" dirty="0"/>
              <a:t> </a:t>
            </a:r>
            <a:r>
              <a:rPr lang="da-DK" sz="1400" b="0" dirty="0"/>
              <a:t>og</a:t>
            </a:r>
            <a:r>
              <a:rPr lang="da-DK" sz="1400" b="0" spc="-40" dirty="0"/>
              <a:t> </a:t>
            </a:r>
            <a:r>
              <a:rPr lang="da-DK" sz="1400" b="0" spc="-10" dirty="0"/>
              <a:t>arbejdsmænge.</a:t>
            </a:r>
            <a:r>
              <a:rPr lang="da-DK" sz="1400" b="0" dirty="0"/>
              <a:t/>
            </a:r>
            <a:br>
              <a:rPr lang="da-DK" sz="1400" b="0" dirty="0"/>
            </a:br>
            <a:r>
              <a:rPr lang="da-DK" sz="1400" b="0" dirty="0"/>
              <a:t/>
            </a:r>
            <a:br>
              <a:rPr lang="da-DK" sz="1400" b="0" dirty="0"/>
            </a:br>
            <a:r>
              <a:rPr lang="da-DK" sz="1400" b="0" spc="-10" dirty="0" smtClean="0"/>
              <a:t>Medarbejderne har mulighed</a:t>
            </a:r>
            <a:r>
              <a:rPr lang="da-DK" sz="1400" b="0" spc="-75" dirty="0" smtClean="0"/>
              <a:t> </a:t>
            </a:r>
            <a:r>
              <a:rPr lang="da-DK" sz="1400" b="0" dirty="0"/>
              <a:t>for</a:t>
            </a:r>
            <a:r>
              <a:rPr lang="da-DK" sz="1400" b="0" spc="-35" dirty="0"/>
              <a:t> </a:t>
            </a:r>
            <a:r>
              <a:rPr lang="da-DK" sz="1400" b="0" dirty="0"/>
              <a:t>at</a:t>
            </a:r>
            <a:r>
              <a:rPr lang="da-DK" sz="1400" b="0" spc="-30" dirty="0"/>
              <a:t> </a:t>
            </a:r>
            <a:r>
              <a:rPr lang="da-DK" sz="1400" b="0" dirty="0"/>
              <a:t>komme med</a:t>
            </a:r>
            <a:r>
              <a:rPr lang="da-DK" sz="1400" b="0" spc="-50" dirty="0"/>
              <a:t> </a:t>
            </a:r>
            <a:r>
              <a:rPr lang="da-DK" sz="1400" b="0" spc="-10" dirty="0"/>
              <a:t>bemærkninger</a:t>
            </a:r>
            <a:r>
              <a:rPr lang="da-DK" sz="1400" b="0" spc="-70" dirty="0"/>
              <a:t> </a:t>
            </a:r>
            <a:r>
              <a:rPr lang="da-DK" sz="1400" b="0" spc="-70" dirty="0" smtClean="0"/>
              <a:t>/høringssvar </a:t>
            </a:r>
            <a:r>
              <a:rPr lang="da-DK" sz="1400" b="0" dirty="0" smtClean="0"/>
              <a:t>til</a:t>
            </a:r>
            <a:r>
              <a:rPr lang="da-DK" sz="1400" b="0" spc="-20" dirty="0" smtClean="0"/>
              <a:t> </a:t>
            </a:r>
            <a:r>
              <a:rPr lang="da-DK" sz="1400" b="0" spc="-10" dirty="0" smtClean="0"/>
              <a:t>budgetforslagene, </a:t>
            </a:r>
            <a:r>
              <a:rPr lang="da-DK" sz="1400" b="0" spc="-25" dirty="0" smtClean="0"/>
              <a:t>som </a:t>
            </a:r>
            <a:r>
              <a:rPr lang="da-DK" sz="1400" b="0" spc="-10" dirty="0"/>
              <a:t>efterfølgende</a:t>
            </a:r>
            <a:r>
              <a:rPr lang="da-DK" sz="1400" b="0" dirty="0"/>
              <a:t> vil</a:t>
            </a:r>
            <a:r>
              <a:rPr lang="da-DK" sz="1400" b="0" spc="-25" dirty="0"/>
              <a:t> </a:t>
            </a:r>
            <a:r>
              <a:rPr lang="da-DK" sz="1400" b="0" spc="-10" dirty="0"/>
              <a:t>indgå</a:t>
            </a:r>
            <a:r>
              <a:rPr lang="da-DK" sz="1400" b="0" spc="-75" dirty="0"/>
              <a:t> </a:t>
            </a:r>
            <a:r>
              <a:rPr lang="da-DK" sz="1400" b="0" dirty="0"/>
              <a:t>i</a:t>
            </a:r>
            <a:r>
              <a:rPr lang="da-DK" sz="1400" b="0" spc="-20" dirty="0"/>
              <a:t> </a:t>
            </a:r>
            <a:r>
              <a:rPr lang="da-DK" sz="1400" b="0" dirty="0"/>
              <a:t>den</a:t>
            </a:r>
            <a:r>
              <a:rPr lang="da-DK" sz="1400" b="0" spc="-30" dirty="0"/>
              <a:t> </a:t>
            </a:r>
            <a:r>
              <a:rPr lang="da-DK" sz="1400" b="0" spc="-10" dirty="0"/>
              <a:t>politiske</a:t>
            </a:r>
            <a:r>
              <a:rPr lang="da-DK" sz="1400" b="0" spc="-15" dirty="0"/>
              <a:t> </a:t>
            </a:r>
            <a:r>
              <a:rPr lang="da-DK" sz="1400" b="0" spc="-10" dirty="0"/>
              <a:t>behandling.</a:t>
            </a:r>
            <a:r>
              <a:rPr lang="da-DK" sz="1400" b="0" dirty="0"/>
              <a:t/>
            </a:r>
            <a:br>
              <a:rPr lang="da-DK" sz="1400" b="0" dirty="0"/>
            </a:br>
            <a:r>
              <a:rPr lang="da-DK" sz="1400" b="0" dirty="0" smtClean="0"/>
              <a:t/>
            </a:r>
            <a:br>
              <a:rPr lang="da-DK" sz="1400" b="0" dirty="0" smtClean="0"/>
            </a:br>
            <a:endParaRPr sz="1400" b="0" dirty="0"/>
          </a:p>
        </p:txBody>
      </p:sp>
    </p:spTree>
    <p:extLst>
      <p:ext uri="{BB962C8B-B14F-4D97-AF65-F5344CB8AC3E}">
        <p14:creationId xmlns:p14="http://schemas.microsoft.com/office/powerpoint/2010/main" val="2764902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82625" marR="5080" indent="-2032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Formål</a:t>
            </a:r>
            <a:r>
              <a:rPr sz="4000" spc="-165" dirty="0"/>
              <a:t> </a:t>
            </a:r>
            <a:r>
              <a:rPr sz="4000" dirty="0"/>
              <a:t>med</a:t>
            </a:r>
            <a:r>
              <a:rPr sz="4000" spc="-175" dirty="0"/>
              <a:t> </a:t>
            </a:r>
            <a:r>
              <a:rPr sz="4000" spc="-10" dirty="0"/>
              <a:t>drøftelse</a:t>
            </a:r>
            <a:r>
              <a:rPr sz="4000" spc="-185" dirty="0"/>
              <a:t> </a:t>
            </a:r>
            <a:r>
              <a:rPr sz="4000" spc="-10" dirty="0"/>
              <a:t>omkring </a:t>
            </a:r>
            <a:r>
              <a:rPr sz="4000" spc="-20" dirty="0"/>
              <a:t>ressourcer</a:t>
            </a:r>
            <a:r>
              <a:rPr sz="4000" spc="-114" dirty="0"/>
              <a:t> </a:t>
            </a:r>
            <a:r>
              <a:rPr sz="4000" dirty="0"/>
              <a:t>og</a:t>
            </a:r>
            <a:r>
              <a:rPr sz="4000" spc="-114" dirty="0"/>
              <a:t> </a:t>
            </a:r>
            <a:r>
              <a:rPr sz="4000" spc="-10" dirty="0"/>
              <a:t>arbejdsmængde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733800" y="1828292"/>
            <a:ext cx="4734559" cy="3481081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285"/>
              </a:spcBef>
            </a:pPr>
            <a:r>
              <a:rPr sz="2000" spc="-10" dirty="0" err="1">
                <a:latin typeface="Calibri"/>
                <a:cs typeface="Calibri"/>
              </a:rPr>
              <a:t>Dialogen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 smtClean="0">
                <a:latin typeface="Calibri"/>
                <a:cs typeface="Calibri"/>
              </a:rPr>
              <a:t>om</a:t>
            </a:r>
            <a:r>
              <a:rPr sz="2000" spc="-65" dirty="0" smtClean="0">
                <a:latin typeface="Calibri"/>
                <a:cs typeface="Calibri"/>
              </a:rPr>
              <a:t> </a:t>
            </a:r>
            <a:r>
              <a:rPr lang="da-DK" sz="2000" spc="-65" dirty="0" smtClean="0">
                <a:latin typeface="Calibri"/>
                <a:cs typeface="Calibri"/>
              </a:rPr>
              <a:t>sammenhæng mellem </a:t>
            </a:r>
            <a:r>
              <a:rPr sz="2000" spc="-10" dirty="0" err="1" smtClean="0">
                <a:latin typeface="Calibri"/>
                <a:cs typeface="Calibri"/>
              </a:rPr>
              <a:t>ressourcer</a:t>
            </a:r>
            <a:r>
              <a:rPr sz="2000" spc="20" dirty="0" smtClean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og </a:t>
            </a:r>
            <a:r>
              <a:rPr sz="2000" spc="-10" dirty="0">
                <a:latin typeface="Calibri"/>
                <a:cs typeface="Calibri"/>
              </a:rPr>
              <a:t>arbejdsmængde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udvalgene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kvalificerer </a:t>
            </a:r>
            <a:r>
              <a:rPr sz="2000" spc="-10" dirty="0" err="1">
                <a:latin typeface="Calibri"/>
                <a:cs typeface="Calibri"/>
              </a:rPr>
              <a:t>lederens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20" dirty="0" err="1" smtClean="0">
                <a:latin typeface="Calibri"/>
                <a:cs typeface="Calibri"/>
              </a:rPr>
              <a:t>beslutningsgrundlag</a:t>
            </a:r>
            <a:r>
              <a:rPr lang="da-DK" sz="2000" spc="-20" dirty="0" smtClean="0">
                <a:latin typeface="Calibri"/>
                <a:cs typeface="Calibri"/>
              </a:rPr>
              <a:t>. </a:t>
            </a:r>
          </a:p>
          <a:p>
            <a:pPr marL="12700" marR="5080">
              <a:lnSpc>
                <a:spcPct val="90000"/>
              </a:lnSpc>
              <a:spcBef>
                <a:spcPts val="285"/>
              </a:spcBef>
            </a:pPr>
            <a:endParaRPr lang="da-DK" sz="2000" spc="-20" dirty="0">
              <a:latin typeface="Calibri"/>
              <a:cs typeface="Calibri"/>
            </a:endParaRPr>
          </a:p>
          <a:p>
            <a:pPr marL="12700" marR="5080">
              <a:lnSpc>
                <a:spcPct val="90000"/>
              </a:lnSpc>
              <a:spcBef>
                <a:spcPts val="285"/>
              </a:spcBef>
            </a:pPr>
            <a:r>
              <a:rPr lang="da-DK" sz="2000" spc="-40" dirty="0" smtClean="0">
                <a:latin typeface="Calibri"/>
                <a:cs typeface="Calibri"/>
              </a:rPr>
              <a:t>På den måde spiller</a:t>
            </a:r>
            <a:r>
              <a:rPr sz="2000" spc="-40" dirty="0" smtClean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MED-</a:t>
            </a:r>
            <a:r>
              <a:rPr sz="2000" spc="-20" dirty="0" err="1">
                <a:latin typeface="Calibri"/>
                <a:cs typeface="Calibri"/>
              </a:rPr>
              <a:t>udvalgene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 err="1" smtClean="0">
                <a:latin typeface="Calibri"/>
                <a:cs typeface="Calibri"/>
              </a:rPr>
              <a:t>en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vigtig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rolle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i </a:t>
            </a:r>
            <a:r>
              <a:rPr sz="2000" spc="-20" dirty="0">
                <a:latin typeface="Calibri"/>
                <a:cs typeface="Calibri"/>
              </a:rPr>
              <a:t>forhold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til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være </a:t>
            </a:r>
            <a:r>
              <a:rPr sz="2000" dirty="0">
                <a:latin typeface="Calibri"/>
                <a:cs typeface="Calibri"/>
              </a:rPr>
              <a:t>med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til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sikre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at </a:t>
            </a:r>
            <a:r>
              <a:rPr sz="2000" spc="-20" dirty="0">
                <a:latin typeface="Calibri"/>
                <a:cs typeface="Calibri"/>
              </a:rPr>
              <a:t>ressourcerne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anvendes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så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hensigtsmæssigt </a:t>
            </a:r>
            <a:r>
              <a:rPr sz="2000" dirty="0" err="1">
                <a:latin typeface="Calibri"/>
                <a:cs typeface="Calibri"/>
              </a:rPr>
              <a:t>som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 err="1" smtClean="0">
                <a:latin typeface="Calibri"/>
                <a:cs typeface="Calibri"/>
              </a:rPr>
              <a:t>muligt</a:t>
            </a:r>
            <a:r>
              <a:rPr sz="2000" spc="-10" dirty="0" smtClean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 dirty="0">
              <a:latin typeface="Calibri"/>
              <a:cs typeface="Calibri"/>
            </a:endParaRPr>
          </a:p>
          <a:p>
            <a:pPr marL="12700" marR="93980">
              <a:lnSpc>
                <a:spcPct val="90000"/>
              </a:lnSpc>
            </a:pPr>
            <a:r>
              <a:rPr lang="da-DK" sz="2000" spc="-10" dirty="0">
                <a:solidFill>
                  <a:srgbClr val="1E1C11"/>
                </a:solidFill>
                <a:latin typeface="Calibri"/>
                <a:cs typeface="Calibri"/>
              </a:rPr>
              <a:t>D</a:t>
            </a:r>
            <a:r>
              <a:rPr lang="da-DK" sz="2000" spc="-10" dirty="0" smtClean="0">
                <a:solidFill>
                  <a:srgbClr val="1E1C11"/>
                </a:solidFill>
                <a:latin typeface="Calibri"/>
                <a:cs typeface="Calibri"/>
              </a:rPr>
              <a:t>røftelserne bidrager dermed også til </a:t>
            </a:r>
            <a:r>
              <a:rPr sz="2000" dirty="0" smtClean="0">
                <a:solidFill>
                  <a:srgbClr val="1E1C11"/>
                </a:solidFill>
                <a:latin typeface="Calibri"/>
                <a:cs typeface="Calibri"/>
              </a:rPr>
              <a:t>et</a:t>
            </a:r>
            <a:r>
              <a:rPr sz="2000" spc="-55" dirty="0" smtClean="0">
                <a:solidFill>
                  <a:srgbClr val="1E1C11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1E1C11"/>
                </a:solidFill>
                <a:latin typeface="Calibri"/>
                <a:cs typeface="Calibri"/>
              </a:rPr>
              <a:t>sundt </a:t>
            </a:r>
            <a:r>
              <a:rPr sz="2000" spc="-10" dirty="0">
                <a:solidFill>
                  <a:srgbClr val="1E1C11"/>
                </a:solidFill>
                <a:latin typeface="Calibri"/>
                <a:cs typeface="Calibri"/>
              </a:rPr>
              <a:t>arbejdsmiljø</a:t>
            </a:r>
            <a:r>
              <a:rPr sz="2000" spc="-80" dirty="0">
                <a:solidFill>
                  <a:srgbClr val="1E1C1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E1C11"/>
                </a:solidFill>
                <a:latin typeface="Calibri"/>
                <a:cs typeface="Calibri"/>
              </a:rPr>
              <a:t>for</a:t>
            </a:r>
            <a:r>
              <a:rPr sz="2000" spc="-50" dirty="0">
                <a:solidFill>
                  <a:srgbClr val="1E1C1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E1C11"/>
                </a:solidFill>
                <a:latin typeface="Calibri"/>
                <a:cs typeface="Calibri"/>
              </a:rPr>
              <a:t>medarbejdere</a:t>
            </a:r>
            <a:r>
              <a:rPr sz="2000" spc="20" dirty="0">
                <a:solidFill>
                  <a:srgbClr val="1E1C1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E1C11"/>
                </a:solidFill>
                <a:latin typeface="Calibri"/>
                <a:cs typeface="Calibri"/>
              </a:rPr>
              <a:t>og</a:t>
            </a:r>
            <a:r>
              <a:rPr sz="2000" spc="-55" dirty="0">
                <a:solidFill>
                  <a:srgbClr val="1E1C11"/>
                </a:solidFill>
                <a:latin typeface="Calibri"/>
                <a:cs typeface="Calibri"/>
              </a:rPr>
              <a:t> </a:t>
            </a:r>
            <a:r>
              <a:rPr sz="2000" dirty="0" err="1" smtClean="0">
                <a:solidFill>
                  <a:srgbClr val="1E1C11"/>
                </a:solidFill>
                <a:latin typeface="Calibri"/>
                <a:cs typeface="Calibri"/>
              </a:rPr>
              <a:t>ledelse</a:t>
            </a:r>
            <a:r>
              <a:rPr lang="da-DK" sz="2000" spc="-20" dirty="0" smtClean="0">
                <a:solidFill>
                  <a:srgbClr val="1E1C11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938151"/>
            <a:ext cx="3201924" cy="32613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9993" y="426212"/>
            <a:ext cx="78193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Calibri"/>
                <a:cs typeface="Calibri"/>
              </a:rPr>
              <a:t>Processen</a:t>
            </a:r>
            <a:r>
              <a:rPr sz="4400" b="0" spc="-75" dirty="0">
                <a:latin typeface="Calibri"/>
                <a:cs typeface="Calibri"/>
              </a:rPr>
              <a:t> </a:t>
            </a:r>
            <a:r>
              <a:rPr sz="4400" b="0" dirty="0">
                <a:latin typeface="Calibri"/>
                <a:cs typeface="Calibri"/>
              </a:rPr>
              <a:t>i</a:t>
            </a:r>
            <a:r>
              <a:rPr sz="4400" b="0" spc="-45" dirty="0">
                <a:latin typeface="Calibri"/>
                <a:cs typeface="Calibri"/>
              </a:rPr>
              <a:t> </a:t>
            </a:r>
            <a:r>
              <a:rPr sz="4400" b="0" dirty="0">
                <a:latin typeface="Calibri"/>
                <a:cs typeface="Calibri"/>
              </a:rPr>
              <a:t>MED</a:t>
            </a:r>
            <a:r>
              <a:rPr sz="4400" b="0" spc="-60" dirty="0">
                <a:latin typeface="Calibri"/>
                <a:cs typeface="Calibri"/>
              </a:rPr>
              <a:t> </a:t>
            </a:r>
            <a:r>
              <a:rPr sz="4400" b="0" dirty="0">
                <a:latin typeface="Calibri"/>
                <a:cs typeface="Calibri"/>
              </a:rPr>
              <a:t>–</a:t>
            </a:r>
            <a:r>
              <a:rPr sz="4400" b="0" spc="-55" dirty="0">
                <a:latin typeface="Calibri"/>
                <a:cs typeface="Calibri"/>
              </a:rPr>
              <a:t> </a:t>
            </a:r>
            <a:r>
              <a:rPr sz="4400" b="0" dirty="0">
                <a:latin typeface="Calibri"/>
                <a:cs typeface="Calibri"/>
              </a:rPr>
              <a:t>Forslag</a:t>
            </a:r>
            <a:r>
              <a:rPr sz="4400" b="0" spc="-50" dirty="0">
                <a:latin typeface="Calibri"/>
                <a:cs typeface="Calibri"/>
              </a:rPr>
              <a:t> </a:t>
            </a:r>
            <a:r>
              <a:rPr sz="4400" b="0" dirty="0">
                <a:latin typeface="Calibri"/>
                <a:cs typeface="Calibri"/>
              </a:rPr>
              <a:t>til</a:t>
            </a:r>
            <a:r>
              <a:rPr sz="4400" b="0" spc="-40" dirty="0">
                <a:latin typeface="Calibri"/>
                <a:cs typeface="Calibri"/>
              </a:rPr>
              <a:t> </a:t>
            </a:r>
            <a:r>
              <a:rPr sz="4400" b="0" spc="-10" dirty="0">
                <a:latin typeface="Calibri"/>
                <a:cs typeface="Calibri"/>
              </a:rPr>
              <a:t>steps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32327" y="1576195"/>
            <a:ext cx="3794758" cy="1238288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440"/>
              </a:spcBef>
            </a:pPr>
            <a:r>
              <a:rPr lang="da-DK" sz="1600" spc="-10" dirty="0" smtClean="0">
                <a:latin typeface="Calibri"/>
                <a:cs typeface="Calibri"/>
              </a:rPr>
              <a:t>D</a:t>
            </a:r>
            <a:r>
              <a:rPr sz="1600" spc="-10" dirty="0" err="1" smtClean="0">
                <a:latin typeface="Calibri"/>
                <a:cs typeface="Calibri"/>
              </a:rPr>
              <a:t>røftelse</a:t>
            </a:r>
            <a:r>
              <a:rPr lang="da-DK" sz="1600" spc="-10" dirty="0" smtClean="0">
                <a:latin typeface="Calibri"/>
                <a:cs typeface="Calibri"/>
              </a:rPr>
              <a:t>r</a:t>
            </a:r>
            <a:r>
              <a:rPr sz="1600" spc="-40" dirty="0" smtClean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af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sammenhæng </a:t>
            </a:r>
            <a:r>
              <a:rPr sz="1600" dirty="0">
                <a:latin typeface="Calibri"/>
                <a:cs typeface="Calibri"/>
              </a:rPr>
              <a:t>mellem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ressourcer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og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lang="da-DK" sz="1600" spc="-10" dirty="0" smtClean="0">
                <a:latin typeface="Calibri"/>
                <a:cs typeface="Calibri"/>
              </a:rPr>
              <a:t>arbejdsmængde</a:t>
            </a:r>
            <a:r>
              <a:rPr sz="1600" spc="-10" dirty="0" smtClean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kan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foregå </a:t>
            </a:r>
            <a:r>
              <a:rPr sz="1600" dirty="0">
                <a:latin typeface="Calibri"/>
                <a:cs typeface="Calibri"/>
              </a:rPr>
              <a:t>over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2-</a:t>
            </a:r>
            <a:r>
              <a:rPr sz="1600" dirty="0">
                <a:latin typeface="Calibri"/>
                <a:cs typeface="Calibri"/>
              </a:rPr>
              <a:t>3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MED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møder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og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deles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op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forskellige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faser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i </a:t>
            </a:r>
            <a:r>
              <a:rPr sz="1600" dirty="0">
                <a:latin typeface="Calibri"/>
                <a:cs typeface="Calibri"/>
              </a:rPr>
              <a:t>det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samlede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årshjul.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Disse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lapper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sagens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natur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ind </a:t>
            </a:r>
            <a:r>
              <a:rPr sz="1600" spc="-10" dirty="0">
                <a:latin typeface="Calibri"/>
                <a:cs typeface="Calibri"/>
              </a:rPr>
              <a:t>over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hinanden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og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kan</a:t>
            </a:r>
            <a:r>
              <a:rPr sz="1600" spc="-20" dirty="0">
                <a:latin typeface="Calibri"/>
                <a:cs typeface="Calibri"/>
              </a:rPr>
              <a:t> drøftes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hver </a:t>
            </a:r>
            <a:r>
              <a:rPr sz="1600" spc="-20" dirty="0">
                <a:latin typeface="Calibri"/>
                <a:cs typeface="Calibri"/>
              </a:rPr>
              <a:t>for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sig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eller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i </a:t>
            </a:r>
            <a:r>
              <a:rPr sz="1600" spc="-10" dirty="0">
                <a:latin typeface="Calibri"/>
                <a:cs typeface="Calibri"/>
              </a:rPr>
              <a:t>sammenhæng: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8209" y="2981325"/>
            <a:ext cx="19088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1)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Fokus</a:t>
            </a:r>
            <a:r>
              <a:rPr sz="1400" b="1" spc="-9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på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kerneopgaven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8209" y="3193161"/>
            <a:ext cx="3806191" cy="228973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355600" marR="5080" indent="-342900">
              <a:lnSpc>
                <a:spcPct val="77900"/>
              </a:lnSpc>
              <a:spcBef>
                <a:spcPts val="4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400" dirty="0">
                <a:latin typeface="Calibri"/>
                <a:cs typeface="Calibri"/>
              </a:rPr>
              <a:t>Klarhed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 err="1">
                <a:latin typeface="Calibri"/>
                <a:cs typeface="Calibri"/>
              </a:rPr>
              <a:t>omkring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35" dirty="0" smtClean="0">
                <a:latin typeface="Calibri"/>
                <a:cs typeface="Calibri"/>
              </a:rPr>
              <a:t> </a:t>
            </a:r>
            <a:r>
              <a:rPr sz="1400" spc="-10" dirty="0" err="1">
                <a:latin typeface="Calibri"/>
                <a:cs typeface="Calibri"/>
              </a:rPr>
              <a:t>arbejdspladsens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0" dirty="0" err="1" smtClean="0">
                <a:latin typeface="Calibri"/>
                <a:cs typeface="Calibri"/>
              </a:rPr>
              <a:t>kerneopgave</a:t>
            </a:r>
            <a:r>
              <a:rPr lang="da-DK" sz="1400" spc="-20" dirty="0">
                <a:latin typeface="Calibri"/>
                <a:cs typeface="Calibri"/>
              </a:rPr>
              <a:t> 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28209" y="3791458"/>
            <a:ext cx="34905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2)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Sammenhæng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mellem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ressourcer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og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opgaver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8208" y="4009771"/>
            <a:ext cx="4187191" cy="58102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55600" marR="5080" indent="-342900" algn="just">
              <a:lnSpc>
                <a:spcPct val="80000"/>
              </a:lnSpc>
              <a:spcBef>
                <a:spcPts val="440"/>
              </a:spcBef>
              <a:buFont typeface="Arial"/>
              <a:buChar char="•"/>
              <a:tabLst>
                <a:tab pos="355600" algn="l"/>
              </a:tabLst>
            </a:pPr>
            <a:r>
              <a:rPr sz="1400" dirty="0">
                <a:latin typeface="Calibri"/>
                <a:cs typeface="Calibri"/>
              </a:rPr>
              <a:t>Drøftelse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af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sammenhæng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og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balance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lang="da-DK" sz="1400" dirty="0" smtClean="0">
                <a:latin typeface="Calibri"/>
                <a:cs typeface="Calibri"/>
              </a:rPr>
              <a:t>mellem</a:t>
            </a:r>
            <a:r>
              <a:rPr sz="1400" spc="35" dirty="0" smtClean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de </a:t>
            </a:r>
            <a:r>
              <a:rPr sz="1400" spc="-10" dirty="0">
                <a:latin typeface="Calibri"/>
                <a:cs typeface="Calibri"/>
              </a:rPr>
              <a:t>opgaver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der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 err="1" smtClean="0">
                <a:latin typeface="Calibri"/>
                <a:cs typeface="Calibri"/>
              </a:rPr>
              <a:t>løses</a:t>
            </a:r>
            <a:r>
              <a:rPr lang="da-DK" sz="1400" dirty="0">
                <a:latin typeface="Calibri"/>
                <a:cs typeface="Calibri"/>
              </a:rPr>
              <a:t>,</a:t>
            </a:r>
            <a:r>
              <a:rPr sz="1400" spc="-15" dirty="0" smtClean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og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de </a:t>
            </a:r>
            <a:r>
              <a:rPr sz="1400" spc="-10" dirty="0">
                <a:latin typeface="Calibri"/>
                <a:cs typeface="Calibri"/>
              </a:rPr>
              <a:t>ressourcer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er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til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rådighed.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28209" y="4730877"/>
            <a:ext cx="4187190" cy="956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3)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Håndtering</a:t>
            </a:r>
            <a:r>
              <a:rPr sz="1400" b="1" spc="-8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og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forebyggelse</a:t>
            </a:r>
            <a:endParaRPr sz="1400" dirty="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3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400" spc="-10" dirty="0">
                <a:latin typeface="Calibri"/>
                <a:cs typeface="Calibri"/>
              </a:rPr>
              <a:t>Drøftelse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af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hvordan </a:t>
            </a:r>
            <a:r>
              <a:rPr sz="1400" dirty="0">
                <a:latin typeface="Calibri"/>
                <a:cs typeface="Calibri"/>
              </a:rPr>
              <a:t>der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sikres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forsat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sundt arbejdsmiljø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og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dermed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 god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trivsel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på </a:t>
            </a:r>
            <a:r>
              <a:rPr sz="1400" spc="-10" dirty="0">
                <a:latin typeface="Calibri"/>
                <a:cs typeface="Calibri"/>
              </a:rPr>
              <a:t>arbejdspladserne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selvom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der er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sket </a:t>
            </a:r>
            <a:r>
              <a:rPr sz="1400" dirty="0">
                <a:latin typeface="Calibri"/>
                <a:cs typeface="Calibri"/>
              </a:rPr>
              <a:t>eventuelle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40" dirty="0">
                <a:latin typeface="Calibri"/>
                <a:cs typeface="Calibri"/>
              </a:rPr>
              <a:t>omrokeringer,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ændringer, </a:t>
            </a:r>
            <a:r>
              <a:rPr sz="1400" dirty="0">
                <a:latin typeface="Calibri"/>
                <a:cs typeface="Calibri"/>
              </a:rPr>
              <a:t>besparelser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mv.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29" name="Billed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6195"/>
            <a:ext cx="4378722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1964" y="464566"/>
            <a:ext cx="799592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dirty="0"/>
              <a:t>1)</a:t>
            </a:r>
            <a:r>
              <a:rPr sz="3200" spc="-80" dirty="0"/>
              <a:t> </a:t>
            </a:r>
            <a:r>
              <a:rPr lang="da-DK" sz="3200" spc="-80" dirty="0" smtClean="0"/>
              <a:t>Dialog om k</a:t>
            </a:r>
            <a:r>
              <a:rPr sz="3200" spc="-10" dirty="0" err="1" smtClean="0"/>
              <a:t>erneopgaven</a:t>
            </a:r>
            <a:r>
              <a:rPr sz="3200" spc="-135" dirty="0" smtClean="0"/>
              <a:t> </a:t>
            </a:r>
            <a:r>
              <a:rPr lang="da-DK" sz="3200" spc="-135" dirty="0" smtClean="0"/>
              <a:t/>
            </a:r>
            <a:br>
              <a:rPr lang="da-DK" sz="3200" spc="-135" dirty="0" smtClean="0"/>
            </a:br>
            <a:r>
              <a:rPr sz="3200" dirty="0" smtClean="0"/>
              <a:t>på</a:t>
            </a:r>
            <a:r>
              <a:rPr sz="3200" spc="-75" dirty="0" smtClean="0"/>
              <a:t> </a:t>
            </a:r>
            <a:r>
              <a:rPr sz="3200" spc="-10" dirty="0"/>
              <a:t>arbejdspladserne</a:t>
            </a:r>
            <a:endParaRPr sz="3200" dirty="0"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58456" y="187995"/>
            <a:ext cx="1531620" cy="1550209"/>
          </a:xfrm>
          <a:prstGeom prst="rect">
            <a:avLst/>
          </a:prstGeom>
        </p:spPr>
      </p:pic>
      <p:sp>
        <p:nvSpPr>
          <p:cNvPr id="5" name="Afrundet rektangel 4"/>
          <p:cNvSpPr/>
          <p:nvPr/>
        </p:nvSpPr>
        <p:spPr>
          <a:xfrm>
            <a:off x="304800" y="1905000"/>
            <a:ext cx="2133600" cy="32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a-DK" dirty="0">
                <a:cs typeface="Calibri"/>
              </a:rPr>
              <a:t>Hvad</a:t>
            </a:r>
            <a:r>
              <a:rPr lang="da-DK" spc="-40" dirty="0">
                <a:cs typeface="Calibri"/>
              </a:rPr>
              <a:t> </a:t>
            </a:r>
            <a:r>
              <a:rPr lang="da-DK" dirty="0">
                <a:cs typeface="Calibri"/>
              </a:rPr>
              <a:t>er</a:t>
            </a:r>
            <a:r>
              <a:rPr lang="da-DK" spc="-25" dirty="0">
                <a:cs typeface="Calibri"/>
              </a:rPr>
              <a:t> </a:t>
            </a:r>
            <a:r>
              <a:rPr lang="da-DK" dirty="0">
                <a:cs typeface="Calibri"/>
              </a:rPr>
              <a:t>vores</a:t>
            </a:r>
            <a:r>
              <a:rPr lang="da-DK" spc="-45" dirty="0">
                <a:cs typeface="Calibri"/>
              </a:rPr>
              <a:t> </a:t>
            </a:r>
            <a:r>
              <a:rPr lang="da-DK" spc="-10" dirty="0" smtClean="0">
                <a:cs typeface="Calibri"/>
              </a:rPr>
              <a:t>kerneopgave ?</a:t>
            </a:r>
            <a:r>
              <a:rPr lang="da-DK" spc="-25" dirty="0" smtClean="0">
                <a:cs typeface="Calibri"/>
              </a:rPr>
              <a:t> </a:t>
            </a:r>
          </a:p>
          <a:p>
            <a:pPr algn="l"/>
            <a:r>
              <a:rPr lang="da-DK" dirty="0">
                <a:cs typeface="Calibri"/>
              </a:rPr>
              <a:t>E</a:t>
            </a:r>
            <a:r>
              <a:rPr lang="da-DK" dirty="0" smtClean="0">
                <a:cs typeface="Calibri"/>
              </a:rPr>
              <a:t>r</a:t>
            </a:r>
            <a:r>
              <a:rPr lang="da-DK" spc="-30" dirty="0" smtClean="0">
                <a:cs typeface="Calibri"/>
              </a:rPr>
              <a:t> </a:t>
            </a:r>
            <a:r>
              <a:rPr lang="da-DK" spc="-25" dirty="0">
                <a:cs typeface="Calibri"/>
              </a:rPr>
              <a:t>der </a:t>
            </a:r>
            <a:r>
              <a:rPr lang="da-DK" spc="-20" dirty="0" smtClean="0">
                <a:cs typeface="Calibri"/>
              </a:rPr>
              <a:t>tilstrækkeligt</a:t>
            </a:r>
            <a:r>
              <a:rPr lang="da-DK" spc="30" dirty="0" smtClean="0">
                <a:cs typeface="Calibri"/>
              </a:rPr>
              <a:t> </a:t>
            </a:r>
            <a:r>
              <a:rPr lang="da-DK" spc="-20" dirty="0">
                <a:cs typeface="Calibri"/>
              </a:rPr>
              <a:t>fokus</a:t>
            </a:r>
            <a:r>
              <a:rPr lang="da-DK" spc="-45" dirty="0">
                <a:cs typeface="Calibri"/>
              </a:rPr>
              <a:t> </a:t>
            </a:r>
            <a:r>
              <a:rPr lang="da-DK" dirty="0">
                <a:cs typeface="Calibri"/>
              </a:rPr>
              <a:t>på</a:t>
            </a:r>
            <a:r>
              <a:rPr lang="da-DK" spc="10" dirty="0">
                <a:cs typeface="Calibri"/>
              </a:rPr>
              <a:t> </a:t>
            </a:r>
            <a:r>
              <a:rPr lang="da-DK" spc="-10" dirty="0" smtClean="0">
                <a:cs typeface="Calibri"/>
              </a:rPr>
              <a:t>den</a:t>
            </a:r>
            <a:r>
              <a:rPr lang="da-DK" spc="-55" dirty="0" smtClean="0">
                <a:cs typeface="Calibri"/>
              </a:rPr>
              <a:t> </a:t>
            </a:r>
            <a:r>
              <a:rPr lang="da-DK" dirty="0">
                <a:cs typeface="Calibri"/>
              </a:rPr>
              <a:t>i</a:t>
            </a:r>
            <a:r>
              <a:rPr lang="da-DK" spc="10" dirty="0">
                <a:cs typeface="Calibri"/>
              </a:rPr>
              <a:t> </a:t>
            </a:r>
            <a:r>
              <a:rPr lang="da-DK" dirty="0">
                <a:cs typeface="Calibri"/>
              </a:rPr>
              <a:t>vores</a:t>
            </a:r>
            <a:r>
              <a:rPr lang="da-DK" spc="-60" dirty="0">
                <a:cs typeface="Calibri"/>
              </a:rPr>
              <a:t> </a:t>
            </a:r>
            <a:r>
              <a:rPr lang="da-DK" spc="-60" dirty="0" smtClean="0">
                <a:cs typeface="Calibri"/>
              </a:rPr>
              <a:t>opgaveløsning og</a:t>
            </a:r>
            <a:r>
              <a:rPr lang="da-DK" spc="-30" dirty="0" smtClean="0">
                <a:cs typeface="Calibri"/>
              </a:rPr>
              <a:t> </a:t>
            </a:r>
            <a:r>
              <a:rPr lang="da-DK" spc="-10" dirty="0" smtClean="0">
                <a:cs typeface="Calibri"/>
              </a:rPr>
              <a:t>prioriteringer ?</a:t>
            </a:r>
            <a:endParaRPr lang="da-DK" dirty="0"/>
          </a:p>
        </p:txBody>
      </p:sp>
      <p:sp>
        <p:nvSpPr>
          <p:cNvPr id="6" name="Afrundet rektangel 5"/>
          <p:cNvSpPr/>
          <p:nvPr/>
        </p:nvSpPr>
        <p:spPr>
          <a:xfrm>
            <a:off x="2684463" y="1905000"/>
            <a:ext cx="1963737" cy="32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a-DK" dirty="0" smtClean="0">
                <a:cs typeface="Calibri"/>
              </a:rPr>
              <a:t>Hvad</a:t>
            </a:r>
            <a:r>
              <a:rPr lang="da-DK" spc="-40" dirty="0" smtClean="0">
                <a:cs typeface="Calibri"/>
              </a:rPr>
              <a:t> </a:t>
            </a:r>
            <a:r>
              <a:rPr lang="da-DK" dirty="0" smtClean="0">
                <a:cs typeface="Calibri"/>
              </a:rPr>
              <a:t>er</a:t>
            </a:r>
            <a:r>
              <a:rPr lang="da-DK" spc="-25" dirty="0" smtClean="0">
                <a:cs typeface="Calibri"/>
              </a:rPr>
              <a:t> KAN opgaver ?</a:t>
            </a:r>
          </a:p>
          <a:p>
            <a:pPr algn="l"/>
            <a:r>
              <a:rPr lang="da-DK" spc="-25" dirty="0" smtClean="0">
                <a:cs typeface="Calibri"/>
              </a:rPr>
              <a:t>Hvad er SKAL o</a:t>
            </a:r>
            <a:r>
              <a:rPr lang="da-DK" spc="-10" dirty="0" smtClean="0">
                <a:cs typeface="Calibri"/>
              </a:rPr>
              <a:t>pgaver ?</a:t>
            </a:r>
            <a:r>
              <a:rPr lang="da-DK" spc="-25" dirty="0" smtClean="0">
                <a:cs typeface="Calibri"/>
              </a:rPr>
              <a:t> </a:t>
            </a:r>
          </a:p>
        </p:txBody>
      </p:sp>
      <p:sp>
        <p:nvSpPr>
          <p:cNvPr id="7" name="Afrundet rektangel 6"/>
          <p:cNvSpPr/>
          <p:nvPr/>
        </p:nvSpPr>
        <p:spPr>
          <a:xfrm>
            <a:off x="4933950" y="1905000"/>
            <a:ext cx="1905000" cy="32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a-DK" spc="-10" dirty="0" smtClean="0">
                <a:cs typeface="Calibri"/>
              </a:rPr>
              <a:t>Er der opgaver, vi kan undlade at løse fremover?</a:t>
            </a:r>
            <a:r>
              <a:rPr lang="da-DK" spc="-25" dirty="0" smtClean="0">
                <a:cs typeface="Calibri"/>
              </a:rPr>
              <a:t> </a:t>
            </a:r>
          </a:p>
        </p:txBody>
      </p:sp>
      <p:sp>
        <p:nvSpPr>
          <p:cNvPr id="8" name="Afrundet rektangel 7"/>
          <p:cNvSpPr/>
          <p:nvPr/>
        </p:nvSpPr>
        <p:spPr>
          <a:xfrm>
            <a:off x="7086600" y="1905000"/>
            <a:ext cx="1773237" cy="32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a-DK" spc="-25" dirty="0" smtClean="0">
                <a:cs typeface="Calibri"/>
              </a:rPr>
              <a:t>Forslag til konkrete initiativer der kan sættes i gang ?</a:t>
            </a:r>
          </a:p>
        </p:txBody>
      </p:sp>
      <p:sp>
        <p:nvSpPr>
          <p:cNvPr id="9" name="Højrepil 8"/>
          <p:cNvSpPr/>
          <p:nvPr/>
        </p:nvSpPr>
        <p:spPr>
          <a:xfrm>
            <a:off x="2138109" y="5105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Højrepil 9"/>
          <p:cNvSpPr/>
          <p:nvPr/>
        </p:nvSpPr>
        <p:spPr>
          <a:xfrm>
            <a:off x="4419600" y="51511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Højrepil 10"/>
          <p:cNvSpPr/>
          <p:nvPr/>
        </p:nvSpPr>
        <p:spPr>
          <a:xfrm>
            <a:off x="6477000" y="51511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27270" y="4495800"/>
            <a:ext cx="3796029" cy="743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5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16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2600" y="685800"/>
            <a:ext cx="3163824" cy="840671"/>
          </a:xfrm>
          <a:prstGeom prst="rect">
            <a:avLst/>
          </a:prstGeom>
        </p:spPr>
      </p:pic>
      <p:sp>
        <p:nvSpPr>
          <p:cNvPr id="5" name="Afrundet rektangel 4"/>
          <p:cNvSpPr/>
          <p:nvPr/>
        </p:nvSpPr>
        <p:spPr>
          <a:xfrm>
            <a:off x="304800" y="1814577"/>
            <a:ext cx="2133600" cy="3581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18415" algn="l">
              <a:lnSpc>
                <a:spcPct val="80000"/>
              </a:lnSpc>
              <a:tabLst>
                <a:tab pos="354965" algn="l"/>
                <a:tab pos="355600" algn="l"/>
              </a:tabLst>
            </a:pPr>
            <a:r>
              <a:rPr lang="da-DK" spc="-10" dirty="0">
                <a:cs typeface="Calibri"/>
              </a:rPr>
              <a:t>Oplever</a:t>
            </a:r>
            <a:r>
              <a:rPr lang="da-DK" spc="5" dirty="0">
                <a:cs typeface="Calibri"/>
              </a:rPr>
              <a:t> </a:t>
            </a:r>
            <a:r>
              <a:rPr lang="da-DK" spc="5" dirty="0" smtClean="0">
                <a:cs typeface="Calibri"/>
              </a:rPr>
              <a:t>vi </a:t>
            </a:r>
            <a:r>
              <a:rPr lang="da-DK" dirty="0" smtClean="0">
                <a:cs typeface="Calibri"/>
              </a:rPr>
              <a:t>at</a:t>
            </a:r>
            <a:r>
              <a:rPr lang="da-DK" spc="-20" dirty="0" smtClean="0">
                <a:cs typeface="Calibri"/>
              </a:rPr>
              <a:t> </a:t>
            </a:r>
            <a:r>
              <a:rPr lang="da-DK" dirty="0">
                <a:cs typeface="Calibri"/>
              </a:rPr>
              <a:t>der</a:t>
            </a:r>
            <a:r>
              <a:rPr lang="da-DK" spc="-15" dirty="0">
                <a:cs typeface="Calibri"/>
              </a:rPr>
              <a:t> </a:t>
            </a:r>
            <a:r>
              <a:rPr lang="da-DK" dirty="0">
                <a:cs typeface="Calibri"/>
              </a:rPr>
              <a:t>på</a:t>
            </a:r>
            <a:r>
              <a:rPr lang="da-DK" spc="-15" dirty="0">
                <a:cs typeface="Calibri"/>
              </a:rPr>
              <a:t> </a:t>
            </a:r>
            <a:r>
              <a:rPr lang="da-DK" spc="-10" dirty="0">
                <a:cs typeface="Calibri"/>
              </a:rPr>
              <a:t>arbejdspladsen</a:t>
            </a:r>
            <a:r>
              <a:rPr lang="da-DK" spc="-30" dirty="0">
                <a:cs typeface="Calibri"/>
              </a:rPr>
              <a:t> </a:t>
            </a:r>
            <a:r>
              <a:rPr lang="da-DK" spc="-50" dirty="0">
                <a:cs typeface="Calibri"/>
              </a:rPr>
              <a:t>– </a:t>
            </a:r>
            <a:r>
              <a:rPr lang="da-DK" dirty="0">
                <a:cs typeface="Calibri"/>
              </a:rPr>
              <a:t>herunder</a:t>
            </a:r>
            <a:r>
              <a:rPr lang="da-DK" spc="-20" dirty="0">
                <a:cs typeface="Calibri"/>
              </a:rPr>
              <a:t> </a:t>
            </a:r>
            <a:r>
              <a:rPr lang="da-DK" dirty="0">
                <a:cs typeface="Calibri"/>
              </a:rPr>
              <a:t>det</a:t>
            </a:r>
            <a:r>
              <a:rPr lang="da-DK" spc="20" dirty="0">
                <a:cs typeface="Calibri"/>
              </a:rPr>
              <a:t> </a:t>
            </a:r>
            <a:r>
              <a:rPr lang="da-DK" dirty="0">
                <a:cs typeface="Calibri"/>
              </a:rPr>
              <a:t>team/</a:t>
            </a:r>
            <a:r>
              <a:rPr lang="da-DK" spc="-40" dirty="0">
                <a:cs typeface="Calibri"/>
              </a:rPr>
              <a:t> </a:t>
            </a:r>
            <a:r>
              <a:rPr lang="da-DK" dirty="0">
                <a:cs typeface="Calibri"/>
              </a:rPr>
              <a:t>den</a:t>
            </a:r>
            <a:r>
              <a:rPr lang="da-DK" spc="-20" dirty="0">
                <a:cs typeface="Calibri"/>
              </a:rPr>
              <a:t> </a:t>
            </a:r>
            <a:r>
              <a:rPr lang="da-DK" dirty="0">
                <a:cs typeface="Calibri"/>
              </a:rPr>
              <a:t>nære</a:t>
            </a:r>
            <a:r>
              <a:rPr lang="da-DK" spc="15" dirty="0">
                <a:cs typeface="Calibri"/>
              </a:rPr>
              <a:t> </a:t>
            </a:r>
            <a:r>
              <a:rPr lang="da-DK" dirty="0" smtClean="0">
                <a:cs typeface="Calibri"/>
              </a:rPr>
              <a:t>gruppe</a:t>
            </a:r>
            <a:r>
              <a:rPr lang="da-DK" spc="-20" dirty="0" smtClean="0">
                <a:cs typeface="Calibri"/>
              </a:rPr>
              <a:t> </a:t>
            </a:r>
            <a:r>
              <a:rPr lang="da-DK" dirty="0">
                <a:cs typeface="Calibri"/>
              </a:rPr>
              <a:t>–</a:t>
            </a:r>
            <a:r>
              <a:rPr lang="da-DK" spc="-20" dirty="0">
                <a:cs typeface="Calibri"/>
              </a:rPr>
              <a:t> </a:t>
            </a:r>
            <a:r>
              <a:rPr lang="da-DK" dirty="0">
                <a:cs typeface="Calibri"/>
              </a:rPr>
              <a:t>er</a:t>
            </a:r>
            <a:r>
              <a:rPr lang="da-DK" spc="-15" dirty="0">
                <a:cs typeface="Calibri"/>
              </a:rPr>
              <a:t> </a:t>
            </a:r>
            <a:r>
              <a:rPr lang="da-DK" spc="-10" dirty="0">
                <a:cs typeface="Calibri"/>
              </a:rPr>
              <a:t>sammenhæng</a:t>
            </a:r>
            <a:r>
              <a:rPr lang="da-DK" spc="-35" dirty="0">
                <a:cs typeface="Calibri"/>
              </a:rPr>
              <a:t> </a:t>
            </a:r>
            <a:r>
              <a:rPr lang="da-DK" dirty="0">
                <a:cs typeface="Calibri"/>
              </a:rPr>
              <a:t>mellem</a:t>
            </a:r>
            <a:r>
              <a:rPr lang="da-DK" spc="-65" dirty="0">
                <a:cs typeface="Calibri"/>
              </a:rPr>
              <a:t> </a:t>
            </a:r>
            <a:r>
              <a:rPr lang="da-DK" spc="-35" dirty="0">
                <a:cs typeface="Calibri"/>
              </a:rPr>
              <a:t>de </a:t>
            </a:r>
            <a:r>
              <a:rPr lang="da-DK" spc="-40" dirty="0">
                <a:cs typeface="Calibri"/>
              </a:rPr>
              <a:t>ressourcer,</a:t>
            </a:r>
            <a:r>
              <a:rPr lang="da-DK" dirty="0">
                <a:cs typeface="Calibri"/>
              </a:rPr>
              <a:t> der</a:t>
            </a:r>
            <a:r>
              <a:rPr lang="da-DK" spc="-20" dirty="0">
                <a:cs typeface="Calibri"/>
              </a:rPr>
              <a:t> </a:t>
            </a:r>
            <a:r>
              <a:rPr lang="da-DK" dirty="0">
                <a:cs typeface="Calibri"/>
              </a:rPr>
              <a:t>er</a:t>
            </a:r>
            <a:r>
              <a:rPr lang="da-DK" spc="-15" dirty="0">
                <a:cs typeface="Calibri"/>
              </a:rPr>
              <a:t> </a:t>
            </a:r>
            <a:r>
              <a:rPr lang="da-DK" dirty="0">
                <a:cs typeface="Calibri"/>
              </a:rPr>
              <a:t>til </a:t>
            </a:r>
            <a:r>
              <a:rPr lang="da-DK" spc="-10" dirty="0">
                <a:cs typeface="Calibri"/>
              </a:rPr>
              <a:t>rådighed</a:t>
            </a:r>
            <a:r>
              <a:rPr lang="da-DK" spc="-35" dirty="0">
                <a:cs typeface="Calibri"/>
              </a:rPr>
              <a:t> </a:t>
            </a:r>
            <a:r>
              <a:rPr lang="da-DK" dirty="0">
                <a:cs typeface="Calibri"/>
              </a:rPr>
              <a:t>(tid, </a:t>
            </a:r>
            <a:r>
              <a:rPr lang="da-DK" spc="-35" dirty="0">
                <a:cs typeface="Calibri"/>
              </a:rPr>
              <a:t>kompetencer, </a:t>
            </a:r>
            <a:r>
              <a:rPr lang="da-DK" spc="-20" dirty="0">
                <a:cs typeface="Calibri"/>
              </a:rPr>
              <a:t>økonomi</a:t>
            </a:r>
            <a:r>
              <a:rPr lang="da-DK" spc="-50" dirty="0">
                <a:cs typeface="Calibri"/>
              </a:rPr>
              <a:t> </a:t>
            </a:r>
            <a:r>
              <a:rPr lang="da-DK" spc="-65" dirty="0">
                <a:cs typeface="Calibri"/>
              </a:rPr>
              <a:t>mv.)</a:t>
            </a:r>
            <a:r>
              <a:rPr lang="da-DK" spc="-85" dirty="0">
                <a:cs typeface="Calibri"/>
              </a:rPr>
              <a:t> </a:t>
            </a:r>
            <a:r>
              <a:rPr lang="da-DK" dirty="0">
                <a:cs typeface="Calibri"/>
              </a:rPr>
              <a:t>og</a:t>
            </a:r>
            <a:r>
              <a:rPr lang="da-DK" spc="-20" dirty="0">
                <a:cs typeface="Calibri"/>
              </a:rPr>
              <a:t> </a:t>
            </a:r>
            <a:r>
              <a:rPr lang="da-DK" dirty="0">
                <a:cs typeface="Calibri"/>
              </a:rPr>
              <a:t>de</a:t>
            </a:r>
            <a:r>
              <a:rPr lang="da-DK" spc="-25" dirty="0">
                <a:cs typeface="Calibri"/>
              </a:rPr>
              <a:t> </a:t>
            </a:r>
            <a:r>
              <a:rPr lang="da-DK" spc="-20" dirty="0" smtClean="0">
                <a:cs typeface="Calibri"/>
              </a:rPr>
              <a:t>opgaver,</a:t>
            </a:r>
            <a:r>
              <a:rPr lang="da-DK" spc="-10" dirty="0" smtClean="0">
                <a:cs typeface="Calibri"/>
              </a:rPr>
              <a:t> </a:t>
            </a:r>
            <a:r>
              <a:rPr lang="da-DK" dirty="0" smtClean="0">
                <a:cs typeface="Calibri"/>
              </a:rPr>
              <a:t>vi</a:t>
            </a:r>
            <a:r>
              <a:rPr lang="da-DK" spc="-5" dirty="0" smtClean="0">
                <a:cs typeface="Calibri"/>
              </a:rPr>
              <a:t> </a:t>
            </a:r>
            <a:r>
              <a:rPr lang="da-DK" spc="-20" dirty="0">
                <a:cs typeface="Calibri"/>
              </a:rPr>
              <a:t>har?</a:t>
            </a:r>
            <a:endParaRPr lang="da-DK" dirty="0">
              <a:cs typeface="Calibri"/>
            </a:endParaRPr>
          </a:p>
        </p:txBody>
      </p:sp>
      <p:sp>
        <p:nvSpPr>
          <p:cNvPr id="6" name="Afrundet rektangel 5"/>
          <p:cNvSpPr/>
          <p:nvPr/>
        </p:nvSpPr>
        <p:spPr>
          <a:xfrm>
            <a:off x="2609255" y="1814577"/>
            <a:ext cx="2289810" cy="3581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116205">
              <a:spcBef>
                <a:spcPts val="5"/>
              </a:spcBef>
              <a:tabLst>
                <a:tab pos="354965" algn="l"/>
                <a:tab pos="355600" algn="l"/>
              </a:tabLst>
            </a:pPr>
            <a:r>
              <a:rPr lang="da-DK" dirty="0">
                <a:cs typeface="Calibri"/>
              </a:rPr>
              <a:t>Er</a:t>
            </a:r>
            <a:r>
              <a:rPr lang="da-DK" spc="-45" dirty="0">
                <a:cs typeface="Calibri"/>
              </a:rPr>
              <a:t> </a:t>
            </a:r>
            <a:r>
              <a:rPr lang="da-DK" dirty="0">
                <a:cs typeface="Calibri"/>
              </a:rPr>
              <a:t>der</a:t>
            </a:r>
            <a:r>
              <a:rPr lang="da-DK" spc="-40" dirty="0">
                <a:cs typeface="Calibri"/>
              </a:rPr>
              <a:t> områder,</a:t>
            </a:r>
            <a:r>
              <a:rPr lang="da-DK" spc="-35" dirty="0">
                <a:cs typeface="Calibri"/>
              </a:rPr>
              <a:t> </a:t>
            </a:r>
            <a:r>
              <a:rPr lang="da-DK" spc="-20" dirty="0">
                <a:cs typeface="Calibri"/>
              </a:rPr>
              <a:t>hvor</a:t>
            </a:r>
            <a:r>
              <a:rPr lang="da-DK" spc="-50" dirty="0">
                <a:cs typeface="Calibri"/>
              </a:rPr>
              <a:t> </a:t>
            </a:r>
            <a:r>
              <a:rPr lang="da-DK" dirty="0" smtClean="0">
                <a:cs typeface="Calibri"/>
              </a:rPr>
              <a:t>vi</a:t>
            </a:r>
            <a:r>
              <a:rPr lang="da-DK" spc="-15" dirty="0" smtClean="0">
                <a:cs typeface="Calibri"/>
              </a:rPr>
              <a:t> </a:t>
            </a:r>
            <a:r>
              <a:rPr lang="da-DK" dirty="0">
                <a:cs typeface="Calibri"/>
              </a:rPr>
              <a:t>er</a:t>
            </a:r>
            <a:r>
              <a:rPr lang="da-DK" spc="-30" dirty="0">
                <a:cs typeface="Calibri"/>
              </a:rPr>
              <a:t> </a:t>
            </a:r>
            <a:r>
              <a:rPr lang="da-DK" spc="-10" dirty="0">
                <a:cs typeface="Calibri"/>
              </a:rPr>
              <a:t>lykkedes</a:t>
            </a:r>
            <a:r>
              <a:rPr lang="da-DK" spc="20" dirty="0">
                <a:cs typeface="Calibri"/>
              </a:rPr>
              <a:t> </a:t>
            </a:r>
            <a:r>
              <a:rPr lang="da-DK" dirty="0">
                <a:cs typeface="Calibri"/>
              </a:rPr>
              <a:t>med</a:t>
            </a:r>
            <a:r>
              <a:rPr lang="da-DK" spc="-40" dirty="0">
                <a:cs typeface="Calibri"/>
              </a:rPr>
              <a:t> </a:t>
            </a:r>
            <a:r>
              <a:rPr lang="da-DK" spc="-25" dirty="0">
                <a:cs typeface="Calibri"/>
              </a:rPr>
              <a:t>at </a:t>
            </a:r>
            <a:r>
              <a:rPr lang="da-DK" spc="-10" dirty="0">
                <a:cs typeface="Calibri"/>
              </a:rPr>
              <a:t>(gen)skabe</a:t>
            </a:r>
            <a:r>
              <a:rPr lang="da-DK" spc="10" dirty="0">
                <a:cs typeface="Calibri"/>
              </a:rPr>
              <a:t> </a:t>
            </a:r>
            <a:r>
              <a:rPr lang="da-DK" dirty="0">
                <a:cs typeface="Calibri"/>
              </a:rPr>
              <a:t>en</a:t>
            </a:r>
            <a:r>
              <a:rPr lang="da-DK" spc="-30" dirty="0">
                <a:cs typeface="Calibri"/>
              </a:rPr>
              <a:t> </a:t>
            </a:r>
            <a:r>
              <a:rPr lang="da-DK" dirty="0">
                <a:cs typeface="Calibri"/>
              </a:rPr>
              <a:t>god</a:t>
            </a:r>
            <a:r>
              <a:rPr lang="da-DK" spc="-45" dirty="0">
                <a:cs typeface="Calibri"/>
              </a:rPr>
              <a:t> </a:t>
            </a:r>
            <a:r>
              <a:rPr lang="da-DK" dirty="0">
                <a:cs typeface="Calibri"/>
              </a:rPr>
              <a:t>balance</a:t>
            </a:r>
            <a:r>
              <a:rPr lang="da-DK" spc="-35" dirty="0">
                <a:cs typeface="Calibri"/>
              </a:rPr>
              <a:t> </a:t>
            </a:r>
            <a:r>
              <a:rPr lang="da-DK" dirty="0">
                <a:cs typeface="Calibri"/>
              </a:rPr>
              <a:t>mellem</a:t>
            </a:r>
            <a:r>
              <a:rPr lang="da-DK" spc="-70" dirty="0">
                <a:cs typeface="Calibri"/>
              </a:rPr>
              <a:t> </a:t>
            </a:r>
            <a:r>
              <a:rPr lang="da-DK" spc="-20" dirty="0">
                <a:cs typeface="Calibri"/>
              </a:rPr>
              <a:t>opgaver</a:t>
            </a:r>
            <a:r>
              <a:rPr lang="da-DK" spc="-25" dirty="0">
                <a:cs typeface="Calibri"/>
              </a:rPr>
              <a:t> og </a:t>
            </a:r>
            <a:r>
              <a:rPr lang="da-DK" spc="-45" dirty="0" smtClean="0">
                <a:cs typeface="Calibri"/>
              </a:rPr>
              <a:t>ressourcer ? </a:t>
            </a:r>
            <a:r>
              <a:rPr lang="da-DK" dirty="0" smtClean="0">
                <a:cs typeface="Calibri"/>
              </a:rPr>
              <a:t>Hvis</a:t>
            </a:r>
            <a:r>
              <a:rPr lang="da-DK" spc="-45" dirty="0" smtClean="0">
                <a:cs typeface="Calibri"/>
              </a:rPr>
              <a:t> </a:t>
            </a:r>
            <a:r>
              <a:rPr lang="da-DK" dirty="0">
                <a:cs typeface="Calibri"/>
              </a:rPr>
              <a:t>ja,</a:t>
            </a:r>
            <a:r>
              <a:rPr lang="da-DK" spc="-40" dirty="0">
                <a:cs typeface="Calibri"/>
              </a:rPr>
              <a:t> </a:t>
            </a:r>
            <a:r>
              <a:rPr lang="da-DK" dirty="0">
                <a:cs typeface="Calibri"/>
              </a:rPr>
              <a:t>er</a:t>
            </a:r>
            <a:r>
              <a:rPr lang="da-DK" spc="-30" dirty="0">
                <a:cs typeface="Calibri"/>
              </a:rPr>
              <a:t> </a:t>
            </a:r>
            <a:r>
              <a:rPr lang="da-DK" dirty="0">
                <a:cs typeface="Calibri"/>
              </a:rPr>
              <a:t>der</a:t>
            </a:r>
            <a:r>
              <a:rPr lang="da-DK" spc="-40" dirty="0">
                <a:cs typeface="Calibri"/>
              </a:rPr>
              <a:t> </a:t>
            </a:r>
            <a:r>
              <a:rPr lang="da-DK" dirty="0">
                <a:cs typeface="Calibri"/>
              </a:rPr>
              <a:t>noget vi</a:t>
            </a:r>
            <a:r>
              <a:rPr lang="da-DK" spc="-25" dirty="0">
                <a:cs typeface="Calibri"/>
              </a:rPr>
              <a:t> </a:t>
            </a:r>
            <a:r>
              <a:rPr lang="da-DK" dirty="0">
                <a:cs typeface="Calibri"/>
              </a:rPr>
              <a:t>kan</a:t>
            </a:r>
            <a:r>
              <a:rPr lang="da-DK" spc="-30" dirty="0">
                <a:cs typeface="Calibri"/>
              </a:rPr>
              <a:t> </a:t>
            </a:r>
            <a:r>
              <a:rPr lang="da-DK" dirty="0">
                <a:cs typeface="Calibri"/>
              </a:rPr>
              <a:t>lære</a:t>
            </a:r>
            <a:r>
              <a:rPr lang="da-DK" spc="-5" dirty="0">
                <a:cs typeface="Calibri"/>
              </a:rPr>
              <a:t> </a:t>
            </a:r>
            <a:r>
              <a:rPr lang="da-DK" spc="-25" dirty="0">
                <a:cs typeface="Calibri"/>
              </a:rPr>
              <a:t>af </a:t>
            </a:r>
            <a:r>
              <a:rPr lang="da-DK" dirty="0">
                <a:cs typeface="Calibri"/>
              </a:rPr>
              <a:t>det,</a:t>
            </a:r>
            <a:r>
              <a:rPr lang="da-DK" spc="-40" dirty="0">
                <a:cs typeface="Calibri"/>
              </a:rPr>
              <a:t> </a:t>
            </a:r>
            <a:r>
              <a:rPr lang="da-DK" dirty="0">
                <a:cs typeface="Calibri"/>
              </a:rPr>
              <a:t>som</a:t>
            </a:r>
            <a:r>
              <a:rPr lang="da-DK" spc="-75" dirty="0">
                <a:cs typeface="Calibri"/>
              </a:rPr>
              <a:t> </a:t>
            </a:r>
            <a:r>
              <a:rPr lang="da-DK" dirty="0">
                <a:cs typeface="Calibri"/>
              </a:rPr>
              <a:t>kan</a:t>
            </a:r>
            <a:r>
              <a:rPr lang="da-DK" spc="-45" dirty="0">
                <a:cs typeface="Calibri"/>
              </a:rPr>
              <a:t> </a:t>
            </a:r>
            <a:r>
              <a:rPr lang="da-DK" dirty="0">
                <a:cs typeface="Calibri"/>
              </a:rPr>
              <a:t>bruges</a:t>
            </a:r>
            <a:r>
              <a:rPr lang="da-DK" spc="-55" dirty="0">
                <a:cs typeface="Calibri"/>
              </a:rPr>
              <a:t> </a:t>
            </a:r>
            <a:r>
              <a:rPr lang="da-DK" dirty="0">
                <a:cs typeface="Calibri"/>
              </a:rPr>
              <a:t>på</a:t>
            </a:r>
            <a:r>
              <a:rPr lang="da-DK" spc="-55" dirty="0">
                <a:cs typeface="Calibri"/>
              </a:rPr>
              <a:t> </a:t>
            </a:r>
            <a:r>
              <a:rPr lang="da-DK" dirty="0">
                <a:cs typeface="Calibri"/>
              </a:rPr>
              <a:t>andre</a:t>
            </a:r>
            <a:r>
              <a:rPr lang="da-DK" spc="-20" dirty="0">
                <a:cs typeface="Calibri"/>
              </a:rPr>
              <a:t> </a:t>
            </a:r>
            <a:r>
              <a:rPr lang="da-DK" spc="-10" dirty="0">
                <a:cs typeface="Calibri"/>
              </a:rPr>
              <a:t>områder?</a:t>
            </a:r>
            <a:endParaRPr lang="da-DK" dirty="0">
              <a:cs typeface="Calibri"/>
            </a:endParaRPr>
          </a:p>
          <a:p>
            <a:pPr>
              <a:spcBef>
                <a:spcPts val="20"/>
              </a:spcBef>
              <a:buFont typeface="Arial"/>
              <a:buChar char="•"/>
            </a:pPr>
            <a:endParaRPr lang="da-DK" dirty="0">
              <a:cs typeface="Calibri"/>
            </a:endParaRPr>
          </a:p>
        </p:txBody>
      </p:sp>
      <p:sp>
        <p:nvSpPr>
          <p:cNvPr id="7" name="Afrundet rektangel 6"/>
          <p:cNvSpPr/>
          <p:nvPr/>
        </p:nvSpPr>
        <p:spPr>
          <a:xfrm>
            <a:off x="4999410" y="1851660"/>
            <a:ext cx="2289810" cy="3581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>
              <a:tabLst>
                <a:tab pos="354965" algn="l"/>
                <a:tab pos="355600" algn="l"/>
              </a:tabLst>
            </a:pPr>
            <a:r>
              <a:rPr lang="da-DK" dirty="0" smtClean="0">
                <a:cs typeface="Calibri"/>
              </a:rPr>
              <a:t>Er der områder, hvor </a:t>
            </a:r>
            <a:r>
              <a:rPr lang="da-DK" spc="-60" dirty="0" smtClean="0">
                <a:cs typeface="Calibri"/>
              </a:rPr>
              <a:t> </a:t>
            </a:r>
            <a:r>
              <a:rPr lang="da-DK" dirty="0">
                <a:cs typeface="Calibri"/>
              </a:rPr>
              <a:t>der</a:t>
            </a:r>
            <a:r>
              <a:rPr lang="da-DK" spc="-30" dirty="0">
                <a:cs typeface="Calibri"/>
              </a:rPr>
              <a:t> </a:t>
            </a:r>
            <a:r>
              <a:rPr lang="da-DK" dirty="0">
                <a:cs typeface="Calibri"/>
              </a:rPr>
              <a:t>er</a:t>
            </a:r>
            <a:r>
              <a:rPr lang="da-DK" spc="-30" dirty="0">
                <a:cs typeface="Calibri"/>
              </a:rPr>
              <a:t> </a:t>
            </a:r>
            <a:r>
              <a:rPr lang="da-DK" spc="-30" dirty="0" smtClean="0">
                <a:cs typeface="Calibri"/>
              </a:rPr>
              <a:t>plads til forbedringer</a:t>
            </a:r>
            <a:r>
              <a:rPr lang="da-DK" spc="-40" dirty="0">
                <a:cs typeface="Calibri"/>
              </a:rPr>
              <a:t> </a:t>
            </a:r>
            <a:r>
              <a:rPr lang="da-DK" spc="-40" dirty="0" smtClean="0">
                <a:cs typeface="Calibri"/>
              </a:rPr>
              <a:t>?</a:t>
            </a:r>
          </a:p>
          <a:p>
            <a:pPr marL="12700" marR="5080">
              <a:tabLst>
                <a:tab pos="354965" algn="l"/>
                <a:tab pos="355600" algn="l"/>
              </a:tabLst>
            </a:pPr>
            <a:endParaRPr lang="da-DK" spc="-40" dirty="0" smtClean="0">
              <a:cs typeface="Calibri"/>
            </a:endParaRPr>
          </a:p>
          <a:p>
            <a:pPr marL="12700" marR="5080">
              <a:tabLst>
                <a:tab pos="354965" algn="l"/>
                <a:tab pos="355600" algn="l"/>
              </a:tabLst>
            </a:pPr>
            <a:r>
              <a:rPr lang="da-DK" spc="-40" dirty="0" smtClean="0">
                <a:cs typeface="Calibri"/>
              </a:rPr>
              <a:t>I givet fald hvilke</a:t>
            </a:r>
            <a:r>
              <a:rPr lang="da-DK" dirty="0" smtClean="0">
                <a:cs typeface="Calibri"/>
              </a:rPr>
              <a:t> ?</a:t>
            </a:r>
          </a:p>
        </p:txBody>
      </p:sp>
      <p:sp>
        <p:nvSpPr>
          <p:cNvPr id="8" name="Afrundet rektangel 7"/>
          <p:cNvSpPr/>
          <p:nvPr/>
        </p:nvSpPr>
        <p:spPr>
          <a:xfrm>
            <a:off x="7375810" y="1814577"/>
            <a:ext cx="1773237" cy="3581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a-DK" spc="-25" dirty="0" smtClean="0">
                <a:cs typeface="Calibri"/>
              </a:rPr>
              <a:t>Forslag til konkrete initiativer der kan sættes i gang ?</a:t>
            </a:r>
          </a:p>
        </p:txBody>
      </p:sp>
      <p:sp>
        <p:nvSpPr>
          <p:cNvPr id="9" name="Højrepil 8"/>
          <p:cNvSpPr/>
          <p:nvPr/>
        </p:nvSpPr>
        <p:spPr>
          <a:xfrm>
            <a:off x="4460034" y="54330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Højrepil 9"/>
          <p:cNvSpPr/>
          <p:nvPr/>
        </p:nvSpPr>
        <p:spPr>
          <a:xfrm>
            <a:off x="2120051" y="54383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Højrepil 10"/>
          <p:cNvSpPr/>
          <p:nvPr/>
        </p:nvSpPr>
        <p:spPr>
          <a:xfrm>
            <a:off x="6843311" y="54330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304800" y="159766"/>
            <a:ext cx="8686800" cy="1461344"/>
          </a:xfrm>
        </p:spPr>
        <p:txBody>
          <a:bodyPr/>
          <a:lstStyle/>
          <a:p>
            <a:r>
              <a:rPr lang="da-DK" sz="3200" dirty="0"/>
              <a:t>2)</a:t>
            </a:r>
            <a:r>
              <a:rPr lang="da-DK" sz="3200" spc="-125" dirty="0"/>
              <a:t> </a:t>
            </a:r>
            <a:r>
              <a:rPr lang="da-DK" sz="3200" spc="-10" dirty="0"/>
              <a:t>Sammenhæng</a:t>
            </a:r>
            <a:r>
              <a:rPr lang="da-DK" sz="3200" spc="-155" dirty="0"/>
              <a:t> </a:t>
            </a:r>
            <a:r>
              <a:rPr lang="da-DK" sz="3200" dirty="0"/>
              <a:t>mellem</a:t>
            </a:r>
            <a:r>
              <a:rPr lang="da-DK" sz="3200" spc="-170" dirty="0"/>
              <a:t> </a:t>
            </a:r>
            <a:r>
              <a:rPr lang="da-DK" sz="3200" spc="-10" dirty="0"/>
              <a:t>ressourcer og</a:t>
            </a:r>
            <a:br>
              <a:rPr lang="da-DK" sz="3200" spc="-10" dirty="0"/>
            </a:br>
            <a:r>
              <a:rPr lang="da-DK" sz="3200" spc="-10" dirty="0"/>
              <a:t>arbejdsmængde</a:t>
            </a:r>
            <a:endParaRPr lang="da-DK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59766"/>
            <a:ext cx="8915400" cy="1304844"/>
          </a:xfrm>
          <a:prstGeom prst="rect">
            <a:avLst/>
          </a:prstGeom>
        </p:spPr>
        <p:txBody>
          <a:bodyPr vert="horz" wrap="square" lIns="0" tIns="316865" rIns="0" bIns="0" rtlCol="0">
            <a:spAutoFit/>
          </a:bodyPr>
          <a:lstStyle/>
          <a:p>
            <a:pPr marL="701040">
              <a:lnSpc>
                <a:spcPct val="100000"/>
              </a:lnSpc>
              <a:spcBef>
                <a:spcPts val="95"/>
              </a:spcBef>
            </a:pPr>
            <a:r>
              <a:rPr sz="3200" dirty="0"/>
              <a:t>3)</a:t>
            </a:r>
            <a:r>
              <a:rPr sz="3200" spc="-65" dirty="0"/>
              <a:t> </a:t>
            </a:r>
            <a:r>
              <a:rPr lang="da-DK" sz="3200" spc="-65" dirty="0" smtClean="0"/>
              <a:t>Omlægninger/besparelser </a:t>
            </a:r>
            <a:br>
              <a:rPr lang="da-DK" sz="3200" spc="-65" dirty="0" smtClean="0"/>
            </a:br>
            <a:r>
              <a:rPr lang="da-DK" sz="3200" spc="-65" dirty="0" smtClean="0"/>
              <a:t>og arbejdsmiljøet</a:t>
            </a:r>
            <a:endParaRPr sz="32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90360" y="354472"/>
            <a:ext cx="2453640" cy="1371600"/>
          </a:xfrm>
          <a:prstGeom prst="rect">
            <a:avLst/>
          </a:prstGeom>
        </p:spPr>
      </p:pic>
      <p:sp>
        <p:nvSpPr>
          <p:cNvPr id="5" name="Afrundet rektangel 4"/>
          <p:cNvSpPr/>
          <p:nvPr/>
        </p:nvSpPr>
        <p:spPr>
          <a:xfrm>
            <a:off x="337210" y="1828800"/>
            <a:ext cx="2177390" cy="3581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>
              <a:lnSpc>
                <a:spcPct val="100000"/>
              </a:lnSpc>
              <a:spcBef>
                <a:spcPts val="415"/>
              </a:spcBef>
              <a:tabLst>
                <a:tab pos="354965" algn="l"/>
                <a:tab pos="355600" algn="l"/>
              </a:tabLst>
            </a:pPr>
            <a:r>
              <a:rPr lang="da-DK" dirty="0" smtClean="0">
                <a:cs typeface="Calibri"/>
              </a:rPr>
              <a:t>Hvordan</a:t>
            </a:r>
            <a:r>
              <a:rPr lang="da-DK" spc="-20" dirty="0" smtClean="0">
                <a:cs typeface="Calibri"/>
              </a:rPr>
              <a:t> </a:t>
            </a:r>
            <a:r>
              <a:rPr lang="da-DK" dirty="0">
                <a:cs typeface="Calibri"/>
              </a:rPr>
              <a:t>har</a:t>
            </a:r>
            <a:r>
              <a:rPr lang="da-DK" spc="-25" dirty="0">
                <a:cs typeface="Calibri"/>
              </a:rPr>
              <a:t> </a:t>
            </a:r>
            <a:r>
              <a:rPr lang="da-DK" spc="-10" dirty="0" smtClean="0">
                <a:cs typeface="Calibri"/>
              </a:rPr>
              <a:t>eventuelle budgetafhængige omlægninger/</a:t>
            </a:r>
          </a:p>
          <a:p>
            <a:pPr marL="12700" marR="5080">
              <a:lnSpc>
                <a:spcPct val="100000"/>
              </a:lnSpc>
              <a:spcBef>
                <a:spcPts val="415"/>
              </a:spcBef>
              <a:tabLst>
                <a:tab pos="354965" algn="l"/>
                <a:tab pos="355600" algn="l"/>
              </a:tabLst>
            </a:pPr>
            <a:r>
              <a:rPr lang="da-DK" dirty="0" smtClean="0">
                <a:cs typeface="Calibri"/>
              </a:rPr>
              <a:t>besparelser</a:t>
            </a:r>
            <a:r>
              <a:rPr lang="da-DK" spc="-45" dirty="0" smtClean="0">
                <a:cs typeface="Calibri"/>
              </a:rPr>
              <a:t> </a:t>
            </a:r>
            <a:r>
              <a:rPr lang="da-DK" dirty="0">
                <a:cs typeface="Calibri"/>
              </a:rPr>
              <a:t>betydning</a:t>
            </a:r>
            <a:r>
              <a:rPr lang="da-DK" spc="-75" dirty="0">
                <a:cs typeface="Calibri"/>
              </a:rPr>
              <a:t> </a:t>
            </a:r>
            <a:r>
              <a:rPr lang="da-DK" dirty="0">
                <a:cs typeface="Calibri"/>
              </a:rPr>
              <a:t>for</a:t>
            </a:r>
            <a:r>
              <a:rPr lang="da-DK" spc="-50" dirty="0">
                <a:cs typeface="Calibri"/>
              </a:rPr>
              <a:t> </a:t>
            </a:r>
            <a:r>
              <a:rPr lang="da-DK" spc="-20" dirty="0">
                <a:cs typeface="Calibri"/>
              </a:rPr>
              <a:t>vores </a:t>
            </a:r>
            <a:r>
              <a:rPr lang="da-DK" spc="-10" dirty="0">
                <a:cs typeface="Calibri"/>
              </a:rPr>
              <a:t>arbejdsmiljø?</a:t>
            </a:r>
            <a:endParaRPr lang="da-DK" dirty="0">
              <a:cs typeface="Calibri"/>
            </a:endParaRPr>
          </a:p>
        </p:txBody>
      </p:sp>
      <p:sp>
        <p:nvSpPr>
          <p:cNvPr id="6" name="Afrundet rektangel 5"/>
          <p:cNvSpPr/>
          <p:nvPr/>
        </p:nvSpPr>
        <p:spPr>
          <a:xfrm>
            <a:off x="2651410" y="1828800"/>
            <a:ext cx="2133600" cy="3581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>
              <a:lnSpc>
                <a:spcPct val="100000"/>
              </a:lnSpc>
              <a:spcBef>
                <a:spcPts val="415"/>
              </a:spcBef>
              <a:tabLst>
                <a:tab pos="354965" algn="l"/>
                <a:tab pos="355600" algn="l"/>
              </a:tabLst>
            </a:pPr>
            <a:r>
              <a:rPr lang="da-DK" dirty="0" smtClean="0">
                <a:cs typeface="Calibri"/>
              </a:rPr>
              <a:t>Har vi allerede aktiviteter i gang, som vi kan bygge videre på til sikring af det gode arbejdsmiljø?</a:t>
            </a:r>
          </a:p>
          <a:p>
            <a:pPr marL="12700" marR="5080">
              <a:lnSpc>
                <a:spcPct val="100000"/>
              </a:lnSpc>
              <a:spcBef>
                <a:spcPts val="415"/>
              </a:spcBef>
              <a:tabLst>
                <a:tab pos="354965" algn="l"/>
                <a:tab pos="355600" algn="l"/>
              </a:tabLst>
            </a:pPr>
            <a:r>
              <a:rPr lang="da-DK" dirty="0" smtClean="0">
                <a:cs typeface="Calibri"/>
              </a:rPr>
              <a:t>Hvilke ?</a:t>
            </a:r>
            <a:endParaRPr lang="da-DK" dirty="0">
              <a:cs typeface="Calibri"/>
            </a:endParaRPr>
          </a:p>
        </p:txBody>
      </p:sp>
      <p:sp>
        <p:nvSpPr>
          <p:cNvPr id="7" name="Afrundet rektangel 6"/>
          <p:cNvSpPr/>
          <p:nvPr/>
        </p:nvSpPr>
        <p:spPr>
          <a:xfrm>
            <a:off x="4921820" y="1814577"/>
            <a:ext cx="2133600" cy="3581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>
              <a:lnSpc>
                <a:spcPct val="100000"/>
              </a:lnSpc>
              <a:spcBef>
                <a:spcPts val="415"/>
              </a:spcBef>
              <a:tabLst>
                <a:tab pos="354965" algn="l"/>
                <a:tab pos="355600" algn="l"/>
              </a:tabLst>
            </a:pPr>
            <a:r>
              <a:rPr lang="da-DK" dirty="0" smtClean="0">
                <a:cs typeface="Calibri"/>
              </a:rPr>
              <a:t>Er der supplerende forslag, som vi kan arbejde videre med ?</a:t>
            </a:r>
            <a:endParaRPr lang="da-DK" dirty="0">
              <a:cs typeface="Calibri"/>
            </a:endParaRPr>
          </a:p>
        </p:txBody>
      </p:sp>
      <p:sp>
        <p:nvSpPr>
          <p:cNvPr id="8" name="Afrundet rektangel 7"/>
          <p:cNvSpPr/>
          <p:nvPr/>
        </p:nvSpPr>
        <p:spPr>
          <a:xfrm>
            <a:off x="7315200" y="1828800"/>
            <a:ext cx="1773237" cy="3581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a-DK" spc="-25" dirty="0" smtClean="0">
                <a:cs typeface="Calibri"/>
              </a:rPr>
              <a:t>Forslag til konkrete initiativer der kan sættes i gang ?</a:t>
            </a:r>
          </a:p>
        </p:txBody>
      </p:sp>
      <p:sp>
        <p:nvSpPr>
          <p:cNvPr id="9" name="Højrepil 8"/>
          <p:cNvSpPr/>
          <p:nvPr/>
        </p:nvSpPr>
        <p:spPr>
          <a:xfrm>
            <a:off x="2120051" y="54383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Højrepil 9"/>
          <p:cNvSpPr/>
          <p:nvPr/>
        </p:nvSpPr>
        <p:spPr>
          <a:xfrm>
            <a:off x="4495800" y="546887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Højrepil 10"/>
          <p:cNvSpPr/>
          <p:nvPr/>
        </p:nvSpPr>
        <p:spPr>
          <a:xfrm>
            <a:off x="6825996" y="549997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491</Words>
  <Application>Microsoft Office PowerPoint</Application>
  <PresentationFormat>Skærmshow (4:3)</PresentationFormat>
  <Paragraphs>42</Paragraphs>
  <Slides>7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DIALOGVÆRKTØJ</vt:lpstr>
      <vt:lpstr>Kære leder. Denne power point præsentation har til formål at give inspiration til drøftelser i MED-udvalg/personalegrupper om sammenhængen mellem ressourcer og arbejdsmængde, som supplerer din  præsentation af status på økonomi og budget. Du kan gerne justere i den, så den passer til forholdene hos jer.  Indhold i powerpoint Du finder en opsummering af formålet med drøftelserne. Og der lægges op til, at drøftelserne gennemføres i en proces over flere møder. Der er udviklet dialogark, som disse drøftelser kan tage udgangspunkt i. (indsæt link til dialogark).  Den første drøftelse sker i MED-udvalget og omhandler kerneopgaven.   Derefter gennemføres på den enkelte arbejdsplads/ i det enkelte team en drøftelse om sammenhængen mellem opgaver og ressourcer.   På baggrund heraf drøfter MED-udvalget omlægninger/besparelsers indflydelse på arbejdsmiljøet.   Rammerne for drøftelserne om sammenhæng mellem ressourcer og arbejdsmængde Budget/økonomi er et fast punkt på MED-møderne. Se MED-årshjulet her. https://broen.randers.dk/media/62677/med-aarshjul.pdf   Ledelsen har i forbindelse med kommunens budgetbehandling pligt til at redegøre for budgettets konsekvenser for arbejds– og personaleforhold herunder eventuelle konsekvenser i forhold til sammenhængen mellem ressourcer og arbejdsmænge.  Medarbejderne har mulighed for at komme med bemærkninger /høringssvar til budgetforslagene, som efterfølgende vil indgå i den politiske behandling.  </vt:lpstr>
      <vt:lpstr>Formål med drøftelse omkring ressourcer og arbejdsmængde</vt:lpstr>
      <vt:lpstr>Processen i MED – Forslag til steps</vt:lpstr>
      <vt:lpstr>1) Dialog om kerneopgaven  på arbejdspladserne</vt:lpstr>
      <vt:lpstr>2) Sammenhæng mellem ressourcer og arbejdsmængde</vt:lpstr>
      <vt:lpstr>3) Omlægninger/besparelser  og arbejdsmiljøet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DIALOGVÆRKTØJ</dc:title>
  <dc:creator>Helle Susanne Bonde</dc:creator>
  <cp:lastModifiedBy>Microsoft-konto</cp:lastModifiedBy>
  <cp:revision>30</cp:revision>
  <dcterms:created xsi:type="dcterms:W3CDTF">2022-09-14T08:22:45Z</dcterms:created>
  <dcterms:modified xsi:type="dcterms:W3CDTF">2023-01-24T08:39:07Z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2022-09-14T00:00:00Z</vt:filetime>
  </property>
  <property fmtid="{D5CDD505-2E9C-101B-9397-08002B2CF9AE}" pid="3" name="Creator">
    <vt:lpwstr>PDFium</vt:lpwstr>
  </property>
  <property fmtid="{D5CDD505-2E9C-101B-9397-08002B2CF9AE}" pid="4" name="Producer">
    <vt:lpwstr>PDFium</vt:lpwstr>
  </property>
  <property fmtid="{D5CDD505-2E9C-101B-9397-08002B2CF9AE}" pid="5" name="LastSaved">
    <vt:filetime>2022-09-14T00:00:00Z</vt:filetime>
  </property>
</Properties>
</file>