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7449" autoAdjust="0"/>
  </p:normalViewPr>
  <p:slideViewPr>
    <p:cSldViewPr snapToGrid="0">
      <p:cViewPr varScale="1">
        <p:scale>
          <a:sx n="46" d="100"/>
          <a:sy n="46" d="100"/>
        </p:scale>
        <p:origin x="10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E8D29-DBCC-4781-8E28-BEDC053DE9D7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9044C-8587-43BA-8306-6CA65492E8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376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Klassisk </a:t>
            </a:r>
            <a:r>
              <a:rPr lang="da-DK" dirty="0" err="1" smtClean="0"/>
              <a:t>amme-stilling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9044C-8587-43BA-8306-6CA65492E8F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4616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Når vi stimulere primære sanser påvirker vi direkte det </a:t>
            </a:r>
            <a:r>
              <a:rPr lang="da-DK" dirty="0" err="1" smtClean="0"/>
              <a:t>Limibiske</a:t>
            </a:r>
            <a:r>
              <a:rPr lang="da-DK" dirty="0" smtClean="0"/>
              <a:t> system, hvor de fleste </a:t>
            </a:r>
            <a:r>
              <a:rPr lang="da-DK" dirty="0" err="1" smtClean="0"/>
              <a:t>strukture</a:t>
            </a:r>
            <a:r>
              <a:rPr lang="da-DK" dirty="0" smtClean="0"/>
              <a:t> har indflydelse på vores bevægelser, følelser, adfærd, hukommelse, erindringer, evne til læring og udvikling af vores cortex. </a:t>
            </a:r>
          </a:p>
          <a:p>
            <a:r>
              <a:rPr lang="da-DK" b="1" dirty="0" smtClean="0"/>
              <a:t>Basalganglierne</a:t>
            </a:r>
            <a:r>
              <a:rPr lang="da-DK" dirty="0" smtClean="0"/>
              <a:t> – undersiden af hemisfærerne. Består af </a:t>
            </a:r>
            <a:r>
              <a:rPr lang="da-DK" dirty="0" err="1" smtClean="0"/>
              <a:t>Putamen</a:t>
            </a:r>
            <a:r>
              <a:rPr lang="da-DK" dirty="0" smtClean="0"/>
              <a:t> (automatiske bevægelser) </a:t>
            </a:r>
            <a:r>
              <a:rPr lang="da-DK" dirty="0" err="1" smtClean="0"/>
              <a:t>Nucleus</a:t>
            </a:r>
            <a:r>
              <a:rPr lang="da-DK" dirty="0" smtClean="0"/>
              <a:t> </a:t>
            </a:r>
            <a:r>
              <a:rPr lang="da-DK" dirty="0" err="1" smtClean="0"/>
              <a:t>Caudatus</a:t>
            </a:r>
            <a:r>
              <a:rPr lang="da-DK" dirty="0" smtClean="0"/>
              <a:t> (automatisk tænkning) </a:t>
            </a:r>
            <a:r>
              <a:rPr lang="da-DK" dirty="0" err="1" smtClean="0"/>
              <a:t>Accumbens</a:t>
            </a:r>
            <a:r>
              <a:rPr lang="da-DK" dirty="0" smtClean="0"/>
              <a:t> (Belønning og forbinder følelser med bevægelser) </a:t>
            </a:r>
            <a:r>
              <a:rPr lang="da-DK" b="1" dirty="0" smtClean="0"/>
              <a:t>Stor betydning for udformning af bevægelser, igangsætte og koordinere muskelgrupper.  </a:t>
            </a:r>
            <a:r>
              <a:rPr lang="da-DK" b="1" dirty="0" err="1" smtClean="0"/>
              <a:t>Procedural</a:t>
            </a:r>
            <a:r>
              <a:rPr lang="da-DK" b="1" dirty="0" smtClean="0"/>
              <a:t> hukommelse (automatisering og hukommelse af bevægelser/handlinger – motorisk hukommelse) At bevægelser bliver flydende – flow i bevægelsesmønstre ( i tæt arbejde med </a:t>
            </a:r>
            <a:r>
              <a:rPr lang="da-DK" b="1" dirty="0" err="1" smtClean="0"/>
              <a:t>Cerebellum</a:t>
            </a:r>
            <a:r>
              <a:rPr lang="da-DK" b="1" dirty="0" smtClean="0"/>
              <a:t> og særlig m/ </a:t>
            </a:r>
            <a:r>
              <a:rPr lang="da-DK" b="1" dirty="0" err="1" smtClean="0"/>
              <a:t>Vermis</a:t>
            </a:r>
            <a:r>
              <a:rPr lang="da-DK" b="1" dirty="0" smtClean="0"/>
              <a:t>. Laver af Dopamin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9044C-8587-43BA-8306-6CA65492E8F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0743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Hovedrejsningsrefleksen udvikles af en velstimuleret TLR og er veludviklet</a:t>
            </a:r>
            <a:r>
              <a:rPr lang="da-DK" baseline="0" dirty="0" smtClean="0"/>
              <a:t> omkring 4 mdr.</a:t>
            </a:r>
          </a:p>
          <a:p>
            <a:r>
              <a:rPr lang="da-DK" baseline="0" dirty="0" smtClean="0"/>
              <a:t>TLR er aktiv fra fødslen og aftager frem mod 2 – 3 mdr. efter fødslen. Er forudsætningen for at Hovedrejsningsrefleksen kan blive hel god.</a:t>
            </a:r>
          </a:p>
          <a:p>
            <a:endParaRPr lang="da-DK" baseline="0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9044C-8587-43BA-8306-6CA65492E8F6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339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TLR</a:t>
            </a:r>
            <a:r>
              <a:rPr lang="da-DK" baseline="0" dirty="0" smtClean="0"/>
              <a:t> – refleks der påvirker strække og bøjemusklerne.</a:t>
            </a:r>
          </a:p>
          <a:p>
            <a:r>
              <a:rPr lang="da-DK" baseline="0" dirty="0" smtClean="0"/>
              <a:t>Bøjemuskler aktiveres ved optrak af barnet.</a:t>
            </a:r>
          </a:p>
          <a:p>
            <a:r>
              <a:rPr lang="da-DK" baseline="0" dirty="0" smtClean="0"/>
              <a:t>Strækkemuskler aktiveres når barnet ligger på maven (flyverfigur)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9044C-8587-43BA-8306-6CA65492E8F6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3667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Mulig hjælp fra fysioterapeut til nakkemusklerne grundet det skæve hovedhold som er dannet, da der ikke er en veludviklet hovedrejsningsrefleks. </a:t>
            </a:r>
          </a:p>
          <a:p>
            <a:r>
              <a:rPr lang="da-DK" dirty="0" smtClean="0"/>
              <a:t>ATNR er næste refleks i udviklingsrækkefølgen</a:t>
            </a:r>
            <a:r>
              <a:rPr lang="da-DK" baseline="0" dirty="0" smtClean="0"/>
              <a:t> og er sandsynligvis ikke integreret grundet den manglende </a:t>
            </a:r>
            <a:r>
              <a:rPr lang="da-DK" baseline="0" dirty="0" err="1" smtClean="0"/>
              <a:t>hovedstabillitet</a:t>
            </a:r>
            <a:r>
              <a:rPr lang="da-DK" baseline="0" dirty="0" smtClean="0"/>
              <a:t> </a:t>
            </a:r>
            <a:r>
              <a:rPr lang="da-DK" baseline="0" smtClean="0"/>
              <a:t>som Hovedrejsningsrefleksen </a:t>
            </a:r>
            <a:r>
              <a:rPr lang="da-DK" baseline="0" dirty="0" smtClean="0"/>
              <a:t>giver.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9044C-8587-43BA-8306-6CA65492E8F6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9356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252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244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743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528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769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167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148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747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560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277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4400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FB921-34AB-49A7-878E-AE985955E179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D9C2B-BEAF-4C08-8856-26AFC2198A2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313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964276" y="781396"/>
            <a:ext cx="909412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b="1" dirty="0" err="1" smtClean="0">
                <a:latin typeface="Arial" pitchFamily="34" charset="0"/>
                <a:cs typeface="Arial" pitchFamily="34" charset="0"/>
              </a:rPr>
              <a:t>Sansemotorik</a:t>
            </a:r>
            <a:endParaRPr lang="da-DK" sz="4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a-DK" sz="2000" dirty="0" smtClean="0">
                <a:latin typeface="Arial" pitchFamily="34" charset="0"/>
                <a:cs typeface="Arial" pitchFamily="34" charset="0"/>
              </a:rPr>
              <a:t>Sundhedsplejerske Vibeke Schultz</a:t>
            </a: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endParaRPr lang="da-DK" sz="3200" dirty="0">
              <a:latin typeface="Arial" pitchFamily="34" charset="0"/>
              <a:cs typeface="Arial" pitchFamily="34" charset="0"/>
            </a:endParaRPr>
          </a:p>
          <a:p>
            <a:r>
              <a:rPr lang="da-DK" sz="3200" dirty="0" smtClean="0">
                <a:latin typeface="Arial" pitchFamily="34" charset="0"/>
                <a:cs typeface="Arial" pitchFamily="34" charset="0"/>
              </a:rPr>
              <a:t>Basis </a:t>
            </a:r>
            <a:r>
              <a:rPr lang="da-DK" sz="3200" dirty="0">
                <a:latin typeface="Arial" pitchFamily="34" charset="0"/>
                <a:cs typeface="Arial" pitchFamily="34" charset="0"/>
              </a:rPr>
              <a:t>for spædbarnets gode udvikling er sansebearbejdning på hjernestammeniveau</a:t>
            </a:r>
          </a:p>
          <a:p>
            <a:pPr marL="514350" indent="-514350">
              <a:buAutoNum type="arabicPeriod"/>
            </a:pPr>
            <a:r>
              <a:rPr lang="da-DK" sz="3200" dirty="0">
                <a:latin typeface="Arial" pitchFamily="34" charset="0"/>
                <a:cs typeface="Arial" pitchFamily="34" charset="0"/>
              </a:rPr>
              <a:t>Lag er primære sanser</a:t>
            </a:r>
          </a:p>
          <a:p>
            <a:pPr marL="514350" indent="-514350">
              <a:buAutoNum type="arabicPeriod"/>
            </a:pPr>
            <a:r>
              <a:rPr lang="da-DK" sz="3200" dirty="0">
                <a:latin typeface="Arial" pitchFamily="34" charset="0"/>
                <a:cs typeface="Arial" pitchFamily="34" charset="0"/>
              </a:rPr>
              <a:t>lag er Reflekser</a:t>
            </a:r>
          </a:p>
          <a:p>
            <a:pPr marL="514350" indent="-514350">
              <a:buAutoNum type="arabicPeriod"/>
            </a:pPr>
            <a:r>
              <a:rPr lang="da-DK" sz="3200" dirty="0">
                <a:latin typeface="Arial" pitchFamily="34" charset="0"/>
                <a:cs typeface="Arial" pitchFamily="34" charset="0"/>
              </a:rPr>
              <a:t>Er bevidste </a:t>
            </a:r>
            <a:r>
              <a:rPr lang="da-DK" sz="3200" dirty="0" smtClean="0">
                <a:latin typeface="Arial" pitchFamily="34" charset="0"/>
                <a:cs typeface="Arial" pitchFamily="34" charset="0"/>
              </a:rPr>
              <a:t>bevægemønstre</a:t>
            </a:r>
            <a:endParaRPr lang="da-DK" sz="3200" dirty="0">
              <a:latin typeface="Arial" pitchFamily="34" charset="0"/>
              <a:cs typeface="Arial" pitchFamily="34" charset="0"/>
            </a:endParaRPr>
          </a:p>
          <a:p>
            <a:endParaRPr lang="da-DK" sz="3200" dirty="0">
              <a:latin typeface="Arial" pitchFamily="34" charset="0"/>
              <a:cs typeface="Arial" pitchFamily="34" charset="0"/>
            </a:endParaRPr>
          </a:p>
          <a:p>
            <a:r>
              <a:rPr lang="da-DK" sz="3200" dirty="0" err="1">
                <a:latin typeface="Arial" charset="0"/>
              </a:rPr>
              <a:t>Sansemotorik</a:t>
            </a:r>
            <a:r>
              <a:rPr lang="da-DK" sz="3200" dirty="0">
                <a:latin typeface="Arial" charset="0"/>
              </a:rPr>
              <a:t> er en bevægelse - forårsaget af kroppens sansning!</a:t>
            </a:r>
          </a:p>
        </p:txBody>
      </p:sp>
    </p:spTree>
    <p:extLst>
      <p:ext uri="{BB962C8B-B14F-4D97-AF65-F5344CB8AC3E}">
        <p14:creationId xmlns:p14="http://schemas.microsoft.com/office/powerpoint/2010/main" val="275679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044914" y="621097"/>
            <a:ext cx="82205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TLR – ved manglende hovedløft</a:t>
            </a:r>
            <a:endParaRPr lang="da-DK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/>
        </p:nvSpPr>
        <p:spPr>
          <a:xfrm>
            <a:off x="1745561" y="1980668"/>
            <a:ext cx="8229600" cy="435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Labyrinttræning af hver af de tre buegange</a:t>
            </a:r>
          </a:p>
          <a:p>
            <a:pPr>
              <a:lnSpc>
                <a:spcPct val="150000"/>
              </a:lnSpc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Taktil stimuli af nakke skuldre</a:t>
            </a:r>
          </a:p>
          <a:p>
            <a:pPr>
              <a:lnSpc>
                <a:spcPct val="150000"/>
              </a:lnSpc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”Krantræk” for at styrke nakke/skulder musklerne. (krantræk er KUN et </a:t>
            </a:r>
            <a:r>
              <a:rPr lang="da-D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muskelsvar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og ikke et løft af barnet)</a:t>
            </a:r>
          </a:p>
          <a:p>
            <a:pPr marL="0" indent="0">
              <a:buNone/>
            </a:pPr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52066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38667" y="800391"/>
            <a:ext cx="1165013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TLR – vejledninger</a:t>
            </a:r>
          </a:p>
          <a:p>
            <a:r>
              <a:rPr lang="da-DK" sz="32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Mine Vejledninger:</a:t>
            </a:r>
            <a:endParaRPr lang="da-DK" sz="32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Barselsbesøg:	maveleje ved hver pusling</a:t>
            </a:r>
          </a:p>
          <a:p>
            <a:pPr>
              <a:lnSpc>
                <a:spcPct val="150000"/>
              </a:lnSpc>
            </a:pPr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Etableringsb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.:  dreje rundt i alle tre plan og vendes på hovedet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 – 3 uger: 	fortsætte tidligere vejledninger. </a:t>
            </a:r>
          </a:p>
          <a:p>
            <a:pPr>
              <a:lnSpc>
                <a:spcPct val="150000"/>
              </a:lnSpc>
            </a:pPr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	Trille ”rullepølse” (trille barnet flere gange rundt 			om egen længdeakse).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Ca.3 mdr.:	Barnet støtter nu på strakt arm i maveleje.</a:t>
            </a:r>
          </a:p>
          <a:p>
            <a:pPr algn="ctr">
              <a:lnSpc>
                <a:spcPct val="150000"/>
              </a:lnSpc>
            </a:pPr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(udarbejdet af Vibeke Schultz  marts 2019)</a:t>
            </a:r>
            <a:endParaRPr lang="da-DK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/>
        </p:nvSpPr>
        <p:spPr>
          <a:xfrm>
            <a:off x="491067" y="1980667"/>
            <a:ext cx="948409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4594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38667" y="800391"/>
            <a:ext cx="1165013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Hovedrejsningsrefleksen</a:t>
            </a:r>
          </a:p>
          <a:p>
            <a:pPr>
              <a:lnSpc>
                <a:spcPct val="150000"/>
              </a:lnSpc>
            </a:pPr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Udvikles i forlængelse af TLR. (TLR er medfødt).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 på sit højeste omkring 4 mdr. efter fødslen</a:t>
            </a:r>
            <a:endParaRPr lang="da-DK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Sikre hovedløft og dermed hovedstabiliteten. En blivende refleks der retter hovedet ind ved stillingsændringer.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Udløses af Muskel/</a:t>
            </a:r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ledsansen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og følesansen</a:t>
            </a:r>
          </a:p>
          <a:p>
            <a:pPr algn="ctr">
              <a:lnSpc>
                <a:spcPct val="150000"/>
              </a:lnSpc>
            </a:pPr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endParaRPr lang="da-DK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/>
        </p:nvSpPr>
        <p:spPr>
          <a:xfrm>
            <a:off x="491067" y="1980667"/>
            <a:ext cx="948409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75938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38667" y="800391"/>
            <a:ext cx="11650133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Hovedrejsningsrefleksen</a:t>
            </a:r>
            <a:endParaRPr lang="da-DK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Udløses fra maveleje: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Via følesansens receptorer på kropsforsiden og gennem berøring fra nakkeregionen </a:t>
            </a:r>
          </a:p>
          <a:p>
            <a:pPr>
              <a:lnSpc>
                <a:spcPct val="150000"/>
              </a:lnSpc>
            </a:pPr>
            <a:r>
              <a:rPr lang="da-DK" sz="3200" u="sng" dirty="0">
                <a:latin typeface="Arial" panose="020B0604020202020204" pitchFamily="34" charset="0"/>
                <a:cs typeface="Arial" panose="020B0604020202020204" pitchFamily="34" charset="0"/>
              </a:rPr>
              <a:t>Udløses fra </a:t>
            </a:r>
            <a:r>
              <a:rPr lang="da-DK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Rygleje</a:t>
            </a:r>
            <a:r>
              <a:rPr lang="da-DK" sz="32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Via følesansens receptorer på ryggen.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Begge betinget af en velintegreret TLR!!!!!!!</a:t>
            </a:r>
            <a:endParaRPr lang="da-DK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endParaRPr lang="da-DK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/>
        </p:nvSpPr>
        <p:spPr>
          <a:xfrm>
            <a:off x="491067" y="1980667"/>
            <a:ext cx="948409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05316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38667" y="800391"/>
            <a:ext cx="11650133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Hovedrejsningsrefleksen</a:t>
            </a:r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Test: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Kranløft – opspænding af armenes muskulatur samt opspænding af forsidemuskulaturen.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Opspænding af </a:t>
            </a:r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alsens muskler – 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Hovedkontrol ved kranløft kræver fuld udviklet hovedrejsningsrefleks. Indtil da sker det ved hjælp at aftagende TLR og tiltagende styrke i nakke/skuldermuskulatur.</a:t>
            </a:r>
            <a:endParaRPr lang="da-DK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endParaRPr lang="da-DK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/>
        </p:nvSpPr>
        <p:spPr>
          <a:xfrm>
            <a:off x="491067" y="1980667"/>
            <a:ext cx="948409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069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38667" y="800391"/>
            <a:ext cx="1165013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Hovedrejsningsrefleksen</a:t>
            </a:r>
            <a:endParaRPr lang="da-DK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Tilråder forsigtighed ved kranløft: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Fra 0-3 mdr. sker hovedløftet ved hjælp af TLR. En refleks 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Barnet taber hovedet – risiko for nakkeskader (piskesmældslæsioner).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Indtil muskelstyrken og hovedrejsningsrefleksen er helt stabil</a:t>
            </a:r>
            <a:endParaRPr lang="da-DK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endParaRPr lang="da-DK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/>
        </p:nvSpPr>
        <p:spPr>
          <a:xfrm>
            <a:off x="491067" y="1980667"/>
            <a:ext cx="948409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8312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38667" y="800391"/>
            <a:ext cx="1165013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Kranløft 0 – 4 mdr.</a:t>
            </a:r>
            <a:endParaRPr lang="da-DK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Tilråder at kranløft er en test vi fortager som professionelle.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Redskab hvor vi tester </a:t>
            </a:r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muskelsvar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og TLR i de første besøg.</a:t>
            </a:r>
          </a:p>
          <a:p>
            <a:pPr>
              <a:lnSpc>
                <a:spcPct val="150000"/>
              </a:lnSpc>
            </a:pPr>
            <a:endParaRPr lang="da-DK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Kan ikke anbefale at forældre anvises dette grundet ”tab af hovedet” med risiko for følgevirkninger.</a:t>
            </a:r>
            <a:endParaRPr lang="da-DK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endParaRPr lang="da-DK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/>
        </p:nvSpPr>
        <p:spPr>
          <a:xfrm>
            <a:off x="491067" y="1980667"/>
            <a:ext cx="948409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66706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38667" y="800391"/>
            <a:ext cx="11650133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Hovedrejsningsrefleksen</a:t>
            </a:r>
            <a:endParaRPr lang="da-DK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Ved manglende hovedløft: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Stimuleres som ved TLR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Efterfølgende indsats af muskel/</a:t>
            </a:r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ledsansen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til øget </a:t>
            </a:r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muskelstyrke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 nakke/skulderregionen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Mulig hjælp fra fysioterapeut</a:t>
            </a: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Større børn: tjek ATNR</a:t>
            </a:r>
          </a:p>
          <a:p>
            <a:pPr>
              <a:lnSpc>
                <a:spcPct val="150000"/>
              </a:lnSpc>
            </a:pPr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endParaRPr lang="da-DK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/>
        </p:nvSpPr>
        <p:spPr>
          <a:xfrm>
            <a:off x="491067" y="1980667"/>
            <a:ext cx="948409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5300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dsholder til indhold 3"/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94456"/>
            <a:ext cx="9144000" cy="666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92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878676" y="695419"/>
            <a:ext cx="84124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b="1" dirty="0">
                <a:latin typeface="Arial" panose="020B0604020202020204" pitchFamily="34" charset="0"/>
                <a:cs typeface="Arial" panose="020B0604020202020204" pitchFamily="34" charset="0"/>
              </a:rPr>
              <a:t>Grundmotorisk </a:t>
            </a:r>
            <a:r>
              <a:rPr lang="da-DK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udvikling</a:t>
            </a:r>
          </a:p>
          <a:p>
            <a:pPr algn="ctr"/>
            <a:endParaRPr lang="da-DK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Primære </a:t>
            </a:r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sanser:</a:t>
            </a:r>
          </a:p>
          <a:p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- Labyrintorganet/Vestitulær</a:t>
            </a:r>
          </a:p>
          <a:p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- Følesansen/Taktil</a:t>
            </a:r>
          </a:p>
          <a:p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- Muskel- og led sansen/Kinæstesi/</a:t>
            </a:r>
            <a:r>
              <a:rPr lang="da-DK" sz="3200" dirty="0" err="1">
                <a:latin typeface="Arial" panose="020B0604020202020204" pitchFamily="34" charset="0"/>
                <a:cs typeface="Arial" panose="020B0604020202020204" pitchFamily="34" charset="0"/>
              </a:rPr>
              <a:t>Proprioceptive</a:t>
            </a:r>
            <a:endParaRPr lang="da-DK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Spædbarnsreflekser.</a:t>
            </a:r>
          </a:p>
          <a:p>
            <a:endParaRPr lang="da-DK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3200" dirty="0">
                <a:latin typeface="Arial" panose="020B0604020202020204" pitchFamily="34" charset="0"/>
                <a:cs typeface="Arial" panose="020B0604020202020204" pitchFamily="34" charset="0"/>
              </a:rPr>
              <a:t>Senere automatiseringer.</a:t>
            </a:r>
          </a:p>
        </p:txBody>
      </p:sp>
    </p:spTree>
    <p:extLst>
      <p:ext uri="{BB962C8B-B14F-4D97-AF65-F5344CB8AC3E}">
        <p14:creationId xmlns:p14="http://schemas.microsoft.com/office/powerpoint/2010/main" val="3145353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2" descr="Hjerne mads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1865" y="1134269"/>
            <a:ext cx="4942436" cy="458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ktangel 2"/>
          <p:cNvSpPr/>
          <p:nvPr/>
        </p:nvSpPr>
        <p:spPr>
          <a:xfrm>
            <a:off x="170034" y="90513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400" dirty="0" err="1" smtClean="0">
                <a:latin typeface="Arial" charset="0"/>
              </a:rPr>
              <a:t>Limbiske</a:t>
            </a:r>
            <a:r>
              <a:rPr lang="da-DK" sz="2400" dirty="0" smtClean="0">
                <a:latin typeface="Arial" charset="0"/>
              </a:rPr>
              <a:t> system</a:t>
            </a:r>
            <a:endParaRPr lang="da-DK" sz="2400" dirty="0">
              <a:latin typeface="Arial"/>
              <a:cs typeface="Arial"/>
            </a:endParaRPr>
          </a:p>
          <a:p>
            <a:r>
              <a:rPr lang="da-DK" sz="2400" dirty="0">
                <a:latin typeface="Arial"/>
                <a:cs typeface="Arial"/>
              </a:rPr>
              <a:t>- </a:t>
            </a:r>
            <a:r>
              <a:rPr lang="da-DK" sz="2400" dirty="0" smtClean="0">
                <a:latin typeface="Arial"/>
                <a:cs typeface="Arial"/>
              </a:rPr>
              <a:t>Putarmen (automatiske bevægelser)</a:t>
            </a:r>
            <a:endParaRPr lang="da-DK" sz="2400" dirty="0">
              <a:latin typeface="Arial"/>
              <a:cs typeface="Arial"/>
            </a:endParaRPr>
          </a:p>
        </p:txBody>
      </p:sp>
      <p:sp>
        <p:nvSpPr>
          <p:cNvPr id="4" name="Line 33"/>
          <p:cNvSpPr>
            <a:spLocks noChangeShapeType="1"/>
          </p:cNvSpPr>
          <p:nvPr/>
        </p:nvSpPr>
        <p:spPr bwMode="auto">
          <a:xfrm>
            <a:off x="2926080" y="1795549"/>
            <a:ext cx="3213649" cy="6219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/>
          </a:p>
        </p:txBody>
      </p:sp>
      <p:sp>
        <p:nvSpPr>
          <p:cNvPr id="5" name="Rektangel 4"/>
          <p:cNvSpPr/>
          <p:nvPr/>
        </p:nvSpPr>
        <p:spPr>
          <a:xfrm>
            <a:off x="1203317" y="4605559"/>
            <a:ext cx="2359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400" dirty="0" smtClean="0">
                <a:latin typeface="Arial" charset="0"/>
              </a:rPr>
              <a:t>Hjernestammen</a:t>
            </a:r>
            <a:endParaRPr lang="da-DK" sz="2400" dirty="0"/>
          </a:p>
        </p:txBody>
      </p:sp>
      <p:sp>
        <p:nvSpPr>
          <p:cNvPr id="6" name="Rektangel 5"/>
          <p:cNvSpPr/>
          <p:nvPr/>
        </p:nvSpPr>
        <p:spPr>
          <a:xfrm>
            <a:off x="1203317" y="495550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400" dirty="0">
                <a:latin typeface="Arial"/>
                <a:cs typeface="Arial"/>
              </a:rPr>
              <a:t>- Primære sanser</a:t>
            </a:r>
          </a:p>
          <a:p>
            <a:r>
              <a:rPr lang="da-DK" sz="2400" dirty="0">
                <a:latin typeface="Arial"/>
                <a:cs typeface="Arial"/>
              </a:rPr>
              <a:t>- Reflekser</a:t>
            </a:r>
          </a:p>
        </p:txBody>
      </p:sp>
      <p:sp>
        <p:nvSpPr>
          <p:cNvPr id="7" name="Line 34"/>
          <p:cNvSpPr>
            <a:spLocks noChangeShapeType="1"/>
          </p:cNvSpPr>
          <p:nvPr/>
        </p:nvSpPr>
        <p:spPr bwMode="auto">
          <a:xfrm flipV="1">
            <a:off x="3478299" y="3491345"/>
            <a:ext cx="2661430" cy="13467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8410972" y="1134269"/>
            <a:ext cx="1555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400" dirty="0" err="1" smtClean="0">
                <a:latin typeface="Arial" charset="0"/>
              </a:rPr>
              <a:t>Cerebrum</a:t>
            </a:r>
            <a:endParaRPr lang="da-DK" sz="2400" dirty="0"/>
          </a:p>
        </p:txBody>
      </p:sp>
      <p:sp>
        <p:nvSpPr>
          <p:cNvPr id="9" name="Rektangel 8"/>
          <p:cNvSpPr/>
          <p:nvPr/>
        </p:nvSpPr>
        <p:spPr>
          <a:xfrm>
            <a:off x="8888147" y="1564716"/>
            <a:ext cx="2545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400" dirty="0" smtClean="0">
                <a:latin typeface="Arial"/>
                <a:cs typeface="Arial"/>
              </a:rPr>
              <a:t>-Motoriske </a:t>
            </a:r>
            <a:r>
              <a:rPr lang="da-DK" sz="2400" dirty="0">
                <a:latin typeface="Arial"/>
                <a:cs typeface="Arial"/>
              </a:rPr>
              <a:t>cortex</a:t>
            </a:r>
          </a:p>
        </p:txBody>
      </p:sp>
      <p:sp>
        <p:nvSpPr>
          <p:cNvPr id="10" name="Line 33"/>
          <p:cNvSpPr>
            <a:spLocks noChangeShapeType="1"/>
          </p:cNvSpPr>
          <p:nvPr/>
        </p:nvSpPr>
        <p:spPr bwMode="auto">
          <a:xfrm flipH="1" flipV="1">
            <a:off x="6966064" y="1595934"/>
            <a:ext cx="1695797" cy="22422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268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"/>
          <p:cNvPicPr>
            <a:picLocks noGrp="1" noChangeAspect="1" noChangeArrowheads="1"/>
          </p:cNvPicPr>
          <p:nvPr/>
        </p:nvPicPr>
        <p:blipFill>
          <a:blip r:embed="rId2" cstate="print"/>
          <a:srcRect t="23079" b="23079"/>
          <a:stretch>
            <a:fillRect/>
          </a:stretch>
        </p:blipFill>
        <p:spPr bwMode="auto">
          <a:xfrm>
            <a:off x="1710014" y="1396539"/>
            <a:ext cx="8439462" cy="5068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7133003" y="2844043"/>
            <a:ext cx="1512167" cy="1296144"/>
          </a:xfrm>
          <a:prstGeom prst="ellipse">
            <a:avLst/>
          </a:prstGeom>
          <a:solidFill>
            <a:schemeClr val="bg1">
              <a:alpha val="0"/>
            </a:schemeClr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/>
          </a:p>
        </p:txBody>
      </p:sp>
      <p:sp>
        <p:nvSpPr>
          <p:cNvPr id="4" name="Rektangel 3"/>
          <p:cNvSpPr/>
          <p:nvPr/>
        </p:nvSpPr>
        <p:spPr>
          <a:xfrm>
            <a:off x="4428472" y="418006"/>
            <a:ext cx="39082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4400" b="1" dirty="0" smtClean="0"/>
              <a:t>Labyrintorganet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1457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579418" y="833782"/>
            <a:ext cx="801346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dirty="0" smtClean="0">
                <a:latin typeface="Arial"/>
                <a:cs typeface="Arial"/>
              </a:rPr>
              <a:t>TLR</a:t>
            </a:r>
          </a:p>
          <a:p>
            <a:pPr algn="ctr"/>
            <a:endParaRPr lang="da-DK" sz="4400" dirty="0" smtClean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/>
                <a:cs typeface="Arial"/>
              </a:rPr>
              <a:t>Er </a:t>
            </a:r>
            <a:r>
              <a:rPr lang="da-DK" sz="3200" dirty="0">
                <a:latin typeface="Arial"/>
                <a:cs typeface="Arial"/>
              </a:rPr>
              <a:t>en refleks udløses af labyrintorganet</a:t>
            </a:r>
          </a:p>
          <a:p>
            <a:pPr>
              <a:lnSpc>
                <a:spcPct val="150000"/>
              </a:lnSpc>
            </a:pPr>
            <a:r>
              <a:rPr lang="da-DK" sz="3200" dirty="0">
                <a:latin typeface="Arial"/>
                <a:cs typeface="Arial"/>
              </a:rPr>
              <a:t>Stimuleres og ”modnes” af: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da-DK" sz="3200" dirty="0">
                <a:latin typeface="Arial"/>
                <a:cs typeface="Arial"/>
              </a:rPr>
              <a:t>Fosterrotationer frem til </a:t>
            </a:r>
            <a:r>
              <a:rPr lang="da-DK" sz="3200" dirty="0" err="1">
                <a:latin typeface="Arial"/>
                <a:cs typeface="Arial"/>
              </a:rPr>
              <a:t>ca</a:t>
            </a:r>
            <a:r>
              <a:rPr lang="da-DK" sz="3200" dirty="0">
                <a:latin typeface="Arial"/>
                <a:cs typeface="Arial"/>
              </a:rPr>
              <a:t> 7. </a:t>
            </a:r>
            <a:r>
              <a:rPr lang="da-DK" sz="3200" dirty="0" smtClean="0">
                <a:latin typeface="Arial"/>
                <a:cs typeface="Arial"/>
              </a:rPr>
              <a:t>fostermåned,   derefter </a:t>
            </a:r>
            <a:r>
              <a:rPr lang="da-DK" sz="3200" dirty="0">
                <a:latin typeface="Arial"/>
                <a:cs typeface="Arial"/>
              </a:rPr>
              <a:t>af mors </a:t>
            </a:r>
            <a:r>
              <a:rPr lang="da-DK" sz="3200" dirty="0" smtClean="0">
                <a:latin typeface="Arial"/>
                <a:cs typeface="Arial"/>
              </a:rPr>
              <a:t>bevægelighed frem til fødslen.</a:t>
            </a:r>
            <a:endParaRPr lang="da-DK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065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014153" y="1691225"/>
            <a:ext cx="9376756" cy="4433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Krummer fosteret sammen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Fødselshjælper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Hovedløft fra mave og ryg</a:t>
            </a:r>
          </a:p>
          <a:p>
            <a:pPr>
              <a:lnSpc>
                <a:spcPct val="150000"/>
              </a:lnSpc>
            </a:pPr>
            <a:endParaRPr lang="da-DK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Stimuleres af labyrintorganet og samarbejder med muskel-</a:t>
            </a:r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ledsansen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5231458" y="617512"/>
            <a:ext cx="14077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4400" dirty="0">
                <a:latin typeface="Arial" panose="020B0604020202020204" pitchFamily="34" charset="0"/>
                <a:cs typeface="Arial" panose="020B0604020202020204" pitchFamily="34" charset="0"/>
              </a:rPr>
              <a:t>TLR </a:t>
            </a:r>
          </a:p>
        </p:txBody>
      </p:sp>
    </p:spTree>
    <p:extLst>
      <p:ext uri="{BB962C8B-B14F-4D97-AF65-F5344CB8AC3E}">
        <p14:creationId xmlns:p14="http://schemas.microsoft.com/office/powerpoint/2010/main" val="23994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5379785" y="585238"/>
            <a:ext cx="12506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TLR</a:t>
            </a:r>
            <a:endParaRPr lang="da-DK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/>
        </p:nvSpPr>
        <p:spPr>
          <a:xfrm>
            <a:off x="1691773" y="1675867"/>
            <a:ext cx="8229600" cy="505662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da-DK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Sikre hovedets løft fra fødslen</a:t>
            </a:r>
          </a:p>
          <a:p>
            <a:pPr>
              <a:lnSpc>
                <a:spcPct val="150000"/>
              </a:lnSpc>
            </a:pPr>
            <a:r>
              <a:rPr lang="da-DK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Begyndende hovedstabilitet omkring 2 mdr. gl.</a:t>
            </a:r>
          </a:p>
          <a:p>
            <a:pPr>
              <a:lnSpc>
                <a:spcPct val="150000"/>
              </a:lnSpc>
            </a:pPr>
            <a:r>
              <a:rPr lang="da-DK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Balancen</a:t>
            </a:r>
          </a:p>
          <a:p>
            <a:pPr>
              <a:lnSpc>
                <a:spcPct val="150000"/>
              </a:lnSpc>
            </a:pPr>
            <a:r>
              <a:rPr lang="da-DK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Muskelarbejdet</a:t>
            </a:r>
          </a:p>
          <a:p>
            <a:pPr>
              <a:lnSpc>
                <a:spcPct val="150000"/>
              </a:lnSpc>
            </a:pPr>
            <a:r>
              <a:rPr lang="da-DK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Den videre spædbarns udvikling</a:t>
            </a:r>
          </a:p>
          <a:p>
            <a:pPr>
              <a:lnSpc>
                <a:spcPct val="150000"/>
              </a:lnSpc>
            </a:pPr>
            <a:r>
              <a:rPr lang="da-DK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Øje-håndkoordination</a:t>
            </a:r>
          </a:p>
          <a:p>
            <a:pPr>
              <a:lnSpc>
                <a:spcPct val="150000"/>
              </a:lnSpc>
            </a:pPr>
            <a:r>
              <a:rPr lang="da-DK" sz="4100" dirty="0" smtClean="0">
                <a:latin typeface="Arial" panose="020B0604020202020204" pitchFamily="34" charset="0"/>
                <a:cs typeface="Arial" panose="020B0604020202020204" pitchFamily="34" charset="0"/>
              </a:rPr>
              <a:t>Korpskendskab i rummet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8169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5379785" y="585238"/>
            <a:ext cx="33842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TLR udløses</a:t>
            </a:r>
            <a:endParaRPr lang="da-DK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/>
        </p:nvSpPr>
        <p:spPr>
          <a:xfrm>
            <a:off x="1691773" y="1675867"/>
            <a:ext cx="8229600" cy="5056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Velstimuleret labyrintsans</a:t>
            </a:r>
          </a:p>
          <a:p>
            <a:pPr>
              <a:lnSpc>
                <a:spcPct val="150000"/>
              </a:lnSpc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Maveleje dagligt fra fødslen</a:t>
            </a:r>
          </a:p>
          <a:p>
            <a:pPr>
              <a:lnSpc>
                <a:spcPct val="150000"/>
              </a:lnSpc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Vedvarende rotationsbevægelser med nyfødte og spæde barn</a:t>
            </a:r>
          </a:p>
          <a:p>
            <a:pPr>
              <a:lnSpc>
                <a:spcPct val="150000"/>
              </a:lnSpc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Krantræk for at øve </a:t>
            </a:r>
            <a:r>
              <a:rPr lang="da-D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muskelsvar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af nakke/skuldermuskler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17467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667</Words>
  <Application>Microsoft Office PowerPoint</Application>
  <PresentationFormat>Widescreen</PresentationFormat>
  <Paragraphs>133</Paragraphs>
  <Slides>17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Randers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Mette Vestergaard Sørensen</dc:creator>
  <cp:lastModifiedBy>Vibeke Schultz</cp:lastModifiedBy>
  <cp:revision>21</cp:revision>
  <dcterms:created xsi:type="dcterms:W3CDTF">2017-12-04T08:07:52Z</dcterms:created>
  <dcterms:modified xsi:type="dcterms:W3CDTF">2022-11-24T11:04:02Z</dcterms:modified>
</cp:coreProperties>
</file>