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layfair Display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regular.fntdata"/><Relationship Id="rId14" Type="http://schemas.openxmlformats.org/officeDocument/2006/relationships/slide" Target="slides/slide9.xml"/><Relationship Id="rId17" Type="http://schemas.openxmlformats.org/officeDocument/2006/relationships/font" Target="fonts/PlayfairDisplay-italic.fntdata"/><Relationship Id="rId16" Type="http://schemas.openxmlformats.org/officeDocument/2006/relationships/font" Target="fonts/PlayfairDisplay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font" Target="fonts/PlayfairDispl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4a9e696b38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4a9e696b38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4d4608720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4d4608720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4a9e696b38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4a9e696b38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4d46087205_1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4d46087205_1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4a9e696b38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4a9e696b3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4a9e696b38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4a9e696b38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4a9e696b38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4a9e696b38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4d46087205_1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4d46087205_1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3096300" y="1193175"/>
            <a:ext cx="2951400" cy="307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Praksis eksempler på  forløb ved Fremskudte Socialrådgivere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I PPR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Hvad går vi ikke ind i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da" sz="1625"/>
              <a:t>Parterapi - Her vil de have problemer uanset om de havde barn eller ej. </a:t>
            </a:r>
            <a:endParaRPr sz="162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da" sz="1625"/>
              <a:t>Vi går gerne ind i et forløb, hvor parsamtaler er en del af familiens samlede </a:t>
            </a:r>
            <a:r>
              <a:rPr lang="da" sz="1625"/>
              <a:t>udfordring </a:t>
            </a:r>
            <a:r>
              <a:rPr lang="da" sz="1625"/>
              <a:t>- Her er der problemer over opdragelse. Forældreroller.</a:t>
            </a:r>
            <a:endParaRPr sz="162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da" sz="1625"/>
              <a:t>Familien er ikke motiveret, men vi synes at det vil være godt for dem.  Familien skal være motiveret til at indgå i en proces, hvor de skal arbejde for forandring.</a:t>
            </a:r>
            <a:endParaRPr sz="162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da" sz="1625"/>
              <a:t>Graden af bekymring. Hvis det hele er bål og brand skal der nogle andre på banen. </a:t>
            </a:r>
            <a:endParaRPr sz="162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da" sz="1625"/>
              <a:t>Kan familien vente på hjælp 4-8 uger, eller  har familien brug for en mere massiv, akut støtte. Her kan familien og I henvende jer til myndighed eller lave en underretning.</a:t>
            </a:r>
            <a:endParaRPr sz="1625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t/>
            </a:r>
            <a:endParaRPr sz="1125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Hvad går vi ikke ind i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102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da" sz="1825"/>
              <a:t>Konfliktmægling mellem forældre, i skilsmisse familie. Her er det familieretshuset. </a:t>
            </a:r>
            <a:endParaRPr sz="182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da" sz="1825"/>
              <a:t>Sager om fysisk og psykisk vold, overgreb, misbrug, skal underrettes om til myndighedscentret.</a:t>
            </a:r>
            <a:endParaRPr sz="182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da" sz="1825"/>
              <a:t>Sager hvor de i forvejen har en sag i myndighedscentret.</a:t>
            </a:r>
            <a:endParaRPr sz="182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da" sz="1825"/>
              <a:t>Familier hvor der er brug for omfattende praktisk støtte, som ikke kan omsætte råd og vejledning. Det praktiske  kan være rengøring, indkøb, lusekur, klippe negle.</a:t>
            </a:r>
            <a:endParaRPr sz="1825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da" sz="1825"/>
              <a:t>Sager hvor familien udelukkende kan modtage hjælp og støtte i hjemmet.</a:t>
            </a:r>
            <a:endParaRPr sz="182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Case A. - Denne sag går vi ind i</a:t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677200" y="1435025"/>
            <a:ext cx="75621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Lato"/>
                <a:ea typeface="Lato"/>
                <a:cs typeface="Lato"/>
                <a:sym typeface="Lato"/>
              </a:rPr>
              <a:t>Forældre med to børn under 1 og 5 år. Forældre har svært ved få deres pige på 5 år, til at høre efter og sidde stille ved bordet. Det ender ofte ud i konflikter, og pigen får masser af negativ opmærksomhed. Forældre er også uenige om opdragelsen, og de oplever at pigen bruger dette proaktivt.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da"/>
              <a:t>                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da"/>
              <a:t>Fokus: Kommunikation, Mentalisering, Forventningsafstemning, </a:t>
            </a:r>
            <a:r>
              <a:rPr lang="da"/>
              <a:t>Alderssvarende</a:t>
            </a:r>
            <a:r>
              <a:rPr lang="da"/>
              <a:t> krav, børnesyn og barnetsperspektiv.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Case B - Denne sag går vi ind i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Forældre oplever, at det er svært at få deres dreng på 3 år til, at følge dem. Han stikker ofte af når de er ude sammen. Og virker ofte til at gå inde i sin egen verden. Det er svært at motivere ham til at gøre det som ikke er lystbetonet.</a:t>
            </a:r>
            <a:br>
              <a:rPr lang="da"/>
            </a:br>
            <a:r>
              <a:rPr lang="da"/>
              <a:t>Far oplever, at hans søn ofte kigger væk når de er sammen i en leg, tegner, taler m.m.</a:t>
            </a:r>
            <a:br>
              <a:rPr lang="da"/>
            </a:br>
            <a:r>
              <a:rPr lang="da"/>
              <a:t>Barnet er i den sidste tid begyndt at slå, sparke og bide, hvis forældre har forsøgt at holde fast i deres krav til ham.’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da"/>
              <a:t>Fokus: Fælles opmærksomhed, guidning og anvisninger, Børnestyret leg, Low arousal (Bo Hejlskov), </a:t>
            </a:r>
            <a:r>
              <a:rPr lang="da"/>
              <a:t>Belønningsskema, NPU.</a:t>
            </a:r>
            <a:r>
              <a:rPr lang="da"/>
              <a:t>  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2442225" y="2042600"/>
            <a:ext cx="3352500" cy="16059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/>
        </p:nvSpPr>
        <p:spPr>
          <a:xfrm>
            <a:off x="3322925" y="2442225"/>
            <a:ext cx="426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OPDRAGELSE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1644625" y="1257650"/>
            <a:ext cx="1563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Kommunikation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6223800" y="822325"/>
            <a:ext cx="295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Følelsesmæssig</a:t>
            </a:r>
            <a:r>
              <a:rPr lang="da">
                <a:latin typeface="Lato"/>
                <a:ea typeface="Lato"/>
                <a:cs typeface="Lato"/>
                <a:sym typeface="Lato"/>
              </a:rPr>
              <a:t> regulering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3" name="Google Shape;93;p18"/>
          <p:cNvSpPr txBox="1"/>
          <p:nvPr/>
        </p:nvSpPr>
        <p:spPr>
          <a:xfrm>
            <a:off x="6481775" y="2386325"/>
            <a:ext cx="1709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Coaching</a:t>
            </a:r>
            <a:r>
              <a:rPr lang="da">
                <a:latin typeface="Lato"/>
                <a:ea typeface="Lato"/>
                <a:cs typeface="Lato"/>
                <a:sym typeface="Lato"/>
              </a:rPr>
              <a:t> i sociale </a:t>
            </a:r>
            <a:r>
              <a:rPr lang="da">
                <a:latin typeface="Lato"/>
                <a:ea typeface="Lato"/>
                <a:cs typeface="Lato"/>
                <a:sym typeface="Lato"/>
              </a:rPr>
              <a:t>kompetencer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886800" y="3676225"/>
            <a:ext cx="1563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725575" y="2773300"/>
            <a:ext cx="146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Overgange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3853600" y="757825"/>
            <a:ext cx="1676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Struktur og Overblik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1902600" y="3950325"/>
            <a:ext cx="187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Søskenderelationer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/>
          <p:nvPr/>
        </p:nvSpPr>
        <p:spPr>
          <a:xfrm>
            <a:off x="2804875" y="1790975"/>
            <a:ext cx="3626400" cy="1487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 txBox="1"/>
          <p:nvPr/>
        </p:nvSpPr>
        <p:spPr>
          <a:xfrm>
            <a:off x="3382125" y="2486650"/>
            <a:ext cx="426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KONFLIKTHÅNDTERING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4" name="Google Shape;104;p19"/>
          <p:cNvSpPr txBox="1"/>
          <p:nvPr/>
        </p:nvSpPr>
        <p:spPr>
          <a:xfrm>
            <a:off x="1015800" y="1354400"/>
            <a:ext cx="198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Regulering af adfærd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5224125" y="1015800"/>
            <a:ext cx="1983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Strategier til deeskalering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6" name="Google Shape;106;p19"/>
          <p:cNvSpPr txBox="1"/>
          <p:nvPr/>
        </p:nvSpPr>
        <p:spPr>
          <a:xfrm>
            <a:off x="1193175" y="3418250"/>
            <a:ext cx="1806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Alderssvarende forventninger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9"/>
          <p:cNvSpPr txBox="1"/>
          <p:nvPr/>
        </p:nvSpPr>
        <p:spPr>
          <a:xfrm>
            <a:off x="6223800" y="3257025"/>
            <a:ext cx="1821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Neuroaffektiv tilgang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/>
          <p:nvPr/>
        </p:nvSpPr>
        <p:spPr>
          <a:xfrm>
            <a:off x="2005600" y="2138800"/>
            <a:ext cx="4070400" cy="15099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3063900" y="2856675"/>
            <a:ext cx="25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SAMSPIL OG KONTAKT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4" name="Google Shape;114;p20"/>
          <p:cNvSpPr txBox="1"/>
          <p:nvPr/>
        </p:nvSpPr>
        <p:spPr>
          <a:xfrm>
            <a:off x="4192200" y="2499200"/>
            <a:ext cx="49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5" name="Google Shape;115;p20"/>
          <p:cNvSpPr txBox="1"/>
          <p:nvPr/>
        </p:nvSpPr>
        <p:spPr>
          <a:xfrm>
            <a:off x="5159625" y="967425"/>
            <a:ext cx="2160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Fundament for kommunikation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6" name="Google Shape;116;p20"/>
          <p:cNvSpPr txBox="1"/>
          <p:nvPr/>
        </p:nvSpPr>
        <p:spPr>
          <a:xfrm>
            <a:off x="741700" y="983550"/>
            <a:ext cx="199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Fælles opmærksomhed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7" name="Google Shape;117;p20"/>
          <p:cNvSpPr txBox="1"/>
          <p:nvPr/>
        </p:nvSpPr>
        <p:spPr>
          <a:xfrm rot="163237">
            <a:off x="6417301" y="3031370"/>
            <a:ext cx="1580081" cy="6156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Opmærksomhed og fokus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8" name="Google Shape;118;p20"/>
          <p:cNvSpPr txBox="1"/>
          <p:nvPr/>
        </p:nvSpPr>
        <p:spPr>
          <a:xfrm>
            <a:off x="580450" y="3128025"/>
            <a:ext cx="1661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Afstemning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Fejlafstemning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Genafstemning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9" name="Google Shape;119;p20"/>
          <p:cNvSpPr txBox="1"/>
          <p:nvPr/>
        </p:nvSpPr>
        <p:spPr>
          <a:xfrm>
            <a:off x="886800" y="1854250"/>
            <a:ext cx="1434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Børnestyretleg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0" name="Google Shape;120;p20"/>
          <p:cNvSpPr txBox="1"/>
          <p:nvPr/>
        </p:nvSpPr>
        <p:spPr>
          <a:xfrm>
            <a:off x="6675275" y="1789750"/>
            <a:ext cx="1322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Neuro Psykologisk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Lato"/>
                <a:ea typeface="Lato"/>
                <a:cs typeface="Lato"/>
                <a:sym typeface="Lato"/>
              </a:rPr>
              <a:t>Udviklingsleg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Fælles drøftelse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