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notesMasterIdLst>
    <p:notesMasterId r:id="rId35"/>
  </p:notesMasterIdLst>
  <p:sldIdLst>
    <p:sldId id="329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23" r:id="rId10"/>
    <p:sldId id="324" r:id="rId11"/>
    <p:sldId id="326" r:id="rId12"/>
    <p:sldId id="327" r:id="rId13"/>
    <p:sldId id="328" r:id="rId14"/>
    <p:sldId id="302" r:id="rId15"/>
    <p:sldId id="308" r:id="rId16"/>
    <p:sldId id="332" r:id="rId17"/>
    <p:sldId id="303" r:id="rId18"/>
    <p:sldId id="304" r:id="rId19"/>
    <p:sldId id="305" r:id="rId20"/>
    <p:sldId id="306" r:id="rId21"/>
    <p:sldId id="290" r:id="rId22"/>
    <p:sldId id="311" r:id="rId23"/>
    <p:sldId id="291" r:id="rId24"/>
    <p:sldId id="292" r:id="rId25"/>
    <p:sldId id="312" r:id="rId26"/>
    <p:sldId id="313" r:id="rId27"/>
    <p:sldId id="330" r:id="rId28"/>
    <p:sldId id="314" r:id="rId29"/>
    <p:sldId id="319" r:id="rId30"/>
    <p:sldId id="331" r:id="rId31"/>
    <p:sldId id="310" r:id="rId32"/>
    <p:sldId id="318" r:id="rId33"/>
    <p:sldId id="325" r:id="rId34"/>
  </p:sldIdLst>
  <p:sldSz cx="12195175" cy="6859588"/>
  <p:notesSz cx="6797675" cy="9926638"/>
  <p:custDataLst>
    <p:tags r:id="rId36"/>
  </p:custDataLst>
  <p:defaultTextStyle>
    <a:defPPr>
      <a:defRPr lang="da-DK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727"/>
    <a:srgbClr val="BC0000"/>
    <a:srgbClr val="F2F2F2"/>
    <a:srgbClr val="93CEDD"/>
    <a:srgbClr val="00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yst layout 3 - Markerin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yst layout 1 - Marker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>
      <p:cViewPr varScale="1">
        <p:scale>
          <a:sx n="62" d="100"/>
          <a:sy n="62" d="100"/>
        </p:scale>
        <p:origin x="714" y="66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DBD80-1A18-40A8-8E8C-81B16990B284}" type="datetimeFigureOut">
              <a:rPr lang="da-DK" smtClean="0"/>
              <a:t>17-11-2022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5DAE1-4DBC-4EBB-A0F7-2243D879E8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388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morbid-obesity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topics/medicine-and-dentistry/bariatric-surger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878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4075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5360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063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Kumar 2017: </a:t>
            </a: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extensive review</a:t>
            </a:r>
            <a:r>
              <a:rPr lang="en-US" sz="16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6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tidsperioden</a:t>
            </a:r>
            <a:r>
              <a:rPr lang="en-US" sz="16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1994-2016</a:t>
            </a:r>
            <a:endParaRPr lang="en-US" sz="16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Family-based lifestyle interventions, including dietary modifications and increased physical activity, are the cornerstone of weight management in children.</a:t>
            </a: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staged approach to pediatric weight management is recommended with consideration of the age of the child, severity of obesity, and presence of obesity-related comorbidities in determining the initial stage of treatment. </a:t>
            </a: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Lifestyle interventions have shown only modest effect on weight loss, particularly in children with 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earn more about severe obesity from ScienceDirect's AI-generated Topic Pages"/>
              </a:rPr>
              <a:t>severe obesity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limited information on the efficacy and safety of medications for weight loss in children.</a:t>
            </a: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Learn more about Bariatric surgery from ScienceDirect's AI-generated Topic Pages"/>
              </a:rPr>
              <a:t>Bariatric surgery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been found to be effective in decreasing excess weight and improving comorbidities in adolescents with severe obesity.</a:t>
            </a:r>
          </a:p>
          <a:p>
            <a:endParaRPr lang="en-US" sz="16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dirty="0" err="1" smtClean="0"/>
              <a:t>Colquitt</a:t>
            </a:r>
            <a:r>
              <a:rPr lang="da-DK" baseline="0" dirty="0" smtClean="0"/>
              <a:t> 2016, </a:t>
            </a:r>
            <a:r>
              <a:rPr lang="da-DK" baseline="0" dirty="0" err="1" smtClean="0"/>
              <a:t>cochrane</a:t>
            </a:r>
            <a:r>
              <a:rPr lang="da-DK" baseline="0" dirty="0" smtClean="0"/>
              <a:t> database </a:t>
            </a:r>
            <a:r>
              <a:rPr lang="da-DK" baseline="0" dirty="0" err="1" smtClean="0"/>
              <a:t>systemtic</a:t>
            </a:r>
            <a:r>
              <a:rPr lang="da-DK" baseline="0" dirty="0" smtClean="0"/>
              <a:t> </a:t>
            </a:r>
            <a:r>
              <a:rPr lang="da-DK" baseline="0" dirty="0" err="1" smtClean="0"/>
              <a:t>review</a:t>
            </a:r>
            <a:r>
              <a:rPr lang="da-DK" baseline="0" dirty="0" smtClean="0"/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Søgte alle RCT</a:t>
            </a:r>
            <a:r>
              <a:rPr lang="da-DK" baseline="0" dirty="0" smtClean="0"/>
              <a:t> (</a:t>
            </a:r>
            <a:r>
              <a:rPr lang="da-DK" dirty="0" smtClean="0"/>
              <a:t>frem 2015) </a:t>
            </a:r>
            <a:r>
              <a:rPr lang="da-DK" dirty="0" err="1" smtClean="0"/>
              <a:t>ifm</a:t>
            </a:r>
            <a:r>
              <a:rPr lang="da-DK" dirty="0" smtClean="0"/>
              <a:t>. børneovervægtsbehandling m.</a:t>
            </a:r>
            <a:r>
              <a:rPr lang="da-DK" baseline="0" dirty="0" smtClean="0"/>
              <a:t> diæt, </a:t>
            </a:r>
            <a:r>
              <a:rPr lang="da-DK" baseline="0" dirty="0" err="1" smtClean="0"/>
              <a:t>physisk</a:t>
            </a:r>
            <a:r>
              <a:rPr lang="da-DK" baseline="0" dirty="0" smtClean="0"/>
              <a:t> aktivitet og adfærdsterapi. Samlet 7 RCT </a:t>
            </a:r>
            <a:r>
              <a:rPr lang="da-DK" baseline="0" dirty="0" err="1" smtClean="0"/>
              <a:t>includeret</a:t>
            </a:r>
            <a:r>
              <a:rPr lang="da-DK" baseline="0" dirty="0" smtClean="0"/>
              <a:t> (529 </a:t>
            </a:r>
            <a:r>
              <a:rPr lang="da-DK" baseline="0" dirty="0" err="1" smtClean="0"/>
              <a:t>randomiserede</a:t>
            </a:r>
            <a:r>
              <a:rPr lang="da-DK" baseline="0" dirty="0" smtClean="0"/>
              <a:t> / 394 til sammenligning).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 smtClean="0"/>
              <a:t>Multicomponente</a:t>
            </a:r>
            <a:r>
              <a:rPr lang="da-DK" dirty="0" smtClean="0"/>
              <a:t> interventioner viser</a:t>
            </a:r>
            <a:r>
              <a:rPr lang="da-DK" baseline="0" dirty="0" smtClean="0"/>
              <a:t> umiddelbart bedste resultater, men svag evidens og risiko for bias.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Grønbæk 2012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ud af 71 (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24%) </a:t>
            </a:r>
            <a:r>
              <a:rPr lang="en-US" sz="16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fastholdte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vægttabet</a:t>
            </a:r>
            <a:r>
              <a:rPr lang="en-US" sz="16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US" sz="16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en-US" sz="16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måneders</a:t>
            </a:r>
            <a:r>
              <a:rPr lang="en-US" sz="16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follow-up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2205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4643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440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Variabler:</a:t>
            </a:r>
          </a:p>
          <a:p>
            <a:r>
              <a:rPr lang="da-DK" dirty="0" smtClean="0"/>
              <a:t>Uddannelsesniveau</a:t>
            </a:r>
          </a:p>
          <a:p>
            <a:r>
              <a:rPr lang="da-DK" dirty="0" smtClean="0"/>
              <a:t>Familiestruktur</a:t>
            </a:r>
          </a:p>
          <a:p>
            <a:r>
              <a:rPr lang="da-DK" dirty="0" smtClean="0"/>
              <a:t>Dansk</a:t>
            </a:r>
            <a:r>
              <a:rPr lang="da-DK" baseline="0" dirty="0" smtClean="0"/>
              <a:t> / immigrant / efterkommere</a:t>
            </a:r>
          </a:p>
          <a:p>
            <a:r>
              <a:rPr lang="da-DK" baseline="0" dirty="0" smtClean="0"/>
              <a:t>Disponibel indkomst</a:t>
            </a:r>
          </a:p>
          <a:p>
            <a:r>
              <a:rPr lang="da-DK" baseline="0" dirty="0" smtClean="0"/>
              <a:t>Psykiatriske diagnoser hos barnet</a:t>
            </a:r>
          </a:p>
          <a:p>
            <a:r>
              <a:rPr lang="da-DK" baseline="0" dirty="0" smtClean="0"/>
              <a:t>Psykiatrisk diagnoser hos forældre</a:t>
            </a:r>
          </a:p>
          <a:p>
            <a:r>
              <a:rPr lang="da-DK" baseline="0" dirty="0" smtClean="0"/>
              <a:t>Diagnoser hos forældre: Overvægt, diabetes, </a:t>
            </a:r>
            <a:r>
              <a:rPr lang="da-DK" baseline="0" dirty="0" err="1" smtClean="0"/>
              <a:t>hypertention</a:t>
            </a:r>
            <a:r>
              <a:rPr lang="da-DK" baseline="0" dirty="0" smtClean="0"/>
              <a:t>, hjertekarsygdom.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680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982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_RM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 userDrawn="1"/>
        </p:nvSpPr>
        <p:spPr>
          <a:xfrm>
            <a:off x="1" y="0"/>
            <a:ext cx="12195175" cy="6859588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pic>
        <p:nvPicPr>
          <p:cNvPr id="3" name="Billede 2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00" y="1989634"/>
            <a:ext cx="4861361" cy="2342510"/>
          </a:xfrm>
          <a:prstGeom prst="rect">
            <a:avLst/>
          </a:prstGeom>
        </p:spPr>
      </p:pic>
      <p:sp>
        <p:nvSpPr>
          <p:cNvPr id="7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694877" y="5342988"/>
            <a:ext cx="10805419" cy="637334"/>
          </a:xfrm>
        </p:spPr>
        <p:txBody>
          <a:bodyPr anchor="t"/>
          <a:lstStyle>
            <a:lvl1pPr marL="0" indent="0" algn="ctr">
              <a:buFont typeface="Wingdings" pitchFamily="2" charset="2"/>
              <a:buNone/>
              <a:tabLst>
                <a:tab pos="1168400" algn="l"/>
              </a:tabLst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</p:spTree>
    <p:extLst>
      <p:ext uri="{BB962C8B-B14F-4D97-AF65-F5344CB8AC3E}">
        <p14:creationId xmlns:p14="http://schemas.microsoft.com/office/powerpoint/2010/main" val="418814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accent3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187" y="1188000"/>
            <a:ext cx="10082625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303816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accent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187" y="1188000"/>
            <a:ext cx="10082625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3633961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tekst, overskrift og indhol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281" y="1800000"/>
            <a:ext cx="10083938" cy="72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1" hasCustomPrompt="1"/>
          </p:nvPr>
        </p:nvSpPr>
        <p:spPr>
          <a:xfrm>
            <a:off x="720281" y="2700000"/>
            <a:ext cx="10083938" cy="3600000"/>
          </a:xfrm>
        </p:spPr>
        <p:txBody>
          <a:bodyPr anchor="t" anchorCtr="0"/>
          <a:lstStyle/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188001"/>
            <a:ext cx="2503151" cy="453179"/>
          </a:xfrm>
          <a:solidFill>
            <a:schemeClr val="accent3"/>
          </a:solidFill>
          <a:ln>
            <a:noFill/>
          </a:ln>
        </p:spPr>
        <p:txBody>
          <a:bodyPr wrap="none" lIns="720000" tIns="71998" rIns="180000" bIns="71998">
            <a:sp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 marL="833946" indent="0">
              <a:buNone/>
              <a:defRPr b="1">
                <a:solidFill>
                  <a:schemeClr val="bg1"/>
                </a:solidFill>
              </a:defRPr>
            </a:lvl2pPr>
            <a:lvl3pPr marL="1549361" indent="0">
              <a:buNone/>
              <a:defRPr b="1">
                <a:solidFill>
                  <a:schemeClr val="bg1"/>
                </a:solidFill>
              </a:defRPr>
            </a:lvl3pPr>
            <a:lvl4pPr marL="2279592" indent="0">
              <a:buNone/>
              <a:defRPr b="1">
                <a:solidFill>
                  <a:schemeClr val="bg1"/>
                </a:solidFill>
              </a:defRPr>
            </a:lvl4pPr>
            <a:lvl5pPr marL="2874361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smtClean="0"/>
              <a:t>SKRIV HER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870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i bredformat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1" y="576000"/>
            <a:ext cx="12195175" cy="5940000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483631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i højformat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3421336" y="576000"/>
            <a:ext cx="4501758" cy="5940000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</a:t>
            </a:r>
            <a:br>
              <a:rPr lang="da-DK" dirty="0" smtClean="0"/>
            </a:br>
            <a:r>
              <a:rPr lang="da-DK" dirty="0" smtClean="0"/>
              <a:t>for at tilføje et billede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sp>
        <p:nvSpPr>
          <p:cNvPr id="3" name="Tekstboks 2"/>
          <p:cNvSpPr txBox="1"/>
          <p:nvPr userDrawn="1"/>
        </p:nvSpPr>
        <p:spPr>
          <a:xfrm>
            <a:off x="-1489231" y="3141698"/>
            <a:ext cx="1152428" cy="43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smtClean="0"/>
              <a:t>Foto kan også placeres længere til venstre på siden</a:t>
            </a:r>
            <a:endParaRPr lang="da-DK" sz="900" dirty="0"/>
          </a:p>
        </p:txBody>
      </p:sp>
    </p:spTree>
    <p:extLst>
      <p:ext uri="{BB962C8B-B14F-4D97-AF65-F5344CB8AC3E}">
        <p14:creationId xmlns:p14="http://schemas.microsoft.com/office/powerpoint/2010/main" val="2005836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 overskrift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720281" y="1800000"/>
            <a:ext cx="10083938" cy="4176000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sp>
        <p:nvSpPr>
          <p:cNvPr id="3" name="Titel 1"/>
          <p:cNvSpPr>
            <a:spLocks noGrp="1" noChangeAspect="1"/>
          </p:cNvSpPr>
          <p:nvPr>
            <p:ph type="title" hasCustomPrompt="1"/>
          </p:nvPr>
        </p:nvSpPr>
        <p:spPr>
          <a:xfrm>
            <a:off x="720281" y="828000"/>
            <a:ext cx="1008393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281" y="6048001"/>
            <a:ext cx="10083938" cy="36008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833946" indent="0">
              <a:buNone/>
              <a:defRPr sz="1900">
                <a:solidFill>
                  <a:schemeClr val="tx1"/>
                </a:solidFill>
              </a:defRPr>
            </a:lvl2pPr>
            <a:lvl3pPr marL="1549361" indent="0">
              <a:buNone/>
              <a:defRPr sz="1900">
                <a:solidFill>
                  <a:schemeClr val="tx1"/>
                </a:solidFill>
              </a:defRPr>
            </a:lvl3pPr>
            <a:lvl4pPr marL="2279592" indent="0">
              <a:buNone/>
              <a:defRPr sz="1900">
                <a:solidFill>
                  <a:schemeClr val="tx1"/>
                </a:solidFill>
              </a:defRPr>
            </a:lvl4pPr>
            <a:lvl5pPr marL="2874361" indent="0">
              <a:buNone/>
              <a:defRPr sz="19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Skriv tekst her</a:t>
            </a:r>
          </a:p>
        </p:txBody>
      </p:sp>
    </p:spTree>
    <p:extLst>
      <p:ext uri="{BB962C8B-B14F-4D97-AF65-F5344CB8AC3E}">
        <p14:creationId xmlns:p14="http://schemas.microsoft.com/office/powerpoint/2010/main" val="1713122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å hele forma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12195175" cy="6859588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0121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spect="1"/>
          </p:cNvSpPr>
          <p:nvPr>
            <p:ph type="title" hasCustomPrompt="1"/>
          </p:nvPr>
        </p:nvSpPr>
        <p:spPr>
          <a:xfrm>
            <a:off x="720281" y="1188000"/>
            <a:ext cx="10083938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345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851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øjformat - overskrif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01758" y="1908000"/>
            <a:ext cx="6302461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501758" y="2880000"/>
            <a:ext cx="3061195" cy="331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 marL="444500" indent="-263525">
              <a:tabLst/>
              <a:defRPr sz="2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743024" y="2880000"/>
            <a:ext cx="3061195" cy="331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 marL="444500" indent="-263525">
              <a:defRPr sz="2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1"/>
            <a:ext cx="4141617" cy="6859588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017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MIDT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422" y="3600000"/>
            <a:ext cx="9723797" cy="1440196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422" y="5112001"/>
            <a:ext cx="9723797" cy="71930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88667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øjformat -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01758" y="1908000"/>
            <a:ext cx="6302461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501758" y="2880000"/>
            <a:ext cx="6302461" cy="331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 marL="1079500" indent="-246063">
              <a:defRPr sz="2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0"/>
            <a:ext cx="4141617" cy="6859588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858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redformat - overskrif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281" y="1188000"/>
            <a:ext cx="10083938" cy="54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562953" y="1800000"/>
            <a:ext cx="3241266" cy="439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 marL="444500" indent="-263525">
              <a:defRPr sz="2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720281" y="1800000"/>
            <a:ext cx="6662602" cy="4392000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4582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281" y="1188000"/>
            <a:ext cx="10083938" cy="900000"/>
          </a:xfrm>
        </p:spPr>
        <p:txBody>
          <a:bodyPr anchor="t" anchorCtr="0"/>
          <a:lstStyle>
            <a:lvl1pPr>
              <a:defRPr baseline="0"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3" name="Pladsholder til indhold 2"/>
          <p:cNvSpPr>
            <a:spLocks noGrp="1" noChangeAspect="1"/>
          </p:cNvSpPr>
          <p:nvPr>
            <p:ph sz="half" idx="1" hasCustomPrompt="1"/>
          </p:nvPr>
        </p:nvSpPr>
        <p:spPr>
          <a:xfrm>
            <a:off x="720281" y="2159502"/>
            <a:ext cx="4861898" cy="4032000"/>
          </a:xfrm>
        </p:spPr>
        <p:txBody>
          <a:bodyPr anchor="t" anchorCtr="0"/>
          <a:lstStyle>
            <a:lvl1pPr>
              <a:defRPr sz="3200"/>
            </a:lvl1pPr>
            <a:lvl2pPr marL="715963" indent="-271463">
              <a:defRPr sz="2600"/>
            </a:lvl2pPr>
            <a:lvl3pPr marL="985838" indent="-269875">
              <a:defRPr sz="2600"/>
            </a:lvl3pPr>
            <a:lvl4pPr marL="1343025" indent="-269875">
              <a:defRPr sz="2200"/>
            </a:lvl4pPr>
            <a:lvl5pPr marL="1701800" indent="-269875"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6" name="Pladsholder til indhold 2"/>
          <p:cNvSpPr>
            <a:spLocks noGrp="1" noChangeAspect="1"/>
          </p:cNvSpPr>
          <p:nvPr>
            <p:ph sz="half" idx="10" hasCustomPrompt="1"/>
          </p:nvPr>
        </p:nvSpPr>
        <p:spPr>
          <a:xfrm>
            <a:off x="5942321" y="2160000"/>
            <a:ext cx="4861898" cy="4032000"/>
          </a:xfrm>
        </p:spPr>
        <p:txBody>
          <a:bodyPr anchor="t" anchorCtr="0"/>
          <a:lstStyle>
            <a:lvl1pPr>
              <a:defRPr sz="3200"/>
            </a:lvl1pPr>
            <a:lvl2pPr marL="357188" indent="-357188">
              <a:defRPr sz="2600"/>
            </a:lvl2pPr>
            <a:lvl3pPr marL="715963" indent="-271463">
              <a:defRPr sz="2600"/>
            </a:lvl3pPr>
            <a:lvl4pPr marL="1343025" indent="-269875">
              <a:defRPr sz="2200"/>
            </a:lvl4pPr>
            <a:lvl5pPr marL="1701800" indent="-269875"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2"/>
            <a:r>
              <a:rPr lang="da-DK" altLang="da-DK" dirty="0" smtClean="0"/>
              <a:t>første niveau</a:t>
            </a:r>
          </a:p>
        </p:txBody>
      </p:sp>
    </p:spTree>
    <p:extLst>
      <p:ext uri="{BB962C8B-B14F-4D97-AF65-F5344CB8AC3E}">
        <p14:creationId xmlns:p14="http://schemas.microsoft.com/office/powerpoint/2010/main" val="1285695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og t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281" y="1188000"/>
            <a:ext cx="10083938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20281" y="2159502"/>
            <a:ext cx="3241266" cy="403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 marL="444500" indent="-263525">
              <a:defRPr sz="2200"/>
            </a:lvl2pPr>
            <a:lvl3pPr marL="1549361" indent="0">
              <a:buNone/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141617" y="2160000"/>
            <a:ext cx="3241266" cy="403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 marL="444500" indent="-263525">
              <a:defRPr sz="2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562953" y="2160000"/>
            <a:ext cx="3241266" cy="403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 marL="444500" indent="-263525">
              <a:defRPr sz="2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</p:spTree>
    <p:extLst>
      <p:ext uri="{BB962C8B-B14F-4D97-AF65-F5344CB8AC3E}">
        <p14:creationId xmlns:p14="http://schemas.microsoft.com/office/powerpoint/2010/main" val="4166801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281" y="1188000"/>
            <a:ext cx="10083938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281" y="2160000"/>
            <a:ext cx="3241266" cy="4032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0" name="Pladsholder til billede 8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141617" y="2160000"/>
            <a:ext cx="3241266" cy="4032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2953" y="2160000"/>
            <a:ext cx="3241266" cy="4032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5175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 - høj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281" y="576000"/>
            <a:ext cx="3241266" cy="594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6" name="Pladsholder til billede 8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141617" y="576000"/>
            <a:ext cx="3241266" cy="594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7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2953" y="576000"/>
            <a:ext cx="3241266" cy="594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0559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281" y="57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7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2953" y="576000"/>
            <a:ext cx="3241266" cy="594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Pladsholder til billede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0281" y="363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41617" y="57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2" name="Pladsholder til billede 8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141617" y="363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0725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281" y="57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Pladsholder til billede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0281" y="363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41617" y="57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2" name="Pladsholder til billede 8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141617" y="363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8" name="Pladsholder til billede 8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562953" y="57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0" name="Pladsholder til billede 8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562953" y="3636000"/>
            <a:ext cx="3241266" cy="2880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3279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F0CB27-0868-464D-91F9-74902EE3F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8E4B70B-7B86-4131-8287-E14428812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D75EA2-C903-4588-89FD-E796126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1B97-26FC-4375-A820-9861B963B907}" type="datetimeFigureOut">
              <a:rPr lang="da-DK" smtClean="0"/>
              <a:t>17-11-2022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2E30C9-53D6-40BD-8AC8-2D78DE406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C3822B-54C3-47CD-8FC3-01E547D4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AF49-920B-46CE-AC56-E68278A420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108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LYS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accent1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422" y="3600000"/>
            <a:ext cx="9723797" cy="1440196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422" y="5112001"/>
            <a:ext cx="9723797" cy="71930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109291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accent3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422" y="3600000"/>
            <a:ext cx="9723797" cy="1440196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422" y="5112001"/>
            <a:ext cx="9723797" cy="71930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172912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accent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422" y="3600000"/>
            <a:ext cx="9723797" cy="1440196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422" y="5112001"/>
            <a:ext cx="9723797" cy="71930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208575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187" y="1188000"/>
            <a:ext cx="10082625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187" y="2159502"/>
            <a:ext cx="10082625" cy="4032000"/>
          </a:xfrm>
        </p:spPr>
        <p:txBody>
          <a:bodyPr/>
          <a:lstStyle>
            <a:lvl1pPr marL="457200" indent="-4572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1pPr>
            <a:lvl2pPr marL="1198003" indent="-364058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2pPr>
            <a:lvl3pPr marL="1790655" indent="-241294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2523004" indent="-243411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3160111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243049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MIDT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bg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187" y="1188000"/>
            <a:ext cx="10082625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87469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MIDT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187" y="1188000"/>
            <a:ext cx="10082625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187" y="2159502"/>
            <a:ext cx="10082625" cy="403200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316453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LYS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6000"/>
            <a:ext cx="12195175" cy="5940000"/>
          </a:xfrm>
          <a:prstGeom prst="rect">
            <a:avLst/>
          </a:prstGeom>
          <a:solidFill>
            <a:schemeClr val="accent1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sz="2400" dirty="0">
              <a:solidFill>
                <a:srgbClr val="3F3018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187" y="1188000"/>
            <a:ext cx="10082625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187" y="2159502"/>
            <a:ext cx="10082625" cy="4032000"/>
          </a:xfr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303438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20187" y="1188000"/>
            <a:ext cx="10082625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37893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720187" y="2159502"/>
            <a:ext cx="10082625" cy="4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smtClean="0"/>
              <a:t>Skriv tekst</a:t>
            </a:r>
          </a:p>
          <a:p>
            <a:pPr lvl="1"/>
            <a:r>
              <a:rPr lang="da-DK" altLang="da-DK" dirty="0" smtClean="0"/>
              <a:t>skriv tekst i </a:t>
            </a:r>
            <a:r>
              <a:rPr lang="da-DK" altLang="da-DK" dirty="0" err="1" smtClean="0"/>
              <a:t>bullit</a:t>
            </a:r>
            <a:r>
              <a:rPr lang="da-DK" altLang="da-DK" dirty="0" smtClean="0"/>
              <a:t>-form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26" name="Rectangle 7"/>
          <p:cNvSpPr txBox="1">
            <a:spLocks noChangeArrowheads="1"/>
          </p:cNvSpPr>
          <p:nvPr/>
        </p:nvSpPr>
        <p:spPr bwMode="auto">
          <a:xfrm>
            <a:off x="8967502" y="6444000"/>
            <a:ext cx="3099607" cy="3080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r" defTabSz="914400" rtl="0" eaLnBrk="0" latinLnBrk="0" hangingPunct="0">
              <a:defRPr sz="9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66C9427-3C37-4B67-A51B-8175507267F1}" type="slidenum">
              <a:rPr lang="da-DK" altLang="da-DK" sz="800" b="1" smtClean="0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da-DK" altLang="da-DK" sz="800" b="1" dirty="0" smtClean="0">
                <a:solidFill>
                  <a:schemeClr val="bg2"/>
                </a:solidFill>
              </a:rPr>
              <a:t>  ▪  www.regionmidtjylland.dk</a:t>
            </a:r>
            <a:endParaRPr lang="da-DK" altLang="da-DK" sz="800" b="1" dirty="0">
              <a:solidFill>
                <a:schemeClr val="bg2"/>
              </a:solidFill>
            </a:endParaRPr>
          </a:p>
        </p:txBody>
      </p:sp>
      <p:pic>
        <p:nvPicPr>
          <p:cNvPr id="2" name="Billede 1"/>
          <p:cNvPicPr preferRelativeResize="0"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387" y="108001"/>
            <a:ext cx="841687" cy="4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0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62" r:id="rId2"/>
    <p:sldLayoutId id="2147483853" r:id="rId3"/>
    <p:sldLayoutId id="2147483852" r:id="rId4"/>
    <p:sldLayoutId id="2147483861" r:id="rId5"/>
    <p:sldLayoutId id="2147483837" r:id="rId6"/>
    <p:sldLayoutId id="2147483851" r:id="rId7"/>
    <p:sldLayoutId id="2147483850" r:id="rId8"/>
    <p:sldLayoutId id="2147483868" r:id="rId9"/>
    <p:sldLayoutId id="2147483854" r:id="rId10"/>
    <p:sldLayoutId id="2147483867" r:id="rId11"/>
    <p:sldLayoutId id="2147483842" r:id="rId12"/>
    <p:sldLayoutId id="2147483838" r:id="rId13"/>
    <p:sldLayoutId id="2147483849" r:id="rId14"/>
    <p:sldLayoutId id="2147483839" r:id="rId15"/>
    <p:sldLayoutId id="2147483840" r:id="rId16"/>
    <p:sldLayoutId id="2147483844" r:id="rId17"/>
    <p:sldLayoutId id="2147483845" r:id="rId18"/>
    <p:sldLayoutId id="2147483855" r:id="rId19"/>
    <p:sldLayoutId id="2147483857" r:id="rId20"/>
    <p:sldLayoutId id="2147483859" r:id="rId21"/>
    <p:sldLayoutId id="2147483846" r:id="rId22"/>
    <p:sldLayoutId id="2147483856" r:id="rId23"/>
    <p:sldLayoutId id="2147483863" r:id="rId24"/>
    <p:sldLayoutId id="2147483864" r:id="rId25"/>
    <p:sldLayoutId id="2147483865" r:id="rId26"/>
    <p:sldLayoutId id="2147483866" r:id="rId27"/>
    <p:sldLayoutId id="2147483869" r:id="rId2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5pPr>
      <a:lvl6pPr marL="609585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6pPr>
      <a:lvl7pPr marL="121917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7pPr>
      <a:lvl8pPr marL="1828754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8pPr>
      <a:lvl9pPr marL="2438339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9pPr>
    </p:titleStyle>
    <p:bodyStyle>
      <a:lvl1pPr marL="457200" marR="0" indent="-45720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20000"/>
        </a:spcAft>
        <a:buClr>
          <a:schemeClr val="accent3"/>
        </a:buClr>
        <a:buSzTx/>
        <a:buFont typeface="Wingdings" panose="05000000000000000000" pitchFamily="2" charset="2"/>
        <a:buChar char="§"/>
        <a:tabLst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98003" indent="-364058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2pPr>
      <a:lvl3pPr marL="1790655" indent="-241294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3pPr>
      <a:lvl4pPr marL="2523004" indent="-243411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4pPr>
      <a:lvl5pPr marL="3109306" indent="-234945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3718891" indent="-23494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6pPr>
      <a:lvl7pPr marL="4328476" indent="-23494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7pPr>
      <a:lvl8pPr marL="4938061" indent="-23494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8pPr>
      <a:lvl9pPr marL="5547645" indent="-23494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rasmujer@clin.au.dk" TargetMode="External"/><Relationship Id="rId2" Type="http://schemas.openxmlformats.org/officeDocument/2006/relationships/hyperlink" Target="mailto:rasmujer@rm.d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6"/>
          <p:cNvSpPr>
            <a:spLocks noGrp="1"/>
          </p:cNvSpPr>
          <p:nvPr>
            <p:ph idx="1"/>
          </p:nvPr>
        </p:nvSpPr>
        <p:spPr>
          <a:xfrm>
            <a:off x="720187" y="2647211"/>
            <a:ext cx="10082625" cy="4032000"/>
          </a:xfrm>
        </p:spPr>
        <p:txBody>
          <a:bodyPr/>
          <a:lstStyle/>
          <a:p>
            <a:pPr algn="ctr"/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Rasmus Møller Jørgensen</a:t>
            </a:r>
          </a:p>
          <a:p>
            <a:pPr algn="ctr"/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Læge, </a:t>
            </a:r>
            <a:r>
              <a:rPr 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-studerende</a:t>
            </a:r>
          </a:p>
          <a:p>
            <a:pPr algn="ctr"/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 Diabetes Center Aarhus, AUH</a:t>
            </a:r>
          </a:p>
          <a:p>
            <a:pPr algn="ctr"/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Institut for Klinisk Medicin, Health, AU</a:t>
            </a:r>
          </a:p>
          <a:p>
            <a:pPr algn="ctr"/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Børn &amp; Unge, AUH</a:t>
            </a:r>
          </a:p>
          <a:p>
            <a:pPr algn="ctr"/>
            <a:endParaRPr 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Temadag, Randers Sundhedspleje, Randers</a:t>
            </a:r>
          </a:p>
          <a:p>
            <a:pPr algn="ctr"/>
            <a:r>
              <a:rPr 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november 2022</a:t>
            </a:r>
            <a:endParaRPr 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52971" y="1989634"/>
            <a:ext cx="11017224" cy="900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da-DK" sz="4200" b="0" dirty="0" smtClean="0"/>
              <a:t>Evaluering af Aarhus og Randers indsatser for børn med svær overvægt</a:t>
            </a:r>
            <a:endParaRPr lang="da-DK" b="0" dirty="0"/>
          </a:p>
        </p:txBody>
      </p:sp>
      <p:pic>
        <p:nvPicPr>
          <p:cNvPr id="4098" name="Picture 2" descr="Nye ansigter i bestyrelsen for Aarhus Universitet : Science Rep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2" y="5013971"/>
            <a:ext cx="2673119" cy="16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eamleder til Danske Regioner i Team Styring og Sammenhæng - Djøfs  jobuniv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955" y="5250461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 descr="Børn af forældre med alvorlig psykisk sygdom har flere psykiske proble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635265"/>
            <a:ext cx="12195175" cy="81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8864949" y="4813777"/>
            <a:ext cx="3639888" cy="2937402"/>
          </a:xfrm>
          <a:prstGeom prst="ellipse">
            <a:avLst/>
          </a:prstGeom>
          <a:noFill/>
          <a:ln w="3175" cap="sq">
            <a:solidFill>
              <a:srgbClr val="00FFFF">
                <a:alpha val="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da-D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Strauss RS et al, </a:t>
            </a:r>
            <a:r>
              <a:rPr lang="da-D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Pediatrics</a:t>
            </a:r>
            <a:r>
              <a:rPr lang="da-D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a-DK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da-DK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Sjoberg</a:t>
            </a:r>
            <a:r>
              <a:rPr lang="da-DK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RL et al, </a:t>
            </a:r>
            <a:r>
              <a:rPr lang="da-D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Pediatrics</a:t>
            </a:r>
            <a:r>
              <a:rPr lang="da-D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a-DK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endParaRPr lang="da-DK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da-D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Butittia</a:t>
            </a:r>
            <a:r>
              <a:rPr lang="da-D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et al, </a:t>
            </a:r>
            <a:r>
              <a:rPr lang="da-D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</a:t>
            </a:r>
            <a:r>
              <a:rPr lang="da-D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Life Res. </a:t>
            </a:r>
            <a:r>
              <a:rPr lang="da-DK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da-DK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da-D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Schwimmer</a:t>
            </a:r>
            <a:r>
              <a:rPr lang="da-D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JB et al, Jama. 2003</a:t>
            </a:r>
            <a:r>
              <a:rPr lang="da-DK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da-DK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004373" y="1341562"/>
            <a:ext cx="4680520" cy="3975696"/>
          </a:xfrm>
          <a:prstGeom prst="ellipse">
            <a:avLst/>
          </a:prstGeom>
          <a:solidFill>
            <a:srgbClr val="93CEDD">
              <a:alpha val="54118"/>
            </a:srgbClr>
          </a:solidFill>
          <a:ln w="3175" cap="sq">
            <a:solidFill>
              <a:srgbClr val="00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Selvværd</a:t>
            </a:r>
          </a:p>
          <a:p>
            <a:pPr algn="ctr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Ensomhed</a:t>
            </a:r>
          </a:p>
          <a:p>
            <a:pPr algn="ctr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Mobning</a:t>
            </a:r>
          </a:p>
          <a:p>
            <a:pPr algn="ctr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Angst</a:t>
            </a:r>
          </a:p>
          <a:p>
            <a:pPr algn="ctr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Livskvalitet</a:t>
            </a:r>
          </a:p>
          <a:p>
            <a:pPr algn="ctr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Skam</a:t>
            </a:r>
          </a:p>
          <a:p>
            <a:pPr algn="ctr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Depression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1057206" y="117426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Psykiske komplikationer til overvægt og svær overvægt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120923" y="6454130"/>
            <a:ext cx="201622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Foto: </a:t>
            </a:r>
            <a:r>
              <a:rPr lang="da-DK" sz="1200" dirty="0" err="1">
                <a:solidFill>
                  <a:schemeClr val="bg1"/>
                </a:solidFill>
              </a:rPr>
              <a:t>Colourbox</a:t>
            </a:r>
            <a:endParaRPr lang="da-DK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>
          <a:xfrm>
            <a:off x="1345059" y="2565698"/>
            <a:ext cx="4860000" cy="4032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6000 dødsfald årligt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meromkostning på 5.3 </a:t>
            </a:r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milliarder</a:t>
            </a: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Komplikationer:</a:t>
            </a: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2 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Overvægt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Hjertekarsygdomme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Forkortet livslængde</a:t>
            </a:r>
          </a:p>
        </p:txBody>
      </p:sp>
      <p:pic>
        <p:nvPicPr>
          <p:cNvPr id="1028" name="Picture 4" descr="inaktivitet børn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23" y="3430588"/>
            <a:ext cx="543516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057206" y="621482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Risikoen ved inaktivitet i </a:t>
            </a: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børn</a:t>
            </a:r>
          </a:p>
          <a:p>
            <a:pPr algn="ctr"/>
            <a:r>
              <a:rPr lang="da-DK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Eriksen LS. Sygdomsbyrden i Danmark, Sundhedsstyrelsen, 2016</a:t>
            </a:r>
          </a:p>
          <a:p>
            <a:pPr algn="ctr"/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Currie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WHO. Copenhagen: 2012. Report </a:t>
            </a:r>
            <a:endParaRPr lang="da-DK" sz="1400" b="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Pedisic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et al. Br J Sports Med. 2020;54(15):898-905.</a:t>
            </a:r>
            <a:endParaRPr lang="da-DK" sz="1400" b="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Fogelholm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Pediatr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2008;3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1:10-4.</a:t>
            </a:r>
            <a:endParaRPr lang="da-DK" sz="1400" b="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da-DK" sz="2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20281" y="2519542"/>
            <a:ext cx="4861898" cy="4032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23-30% reduktion i </a:t>
            </a:r>
            <a:r>
              <a:rPr lang="da-D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kardiovaskulære</a:t>
            </a: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og cancerrelaterede dødsfald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Effekter på:</a:t>
            </a:r>
            <a:endParaRPr 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Vægt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kondition 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muskel og knoglestyrke (6-13 år)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kognitiv funktion og </a:t>
            </a:r>
            <a:r>
              <a:rPr lang="da-D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QoL</a:t>
            </a:r>
            <a:endParaRPr 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Bedre vaner i voksenlivet (8-10 år) </a:t>
            </a:r>
          </a:p>
        </p:txBody>
      </p:sp>
      <p:pic>
        <p:nvPicPr>
          <p:cNvPr id="2050" name="Picture 2" descr="Enige forskere: Alle børn bør få pulsen op daglig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64" y="2709714"/>
            <a:ext cx="5108835" cy="34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057206" y="621482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Fysisk </a:t>
            </a: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 - regelmæssig deltagelse</a:t>
            </a:r>
          </a:p>
          <a:p>
            <a:pPr algn="ctr"/>
            <a:r>
              <a:rPr lang="en-US" sz="1400" b="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Currie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WHO. Copenhagen: 2012. Report </a:t>
            </a:r>
            <a:endParaRPr lang="da-DK" sz="1400" b="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Fogelholm</a:t>
            </a:r>
            <a:r>
              <a:rPr lang="en-US" sz="1400" b="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Pediatr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2008;3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1:10-4.</a:t>
            </a:r>
            <a:endParaRPr lang="da-DK" sz="1400" b="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a-DK" sz="1400" b="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Perez-</a:t>
            </a:r>
            <a:r>
              <a:rPr lang="da-DK" sz="1400" b="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Sousa</a:t>
            </a:r>
            <a:r>
              <a:rPr lang="da-DK" sz="1400" b="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MA, et al. 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 Q </a:t>
            </a:r>
            <a:r>
              <a:rPr lang="en-US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Sport. 2020;91(1):24-33.</a:t>
            </a:r>
            <a:endParaRPr lang="da-DK" sz="1400" b="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a-DK" sz="1400" b="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Donnelly</a:t>
            </a:r>
            <a:r>
              <a:rPr lang="da-DK" sz="1400" b="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JE, et al. Med </a:t>
            </a:r>
            <a:r>
              <a:rPr lang="da-DK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da-DK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Sports </a:t>
            </a:r>
            <a:r>
              <a:rPr lang="da-DK" sz="1400" b="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</a:t>
            </a:r>
            <a:r>
              <a:rPr lang="da-DK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2016;48(6):1197-222.</a:t>
            </a:r>
            <a:endParaRPr lang="da-DK" sz="1400" b="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a-DK" sz="1400" b="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Rodriguez-Ayllon</a:t>
            </a:r>
            <a:r>
              <a:rPr lang="da-DK" sz="1400" b="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400" b="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et al.. Sports Med. 2019;49(9):1383-410.</a:t>
            </a:r>
          </a:p>
          <a:p>
            <a:pPr algn="ctr" defTabSz="914400"/>
            <a:endParaRPr lang="da-DK" sz="2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2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Sundhedsstyrelsen anbefalinger (5-17 år)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Fysisk aktiv mindst 60 min. om dagen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Mindst 3 gange ugentligt fysisk aktivitet af høj intensitet af 30 min. varighed</a:t>
            </a:r>
          </a:p>
          <a:p>
            <a:pPr>
              <a:buFont typeface="Arial" panose="020B0604020202020204" pitchFamily="34" charset="0"/>
              <a:buChar char="•"/>
            </a:pPr>
            <a:endParaRPr 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60 min/dag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13% 30 min x3 /uge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449" y="1825651"/>
            <a:ext cx="4439864" cy="4699703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057206" y="621482"/>
            <a:ext cx="10083938" cy="900000"/>
          </a:xfrm>
        </p:spPr>
        <p:txBody>
          <a:bodyPr/>
          <a:lstStyle/>
          <a:p>
            <a:pPr algn="ctr"/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Rapport fra SDU - 2019</a:t>
            </a:r>
            <a:r>
              <a:rPr lang="da-DK" b="0" dirty="0" smtClean="0"/>
              <a:t/>
            </a:r>
            <a:br>
              <a:rPr lang="da-DK" b="0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41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/>
          <p:cNvSpPr>
            <a:spLocks noGrp="1"/>
          </p:cNvSpPr>
          <p:nvPr>
            <p:ph sz="half" idx="10"/>
          </p:nvPr>
        </p:nvSpPr>
        <p:spPr>
          <a:xfrm>
            <a:off x="12434291" y="1524256"/>
            <a:ext cx="4861898" cy="4032000"/>
          </a:xfrm>
        </p:spPr>
        <p:txBody>
          <a:bodyPr/>
          <a:lstStyle/>
          <a:p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Gennemgang af 200 studier</a:t>
            </a:r>
          </a:p>
          <a:p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Få danske, få skolebaserede</a:t>
            </a:r>
          </a:p>
          <a:p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Evidens svag til moderat, lille effekt forventes</a:t>
            </a:r>
          </a:p>
          <a:p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Hidtil kendte indsatser kan ikke forventes at have effekt – der bør udvikles nye</a:t>
            </a:r>
          </a:p>
          <a:p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 variation i indsatserne</a:t>
            </a: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</a:t>
            </a:r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-komponent skoleindsatser</a:t>
            </a:r>
          </a:p>
          <a:p>
            <a:r>
              <a:rPr 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Forældreinvolvering</a:t>
            </a: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5354" t="12894" r="38776" b="21180"/>
          <a:stretch/>
        </p:blipFill>
        <p:spPr>
          <a:xfrm>
            <a:off x="2353171" y="1269554"/>
            <a:ext cx="7344816" cy="487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1057206" y="621482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Livsstilsinterventioner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1" y="1954416"/>
            <a:ext cx="5976664" cy="340221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175" y="1612033"/>
            <a:ext cx="5883580" cy="238487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874" y="4474243"/>
            <a:ext cx="6043939" cy="20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8" name="Picture 8" descr="Breaking: Ananas vil ud af egen juice | RokokoPos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159502"/>
            <a:ext cx="8229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65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95" y="1341562"/>
            <a:ext cx="8640960" cy="3990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6299" y="1923121"/>
            <a:ext cx="3123809" cy="450476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523" y="693490"/>
            <a:ext cx="4081303" cy="5885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7" y="1026028"/>
            <a:ext cx="7408547" cy="5401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0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/>
          <a:srcRect l="35825" t="22001" r="17713" b="40900"/>
          <a:stretch/>
        </p:blipFill>
        <p:spPr>
          <a:xfrm>
            <a:off x="1849115" y="1917626"/>
            <a:ext cx="8496944" cy="3816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1201043" y="2637706"/>
            <a:ext cx="10083938" cy="187220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endParaRPr lang="en-GB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1201043" y="3094142"/>
            <a:ext cx="100839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3000" dirty="0">
                <a:solidFill>
                  <a:srgbClr val="BF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Childhood obesity treatment: Addressing the importance of age</a:t>
            </a:r>
          </a:p>
          <a:p>
            <a:pPr algn="ctr" defTabSz="914400"/>
            <a:r>
              <a:rPr lang="da-DK" sz="2600" dirty="0">
                <a:solidFill>
                  <a:srgbClr val="BF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Amanda Bjørn et </a:t>
            </a:r>
            <a:r>
              <a:rPr lang="da-DK" sz="2600" i="1" dirty="0">
                <a:solidFill>
                  <a:srgbClr val="BF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</a:t>
            </a:r>
            <a:r>
              <a:rPr lang="da-DK" sz="2600" dirty="0">
                <a:solidFill>
                  <a:srgbClr val="BF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(ikke publiceret)</a:t>
            </a:r>
          </a:p>
          <a:p>
            <a:endParaRPr lang="da-DK" sz="3000" dirty="0">
              <a:solidFill>
                <a:srgbClr val="BF2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S: Danskerne har langt større ambitioner for havet end regerin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229" y="1479709"/>
            <a:ext cx="1428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7862" y="3176829"/>
            <a:ext cx="10082625" cy="900000"/>
          </a:xfrm>
        </p:spPr>
        <p:txBody>
          <a:bodyPr/>
          <a:lstStyle/>
          <a:p>
            <a:pPr algn="ctr"/>
            <a:r>
              <a:rPr lang="da-DK" sz="6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Dagens Progra</a:t>
            </a:r>
            <a:r>
              <a:rPr lang="da-DK" sz="6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" name="Rektangel 3"/>
          <p:cNvSpPr/>
          <p:nvPr/>
        </p:nvSpPr>
        <p:spPr>
          <a:xfrm>
            <a:off x="10928577" y="5457323"/>
            <a:ext cx="1277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</a:t>
            </a:r>
            <a:r>
              <a:rPr lang="da-D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a-DK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Unsplash</a:t>
            </a:r>
            <a:endParaRPr lang="da-DK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/>
          <a:srcRect l="10625" t="38100" r="31494" b="21301"/>
          <a:stretch/>
        </p:blipFill>
        <p:spPr>
          <a:xfrm>
            <a:off x="1057027" y="2205658"/>
            <a:ext cx="9855164" cy="3888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0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 bwMode="auto">
          <a:xfrm>
            <a:off x="3048794" y="837506"/>
            <a:ext cx="60975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Formål:</a:t>
            </a:r>
          </a:p>
        </p:txBody>
      </p:sp>
      <p:sp>
        <p:nvSpPr>
          <p:cNvPr id="2" name="Rektangel 1"/>
          <p:cNvSpPr/>
          <p:nvPr/>
        </p:nvSpPr>
        <p:spPr>
          <a:xfrm>
            <a:off x="624980" y="2061642"/>
            <a:ext cx="109452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 familie-centrerede </a:t>
            </a:r>
            <a:r>
              <a:rPr lang="da-D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multi-komponente</a:t>
            </a:r>
            <a:r>
              <a:rPr 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livsinterventioner for børn med svær </a:t>
            </a:r>
            <a:r>
              <a:rPr 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overvægt har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effekt på </a:t>
            </a:r>
            <a:r>
              <a:rPr 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sigt</a:t>
            </a:r>
            <a:b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b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hvilken rolle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socioøkonomiske forhold </a:t>
            </a:r>
            <a:r>
              <a:rPr 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 for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effekten af </a:t>
            </a:r>
            <a:r>
              <a:rPr 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interventionerne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7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yvåben, brandingfiler plakater til pr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73" y="4473587"/>
            <a:ext cx="1406292" cy="158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057206" y="621482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br>
              <a:rPr lang="da-DK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 &amp; Randers interventionerne</a:t>
            </a:r>
            <a:endParaRPr lang="da-DK" sz="2400" b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19/5: Byg Bro mod fascisme og fremmedhad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23" y="2133650"/>
            <a:ext cx="1233393" cy="17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/>
          <p:cNvSpPr txBox="1"/>
          <p:nvPr/>
        </p:nvSpPr>
        <p:spPr>
          <a:xfrm>
            <a:off x="4285148" y="1553798"/>
            <a:ext cx="6408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</a:t>
            </a: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-komponent familiecentreret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Indskolings indsats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Længde: op til 1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Besøg: hjemmebesøg, min 3-4 besøg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Fysisk aktivitet: gratis ugentligt tilbud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Kost: vejledning,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4285148" y="4150421"/>
            <a:ext cx="71410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</a:t>
            </a: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-komponent familiecentreret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 Børn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Længde: op til 3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Besøg: klinik, op til 8 besøg pr.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Fysisk aktivitet: vejledning (sundhedsstyrelsen anbefalinger)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Kost: </a:t>
            </a:r>
            <a:r>
              <a:rPr lang="da-DK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vejledning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4285148" y="1553798"/>
            <a:ext cx="620492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1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Aarhus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a-DK" sz="210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</a:t>
            </a:r>
            <a:r>
              <a:rPr lang="da-DK" sz="21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-komponent familiecentreret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Indskolings indsats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Længde: op til 1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Besøg: hjemmebesøg, min 3-4 besøg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Fysisk aktivitet: gratis ugentligt tilbud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Kost: vejledning,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1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36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55141" y="-397402"/>
            <a:ext cx="13249472" cy="88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frundet rektangel 32"/>
          <p:cNvSpPr>
            <a:spLocks noChangeArrowheads="1"/>
          </p:cNvSpPr>
          <p:nvPr/>
        </p:nvSpPr>
        <p:spPr bwMode="auto">
          <a:xfrm>
            <a:off x="1561083" y="4824975"/>
            <a:ext cx="2503487" cy="72599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</a:t>
            </a:r>
            <a:endParaRPr lang="da-DK" altLang="da-DK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 til deltagelse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Lige pilforbindelse 11"/>
          <p:cNvCxnSpPr/>
          <p:nvPr/>
        </p:nvCxnSpPr>
        <p:spPr>
          <a:xfrm>
            <a:off x="2824657" y="4315705"/>
            <a:ext cx="0" cy="509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Lige pilforbindelse 13"/>
          <p:cNvCxnSpPr/>
          <p:nvPr/>
        </p:nvCxnSpPr>
        <p:spPr>
          <a:xfrm flipV="1">
            <a:off x="3641229" y="3617018"/>
            <a:ext cx="126365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frundet rektangel 26"/>
          <p:cNvSpPr>
            <a:spLocks noChangeArrowheads="1"/>
          </p:cNvSpPr>
          <p:nvPr/>
        </p:nvSpPr>
        <p:spPr bwMode="auto">
          <a:xfrm>
            <a:off x="4904879" y="3955480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2010-20</a:t>
            </a:r>
            <a:endParaRPr kumimoji="0" lang="da-DK" altLang="da-DK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8" name="Lige pilforbindelse 17"/>
          <p:cNvCxnSpPr/>
          <p:nvPr/>
        </p:nvCxnSpPr>
        <p:spPr>
          <a:xfrm flipV="1">
            <a:off x="3641304" y="4133908"/>
            <a:ext cx="126365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frundet rektangel 26"/>
          <p:cNvSpPr>
            <a:spLocks noChangeArrowheads="1"/>
          </p:cNvSpPr>
          <p:nvPr/>
        </p:nvSpPr>
        <p:spPr bwMode="auto">
          <a:xfrm>
            <a:off x="1561083" y="3357563"/>
            <a:ext cx="2587570" cy="95814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 Kommune</a:t>
            </a:r>
          </a:p>
        </p:txBody>
      </p:sp>
      <p:sp>
        <p:nvSpPr>
          <p:cNvPr id="19" name="Afrundet rektangel 26"/>
          <p:cNvSpPr>
            <a:spLocks noChangeArrowheads="1"/>
          </p:cNvSpPr>
          <p:nvPr/>
        </p:nvSpPr>
        <p:spPr bwMode="auto">
          <a:xfrm>
            <a:off x="4904879" y="3097673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2010-20</a:t>
            </a:r>
            <a:endParaRPr kumimoji="0" lang="da-DK" altLang="da-DK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0" name="Lige pilforbindelse 19"/>
          <p:cNvCxnSpPr/>
          <p:nvPr/>
        </p:nvCxnSpPr>
        <p:spPr>
          <a:xfrm flipV="1">
            <a:off x="3641304" y="2154702"/>
            <a:ext cx="126365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frundet rektangel 26"/>
          <p:cNvSpPr>
            <a:spLocks noChangeArrowheads="1"/>
          </p:cNvSpPr>
          <p:nvPr/>
        </p:nvSpPr>
        <p:spPr bwMode="auto">
          <a:xfrm>
            <a:off x="1561083" y="1658752"/>
            <a:ext cx="2587570" cy="95814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Randers Kommune</a:t>
            </a:r>
          </a:p>
        </p:txBody>
      </p:sp>
      <p:sp>
        <p:nvSpPr>
          <p:cNvPr id="21" name="Afrundet rektangel 26"/>
          <p:cNvSpPr>
            <a:spLocks noChangeArrowheads="1"/>
          </p:cNvSpPr>
          <p:nvPr/>
        </p:nvSpPr>
        <p:spPr bwMode="auto">
          <a:xfrm>
            <a:off x="4904879" y="1774861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</a:t>
            </a:r>
            <a:endParaRPr kumimoji="0" lang="da-DK" altLang="da-DK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Højre klammeparentes 1"/>
          <p:cNvSpPr/>
          <p:nvPr/>
        </p:nvSpPr>
        <p:spPr bwMode="auto">
          <a:xfrm>
            <a:off x="7825779" y="1774861"/>
            <a:ext cx="792088" cy="2906542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Afrundet rektangel 26"/>
          <p:cNvSpPr>
            <a:spLocks noChangeArrowheads="1"/>
          </p:cNvSpPr>
          <p:nvPr/>
        </p:nvSpPr>
        <p:spPr bwMode="auto">
          <a:xfrm>
            <a:off x="8761883" y="2865170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Kohorte + NOVAX</a:t>
            </a:r>
          </a:p>
        </p:txBody>
      </p:sp>
    </p:spTree>
    <p:extLst>
      <p:ext uri="{BB962C8B-B14F-4D97-AF65-F5344CB8AC3E}">
        <p14:creationId xmlns:p14="http://schemas.microsoft.com/office/powerpoint/2010/main" val="20337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Lige pilforbindelse 20"/>
          <p:cNvCxnSpPr/>
          <p:nvPr/>
        </p:nvCxnSpPr>
        <p:spPr>
          <a:xfrm>
            <a:off x="5443027" y="4580227"/>
            <a:ext cx="0" cy="509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Lige pilforbindelse 4"/>
          <p:cNvCxnSpPr/>
          <p:nvPr/>
        </p:nvCxnSpPr>
        <p:spPr>
          <a:xfrm flipV="1">
            <a:off x="5434941" y="2884475"/>
            <a:ext cx="126365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Afrundet rektangel 22"/>
          <p:cNvSpPr>
            <a:spLocks noChangeArrowheads="1"/>
          </p:cNvSpPr>
          <p:nvPr/>
        </p:nvSpPr>
        <p:spPr bwMode="auto">
          <a:xfrm>
            <a:off x="6698579" y="2111823"/>
            <a:ext cx="3646046" cy="14609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Eksklusion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Sagt nej til deltagelse (Aarhus)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a-DK" altLang="da-DK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 uden for tilladelsesperioden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Aldrig svært overvægtige børn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a-DK" altLang="da-D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Inkomplet</a:t>
            </a: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måling af højde/vægt/</a:t>
            </a:r>
            <a:r>
              <a:rPr lang="da-DK" altLang="da-DK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BMI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 6mdr mellem vægtmåling og inklusion (Aarhus)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Lige pilforbindelse 6"/>
          <p:cNvCxnSpPr/>
          <p:nvPr/>
        </p:nvCxnSpPr>
        <p:spPr>
          <a:xfrm>
            <a:off x="5438900" y="1239149"/>
            <a:ext cx="8255" cy="2682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/>
          <p:cNvCxnSpPr/>
          <p:nvPr/>
        </p:nvCxnSpPr>
        <p:spPr>
          <a:xfrm flipH="1" flipV="1">
            <a:off x="6753864" y="5898882"/>
            <a:ext cx="137541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Afrundet rektangel 34"/>
          <p:cNvSpPr>
            <a:spLocks noChangeArrowheads="1"/>
          </p:cNvSpPr>
          <p:nvPr/>
        </p:nvSpPr>
        <p:spPr bwMode="auto">
          <a:xfrm>
            <a:off x="4153372" y="5460300"/>
            <a:ext cx="2587570" cy="8747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3.040 børn / 12.980 observationer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Aarhus: 445 børn</a:t>
            </a:r>
            <a:endParaRPr lang="da-DK" altLang="da-DK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Randers: 258 børn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Reference: 2.337 børn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-2056231" y="3003033"/>
            <a:ext cx="1219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-2043939" y="3266133"/>
            <a:ext cx="1219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cxnSp>
        <p:nvCxnSpPr>
          <p:cNvPr id="20" name="Lige forbindelse 19"/>
          <p:cNvCxnSpPr/>
          <p:nvPr/>
        </p:nvCxnSpPr>
        <p:spPr>
          <a:xfrm>
            <a:off x="2236749" y="3810338"/>
            <a:ext cx="6949440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Afrundet rektangel 32"/>
          <p:cNvSpPr>
            <a:spLocks noChangeArrowheads="1"/>
          </p:cNvSpPr>
          <p:nvPr/>
        </p:nvSpPr>
        <p:spPr bwMode="auto">
          <a:xfrm>
            <a:off x="7841138" y="5700012"/>
            <a:ext cx="2503487" cy="3952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Danmarks </a:t>
            </a:r>
            <a:r>
              <a:rPr lang="da-DK" altLang="da-DK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tatistik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frundet rektangel 26"/>
          <p:cNvSpPr>
            <a:spLocks noChangeArrowheads="1"/>
          </p:cNvSpPr>
          <p:nvPr/>
        </p:nvSpPr>
        <p:spPr bwMode="auto">
          <a:xfrm>
            <a:off x="4153371" y="981522"/>
            <a:ext cx="2587570" cy="1130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3224 børn  / 17.955 observationer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Aarhus: 497 børn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Randers: 349 børn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Reference: 2878 børn</a:t>
            </a:r>
            <a:endParaRPr kumimoji="0" lang="da-DK" altLang="da-DK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5" name="Lige pilforbindelse 24"/>
          <p:cNvCxnSpPr/>
          <p:nvPr/>
        </p:nvCxnSpPr>
        <p:spPr>
          <a:xfrm>
            <a:off x="5443027" y="4951031"/>
            <a:ext cx="0" cy="509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frundet rektangel 23"/>
          <p:cNvSpPr>
            <a:spLocks noChangeArrowheads="1"/>
          </p:cNvSpPr>
          <p:nvPr/>
        </p:nvSpPr>
        <p:spPr bwMode="auto">
          <a:xfrm>
            <a:off x="4640457" y="3930083"/>
            <a:ext cx="1709738" cy="8747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2.818 børn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Aarhus: 445 børn 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Randers: 258 </a:t>
            </a:r>
            <a:r>
              <a:rPr kumimoji="0" lang="en-US" altLang="da-D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børn</a:t>
            </a:r>
            <a:r>
              <a:rPr kumimoji="0" lang="en-US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a-DK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Reference</a:t>
            </a:r>
            <a:r>
              <a:rPr kumimoji="0" lang="en-US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2.115</a:t>
            </a:r>
            <a:r>
              <a:rPr kumimoji="0" lang="en-US" altLang="da-DK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da-DK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børn</a:t>
            </a:r>
            <a:endParaRPr kumimoji="0" lang="en-US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kstfelt 31"/>
          <p:cNvSpPr txBox="1"/>
          <p:nvPr/>
        </p:nvSpPr>
        <p:spPr>
          <a:xfrm>
            <a:off x="8521602" y="381033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Inklusion</a:t>
            </a:r>
            <a:endParaRPr lang="da-DK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frundet rektangel 26"/>
          <p:cNvSpPr>
            <a:spLocks noChangeArrowheads="1"/>
          </p:cNvSpPr>
          <p:nvPr/>
        </p:nvSpPr>
        <p:spPr bwMode="auto">
          <a:xfrm>
            <a:off x="4499677" y="4951031"/>
            <a:ext cx="1991297" cy="266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Tidsvariabel </a:t>
            </a:r>
            <a:r>
              <a:rPr kumimoji="0" lang="da-DK" altLang="da-D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covariat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1057206" y="621482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br>
              <a:rPr lang="da-DK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Patientforløb – reference &amp; pige</a:t>
            </a:r>
            <a:endParaRPr lang="da-DK" sz="2400" b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91" y="1661346"/>
            <a:ext cx="6912768" cy="502831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297387" y="1703941"/>
            <a:ext cx="576064" cy="528591"/>
          </a:xfrm>
          <a:prstGeom prst="ellipse">
            <a:avLst/>
          </a:prstGeom>
          <a:noFill/>
          <a:ln w="25400" cap="sq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791" y="1661346"/>
            <a:ext cx="6912768" cy="5028312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297387" y="1703942"/>
            <a:ext cx="576064" cy="528591"/>
          </a:xfrm>
          <a:prstGeom prst="ellipse">
            <a:avLst/>
          </a:prstGeom>
          <a:noFill/>
          <a:ln w="25400" cap="sq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1057206" y="657586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Danmarks Statistik</a:t>
            </a:r>
          </a:p>
          <a:p>
            <a:pPr algn="ctr" defTabSz="914400"/>
            <a:r>
              <a:rPr lang="da-DK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Socioøkonomiske variabler </a:t>
            </a:r>
            <a:endParaRPr lang="da-DK" sz="2400" b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Ny forskning om skilsmisse: Det er ikke nødvendigvis så svært for børnene -  Seminar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07" y="2577573"/>
            <a:ext cx="3776099" cy="25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r du brug for ekstra penge? – fordele og ulemper ved forbrugslån –  Finansiel Forståe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43" y="2699797"/>
            <a:ext cx="3528315" cy="235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0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187" y="3464833"/>
            <a:ext cx="10082625" cy="900000"/>
          </a:xfrm>
        </p:spPr>
        <p:txBody>
          <a:bodyPr/>
          <a:lstStyle/>
          <a:p>
            <a:pPr algn="ctr"/>
            <a:r>
              <a:rPr lang="da-DK" sz="8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Resultater</a:t>
            </a:r>
            <a:br>
              <a:rPr lang="da-DK" sz="8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6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(fjernet)</a:t>
            </a:r>
            <a:endParaRPr lang="da-DK" sz="8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NEWS: Danskerne har langt større ambitioner for havet end regerin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429" y="1809514"/>
            <a:ext cx="14287500" cy="42862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57027" y="593956"/>
            <a:ext cx="10083938" cy="900000"/>
          </a:xfrm>
        </p:spPr>
        <p:txBody>
          <a:bodyPr/>
          <a:lstStyle/>
          <a:p>
            <a:pPr algn="ctr"/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Diskussion:</a:t>
            </a:r>
            <a:b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Styrker &amp; svagheder</a:t>
            </a:r>
            <a:endParaRPr lang="da-DK" sz="2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>
          <a:xfrm>
            <a:off x="720281" y="2925738"/>
            <a:ext cx="4861898" cy="2854468"/>
          </a:xfr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da-D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n, observationer, followup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da-D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Reference gruppen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da-D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Kombination af data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da-D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Kommune data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da-D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NOVAX data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da-D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Danmarks Statistik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da-DK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a-DK" sz="2000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da-D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yrelsen</a:t>
            </a:r>
            <a:r>
              <a:rPr lang="da-D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da-DK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a-D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og </a:t>
            </a:r>
            <a:r>
              <a:rPr lang="da-DK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a-D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æring)</a:t>
            </a:r>
            <a:endParaRPr lang="da-DK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da-DK" sz="2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Courier New" panose="02070309020205020404" pitchFamily="49" charset="0"/>
              <a:buChar char="o"/>
            </a:pPr>
            <a:endParaRPr lang="da-DK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sz="half" idx="10"/>
          </p:nvPr>
        </p:nvSpPr>
        <p:spPr>
          <a:xfrm>
            <a:off x="5942321" y="2926236"/>
            <a:ext cx="4861898" cy="2854468"/>
          </a:xfr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da-D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Alternativ behandling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da-D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Motivation/graden af behandling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da-D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Residual</a:t>
            </a:r>
            <a:r>
              <a:rPr lang="da-D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confounding</a:t>
            </a:r>
            <a:endParaRPr lang="da-DK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da-D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Manglende data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da-D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Børn afslog behandling 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da-D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Mental sundhed.</a:t>
            </a:r>
            <a:endParaRPr lang="da-DK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0917261" y="5787987"/>
            <a:ext cx="1277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</a:t>
            </a:r>
            <a:r>
              <a:rPr lang="da-D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a-DK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Unsplash</a:t>
            </a:r>
            <a:endParaRPr lang="da-DK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Samarbejde kan løfte kvaliteten på velfærdsområdet - D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"/>
            <a:ext cx="12195175" cy="685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1057206" y="621482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Konklusion</a:t>
            </a:r>
            <a:r>
              <a:rPr lang="da-DK" b="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ktangel 2"/>
          <p:cNvSpPr/>
          <p:nvPr/>
        </p:nvSpPr>
        <p:spPr>
          <a:xfrm>
            <a:off x="10623911" y="6551811"/>
            <a:ext cx="157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Foto: </a:t>
            </a:r>
            <a:r>
              <a:rPr lang="da-DK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Getty</a:t>
            </a:r>
            <a:r>
              <a:rPr lang="da-D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Images</a:t>
            </a:r>
          </a:p>
        </p:txBody>
      </p:sp>
      <p:sp>
        <p:nvSpPr>
          <p:cNvPr id="2" name="Rektangel 1"/>
          <p:cNvSpPr/>
          <p:nvPr/>
        </p:nvSpPr>
        <p:spPr>
          <a:xfrm>
            <a:off x="696987" y="1906201"/>
            <a:ext cx="10801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Lignede kortsigtet vægtreduktion (6 måneder) mellem interventionerne / Randers med vedvarende vægtreduktion</a:t>
            </a:r>
          </a:p>
          <a:p>
            <a:endParaRPr lang="da-D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1. &amp; 2. generations indvandrere / børn af lav indkomst familier havde nedsat effekt af interventionerne</a:t>
            </a:r>
          </a:p>
          <a:p>
            <a:endParaRPr lang="da-D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Bedre effekt / vedvarende vægttab hos børn i behandling længere end et år.</a:t>
            </a:r>
            <a:endParaRPr lang="da-D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6110" y="2980587"/>
            <a:ext cx="5378988" cy="900000"/>
          </a:xfrm>
        </p:spPr>
        <p:txBody>
          <a:bodyPr/>
          <a:lstStyle/>
          <a:p>
            <a:pPr algn="ctr"/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Ikke være bange. </a:t>
            </a:r>
            <a:b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Bare afbryd ved spørgsmål!</a:t>
            </a:r>
            <a:endParaRPr lang="da-DK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694 Baby Index Finger Photos - Free &amp;amp; Royalty-Free Stock Photos from 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11" y="1635615"/>
            <a:ext cx="5057084" cy="366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4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8" y="3069754"/>
            <a:ext cx="12195174" cy="900000"/>
          </a:xfrm>
        </p:spPr>
        <p:txBody>
          <a:bodyPr/>
          <a:lstStyle/>
          <a:p>
            <a:pPr algn="ctr"/>
            <a:r>
              <a:rPr lang="da-DK" sz="8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Perspektivering</a:t>
            </a:r>
            <a:endParaRPr lang="da-DK" sz="8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55141" y="-397402"/>
            <a:ext cx="13249472" cy="88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frundet rektangel 32"/>
          <p:cNvSpPr>
            <a:spLocks noChangeArrowheads="1"/>
          </p:cNvSpPr>
          <p:nvPr/>
        </p:nvSpPr>
        <p:spPr bwMode="auto">
          <a:xfrm>
            <a:off x="4081363" y="5055175"/>
            <a:ext cx="2587570" cy="72599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</a:t>
            </a:r>
            <a:endParaRPr lang="da-DK" altLang="da-DK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 til deltagelse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Lige pilforbindelse 13"/>
          <p:cNvCxnSpPr/>
          <p:nvPr/>
        </p:nvCxnSpPr>
        <p:spPr>
          <a:xfrm flipV="1">
            <a:off x="2817713" y="3617018"/>
            <a:ext cx="126365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frundet rektangel 26"/>
          <p:cNvSpPr>
            <a:spLocks noChangeArrowheads="1"/>
          </p:cNvSpPr>
          <p:nvPr/>
        </p:nvSpPr>
        <p:spPr bwMode="auto">
          <a:xfrm>
            <a:off x="4081363" y="3955480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2010-20</a:t>
            </a:r>
            <a:endParaRPr kumimoji="0" lang="da-DK" altLang="da-DK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8" name="Lige pilforbindelse 17"/>
          <p:cNvCxnSpPr/>
          <p:nvPr/>
        </p:nvCxnSpPr>
        <p:spPr>
          <a:xfrm flipV="1">
            <a:off x="2817788" y="4133908"/>
            <a:ext cx="126365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frundet rektangel 26"/>
          <p:cNvSpPr>
            <a:spLocks noChangeArrowheads="1"/>
          </p:cNvSpPr>
          <p:nvPr/>
        </p:nvSpPr>
        <p:spPr bwMode="auto">
          <a:xfrm>
            <a:off x="737567" y="3357563"/>
            <a:ext cx="2587570" cy="95814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 Kommune</a:t>
            </a:r>
          </a:p>
        </p:txBody>
      </p:sp>
      <p:sp>
        <p:nvSpPr>
          <p:cNvPr id="19" name="Afrundet rektangel 26"/>
          <p:cNvSpPr>
            <a:spLocks noChangeArrowheads="1"/>
          </p:cNvSpPr>
          <p:nvPr/>
        </p:nvSpPr>
        <p:spPr bwMode="auto">
          <a:xfrm>
            <a:off x="4081363" y="3097673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2010-20</a:t>
            </a:r>
            <a:endParaRPr kumimoji="0" lang="da-DK" altLang="da-DK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0" name="Lige pilforbindelse 19"/>
          <p:cNvCxnSpPr/>
          <p:nvPr/>
        </p:nvCxnSpPr>
        <p:spPr>
          <a:xfrm flipV="1">
            <a:off x="2817788" y="2154702"/>
            <a:ext cx="126365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frundet rektangel 26"/>
          <p:cNvSpPr>
            <a:spLocks noChangeArrowheads="1"/>
          </p:cNvSpPr>
          <p:nvPr/>
        </p:nvSpPr>
        <p:spPr bwMode="auto">
          <a:xfrm>
            <a:off x="737567" y="1658752"/>
            <a:ext cx="2587570" cy="95814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Randers Kommune</a:t>
            </a:r>
          </a:p>
        </p:txBody>
      </p:sp>
      <p:sp>
        <p:nvSpPr>
          <p:cNvPr id="21" name="Afrundet rektangel 26"/>
          <p:cNvSpPr>
            <a:spLocks noChangeArrowheads="1"/>
          </p:cNvSpPr>
          <p:nvPr/>
        </p:nvSpPr>
        <p:spPr bwMode="auto">
          <a:xfrm>
            <a:off x="4081363" y="1774861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</a:t>
            </a:r>
            <a:endParaRPr kumimoji="0" lang="da-DK" altLang="da-DK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Højre klammeparentes 1"/>
          <p:cNvSpPr/>
          <p:nvPr/>
        </p:nvSpPr>
        <p:spPr bwMode="auto">
          <a:xfrm>
            <a:off x="7002263" y="1774861"/>
            <a:ext cx="792088" cy="2906542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Afrundet rektangel 26"/>
          <p:cNvSpPr>
            <a:spLocks noChangeArrowheads="1"/>
          </p:cNvSpPr>
          <p:nvPr/>
        </p:nvSpPr>
        <p:spPr bwMode="auto">
          <a:xfrm>
            <a:off x="7938367" y="2865170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Kohorte + NOVAX</a:t>
            </a:r>
          </a:p>
        </p:txBody>
      </p:sp>
      <p:cxnSp>
        <p:nvCxnSpPr>
          <p:cNvPr id="16" name="Lige pilforbindelse 15"/>
          <p:cNvCxnSpPr/>
          <p:nvPr/>
        </p:nvCxnSpPr>
        <p:spPr>
          <a:xfrm>
            <a:off x="2031352" y="5431939"/>
            <a:ext cx="2050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Lige forbindelse 6"/>
          <p:cNvCxnSpPr>
            <a:endCxn id="10" idx="2"/>
          </p:cNvCxnSpPr>
          <p:nvPr/>
        </p:nvCxnSpPr>
        <p:spPr bwMode="auto">
          <a:xfrm flipV="1">
            <a:off x="2031352" y="4315705"/>
            <a:ext cx="0" cy="11162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Højre klammeparentes 22"/>
          <p:cNvSpPr/>
          <p:nvPr/>
        </p:nvSpPr>
        <p:spPr bwMode="auto">
          <a:xfrm>
            <a:off x="7002263" y="1927261"/>
            <a:ext cx="792088" cy="3853911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Afrundet rektangel 26"/>
          <p:cNvSpPr>
            <a:spLocks noChangeArrowheads="1"/>
          </p:cNvSpPr>
          <p:nvPr/>
        </p:nvSpPr>
        <p:spPr bwMode="auto">
          <a:xfrm>
            <a:off x="7938367" y="3498763"/>
            <a:ext cx="2587570" cy="7259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Kohorte + NOVAX</a:t>
            </a:r>
          </a:p>
        </p:txBody>
      </p:sp>
      <p:cxnSp>
        <p:nvCxnSpPr>
          <p:cNvPr id="26" name="Lige pilforbindelse 25"/>
          <p:cNvCxnSpPr/>
          <p:nvPr/>
        </p:nvCxnSpPr>
        <p:spPr bwMode="auto">
          <a:xfrm>
            <a:off x="1129035" y="-890686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Lige pilforbindelse 27"/>
          <p:cNvCxnSpPr/>
          <p:nvPr/>
        </p:nvCxnSpPr>
        <p:spPr bwMode="auto">
          <a:xfrm flipV="1">
            <a:off x="9232152" y="4266050"/>
            <a:ext cx="0" cy="907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Afrundet rektangel 26"/>
          <p:cNvSpPr>
            <a:spLocks noChangeArrowheads="1"/>
          </p:cNvSpPr>
          <p:nvPr/>
        </p:nvSpPr>
        <p:spPr bwMode="auto">
          <a:xfrm>
            <a:off x="7938367" y="4940418"/>
            <a:ext cx="2587570" cy="95814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Styrelsen for IT og Læring</a:t>
            </a:r>
          </a:p>
        </p:txBody>
      </p:sp>
      <p:sp>
        <p:nvSpPr>
          <p:cNvPr id="25" name="Afrundet rektangel 32"/>
          <p:cNvSpPr>
            <a:spLocks noChangeArrowheads="1"/>
          </p:cNvSpPr>
          <p:nvPr/>
        </p:nvSpPr>
        <p:spPr bwMode="auto">
          <a:xfrm>
            <a:off x="761578" y="4835050"/>
            <a:ext cx="2503487" cy="72599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Aarhus</a:t>
            </a:r>
            <a:endParaRPr lang="da-DK" altLang="da-DK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 til deltagelse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Lige pilforbindelse 26"/>
          <p:cNvCxnSpPr/>
          <p:nvPr/>
        </p:nvCxnSpPr>
        <p:spPr>
          <a:xfrm>
            <a:off x="2025152" y="4325780"/>
            <a:ext cx="0" cy="509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3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5" grpId="0" animBg="1"/>
      <p:bldP spid="23" grpId="0" animBg="1"/>
      <p:bldP spid="24" grpId="0" animBg="1"/>
      <p:bldP spid="29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15744" t="15700" r="16138" b="6600"/>
          <a:stretch/>
        </p:blipFill>
        <p:spPr>
          <a:xfrm>
            <a:off x="793678" y="496782"/>
            <a:ext cx="9145016" cy="5867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31889" t="43000" r="29524" b="42300"/>
          <a:stretch/>
        </p:blipFill>
        <p:spPr>
          <a:xfrm>
            <a:off x="4945459" y="5125473"/>
            <a:ext cx="7056784" cy="151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41003" y="2159250"/>
            <a:ext cx="3289167" cy="4032000"/>
          </a:xfrm>
        </p:spPr>
        <p:txBody>
          <a:bodyPr/>
          <a:lstStyle/>
          <a:p>
            <a:pPr marL="0" indent="0">
              <a:buNone/>
            </a:pPr>
            <a:r>
              <a:rPr lang="da-D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Forskningsgruppen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Jens Meldgaard Bruun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Jane Nautrup Østergaard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Katrine Svendsen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Henrik Støvring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Annelli Sandbæk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Esben Thyssen Vestergaard</a:t>
            </a:r>
          </a:p>
          <a:p>
            <a:endParaRPr 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Samarbejdspartnere</a:t>
            </a:r>
          </a:p>
          <a:p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Sundhedsplejen, Randers Kommune</a:t>
            </a:r>
          </a:p>
          <a:p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Sundhedsplejen, Aarhus Kommune</a:t>
            </a:r>
          </a:p>
          <a:p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Børn &amp; Unge, Aarhus Kommune</a:t>
            </a:r>
          </a:p>
          <a:p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Susanne Hede</a:t>
            </a:r>
          </a:p>
          <a:p>
            <a:endParaRPr lang="da-D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187" y="829695"/>
            <a:ext cx="10082625" cy="727891"/>
          </a:xfrm>
        </p:spPr>
        <p:txBody>
          <a:bodyPr/>
          <a:lstStyle/>
          <a:p>
            <a:pPr algn="ctr"/>
            <a:r>
              <a:rPr lang="en-US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Forskningsgruppe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kontaktinformationer</a:t>
            </a:r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a-DK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indhold 3"/>
          <p:cNvSpPr>
            <a:spLocks noGrp="1"/>
          </p:cNvSpPr>
          <p:nvPr>
            <p:ph sz="half" idx="4294967295"/>
          </p:nvPr>
        </p:nvSpPr>
        <p:spPr>
          <a:xfrm>
            <a:off x="6169595" y="1309786"/>
            <a:ext cx="4862512" cy="4896544"/>
          </a:xfrm>
        </p:spPr>
        <p:txBody>
          <a:bodyPr/>
          <a:lstStyle/>
          <a:p>
            <a:pPr marL="0" indent="0">
              <a:buNone/>
            </a:pPr>
            <a:r>
              <a:rPr lang="da-DK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Funding 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 Fælles Regionale Forebyggelses Fond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 Diabetes Center Aarhus, AUH</a:t>
            </a:r>
          </a:p>
          <a:p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Novo Nordisk Fonden – Børn, Sundhed og Bevægelse</a:t>
            </a:r>
          </a:p>
          <a:p>
            <a:endParaRPr 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Kontaktoplysninger</a:t>
            </a:r>
          </a:p>
          <a:p>
            <a:pPr marL="0" indent="0">
              <a:buNone/>
            </a:pPr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Rasmus </a:t>
            </a:r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Møller </a:t>
            </a:r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Jørgensen</a:t>
            </a:r>
          </a:p>
          <a:p>
            <a:pPr marL="0" indent="0">
              <a:buNone/>
            </a:pPr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 </a:t>
            </a:r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Diabetes Center Aarhus, </a:t>
            </a:r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AUH</a:t>
            </a:r>
          </a:p>
          <a:p>
            <a:pPr marL="0" indent="0">
              <a:buNone/>
            </a:pPr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Klinisk </a:t>
            </a:r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Medicin, Health, </a:t>
            </a:r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</a:p>
          <a:p>
            <a:pPr marL="0" indent="0">
              <a:buNone/>
            </a:pPr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rasmujer@rm.dk</a:t>
            </a:r>
            <a:endParaRPr lang="da-D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rasmujer@clin.au.dk</a:t>
            </a:r>
            <a:endParaRPr lang="da-DK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Linkin</a:t>
            </a:r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a-DK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rmjorgensen</a:t>
            </a:r>
            <a:endParaRPr lang="da-D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ladsholder til indhold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5939" y="4581922"/>
            <a:ext cx="2592288" cy="172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37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tjernehimlen i februar 2021: Her er din guide | illvid.d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344"/>
            <a:ext cx="12195175" cy="844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55618" y="2185621"/>
            <a:ext cx="10083938" cy="900000"/>
          </a:xfrm>
        </p:spPr>
        <p:txBody>
          <a:bodyPr/>
          <a:lstStyle/>
          <a:p>
            <a:pPr algn="ctr"/>
            <a:r>
              <a:rPr lang="en-US" sz="5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“Obesity </a:t>
            </a:r>
            <a:r>
              <a:rPr lang="en-US" sz="5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isn’t rocket </a:t>
            </a:r>
            <a:r>
              <a:rPr lang="en-US" sz="5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science.</a:t>
            </a:r>
            <a:br>
              <a:rPr lang="en-US" sz="5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5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 more </a:t>
            </a:r>
            <a:r>
              <a:rPr lang="en-US" sz="5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complicated”</a:t>
            </a:r>
            <a:br>
              <a:rPr lang="en-US" sz="5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 </a:t>
            </a:r>
            <a:r>
              <a:rPr lang="en-US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Bray, MD, </a:t>
            </a:r>
            <a:r>
              <a:rPr lang="en-US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  <a:endParaRPr lang="da-DK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9409955" y="6454130"/>
            <a:ext cx="2785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a-DK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llustreret Videnskab, </a:t>
            </a:r>
            <a:r>
              <a:rPr lang="da-DK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da-DK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da-DK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7206" y="621482"/>
            <a:ext cx="10083938" cy="900000"/>
          </a:xfrm>
        </p:spPr>
        <p:txBody>
          <a:bodyPr/>
          <a:lstStyle/>
          <a:p>
            <a:pPr algn="ctr"/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Udvikling af overvægt og svær overvægt hos børn</a:t>
            </a:r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4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Vidensråd</a:t>
            </a:r>
            <a:r>
              <a:rPr lang="da-DK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4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da-DK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Forebyggelse</a:t>
            </a:r>
            <a:r>
              <a:rPr lang="da-DK" sz="14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rapport 2021</a:t>
            </a:r>
            <a:br>
              <a:rPr lang="da-DK" sz="14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Statens </a:t>
            </a:r>
            <a:r>
              <a:rPr lang="da-DK" sz="14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 for </a:t>
            </a:r>
            <a:r>
              <a:rPr lang="da-DK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Folkesundhed</a:t>
            </a:r>
            <a:r>
              <a:rPr lang="da-DK" sz="14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SDU, rapport</a:t>
            </a:r>
            <a:r>
              <a:rPr lang="da-DK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b="0" dirty="0"/>
          </a:p>
        </p:txBody>
      </p:sp>
      <p:pic>
        <p:nvPicPr>
          <p:cNvPr id="3" name="Pladsholder til indho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182" y="2519822"/>
            <a:ext cx="601719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8" y="2508412"/>
            <a:ext cx="5569084" cy="398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4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3080" indent="-34164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Overvægt:</a:t>
            </a:r>
            <a:endParaRPr lang="da-DK" sz="18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lvl="1" indent="-284400">
              <a:spcBef>
                <a:spcPts val="561"/>
              </a:spcBef>
              <a:buClr>
                <a:srgbClr val="3F3018"/>
              </a:buClr>
              <a:buFont typeface="Arial"/>
              <a:buChar char="–"/>
            </a:pP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BMI over 90’e </a:t>
            </a:r>
            <a:r>
              <a:rPr lang="da-DK" sz="1800" spc="-1" dirty="0" err="1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percentil</a:t>
            </a: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for alder og køn</a:t>
            </a:r>
            <a:endParaRPr lang="da-DK" sz="18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lvl="1" indent="-284400"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iso-BMI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25</a:t>
            </a:r>
            <a:endParaRPr lang="da-DK" sz="18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164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Svær overvægt:</a:t>
            </a:r>
            <a:endParaRPr lang="da-DK" sz="18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lvl="1" indent="-284400">
              <a:spcBef>
                <a:spcPts val="561"/>
              </a:spcBef>
              <a:buClr>
                <a:srgbClr val="3F3018"/>
              </a:buClr>
              <a:buFont typeface="Arial"/>
              <a:buChar char="–"/>
            </a:pP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BMI over 99’e </a:t>
            </a:r>
            <a:r>
              <a:rPr lang="da-DK" sz="1800" spc="-1" dirty="0" err="1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percentil</a:t>
            </a: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for alder og køn</a:t>
            </a:r>
          </a:p>
          <a:p>
            <a:pPr marL="743040" lvl="1" indent="-284400">
              <a:spcBef>
                <a:spcPts val="561"/>
              </a:spcBef>
              <a:buClr>
                <a:srgbClr val="3F3018"/>
              </a:buClr>
              <a:buFont typeface="Arial"/>
              <a:buChar char="–"/>
            </a:pP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iso-BMI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da-DK" sz="18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30</a:t>
            </a:r>
            <a:endParaRPr lang="da-DK" sz="18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531" y="2915362"/>
            <a:ext cx="6326772" cy="252028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1057206" y="837606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af børneovervægt og svær overvægt</a:t>
            </a:r>
            <a:br>
              <a:rPr lang="da-DK" sz="2600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b="0" kern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Nysom</a:t>
            </a:r>
            <a:r>
              <a:rPr lang="en-GB" sz="1400" b="0" kern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 et al: journal of the International Association for the Study of Obesity. 2001;25(2):177-84</a:t>
            </a:r>
            <a:r>
              <a:rPr lang="en-GB" sz="1400" b="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GB" sz="1400" b="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GB" sz="1400" b="0" kern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Cole TJ et al: BMJ </a:t>
            </a:r>
            <a:r>
              <a:rPr lang="en-US" sz="1400" b="0" kern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May 6;320(7244):1240-3</a:t>
            </a:r>
            <a:r>
              <a:rPr lang="en-GB" sz="1400" b="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da-DK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7206" y="621482"/>
            <a:ext cx="10083938" cy="900000"/>
          </a:xfrm>
        </p:spPr>
        <p:txBody>
          <a:bodyPr/>
          <a:lstStyle/>
          <a:p>
            <a:pPr algn="ctr"/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af børneovervægt</a:t>
            </a:r>
            <a:b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b="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Nysom</a:t>
            </a:r>
            <a:r>
              <a:rPr lang="en-GB" sz="14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 et al: journal of the International </a:t>
            </a:r>
            <a:r>
              <a:rPr lang="en-GB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Association </a:t>
            </a:r>
            <a:r>
              <a:rPr lang="en-GB" sz="14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for the Study of Obesity. 2001;25(2):</a:t>
            </a:r>
            <a:r>
              <a:rPr lang="en-GB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177-84</a:t>
            </a:r>
            <a:r>
              <a:rPr lang="en-GB" sz="14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GB" sz="14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GB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Cole TJ et al: BMJ 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May 6;320(7244):</a:t>
            </a: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1240-3</a:t>
            </a:r>
            <a:r>
              <a:rPr lang="en-GB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br>
              <a:rPr lang="en-GB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67" y="2853730"/>
            <a:ext cx="998534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7206" y="621482"/>
            <a:ext cx="10083938" cy="900000"/>
          </a:xfrm>
        </p:spPr>
        <p:txBody>
          <a:bodyPr/>
          <a:lstStyle/>
          <a:p>
            <a:pPr algn="ctr"/>
            <a: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af </a:t>
            </a: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børneovervægt</a:t>
            </a:r>
            <a:r>
              <a:rPr lang="da-DK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4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Vækstkurver.dk</a:t>
            </a:r>
            <a:r>
              <a:rPr lang="da-DK" b="0" dirty="0" smtClean="0"/>
              <a:t/>
            </a:r>
            <a:br>
              <a:rPr lang="da-DK" b="0" dirty="0" smtClean="0"/>
            </a:b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06" y="1842716"/>
            <a:ext cx="3234190" cy="426381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78" y="1842716"/>
            <a:ext cx="3312368" cy="426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gning, barn, lykkel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60" y="2077196"/>
            <a:ext cx="4747629" cy="47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/>
          <p:cNvSpPr txBox="1"/>
          <p:nvPr/>
        </p:nvSpPr>
        <p:spPr>
          <a:xfrm>
            <a:off x="4720224" y="6551811"/>
            <a:ext cx="27852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Pikist.com</a:t>
            </a:r>
            <a:endParaRPr lang="da-DK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regbilledforklaring 1 4"/>
          <p:cNvSpPr/>
          <p:nvPr/>
        </p:nvSpPr>
        <p:spPr>
          <a:xfrm>
            <a:off x="720281" y="2709714"/>
            <a:ext cx="3305691" cy="887448"/>
          </a:xfrm>
          <a:prstGeom prst="borderCallout1">
            <a:avLst>
              <a:gd name="adj1" fmla="val 49831"/>
              <a:gd name="adj2" fmla="val 99556"/>
              <a:gd name="adj3" fmla="val 62062"/>
              <a:gd name="adj4" fmla="val 141544"/>
            </a:avLst>
          </a:prstGeom>
          <a:solidFill>
            <a:schemeClr val="bg1"/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Dyslipidæmi</a:t>
            </a:r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- 27%</a:t>
            </a:r>
          </a:p>
          <a:p>
            <a:pPr algn="ctr"/>
            <a:r>
              <a:rPr lang="da-DK" sz="2000" dirty="0" err="1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Hypertension</a:t>
            </a:r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(x3)</a:t>
            </a:r>
            <a:endParaRPr lang="da-DK" sz="2000" dirty="0">
              <a:solidFill>
                <a:srgbClr val="3F3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regbilledforklaring 1 5"/>
          <p:cNvSpPr/>
          <p:nvPr/>
        </p:nvSpPr>
        <p:spPr>
          <a:xfrm>
            <a:off x="284894" y="3875715"/>
            <a:ext cx="4176464" cy="686321"/>
          </a:xfrm>
          <a:prstGeom prst="borderCallout1">
            <a:avLst>
              <a:gd name="adj1" fmla="val 51204"/>
              <a:gd name="adj2" fmla="val 100024"/>
              <a:gd name="adj3" fmla="val 50084"/>
              <a:gd name="adj4" fmla="val 121235"/>
            </a:avLst>
          </a:prstGeom>
          <a:solidFill>
            <a:schemeClr val="bg1"/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Fedtlever 31%</a:t>
            </a:r>
          </a:p>
          <a:p>
            <a:pPr algn="ctr"/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Galdesten</a:t>
            </a:r>
            <a:endParaRPr lang="da-DK" sz="2000" dirty="0">
              <a:solidFill>
                <a:srgbClr val="3F3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regbilledforklaring 1 7"/>
          <p:cNvSpPr/>
          <p:nvPr/>
        </p:nvSpPr>
        <p:spPr>
          <a:xfrm>
            <a:off x="1075386" y="5656154"/>
            <a:ext cx="2677292" cy="858691"/>
          </a:xfrm>
          <a:prstGeom prst="borderCallout1">
            <a:avLst>
              <a:gd name="adj1" fmla="val 52486"/>
              <a:gd name="adj2" fmla="val 99918"/>
              <a:gd name="adj3" fmla="val 1188"/>
              <a:gd name="adj4" fmla="val 164854"/>
            </a:avLst>
          </a:prstGeom>
          <a:solidFill>
            <a:schemeClr val="bg1"/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Ledsmerter</a:t>
            </a:r>
          </a:p>
          <a:p>
            <a:pPr algn="ctr"/>
            <a:r>
              <a:rPr lang="da-DK" sz="2000" dirty="0" err="1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Epifysiolyse</a:t>
            </a:r>
            <a:endParaRPr lang="da-DK" sz="2000" dirty="0">
              <a:solidFill>
                <a:srgbClr val="3F3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tregbilledforklaring 1 8"/>
          <p:cNvSpPr/>
          <p:nvPr/>
        </p:nvSpPr>
        <p:spPr>
          <a:xfrm>
            <a:off x="1075386" y="4880965"/>
            <a:ext cx="2677292" cy="551009"/>
          </a:xfrm>
          <a:prstGeom prst="borderCallout1">
            <a:avLst>
              <a:gd name="adj1" fmla="val 51361"/>
              <a:gd name="adj2" fmla="val 99339"/>
              <a:gd name="adj3" fmla="val 8732"/>
              <a:gd name="adj4" fmla="val 152675"/>
            </a:avLst>
          </a:prstGeom>
          <a:solidFill>
            <a:schemeClr val="bg1"/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Svær overvægt</a:t>
            </a:r>
            <a:endParaRPr lang="da-DK" sz="2000" dirty="0">
              <a:solidFill>
                <a:srgbClr val="3F3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1057206" y="621482"/>
            <a:ext cx="1008393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Baggrund</a:t>
            </a:r>
            <a:br>
              <a:rPr lang="da-DK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Komplikationer til svær overvægt i barndommen</a:t>
            </a:r>
          </a:p>
          <a:p>
            <a:pPr algn="ctr" defTabSz="914400"/>
            <a:endParaRPr lang="da-DK" sz="2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da-DK" sz="2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8838899" y="5913343"/>
            <a:ext cx="38174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da-DK" sz="120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Bjerrgaard</a:t>
            </a:r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NEJM 2018</a:t>
            </a:r>
          </a:p>
          <a:p>
            <a:pPr algn="ctr" defTabSz="914400"/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 J </a:t>
            </a:r>
            <a:r>
              <a:rPr lang="da-DK" sz="120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Pedriatric</a:t>
            </a:r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 defTabSz="914400"/>
            <a:r>
              <a:rPr lang="da-DK" sz="120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Sorof</a:t>
            </a:r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a-DK" sz="120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Hypertention</a:t>
            </a:r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2002</a:t>
            </a:r>
          </a:p>
          <a:p>
            <a:pPr algn="ctr" defTabSz="914400"/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Nielsen TRH, Child </a:t>
            </a:r>
            <a:r>
              <a:rPr lang="da-DK" sz="120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2012</a:t>
            </a:r>
          </a:p>
        </p:txBody>
      </p:sp>
      <p:sp>
        <p:nvSpPr>
          <p:cNvPr id="14" name="Stregbilledforklaring 1 13"/>
          <p:cNvSpPr/>
          <p:nvPr/>
        </p:nvSpPr>
        <p:spPr>
          <a:xfrm>
            <a:off x="8192925" y="2701491"/>
            <a:ext cx="2677292" cy="792882"/>
          </a:xfrm>
          <a:prstGeom prst="borderCallout1">
            <a:avLst>
              <a:gd name="adj1" fmla="val 52231"/>
              <a:gd name="adj2" fmla="val 351"/>
              <a:gd name="adj3" fmla="val 69640"/>
              <a:gd name="adj4" fmla="val -47393"/>
            </a:avLst>
          </a:prstGeom>
          <a:noFill/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Astma</a:t>
            </a:r>
          </a:p>
          <a:p>
            <a:pPr algn="ctr"/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Søvnapnø</a:t>
            </a:r>
            <a:endParaRPr lang="da-DK" sz="2000" dirty="0">
              <a:solidFill>
                <a:srgbClr val="3F3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tregbilledforklaring 1 14"/>
          <p:cNvSpPr/>
          <p:nvPr/>
        </p:nvSpPr>
        <p:spPr>
          <a:xfrm>
            <a:off x="7604763" y="3686790"/>
            <a:ext cx="4277799" cy="1045762"/>
          </a:xfrm>
          <a:prstGeom prst="borderCallout1">
            <a:avLst>
              <a:gd name="adj1" fmla="val 47404"/>
              <a:gd name="adj2" fmla="val 0"/>
              <a:gd name="adj3" fmla="val 48551"/>
              <a:gd name="adj4" fmla="val -17739"/>
            </a:avLst>
          </a:prstGeom>
          <a:solidFill>
            <a:schemeClr val="bg1"/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-diabetes </a:t>
            </a:r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T2DM</a:t>
            </a:r>
          </a:p>
          <a:p>
            <a:pPr algn="ctr"/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Tidlig pubertet hos piger</a:t>
            </a:r>
          </a:p>
          <a:p>
            <a:pPr algn="ctr"/>
            <a:r>
              <a:rPr lang="da-DK" sz="2000" dirty="0" err="1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Polycystisk</a:t>
            </a:r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ovarie syndrom</a:t>
            </a:r>
            <a:endParaRPr lang="da-DK" sz="2000" dirty="0">
              <a:solidFill>
                <a:srgbClr val="3F3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tregbilledforklaring 1 15"/>
          <p:cNvSpPr/>
          <p:nvPr/>
        </p:nvSpPr>
        <p:spPr>
          <a:xfrm>
            <a:off x="8070349" y="4966058"/>
            <a:ext cx="2677292" cy="620879"/>
          </a:xfrm>
          <a:prstGeom prst="borderCallout1">
            <a:avLst>
              <a:gd name="adj1" fmla="val 52231"/>
              <a:gd name="adj2" fmla="val 351"/>
              <a:gd name="adj3" fmla="val 17959"/>
              <a:gd name="adj4" fmla="val -43025"/>
            </a:avLst>
          </a:prstGeom>
          <a:solidFill>
            <a:schemeClr val="bg1"/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smtClean="0">
                <a:solidFill>
                  <a:srgbClr val="3F3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Kræftsygdomme</a:t>
            </a:r>
            <a:endParaRPr lang="da-DK" sz="2000" dirty="0">
              <a:solidFill>
                <a:srgbClr val="3F3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RM-farver&amp;quot;&quot;/&gt;&lt;property id=&quot;20307&quot; value=&quot;256&quot;/&gt;&lt;/object&gt;&lt;object type=&quot;3&quot; unique_id=&quot;10005&quot;&gt;&lt;property id=&quot;20148&quot; value=&quot;5&quot;/&gt;&lt;property id=&quot;20300&quot; value=&quot;Slide 3 - &amp;quot;RM med petrol&amp;quot;&quot;/&gt;&lt;property id=&quot;20307&quot; value=&quot;257&quot;/&gt;&lt;/object&gt;&lt;object type=&quot;3&quot; unique_id=&quot;10006&quot;&gt;&lt;property id=&quot;20148&quot; value=&quot;5&quot;/&gt;&lt;property id=&quot;20300&quot; value=&quot;Slide 2 - &amp;quot;Overskrift&amp;quot;&quot;/&gt;&lt;property id=&quot;20307&quot; value=&quot;260&quot;/&gt;&lt;/object&gt;&lt;object type=&quot;3&quot; unique_id=&quot;10007&quot;&gt;&lt;property id=&quot;20148&quot; value=&quot;5&quot;/&gt;&lt;property id=&quot;20300&quot; value=&quot;Slide 4 - &amp;quot;Overskrift&amp;quot;&quot;/&gt;&lt;property id=&quot;20307&quot; value=&quot;261&quot;/&gt;&lt;/object&gt;&lt;object type=&quot;3&quot; unique_id=&quot;10008&quot;&gt;&lt;property id=&quot;20148&quot; value=&quot;5&quot;/&gt;&lt;property id=&quot;20300&quot; value=&quot;Slide 5 - &amp;quot;RM med grøn&amp;quot;&quot;/&gt;&lt;property id=&quot;20307&quot; value=&quot;258&quot;/&gt;&lt;/object&gt;&lt;object type=&quot;3&quot; unique_id=&quot;10009&quot;&gt;&lt;property id=&quot;20148&quot; value=&quot;5&quot;/&gt;&lt;property id=&quot;20300&quot; value=&quot;Slide 6 - &amp;quot;Overskrift&amp;quot;&quot;/&gt;&lt;property id=&quot;20307&quot; value=&quot;262&quot;/&gt;&lt;/object&gt;&lt;object type=&quot;3&quot; unique_id=&quot;10010&quot;&gt;&lt;property id=&quot;20148&quot; value=&quot;5&quot;/&gt;&lt;property id=&quot;20300&quot; value=&quot;Slide 7 - &amp;quot;RM med orange&amp;quot;&quot;/&gt;&lt;property id=&quot;20307&quot; value=&quot;259&quot;/&gt;&lt;/object&gt;&lt;object type=&quot;3&quot; unique_id=&quot;10011&quot;&gt;&lt;property id=&quot;20148&quot; value=&quot;5&quot;/&gt;&lt;property id=&quot;20300&quot; value=&quot;Slide 8 - &amp;quot;Overskrift&amp;quot;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RM-multicolour_16-9_v02">
  <a:themeElements>
    <a:clrScheme name="RM Multicolour2">
      <a:dk1>
        <a:srgbClr val="000000"/>
      </a:dk1>
      <a:lt1>
        <a:srgbClr val="FFFFFF"/>
      </a:lt1>
      <a:dk2>
        <a:srgbClr val="990033"/>
      </a:dk2>
      <a:lt2>
        <a:srgbClr val="EFECE6"/>
      </a:lt2>
      <a:accent1>
        <a:srgbClr val="CCCC66"/>
      </a:accent1>
      <a:accent2>
        <a:srgbClr val="256575"/>
      </a:accent2>
      <a:accent3>
        <a:srgbClr val="CC6633"/>
      </a:accent3>
      <a:accent4>
        <a:srgbClr val="9B9B50"/>
      </a:accent4>
      <a:accent5>
        <a:srgbClr val="84715E"/>
      </a:accent5>
      <a:accent6>
        <a:srgbClr val="990033"/>
      </a:accent6>
      <a:hlink>
        <a:srgbClr val="990033"/>
      </a:hlink>
      <a:folHlink>
        <a:srgbClr val="113F49"/>
      </a:folHlink>
    </a:clrScheme>
    <a:fontScheme name="01a_RMdias_BR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sq">
          <a:solidFill>
            <a:schemeClr val="tx1"/>
          </a:solidFill>
        </a:ln>
      </a:spPr>
      <a:bodyPr rtlCol="0" anchor="ctr"/>
      <a:lstStyle>
        <a:defPPr algn="ctr">
          <a:defRPr dirty="0">
            <a:solidFill>
              <a:srgbClr val="3F3018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01a_RMdias_BRED 1">
        <a:dk1>
          <a:srgbClr val="3F3018"/>
        </a:dk1>
        <a:lt1>
          <a:srgbClr val="FFFFFF"/>
        </a:lt1>
        <a:dk2>
          <a:srgbClr val="990033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FFFFFF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2">
        <a:dk1>
          <a:srgbClr val="3F3018"/>
        </a:dk1>
        <a:lt1>
          <a:srgbClr val="E3DFD4"/>
        </a:lt1>
        <a:dk2>
          <a:srgbClr val="84715E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EFECE6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3">
        <a:dk1>
          <a:srgbClr val="760027"/>
        </a:dk1>
        <a:lt1>
          <a:srgbClr val="E3DFD4"/>
        </a:lt1>
        <a:dk2>
          <a:srgbClr val="990033"/>
        </a:dk2>
        <a:lt2>
          <a:srgbClr val="FFFFFF"/>
        </a:lt2>
        <a:accent1>
          <a:srgbClr val="E3DFD4"/>
        </a:accent1>
        <a:accent2>
          <a:srgbClr val="84715E"/>
        </a:accent2>
        <a:accent3>
          <a:srgbClr val="CAAAAD"/>
        </a:accent3>
        <a:accent4>
          <a:srgbClr val="C2BEB5"/>
        </a:accent4>
        <a:accent5>
          <a:srgbClr val="EFECE6"/>
        </a:accent5>
        <a:accent6>
          <a:srgbClr val="776654"/>
        </a:accent6>
        <a:hlink>
          <a:srgbClr val="3F3018"/>
        </a:hlink>
        <a:folHlink>
          <a:srgbClr val="3F301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a_RMdias_BRED 4">
        <a:dk1>
          <a:srgbClr val="3F3018"/>
        </a:dk1>
        <a:lt1>
          <a:srgbClr val="84715E"/>
        </a:lt1>
        <a:dk2>
          <a:srgbClr val="E3DFD4"/>
        </a:dk2>
        <a:lt2>
          <a:srgbClr val="655647"/>
        </a:lt2>
        <a:accent1>
          <a:srgbClr val="3F3018"/>
        </a:accent1>
        <a:accent2>
          <a:srgbClr val="84715E"/>
        </a:accent2>
        <a:accent3>
          <a:srgbClr val="C2BBB6"/>
        </a:accent3>
        <a:accent4>
          <a:srgbClr val="342713"/>
        </a:accent4>
        <a:accent5>
          <a:srgbClr val="AFADAB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M-multicolour_16-9_v04.potx" id="{B70F2534-6865-4AEC-B852-0218A21872F8}" vid="{C6803DDC-A865-4FF3-A9EF-6C0265BF60AB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1305</Words>
  <Application>Microsoft Office PowerPoint</Application>
  <PresentationFormat>Brugerdefineret</PresentationFormat>
  <Paragraphs>254</Paragraphs>
  <Slides>33</Slides>
  <Notes>9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42" baseType="lpstr">
      <vt:lpstr>Arial</vt:lpstr>
      <vt:lpstr>Calibri</vt:lpstr>
      <vt:lpstr>Courier New</vt:lpstr>
      <vt:lpstr>DejaVu Sans</vt:lpstr>
      <vt:lpstr>Tahoma</vt:lpstr>
      <vt:lpstr>Times New Roman</vt:lpstr>
      <vt:lpstr>Verdana</vt:lpstr>
      <vt:lpstr>Wingdings</vt:lpstr>
      <vt:lpstr>RM-multicolour_16-9_v02</vt:lpstr>
      <vt:lpstr>Evaluering af Aarhus og Randers indsatser for børn med svær overvægt</vt:lpstr>
      <vt:lpstr>Dagens Program</vt:lpstr>
      <vt:lpstr>Ikke være bange.  Bare afbryd ved spørgsmål!</vt:lpstr>
      <vt:lpstr>“Obesity isn’t rocket science. It’s much more complicated”  George Bray, MD, professor</vt:lpstr>
      <vt:lpstr>Baggrund Udvikling af overvægt og svær overvægt hos børn Vidensråd for Forebyggelse, rapport 2021 Statens Institut for Folkesundhed, SDU, rapport </vt:lpstr>
      <vt:lpstr>PowerPoint-præsentation</vt:lpstr>
      <vt:lpstr>Baggrund Definition af børneovervægt Nysom K et al: journal of the International Association for the Study of Obesity. 2001;25(2):177-84 Cole TJ et al: BMJ 2000 May 6;320(7244):1240-3   </vt:lpstr>
      <vt:lpstr>Baggrund Definition af børneovervægt Vækstkurver.dk </vt:lpstr>
      <vt:lpstr>PowerPoint-præsentation</vt:lpstr>
      <vt:lpstr>PowerPoint-præsentation</vt:lpstr>
      <vt:lpstr>PowerPoint-præsentation</vt:lpstr>
      <vt:lpstr>PowerPoint-præsentation</vt:lpstr>
      <vt:lpstr>Baggrund Rapport fra SDU - 2019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Resultater (fjernet)</vt:lpstr>
      <vt:lpstr>Diskussion: Styrker &amp; svagheder</vt:lpstr>
      <vt:lpstr>PowerPoint-præsentation</vt:lpstr>
      <vt:lpstr>Perspektivering</vt:lpstr>
      <vt:lpstr>PowerPoint-præsentation</vt:lpstr>
      <vt:lpstr>PowerPoint-præsentation</vt:lpstr>
      <vt:lpstr>Forskningsgruppe &amp; kontaktinformationer 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Møller Jørgensen</dc:creator>
  <cp:lastModifiedBy>Rasmus Møller Jørgensen</cp:lastModifiedBy>
  <cp:revision>17</cp:revision>
  <cp:lastPrinted>2020-01-23T11:37:56Z</cp:lastPrinted>
  <dcterms:created xsi:type="dcterms:W3CDTF">2022-11-15T10:57:04Z</dcterms:created>
  <dcterms:modified xsi:type="dcterms:W3CDTF">2022-11-17T19:26:07Z</dcterms:modified>
</cp:coreProperties>
</file>