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3" r:id="rId7"/>
    <p:sldId id="264" r:id="rId8"/>
    <p:sldId id="265" r:id="rId9"/>
    <p:sldId id="266" r:id="rId10"/>
    <p:sldId id="267" r:id="rId11"/>
    <p:sldId id="268" r:id="rId12"/>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591C61-0BF3-463E-8724-506FEE439E58}" type="doc">
      <dgm:prSet loTypeId="urn:microsoft.com/office/officeart/2005/8/layout/default" loCatId="list" qsTypeId="urn:microsoft.com/office/officeart/2005/8/quickstyle/simple4" qsCatId="simple" csTypeId="urn:microsoft.com/office/officeart/2005/8/colors/accent0_3" csCatId="mainScheme"/>
      <dgm:spPr/>
      <dgm:t>
        <a:bodyPr/>
        <a:lstStyle/>
        <a:p>
          <a:endParaRPr lang="en-US"/>
        </a:p>
      </dgm:t>
    </dgm:pt>
    <dgm:pt modelId="{FC11F358-D081-43EA-B400-2D439CEED590}">
      <dgm:prSet/>
      <dgm:spPr/>
      <dgm:t>
        <a:bodyPr/>
        <a:lstStyle/>
        <a:p>
          <a:r>
            <a:rPr lang="da-DK"/>
            <a:t>Sundhedsloven §1,2,15,16</a:t>
          </a:r>
          <a:endParaRPr lang="en-US"/>
        </a:p>
      </dgm:t>
    </dgm:pt>
    <dgm:pt modelId="{01FF5A18-4C98-432A-AF65-8440902DC969}" type="parTrans" cxnId="{179B061C-23F5-4370-B9CD-A94F9597B45F}">
      <dgm:prSet/>
      <dgm:spPr/>
      <dgm:t>
        <a:bodyPr/>
        <a:lstStyle/>
        <a:p>
          <a:endParaRPr lang="en-US"/>
        </a:p>
      </dgm:t>
    </dgm:pt>
    <dgm:pt modelId="{714B5430-4006-4448-A1BC-EAD7D4FE364B}" type="sibTrans" cxnId="{179B061C-23F5-4370-B9CD-A94F9597B45F}">
      <dgm:prSet/>
      <dgm:spPr/>
      <dgm:t>
        <a:bodyPr/>
        <a:lstStyle/>
        <a:p>
          <a:endParaRPr lang="en-US"/>
        </a:p>
      </dgm:t>
    </dgm:pt>
    <dgm:pt modelId="{EF07AEAB-798D-4D69-94A0-23E5CD52090F}">
      <dgm:prSet/>
      <dgm:spPr/>
      <dgm:t>
        <a:bodyPr/>
        <a:lstStyle/>
        <a:p>
          <a:r>
            <a:rPr lang="da-DK"/>
            <a:t>Bekendtgørelse om tandpleje</a:t>
          </a:r>
          <a:endParaRPr lang="en-US"/>
        </a:p>
      </dgm:t>
    </dgm:pt>
    <dgm:pt modelId="{AA78964B-73B9-46C2-B3C2-6BE29CA1F455}" type="parTrans" cxnId="{BCB62A98-F7C0-42B3-AB98-94C4F74C5394}">
      <dgm:prSet/>
      <dgm:spPr/>
      <dgm:t>
        <a:bodyPr/>
        <a:lstStyle/>
        <a:p>
          <a:endParaRPr lang="en-US"/>
        </a:p>
      </dgm:t>
    </dgm:pt>
    <dgm:pt modelId="{AC29DB25-28DA-483A-BE20-C3713C398885}" type="sibTrans" cxnId="{BCB62A98-F7C0-42B3-AB98-94C4F74C5394}">
      <dgm:prSet/>
      <dgm:spPr/>
      <dgm:t>
        <a:bodyPr/>
        <a:lstStyle/>
        <a:p>
          <a:endParaRPr lang="en-US"/>
        </a:p>
      </dgm:t>
    </dgm:pt>
    <dgm:pt modelId="{7B025971-7DD9-49EB-9476-570F31F0881C}">
      <dgm:prSet/>
      <dgm:spPr/>
      <dgm:t>
        <a:bodyPr/>
        <a:lstStyle/>
        <a:p>
          <a:r>
            <a:rPr lang="da-DK"/>
            <a:t>SSTs vejledning om den kommunale tandpleje</a:t>
          </a:r>
          <a:endParaRPr lang="en-US"/>
        </a:p>
      </dgm:t>
    </dgm:pt>
    <dgm:pt modelId="{A8717F5C-3A0F-46DA-9DF1-9C013E5D0E56}" type="parTrans" cxnId="{25E4774A-ED21-4D29-BE9C-36397FC0A115}">
      <dgm:prSet/>
      <dgm:spPr/>
      <dgm:t>
        <a:bodyPr/>
        <a:lstStyle/>
        <a:p>
          <a:endParaRPr lang="en-US"/>
        </a:p>
      </dgm:t>
    </dgm:pt>
    <dgm:pt modelId="{73EED880-80BB-4DE5-8973-0F792416113E}" type="sibTrans" cxnId="{25E4774A-ED21-4D29-BE9C-36397FC0A115}">
      <dgm:prSet/>
      <dgm:spPr/>
      <dgm:t>
        <a:bodyPr/>
        <a:lstStyle/>
        <a:p>
          <a:endParaRPr lang="en-US"/>
        </a:p>
      </dgm:t>
    </dgm:pt>
    <dgm:pt modelId="{C3691684-1755-4B9E-B94E-DF220540039F}">
      <dgm:prSet/>
      <dgm:spPr/>
      <dgm:t>
        <a:bodyPr/>
        <a:lstStyle/>
        <a:p>
          <a:r>
            <a:rPr lang="da-DK"/>
            <a:t>FNs børnekonvention</a:t>
          </a:r>
          <a:endParaRPr lang="en-US"/>
        </a:p>
      </dgm:t>
    </dgm:pt>
    <dgm:pt modelId="{52455F5C-0559-4204-AF35-E9D8BB89CEBA}" type="parTrans" cxnId="{F8513B04-EC37-4D34-94F4-C9C680B037E0}">
      <dgm:prSet/>
      <dgm:spPr/>
      <dgm:t>
        <a:bodyPr/>
        <a:lstStyle/>
        <a:p>
          <a:endParaRPr lang="en-US"/>
        </a:p>
      </dgm:t>
    </dgm:pt>
    <dgm:pt modelId="{4D782F53-8F5C-40EA-8354-BE89908E3A91}" type="sibTrans" cxnId="{F8513B04-EC37-4D34-94F4-C9C680B037E0}">
      <dgm:prSet/>
      <dgm:spPr/>
      <dgm:t>
        <a:bodyPr/>
        <a:lstStyle/>
        <a:p>
          <a:endParaRPr lang="en-US"/>
        </a:p>
      </dgm:t>
    </dgm:pt>
    <dgm:pt modelId="{9F99272F-2904-4583-97C3-662E8BC56B74}">
      <dgm:prSet/>
      <dgm:spPr/>
      <dgm:t>
        <a:bodyPr/>
        <a:lstStyle/>
        <a:p>
          <a:r>
            <a:rPr lang="da-DK"/>
            <a:t>Randers kommunes sundhedspolitik</a:t>
          </a:r>
          <a:endParaRPr lang="en-US"/>
        </a:p>
      </dgm:t>
    </dgm:pt>
    <dgm:pt modelId="{853FADFB-1D48-4DC0-BC78-E9EA688062BE}" type="parTrans" cxnId="{2E57F3F5-191E-49BB-AF3D-CA89B06EEFC0}">
      <dgm:prSet/>
      <dgm:spPr/>
      <dgm:t>
        <a:bodyPr/>
        <a:lstStyle/>
        <a:p>
          <a:endParaRPr lang="en-US"/>
        </a:p>
      </dgm:t>
    </dgm:pt>
    <dgm:pt modelId="{2CC2BF8B-5B10-44C2-BECA-1581C9DB7719}" type="sibTrans" cxnId="{2E57F3F5-191E-49BB-AF3D-CA89B06EEFC0}">
      <dgm:prSet/>
      <dgm:spPr/>
      <dgm:t>
        <a:bodyPr/>
        <a:lstStyle/>
        <a:p>
          <a:endParaRPr lang="en-US"/>
        </a:p>
      </dgm:t>
    </dgm:pt>
    <dgm:pt modelId="{B2F93FDB-79C4-4CC0-9941-6FC8B886ACBE}">
      <dgm:prSet/>
      <dgm:spPr/>
      <dgm:t>
        <a:bodyPr/>
        <a:lstStyle/>
        <a:p>
          <a:r>
            <a:rPr lang="da-DK"/>
            <a:t>Tandplejens egne retningslinjer, vejledninger og instrukser</a:t>
          </a:r>
          <a:endParaRPr lang="en-US"/>
        </a:p>
      </dgm:t>
    </dgm:pt>
    <dgm:pt modelId="{C0378F93-B78D-406F-861B-EB46A4FF954E}" type="parTrans" cxnId="{93389DC4-CC06-4BA5-9B06-624F50F2EE7E}">
      <dgm:prSet/>
      <dgm:spPr/>
      <dgm:t>
        <a:bodyPr/>
        <a:lstStyle/>
        <a:p>
          <a:endParaRPr lang="en-US"/>
        </a:p>
      </dgm:t>
    </dgm:pt>
    <dgm:pt modelId="{C866C7ED-842C-4FD5-819D-00F01BD1C9C2}" type="sibTrans" cxnId="{93389DC4-CC06-4BA5-9B06-624F50F2EE7E}">
      <dgm:prSet/>
      <dgm:spPr/>
      <dgm:t>
        <a:bodyPr/>
        <a:lstStyle/>
        <a:p>
          <a:endParaRPr lang="en-US"/>
        </a:p>
      </dgm:t>
    </dgm:pt>
    <dgm:pt modelId="{E090A195-55EA-4C2A-A0AE-355D9524F158}" type="pres">
      <dgm:prSet presAssocID="{11591C61-0BF3-463E-8724-506FEE439E58}" presName="diagram" presStyleCnt="0">
        <dgm:presLayoutVars>
          <dgm:dir/>
          <dgm:resizeHandles val="exact"/>
        </dgm:presLayoutVars>
      </dgm:prSet>
      <dgm:spPr/>
    </dgm:pt>
    <dgm:pt modelId="{BEB9ADDD-B689-46E6-A0AB-B607E1A82500}" type="pres">
      <dgm:prSet presAssocID="{FC11F358-D081-43EA-B400-2D439CEED590}" presName="node" presStyleLbl="node1" presStyleIdx="0" presStyleCnt="6">
        <dgm:presLayoutVars>
          <dgm:bulletEnabled val="1"/>
        </dgm:presLayoutVars>
      </dgm:prSet>
      <dgm:spPr/>
    </dgm:pt>
    <dgm:pt modelId="{AB37ADC3-1EAF-473E-BDD9-1F615C2E385D}" type="pres">
      <dgm:prSet presAssocID="{714B5430-4006-4448-A1BC-EAD7D4FE364B}" presName="sibTrans" presStyleCnt="0"/>
      <dgm:spPr/>
    </dgm:pt>
    <dgm:pt modelId="{60B0FF6D-2A0E-46D3-97E2-AA744537822F}" type="pres">
      <dgm:prSet presAssocID="{EF07AEAB-798D-4D69-94A0-23E5CD52090F}" presName="node" presStyleLbl="node1" presStyleIdx="1" presStyleCnt="6">
        <dgm:presLayoutVars>
          <dgm:bulletEnabled val="1"/>
        </dgm:presLayoutVars>
      </dgm:prSet>
      <dgm:spPr/>
    </dgm:pt>
    <dgm:pt modelId="{FFDC6F7E-EB5C-436B-A6F5-2D8812828438}" type="pres">
      <dgm:prSet presAssocID="{AC29DB25-28DA-483A-BE20-C3713C398885}" presName="sibTrans" presStyleCnt="0"/>
      <dgm:spPr/>
    </dgm:pt>
    <dgm:pt modelId="{D6B1727F-2C1D-4D00-BACB-6B6BF7D39D0F}" type="pres">
      <dgm:prSet presAssocID="{7B025971-7DD9-49EB-9476-570F31F0881C}" presName="node" presStyleLbl="node1" presStyleIdx="2" presStyleCnt="6">
        <dgm:presLayoutVars>
          <dgm:bulletEnabled val="1"/>
        </dgm:presLayoutVars>
      </dgm:prSet>
      <dgm:spPr/>
    </dgm:pt>
    <dgm:pt modelId="{A51152D1-189A-429A-A729-5F0E1949554C}" type="pres">
      <dgm:prSet presAssocID="{73EED880-80BB-4DE5-8973-0F792416113E}" presName="sibTrans" presStyleCnt="0"/>
      <dgm:spPr/>
    </dgm:pt>
    <dgm:pt modelId="{406CDD57-3B64-49DF-BD2E-1502036B0E72}" type="pres">
      <dgm:prSet presAssocID="{C3691684-1755-4B9E-B94E-DF220540039F}" presName="node" presStyleLbl="node1" presStyleIdx="3" presStyleCnt="6">
        <dgm:presLayoutVars>
          <dgm:bulletEnabled val="1"/>
        </dgm:presLayoutVars>
      </dgm:prSet>
      <dgm:spPr/>
    </dgm:pt>
    <dgm:pt modelId="{BAE39E21-2518-49C4-BCC1-0CE1911A5D9E}" type="pres">
      <dgm:prSet presAssocID="{4D782F53-8F5C-40EA-8354-BE89908E3A91}" presName="sibTrans" presStyleCnt="0"/>
      <dgm:spPr/>
    </dgm:pt>
    <dgm:pt modelId="{59098E95-797B-4EFD-87E2-0DF3CE6D176D}" type="pres">
      <dgm:prSet presAssocID="{9F99272F-2904-4583-97C3-662E8BC56B74}" presName="node" presStyleLbl="node1" presStyleIdx="4" presStyleCnt="6">
        <dgm:presLayoutVars>
          <dgm:bulletEnabled val="1"/>
        </dgm:presLayoutVars>
      </dgm:prSet>
      <dgm:spPr/>
    </dgm:pt>
    <dgm:pt modelId="{FB4D89D4-0712-42D5-8DA3-A4A0D974CE59}" type="pres">
      <dgm:prSet presAssocID="{2CC2BF8B-5B10-44C2-BECA-1581C9DB7719}" presName="sibTrans" presStyleCnt="0"/>
      <dgm:spPr/>
    </dgm:pt>
    <dgm:pt modelId="{BED19F56-7E72-4ECA-9596-46437F1DD9E0}" type="pres">
      <dgm:prSet presAssocID="{B2F93FDB-79C4-4CC0-9941-6FC8B886ACBE}" presName="node" presStyleLbl="node1" presStyleIdx="5" presStyleCnt="6">
        <dgm:presLayoutVars>
          <dgm:bulletEnabled val="1"/>
        </dgm:presLayoutVars>
      </dgm:prSet>
      <dgm:spPr/>
    </dgm:pt>
  </dgm:ptLst>
  <dgm:cxnLst>
    <dgm:cxn modelId="{F8513B04-EC37-4D34-94F4-C9C680B037E0}" srcId="{11591C61-0BF3-463E-8724-506FEE439E58}" destId="{C3691684-1755-4B9E-B94E-DF220540039F}" srcOrd="3" destOrd="0" parTransId="{52455F5C-0559-4204-AF35-E9D8BB89CEBA}" sibTransId="{4D782F53-8F5C-40EA-8354-BE89908E3A91}"/>
    <dgm:cxn modelId="{179B061C-23F5-4370-B9CD-A94F9597B45F}" srcId="{11591C61-0BF3-463E-8724-506FEE439E58}" destId="{FC11F358-D081-43EA-B400-2D439CEED590}" srcOrd="0" destOrd="0" parTransId="{01FF5A18-4C98-432A-AF65-8440902DC969}" sibTransId="{714B5430-4006-4448-A1BC-EAD7D4FE364B}"/>
    <dgm:cxn modelId="{CCE24B29-790A-4B19-8025-53A6D6C14F99}" type="presOf" srcId="{C3691684-1755-4B9E-B94E-DF220540039F}" destId="{406CDD57-3B64-49DF-BD2E-1502036B0E72}" srcOrd="0" destOrd="0" presId="urn:microsoft.com/office/officeart/2005/8/layout/default"/>
    <dgm:cxn modelId="{25E4774A-ED21-4D29-BE9C-36397FC0A115}" srcId="{11591C61-0BF3-463E-8724-506FEE439E58}" destId="{7B025971-7DD9-49EB-9476-570F31F0881C}" srcOrd="2" destOrd="0" parTransId="{A8717F5C-3A0F-46DA-9DF1-9C013E5D0E56}" sibTransId="{73EED880-80BB-4DE5-8973-0F792416113E}"/>
    <dgm:cxn modelId="{05C0CE91-5F27-4E27-B833-6D068A58DC4A}" type="presOf" srcId="{9F99272F-2904-4583-97C3-662E8BC56B74}" destId="{59098E95-797B-4EFD-87E2-0DF3CE6D176D}" srcOrd="0" destOrd="0" presId="urn:microsoft.com/office/officeart/2005/8/layout/default"/>
    <dgm:cxn modelId="{BCB62A98-F7C0-42B3-AB98-94C4F74C5394}" srcId="{11591C61-0BF3-463E-8724-506FEE439E58}" destId="{EF07AEAB-798D-4D69-94A0-23E5CD52090F}" srcOrd="1" destOrd="0" parTransId="{AA78964B-73B9-46C2-B3C2-6BE29CA1F455}" sibTransId="{AC29DB25-28DA-483A-BE20-C3713C398885}"/>
    <dgm:cxn modelId="{70706D9D-E4C7-4F57-BC9C-EE9B23A93C2D}" type="presOf" srcId="{FC11F358-D081-43EA-B400-2D439CEED590}" destId="{BEB9ADDD-B689-46E6-A0AB-B607E1A82500}" srcOrd="0" destOrd="0" presId="urn:microsoft.com/office/officeart/2005/8/layout/default"/>
    <dgm:cxn modelId="{82AB5AA1-9F18-43F9-9C9D-4F2C2903D2D0}" type="presOf" srcId="{11591C61-0BF3-463E-8724-506FEE439E58}" destId="{E090A195-55EA-4C2A-A0AE-355D9524F158}" srcOrd="0" destOrd="0" presId="urn:microsoft.com/office/officeart/2005/8/layout/default"/>
    <dgm:cxn modelId="{93389DC4-CC06-4BA5-9B06-624F50F2EE7E}" srcId="{11591C61-0BF3-463E-8724-506FEE439E58}" destId="{B2F93FDB-79C4-4CC0-9941-6FC8B886ACBE}" srcOrd="5" destOrd="0" parTransId="{C0378F93-B78D-406F-861B-EB46A4FF954E}" sibTransId="{C866C7ED-842C-4FD5-819D-00F01BD1C9C2}"/>
    <dgm:cxn modelId="{5CF130CF-91E9-4BCB-8F4A-C1A7E330E2AE}" type="presOf" srcId="{EF07AEAB-798D-4D69-94A0-23E5CD52090F}" destId="{60B0FF6D-2A0E-46D3-97E2-AA744537822F}" srcOrd="0" destOrd="0" presId="urn:microsoft.com/office/officeart/2005/8/layout/default"/>
    <dgm:cxn modelId="{2E57F3F5-191E-49BB-AF3D-CA89B06EEFC0}" srcId="{11591C61-0BF3-463E-8724-506FEE439E58}" destId="{9F99272F-2904-4583-97C3-662E8BC56B74}" srcOrd="4" destOrd="0" parTransId="{853FADFB-1D48-4DC0-BC78-E9EA688062BE}" sibTransId="{2CC2BF8B-5B10-44C2-BECA-1581C9DB7719}"/>
    <dgm:cxn modelId="{3635F4F5-6F64-4152-9A81-EC9C2CEB75FF}" type="presOf" srcId="{B2F93FDB-79C4-4CC0-9941-6FC8B886ACBE}" destId="{BED19F56-7E72-4ECA-9596-46437F1DD9E0}" srcOrd="0" destOrd="0" presId="urn:microsoft.com/office/officeart/2005/8/layout/default"/>
    <dgm:cxn modelId="{7676D2F7-3F0B-4652-B1C6-75A8ABEBE07C}" type="presOf" srcId="{7B025971-7DD9-49EB-9476-570F31F0881C}" destId="{D6B1727F-2C1D-4D00-BACB-6B6BF7D39D0F}" srcOrd="0" destOrd="0" presId="urn:microsoft.com/office/officeart/2005/8/layout/default"/>
    <dgm:cxn modelId="{F3B4E7AD-C59A-4618-AA7E-1ADFA41FF54A}" type="presParOf" srcId="{E090A195-55EA-4C2A-A0AE-355D9524F158}" destId="{BEB9ADDD-B689-46E6-A0AB-B607E1A82500}" srcOrd="0" destOrd="0" presId="urn:microsoft.com/office/officeart/2005/8/layout/default"/>
    <dgm:cxn modelId="{E754E9AE-AF8B-431C-B213-1853C99F3E52}" type="presParOf" srcId="{E090A195-55EA-4C2A-A0AE-355D9524F158}" destId="{AB37ADC3-1EAF-473E-BDD9-1F615C2E385D}" srcOrd="1" destOrd="0" presId="urn:microsoft.com/office/officeart/2005/8/layout/default"/>
    <dgm:cxn modelId="{C2FE1133-06CF-4AC8-AA6B-5EC5EDED5DC7}" type="presParOf" srcId="{E090A195-55EA-4C2A-A0AE-355D9524F158}" destId="{60B0FF6D-2A0E-46D3-97E2-AA744537822F}" srcOrd="2" destOrd="0" presId="urn:microsoft.com/office/officeart/2005/8/layout/default"/>
    <dgm:cxn modelId="{55CBB1C3-47E3-45A6-9688-BF7FD1FC3E8A}" type="presParOf" srcId="{E090A195-55EA-4C2A-A0AE-355D9524F158}" destId="{FFDC6F7E-EB5C-436B-A6F5-2D8812828438}" srcOrd="3" destOrd="0" presId="urn:microsoft.com/office/officeart/2005/8/layout/default"/>
    <dgm:cxn modelId="{97FF29BD-FA88-4A11-ABAF-785B2CE8144D}" type="presParOf" srcId="{E090A195-55EA-4C2A-A0AE-355D9524F158}" destId="{D6B1727F-2C1D-4D00-BACB-6B6BF7D39D0F}" srcOrd="4" destOrd="0" presId="urn:microsoft.com/office/officeart/2005/8/layout/default"/>
    <dgm:cxn modelId="{92878944-96B2-49C0-BCD3-D2C4CD907C25}" type="presParOf" srcId="{E090A195-55EA-4C2A-A0AE-355D9524F158}" destId="{A51152D1-189A-429A-A729-5F0E1949554C}" srcOrd="5" destOrd="0" presId="urn:microsoft.com/office/officeart/2005/8/layout/default"/>
    <dgm:cxn modelId="{1A4F715F-117E-496C-A68E-4982B3679486}" type="presParOf" srcId="{E090A195-55EA-4C2A-A0AE-355D9524F158}" destId="{406CDD57-3B64-49DF-BD2E-1502036B0E72}" srcOrd="6" destOrd="0" presId="urn:microsoft.com/office/officeart/2005/8/layout/default"/>
    <dgm:cxn modelId="{E29B3C5D-BDF6-42E6-8079-116933631DAC}" type="presParOf" srcId="{E090A195-55EA-4C2A-A0AE-355D9524F158}" destId="{BAE39E21-2518-49C4-BCC1-0CE1911A5D9E}" srcOrd="7" destOrd="0" presId="urn:microsoft.com/office/officeart/2005/8/layout/default"/>
    <dgm:cxn modelId="{E3EA15F4-F55C-4F93-B87D-47697E45C5A2}" type="presParOf" srcId="{E090A195-55EA-4C2A-A0AE-355D9524F158}" destId="{59098E95-797B-4EFD-87E2-0DF3CE6D176D}" srcOrd="8" destOrd="0" presId="urn:microsoft.com/office/officeart/2005/8/layout/default"/>
    <dgm:cxn modelId="{8303A1CA-627D-41E1-8438-33D97061742F}" type="presParOf" srcId="{E090A195-55EA-4C2A-A0AE-355D9524F158}" destId="{FB4D89D4-0712-42D5-8DA3-A4A0D974CE59}" srcOrd="9" destOrd="0" presId="urn:microsoft.com/office/officeart/2005/8/layout/default"/>
    <dgm:cxn modelId="{32FE8065-71E7-4325-BBE4-2A7B58F36F34}" type="presParOf" srcId="{E090A195-55EA-4C2A-A0AE-355D9524F158}" destId="{BED19F56-7E72-4ECA-9596-46437F1DD9E0}"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9ADDD-B689-46E6-A0AB-B607E1A82500}">
      <dsp:nvSpPr>
        <dsp:cNvPr id="0" name=""/>
        <dsp:cNvSpPr/>
      </dsp:nvSpPr>
      <dsp:spPr>
        <a:xfrm>
          <a:off x="472505" y="2282"/>
          <a:ext cx="2724677" cy="1634806"/>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da-DK" sz="2500" kern="1200"/>
            <a:t>Sundhedsloven §1,2,15,16</a:t>
          </a:r>
          <a:endParaRPr lang="en-US" sz="2500" kern="1200"/>
        </a:p>
      </dsp:txBody>
      <dsp:txXfrm>
        <a:off x="472505" y="2282"/>
        <a:ext cx="2724677" cy="1634806"/>
      </dsp:txXfrm>
    </dsp:sp>
    <dsp:sp modelId="{60B0FF6D-2A0E-46D3-97E2-AA744537822F}">
      <dsp:nvSpPr>
        <dsp:cNvPr id="0" name=""/>
        <dsp:cNvSpPr/>
      </dsp:nvSpPr>
      <dsp:spPr>
        <a:xfrm>
          <a:off x="3469650" y="2282"/>
          <a:ext cx="2724677" cy="1634806"/>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da-DK" sz="2500" kern="1200"/>
            <a:t>Bekendtgørelse om tandpleje</a:t>
          </a:r>
          <a:endParaRPr lang="en-US" sz="2500" kern="1200"/>
        </a:p>
      </dsp:txBody>
      <dsp:txXfrm>
        <a:off x="3469650" y="2282"/>
        <a:ext cx="2724677" cy="1634806"/>
      </dsp:txXfrm>
    </dsp:sp>
    <dsp:sp modelId="{D6B1727F-2C1D-4D00-BACB-6B6BF7D39D0F}">
      <dsp:nvSpPr>
        <dsp:cNvPr id="0" name=""/>
        <dsp:cNvSpPr/>
      </dsp:nvSpPr>
      <dsp:spPr>
        <a:xfrm>
          <a:off x="472505" y="1909556"/>
          <a:ext cx="2724677" cy="1634806"/>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da-DK" sz="2500" kern="1200"/>
            <a:t>SSTs vejledning om den kommunale tandpleje</a:t>
          </a:r>
          <a:endParaRPr lang="en-US" sz="2500" kern="1200"/>
        </a:p>
      </dsp:txBody>
      <dsp:txXfrm>
        <a:off x="472505" y="1909556"/>
        <a:ext cx="2724677" cy="1634806"/>
      </dsp:txXfrm>
    </dsp:sp>
    <dsp:sp modelId="{406CDD57-3B64-49DF-BD2E-1502036B0E72}">
      <dsp:nvSpPr>
        <dsp:cNvPr id="0" name=""/>
        <dsp:cNvSpPr/>
      </dsp:nvSpPr>
      <dsp:spPr>
        <a:xfrm>
          <a:off x="3469650" y="1909556"/>
          <a:ext cx="2724677" cy="1634806"/>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da-DK" sz="2500" kern="1200"/>
            <a:t>FNs børnekonvention</a:t>
          </a:r>
          <a:endParaRPr lang="en-US" sz="2500" kern="1200"/>
        </a:p>
      </dsp:txBody>
      <dsp:txXfrm>
        <a:off x="3469650" y="1909556"/>
        <a:ext cx="2724677" cy="1634806"/>
      </dsp:txXfrm>
    </dsp:sp>
    <dsp:sp modelId="{59098E95-797B-4EFD-87E2-0DF3CE6D176D}">
      <dsp:nvSpPr>
        <dsp:cNvPr id="0" name=""/>
        <dsp:cNvSpPr/>
      </dsp:nvSpPr>
      <dsp:spPr>
        <a:xfrm>
          <a:off x="472505" y="3816830"/>
          <a:ext cx="2724677" cy="1634806"/>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da-DK" sz="2500" kern="1200"/>
            <a:t>Randers kommunes sundhedspolitik</a:t>
          </a:r>
          <a:endParaRPr lang="en-US" sz="2500" kern="1200"/>
        </a:p>
      </dsp:txBody>
      <dsp:txXfrm>
        <a:off x="472505" y="3816830"/>
        <a:ext cx="2724677" cy="1634806"/>
      </dsp:txXfrm>
    </dsp:sp>
    <dsp:sp modelId="{BED19F56-7E72-4ECA-9596-46437F1DD9E0}">
      <dsp:nvSpPr>
        <dsp:cNvPr id="0" name=""/>
        <dsp:cNvSpPr/>
      </dsp:nvSpPr>
      <dsp:spPr>
        <a:xfrm>
          <a:off x="3469650" y="3816830"/>
          <a:ext cx="2724677" cy="1634806"/>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da-DK" sz="2500" kern="1200"/>
            <a:t>Tandplejens egne retningslinjer, vejledninger og instrukser</a:t>
          </a:r>
          <a:endParaRPr lang="en-US" sz="2500" kern="1200"/>
        </a:p>
      </dsp:txBody>
      <dsp:txXfrm>
        <a:off x="3469650" y="3816830"/>
        <a:ext cx="2724677" cy="163480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BF4E5A-315C-D55C-71B8-7A57503482AA}"/>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48472F90-E822-66CE-DD96-065B6E0D59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3B5C6C79-2D89-6427-80EC-6729F278D731}"/>
              </a:ext>
            </a:extLst>
          </p:cNvPr>
          <p:cNvSpPr>
            <a:spLocks noGrp="1"/>
          </p:cNvSpPr>
          <p:nvPr>
            <p:ph type="dt" sz="half" idx="10"/>
          </p:nvPr>
        </p:nvSpPr>
        <p:spPr/>
        <p:txBody>
          <a:bodyPr/>
          <a:lstStyle/>
          <a:p>
            <a:fld id="{C4ED05CD-FE39-49CE-A981-14FDCE555663}" type="datetimeFigureOut">
              <a:rPr lang="da-DK" smtClean="0"/>
              <a:t>26-08-2024</a:t>
            </a:fld>
            <a:endParaRPr lang="da-DK"/>
          </a:p>
        </p:txBody>
      </p:sp>
      <p:sp>
        <p:nvSpPr>
          <p:cNvPr id="5" name="Pladsholder til sidefod 4">
            <a:extLst>
              <a:ext uri="{FF2B5EF4-FFF2-40B4-BE49-F238E27FC236}">
                <a16:creationId xmlns:a16="http://schemas.microsoft.com/office/drawing/2014/main" id="{E1880B6C-B339-0AE1-C911-35AEE7460C2F}"/>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7733666-51FC-3FD9-636D-07BAEB0999F2}"/>
              </a:ext>
            </a:extLst>
          </p:cNvPr>
          <p:cNvSpPr>
            <a:spLocks noGrp="1"/>
          </p:cNvSpPr>
          <p:nvPr>
            <p:ph type="sldNum" sz="quarter" idx="12"/>
          </p:nvPr>
        </p:nvSpPr>
        <p:spPr/>
        <p:txBody>
          <a:bodyPr/>
          <a:lstStyle/>
          <a:p>
            <a:fld id="{93B06393-4C7D-4BDA-A5C9-04C852593F88}" type="slidenum">
              <a:rPr lang="da-DK" smtClean="0"/>
              <a:t>‹nr.›</a:t>
            </a:fld>
            <a:endParaRPr lang="da-DK"/>
          </a:p>
        </p:txBody>
      </p:sp>
    </p:spTree>
    <p:extLst>
      <p:ext uri="{BB962C8B-B14F-4D97-AF65-F5344CB8AC3E}">
        <p14:creationId xmlns:p14="http://schemas.microsoft.com/office/powerpoint/2010/main" val="122114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0E4252-36B5-3657-87D7-07BD186D27FF}"/>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793FAA74-95D5-AFC2-4D06-4991CC14DEC2}"/>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01FEBB9-ED4E-7202-9A7A-EDE8DE9F8604}"/>
              </a:ext>
            </a:extLst>
          </p:cNvPr>
          <p:cNvSpPr>
            <a:spLocks noGrp="1"/>
          </p:cNvSpPr>
          <p:nvPr>
            <p:ph type="dt" sz="half" idx="10"/>
          </p:nvPr>
        </p:nvSpPr>
        <p:spPr/>
        <p:txBody>
          <a:bodyPr/>
          <a:lstStyle/>
          <a:p>
            <a:fld id="{C4ED05CD-FE39-49CE-A981-14FDCE555663}" type="datetimeFigureOut">
              <a:rPr lang="da-DK" smtClean="0"/>
              <a:t>26-08-2024</a:t>
            </a:fld>
            <a:endParaRPr lang="da-DK"/>
          </a:p>
        </p:txBody>
      </p:sp>
      <p:sp>
        <p:nvSpPr>
          <p:cNvPr id="5" name="Pladsholder til sidefod 4">
            <a:extLst>
              <a:ext uri="{FF2B5EF4-FFF2-40B4-BE49-F238E27FC236}">
                <a16:creationId xmlns:a16="http://schemas.microsoft.com/office/drawing/2014/main" id="{CD8BAB82-9F55-0754-9EF1-BA6589EB2EC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6F48CDC-909E-63D2-C56E-9AB2D4D21518}"/>
              </a:ext>
            </a:extLst>
          </p:cNvPr>
          <p:cNvSpPr>
            <a:spLocks noGrp="1"/>
          </p:cNvSpPr>
          <p:nvPr>
            <p:ph type="sldNum" sz="quarter" idx="12"/>
          </p:nvPr>
        </p:nvSpPr>
        <p:spPr/>
        <p:txBody>
          <a:bodyPr/>
          <a:lstStyle/>
          <a:p>
            <a:fld id="{93B06393-4C7D-4BDA-A5C9-04C852593F88}" type="slidenum">
              <a:rPr lang="da-DK" smtClean="0"/>
              <a:t>‹nr.›</a:t>
            </a:fld>
            <a:endParaRPr lang="da-DK"/>
          </a:p>
        </p:txBody>
      </p:sp>
    </p:spTree>
    <p:extLst>
      <p:ext uri="{BB962C8B-B14F-4D97-AF65-F5344CB8AC3E}">
        <p14:creationId xmlns:p14="http://schemas.microsoft.com/office/powerpoint/2010/main" val="3197783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336501C3-0E0C-A06B-85E9-F060107CC116}"/>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184AB304-ADB7-C3BD-5A76-77EA74D34890}"/>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B142F1B0-4E87-9C06-A3FE-B2A9228B2827}"/>
              </a:ext>
            </a:extLst>
          </p:cNvPr>
          <p:cNvSpPr>
            <a:spLocks noGrp="1"/>
          </p:cNvSpPr>
          <p:nvPr>
            <p:ph type="dt" sz="half" idx="10"/>
          </p:nvPr>
        </p:nvSpPr>
        <p:spPr/>
        <p:txBody>
          <a:bodyPr/>
          <a:lstStyle/>
          <a:p>
            <a:fld id="{C4ED05CD-FE39-49CE-A981-14FDCE555663}" type="datetimeFigureOut">
              <a:rPr lang="da-DK" smtClean="0"/>
              <a:t>26-08-2024</a:t>
            </a:fld>
            <a:endParaRPr lang="da-DK"/>
          </a:p>
        </p:txBody>
      </p:sp>
      <p:sp>
        <p:nvSpPr>
          <p:cNvPr id="5" name="Pladsholder til sidefod 4">
            <a:extLst>
              <a:ext uri="{FF2B5EF4-FFF2-40B4-BE49-F238E27FC236}">
                <a16:creationId xmlns:a16="http://schemas.microsoft.com/office/drawing/2014/main" id="{330CF56A-83A4-D2BF-A952-D15B26C035F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9E7F341-1282-A630-88C5-E53946C548A7}"/>
              </a:ext>
            </a:extLst>
          </p:cNvPr>
          <p:cNvSpPr>
            <a:spLocks noGrp="1"/>
          </p:cNvSpPr>
          <p:nvPr>
            <p:ph type="sldNum" sz="quarter" idx="12"/>
          </p:nvPr>
        </p:nvSpPr>
        <p:spPr/>
        <p:txBody>
          <a:bodyPr/>
          <a:lstStyle/>
          <a:p>
            <a:fld id="{93B06393-4C7D-4BDA-A5C9-04C852593F88}" type="slidenum">
              <a:rPr lang="da-DK" smtClean="0"/>
              <a:t>‹nr.›</a:t>
            </a:fld>
            <a:endParaRPr lang="da-DK"/>
          </a:p>
        </p:txBody>
      </p:sp>
    </p:spTree>
    <p:extLst>
      <p:ext uri="{BB962C8B-B14F-4D97-AF65-F5344CB8AC3E}">
        <p14:creationId xmlns:p14="http://schemas.microsoft.com/office/powerpoint/2010/main" val="4050903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899A94-566D-0C7C-542A-B212B5098B92}"/>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7D241855-0679-7EAE-C8AC-D817F2051DC3}"/>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03C51BC-390C-1C83-684C-7B61F004700C}"/>
              </a:ext>
            </a:extLst>
          </p:cNvPr>
          <p:cNvSpPr>
            <a:spLocks noGrp="1"/>
          </p:cNvSpPr>
          <p:nvPr>
            <p:ph type="dt" sz="half" idx="10"/>
          </p:nvPr>
        </p:nvSpPr>
        <p:spPr/>
        <p:txBody>
          <a:bodyPr/>
          <a:lstStyle/>
          <a:p>
            <a:fld id="{C4ED05CD-FE39-49CE-A981-14FDCE555663}" type="datetimeFigureOut">
              <a:rPr lang="da-DK" smtClean="0"/>
              <a:t>26-08-2024</a:t>
            </a:fld>
            <a:endParaRPr lang="da-DK"/>
          </a:p>
        </p:txBody>
      </p:sp>
      <p:sp>
        <p:nvSpPr>
          <p:cNvPr id="5" name="Pladsholder til sidefod 4">
            <a:extLst>
              <a:ext uri="{FF2B5EF4-FFF2-40B4-BE49-F238E27FC236}">
                <a16:creationId xmlns:a16="http://schemas.microsoft.com/office/drawing/2014/main" id="{3FACA8BA-A660-AA04-C853-FC13FB22BCB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36DE2AA-8A24-56F7-CDF2-B8DB69F86D6A}"/>
              </a:ext>
            </a:extLst>
          </p:cNvPr>
          <p:cNvSpPr>
            <a:spLocks noGrp="1"/>
          </p:cNvSpPr>
          <p:nvPr>
            <p:ph type="sldNum" sz="quarter" idx="12"/>
          </p:nvPr>
        </p:nvSpPr>
        <p:spPr/>
        <p:txBody>
          <a:bodyPr/>
          <a:lstStyle/>
          <a:p>
            <a:fld id="{93B06393-4C7D-4BDA-A5C9-04C852593F88}" type="slidenum">
              <a:rPr lang="da-DK" smtClean="0"/>
              <a:t>‹nr.›</a:t>
            </a:fld>
            <a:endParaRPr lang="da-DK"/>
          </a:p>
        </p:txBody>
      </p:sp>
    </p:spTree>
    <p:extLst>
      <p:ext uri="{BB962C8B-B14F-4D97-AF65-F5344CB8AC3E}">
        <p14:creationId xmlns:p14="http://schemas.microsoft.com/office/powerpoint/2010/main" val="4092942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112DCA-88B8-5C9E-A496-839FA80D978E}"/>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28588DE0-6D4A-9CCB-8766-1EF7612347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3B6A20A2-FC7B-7040-4CF0-4929EA39D776}"/>
              </a:ext>
            </a:extLst>
          </p:cNvPr>
          <p:cNvSpPr>
            <a:spLocks noGrp="1"/>
          </p:cNvSpPr>
          <p:nvPr>
            <p:ph type="dt" sz="half" idx="10"/>
          </p:nvPr>
        </p:nvSpPr>
        <p:spPr/>
        <p:txBody>
          <a:bodyPr/>
          <a:lstStyle/>
          <a:p>
            <a:fld id="{C4ED05CD-FE39-49CE-A981-14FDCE555663}" type="datetimeFigureOut">
              <a:rPr lang="da-DK" smtClean="0"/>
              <a:t>26-08-2024</a:t>
            </a:fld>
            <a:endParaRPr lang="da-DK"/>
          </a:p>
        </p:txBody>
      </p:sp>
      <p:sp>
        <p:nvSpPr>
          <p:cNvPr id="5" name="Pladsholder til sidefod 4">
            <a:extLst>
              <a:ext uri="{FF2B5EF4-FFF2-40B4-BE49-F238E27FC236}">
                <a16:creationId xmlns:a16="http://schemas.microsoft.com/office/drawing/2014/main" id="{B25A6DFD-FBBE-12E6-4832-EBA74CF40A2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6216CDF-6186-7E02-7DBD-FB2B368D005C}"/>
              </a:ext>
            </a:extLst>
          </p:cNvPr>
          <p:cNvSpPr>
            <a:spLocks noGrp="1"/>
          </p:cNvSpPr>
          <p:nvPr>
            <p:ph type="sldNum" sz="quarter" idx="12"/>
          </p:nvPr>
        </p:nvSpPr>
        <p:spPr/>
        <p:txBody>
          <a:bodyPr/>
          <a:lstStyle/>
          <a:p>
            <a:fld id="{93B06393-4C7D-4BDA-A5C9-04C852593F88}" type="slidenum">
              <a:rPr lang="da-DK" smtClean="0"/>
              <a:t>‹nr.›</a:t>
            </a:fld>
            <a:endParaRPr lang="da-DK"/>
          </a:p>
        </p:txBody>
      </p:sp>
    </p:spTree>
    <p:extLst>
      <p:ext uri="{BB962C8B-B14F-4D97-AF65-F5344CB8AC3E}">
        <p14:creationId xmlns:p14="http://schemas.microsoft.com/office/powerpoint/2010/main" val="2392752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855E66-AB14-1384-7100-6D3FD0A5F384}"/>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8639CC37-6221-C3F1-EC70-2FA8708B94FB}"/>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49B6176F-553D-D06D-7FD3-647A9EE32BC1}"/>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E096EBD3-A2F8-91A1-9277-35379AC06CB6}"/>
              </a:ext>
            </a:extLst>
          </p:cNvPr>
          <p:cNvSpPr>
            <a:spLocks noGrp="1"/>
          </p:cNvSpPr>
          <p:nvPr>
            <p:ph type="dt" sz="half" idx="10"/>
          </p:nvPr>
        </p:nvSpPr>
        <p:spPr/>
        <p:txBody>
          <a:bodyPr/>
          <a:lstStyle/>
          <a:p>
            <a:fld id="{C4ED05CD-FE39-49CE-A981-14FDCE555663}" type="datetimeFigureOut">
              <a:rPr lang="da-DK" smtClean="0"/>
              <a:t>26-08-2024</a:t>
            </a:fld>
            <a:endParaRPr lang="da-DK"/>
          </a:p>
        </p:txBody>
      </p:sp>
      <p:sp>
        <p:nvSpPr>
          <p:cNvPr id="6" name="Pladsholder til sidefod 5">
            <a:extLst>
              <a:ext uri="{FF2B5EF4-FFF2-40B4-BE49-F238E27FC236}">
                <a16:creationId xmlns:a16="http://schemas.microsoft.com/office/drawing/2014/main" id="{7796F46F-8D0B-21E3-B5B3-B09F45EE2C1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83835922-1BF5-58CD-4176-252E8E71D454}"/>
              </a:ext>
            </a:extLst>
          </p:cNvPr>
          <p:cNvSpPr>
            <a:spLocks noGrp="1"/>
          </p:cNvSpPr>
          <p:nvPr>
            <p:ph type="sldNum" sz="quarter" idx="12"/>
          </p:nvPr>
        </p:nvSpPr>
        <p:spPr/>
        <p:txBody>
          <a:bodyPr/>
          <a:lstStyle/>
          <a:p>
            <a:fld id="{93B06393-4C7D-4BDA-A5C9-04C852593F88}" type="slidenum">
              <a:rPr lang="da-DK" smtClean="0"/>
              <a:t>‹nr.›</a:t>
            </a:fld>
            <a:endParaRPr lang="da-DK"/>
          </a:p>
        </p:txBody>
      </p:sp>
    </p:spTree>
    <p:extLst>
      <p:ext uri="{BB962C8B-B14F-4D97-AF65-F5344CB8AC3E}">
        <p14:creationId xmlns:p14="http://schemas.microsoft.com/office/powerpoint/2010/main" val="1236646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0327C9-7031-4412-683B-B61907766D78}"/>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F0C9622E-3B32-AFAA-9EE2-2F4875534C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3E21D5B1-7DED-8E9C-C2B2-FC1A6C845EDF}"/>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40F86696-F1C1-8CDE-490E-F96B43D34E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B1503757-D1D8-EEE0-11B4-B337AAC9E375}"/>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219412B5-7127-F69F-83FB-469E16C4804A}"/>
              </a:ext>
            </a:extLst>
          </p:cNvPr>
          <p:cNvSpPr>
            <a:spLocks noGrp="1"/>
          </p:cNvSpPr>
          <p:nvPr>
            <p:ph type="dt" sz="half" idx="10"/>
          </p:nvPr>
        </p:nvSpPr>
        <p:spPr/>
        <p:txBody>
          <a:bodyPr/>
          <a:lstStyle/>
          <a:p>
            <a:fld id="{C4ED05CD-FE39-49CE-A981-14FDCE555663}" type="datetimeFigureOut">
              <a:rPr lang="da-DK" smtClean="0"/>
              <a:t>26-08-2024</a:t>
            </a:fld>
            <a:endParaRPr lang="da-DK"/>
          </a:p>
        </p:txBody>
      </p:sp>
      <p:sp>
        <p:nvSpPr>
          <p:cNvPr id="8" name="Pladsholder til sidefod 7">
            <a:extLst>
              <a:ext uri="{FF2B5EF4-FFF2-40B4-BE49-F238E27FC236}">
                <a16:creationId xmlns:a16="http://schemas.microsoft.com/office/drawing/2014/main" id="{A2835B31-420A-B633-2BB7-B57E14EBCB47}"/>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45573565-B4C2-74F6-CDD4-B0FB55DB658A}"/>
              </a:ext>
            </a:extLst>
          </p:cNvPr>
          <p:cNvSpPr>
            <a:spLocks noGrp="1"/>
          </p:cNvSpPr>
          <p:nvPr>
            <p:ph type="sldNum" sz="quarter" idx="12"/>
          </p:nvPr>
        </p:nvSpPr>
        <p:spPr/>
        <p:txBody>
          <a:bodyPr/>
          <a:lstStyle/>
          <a:p>
            <a:fld id="{93B06393-4C7D-4BDA-A5C9-04C852593F88}" type="slidenum">
              <a:rPr lang="da-DK" smtClean="0"/>
              <a:t>‹nr.›</a:t>
            </a:fld>
            <a:endParaRPr lang="da-DK"/>
          </a:p>
        </p:txBody>
      </p:sp>
    </p:spTree>
    <p:extLst>
      <p:ext uri="{BB962C8B-B14F-4D97-AF65-F5344CB8AC3E}">
        <p14:creationId xmlns:p14="http://schemas.microsoft.com/office/powerpoint/2010/main" val="1036775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DC45F2-D0CA-15B1-1BEB-A7F70012A826}"/>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E7377A6E-9205-B540-7B71-EF5003BC8D9B}"/>
              </a:ext>
            </a:extLst>
          </p:cNvPr>
          <p:cNvSpPr>
            <a:spLocks noGrp="1"/>
          </p:cNvSpPr>
          <p:nvPr>
            <p:ph type="dt" sz="half" idx="10"/>
          </p:nvPr>
        </p:nvSpPr>
        <p:spPr/>
        <p:txBody>
          <a:bodyPr/>
          <a:lstStyle/>
          <a:p>
            <a:fld id="{C4ED05CD-FE39-49CE-A981-14FDCE555663}" type="datetimeFigureOut">
              <a:rPr lang="da-DK" smtClean="0"/>
              <a:t>26-08-2024</a:t>
            </a:fld>
            <a:endParaRPr lang="da-DK"/>
          </a:p>
        </p:txBody>
      </p:sp>
      <p:sp>
        <p:nvSpPr>
          <p:cNvPr id="4" name="Pladsholder til sidefod 3">
            <a:extLst>
              <a:ext uri="{FF2B5EF4-FFF2-40B4-BE49-F238E27FC236}">
                <a16:creationId xmlns:a16="http://schemas.microsoft.com/office/drawing/2014/main" id="{2D31C73B-6125-6E2F-84E8-90BB4354E958}"/>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C3702B73-EEFA-E0EE-170B-76B2A4DA97BC}"/>
              </a:ext>
            </a:extLst>
          </p:cNvPr>
          <p:cNvSpPr>
            <a:spLocks noGrp="1"/>
          </p:cNvSpPr>
          <p:nvPr>
            <p:ph type="sldNum" sz="quarter" idx="12"/>
          </p:nvPr>
        </p:nvSpPr>
        <p:spPr/>
        <p:txBody>
          <a:bodyPr/>
          <a:lstStyle/>
          <a:p>
            <a:fld id="{93B06393-4C7D-4BDA-A5C9-04C852593F88}" type="slidenum">
              <a:rPr lang="da-DK" smtClean="0"/>
              <a:t>‹nr.›</a:t>
            </a:fld>
            <a:endParaRPr lang="da-DK"/>
          </a:p>
        </p:txBody>
      </p:sp>
    </p:spTree>
    <p:extLst>
      <p:ext uri="{BB962C8B-B14F-4D97-AF65-F5344CB8AC3E}">
        <p14:creationId xmlns:p14="http://schemas.microsoft.com/office/powerpoint/2010/main" val="426804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9061045C-ED2A-C6F8-EF06-73BDE13A31CF}"/>
              </a:ext>
            </a:extLst>
          </p:cNvPr>
          <p:cNvSpPr>
            <a:spLocks noGrp="1"/>
          </p:cNvSpPr>
          <p:nvPr>
            <p:ph type="dt" sz="half" idx="10"/>
          </p:nvPr>
        </p:nvSpPr>
        <p:spPr/>
        <p:txBody>
          <a:bodyPr/>
          <a:lstStyle/>
          <a:p>
            <a:fld id="{C4ED05CD-FE39-49CE-A981-14FDCE555663}" type="datetimeFigureOut">
              <a:rPr lang="da-DK" smtClean="0"/>
              <a:t>26-08-2024</a:t>
            </a:fld>
            <a:endParaRPr lang="da-DK"/>
          </a:p>
        </p:txBody>
      </p:sp>
      <p:sp>
        <p:nvSpPr>
          <p:cNvPr id="3" name="Pladsholder til sidefod 2">
            <a:extLst>
              <a:ext uri="{FF2B5EF4-FFF2-40B4-BE49-F238E27FC236}">
                <a16:creationId xmlns:a16="http://schemas.microsoft.com/office/drawing/2014/main" id="{714F2BA1-C9E1-B75D-1070-F67ABE239577}"/>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C5648A51-AAC6-7FB6-1B90-670FDB42EE4C}"/>
              </a:ext>
            </a:extLst>
          </p:cNvPr>
          <p:cNvSpPr>
            <a:spLocks noGrp="1"/>
          </p:cNvSpPr>
          <p:nvPr>
            <p:ph type="sldNum" sz="quarter" idx="12"/>
          </p:nvPr>
        </p:nvSpPr>
        <p:spPr/>
        <p:txBody>
          <a:bodyPr/>
          <a:lstStyle/>
          <a:p>
            <a:fld id="{93B06393-4C7D-4BDA-A5C9-04C852593F88}" type="slidenum">
              <a:rPr lang="da-DK" smtClean="0"/>
              <a:t>‹nr.›</a:t>
            </a:fld>
            <a:endParaRPr lang="da-DK"/>
          </a:p>
        </p:txBody>
      </p:sp>
    </p:spTree>
    <p:extLst>
      <p:ext uri="{BB962C8B-B14F-4D97-AF65-F5344CB8AC3E}">
        <p14:creationId xmlns:p14="http://schemas.microsoft.com/office/powerpoint/2010/main" val="2915039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AD6215-E526-4EBF-6371-3F0A2D8A6967}"/>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D0E9C3E5-A406-5C44-F858-99BA9C8CAD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EC0F0E13-F28F-D67C-2CFE-860EFD13C2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4BC002DF-8AB5-7AEB-26B2-D211758855CD}"/>
              </a:ext>
            </a:extLst>
          </p:cNvPr>
          <p:cNvSpPr>
            <a:spLocks noGrp="1"/>
          </p:cNvSpPr>
          <p:nvPr>
            <p:ph type="dt" sz="half" idx="10"/>
          </p:nvPr>
        </p:nvSpPr>
        <p:spPr/>
        <p:txBody>
          <a:bodyPr/>
          <a:lstStyle/>
          <a:p>
            <a:fld id="{C4ED05CD-FE39-49CE-A981-14FDCE555663}" type="datetimeFigureOut">
              <a:rPr lang="da-DK" smtClean="0"/>
              <a:t>26-08-2024</a:t>
            </a:fld>
            <a:endParaRPr lang="da-DK"/>
          </a:p>
        </p:txBody>
      </p:sp>
      <p:sp>
        <p:nvSpPr>
          <p:cNvPr id="6" name="Pladsholder til sidefod 5">
            <a:extLst>
              <a:ext uri="{FF2B5EF4-FFF2-40B4-BE49-F238E27FC236}">
                <a16:creationId xmlns:a16="http://schemas.microsoft.com/office/drawing/2014/main" id="{5F305B5C-BFA5-4C9D-55E7-E2D1897EAEFC}"/>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F690324A-2CBA-A01F-C269-0A075DDB4FE8}"/>
              </a:ext>
            </a:extLst>
          </p:cNvPr>
          <p:cNvSpPr>
            <a:spLocks noGrp="1"/>
          </p:cNvSpPr>
          <p:nvPr>
            <p:ph type="sldNum" sz="quarter" idx="12"/>
          </p:nvPr>
        </p:nvSpPr>
        <p:spPr/>
        <p:txBody>
          <a:bodyPr/>
          <a:lstStyle/>
          <a:p>
            <a:fld id="{93B06393-4C7D-4BDA-A5C9-04C852593F88}" type="slidenum">
              <a:rPr lang="da-DK" smtClean="0"/>
              <a:t>‹nr.›</a:t>
            </a:fld>
            <a:endParaRPr lang="da-DK"/>
          </a:p>
        </p:txBody>
      </p:sp>
    </p:spTree>
    <p:extLst>
      <p:ext uri="{BB962C8B-B14F-4D97-AF65-F5344CB8AC3E}">
        <p14:creationId xmlns:p14="http://schemas.microsoft.com/office/powerpoint/2010/main" val="2865278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1064CC-4D2C-7079-ACD3-6C24E18E1F7B}"/>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54A974EE-FBD9-719B-F793-3D7A70A430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275F49E0-EA5D-13A2-2B3F-5E51FBA1D4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016669F8-0C79-32B0-CB86-FE757F46C628}"/>
              </a:ext>
            </a:extLst>
          </p:cNvPr>
          <p:cNvSpPr>
            <a:spLocks noGrp="1"/>
          </p:cNvSpPr>
          <p:nvPr>
            <p:ph type="dt" sz="half" idx="10"/>
          </p:nvPr>
        </p:nvSpPr>
        <p:spPr/>
        <p:txBody>
          <a:bodyPr/>
          <a:lstStyle/>
          <a:p>
            <a:fld id="{C4ED05CD-FE39-49CE-A981-14FDCE555663}" type="datetimeFigureOut">
              <a:rPr lang="da-DK" smtClean="0"/>
              <a:t>26-08-2024</a:t>
            </a:fld>
            <a:endParaRPr lang="da-DK"/>
          </a:p>
        </p:txBody>
      </p:sp>
      <p:sp>
        <p:nvSpPr>
          <p:cNvPr id="6" name="Pladsholder til sidefod 5">
            <a:extLst>
              <a:ext uri="{FF2B5EF4-FFF2-40B4-BE49-F238E27FC236}">
                <a16:creationId xmlns:a16="http://schemas.microsoft.com/office/drawing/2014/main" id="{94631556-2D6E-4BB4-0FF4-2BCC3EF7AB3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70C7843C-399F-2CD5-6E6A-AD4E38E40DCB}"/>
              </a:ext>
            </a:extLst>
          </p:cNvPr>
          <p:cNvSpPr>
            <a:spLocks noGrp="1"/>
          </p:cNvSpPr>
          <p:nvPr>
            <p:ph type="sldNum" sz="quarter" idx="12"/>
          </p:nvPr>
        </p:nvSpPr>
        <p:spPr/>
        <p:txBody>
          <a:bodyPr/>
          <a:lstStyle/>
          <a:p>
            <a:fld id="{93B06393-4C7D-4BDA-A5C9-04C852593F88}" type="slidenum">
              <a:rPr lang="da-DK" smtClean="0"/>
              <a:t>‹nr.›</a:t>
            </a:fld>
            <a:endParaRPr lang="da-DK"/>
          </a:p>
        </p:txBody>
      </p:sp>
    </p:spTree>
    <p:extLst>
      <p:ext uri="{BB962C8B-B14F-4D97-AF65-F5344CB8AC3E}">
        <p14:creationId xmlns:p14="http://schemas.microsoft.com/office/powerpoint/2010/main" val="212110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E1913A22-8311-C7F5-12CE-36E1C7961E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07389B45-7001-38B7-AC0E-47B4E18F60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563B4A34-C861-9958-1E01-B8C9BFFF1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ED05CD-FE39-49CE-A981-14FDCE555663}" type="datetimeFigureOut">
              <a:rPr lang="da-DK" smtClean="0"/>
              <a:t>26-08-2024</a:t>
            </a:fld>
            <a:endParaRPr lang="da-DK"/>
          </a:p>
        </p:txBody>
      </p:sp>
      <p:sp>
        <p:nvSpPr>
          <p:cNvPr id="5" name="Pladsholder til sidefod 4">
            <a:extLst>
              <a:ext uri="{FF2B5EF4-FFF2-40B4-BE49-F238E27FC236}">
                <a16:creationId xmlns:a16="http://schemas.microsoft.com/office/drawing/2014/main" id="{13065F18-181B-4E1D-22AB-4DDBA4D8B6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9BFB93EC-9BDA-B35C-7F85-5EB1FAA517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06393-4C7D-4BDA-A5C9-04C852593F88}" type="slidenum">
              <a:rPr lang="da-DK" smtClean="0"/>
              <a:t>‹nr.›</a:t>
            </a:fld>
            <a:endParaRPr lang="da-DK"/>
          </a:p>
        </p:txBody>
      </p:sp>
    </p:spTree>
    <p:extLst>
      <p:ext uri="{BB962C8B-B14F-4D97-AF65-F5344CB8AC3E}">
        <p14:creationId xmlns:p14="http://schemas.microsoft.com/office/powerpoint/2010/main" val="392698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el 1">
            <a:extLst>
              <a:ext uri="{FF2B5EF4-FFF2-40B4-BE49-F238E27FC236}">
                <a16:creationId xmlns:a16="http://schemas.microsoft.com/office/drawing/2014/main" id="{5C7376A8-CCF5-9BBC-E159-3A6EF5705E64}"/>
              </a:ext>
            </a:extLst>
          </p:cNvPr>
          <p:cNvSpPr>
            <a:spLocks noGrp="1"/>
          </p:cNvSpPr>
          <p:nvPr>
            <p:ph type="ctrTitle"/>
          </p:nvPr>
        </p:nvSpPr>
        <p:spPr>
          <a:xfrm>
            <a:off x="1314824" y="735106"/>
            <a:ext cx="10053763" cy="2928470"/>
          </a:xfrm>
        </p:spPr>
        <p:txBody>
          <a:bodyPr anchor="b">
            <a:normAutofit/>
          </a:bodyPr>
          <a:lstStyle/>
          <a:p>
            <a:pPr algn="l"/>
            <a:r>
              <a:rPr lang="da-DK" sz="4800" dirty="0">
                <a:solidFill>
                  <a:srgbClr val="FFFFFF"/>
                </a:solidFill>
              </a:rPr>
              <a:t>Hvad kan vi lære af tilsynsbesøg i Holbæk Kommunale tandpleje?</a:t>
            </a:r>
          </a:p>
        </p:txBody>
      </p:sp>
      <p:sp>
        <p:nvSpPr>
          <p:cNvPr id="3" name="Undertitel 2">
            <a:extLst>
              <a:ext uri="{FF2B5EF4-FFF2-40B4-BE49-F238E27FC236}">
                <a16:creationId xmlns:a16="http://schemas.microsoft.com/office/drawing/2014/main" id="{F3032C36-3E07-544F-EACA-FFBB298D6AB0}"/>
              </a:ext>
            </a:extLst>
          </p:cNvPr>
          <p:cNvSpPr>
            <a:spLocks noGrp="1"/>
          </p:cNvSpPr>
          <p:nvPr>
            <p:ph type="subTitle" idx="1"/>
          </p:nvPr>
        </p:nvSpPr>
        <p:spPr>
          <a:xfrm>
            <a:off x="1350682" y="4870824"/>
            <a:ext cx="10005951" cy="1458258"/>
          </a:xfrm>
        </p:spPr>
        <p:txBody>
          <a:bodyPr anchor="ctr">
            <a:normAutofit/>
          </a:bodyPr>
          <a:lstStyle/>
          <a:p>
            <a:pPr algn="l"/>
            <a:r>
              <a:rPr lang="da-DK" dirty="0" err="1"/>
              <a:t>STPSs</a:t>
            </a:r>
            <a:r>
              <a:rPr lang="da-DK" dirty="0"/>
              <a:t> tilsynsrapport fra besøg i Holbæk kommunale tandpleje</a:t>
            </a:r>
          </a:p>
        </p:txBody>
      </p:sp>
    </p:spTree>
    <p:extLst>
      <p:ext uri="{BB962C8B-B14F-4D97-AF65-F5344CB8AC3E}">
        <p14:creationId xmlns:p14="http://schemas.microsoft.com/office/powerpoint/2010/main" val="2108993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941179C-5B9B-9B26-1270-ADDF5D2BB5C5}"/>
              </a:ext>
            </a:extLst>
          </p:cNvPr>
          <p:cNvSpPr>
            <a:spLocks noGrp="1"/>
          </p:cNvSpPr>
          <p:nvPr>
            <p:ph type="title"/>
          </p:nvPr>
        </p:nvSpPr>
        <p:spPr>
          <a:xfrm>
            <a:off x="1371599" y="294538"/>
            <a:ext cx="9895951" cy="1033669"/>
          </a:xfrm>
        </p:spPr>
        <p:txBody>
          <a:bodyPr>
            <a:normAutofit/>
          </a:bodyPr>
          <a:lstStyle/>
          <a:p>
            <a:r>
              <a:rPr lang="da-DK" sz="4000" dirty="0">
                <a:solidFill>
                  <a:srgbClr val="FFFFFF"/>
                </a:solidFill>
              </a:rPr>
              <a:t>Gør </a:t>
            </a:r>
            <a:r>
              <a:rPr lang="da-DK" sz="4000" dirty="0" err="1">
                <a:solidFill>
                  <a:srgbClr val="FFFFFF"/>
                </a:solidFill>
              </a:rPr>
              <a:t>vi…eller</a:t>
            </a:r>
            <a:r>
              <a:rPr lang="da-DK" sz="4000" dirty="0">
                <a:solidFill>
                  <a:srgbClr val="FFFFFF"/>
                </a:solidFill>
              </a:rPr>
              <a:t> har vi til gode at arbejde med:</a:t>
            </a:r>
          </a:p>
        </p:txBody>
      </p:sp>
      <p:sp>
        <p:nvSpPr>
          <p:cNvPr id="3" name="Pladsholder til indhold 2">
            <a:extLst>
              <a:ext uri="{FF2B5EF4-FFF2-40B4-BE49-F238E27FC236}">
                <a16:creationId xmlns:a16="http://schemas.microsoft.com/office/drawing/2014/main" id="{CFB90517-058B-A06F-6211-816C0621A52A}"/>
              </a:ext>
            </a:extLst>
          </p:cNvPr>
          <p:cNvSpPr>
            <a:spLocks noGrp="1"/>
          </p:cNvSpPr>
          <p:nvPr>
            <p:ph idx="1"/>
          </p:nvPr>
        </p:nvSpPr>
        <p:spPr>
          <a:xfrm>
            <a:off x="1371599" y="2318197"/>
            <a:ext cx="9724031" cy="3683358"/>
          </a:xfrm>
        </p:spPr>
        <p:txBody>
          <a:bodyPr anchor="ctr">
            <a:normAutofit/>
          </a:bodyPr>
          <a:lstStyle/>
          <a:p>
            <a:r>
              <a:rPr lang="da-DK" sz="2000" dirty="0"/>
              <a:t>Efterlever vi til punkt og prikke lovgivning og rammer (se liste på foregående side)?</a:t>
            </a:r>
          </a:p>
          <a:p>
            <a:r>
              <a:rPr lang="da-DK" sz="2000" dirty="0"/>
              <a:t>Har vi instruktioner, arbejdsbeskrivelser og vejledninger på alle delegerede opgaver og på alle faglige opgaver? Har vi en arbejdsbeskrivelse på opfølgning efter et akut besøg hos ekstern tandlæge?</a:t>
            </a:r>
          </a:p>
          <a:p>
            <a:r>
              <a:rPr lang="da-DK" sz="2000" dirty="0"/>
              <a:t>Overholder vi indkaldeintervaller?</a:t>
            </a:r>
          </a:p>
          <a:p>
            <a:endParaRPr lang="da-DK" sz="2000" dirty="0"/>
          </a:p>
        </p:txBody>
      </p:sp>
    </p:spTree>
    <p:extLst>
      <p:ext uri="{BB962C8B-B14F-4D97-AF65-F5344CB8AC3E}">
        <p14:creationId xmlns:p14="http://schemas.microsoft.com/office/powerpoint/2010/main" val="1151576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29883A8-D305-93CA-4E56-F1CEFD7651CB}"/>
              </a:ext>
            </a:extLst>
          </p:cNvPr>
          <p:cNvSpPr>
            <a:spLocks noGrp="1"/>
          </p:cNvSpPr>
          <p:nvPr>
            <p:ph type="title"/>
          </p:nvPr>
        </p:nvSpPr>
        <p:spPr>
          <a:xfrm>
            <a:off x="1371599" y="294538"/>
            <a:ext cx="9895951" cy="1033669"/>
          </a:xfrm>
        </p:spPr>
        <p:txBody>
          <a:bodyPr>
            <a:normAutofit/>
          </a:bodyPr>
          <a:lstStyle/>
          <a:p>
            <a:r>
              <a:rPr lang="da-DK" sz="4000">
                <a:solidFill>
                  <a:srgbClr val="FFFFFF"/>
                </a:solidFill>
              </a:rPr>
              <a:t>Hvad har vi til gode at gøre?</a:t>
            </a:r>
          </a:p>
        </p:txBody>
      </p:sp>
      <p:sp>
        <p:nvSpPr>
          <p:cNvPr id="3" name="Pladsholder til indhold 2">
            <a:extLst>
              <a:ext uri="{FF2B5EF4-FFF2-40B4-BE49-F238E27FC236}">
                <a16:creationId xmlns:a16="http://schemas.microsoft.com/office/drawing/2014/main" id="{835EFB5F-173E-5271-EC5C-08864EF20583}"/>
              </a:ext>
            </a:extLst>
          </p:cNvPr>
          <p:cNvSpPr>
            <a:spLocks noGrp="1"/>
          </p:cNvSpPr>
          <p:nvPr>
            <p:ph idx="1"/>
          </p:nvPr>
        </p:nvSpPr>
        <p:spPr>
          <a:xfrm>
            <a:off x="1371599" y="2318197"/>
            <a:ext cx="9724031" cy="3683358"/>
          </a:xfrm>
        </p:spPr>
        <p:txBody>
          <a:bodyPr anchor="ctr">
            <a:normAutofit/>
          </a:bodyPr>
          <a:lstStyle/>
          <a:p>
            <a:r>
              <a:rPr lang="da-DK" sz="2000" dirty="0"/>
              <a:t>Kan vi danne en lille arbejdsgruppe med en repræsentant fra hver faggruppe, der kan arbejde med et udkast?</a:t>
            </a:r>
          </a:p>
        </p:txBody>
      </p:sp>
    </p:spTree>
    <p:extLst>
      <p:ext uri="{BB962C8B-B14F-4D97-AF65-F5344CB8AC3E}">
        <p14:creationId xmlns:p14="http://schemas.microsoft.com/office/powerpoint/2010/main" val="2137367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9D67D4CD-C772-E23A-C536-EAD5A00DDB91}"/>
              </a:ext>
            </a:extLst>
          </p:cNvPr>
          <p:cNvSpPr>
            <a:spLocks noGrp="1"/>
          </p:cNvSpPr>
          <p:nvPr>
            <p:ph type="title"/>
          </p:nvPr>
        </p:nvSpPr>
        <p:spPr>
          <a:xfrm>
            <a:off x="826396" y="586855"/>
            <a:ext cx="4230100" cy="3387497"/>
          </a:xfrm>
        </p:spPr>
        <p:txBody>
          <a:bodyPr anchor="b">
            <a:normAutofit/>
          </a:bodyPr>
          <a:lstStyle/>
          <a:p>
            <a:pPr algn="r"/>
            <a:r>
              <a:rPr lang="da-DK" sz="4000">
                <a:solidFill>
                  <a:srgbClr val="FFFFFF"/>
                </a:solidFill>
              </a:rPr>
              <a:t>Hvad omfattede tilsynet:</a:t>
            </a:r>
          </a:p>
        </p:txBody>
      </p:sp>
      <p:sp>
        <p:nvSpPr>
          <p:cNvPr id="3" name="Pladsholder til indhold 2">
            <a:extLst>
              <a:ext uri="{FF2B5EF4-FFF2-40B4-BE49-F238E27FC236}">
                <a16:creationId xmlns:a16="http://schemas.microsoft.com/office/drawing/2014/main" id="{E130DAF6-CF02-6AB4-26EE-228E49F3A3F4}"/>
              </a:ext>
            </a:extLst>
          </p:cNvPr>
          <p:cNvSpPr>
            <a:spLocks noGrp="1"/>
          </p:cNvSpPr>
          <p:nvPr>
            <p:ph idx="1"/>
          </p:nvPr>
        </p:nvSpPr>
        <p:spPr>
          <a:xfrm>
            <a:off x="6503158" y="649480"/>
            <a:ext cx="4862447" cy="5546047"/>
          </a:xfrm>
        </p:spPr>
        <p:txBody>
          <a:bodyPr anchor="ctr">
            <a:normAutofit/>
          </a:bodyPr>
          <a:lstStyle/>
          <a:p>
            <a:pPr marL="0" indent="0">
              <a:buNone/>
            </a:pPr>
            <a:r>
              <a:rPr lang="da-DK" sz="2000" dirty="0"/>
              <a:t>Tilsynet omfattede:</a:t>
            </a:r>
          </a:p>
          <a:p>
            <a:r>
              <a:rPr lang="da-DK" sz="2000" dirty="0"/>
              <a:t>Interview med to repræsentanter fra tandplejen og to ledere fra Holbæk kommune</a:t>
            </a:r>
          </a:p>
          <a:p>
            <a:r>
              <a:rPr lang="da-DK" sz="2000" dirty="0"/>
              <a:t>Observationer på klinikken</a:t>
            </a:r>
          </a:p>
          <a:p>
            <a:r>
              <a:rPr lang="da-DK" sz="2000" dirty="0"/>
              <a:t>Gennemgang af journaler </a:t>
            </a:r>
          </a:p>
          <a:p>
            <a:r>
              <a:rPr lang="da-DK" sz="2000" dirty="0"/>
              <a:t>Gennemgang af alle tandplejens instruktioner og faglige arbejdsbeskrivelser</a:t>
            </a:r>
          </a:p>
          <a:p>
            <a:r>
              <a:rPr lang="da-DK" sz="2000" dirty="0"/>
              <a:t>Gennemgang af alle målepunkter i det risikobaserede tilsyn </a:t>
            </a:r>
          </a:p>
        </p:txBody>
      </p:sp>
    </p:spTree>
    <p:extLst>
      <p:ext uri="{BB962C8B-B14F-4D97-AF65-F5344CB8AC3E}">
        <p14:creationId xmlns:p14="http://schemas.microsoft.com/office/powerpoint/2010/main" val="3260571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EBDE0BB-B674-C284-F7CE-B085CBBD5A4B}"/>
              </a:ext>
            </a:extLst>
          </p:cNvPr>
          <p:cNvSpPr>
            <a:spLocks noGrp="1"/>
          </p:cNvSpPr>
          <p:nvPr>
            <p:ph type="title"/>
          </p:nvPr>
        </p:nvSpPr>
        <p:spPr>
          <a:xfrm>
            <a:off x="466722" y="586855"/>
            <a:ext cx="3201366" cy="3387497"/>
          </a:xfrm>
        </p:spPr>
        <p:txBody>
          <a:bodyPr anchor="b">
            <a:normAutofit/>
          </a:bodyPr>
          <a:lstStyle/>
          <a:p>
            <a:pPr algn="r"/>
            <a:r>
              <a:rPr lang="da-DK" sz="3400" dirty="0">
                <a:solidFill>
                  <a:srgbClr val="FFFFFF"/>
                </a:solidFill>
              </a:rPr>
              <a:t>Hvad siger tilsynsrapporten?</a:t>
            </a:r>
          </a:p>
        </p:txBody>
      </p:sp>
      <p:sp>
        <p:nvSpPr>
          <p:cNvPr id="3" name="Pladsholder til indhold 2">
            <a:extLst>
              <a:ext uri="{FF2B5EF4-FFF2-40B4-BE49-F238E27FC236}">
                <a16:creationId xmlns:a16="http://schemas.microsoft.com/office/drawing/2014/main" id="{6A37EAC4-18A8-2539-1D21-6CBAE95B6F54}"/>
              </a:ext>
            </a:extLst>
          </p:cNvPr>
          <p:cNvSpPr>
            <a:spLocks noGrp="1"/>
          </p:cNvSpPr>
          <p:nvPr>
            <p:ph idx="1"/>
          </p:nvPr>
        </p:nvSpPr>
        <p:spPr>
          <a:xfrm>
            <a:off x="4810259" y="649480"/>
            <a:ext cx="6555347" cy="5546047"/>
          </a:xfrm>
        </p:spPr>
        <p:txBody>
          <a:bodyPr anchor="ctr">
            <a:normAutofit/>
          </a:bodyPr>
          <a:lstStyle/>
          <a:p>
            <a:pPr marL="0" indent="0">
              <a:buNone/>
            </a:pPr>
            <a:r>
              <a:rPr lang="da-DK" sz="1300" b="1" dirty="0"/>
              <a:t>Målepunkt 10</a:t>
            </a:r>
            <a:r>
              <a:rPr lang="da-DK" sz="1300" dirty="0"/>
              <a:t>: </a:t>
            </a:r>
          </a:p>
          <a:p>
            <a:r>
              <a:rPr lang="da-DK" sz="1300" i="1" dirty="0"/>
              <a:t>Alle journaler havde anført samtykke til behandling, men der manglede konkret information om behandlingens prognose og manglende oplysninger om risici og konsekvenser af behandlingen (som også kan være en non-operativ behandling)</a:t>
            </a:r>
          </a:p>
          <a:p>
            <a:r>
              <a:rPr lang="da-DK" sz="1300" i="1" dirty="0"/>
              <a:t>Der manglede i journalen konkrete oplysninger om at der for den cariesaktive patient er informeret om risikofaktorer ved udvikling af caries og lavet aftaler med forældrene om hvilke risikofaktorer der arbejdes med, lagt behandlingsplan for sundhedsfremmende og forebyggende tiltag, oplyst om vigtigheden i at forældrene gør det aftalte og aftalt opfølgning</a:t>
            </a:r>
          </a:p>
          <a:p>
            <a:endParaRPr lang="da-DK" sz="1300" i="1" dirty="0"/>
          </a:p>
          <a:p>
            <a:pPr marL="0" indent="0">
              <a:buNone/>
            </a:pPr>
            <a:r>
              <a:rPr lang="da-DK" sz="1300" b="1" dirty="0"/>
              <a:t>Øvrigt</a:t>
            </a:r>
            <a:r>
              <a:rPr lang="da-DK" sz="1300" i="1" dirty="0"/>
              <a:t>: </a:t>
            </a:r>
          </a:p>
          <a:p>
            <a:r>
              <a:rPr lang="da-DK" sz="1300" i="1" dirty="0"/>
              <a:t>Ved gennemgang af journalerne fandt vi, at de journalførte behandlingsplaner i forbindelse med behandling/non-operativ behandling ikke var tilstrækkelige, idet der manglede konkret anført, hvad der skulle gøres og hvor ofte der skulle følges op fremadrettet</a:t>
            </a:r>
          </a:p>
          <a:p>
            <a:r>
              <a:rPr lang="da-DK" sz="1300" i="1" dirty="0"/>
              <a:t>Der forelå instrukser, men der blev fundet en enkelt/enkelte journaler, hvor instruksen ikke var fulgt</a:t>
            </a:r>
          </a:p>
          <a:p>
            <a:r>
              <a:rPr lang="da-DK" sz="1300" i="1" dirty="0"/>
              <a:t>Der er fundet et enkelt tilfælde, hvor en patient er indkaldt til undersøgelse, udeblevet, skrevet til om at henvende sig, sat frem i behov. Indkaldelsen fremgår dog ikke af journalen. Der er kritik for at flytte patientens behov frem uden fagligt at begrunde at det er sundhedsmæssigt forsvarligt</a:t>
            </a:r>
          </a:p>
          <a:p>
            <a:r>
              <a:rPr lang="da-DK" sz="1300" i="1" dirty="0"/>
              <a:t>Der mangler en procedure for opfølgning og indkaldelse af patienter, der har været til akut behandling i privat praksis/regional tandplejevagt </a:t>
            </a:r>
          </a:p>
          <a:p>
            <a:r>
              <a:rPr lang="da-DK" sz="1300" i="1" dirty="0"/>
              <a:t>Næste tid for indkaldelse til tandpleje blev ikke efterlevet</a:t>
            </a:r>
            <a:endParaRPr lang="da-DK" sz="1300" dirty="0"/>
          </a:p>
          <a:p>
            <a:endParaRPr lang="da-DK" sz="1300" dirty="0"/>
          </a:p>
        </p:txBody>
      </p:sp>
    </p:spTree>
    <p:extLst>
      <p:ext uri="{BB962C8B-B14F-4D97-AF65-F5344CB8AC3E}">
        <p14:creationId xmlns:p14="http://schemas.microsoft.com/office/powerpoint/2010/main" val="2417059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1" name="Rectangle 50">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A3389D1-7FD7-1002-97F9-FA905A89530E}"/>
              </a:ext>
            </a:extLst>
          </p:cNvPr>
          <p:cNvSpPr>
            <a:spLocks noGrp="1"/>
          </p:cNvSpPr>
          <p:nvPr>
            <p:ph type="title"/>
          </p:nvPr>
        </p:nvSpPr>
        <p:spPr>
          <a:xfrm>
            <a:off x="586478" y="1683756"/>
            <a:ext cx="3115265" cy="2396359"/>
          </a:xfrm>
        </p:spPr>
        <p:txBody>
          <a:bodyPr anchor="b">
            <a:normAutofit/>
          </a:bodyPr>
          <a:lstStyle/>
          <a:p>
            <a:pPr algn="r"/>
            <a:r>
              <a:rPr lang="da-DK" sz="4000" dirty="0">
                <a:solidFill>
                  <a:srgbClr val="FFFFFF"/>
                </a:solidFill>
              </a:rPr>
              <a:t>Hvilken lovgivning og rammer er i spil</a:t>
            </a:r>
          </a:p>
        </p:txBody>
      </p:sp>
      <p:graphicFrame>
        <p:nvGraphicFramePr>
          <p:cNvPr id="37" name="Pladsholder til indhold 2">
            <a:extLst>
              <a:ext uri="{FF2B5EF4-FFF2-40B4-BE49-F238E27FC236}">
                <a16:creationId xmlns:a16="http://schemas.microsoft.com/office/drawing/2014/main" id="{ACAED16D-5C41-A5F5-52D9-55BD68A5BE6E}"/>
              </a:ext>
            </a:extLst>
          </p:cNvPr>
          <p:cNvGraphicFramePr>
            <a:graphicFrameLocks noGrp="1"/>
          </p:cNvGraphicFramePr>
          <p:nvPr>
            <p:ph idx="1"/>
            <p:extLst>
              <p:ext uri="{D42A27DB-BD31-4B8C-83A1-F6EECF244321}">
                <p14:modId xmlns:p14="http://schemas.microsoft.com/office/powerpoint/2010/main" val="286824479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6764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367BCC4-390D-B4B8-CEBE-D1ED4C0C3F56}"/>
              </a:ext>
            </a:extLst>
          </p:cNvPr>
          <p:cNvSpPr>
            <a:spLocks noGrp="1"/>
          </p:cNvSpPr>
          <p:nvPr>
            <p:ph type="title"/>
          </p:nvPr>
        </p:nvSpPr>
        <p:spPr>
          <a:xfrm>
            <a:off x="466722" y="586855"/>
            <a:ext cx="3201366" cy="3387497"/>
          </a:xfrm>
        </p:spPr>
        <p:txBody>
          <a:bodyPr anchor="b">
            <a:normAutofit/>
          </a:bodyPr>
          <a:lstStyle/>
          <a:p>
            <a:pPr algn="r"/>
            <a:r>
              <a:rPr lang="da-DK" sz="3600" dirty="0">
                <a:solidFill>
                  <a:srgbClr val="FFFFFF"/>
                </a:solidFill>
              </a:rPr>
              <a:t>Hvad siger Sundhedsloven</a:t>
            </a:r>
            <a:r>
              <a:rPr lang="da-DK" sz="4000" dirty="0">
                <a:solidFill>
                  <a:srgbClr val="FFFFFF"/>
                </a:solidFill>
              </a:rPr>
              <a:t>:</a:t>
            </a:r>
          </a:p>
        </p:txBody>
      </p:sp>
      <p:sp>
        <p:nvSpPr>
          <p:cNvPr id="3" name="Pladsholder til indhold 2">
            <a:extLst>
              <a:ext uri="{FF2B5EF4-FFF2-40B4-BE49-F238E27FC236}">
                <a16:creationId xmlns:a16="http://schemas.microsoft.com/office/drawing/2014/main" id="{9069941A-C594-5830-BDE1-1A179FC5465D}"/>
              </a:ext>
            </a:extLst>
          </p:cNvPr>
          <p:cNvSpPr>
            <a:spLocks noGrp="1"/>
          </p:cNvSpPr>
          <p:nvPr>
            <p:ph idx="1"/>
          </p:nvPr>
        </p:nvSpPr>
        <p:spPr>
          <a:xfrm>
            <a:off x="4810259" y="649480"/>
            <a:ext cx="6555347" cy="5546047"/>
          </a:xfrm>
        </p:spPr>
        <p:txBody>
          <a:bodyPr anchor="ctr">
            <a:normAutofit fontScale="70000" lnSpcReduction="20000"/>
          </a:bodyPr>
          <a:lstStyle/>
          <a:p>
            <a:pPr marL="0" indent="0">
              <a:buNone/>
            </a:pPr>
            <a:r>
              <a:rPr lang="da-DK" sz="2000" b="1" dirty="0"/>
              <a:t>§1</a:t>
            </a:r>
            <a:r>
              <a:rPr lang="da-DK" sz="2000" dirty="0"/>
              <a:t>. Sundhedsvæsenet har til formål at:</a:t>
            </a:r>
          </a:p>
          <a:p>
            <a:pPr marL="0" indent="0">
              <a:buNone/>
            </a:pPr>
            <a:r>
              <a:rPr lang="da-DK" sz="2000" i="1" dirty="0"/>
              <a:t>Fremme befolkningens sundhed</a:t>
            </a:r>
            <a:br>
              <a:rPr lang="da-DK" sz="2000" i="1" dirty="0"/>
            </a:br>
            <a:r>
              <a:rPr lang="da-DK" sz="2000" i="1" dirty="0"/>
              <a:t>Forebygge</a:t>
            </a:r>
            <a:br>
              <a:rPr lang="da-DK" sz="2000" i="1" dirty="0"/>
            </a:br>
            <a:r>
              <a:rPr lang="da-DK" sz="2000" i="1" dirty="0"/>
              <a:t>Behandle </a:t>
            </a:r>
            <a:r>
              <a:rPr lang="da-DK" sz="2000" dirty="0"/>
              <a:t>sygdom, lidelse og funktionsbegrænsning for den enkelte</a:t>
            </a:r>
          </a:p>
          <a:p>
            <a:pPr marL="0" indent="0">
              <a:buNone/>
            </a:pPr>
            <a:r>
              <a:rPr lang="da-DK" sz="2000" b="1" dirty="0"/>
              <a:t>§2</a:t>
            </a:r>
            <a:r>
              <a:rPr lang="da-DK" sz="2000" dirty="0"/>
              <a:t>. Loven fastsætter kravene til sundhedsvæsenet med henblik på at sikre respekt for</a:t>
            </a:r>
            <a:br>
              <a:rPr lang="da-DK" sz="2000" dirty="0"/>
            </a:br>
            <a:r>
              <a:rPr lang="da-DK" sz="2000" dirty="0"/>
              <a:t>      det enkelte menneske, dets integritet og selvbestemmelse</a:t>
            </a:r>
          </a:p>
          <a:p>
            <a:pPr marL="0" indent="0">
              <a:buNone/>
            </a:pPr>
            <a:r>
              <a:rPr lang="da-DK" sz="2000" b="1" dirty="0"/>
              <a:t>§15</a:t>
            </a:r>
            <a:r>
              <a:rPr lang="da-DK" sz="2000" dirty="0"/>
              <a:t>. Ingen behandling må indledes eller fortsættes uden patientens </a:t>
            </a:r>
            <a:r>
              <a:rPr lang="da-DK" sz="2000" i="1" dirty="0"/>
              <a:t>informerede</a:t>
            </a:r>
            <a:br>
              <a:rPr lang="da-DK" sz="2000" i="1" dirty="0"/>
            </a:br>
            <a:r>
              <a:rPr lang="da-DK" sz="2000" i="1" dirty="0"/>
              <a:t>        samtykke</a:t>
            </a:r>
          </a:p>
          <a:p>
            <a:r>
              <a:rPr lang="da-DK" sz="2000" dirty="0"/>
              <a:t>Stk. 2. Patienten kan på ethvert tidspunkt tilbagekalde sit samtykke</a:t>
            </a:r>
          </a:p>
          <a:p>
            <a:r>
              <a:rPr lang="da-DK" sz="2000" dirty="0"/>
              <a:t>Stk. 3. Ved informeret samtykke forstås i denne lov et samtykke, der er givet på grundlag af </a:t>
            </a:r>
            <a:r>
              <a:rPr lang="da-DK" sz="2000" i="1" dirty="0"/>
              <a:t>fyldestgørende information fra sundhedspersonens side</a:t>
            </a:r>
          </a:p>
          <a:p>
            <a:pPr marL="0" indent="0">
              <a:buNone/>
            </a:pPr>
            <a:r>
              <a:rPr lang="da-DK" sz="2000" b="1" dirty="0"/>
              <a:t>§16</a:t>
            </a:r>
            <a:r>
              <a:rPr lang="da-DK" sz="2000" dirty="0"/>
              <a:t>. Patienten har ret til at </a:t>
            </a:r>
            <a:r>
              <a:rPr lang="da-DK" sz="2000" i="1" dirty="0"/>
              <a:t>få information om sin helbredstilstand og om      behandlingsmulighederne herunder om risiko for komplikationer og bivirkninger</a:t>
            </a:r>
          </a:p>
          <a:p>
            <a:r>
              <a:rPr lang="da-DK" sz="2000" dirty="0"/>
              <a:t>Stk.2. Patienten har ret til at frabede sig information</a:t>
            </a:r>
          </a:p>
          <a:p>
            <a:r>
              <a:rPr lang="da-DK" sz="2000" dirty="0"/>
              <a:t>Stk. 3. Information skal gives løbende og give en forståelig fremstilling af sygdommen, undersøgelsen og den påtænkte behandling. </a:t>
            </a:r>
            <a:r>
              <a:rPr lang="da-DK" sz="2000" i="1" dirty="0"/>
              <a:t>Informationen skal gives på en hensynsfuld måde og være tilpasset modtagerens individuelle forudsætninger </a:t>
            </a:r>
            <a:r>
              <a:rPr lang="da-DK" sz="2000" dirty="0"/>
              <a:t>med hensyn til alder, modenhed, erfaring mv.</a:t>
            </a:r>
          </a:p>
          <a:p>
            <a:r>
              <a:rPr lang="da-DK" sz="2000" dirty="0"/>
              <a:t>Stk. 4. Informationen skal omfatte </a:t>
            </a:r>
            <a:r>
              <a:rPr lang="da-DK" sz="2000" i="1" dirty="0"/>
              <a:t>oplysninger om relevante </a:t>
            </a:r>
            <a:r>
              <a:rPr lang="da-DK" sz="2000" dirty="0"/>
              <a:t>forebyggelses-, behandlings- og plejemuligheder, </a:t>
            </a:r>
            <a:r>
              <a:rPr lang="da-DK" sz="2000" i="1" dirty="0"/>
              <a:t>herunder oplysninger om andre </a:t>
            </a:r>
            <a:r>
              <a:rPr lang="da-DK" sz="2000" dirty="0"/>
              <a:t>lægefagligt forsvarlige behandlingsmuligheder, samt oplysninger om </a:t>
            </a:r>
            <a:r>
              <a:rPr lang="da-DK" sz="2000" i="1" dirty="0"/>
              <a:t>konsekvenserne af, at der ingen behandling iværksættes.</a:t>
            </a:r>
          </a:p>
          <a:p>
            <a:pPr marL="0" indent="0">
              <a:buNone/>
            </a:pPr>
            <a:r>
              <a:rPr lang="da-DK" sz="2000" dirty="0"/>
              <a:t>      Informationen skal tillige omfatte oplysninger om </a:t>
            </a:r>
            <a:r>
              <a:rPr lang="da-DK" sz="2000" i="1" dirty="0"/>
              <a:t>mulige konsekvenser for</a:t>
            </a:r>
            <a:br>
              <a:rPr lang="da-DK" sz="2000" i="1" dirty="0"/>
            </a:br>
            <a:r>
              <a:rPr lang="da-DK" sz="2000" i="1" dirty="0"/>
              <a:t>      behandlingsmuligheder</a:t>
            </a:r>
            <a:r>
              <a:rPr lang="da-DK" sz="2000" dirty="0"/>
              <a:t>, herunder om risiko for komplikationer og bivirkninger, hvis </a:t>
            </a:r>
            <a:br>
              <a:rPr lang="da-DK" sz="2000" dirty="0"/>
            </a:br>
            <a:r>
              <a:rPr lang="da-DK" sz="2000" dirty="0"/>
              <a:t>      patienten frabeder sig videregivelse eller indhentning af helbredsoplysninger mv.        Informationen skal være mere omfattende, når behandlingen medfører nærliggende risiko for alvorlige komplikationer og bivirkninger</a:t>
            </a:r>
          </a:p>
          <a:p>
            <a:pPr marL="800100" lvl="1" indent="-342900">
              <a:buAutoNum type="arabicPeriod"/>
            </a:pPr>
            <a:endParaRPr lang="da-DK" sz="1600" dirty="0"/>
          </a:p>
        </p:txBody>
      </p:sp>
    </p:spTree>
    <p:extLst>
      <p:ext uri="{BB962C8B-B14F-4D97-AF65-F5344CB8AC3E}">
        <p14:creationId xmlns:p14="http://schemas.microsoft.com/office/powerpoint/2010/main" val="2626013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B3710E9-247A-4D20-0A9F-4B8A19BF8F83}"/>
              </a:ext>
            </a:extLst>
          </p:cNvPr>
          <p:cNvSpPr>
            <a:spLocks noGrp="1"/>
          </p:cNvSpPr>
          <p:nvPr>
            <p:ph type="title"/>
          </p:nvPr>
        </p:nvSpPr>
        <p:spPr>
          <a:xfrm>
            <a:off x="466722" y="586855"/>
            <a:ext cx="3201366" cy="3387497"/>
          </a:xfrm>
        </p:spPr>
        <p:txBody>
          <a:bodyPr anchor="b">
            <a:normAutofit/>
          </a:bodyPr>
          <a:lstStyle/>
          <a:p>
            <a:pPr algn="r"/>
            <a:r>
              <a:rPr lang="da-DK" sz="3600" dirty="0">
                <a:solidFill>
                  <a:srgbClr val="FFFFFF"/>
                </a:solidFill>
              </a:rPr>
              <a:t>Bekendtgørelse om tandpleje</a:t>
            </a:r>
          </a:p>
        </p:txBody>
      </p:sp>
      <p:sp>
        <p:nvSpPr>
          <p:cNvPr id="3" name="Pladsholder til indhold 2">
            <a:extLst>
              <a:ext uri="{FF2B5EF4-FFF2-40B4-BE49-F238E27FC236}">
                <a16:creationId xmlns:a16="http://schemas.microsoft.com/office/drawing/2014/main" id="{26770278-AAF1-A542-0DCE-AAD9A5689E6B}"/>
              </a:ext>
            </a:extLst>
          </p:cNvPr>
          <p:cNvSpPr>
            <a:spLocks noGrp="1"/>
          </p:cNvSpPr>
          <p:nvPr>
            <p:ph idx="1"/>
          </p:nvPr>
        </p:nvSpPr>
        <p:spPr>
          <a:xfrm>
            <a:off x="4810259" y="649480"/>
            <a:ext cx="6555347" cy="5546047"/>
          </a:xfrm>
        </p:spPr>
        <p:txBody>
          <a:bodyPr anchor="ctr">
            <a:normAutofit/>
          </a:bodyPr>
          <a:lstStyle/>
          <a:p>
            <a:r>
              <a:rPr lang="da-DK" sz="2000" dirty="0"/>
              <a:t>§2. Børne-ungetandplejen skal omfatte:</a:t>
            </a:r>
          </a:p>
          <a:p>
            <a:r>
              <a:rPr lang="da-DK" sz="2000" dirty="0"/>
              <a:t>Generel forebyggelse og sundhedsfremme, herunder oplysningsvirksomhed mv.</a:t>
            </a:r>
          </a:p>
          <a:p>
            <a:r>
              <a:rPr lang="da-DK" sz="2000" dirty="0"/>
              <a:t>Undersøgelse af tand-, mund- og kæberegionens udvikling og sundhedstilstand</a:t>
            </a:r>
          </a:p>
          <a:p>
            <a:r>
              <a:rPr lang="da-DK" sz="2000" dirty="0"/>
              <a:t>Individuel forebyggelse, herunder oplysning af den enkelte samt forældre</a:t>
            </a:r>
          </a:p>
          <a:p>
            <a:r>
              <a:rPr lang="da-DK" sz="2000" dirty="0"/>
              <a:t>Behandling</a:t>
            </a:r>
          </a:p>
        </p:txBody>
      </p:sp>
    </p:spTree>
    <p:extLst>
      <p:ext uri="{BB962C8B-B14F-4D97-AF65-F5344CB8AC3E}">
        <p14:creationId xmlns:p14="http://schemas.microsoft.com/office/powerpoint/2010/main" val="626271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9B8FFC3-B740-9D66-B805-14F87D6CE87D}"/>
              </a:ext>
            </a:extLst>
          </p:cNvPr>
          <p:cNvSpPr>
            <a:spLocks noGrp="1"/>
          </p:cNvSpPr>
          <p:nvPr>
            <p:ph type="title"/>
          </p:nvPr>
        </p:nvSpPr>
        <p:spPr>
          <a:xfrm>
            <a:off x="466722" y="586855"/>
            <a:ext cx="3201366" cy="3387497"/>
          </a:xfrm>
        </p:spPr>
        <p:txBody>
          <a:bodyPr anchor="b">
            <a:normAutofit/>
          </a:bodyPr>
          <a:lstStyle/>
          <a:p>
            <a:pPr algn="r"/>
            <a:r>
              <a:rPr lang="da-DK" sz="4000" dirty="0">
                <a:solidFill>
                  <a:srgbClr val="FFFFFF"/>
                </a:solidFill>
              </a:rPr>
              <a:t>Vejledning om den kommunale tandpleje</a:t>
            </a:r>
          </a:p>
        </p:txBody>
      </p:sp>
      <p:sp>
        <p:nvSpPr>
          <p:cNvPr id="3" name="Pladsholder til indhold 2">
            <a:extLst>
              <a:ext uri="{FF2B5EF4-FFF2-40B4-BE49-F238E27FC236}">
                <a16:creationId xmlns:a16="http://schemas.microsoft.com/office/drawing/2014/main" id="{62BE9EED-2ADD-7048-B31A-5E3652C13895}"/>
              </a:ext>
            </a:extLst>
          </p:cNvPr>
          <p:cNvSpPr>
            <a:spLocks noGrp="1"/>
          </p:cNvSpPr>
          <p:nvPr>
            <p:ph idx="1"/>
          </p:nvPr>
        </p:nvSpPr>
        <p:spPr>
          <a:xfrm>
            <a:off x="4810259" y="649480"/>
            <a:ext cx="6555347" cy="5546047"/>
          </a:xfrm>
        </p:spPr>
        <p:txBody>
          <a:bodyPr anchor="ctr">
            <a:normAutofit/>
          </a:bodyPr>
          <a:lstStyle/>
          <a:p>
            <a:r>
              <a:rPr lang="da-DK" sz="2000" dirty="0"/>
              <a:t>……”stille et sammenhængende tilbud om sundhedsfremme, forebyggelse og behandling til rådighed med henblik på, at borgerne kan udvikle hensigtsmæssige tandplejevaner samt sunde tænder, mund og kæber og bevare disse i funktionsdygtig stand gennem hele livet”</a:t>
            </a:r>
          </a:p>
          <a:p>
            <a:r>
              <a:rPr lang="da-DK" sz="2000" dirty="0"/>
              <a:t>…..”borgeren skal inddrages aktivt i at tage vare på egen tand-og mundsundhed”</a:t>
            </a:r>
          </a:p>
        </p:txBody>
      </p:sp>
    </p:spTree>
    <p:extLst>
      <p:ext uri="{BB962C8B-B14F-4D97-AF65-F5344CB8AC3E}">
        <p14:creationId xmlns:p14="http://schemas.microsoft.com/office/powerpoint/2010/main" val="3767237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86167B3-B27B-480E-7DC0-99EAD2EB79BC}"/>
              </a:ext>
            </a:extLst>
          </p:cNvPr>
          <p:cNvSpPr>
            <a:spLocks noGrp="1"/>
          </p:cNvSpPr>
          <p:nvPr>
            <p:ph type="title"/>
          </p:nvPr>
        </p:nvSpPr>
        <p:spPr>
          <a:xfrm>
            <a:off x="466722" y="586855"/>
            <a:ext cx="3201366" cy="3387497"/>
          </a:xfrm>
        </p:spPr>
        <p:txBody>
          <a:bodyPr anchor="b">
            <a:normAutofit/>
          </a:bodyPr>
          <a:lstStyle/>
          <a:p>
            <a:pPr algn="r"/>
            <a:r>
              <a:rPr lang="da-DK" sz="3200" dirty="0" err="1">
                <a:solidFill>
                  <a:srgbClr val="FFFFFF"/>
                </a:solidFill>
              </a:rPr>
              <a:t>FNs</a:t>
            </a:r>
            <a:r>
              <a:rPr lang="da-DK" sz="3200" dirty="0">
                <a:solidFill>
                  <a:srgbClr val="FFFFFF"/>
                </a:solidFill>
              </a:rPr>
              <a:t> Børnekonvention</a:t>
            </a:r>
            <a:r>
              <a:rPr lang="da-DK" sz="4000" dirty="0">
                <a:solidFill>
                  <a:srgbClr val="FFFFFF"/>
                </a:solidFill>
              </a:rPr>
              <a:t>: </a:t>
            </a:r>
          </a:p>
        </p:txBody>
      </p:sp>
      <p:sp>
        <p:nvSpPr>
          <p:cNvPr id="3" name="Pladsholder til indhold 2">
            <a:extLst>
              <a:ext uri="{FF2B5EF4-FFF2-40B4-BE49-F238E27FC236}">
                <a16:creationId xmlns:a16="http://schemas.microsoft.com/office/drawing/2014/main" id="{0FFD1D9C-DA3F-C1F5-674E-C3B81F5049DD}"/>
              </a:ext>
            </a:extLst>
          </p:cNvPr>
          <p:cNvSpPr>
            <a:spLocks noGrp="1"/>
          </p:cNvSpPr>
          <p:nvPr>
            <p:ph idx="1"/>
          </p:nvPr>
        </p:nvSpPr>
        <p:spPr>
          <a:xfrm>
            <a:off x="4810259" y="649480"/>
            <a:ext cx="6555347" cy="5546047"/>
          </a:xfrm>
        </p:spPr>
        <p:txBody>
          <a:bodyPr anchor="ctr">
            <a:normAutofit/>
          </a:bodyPr>
          <a:lstStyle/>
          <a:p>
            <a:r>
              <a:rPr lang="da-DK" sz="2000" dirty="0" err="1"/>
              <a:t>FNs</a:t>
            </a:r>
            <a:r>
              <a:rPr lang="da-DK" sz="2000" dirty="0"/>
              <a:t> børnekonvention fastslår, at børn altid skal inddrages og høres i overensstemmelse med deres alder og modenhed, når der træffes beslutninger, der har betydning for dem</a:t>
            </a:r>
          </a:p>
        </p:txBody>
      </p:sp>
    </p:spTree>
    <p:extLst>
      <p:ext uri="{BB962C8B-B14F-4D97-AF65-F5344CB8AC3E}">
        <p14:creationId xmlns:p14="http://schemas.microsoft.com/office/powerpoint/2010/main" val="4057415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AA6CC22-1F8A-8B1B-307F-4EDD04264A1C}"/>
              </a:ext>
            </a:extLst>
          </p:cNvPr>
          <p:cNvSpPr>
            <a:spLocks noGrp="1"/>
          </p:cNvSpPr>
          <p:nvPr>
            <p:ph type="title"/>
          </p:nvPr>
        </p:nvSpPr>
        <p:spPr>
          <a:xfrm>
            <a:off x="466722" y="586855"/>
            <a:ext cx="3201366" cy="3387497"/>
          </a:xfrm>
        </p:spPr>
        <p:txBody>
          <a:bodyPr anchor="b">
            <a:normAutofit/>
          </a:bodyPr>
          <a:lstStyle/>
          <a:p>
            <a:pPr algn="r"/>
            <a:r>
              <a:rPr lang="da-DK" sz="4000" dirty="0">
                <a:solidFill>
                  <a:srgbClr val="FFFFFF"/>
                </a:solidFill>
              </a:rPr>
              <a:t>Det fordrer at vi skal:</a:t>
            </a:r>
          </a:p>
        </p:txBody>
      </p:sp>
      <p:sp>
        <p:nvSpPr>
          <p:cNvPr id="3" name="Pladsholder til indhold 2">
            <a:extLst>
              <a:ext uri="{FF2B5EF4-FFF2-40B4-BE49-F238E27FC236}">
                <a16:creationId xmlns:a16="http://schemas.microsoft.com/office/drawing/2014/main" id="{D6E4D5E0-17B3-7DDE-B68D-F40672A64B58}"/>
              </a:ext>
            </a:extLst>
          </p:cNvPr>
          <p:cNvSpPr>
            <a:spLocks noGrp="1"/>
          </p:cNvSpPr>
          <p:nvPr>
            <p:ph idx="1"/>
          </p:nvPr>
        </p:nvSpPr>
        <p:spPr>
          <a:xfrm>
            <a:off x="4810259" y="649480"/>
            <a:ext cx="6555347" cy="5546047"/>
          </a:xfrm>
        </p:spPr>
        <p:txBody>
          <a:bodyPr anchor="ctr">
            <a:normAutofit fontScale="92500" lnSpcReduction="20000"/>
          </a:bodyPr>
          <a:lstStyle/>
          <a:p>
            <a:r>
              <a:rPr lang="da-DK" sz="2000" dirty="0"/>
              <a:t>Forventningsafstemme ved besøgets start</a:t>
            </a:r>
          </a:p>
          <a:p>
            <a:r>
              <a:rPr lang="da-DK" sz="2000" dirty="0"/>
              <a:t>Vi skal finde de tidlige tegn på sygdom</a:t>
            </a:r>
          </a:p>
          <a:p>
            <a:r>
              <a:rPr lang="da-DK" sz="2000" dirty="0"/>
              <a:t>Vi skal synliggøre det</a:t>
            </a:r>
          </a:p>
          <a:p>
            <a:r>
              <a:rPr lang="da-DK" sz="2000" dirty="0"/>
              <a:t>Vi skal tale om årsager og lade familien sætte ord på hvilke årsager de ser hos dem</a:t>
            </a:r>
          </a:p>
          <a:p>
            <a:r>
              <a:rPr lang="da-DK" sz="2000" dirty="0"/>
              <a:t>Vi skal i dialog om hvilke handlemuligheder der er i familien – hvad kan og vil familien arbejde med?</a:t>
            </a:r>
          </a:p>
          <a:p>
            <a:r>
              <a:rPr lang="da-DK" sz="2000" dirty="0"/>
              <a:t>Tandbørstetræning</a:t>
            </a:r>
          </a:p>
          <a:p>
            <a:r>
              <a:rPr lang="da-DK" sz="2000" dirty="0"/>
              <a:t>Tilbyde systematisk forebyggende opfølgning for at standse og forsinke sygdomsaktiviteten</a:t>
            </a:r>
          </a:p>
          <a:p>
            <a:r>
              <a:rPr lang="da-DK" sz="2000" dirty="0"/>
              <a:t>Er der behov, skal vi tale om flere operative/non-operative behandlingsmuligheder. Fordele, ulemper, bivirkninger og konsekvenser af behandling/ikke behandling</a:t>
            </a:r>
          </a:p>
          <a:p>
            <a:r>
              <a:rPr lang="da-DK" sz="2000" dirty="0"/>
              <a:t>Vi skal forberede barnet og dets forældre på procedurer og sikre barnets integritet</a:t>
            </a:r>
          </a:p>
          <a:p>
            <a:r>
              <a:rPr lang="da-DK" sz="2000" dirty="0"/>
              <a:t>Konkret behandlingsplan med angivelse af konkrete aftaler</a:t>
            </a:r>
          </a:p>
          <a:p>
            <a:r>
              <a:rPr lang="da-DK" sz="2000" dirty="0"/>
              <a:t>Journalisering af det hele!</a:t>
            </a:r>
          </a:p>
          <a:p>
            <a:r>
              <a:rPr lang="da-DK" sz="2000" dirty="0"/>
              <a:t>Ændres behandlingsplanen undervejs, skal dette journaliseres med årsager og faglige begrundelser for ændringen</a:t>
            </a:r>
          </a:p>
        </p:txBody>
      </p:sp>
    </p:spTree>
    <p:extLst>
      <p:ext uri="{BB962C8B-B14F-4D97-AF65-F5344CB8AC3E}">
        <p14:creationId xmlns:p14="http://schemas.microsoft.com/office/powerpoint/2010/main" val="79037221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TotalTime>
  <Words>961</Words>
  <Application>Microsoft Office PowerPoint</Application>
  <PresentationFormat>Widescreen</PresentationFormat>
  <Paragraphs>69</Paragraphs>
  <Slides>11</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11</vt:i4>
      </vt:variant>
    </vt:vector>
  </HeadingPairs>
  <TitlesOfParts>
    <vt:vector size="15" baseType="lpstr">
      <vt:lpstr>Arial</vt:lpstr>
      <vt:lpstr>Calibri</vt:lpstr>
      <vt:lpstr>Calibri Light</vt:lpstr>
      <vt:lpstr>Office-tema</vt:lpstr>
      <vt:lpstr>Hvad kan vi lære af tilsynsbesøg i Holbæk Kommunale tandpleje?</vt:lpstr>
      <vt:lpstr>Hvad omfattede tilsynet:</vt:lpstr>
      <vt:lpstr>Hvad siger tilsynsrapporten?</vt:lpstr>
      <vt:lpstr>Hvilken lovgivning og rammer er i spil</vt:lpstr>
      <vt:lpstr>Hvad siger Sundhedsloven:</vt:lpstr>
      <vt:lpstr>Bekendtgørelse om tandpleje</vt:lpstr>
      <vt:lpstr>Vejledning om den kommunale tandpleje</vt:lpstr>
      <vt:lpstr>FNs Børnekonvention: </vt:lpstr>
      <vt:lpstr>Det fordrer at vi skal:</vt:lpstr>
      <vt:lpstr>Gør vi…eller har vi til gode at arbejde med:</vt:lpstr>
      <vt:lpstr>Hvad har vi til gode at gøre?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Lex Holbæk</dc:title>
  <dc:creator>Anne Kaae-Nielsen</dc:creator>
  <cp:lastModifiedBy>Anne Kaae-Nielsen</cp:lastModifiedBy>
  <cp:revision>9</cp:revision>
  <dcterms:created xsi:type="dcterms:W3CDTF">2024-08-22T17:35:30Z</dcterms:created>
  <dcterms:modified xsi:type="dcterms:W3CDTF">2024-08-26T14:15:00Z</dcterms:modified>
</cp:coreProperties>
</file>