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72" r:id="rId4"/>
    <p:sldId id="274" r:id="rId5"/>
    <p:sldId id="276" r:id="rId6"/>
  </p:sldIdLst>
  <p:sldSz cx="18288000" cy="10287000"/>
  <p:notesSz cx="9926638" cy="6797675"/>
  <p:custDataLst>
    <p:tags r:id="rId9"/>
  </p:custDataLst>
  <p:defaultTextStyle>
    <a:defPPr>
      <a:defRPr lang="da-DK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F6A300"/>
    <a:srgbClr val="FFC000"/>
    <a:srgbClr val="BDC692"/>
    <a:srgbClr val="FFFFFF"/>
    <a:srgbClr val="000000"/>
    <a:srgbClr val="8D99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890" autoAdjust="0"/>
  </p:normalViewPr>
  <p:slideViewPr>
    <p:cSldViewPr snapToGrid="0">
      <p:cViewPr>
        <p:scale>
          <a:sx n="71" d="100"/>
          <a:sy n="71" d="100"/>
        </p:scale>
        <p:origin x="696" y="54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67" d="100"/>
          <a:sy n="167" d="100"/>
        </p:scale>
        <p:origin x="2418" y="1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074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200"/>
            </a:lvl1pPr>
          </a:lstStyle>
          <a:p>
            <a:fld id="{96770317-DDC1-43CC-B9F1-ACF35A5594C5}" type="datetimeFigureOut">
              <a:rPr lang="da-DK" smtClean="0"/>
              <a:t>23-11-2023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200"/>
            </a:lvl1pPr>
          </a:lstStyle>
          <a:p>
            <a:fld id="{76ED502D-817E-4215-8128-908F33087B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3079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600" u="sng" dirty="0"/>
              <a:t>Til facilitator:</a:t>
            </a:r>
          </a:p>
          <a:p>
            <a:r>
              <a:rPr lang="da-DK" sz="1200" dirty="0"/>
              <a:t>Samlet tid for hele øvelsen: 30 minutter </a:t>
            </a:r>
          </a:p>
          <a:p>
            <a:r>
              <a:rPr lang="da-DK" sz="1200" dirty="0"/>
              <a:t>’Energibarometret’ er en måde at undersøge, hvordan teamet har det og få indblik i, både hvad der er udfordrende eller direkte drænende i teamets arbejde, og hvad der giver arbejdsglæde. </a:t>
            </a:r>
          </a:p>
          <a:p>
            <a:r>
              <a:rPr lang="da-DK" sz="1200" dirty="0"/>
              <a:t>Øvelsen går ud på at få kortlagt og skabt kendskab til hvilke opgaver, der giver og dræner energi hos teamets medlemmer. På den måde opbygger I en støttende kultur, hvor I kender til hinandens trivsel, og I får etableret ’lytteposter’ i arbejdsdagen, hvor I får mulighed for at kigge på jeres arbejde udefra og får givet plads til de følelser, som I oftest vil opleve, hvis der er høje følelsesmæssige krav i deres arbejde. 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ED502D-817E-4215-8128-908F33087BEB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7613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dirty="0"/>
              <a:t>Denne øvelse kan med fordel bruges til teams møder, når der er behov for at gøre det tydeligt hvordan det står til i teamet/ kollegagruppen og kan hjælpe med at styrke oplevelsen af at være del af en gruppe 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ED502D-817E-4215-8128-908F33087BEB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6406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u="sng" dirty="0"/>
              <a:t>Til facilitator:</a:t>
            </a:r>
            <a:br>
              <a:rPr lang="da-DK" sz="1200" dirty="0"/>
            </a:br>
            <a:r>
              <a:rPr lang="da-DK" sz="1200" dirty="0"/>
              <a:t>Hver deltager på mødet fremlægger ét forhold, som giver energi, og ét som dræner. De øvrige deltagere lytter og stiller kun opklarende spørgsmål. Målet er, at I får klarhed over, hvordan kollegerne hver især oplever det daglige arbejde – ikke, at I skal diskutere hinandens punkter og finde løsninger. I arbejdet med ’energibarometeret’ kan der vise sig opgaver, som for nogle er ’røde’ og for andre er ’grønne’. Undersøg, hvori forskellene ligger. Det er vigtigt, at I er åbne og accepterer, at teamets medlemmer reagerer forskelligt på det, I oplever, og at I har forskellige greb og </a:t>
            </a:r>
            <a:r>
              <a:rPr lang="da-DK" sz="1200" dirty="0" err="1"/>
              <a:t>coping</a:t>
            </a:r>
            <a:r>
              <a:rPr lang="da-DK" sz="1200" dirty="0"/>
              <a:t>-teknikker med jer. Overvej også, om det er muligt at bytte opgaver mellem jer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ED502D-817E-4215-8128-908F33087BEB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3557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Titel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7C6DFEC2-A696-497F-A700-191FBA15D7C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999" y="9576000"/>
            <a:ext cx="2390268" cy="396000"/>
          </a:xfrm>
          <a:prstGeom prst="rect">
            <a:avLst/>
          </a:prstGeom>
        </p:spPr>
      </p:pic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88CF3713-444F-4752-A780-8C5378E3EC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96709" y="9393000"/>
            <a:ext cx="8116887" cy="762000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buNone/>
              <a:defRPr sz="4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-  23 september 2022</a:t>
            </a:r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81B51FD5-86A1-443D-BBF1-C0EF494552A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2586038"/>
            <a:ext cx="18287999" cy="21336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Titel på slideshow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84CD2C73-5DEF-4413-9E28-10F31BAC1D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4719638"/>
            <a:ext cx="18287999" cy="1989137"/>
          </a:xfrm>
          <a:prstGeom prst="rect">
            <a:avLst/>
          </a:prstGeom>
        </p:spPr>
        <p:txBody>
          <a:bodyPr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Undertitel på slideshow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E8E501E6-55B6-4FCB-8419-0CD0D64FEEA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44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billede + grøn indhold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billede 6">
            <a:extLst>
              <a:ext uri="{FF2B5EF4-FFF2-40B4-BE49-F238E27FC236}">
                <a16:creationId xmlns:a16="http://schemas.microsoft.com/office/drawing/2014/main" id="{603389F6-819B-437D-A80E-C11EE608C03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1430000" cy="10287001"/>
          </a:xfrm>
          <a:custGeom>
            <a:avLst/>
            <a:gdLst>
              <a:gd name="connsiteX0" fmla="*/ 0 w 11430000"/>
              <a:gd name="connsiteY0" fmla="*/ 0 h 10287001"/>
              <a:gd name="connsiteX1" fmla="*/ 11430000 w 11430000"/>
              <a:gd name="connsiteY1" fmla="*/ 0 h 10287001"/>
              <a:gd name="connsiteX2" fmla="*/ 11430000 w 11430000"/>
              <a:gd name="connsiteY2" fmla="*/ 7746151 h 10287001"/>
              <a:gd name="connsiteX3" fmla="*/ 11387988 w 11430000"/>
              <a:gd name="connsiteY3" fmla="*/ 8021428 h 10287001"/>
              <a:gd name="connsiteX4" fmla="*/ 9164428 w 11430000"/>
              <a:gd name="connsiteY4" fmla="*/ 10244987 h 10287001"/>
              <a:gd name="connsiteX5" fmla="*/ 8889139 w 11430000"/>
              <a:gd name="connsiteY5" fmla="*/ 10287001 h 10287001"/>
              <a:gd name="connsiteX6" fmla="*/ 0 w 11430000"/>
              <a:gd name="connsiteY6" fmla="*/ 10287001 h 1028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30000" h="10287001">
                <a:moveTo>
                  <a:pt x="0" y="0"/>
                </a:moveTo>
                <a:lnTo>
                  <a:pt x="11430000" y="0"/>
                </a:lnTo>
                <a:lnTo>
                  <a:pt x="11430000" y="7746151"/>
                </a:lnTo>
                <a:lnTo>
                  <a:pt x="11387988" y="8021428"/>
                </a:lnTo>
                <a:cubicBezTo>
                  <a:pt x="11159601" y="9137527"/>
                  <a:pt x="10280526" y="10016601"/>
                  <a:pt x="9164428" y="10244987"/>
                </a:cubicBezTo>
                <a:lnTo>
                  <a:pt x="8889139" y="10287001"/>
                </a:lnTo>
                <a:lnTo>
                  <a:pt x="0" y="1028700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da-DK"/>
              <a:t>Klik på ikonet for at tilføje et billede</a:t>
            </a:r>
          </a:p>
        </p:txBody>
      </p:sp>
      <p:sp>
        <p:nvSpPr>
          <p:cNvPr id="8" name="Pladsholder til indhold 10">
            <a:extLst>
              <a:ext uri="{FF2B5EF4-FFF2-40B4-BE49-F238E27FC236}">
                <a16:creationId xmlns:a16="http://schemas.microsoft.com/office/drawing/2014/main" id="{AB5F99FC-A183-4346-9613-E3FB6B6143F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9" name="Pladsholder til tekst 20">
            <a:extLst>
              <a:ext uri="{FF2B5EF4-FFF2-40B4-BE49-F238E27FC236}">
                <a16:creationId xmlns:a16="http://schemas.microsoft.com/office/drawing/2014/main" id="{43513F69-DF27-48AA-AFE5-0214428B20A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12" name="Billede 11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095CEE9B-A388-4AFB-8B6A-CFB5197EF1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5835" y="9576000"/>
            <a:ext cx="2390268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2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- bred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31D65B7-11F2-41A8-8094-A23596BF1F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5" name="Pladsholder til indhold 5">
            <a:extLst>
              <a:ext uri="{FF2B5EF4-FFF2-40B4-BE49-F238E27FC236}">
                <a16:creationId xmlns:a16="http://schemas.microsoft.com/office/drawing/2014/main" id="{7AE229F2-00EA-4E7E-9E4F-22526B2F5D3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5666384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3EE7590C-207A-4AEE-800C-843C1B955B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3870484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0C1F3748-D322-4B50-8BD8-13F0C9AD9E2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425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- Bred indhold hvid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31D65B7-11F2-41A8-8094-A23596BF1F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5" name="Pladsholder til indhold 5">
            <a:extLst>
              <a:ext uri="{FF2B5EF4-FFF2-40B4-BE49-F238E27FC236}">
                <a16:creationId xmlns:a16="http://schemas.microsoft.com/office/drawing/2014/main" id="{3124673F-4E45-4E89-82FD-E278F3E1AC6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5666384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E2C613BC-CCF1-4B14-B2BA-C1E50EC572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3870484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57B14D7E-7878-4F32-B091-6651D4483BF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30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 - Tom m. Grafik og Rander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57B14D7E-7878-4F32-B091-6651D4483BF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534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 - Tom m. Ran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14291C6A-C420-5197-4B43-95C8580267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323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 -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7883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 - Tom grø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96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Et bille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dsholder til billede 73">
            <a:extLst>
              <a:ext uri="{FF2B5EF4-FFF2-40B4-BE49-F238E27FC236}">
                <a16:creationId xmlns:a16="http://schemas.microsoft.com/office/drawing/2014/main" id="{8694C7DA-C400-465A-9452-3CC2ECFB1C6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422060" y="0"/>
            <a:ext cx="6865940" cy="10287000"/>
          </a:xfrm>
          <a:custGeom>
            <a:avLst/>
            <a:gdLst>
              <a:gd name="connsiteX0" fmla="*/ 2857500 w 6865940"/>
              <a:gd name="connsiteY0" fmla="*/ 0 h 10287000"/>
              <a:gd name="connsiteX1" fmla="*/ 3106864 w 6865940"/>
              <a:gd name="connsiteY1" fmla="*/ 0 h 10287000"/>
              <a:gd name="connsiteX2" fmla="*/ 3429000 w 6865940"/>
              <a:gd name="connsiteY2" fmla="*/ 0 h 10287000"/>
              <a:gd name="connsiteX3" fmla="*/ 3432972 w 6865940"/>
              <a:gd name="connsiteY3" fmla="*/ 0 h 10287000"/>
              <a:gd name="connsiteX4" fmla="*/ 3432972 w 6865940"/>
              <a:gd name="connsiteY4" fmla="*/ 1908000 h 10287000"/>
              <a:gd name="connsiteX5" fmla="*/ 4704544 w 6865940"/>
              <a:gd name="connsiteY5" fmla="*/ 1908000 h 10287000"/>
              <a:gd name="connsiteX6" fmla="*/ 5009344 w 6865940"/>
              <a:gd name="connsiteY6" fmla="*/ 1603200 h 10287000"/>
              <a:gd name="connsiteX7" fmla="*/ 5009344 w 6865940"/>
              <a:gd name="connsiteY7" fmla="*/ 0 h 10287000"/>
              <a:gd name="connsiteX8" fmla="*/ 5101308 w 6865940"/>
              <a:gd name="connsiteY8" fmla="*/ 0 h 10287000"/>
              <a:gd name="connsiteX9" fmla="*/ 6865940 w 6865940"/>
              <a:gd name="connsiteY9" fmla="*/ 0 h 10287000"/>
              <a:gd name="connsiteX10" fmla="*/ 6865940 w 6865940"/>
              <a:gd name="connsiteY10" fmla="*/ 10287000 h 10287000"/>
              <a:gd name="connsiteX11" fmla="*/ 0 w 6865940"/>
              <a:gd name="connsiteY11" fmla="*/ 10287000 h 10287000"/>
              <a:gd name="connsiteX12" fmla="*/ 0 w 6865940"/>
              <a:gd name="connsiteY12" fmla="*/ 2857480 h 10287000"/>
              <a:gd name="connsiteX13" fmla="*/ 14752 w 6865940"/>
              <a:gd name="connsiteY13" fmla="*/ 2565337 h 10287000"/>
              <a:gd name="connsiteX14" fmla="*/ 2857500 w 6865940"/>
              <a:gd name="connsiteY14" fmla="*/ 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65940" h="10287000">
                <a:moveTo>
                  <a:pt x="2857500" y="0"/>
                </a:moveTo>
                <a:lnTo>
                  <a:pt x="3106864" y="0"/>
                </a:lnTo>
                <a:lnTo>
                  <a:pt x="3429000" y="0"/>
                </a:lnTo>
                <a:lnTo>
                  <a:pt x="3432972" y="0"/>
                </a:lnTo>
                <a:lnTo>
                  <a:pt x="3432972" y="1908000"/>
                </a:lnTo>
                <a:lnTo>
                  <a:pt x="4704544" y="1908000"/>
                </a:lnTo>
                <a:cubicBezTo>
                  <a:pt x="4872880" y="1908000"/>
                  <a:pt x="5009344" y="1771536"/>
                  <a:pt x="5009344" y="1603200"/>
                </a:cubicBezTo>
                <a:lnTo>
                  <a:pt x="5009344" y="0"/>
                </a:lnTo>
                <a:lnTo>
                  <a:pt x="5101308" y="0"/>
                </a:lnTo>
                <a:lnTo>
                  <a:pt x="6865940" y="0"/>
                </a:lnTo>
                <a:lnTo>
                  <a:pt x="6865940" y="10287000"/>
                </a:lnTo>
                <a:lnTo>
                  <a:pt x="0" y="10287000"/>
                </a:lnTo>
                <a:lnTo>
                  <a:pt x="0" y="2857480"/>
                </a:lnTo>
                <a:lnTo>
                  <a:pt x="14752" y="2565337"/>
                </a:lnTo>
                <a:cubicBezTo>
                  <a:pt x="161084" y="1124425"/>
                  <a:pt x="1377980" y="0"/>
                  <a:pt x="285750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600"/>
            </a:lvl1pPr>
          </a:lstStyle>
          <a:p>
            <a:r>
              <a:rPr lang="da-DK" dirty="0"/>
              <a:t>Klik på ikonet for at </a:t>
            </a:r>
            <a:br>
              <a:rPr lang="da-DK" dirty="0"/>
            </a:br>
            <a:r>
              <a:rPr lang="da-DK" dirty="0"/>
              <a:t>indsætte et  billede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76" name="Billede 75">
            <a:extLst>
              <a:ext uri="{FF2B5EF4-FFF2-40B4-BE49-F238E27FC236}">
                <a16:creationId xmlns:a16="http://schemas.microsoft.com/office/drawing/2014/main" id="{158D3DA1-E904-4946-94D3-7C79B90B71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008C7912-E982-4CB2-B0A9-BA64FC0781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FD43D12-F4B6-4D49-A916-913BDFDAB47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pic>
        <p:nvPicPr>
          <p:cNvPr id="16" name="Billede 15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9507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To billeder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billede 11">
            <a:extLst>
              <a:ext uri="{FF2B5EF4-FFF2-40B4-BE49-F238E27FC236}">
                <a16:creationId xmlns:a16="http://schemas.microsoft.com/office/drawing/2014/main" id="{8B99B115-D99E-492C-90DF-A8BB142C4B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22060" y="0"/>
            <a:ext cx="6865940" cy="5143500"/>
          </a:xfrm>
          <a:custGeom>
            <a:avLst/>
            <a:gdLst>
              <a:gd name="connsiteX0" fmla="*/ 2857500 w 6865940"/>
              <a:gd name="connsiteY0" fmla="*/ 0 h 5143500"/>
              <a:gd name="connsiteX1" fmla="*/ 3106864 w 6865940"/>
              <a:gd name="connsiteY1" fmla="*/ 0 h 5143500"/>
              <a:gd name="connsiteX2" fmla="*/ 3429000 w 6865940"/>
              <a:gd name="connsiteY2" fmla="*/ 0 h 5143500"/>
              <a:gd name="connsiteX3" fmla="*/ 3432972 w 6865940"/>
              <a:gd name="connsiteY3" fmla="*/ 0 h 5143500"/>
              <a:gd name="connsiteX4" fmla="*/ 3432972 w 6865940"/>
              <a:gd name="connsiteY4" fmla="*/ 1908000 h 5143500"/>
              <a:gd name="connsiteX5" fmla="*/ 4704544 w 6865940"/>
              <a:gd name="connsiteY5" fmla="*/ 1908000 h 5143500"/>
              <a:gd name="connsiteX6" fmla="*/ 5009344 w 6865940"/>
              <a:gd name="connsiteY6" fmla="*/ 1603200 h 5143500"/>
              <a:gd name="connsiteX7" fmla="*/ 5009344 w 6865940"/>
              <a:gd name="connsiteY7" fmla="*/ 0 h 5143500"/>
              <a:gd name="connsiteX8" fmla="*/ 5101308 w 6865940"/>
              <a:gd name="connsiteY8" fmla="*/ 0 h 5143500"/>
              <a:gd name="connsiteX9" fmla="*/ 6865940 w 6865940"/>
              <a:gd name="connsiteY9" fmla="*/ 0 h 5143500"/>
              <a:gd name="connsiteX10" fmla="*/ 6865940 w 6865940"/>
              <a:gd name="connsiteY10" fmla="*/ 5143500 h 5143500"/>
              <a:gd name="connsiteX11" fmla="*/ 0 w 6865940"/>
              <a:gd name="connsiteY11" fmla="*/ 5143500 h 5143500"/>
              <a:gd name="connsiteX12" fmla="*/ 0 w 6865940"/>
              <a:gd name="connsiteY12" fmla="*/ 2857480 h 5143500"/>
              <a:gd name="connsiteX13" fmla="*/ 14752 w 6865940"/>
              <a:gd name="connsiteY13" fmla="*/ 2565337 h 5143500"/>
              <a:gd name="connsiteX14" fmla="*/ 2857500 w 6865940"/>
              <a:gd name="connsiteY1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65940" h="5143500">
                <a:moveTo>
                  <a:pt x="2857500" y="0"/>
                </a:moveTo>
                <a:lnTo>
                  <a:pt x="3106864" y="0"/>
                </a:lnTo>
                <a:lnTo>
                  <a:pt x="3429000" y="0"/>
                </a:lnTo>
                <a:lnTo>
                  <a:pt x="3432972" y="0"/>
                </a:lnTo>
                <a:lnTo>
                  <a:pt x="3432972" y="1908000"/>
                </a:lnTo>
                <a:lnTo>
                  <a:pt x="4704544" y="1908000"/>
                </a:lnTo>
                <a:cubicBezTo>
                  <a:pt x="4872880" y="1908000"/>
                  <a:pt x="5009344" y="1771536"/>
                  <a:pt x="5009344" y="1603200"/>
                </a:cubicBezTo>
                <a:lnTo>
                  <a:pt x="5009344" y="0"/>
                </a:lnTo>
                <a:lnTo>
                  <a:pt x="5101308" y="0"/>
                </a:lnTo>
                <a:lnTo>
                  <a:pt x="6865940" y="0"/>
                </a:lnTo>
                <a:lnTo>
                  <a:pt x="6865940" y="5143500"/>
                </a:lnTo>
                <a:lnTo>
                  <a:pt x="0" y="5143500"/>
                </a:lnTo>
                <a:lnTo>
                  <a:pt x="0" y="2857480"/>
                </a:lnTo>
                <a:lnTo>
                  <a:pt x="14752" y="2565337"/>
                </a:lnTo>
                <a:cubicBezTo>
                  <a:pt x="161084" y="1124425"/>
                  <a:pt x="1377980" y="0"/>
                  <a:pt x="28575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3600"/>
            </a:lvl1pPr>
          </a:lstStyle>
          <a:p>
            <a:pPr marL="342900" marR="0" lvl="0" indent="-34290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/>
              <a:t>Klik på ikonet for at tilføje et billede</a:t>
            </a:r>
            <a:endParaRPr lang="da-DK" dirty="0"/>
          </a:p>
        </p:txBody>
      </p:sp>
      <p:pic>
        <p:nvPicPr>
          <p:cNvPr id="76" name="Billede 75">
            <a:extLst>
              <a:ext uri="{FF2B5EF4-FFF2-40B4-BE49-F238E27FC236}">
                <a16:creationId xmlns:a16="http://schemas.microsoft.com/office/drawing/2014/main" id="{158D3DA1-E904-4946-94D3-7C79B90B71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FF688208-7264-488A-A54E-168660AA5E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422063" y="5143500"/>
            <a:ext cx="6865937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13" name="Titel 3">
            <a:extLst>
              <a:ext uri="{FF2B5EF4-FFF2-40B4-BE49-F238E27FC236}">
                <a16:creationId xmlns:a16="http://schemas.microsoft.com/office/drawing/2014/main" id="{400CC1CE-2370-4C84-A8A3-ED3806D200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17" name="Pladsholder til indhold 5">
            <a:extLst>
              <a:ext uri="{FF2B5EF4-FFF2-40B4-BE49-F238E27FC236}">
                <a16:creationId xmlns:a16="http://schemas.microsoft.com/office/drawing/2014/main" id="{89862FB4-233E-4944-99BC-C55212607C50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80871D2C-013C-44B1-8BE5-235D095EC7D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50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- tre billeder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billede 11">
            <a:extLst>
              <a:ext uri="{FF2B5EF4-FFF2-40B4-BE49-F238E27FC236}">
                <a16:creationId xmlns:a16="http://schemas.microsoft.com/office/drawing/2014/main" id="{8B99B115-D99E-492C-90DF-A8BB142C4B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22060" y="0"/>
            <a:ext cx="6865940" cy="5143500"/>
          </a:xfrm>
          <a:custGeom>
            <a:avLst/>
            <a:gdLst>
              <a:gd name="connsiteX0" fmla="*/ 2857500 w 6865940"/>
              <a:gd name="connsiteY0" fmla="*/ 0 h 5143500"/>
              <a:gd name="connsiteX1" fmla="*/ 3106864 w 6865940"/>
              <a:gd name="connsiteY1" fmla="*/ 0 h 5143500"/>
              <a:gd name="connsiteX2" fmla="*/ 3429000 w 6865940"/>
              <a:gd name="connsiteY2" fmla="*/ 0 h 5143500"/>
              <a:gd name="connsiteX3" fmla="*/ 3432972 w 6865940"/>
              <a:gd name="connsiteY3" fmla="*/ 0 h 5143500"/>
              <a:gd name="connsiteX4" fmla="*/ 3432972 w 6865940"/>
              <a:gd name="connsiteY4" fmla="*/ 1908000 h 5143500"/>
              <a:gd name="connsiteX5" fmla="*/ 4704544 w 6865940"/>
              <a:gd name="connsiteY5" fmla="*/ 1908000 h 5143500"/>
              <a:gd name="connsiteX6" fmla="*/ 5009344 w 6865940"/>
              <a:gd name="connsiteY6" fmla="*/ 1603200 h 5143500"/>
              <a:gd name="connsiteX7" fmla="*/ 5009344 w 6865940"/>
              <a:gd name="connsiteY7" fmla="*/ 0 h 5143500"/>
              <a:gd name="connsiteX8" fmla="*/ 5101308 w 6865940"/>
              <a:gd name="connsiteY8" fmla="*/ 0 h 5143500"/>
              <a:gd name="connsiteX9" fmla="*/ 6865940 w 6865940"/>
              <a:gd name="connsiteY9" fmla="*/ 0 h 5143500"/>
              <a:gd name="connsiteX10" fmla="*/ 6865940 w 6865940"/>
              <a:gd name="connsiteY10" fmla="*/ 5143500 h 5143500"/>
              <a:gd name="connsiteX11" fmla="*/ 0 w 6865940"/>
              <a:gd name="connsiteY11" fmla="*/ 5143500 h 5143500"/>
              <a:gd name="connsiteX12" fmla="*/ 0 w 6865940"/>
              <a:gd name="connsiteY12" fmla="*/ 2857480 h 5143500"/>
              <a:gd name="connsiteX13" fmla="*/ 14752 w 6865940"/>
              <a:gd name="connsiteY13" fmla="*/ 2565337 h 5143500"/>
              <a:gd name="connsiteX14" fmla="*/ 2857500 w 6865940"/>
              <a:gd name="connsiteY1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65940" h="5143500">
                <a:moveTo>
                  <a:pt x="2857500" y="0"/>
                </a:moveTo>
                <a:lnTo>
                  <a:pt x="3106864" y="0"/>
                </a:lnTo>
                <a:lnTo>
                  <a:pt x="3429000" y="0"/>
                </a:lnTo>
                <a:lnTo>
                  <a:pt x="3432972" y="0"/>
                </a:lnTo>
                <a:lnTo>
                  <a:pt x="3432972" y="1908000"/>
                </a:lnTo>
                <a:lnTo>
                  <a:pt x="4704544" y="1908000"/>
                </a:lnTo>
                <a:cubicBezTo>
                  <a:pt x="4872880" y="1908000"/>
                  <a:pt x="5009344" y="1771536"/>
                  <a:pt x="5009344" y="1603200"/>
                </a:cubicBezTo>
                <a:lnTo>
                  <a:pt x="5009344" y="0"/>
                </a:lnTo>
                <a:lnTo>
                  <a:pt x="5101308" y="0"/>
                </a:lnTo>
                <a:lnTo>
                  <a:pt x="6865940" y="0"/>
                </a:lnTo>
                <a:lnTo>
                  <a:pt x="6865940" y="5143500"/>
                </a:lnTo>
                <a:lnTo>
                  <a:pt x="0" y="5143500"/>
                </a:lnTo>
                <a:lnTo>
                  <a:pt x="0" y="2857480"/>
                </a:lnTo>
                <a:lnTo>
                  <a:pt x="14752" y="2565337"/>
                </a:lnTo>
                <a:cubicBezTo>
                  <a:pt x="161084" y="1124425"/>
                  <a:pt x="1377980" y="0"/>
                  <a:pt x="28575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/>
              <a:t>Klik på ikonet for at tilføje et billede</a:t>
            </a:r>
            <a:endParaRPr lang="da-DK" dirty="0"/>
          </a:p>
        </p:txBody>
      </p:sp>
      <p:pic>
        <p:nvPicPr>
          <p:cNvPr id="76" name="Billede 75">
            <a:extLst>
              <a:ext uri="{FF2B5EF4-FFF2-40B4-BE49-F238E27FC236}">
                <a16:creationId xmlns:a16="http://schemas.microsoft.com/office/drawing/2014/main" id="{158D3DA1-E904-4946-94D3-7C79B90B71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FF688208-7264-488A-A54E-168660AA5EA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1422063" y="5143500"/>
            <a:ext cx="6865937" cy="257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Klik på ikonet for at </a:t>
            </a:r>
            <a:br>
              <a:rPr lang="da-DK" dirty="0"/>
            </a:br>
            <a:r>
              <a:rPr lang="da-DK" dirty="0"/>
              <a:t>indsætte billede 2</a:t>
            </a:r>
          </a:p>
          <a:p>
            <a:endParaRPr lang="da-DK" dirty="0"/>
          </a:p>
        </p:txBody>
      </p:sp>
      <p:sp>
        <p:nvSpPr>
          <p:cNvPr id="9" name="Pladsholder til billede 7">
            <a:extLst>
              <a:ext uri="{FF2B5EF4-FFF2-40B4-BE49-F238E27FC236}">
                <a16:creationId xmlns:a16="http://schemas.microsoft.com/office/drawing/2014/main" id="{564EAAB9-6556-4CCA-8EB2-44047EEF1DD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422063" y="7717500"/>
            <a:ext cx="6865937" cy="257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Klik på ikonet for at </a:t>
            </a:r>
            <a:br>
              <a:rPr lang="da-DK" dirty="0"/>
            </a:br>
            <a:r>
              <a:rPr lang="da-DK" dirty="0"/>
              <a:t>indsætte billede 3</a:t>
            </a:r>
          </a:p>
          <a:p>
            <a:endParaRPr lang="da-DK" dirty="0"/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4FC8D3B3-1842-4565-AC40-C86DABBB2C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18" name="Pladsholder til indhold 5">
            <a:extLst>
              <a:ext uri="{FF2B5EF4-FFF2-40B4-BE49-F238E27FC236}">
                <a16:creationId xmlns:a16="http://schemas.microsoft.com/office/drawing/2014/main" id="{7BFF5B87-BB6B-4E46-844D-7962E9491D2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1050DFC2-8D3A-4A18-B63B-A28B548E4B0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41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- to kolonner 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indhold 5">
            <a:extLst>
              <a:ext uri="{FF2B5EF4-FFF2-40B4-BE49-F238E27FC236}">
                <a16:creationId xmlns:a16="http://schemas.microsoft.com/office/drawing/2014/main" id="{12C8D058-24AC-41B2-A64B-361C5A28188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17" name="Pladsholder til indhold 10">
            <a:extLst>
              <a:ext uri="{FF2B5EF4-FFF2-40B4-BE49-F238E27FC236}">
                <a16:creationId xmlns:a16="http://schemas.microsoft.com/office/drawing/2014/main" id="{BDE03F2D-599C-469E-A699-92B9F1C4C56B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19" name="Titel 3">
            <a:extLst>
              <a:ext uri="{FF2B5EF4-FFF2-40B4-BE49-F238E27FC236}">
                <a16:creationId xmlns:a16="http://schemas.microsoft.com/office/drawing/2014/main" id="{15274CD0-2568-4073-AB6C-509137F73C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21" name="Pladsholder til tekst 20">
            <a:extLst>
              <a:ext uri="{FF2B5EF4-FFF2-40B4-BE49-F238E27FC236}">
                <a16:creationId xmlns:a16="http://schemas.microsoft.com/office/drawing/2014/main" id="{2DBFBAC4-8014-47CB-9919-879B15315B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D05A918C-61A2-437E-BA4E-DEBAA2EDCB8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933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- to kolonner hvid 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indhold 5">
            <a:extLst>
              <a:ext uri="{FF2B5EF4-FFF2-40B4-BE49-F238E27FC236}">
                <a16:creationId xmlns:a16="http://schemas.microsoft.com/office/drawing/2014/main" id="{5142445C-C242-46E5-96B1-E13C77A36340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16" name="Pladsholder til indhold 10">
            <a:extLst>
              <a:ext uri="{FF2B5EF4-FFF2-40B4-BE49-F238E27FC236}">
                <a16:creationId xmlns:a16="http://schemas.microsoft.com/office/drawing/2014/main" id="{946857DA-FBF2-4E1A-B632-2EDB12A2012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18" name="Titel 3">
            <a:extLst>
              <a:ext uri="{FF2B5EF4-FFF2-40B4-BE49-F238E27FC236}">
                <a16:creationId xmlns:a16="http://schemas.microsoft.com/office/drawing/2014/main" id="{72F5C715-1CA9-441E-A212-9BF30FEAFE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19" name="Pladsholder til tekst 20">
            <a:extLst>
              <a:ext uri="{FF2B5EF4-FFF2-40B4-BE49-F238E27FC236}">
                <a16:creationId xmlns:a16="http://schemas.microsoft.com/office/drawing/2014/main" id="{8ACDE33E-D635-4BBF-8743-E7706148C48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CE70E7DE-BFB3-4102-8F52-F3A53D7AAC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32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- to kolonner grøn 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indhold 5">
            <a:extLst>
              <a:ext uri="{FF2B5EF4-FFF2-40B4-BE49-F238E27FC236}">
                <a16:creationId xmlns:a16="http://schemas.microsoft.com/office/drawing/2014/main" id="{05D32876-202D-4ED4-B7FF-B3E92035FE9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23" name="Pladsholder til indhold 10">
            <a:extLst>
              <a:ext uri="{FF2B5EF4-FFF2-40B4-BE49-F238E27FC236}">
                <a16:creationId xmlns:a16="http://schemas.microsoft.com/office/drawing/2014/main" id="{2F0A98AF-369D-472A-BC77-3B1DC4CA44C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24" name="Titel 3">
            <a:extLst>
              <a:ext uri="{FF2B5EF4-FFF2-40B4-BE49-F238E27FC236}">
                <a16:creationId xmlns:a16="http://schemas.microsoft.com/office/drawing/2014/main" id="{9A0F3DE8-4175-464B-B776-96FE09348E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25" name="Pladsholder til tekst 20">
            <a:extLst>
              <a:ext uri="{FF2B5EF4-FFF2-40B4-BE49-F238E27FC236}">
                <a16:creationId xmlns:a16="http://schemas.microsoft.com/office/drawing/2014/main" id="{0BE832EE-8018-47A8-96CE-FC5E725D15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/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7" name="Billede 6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AAE2ED2F-6119-40CA-945D-1C37FFDB77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999" y="9576000"/>
            <a:ext cx="2390268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47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- 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E032F97C-21ED-46C1-8D6B-9AD718D229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18287999" cy="10287001"/>
          </a:xfrm>
          <a:custGeom>
            <a:avLst/>
            <a:gdLst>
              <a:gd name="connsiteX0" fmla="*/ 14846400 w 18287999"/>
              <a:gd name="connsiteY0" fmla="*/ 211 h 10287001"/>
              <a:gd name="connsiteX1" fmla="*/ 14846400 w 18287999"/>
              <a:gd name="connsiteY1" fmla="*/ 1908211 h 10287001"/>
              <a:gd name="connsiteX2" fmla="*/ 16117972 w 18287999"/>
              <a:gd name="connsiteY2" fmla="*/ 1908211 h 10287001"/>
              <a:gd name="connsiteX3" fmla="*/ 16422772 w 18287999"/>
              <a:gd name="connsiteY3" fmla="*/ 1603411 h 10287001"/>
              <a:gd name="connsiteX4" fmla="*/ 16422772 w 18287999"/>
              <a:gd name="connsiteY4" fmla="*/ 211 h 10287001"/>
              <a:gd name="connsiteX5" fmla="*/ 0 w 18287999"/>
              <a:gd name="connsiteY5" fmla="*/ 0 h 10287001"/>
              <a:gd name="connsiteX6" fmla="*/ 18287999 w 18287999"/>
              <a:gd name="connsiteY6" fmla="*/ 0 h 10287001"/>
              <a:gd name="connsiteX7" fmla="*/ 18287999 w 18287999"/>
              <a:gd name="connsiteY7" fmla="*/ 7429749 h 10287001"/>
              <a:gd name="connsiteX8" fmla="*/ 18273247 w 18287999"/>
              <a:gd name="connsiteY8" fmla="*/ 7721873 h 10287001"/>
              <a:gd name="connsiteX9" fmla="*/ 15704634 w 18287999"/>
              <a:gd name="connsiteY9" fmla="*/ 10274231 h 10287001"/>
              <a:gd name="connsiteX10" fmla="*/ 15434954 w 18287999"/>
              <a:gd name="connsiteY10" fmla="*/ 10287001 h 10287001"/>
              <a:gd name="connsiteX11" fmla="*/ 0 w 18287999"/>
              <a:gd name="connsiteY11" fmla="*/ 10287001 h 10287001"/>
              <a:gd name="connsiteX12" fmla="*/ 0 w 18287999"/>
              <a:gd name="connsiteY12" fmla="*/ 2628900 h 10287001"/>
              <a:gd name="connsiteX13" fmla="*/ 11555 w 18287999"/>
              <a:gd name="connsiteY13" fmla="*/ 2628900 h 10287001"/>
              <a:gd name="connsiteX14" fmla="*/ 14754 w 18287999"/>
              <a:gd name="connsiteY14" fmla="*/ 2565549 h 10287001"/>
              <a:gd name="connsiteX15" fmla="*/ 2857501 w 18287999"/>
              <a:gd name="connsiteY15" fmla="*/ 211 h 10287001"/>
              <a:gd name="connsiteX16" fmla="*/ 0 w 18287999"/>
              <a:gd name="connsiteY16" fmla="*/ 211 h 1028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8287999" h="10287001">
                <a:moveTo>
                  <a:pt x="14846400" y="211"/>
                </a:moveTo>
                <a:lnTo>
                  <a:pt x="14846400" y="1908211"/>
                </a:lnTo>
                <a:lnTo>
                  <a:pt x="16117972" y="1908211"/>
                </a:lnTo>
                <a:cubicBezTo>
                  <a:pt x="16286308" y="1908211"/>
                  <a:pt x="16422772" y="1771747"/>
                  <a:pt x="16422772" y="1603411"/>
                </a:cubicBezTo>
                <a:lnTo>
                  <a:pt x="16422772" y="211"/>
                </a:lnTo>
                <a:close/>
                <a:moveTo>
                  <a:pt x="0" y="0"/>
                </a:moveTo>
                <a:lnTo>
                  <a:pt x="18287999" y="0"/>
                </a:lnTo>
                <a:lnTo>
                  <a:pt x="18287999" y="7429749"/>
                </a:lnTo>
                <a:lnTo>
                  <a:pt x="18273247" y="7721873"/>
                </a:lnTo>
                <a:cubicBezTo>
                  <a:pt x="18136063" y="9072729"/>
                  <a:pt x="17057947" y="10145421"/>
                  <a:pt x="15704634" y="10274231"/>
                </a:cubicBezTo>
                <a:lnTo>
                  <a:pt x="15434954" y="10287001"/>
                </a:lnTo>
                <a:lnTo>
                  <a:pt x="0" y="10287001"/>
                </a:lnTo>
                <a:lnTo>
                  <a:pt x="0" y="2628900"/>
                </a:lnTo>
                <a:lnTo>
                  <a:pt x="11555" y="2628900"/>
                </a:lnTo>
                <a:lnTo>
                  <a:pt x="14754" y="2565549"/>
                </a:lnTo>
                <a:cubicBezTo>
                  <a:pt x="161087" y="1124637"/>
                  <a:pt x="1377981" y="211"/>
                  <a:pt x="2857501" y="211"/>
                </a:cubicBezTo>
                <a:lnTo>
                  <a:pt x="0" y="2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da-DK"/>
              <a:t>Klik på ikonet for at tilføje et billede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175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Stort billede +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E032F97C-21ED-46C1-8D6B-9AD718D229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18287999" cy="10287001"/>
          </a:xfrm>
          <a:custGeom>
            <a:avLst/>
            <a:gdLst>
              <a:gd name="connsiteX0" fmla="*/ 14846400 w 18287999"/>
              <a:gd name="connsiteY0" fmla="*/ 211 h 10287001"/>
              <a:gd name="connsiteX1" fmla="*/ 14846400 w 18287999"/>
              <a:gd name="connsiteY1" fmla="*/ 1908211 h 10287001"/>
              <a:gd name="connsiteX2" fmla="*/ 16117972 w 18287999"/>
              <a:gd name="connsiteY2" fmla="*/ 1908211 h 10287001"/>
              <a:gd name="connsiteX3" fmla="*/ 16422772 w 18287999"/>
              <a:gd name="connsiteY3" fmla="*/ 1603411 h 10287001"/>
              <a:gd name="connsiteX4" fmla="*/ 16422772 w 18287999"/>
              <a:gd name="connsiteY4" fmla="*/ 211 h 10287001"/>
              <a:gd name="connsiteX5" fmla="*/ 0 w 18287999"/>
              <a:gd name="connsiteY5" fmla="*/ 0 h 10287001"/>
              <a:gd name="connsiteX6" fmla="*/ 18287999 w 18287999"/>
              <a:gd name="connsiteY6" fmla="*/ 0 h 10287001"/>
              <a:gd name="connsiteX7" fmla="*/ 18287999 w 18287999"/>
              <a:gd name="connsiteY7" fmla="*/ 7429749 h 10287001"/>
              <a:gd name="connsiteX8" fmla="*/ 18273247 w 18287999"/>
              <a:gd name="connsiteY8" fmla="*/ 7721873 h 10287001"/>
              <a:gd name="connsiteX9" fmla="*/ 15704634 w 18287999"/>
              <a:gd name="connsiteY9" fmla="*/ 10274231 h 10287001"/>
              <a:gd name="connsiteX10" fmla="*/ 15434954 w 18287999"/>
              <a:gd name="connsiteY10" fmla="*/ 10287001 h 10287001"/>
              <a:gd name="connsiteX11" fmla="*/ 0 w 18287999"/>
              <a:gd name="connsiteY11" fmla="*/ 10287001 h 10287001"/>
              <a:gd name="connsiteX12" fmla="*/ 0 w 18287999"/>
              <a:gd name="connsiteY12" fmla="*/ 2628900 h 10287001"/>
              <a:gd name="connsiteX13" fmla="*/ 11555 w 18287999"/>
              <a:gd name="connsiteY13" fmla="*/ 2628900 h 10287001"/>
              <a:gd name="connsiteX14" fmla="*/ 14754 w 18287999"/>
              <a:gd name="connsiteY14" fmla="*/ 2565549 h 10287001"/>
              <a:gd name="connsiteX15" fmla="*/ 2857501 w 18287999"/>
              <a:gd name="connsiteY15" fmla="*/ 211 h 10287001"/>
              <a:gd name="connsiteX16" fmla="*/ 0 w 18287999"/>
              <a:gd name="connsiteY16" fmla="*/ 211 h 1028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8287999" h="10287001">
                <a:moveTo>
                  <a:pt x="14846400" y="211"/>
                </a:moveTo>
                <a:lnTo>
                  <a:pt x="14846400" y="1908211"/>
                </a:lnTo>
                <a:lnTo>
                  <a:pt x="16117972" y="1908211"/>
                </a:lnTo>
                <a:cubicBezTo>
                  <a:pt x="16286308" y="1908211"/>
                  <a:pt x="16422772" y="1771747"/>
                  <a:pt x="16422772" y="1603411"/>
                </a:cubicBezTo>
                <a:lnTo>
                  <a:pt x="16422772" y="211"/>
                </a:lnTo>
                <a:close/>
                <a:moveTo>
                  <a:pt x="0" y="0"/>
                </a:moveTo>
                <a:lnTo>
                  <a:pt x="18287999" y="0"/>
                </a:lnTo>
                <a:lnTo>
                  <a:pt x="18287999" y="7429749"/>
                </a:lnTo>
                <a:lnTo>
                  <a:pt x="18273247" y="7721873"/>
                </a:lnTo>
                <a:cubicBezTo>
                  <a:pt x="18136063" y="9072729"/>
                  <a:pt x="17057947" y="10145421"/>
                  <a:pt x="15704634" y="10274231"/>
                </a:cubicBezTo>
                <a:lnTo>
                  <a:pt x="15434954" y="10287001"/>
                </a:lnTo>
                <a:lnTo>
                  <a:pt x="0" y="10287001"/>
                </a:lnTo>
                <a:lnTo>
                  <a:pt x="0" y="2628900"/>
                </a:lnTo>
                <a:lnTo>
                  <a:pt x="11555" y="2628900"/>
                </a:lnTo>
                <a:lnTo>
                  <a:pt x="14754" y="2565549"/>
                </a:lnTo>
                <a:cubicBezTo>
                  <a:pt x="161087" y="1124637"/>
                  <a:pt x="1377981" y="211"/>
                  <a:pt x="2857501" y="211"/>
                </a:cubicBezTo>
                <a:lnTo>
                  <a:pt x="0" y="2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da-DK"/>
              <a:t>Klik på ikonet for at tilføje et billede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CEFDBA1-B0EC-462F-A711-6D0C1C67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7300" y="1962547"/>
            <a:ext cx="15773400" cy="2565066"/>
          </a:xfrm>
          <a:prstGeom prst="rect">
            <a:avLst/>
          </a:prstGeom>
        </p:spPr>
        <p:txBody>
          <a:bodyPr/>
          <a:lstStyle>
            <a:lvl1pPr algn="ctr">
              <a:defRPr sz="16600" b="1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34362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170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6" r:id="rId2"/>
    <p:sldLayoutId id="2147483687" r:id="rId3"/>
    <p:sldLayoutId id="2147483688" r:id="rId4"/>
    <p:sldLayoutId id="2147483690" r:id="rId5"/>
    <p:sldLayoutId id="2147483691" r:id="rId6"/>
    <p:sldLayoutId id="2147483692" r:id="rId7"/>
    <p:sldLayoutId id="2147483696" r:id="rId8"/>
    <p:sldLayoutId id="2147483698" r:id="rId9"/>
    <p:sldLayoutId id="2147483697" r:id="rId10"/>
    <p:sldLayoutId id="2147483694" r:id="rId11"/>
    <p:sldLayoutId id="2147483695" r:id="rId12"/>
    <p:sldLayoutId id="2147483700" r:id="rId13"/>
    <p:sldLayoutId id="2147483702" r:id="rId14"/>
    <p:sldLayoutId id="2147483701" r:id="rId15"/>
    <p:sldLayoutId id="2147483703" r:id="rId16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j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j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j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j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Relationship Id="rId5" Type="http://schemas.microsoft.com/office/2007/relationships/hdphoto" Target="../media/hdphoto2.wdp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713AA24-B9A3-9769-8783-38BE8EB276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864295" y="2586038"/>
            <a:ext cx="18287999" cy="2133600"/>
          </a:xfrm>
        </p:spPr>
        <p:txBody>
          <a:bodyPr/>
          <a:lstStyle/>
          <a:p>
            <a:r>
              <a:rPr lang="da-DK" sz="5600" dirty="0"/>
              <a:t>Øvelse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DC22A35-43A5-6804-913B-04DBB6776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13775" y="4719638"/>
            <a:ext cx="18287999" cy="1989137"/>
          </a:xfrm>
        </p:spPr>
        <p:txBody>
          <a:bodyPr/>
          <a:lstStyle/>
          <a:p>
            <a:r>
              <a:rPr lang="da-DK" dirty="0"/>
              <a:t>Energibarometeret</a:t>
            </a:r>
          </a:p>
        </p:txBody>
      </p:sp>
      <p:pic>
        <p:nvPicPr>
          <p:cNvPr id="6" name="Grafik 5" descr="Hjerte med pulse kontur">
            <a:extLst>
              <a:ext uri="{FF2B5EF4-FFF2-40B4-BE49-F238E27FC236}">
                <a16:creationId xmlns:a16="http://schemas.microsoft.com/office/drawing/2014/main" id="{5C06E787-E321-4AA2-279B-56E4BDD918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58833" y="6113473"/>
            <a:ext cx="4559474" cy="455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72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BA83178F-7F98-4208-A9F4-956324B6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3895" y="4254156"/>
            <a:ext cx="13870484" cy="889344"/>
          </a:xfrm>
        </p:spPr>
        <p:txBody>
          <a:bodyPr>
            <a:noAutofit/>
          </a:bodyPr>
          <a:lstStyle/>
          <a:p>
            <a:pPr algn="ctr"/>
            <a:r>
              <a:rPr lang="da-DK" sz="7200" dirty="0"/>
              <a:t>Introduktion</a:t>
            </a:r>
            <a:r>
              <a:rPr lang="da-DK" sz="7200" b="0" dirty="0"/>
              <a:t> </a:t>
            </a:r>
          </a:p>
        </p:txBody>
      </p:sp>
      <p:pic>
        <p:nvPicPr>
          <p:cNvPr id="4" name="Pladsholder til indhold 4" descr="Højrepegende baghåndsindeks kontur">
            <a:extLst>
              <a:ext uri="{FF2B5EF4-FFF2-40B4-BE49-F238E27FC236}">
                <a16:creationId xmlns:a16="http://schemas.microsoft.com/office/drawing/2014/main" id="{5E69ED43-85F6-5EF9-73E1-98019CA8E738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2661846"/>
            <a:ext cx="4625109" cy="4625109"/>
          </a:xfrm>
        </p:spPr>
      </p:pic>
    </p:spTree>
    <p:extLst>
      <p:ext uri="{BB962C8B-B14F-4D97-AF65-F5344CB8AC3E}">
        <p14:creationId xmlns:p14="http://schemas.microsoft.com/office/powerpoint/2010/main" val="187558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: afrundede hjørner 15">
            <a:extLst>
              <a:ext uri="{FF2B5EF4-FFF2-40B4-BE49-F238E27FC236}">
                <a16:creationId xmlns:a16="http://schemas.microsoft.com/office/drawing/2014/main" id="{4EC3F838-B538-BF6B-1724-AEF9FB2E25F3}"/>
              </a:ext>
            </a:extLst>
          </p:cNvPr>
          <p:cNvSpPr/>
          <p:nvPr/>
        </p:nvSpPr>
        <p:spPr>
          <a:xfrm>
            <a:off x="12749934" y="520374"/>
            <a:ext cx="4975412" cy="949362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a-DK"/>
          </a:p>
        </p:txBody>
      </p:sp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CAC80FC9-0F5A-A09C-0686-FE30933BEEA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2000" y="2317747"/>
            <a:ext cx="10080000" cy="7200000"/>
          </a:xfrm>
        </p:spPr>
        <p:txBody>
          <a:bodyPr/>
          <a:lstStyle/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a-DK" sz="3200" dirty="0"/>
              <a:t>Find tre forhold i arbejdet og samarbejdet, som netop nu giver dig energi, mening og overskud i arbejdet. 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a-DK" sz="3200" dirty="0"/>
              <a:t>Find tre forhold i arbejdet og samarbejdet, som netop nu presser dig - men som du trods alt kan håndtere. 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a-DK" sz="3200" dirty="0"/>
              <a:t>Find tre forhold i arbejdet og samarbejdet, som netop nu dræner dig for energi og kan skabe frustration.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28315AA-5F9E-EA4D-9777-671453062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5000" dirty="0"/>
              <a:t>Individuel refleksion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6E989B41-2051-921F-5EDE-F1B6085BD7DB}"/>
              </a:ext>
            </a:extLst>
          </p:cNvPr>
          <p:cNvSpPr txBox="1">
            <a:spLocks/>
          </p:cNvSpPr>
          <p:nvPr/>
        </p:nvSpPr>
        <p:spPr>
          <a:xfrm>
            <a:off x="13123152" y="714690"/>
            <a:ext cx="4409874" cy="73694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5600" dirty="0"/>
              <a:t>Energibarometret</a:t>
            </a:r>
          </a:p>
        </p:txBody>
      </p: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4C8CF70C-FF23-DF76-1DD3-DC88DF0F21FC}"/>
              </a:ext>
            </a:extLst>
          </p:cNvPr>
          <p:cNvGrpSpPr/>
          <p:nvPr/>
        </p:nvGrpSpPr>
        <p:grpSpPr>
          <a:xfrm>
            <a:off x="13115413" y="1368011"/>
            <a:ext cx="4557150" cy="8192502"/>
            <a:chOff x="13078387" y="1821496"/>
            <a:chExt cx="4557150" cy="8192502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EB5F0DD3-51F2-3D81-E59B-1806F6606FFD}"/>
                </a:ext>
              </a:extLst>
            </p:cNvPr>
            <p:cNvSpPr/>
            <p:nvPr/>
          </p:nvSpPr>
          <p:spPr>
            <a:xfrm>
              <a:off x="13086126" y="7962492"/>
              <a:ext cx="4409874" cy="205150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a-DK"/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F1BD35D8-A078-24E3-C8E5-40BC2C41BDD7}"/>
                </a:ext>
              </a:extLst>
            </p:cNvPr>
            <p:cNvSpPr/>
            <p:nvPr/>
          </p:nvSpPr>
          <p:spPr>
            <a:xfrm>
              <a:off x="13086126" y="5910986"/>
              <a:ext cx="4409874" cy="2051506"/>
            </a:xfrm>
            <a:prstGeom prst="rect">
              <a:avLst/>
            </a:prstGeom>
            <a:solidFill>
              <a:srgbClr val="F6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a-DK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1D399BCF-C3B9-6718-9CDB-A2C8F1042F0A}"/>
                </a:ext>
              </a:extLst>
            </p:cNvPr>
            <p:cNvSpPr/>
            <p:nvPr/>
          </p:nvSpPr>
          <p:spPr>
            <a:xfrm>
              <a:off x="13086126" y="3866241"/>
              <a:ext cx="4409874" cy="205150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a-DK"/>
            </a:p>
          </p:txBody>
        </p:sp>
        <p:sp>
          <p:nvSpPr>
            <p:cNvPr id="6" name="Rektangel 5">
              <a:extLst>
                <a:ext uri="{FF2B5EF4-FFF2-40B4-BE49-F238E27FC236}">
                  <a16:creationId xmlns:a16="http://schemas.microsoft.com/office/drawing/2014/main" id="{A6E4DDE9-B538-99CA-717D-1B27B0431716}"/>
                </a:ext>
              </a:extLst>
            </p:cNvPr>
            <p:cNvSpPr/>
            <p:nvPr/>
          </p:nvSpPr>
          <p:spPr>
            <a:xfrm>
              <a:off x="13078387" y="1821496"/>
              <a:ext cx="4409874" cy="2051506"/>
            </a:xfrm>
            <a:prstGeom prst="rect">
              <a:avLst/>
            </a:prstGeom>
            <a:solidFill>
              <a:srgbClr val="BDC6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a-DK"/>
            </a:p>
          </p:txBody>
        </p:sp>
        <p:sp>
          <p:nvSpPr>
            <p:cNvPr id="18" name="Tekstfelt 17">
              <a:extLst>
                <a:ext uri="{FF2B5EF4-FFF2-40B4-BE49-F238E27FC236}">
                  <a16:creationId xmlns:a16="http://schemas.microsoft.com/office/drawing/2014/main" id="{EE92A7BD-5F9D-A77C-0C93-FEC1B15AB213}"/>
                </a:ext>
              </a:extLst>
            </p:cNvPr>
            <p:cNvSpPr txBox="1"/>
            <p:nvPr/>
          </p:nvSpPr>
          <p:spPr>
            <a:xfrm>
              <a:off x="13519990" y="2385584"/>
              <a:ext cx="367500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b="1" dirty="0">
                  <a:latin typeface="+mj-lt"/>
                </a:rPr>
                <a:t>Overskud og energi til opgaver og udfordringer </a:t>
              </a:r>
            </a:p>
          </p:txBody>
        </p:sp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8AEBC7E-85E3-494B-581E-F602A4A40021}"/>
                </a:ext>
              </a:extLst>
            </p:cNvPr>
            <p:cNvSpPr txBox="1"/>
            <p:nvPr/>
          </p:nvSpPr>
          <p:spPr>
            <a:xfrm>
              <a:off x="13299716" y="4376081"/>
              <a:ext cx="4335821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b="1" dirty="0">
                  <a:latin typeface="+mj-lt"/>
                </a:rPr>
                <a:t>Travlt – men har kontrol </a:t>
              </a:r>
              <a:br>
                <a:rPr lang="da-DK" b="1" dirty="0">
                  <a:latin typeface="+mj-lt"/>
                </a:rPr>
              </a:br>
              <a:r>
                <a:rPr lang="da-DK" b="1" dirty="0">
                  <a:latin typeface="+mj-lt"/>
                </a:rPr>
                <a:t>over opgaver og </a:t>
              </a:r>
              <a:br>
                <a:rPr lang="da-DK" b="1" dirty="0">
                  <a:latin typeface="+mj-lt"/>
                </a:rPr>
              </a:br>
              <a:r>
                <a:rPr lang="da-DK" b="1" dirty="0">
                  <a:latin typeface="+mj-lt"/>
                </a:rPr>
                <a:t>udfordringer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DE8F027F-3862-A152-E1A7-5B1C4CE7F8FD}"/>
                </a:ext>
              </a:extLst>
            </p:cNvPr>
            <p:cNvSpPr txBox="1"/>
            <p:nvPr/>
          </p:nvSpPr>
          <p:spPr>
            <a:xfrm>
              <a:off x="13641451" y="6371232"/>
              <a:ext cx="319237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b="1" dirty="0">
                  <a:latin typeface="+mj-lt"/>
                </a:rPr>
                <a:t>Hårdt arbejde –  Kræver meget energi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B6284FFE-FF3A-E928-DFD9-B70277F52E1E}"/>
                </a:ext>
              </a:extLst>
            </p:cNvPr>
            <p:cNvSpPr txBox="1"/>
            <p:nvPr/>
          </p:nvSpPr>
          <p:spPr>
            <a:xfrm>
              <a:off x="13641451" y="8511191"/>
              <a:ext cx="353965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800" b="1" dirty="0">
                  <a:latin typeface="+mj-lt"/>
                </a:rPr>
                <a:t>Overbebyrdet – brug for hjælp</a:t>
              </a:r>
              <a:r>
                <a:rPr lang="da-DK" sz="2800" kern="1200" dirty="0"/>
                <a:t> </a:t>
              </a:r>
              <a:endParaRPr lang="da-DK" dirty="0"/>
            </a:p>
          </p:txBody>
        </p:sp>
      </p:grpSp>
    </p:spTree>
    <p:extLst>
      <p:ext uri="{BB962C8B-B14F-4D97-AF65-F5344CB8AC3E}">
        <p14:creationId xmlns:p14="http://schemas.microsoft.com/office/powerpoint/2010/main" val="3956668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585BB1FE-C1D0-4C0E-9AFD-ACB8A61C3B7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2000" y="2084942"/>
            <a:ext cx="15666384" cy="7200000"/>
          </a:xfrm>
        </p:spPr>
        <p:txBody>
          <a:bodyPr/>
          <a:lstStyle/>
          <a:p>
            <a:r>
              <a:rPr lang="da-DK" sz="4000" dirty="0"/>
              <a:t>Hver deltager på mødet fremlægger ét forhold, som giver energi, </a:t>
            </a:r>
            <a:br>
              <a:rPr lang="da-DK" sz="4000" dirty="0"/>
            </a:br>
            <a:r>
              <a:rPr lang="da-DK" sz="4000" dirty="0"/>
              <a:t>og ét som dræner </a:t>
            </a:r>
          </a:p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AF9DB56-56FC-ABD9-72AE-B92B73DF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5000" dirty="0"/>
              <a:t>Fælles præsentation 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9CB513D-0AA2-11CE-95C8-976174CDDF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8125" l="8108" r="95367">
                        <a14:foregroundMark x1="61390" y1="63125" x2="53958" y2="45625"/>
                        <a14:foregroundMark x1="53516" y1="32838" x2="54440" y2="17500"/>
                        <a14:foregroundMark x1="53122" y1="39375" x2="53132" y2="39212"/>
                        <a14:foregroundMark x1="54440" y1="17500" x2="86100" y2="8750"/>
                        <a14:foregroundMark x1="86100" y1="8750" x2="94981" y2="37500"/>
                        <a14:foregroundMark x1="94981" y1="37500" x2="92278" y2="62500"/>
                        <a14:foregroundMark x1="92278" y1="62500" x2="76448" y2="63125"/>
                        <a14:foregroundMark x1="76448" y1="63125" x2="64093" y2="75625"/>
                        <a14:foregroundMark x1="64093" y1="75625" x2="61390" y2="61875"/>
                        <a14:foregroundMark x1="39768" y1="89375" x2="41042" y2="95147"/>
                        <a14:foregroundMark x1="10425" y1="20625" x2="8494" y2="68750"/>
                        <a14:foregroundMark x1="87645" y1="8750" x2="94981" y2="31875"/>
                        <a14:foregroundMark x1="94981" y1="31875" x2="95367" y2="56875"/>
                        <a14:foregroundMark x1="95367" y1="56875" x2="77606" y2="63125"/>
                        <a14:foregroundMark x1="77606" y1="63125" x2="59459" y2="56250"/>
                        <a14:foregroundMark x1="59459" y1="56250" x2="68726" y2="27500"/>
                        <a14:foregroundMark x1="68726" y1="27500" x2="84556" y2="26250"/>
                        <a14:foregroundMark x1="84556" y1="26250" x2="83398" y2="55625"/>
                        <a14:foregroundMark x1="83398" y1="55625" x2="71429" y2="39375"/>
                        <a14:foregroundMark x1="71429" y1="39375" x2="74903" y2="41875"/>
                        <a14:foregroundMark x1="53355" y1="39176" x2="53282" y2="40000"/>
                        <a14:backgroundMark x1="41313" y1="97500" x2="42085" y2="98750"/>
                        <a14:backgroundMark x1="40541" y1="95625" x2="41313" y2="97500"/>
                        <a14:backgroundMark x1="52124" y1="39734" x2="52124" y2="45625"/>
                        <a14:backgroundMark x1="51737" y1="33125" x2="52124" y2="393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610622" y="4243673"/>
            <a:ext cx="5282312" cy="3263204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782104D2-3D32-7028-D943-CF9690F97E1A}"/>
              </a:ext>
            </a:extLst>
          </p:cNvPr>
          <p:cNvSpPr txBox="1"/>
          <p:nvPr/>
        </p:nvSpPr>
        <p:spPr>
          <a:xfrm>
            <a:off x="7991605" y="4989582"/>
            <a:ext cx="1903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000" dirty="0">
                <a:solidFill>
                  <a:schemeClr val="bg1"/>
                </a:solidFill>
              </a:rPr>
              <a:t>Energi</a:t>
            </a:r>
            <a:endParaRPr lang="da-DK" sz="3600" dirty="0">
              <a:solidFill>
                <a:schemeClr val="bg1"/>
              </a:solidFill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6FE52052-0BD6-11A6-6821-D8BAE63E881F}"/>
              </a:ext>
            </a:extLst>
          </p:cNvPr>
          <p:cNvSpPr txBox="1"/>
          <p:nvPr/>
        </p:nvSpPr>
        <p:spPr>
          <a:xfrm>
            <a:off x="10509337" y="5343525"/>
            <a:ext cx="17661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solidFill>
                  <a:schemeClr val="bg1"/>
                </a:solidFill>
              </a:rPr>
              <a:t>Dræner</a:t>
            </a:r>
          </a:p>
        </p:txBody>
      </p:sp>
    </p:spTree>
    <p:extLst>
      <p:ext uri="{BB962C8B-B14F-4D97-AF65-F5344CB8AC3E}">
        <p14:creationId xmlns:p14="http://schemas.microsoft.com/office/powerpoint/2010/main" val="38232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56FAC88F-A284-CC25-2793-AEBB75078AE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2000" y="2185151"/>
            <a:ext cx="15666384" cy="7200000"/>
          </a:xfrm>
        </p:spPr>
        <p:txBody>
          <a:bodyPr/>
          <a:lstStyle/>
          <a:p>
            <a:r>
              <a:rPr lang="da-DK" sz="4000" dirty="0"/>
              <a:t>Er der er nogle frustrationer, der kalder på fælles </a:t>
            </a:r>
            <a:br>
              <a:rPr lang="da-DK" sz="4000" dirty="0"/>
            </a:br>
            <a:r>
              <a:rPr lang="da-DK" sz="4000" dirty="0"/>
              <a:t>handling eller et initiativ fra ledelsen? </a:t>
            </a:r>
          </a:p>
          <a:p>
            <a:endParaRPr lang="da-DK" sz="4000" dirty="0"/>
          </a:p>
          <a:p>
            <a:r>
              <a:rPr lang="da-DK" sz="4000" dirty="0"/>
              <a:t>I har hver især til opgave at være opmærksomme på situationer, hvor I kan støtte hinanden.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019D0F7-411A-FB6E-44EE-E969EA88A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5000" dirty="0"/>
              <a:t>Opsamling </a:t>
            </a:r>
          </a:p>
        </p:txBody>
      </p:sp>
      <p:pic>
        <p:nvPicPr>
          <p:cNvPr id="5" name="Grafik 4" descr="Børn kontur">
            <a:extLst>
              <a:ext uri="{FF2B5EF4-FFF2-40B4-BE49-F238E27FC236}">
                <a16:creationId xmlns:a16="http://schemas.microsoft.com/office/drawing/2014/main" id="{09D86BF7-BAFD-C3CB-90B6-69598FF97C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84617" y="3702628"/>
            <a:ext cx="6885710" cy="688571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212AF4E-2274-AE30-C03C-9085E4DB34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50294" y1="62143" x2="71250" y2="69286"/>
                        <a14:foregroundMark x1="35625" y1="57143" x2="37718" y2="57857"/>
                        <a14:foregroundMark x1="71250" y1="69286" x2="71875" y2="68571"/>
                        <a14:foregroundMark x1="48750" y1="63571" x2="48750" y2="63571"/>
                        <a14:foregroundMark x1="48125" y1="63571" x2="48125" y2="63571"/>
                        <a14:foregroundMark x1="48125" y1="62805" x2="48125" y2="63571"/>
                        <a14:foregroundMark x1="49375" y1="61429" x2="48750" y2="64286"/>
                        <a14:foregroundMark x1="50625" y1="59286" x2="49375" y2="62143"/>
                        <a14:backgroundMark x1="38125" y1="56429" x2="38125" y2="56429"/>
                        <a14:backgroundMark x1="37500" y1="57143" x2="37500" y2="57143"/>
                        <a14:backgroundMark x1="38125" y1="57857" x2="38786" y2="59745"/>
                        <a14:backgroundMark x1="38125" y1="57857" x2="38125" y2="585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88615" y="1342339"/>
            <a:ext cx="2611049" cy="2284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6648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CESSIBILITYFIXERID" val="0244ea05-c9e5-4403-a503-7dcfd331b17c"/>
</p:tagLst>
</file>

<file path=ppt/theme/theme1.xml><?xml version="1.0" encoding="utf-8"?>
<a:theme xmlns:a="http://schemas.openxmlformats.org/drawingml/2006/main" name="1_Brugerdefineret design">
  <a:themeElements>
    <a:clrScheme name="Brugerdefineret 1">
      <a:dk1>
        <a:sysClr val="windowText" lastClr="000000"/>
      </a:dk1>
      <a:lt1>
        <a:sysClr val="window" lastClr="FFFFFF"/>
      </a:lt1>
      <a:dk2>
        <a:srgbClr val="8D9950"/>
      </a:dk2>
      <a:lt2>
        <a:srgbClr val="FFFFFF"/>
      </a:lt2>
      <a:accent1>
        <a:srgbClr val="8D9950"/>
      </a:accent1>
      <a:accent2>
        <a:srgbClr val="000000"/>
      </a:accent2>
      <a:accent3>
        <a:srgbClr val="FFFFFF"/>
      </a:accent3>
      <a:accent4>
        <a:srgbClr val="8D9950"/>
      </a:accent4>
      <a:accent5>
        <a:srgbClr val="8D9950"/>
      </a:accent5>
      <a:accent6>
        <a:srgbClr val="8D9950"/>
      </a:accent6>
      <a:hlink>
        <a:srgbClr val="000000"/>
      </a:hlink>
      <a:folHlink>
        <a:srgbClr val="8D9950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wrap="square" rtlCol="0" anchor="ctr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020623" id="{AAB36C70-6B1D-4364-91A8-E2A97B38CC12}" vid="{9389B0F7-0F10-49E2-B3B1-046FD65DAF4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212</TotalTime>
  <Words>464</Words>
  <Application>Microsoft Office PowerPoint</Application>
  <PresentationFormat>Brugerdefineret</PresentationFormat>
  <Paragraphs>29</Paragraphs>
  <Slides>5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1_Brugerdefineret design</vt:lpstr>
      <vt:lpstr>Energibarometeret</vt:lpstr>
      <vt:lpstr>Introduktion </vt:lpstr>
      <vt:lpstr>Individuel refleksion</vt:lpstr>
      <vt:lpstr>Fælles præsentation </vt:lpstr>
      <vt:lpstr>Opsamling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Energibarometeret</dc:title>
  <dc:creator>Anne Maj Holm Larsen</dc:creator>
  <cp:lastModifiedBy>Anne Maj Holm Larsen</cp:lastModifiedBy>
  <cp:revision>12</cp:revision>
  <dcterms:created xsi:type="dcterms:W3CDTF">2023-08-29T11:22:31Z</dcterms:created>
  <dcterms:modified xsi:type="dcterms:W3CDTF">2023-11-23T10:44:06Z</dcterms:modified>
</cp:coreProperties>
</file>