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2"/>
  </p:sldMasterIdLst>
  <p:notesMasterIdLst>
    <p:notesMasterId r:id="rId17"/>
  </p:notesMasterIdLst>
  <p:handoutMasterIdLst>
    <p:handoutMasterId r:id="rId18"/>
  </p:handoutMasterIdLst>
  <p:sldIdLst>
    <p:sldId id="2552" r:id="rId3"/>
    <p:sldId id="276" r:id="rId4"/>
    <p:sldId id="2555" r:id="rId5"/>
    <p:sldId id="2524" r:id="rId6"/>
    <p:sldId id="2525" r:id="rId7"/>
    <p:sldId id="2529" r:id="rId8"/>
    <p:sldId id="2550" r:id="rId9"/>
    <p:sldId id="2558" r:id="rId10"/>
    <p:sldId id="2554" r:id="rId11"/>
    <p:sldId id="2542" r:id="rId12"/>
    <p:sldId id="2557" r:id="rId13"/>
    <p:sldId id="2561" r:id="rId14"/>
    <p:sldId id="2551" r:id="rId15"/>
    <p:sldId id="2538" r:id="rId16"/>
  </p:sldIdLst>
  <p:sldSz cx="18288000" cy="10287000"/>
  <p:notesSz cx="9926638" cy="6797675"/>
  <p:custDataLst>
    <p:tags r:id="rId19"/>
  </p:custDataLst>
  <p:defaultTextStyle>
    <a:defPPr>
      <a:defRPr lang="da-D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09FF9-513B-6A35-C2DC-08F51AD0BEC4}" name="Stine Svenstrup" initials="SS" userId="S::Stine.Svenstrup@Randers.dk::3e81f497-54d3-4416-b8ee-e49cb863d90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8D9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84911" autoAdjust="0"/>
  </p:normalViewPr>
  <p:slideViewPr>
    <p:cSldViewPr snapToGrid="0">
      <p:cViewPr varScale="1">
        <p:scale>
          <a:sx n="90" d="100"/>
          <a:sy n="90" d="100"/>
        </p:scale>
        <p:origin x="732" y="78"/>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67" d="100"/>
          <a:sy n="167" d="100"/>
        </p:scale>
        <p:origin x="2418"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74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4301543" cy="341064"/>
          </a:xfrm>
          <a:prstGeom prst="rect">
            <a:avLst/>
          </a:prstGeom>
        </p:spPr>
        <p:txBody>
          <a:bodyPr vert="horz" lIns="95558" tIns="47779" rIns="95558" bIns="47779" rtlCol="0"/>
          <a:lstStyle>
            <a:lvl1pPr algn="l">
              <a:defRPr sz="1200"/>
            </a:lvl1pPr>
          </a:lstStyle>
          <a:p>
            <a:endParaRPr lang="da-DK"/>
          </a:p>
        </p:txBody>
      </p:sp>
      <p:sp>
        <p:nvSpPr>
          <p:cNvPr id="3" name="Pladsholder til dato 2"/>
          <p:cNvSpPr>
            <a:spLocks noGrp="1"/>
          </p:cNvSpPr>
          <p:nvPr>
            <p:ph type="dt" idx="1"/>
          </p:nvPr>
        </p:nvSpPr>
        <p:spPr>
          <a:xfrm>
            <a:off x="5622799" y="0"/>
            <a:ext cx="4301543" cy="341064"/>
          </a:xfrm>
          <a:prstGeom prst="rect">
            <a:avLst/>
          </a:prstGeom>
        </p:spPr>
        <p:txBody>
          <a:bodyPr vert="horz" lIns="95558" tIns="47779" rIns="95558" bIns="47779" rtlCol="0"/>
          <a:lstStyle>
            <a:lvl1pPr algn="r">
              <a:defRPr sz="1200"/>
            </a:lvl1pPr>
          </a:lstStyle>
          <a:p>
            <a:fld id="{96770317-DDC1-43CC-B9F1-ACF35A5594C5}" type="datetimeFigureOut">
              <a:rPr lang="da-DK" smtClean="0"/>
              <a:t>09-01-2025</a:t>
            </a:fld>
            <a:endParaRPr lang="da-DK"/>
          </a:p>
        </p:txBody>
      </p:sp>
      <p:sp>
        <p:nvSpPr>
          <p:cNvPr id="4" name="Pladsholder til slidebilled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5558" tIns="47779" rIns="95558" bIns="47779" rtlCol="0" anchor="ctr"/>
          <a:lstStyle/>
          <a:p>
            <a:endParaRPr lang="da-DK"/>
          </a:p>
        </p:txBody>
      </p:sp>
      <p:sp>
        <p:nvSpPr>
          <p:cNvPr id="5" name="Pladsholder til noter 4"/>
          <p:cNvSpPr>
            <a:spLocks noGrp="1"/>
          </p:cNvSpPr>
          <p:nvPr>
            <p:ph type="body" sz="quarter" idx="3"/>
          </p:nvPr>
        </p:nvSpPr>
        <p:spPr>
          <a:xfrm>
            <a:off x="992665" y="3271381"/>
            <a:ext cx="7941310" cy="2676585"/>
          </a:xfrm>
          <a:prstGeom prst="rect">
            <a:avLst/>
          </a:prstGeom>
        </p:spPr>
        <p:txBody>
          <a:bodyPr vert="horz" lIns="95558" tIns="47779" rIns="95558" bIns="47779"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6456612"/>
            <a:ext cx="4301543" cy="341064"/>
          </a:xfrm>
          <a:prstGeom prst="rect">
            <a:avLst/>
          </a:prstGeom>
        </p:spPr>
        <p:txBody>
          <a:bodyPr vert="horz" lIns="95558" tIns="47779" rIns="95558" bIns="47779" rtlCol="0" anchor="b"/>
          <a:lstStyle>
            <a:lvl1pPr algn="l">
              <a:defRPr sz="1200"/>
            </a:lvl1pPr>
          </a:lstStyle>
          <a:p>
            <a:endParaRPr lang="da-DK"/>
          </a:p>
        </p:txBody>
      </p:sp>
      <p:sp>
        <p:nvSpPr>
          <p:cNvPr id="7" name="Pladsholder til slidenummer 6"/>
          <p:cNvSpPr>
            <a:spLocks noGrp="1"/>
          </p:cNvSpPr>
          <p:nvPr>
            <p:ph type="sldNum" sz="quarter" idx="5"/>
          </p:nvPr>
        </p:nvSpPr>
        <p:spPr>
          <a:xfrm>
            <a:off x="5622799" y="6456612"/>
            <a:ext cx="4301543" cy="341064"/>
          </a:xfrm>
          <a:prstGeom prst="rect">
            <a:avLst/>
          </a:prstGeom>
        </p:spPr>
        <p:txBody>
          <a:bodyPr vert="horz" lIns="95558" tIns="47779" rIns="95558" bIns="47779" rtlCol="0" anchor="b"/>
          <a:lstStyle>
            <a:lvl1pPr algn="r">
              <a:defRPr sz="1200"/>
            </a:lvl1pPr>
          </a:lstStyle>
          <a:p>
            <a:fld id="{76ED502D-817E-4215-8128-908F33087BEB}" type="slidenum">
              <a:rPr lang="da-DK" smtClean="0"/>
              <a:t>‹nr.›</a:t>
            </a:fld>
            <a:endParaRPr lang="da-DK"/>
          </a:p>
        </p:txBody>
      </p:sp>
    </p:spTree>
    <p:extLst>
      <p:ext uri="{BB962C8B-B14F-4D97-AF65-F5344CB8AC3E}">
        <p14:creationId xmlns:p14="http://schemas.microsoft.com/office/powerpoint/2010/main" val="125307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0" dirty="0"/>
              <a:t>I</a:t>
            </a:r>
            <a:r>
              <a:rPr lang="da-DK" sz="1100" b="0" baseline="0" dirty="0"/>
              <a:t> dette PowerPoint har vi i notefeltet indsat nogle valgfrie </a:t>
            </a:r>
            <a:r>
              <a:rPr lang="da-DK" sz="1100" b="0" baseline="0" dirty="0" err="1"/>
              <a:t>talenoter</a:t>
            </a:r>
            <a:r>
              <a:rPr lang="da-DK" sz="1100" b="0" baseline="0" dirty="0"/>
              <a:t>, som I frit kan vælge at bruge i jeres præsentation af de forskellige slides. Omvendt står det jer frit for at slette dem, hvis de ikke er relevante for jer.</a:t>
            </a:r>
          </a:p>
        </p:txBody>
      </p:sp>
      <p:sp>
        <p:nvSpPr>
          <p:cNvPr id="4" name="Pladsholder til slidenummer 3"/>
          <p:cNvSpPr>
            <a:spLocks noGrp="1"/>
          </p:cNvSpPr>
          <p:nvPr>
            <p:ph type="sldNum" sz="quarter" idx="5"/>
          </p:nvPr>
        </p:nvSpPr>
        <p:spPr/>
        <p:txBody>
          <a:bodyPr/>
          <a:lstStyle/>
          <a:p>
            <a:fld id="{76ED502D-817E-4215-8128-908F33087BEB}" type="slidenum">
              <a:rPr lang="da-DK" smtClean="0"/>
              <a:t>1</a:t>
            </a:fld>
            <a:endParaRPr lang="da-DK"/>
          </a:p>
        </p:txBody>
      </p:sp>
    </p:spTree>
    <p:extLst>
      <p:ext uri="{BB962C8B-B14F-4D97-AF65-F5344CB8AC3E}">
        <p14:creationId xmlns:p14="http://schemas.microsoft.com/office/powerpoint/2010/main" val="675191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Valgfrie </a:t>
            </a:r>
            <a:r>
              <a:rPr lang="da-DK" sz="1200" b="1" kern="1200" dirty="0" err="1">
                <a:solidFill>
                  <a:schemeClr val="tx1"/>
                </a:solidFill>
                <a:effectLst/>
                <a:latin typeface="+mn-lt"/>
                <a:ea typeface="+mn-ea"/>
                <a:cs typeface="+mn-cs"/>
              </a:rPr>
              <a:t>talenoter</a:t>
            </a:r>
            <a:r>
              <a:rPr lang="da-DK" sz="1200" b="1" kern="1200" dirty="0">
                <a:solidFill>
                  <a:schemeClr val="tx1"/>
                </a:solidFill>
                <a:effectLst/>
                <a:latin typeface="+mn-lt"/>
                <a:ea typeface="+mn-ea"/>
                <a:cs typeface="+mn-cs"/>
              </a:rPr>
              <a:t>:</a:t>
            </a:r>
            <a:endParaRPr lang="da-DK" sz="1200" kern="1200" dirty="0">
              <a:solidFill>
                <a:schemeClr val="tx1"/>
              </a:solidFill>
              <a:effectLst/>
              <a:latin typeface="+mn-lt"/>
              <a:ea typeface="+mn-ea"/>
              <a:cs typeface="+mn-cs"/>
            </a:endParaRPr>
          </a:p>
          <a:p>
            <a:pPr marL="171450" indent="-171450">
              <a:buFont typeface="Arial" panose="020B0604020202020204" pitchFamily="34" charset="0"/>
              <a:buChar char="•"/>
            </a:pPr>
            <a:r>
              <a:rPr lang="da-DK" dirty="0"/>
              <a:t>Den psykologiske tryghed er essentiel ifm. at kunne at kunne tale om den gode omgangstone. </a:t>
            </a:r>
          </a:p>
          <a:p>
            <a:pPr marL="171450" indent="-171450">
              <a:buFont typeface="Arial" panose="020B0604020202020204" pitchFamily="34" charset="0"/>
              <a:buChar char="•"/>
            </a:pPr>
            <a:r>
              <a:rPr lang="da-DK" dirty="0"/>
              <a:t>Hvis man som medarbejder eller leder oplever en dårlig omgangstone, skal vi snakke om det for at undgå, at de sker igen.</a:t>
            </a:r>
          </a:p>
          <a:p>
            <a:pPr marL="171450" indent="-171450">
              <a:buFont typeface="Arial" panose="020B0604020202020204" pitchFamily="34" charset="0"/>
              <a:buChar char="•"/>
            </a:pPr>
            <a:r>
              <a:rPr lang="da-DK" dirty="0"/>
              <a:t>Hvis man er  tvivl om afsenders intention eller ens egen tolkning af situationen, så skal der være mulighed for at tale om dette og søge sparring ved </a:t>
            </a:r>
            <a:r>
              <a:rPr lang="da-DK" dirty="0" err="1"/>
              <a:t>feks</a:t>
            </a:r>
            <a:r>
              <a:rPr lang="da-DK" dirty="0"/>
              <a:t>. leder, AMR eller TR. </a:t>
            </a:r>
          </a:p>
          <a:p>
            <a:pPr marL="171450" indent="-171450">
              <a:buFont typeface="Arial" panose="020B0604020202020204" pitchFamily="34" charset="0"/>
              <a:buChar char="•"/>
            </a:pPr>
            <a:r>
              <a:rPr lang="da-DK" dirty="0"/>
              <a:t>Der skal være plads til en åben drøftelse af hvad der er god omgangstone. </a:t>
            </a:r>
          </a:p>
        </p:txBody>
      </p:sp>
      <p:sp>
        <p:nvSpPr>
          <p:cNvPr id="4" name="Pladsholder til slidenummer 3"/>
          <p:cNvSpPr>
            <a:spLocks noGrp="1"/>
          </p:cNvSpPr>
          <p:nvPr>
            <p:ph type="sldNum" sz="quarter" idx="5"/>
          </p:nvPr>
        </p:nvSpPr>
        <p:spPr/>
        <p:txBody>
          <a:bodyPr/>
          <a:lstStyle/>
          <a:p>
            <a:fld id="{76ED502D-817E-4215-8128-908F33087BEB}" type="slidenum">
              <a:rPr lang="da-DK" smtClean="0"/>
              <a:t>10</a:t>
            </a:fld>
            <a:endParaRPr lang="da-DK"/>
          </a:p>
        </p:txBody>
      </p:sp>
    </p:spTree>
    <p:extLst>
      <p:ext uri="{BB962C8B-B14F-4D97-AF65-F5344CB8AC3E}">
        <p14:creationId xmlns:p14="http://schemas.microsoft.com/office/powerpoint/2010/main" val="6342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En dårlig tone og manglende opbakning kan føre til at individet føler </a:t>
            </a:r>
            <a:r>
              <a:rPr lang="da-DK" sz="1200" b="1" dirty="0">
                <a:solidFill>
                  <a:schemeClr val="accent5"/>
                </a:solidFill>
              </a:rPr>
              <a:t>skam, pinlighed, ubehag og fremmedgørelse</a:t>
            </a:r>
            <a:r>
              <a:rPr lang="da-DK" sz="1200" dirty="0"/>
              <a:t> over for arbejdspladsen. </a:t>
            </a:r>
          </a:p>
        </p:txBody>
      </p:sp>
      <p:sp>
        <p:nvSpPr>
          <p:cNvPr id="4" name="Pladsholder til slidenummer 3"/>
          <p:cNvSpPr>
            <a:spLocks noGrp="1"/>
          </p:cNvSpPr>
          <p:nvPr>
            <p:ph type="sldNum" sz="quarter" idx="5"/>
          </p:nvPr>
        </p:nvSpPr>
        <p:spPr/>
        <p:txBody>
          <a:bodyPr/>
          <a:lstStyle/>
          <a:p>
            <a:fld id="{76ED502D-817E-4215-8128-908F33087BEB}" type="slidenum">
              <a:rPr lang="da-DK" smtClean="0"/>
              <a:t>11</a:t>
            </a:fld>
            <a:endParaRPr lang="da-DK"/>
          </a:p>
        </p:txBody>
      </p:sp>
    </p:spTree>
    <p:extLst>
      <p:ext uri="{BB962C8B-B14F-4D97-AF65-F5344CB8AC3E}">
        <p14:creationId xmlns:p14="http://schemas.microsoft.com/office/powerpoint/2010/main" val="202486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12</a:t>
            </a:fld>
            <a:endParaRPr lang="da-DK"/>
          </a:p>
        </p:txBody>
      </p:sp>
    </p:spTree>
    <p:extLst>
      <p:ext uri="{BB962C8B-B14F-4D97-AF65-F5344CB8AC3E}">
        <p14:creationId xmlns:p14="http://schemas.microsoft.com/office/powerpoint/2010/main" val="165137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1800"/>
              </a:spcAft>
            </a:pPr>
            <a:r>
              <a:rPr lang="da-DK" sz="1200" i="1" kern="1200" dirty="0">
                <a:solidFill>
                  <a:schemeClr val="tx1"/>
                </a:solidFill>
                <a:effectLst/>
                <a:latin typeface="+mn-lt"/>
                <a:ea typeface="+mn-ea"/>
                <a:cs typeface="+mn-cs"/>
              </a:rPr>
              <a:t>Her kan I vælge, om drøftelserne skal ske i grupper eller i plenum.</a:t>
            </a:r>
          </a:p>
          <a:p>
            <a:pPr>
              <a:spcAft>
                <a:spcPts val="1800"/>
              </a:spcAft>
            </a:pPr>
            <a:r>
              <a:rPr lang="da-DK" sz="1200" i="1" kern="1200" dirty="0">
                <a:solidFill>
                  <a:schemeClr val="tx1"/>
                </a:solidFill>
                <a:effectLst/>
                <a:latin typeface="+mn-lt"/>
                <a:ea typeface="+mn-ea"/>
                <a:cs typeface="+mn-cs"/>
              </a:rPr>
              <a:t>Der kan evt. medbringes papir, hvor der i grupper kan skrives noter til ‘god dag’ og ‘dårlig dag’.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0" i="1" kern="1200" dirty="0">
                <a:solidFill>
                  <a:schemeClr val="tx1"/>
                </a:solidFill>
                <a:effectLst/>
                <a:latin typeface="+mn-lt"/>
                <a:ea typeface="+mn-ea"/>
                <a:cs typeface="+mn-cs"/>
              </a:rPr>
              <a:t>Forud for øvelsen</a:t>
            </a:r>
            <a:r>
              <a:rPr lang="da-DK" sz="1200" b="0" i="1" kern="1200" baseline="0" dirty="0">
                <a:solidFill>
                  <a:schemeClr val="tx1"/>
                </a:solidFill>
                <a:effectLst/>
                <a:latin typeface="+mn-lt"/>
                <a:ea typeface="+mn-ea"/>
                <a:cs typeface="+mn-cs"/>
              </a:rPr>
              <a:t> kan I som formandskab vælge: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0" i="1" kern="1200" baseline="0" dirty="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da-DK" sz="1200" b="0" i="1" kern="1200" baseline="0" dirty="0">
                <a:solidFill>
                  <a:schemeClr val="tx1"/>
                </a:solidFill>
                <a:effectLst/>
                <a:latin typeface="+mn-lt"/>
                <a:ea typeface="+mn-ea"/>
                <a:cs typeface="+mn-cs"/>
              </a:rPr>
              <a:t>At udvælge den tematik, som I oplever er relevant hos jer. </a:t>
            </a:r>
            <a:r>
              <a:rPr lang="da-DK" sz="1200" b="1" i="1" kern="1200" baseline="0" dirty="0">
                <a:solidFill>
                  <a:schemeClr val="tx1"/>
                </a:solidFill>
                <a:effectLst/>
                <a:latin typeface="+mn-lt"/>
                <a:ea typeface="+mn-ea"/>
                <a:cs typeface="+mn-cs"/>
              </a:rPr>
              <a:t>Ret dette slide til, hvis I vælger denne model. </a:t>
            </a:r>
            <a:r>
              <a:rPr lang="da-DK" sz="1200" b="0" i="1" kern="1200" baseline="0" dirty="0">
                <a:solidFill>
                  <a:schemeClr val="tx1"/>
                </a:solidFill>
                <a:effectLst/>
                <a:latin typeface="+mn-lt"/>
                <a:ea typeface="+mn-ea"/>
                <a:cs typeface="+mn-cs"/>
              </a:rPr>
              <a:t>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da-DK" sz="1200" b="0" i="1" kern="1200" baseline="0" dirty="0">
                <a:solidFill>
                  <a:schemeClr val="tx1"/>
                </a:solidFill>
                <a:effectLst/>
                <a:latin typeface="+mn-lt"/>
                <a:ea typeface="+mn-ea"/>
                <a:cs typeface="+mn-cs"/>
              </a:rPr>
              <a:t>At lade deltagerne/grupperne udvælge, hvilken tematik, de ønsker at tale om.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0" i="1"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0" i="1" kern="1200" baseline="0" dirty="0">
                <a:solidFill>
                  <a:schemeClr val="tx1"/>
                </a:solidFill>
                <a:effectLst/>
                <a:latin typeface="+mn-lt"/>
                <a:ea typeface="+mn-ea"/>
                <a:cs typeface="+mn-cs"/>
              </a:rPr>
              <a:t>Det er også en mulighed at drøfte flere tematikker, men vær opmærksom på at afsætte god tid til drøftelserne, så grupperne når igennem det hele.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i="1" kern="1200" dirty="0">
                <a:solidFill>
                  <a:schemeClr val="tx1"/>
                </a:solidFill>
                <a:effectLst/>
                <a:latin typeface="+mn-lt"/>
                <a:ea typeface="+mn-ea"/>
                <a:cs typeface="+mn-cs"/>
              </a:rPr>
              <a:t>I kan også vælger at samle op i plenum. </a:t>
            </a:r>
            <a:r>
              <a:rPr lang="da-DK" sz="1200" i="1" kern="1200" baseline="0" dirty="0">
                <a:solidFill>
                  <a:schemeClr val="tx1"/>
                </a:solidFill>
                <a:effectLst/>
                <a:latin typeface="+mn-lt"/>
                <a:ea typeface="+mn-ea"/>
                <a:cs typeface="+mn-cs"/>
              </a:rPr>
              <a:t>Spørg grupperne hvad de har talt om, hvad de er kommet frem til? Og hvad det giver anledning til?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i="1"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i="1" kern="1200" baseline="0" dirty="0">
                <a:solidFill>
                  <a:schemeClr val="tx1"/>
                </a:solidFill>
                <a:effectLst/>
                <a:latin typeface="+mn-lt"/>
                <a:ea typeface="+mn-ea"/>
                <a:cs typeface="+mn-cs"/>
              </a:rPr>
              <a:t>Inspiration til yderligere spørgsmål: </a:t>
            </a:r>
            <a:endParaRPr lang="da-DK" i="1"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da-DK" i="1" dirty="0">
                <a:latin typeface="Arial" panose="020B0604020202020204" pitchFamily="34" charset="0"/>
                <a:cs typeface="Arial" panose="020B0604020202020204" pitchFamily="34" charset="0"/>
              </a:rPr>
              <a:t>Hvad er vi særligt gode til på vores arbejdsplads i forhold til den gode omgangstone?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i="1" dirty="0">
                <a:latin typeface="Arial" panose="020B0604020202020204" pitchFamily="34" charset="0"/>
                <a:cs typeface="Arial" panose="020B0604020202020204" pitchFamily="34" charset="0"/>
              </a:rPr>
              <a:t>Hvor har vi særlige udfordringer på vores arbejdsplads i forhold til den gode omgangstone?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i="1" kern="1200" baseline="0" dirty="0">
                <a:solidFill>
                  <a:schemeClr val="tx1"/>
                </a:solidFill>
                <a:effectLst/>
                <a:latin typeface="+mn-lt"/>
                <a:ea typeface="+mn-ea"/>
                <a:cs typeface="+mn-cs"/>
              </a:rPr>
              <a:t>Hvad skal vi arbejde videre med?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i="1" kern="1200" baseline="0" dirty="0">
                <a:solidFill>
                  <a:schemeClr val="tx1"/>
                </a:solidFill>
                <a:effectLst/>
                <a:latin typeface="+mn-lt"/>
                <a:ea typeface="+mn-ea"/>
                <a:cs typeface="+mn-cs"/>
              </a:rPr>
              <a:t>Hvilke konkrete handlinger kræver det?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i="1" kern="1200" baseline="0" dirty="0">
                <a:solidFill>
                  <a:schemeClr val="tx1"/>
                </a:solidFill>
                <a:effectLst/>
                <a:latin typeface="+mn-lt"/>
                <a:ea typeface="+mn-ea"/>
                <a:cs typeface="+mn-cs"/>
              </a:rPr>
              <a:t>Hvem gør hvad?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i="1"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0" i="0" kern="1200" baseline="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76ED502D-817E-4215-8128-908F33087BEB}" type="slidenum">
              <a:rPr lang="da-DK" smtClean="0"/>
              <a:t>13</a:t>
            </a:fld>
            <a:endParaRPr lang="da-DK"/>
          </a:p>
        </p:txBody>
      </p:sp>
    </p:spTree>
    <p:extLst>
      <p:ext uri="{BB962C8B-B14F-4D97-AF65-F5344CB8AC3E}">
        <p14:creationId xmlns:p14="http://schemas.microsoft.com/office/powerpoint/2010/main" val="8358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0" i="1" kern="1200" dirty="0">
                <a:solidFill>
                  <a:schemeClr val="tx1"/>
                </a:solidFill>
                <a:effectLst/>
                <a:latin typeface="+mn-lt"/>
                <a:ea typeface="+mn-ea"/>
                <a:cs typeface="+mn-cs"/>
              </a:rPr>
              <a:t>Dette slide lægger op til endnu en gruppedrøftelse vedr. ‘tre gode intentioner’.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i="1" dirty="0">
                <a:solidFill>
                  <a:srgbClr val="FF0000"/>
                </a:solidFill>
                <a:latin typeface="Arial" panose="020B0604020202020204" pitchFamily="34" charset="0"/>
                <a:cs typeface="Arial" panose="020B0604020202020204" pitchFamily="34" charset="0"/>
              </a:rPr>
              <a:t>Det står jer frit for, om I ønsker at prioritere tid på temadrøftelsen til at udarbejde de tre intentioner, om denne drøftelse foregår senere, eller om I ikke gennemfører drøftelsen.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a:solidFill>
                  <a:schemeClr val="tx1"/>
                </a:solidFill>
                <a:effectLst/>
                <a:latin typeface="+mn-lt"/>
                <a:ea typeface="+mn-ea"/>
                <a:cs typeface="+mn-cs"/>
              </a:rPr>
              <a:t>Valgfrie </a:t>
            </a:r>
            <a:r>
              <a:rPr lang="da-DK" sz="1200" b="1" kern="1200" dirty="0" err="1">
                <a:solidFill>
                  <a:schemeClr val="tx1"/>
                </a:solidFill>
                <a:effectLst/>
                <a:latin typeface="+mn-lt"/>
                <a:ea typeface="+mn-ea"/>
                <a:cs typeface="+mn-cs"/>
              </a:rPr>
              <a:t>talenoter</a:t>
            </a:r>
            <a:r>
              <a:rPr lang="da-DK" sz="1200" b="1" kern="1200" dirty="0">
                <a:solidFill>
                  <a:schemeClr val="tx1"/>
                </a:solidFill>
                <a:effectLst/>
                <a:latin typeface="+mn-lt"/>
                <a:ea typeface="+mn-ea"/>
                <a:cs typeface="+mn-cs"/>
              </a:rPr>
              <a:t>:</a:t>
            </a:r>
            <a:endParaRPr lang="da-DK" sz="1200" b="1"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kern="1200" dirty="0">
                <a:solidFill>
                  <a:schemeClr val="tx1"/>
                </a:solidFill>
                <a:effectLst/>
                <a:latin typeface="+mn-lt"/>
                <a:ea typeface="+mn-ea"/>
                <a:cs typeface="+mn-cs"/>
              </a:rPr>
              <a:t>Det kan være behjælpeligt i MED at have noget skriftligt (eks. 3 intentioner), som man kan referere tilbage til eller evaluere ud fra, hvis der opstår en drøftelse om kommunikationen i MED-udvalget.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0" i="0" u="sng" dirty="0">
              <a:solidFill>
                <a:srgbClr val="2C3E50"/>
              </a:solidFill>
              <a:effectLst/>
              <a:latin typeface="Montserrat" panose="00000500000000000000" pitchFamily="2" charset="0"/>
            </a:endParaRPr>
          </a:p>
          <a:p>
            <a:pPr algn="l">
              <a:buFont typeface="Arial" panose="020B0604020202020204" pitchFamily="34" charset="0"/>
              <a:buNone/>
            </a:pPr>
            <a:r>
              <a:rPr lang="da-DK" b="0" i="0" u="sng" dirty="0">
                <a:solidFill>
                  <a:srgbClr val="2C3E50"/>
                </a:solidFill>
                <a:effectLst/>
                <a:latin typeface="Montserrat" panose="00000500000000000000" pitchFamily="2" charset="0"/>
              </a:rPr>
              <a:t>Eksempler på sætninger/intentioner om det gode samarbejde fra HMU:</a:t>
            </a:r>
          </a:p>
          <a:p>
            <a:pPr algn="l">
              <a:buFont typeface="Arial" panose="020B0604020202020204" pitchFamily="34" charset="0"/>
              <a:buChar char="•"/>
            </a:pPr>
            <a:r>
              <a:rPr lang="da-DK" b="0" i="0" dirty="0">
                <a:solidFill>
                  <a:srgbClr val="2C3E50"/>
                </a:solidFill>
                <a:effectLst/>
                <a:latin typeface="Montserrat" panose="00000500000000000000" pitchFamily="2" charset="0"/>
              </a:rPr>
              <a:t>Vi accepterer hinandens forskellige roller og vilkår</a:t>
            </a:r>
          </a:p>
          <a:p>
            <a:pPr algn="l">
              <a:buFont typeface="Arial" panose="020B0604020202020204" pitchFamily="34" charset="0"/>
              <a:buChar char="•"/>
            </a:pPr>
            <a:r>
              <a:rPr lang="da-DK" b="0" i="0" dirty="0">
                <a:solidFill>
                  <a:srgbClr val="2C3E50"/>
                </a:solidFill>
                <a:effectLst/>
                <a:latin typeface="Montserrat" panose="00000500000000000000" pitchFamily="2" charset="0"/>
              </a:rPr>
              <a:t>Vores individuelle stemmer og perspektiver er ligeværdige</a:t>
            </a:r>
          </a:p>
          <a:p>
            <a:pPr algn="l">
              <a:buFont typeface="Arial" panose="020B0604020202020204" pitchFamily="34" charset="0"/>
              <a:buChar char="•"/>
            </a:pPr>
            <a:r>
              <a:rPr lang="da-DK" b="0" i="0" dirty="0">
                <a:solidFill>
                  <a:srgbClr val="2C3E50"/>
                </a:solidFill>
                <a:effectLst/>
                <a:latin typeface="Montserrat" panose="00000500000000000000" pitchFamily="2" charset="0"/>
              </a:rPr>
              <a:t>Vi har en anerkendende tilgang til hinanden, holder en ordentlig tone og giver plads til humor</a:t>
            </a:r>
          </a:p>
          <a:p>
            <a:pPr algn="l">
              <a:buFont typeface="Arial" panose="020B0604020202020204" pitchFamily="34" charset="0"/>
              <a:buChar char="•"/>
            </a:pPr>
            <a:r>
              <a:rPr lang="da-DK" b="0" i="0" dirty="0">
                <a:solidFill>
                  <a:srgbClr val="2C3E50"/>
                </a:solidFill>
                <a:effectLst/>
                <a:latin typeface="Montserrat" panose="00000500000000000000" pitchFamily="2" charset="0"/>
              </a:rPr>
              <a:t>Vi er oprigtigt nysgerrige og undersøgende på hinandens perspektiver</a:t>
            </a:r>
          </a:p>
          <a:p>
            <a:pPr algn="l">
              <a:buFont typeface="Arial" panose="020B0604020202020204" pitchFamily="34" charset="0"/>
              <a:buChar char="•"/>
            </a:pPr>
            <a:r>
              <a:rPr lang="da-DK" b="0" i="0" dirty="0">
                <a:solidFill>
                  <a:srgbClr val="2C3E50"/>
                </a:solidFill>
                <a:effectLst/>
                <a:latin typeface="Montserrat" panose="00000500000000000000" pitchFamily="2" charset="0"/>
              </a:rPr>
              <a:t>Vi har en åben og ærlig dialog, hvor vi taler os direkte ind i problemstillingerne</a:t>
            </a:r>
          </a:p>
          <a:p>
            <a:pPr algn="l">
              <a:buFont typeface="Arial" panose="020B0604020202020204" pitchFamily="34" charset="0"/>
              <a:buChar char="•"/>
            </a:pPr>
            <a:r>
              <a:rPr lang="da-DK" b="0" i="0" dirty="0">
                <a:solidFill>
                  <a:srgbClr val="2C3E50"/>
                </a:solidFill>
                <a:effectLst/>
                <a:latin typeface="Montserrat" panose="00000500000000000000" pitchFamily="2" charset="0"/>
              </a:rPr>
              <a:t>Vi lader os påvirke af hinandens argumenter og deler både viden og uvidenhed</a:t>
            </a:r>
          </a:p>
        </p:txBody>
      </p:sp>
      <p:sp>
        <p:nvSpPr>
          <p:cNvPr id="4" name="Pladsholder til slidenummer 3"/>
          <p:cNvSpPr>
            <a:spLocks noGrp="1"/>
          </p:cNvSpPr>
          <p:nvPr>
            <p:ph type="sldNum" sz="quarter" idx="5"/>
          </p:nvPr>
        </p:nvSpPr>
        <p:spPr/>
        <p:txBody>
          <a:bodyPr/>
          <a:lstStyle/>
          <a:p>
            <a:fld id="{76ED502D-817E-4215-8128-908F33087BEB}" type="slidenum">
              <a:rPr lang="da-DK" smtClean="0"/>
              <a:t>14</a:t>
            </a:fld>
            <a:endParaRPr lang="da-DK"/>
          </a:p>
        </p:txBody>
      </p:sp>
    </p:spTree>
    <p:extLst>
      <p:ext uri="{BB962C8B-B14F-4D97-AF65-F5344CB8AC3E}">
        <p14:creationId xmlns:p14="http://schemas.microsoft.com/office/powerpoint/2010/main" val="331629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rgbClr val="FF0000"/>
                </a:solidFill>
                <a:effectLst/>
                <a:latin typeface="+mn-lt"/>
                <a:ea typeface="+mn-ea"/>
                <a:cs typeface="+mn-cs"/>
              </a:rPr>
              <a:t>Formandskab/mødefacilitator giver en kort</a:t>
            </a:r>
            <a:r>
              <a:rPr lang="da-DK" sz="1200" kern="1200" baseline="0" dirty="0">
                <a:solidFill>
                  <a:srgbClr val="FF0000"/>
                </a:solidFill>
                <a:effectLst/>
                <a:latin typeface="+mn-lt"/>
                <a:ea typeface="+mn-ea"/>
                <a:cs typeface="+mn-cs"/>
              </a:rPr>
              <a:t> præsentation til mødet, som passer til den ramme, som mødet afholdes under.</a:t>
            </a:r>
          </a:p>
          <a:p>
            <a:endParaRPr lang="da-DK" sz="1200" kern="1200" baseline="0" dirty="0">
              <a:solidFill>
                <a:srgbClr val="FF0000"/>
              </a:solidFill>
              <a:effectLst/>
              <a:latin typeface="+mn-lt"/>
              <a:ea typeface="+mn-ea"/>
              <a:cs typeface="+mn-cs"/>
            </a:endParaRPr>
          </a:p>
          <a:p>
            <a:r>
              <a:rPr lang="da-DK" sz="1200" b="1" kern="1200" baseline="0" dirty="0">
                <a:solidFill>
                  <a:srgbClr val="FF0000"/>
                </a:solidFill>
                <a:effectLst/>
                <a:latin typeface="+mn-lt"/>
                <a:ea typeface="+mn-ea"/>
                <a:cs typeface="+mn-cs"/>
              </a:rPr>
              <a:t>Valgfrie </a:t>
            </a:r>
            <a:r>
              <a:rPr lang="da-DK" sz="1200" b="1" kern="1200" baseline="0" dirty="0" err="1">
                <a:solidFill>
                  <a:srgbClr val="FF0000"/>
                </a:solidFill>
                <a:effectLst/>
                <a:latin typeface="+mn-lt"/>
                <a:ea typeface="+mn-ea"/>
                <a:cs typeface="+mn-cs"/>
              </a:rPr>
              <a:t>talenoter</a:t>
            </a:r>
            <a:r>
              <a:rPr lang="da-DK" sz="1200" b="1" kern="1200" baseline="0" dirty="0">
                <a:solidFill>
                  <a:srgbClr val="FF0000"/>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baseline="0" dirty="0">
                <a:solidFill>
                  <a:srgbClr val="FF0000"/>
                </a:solidFill>
                <a:effectLst/>
                <a:latin typeface="+mn-lt"/>
                <a:ea typeface="+mn-ea"/>
                <a:cs typeface="+mn-cs"/>
              </a:rPr>
              <a:t>I Randers Kommune </a:t>
            </a:r>
            <a:r>
              <a:rPr lang="da-DK" sz="1200" dirty="0">
                <a:effectLst/>
                <a:latin typeface="Calibri" panose="020F0502020204030204" pitchFamily="34" charset="0"/>
                <a:ea typeface="Calibri" panose="020F0502020204030204" pitchFamily="34" charset="0"/>
                <a:cs typeface="Times New Roman" panose="02020603050405020304" pitchFamily="18" charset="0"/>
              </a:rPr>
              <a:t>ønsker vi at øge fokus på god kommunikation og særligt herunder den gode omgangstone med henblik på det gode arbejdsmiljø og psykologisk tryghed.</a:t>
            </a:r>
            <a:endParaRPr lang="da-DK" sz="1200" kern="1200" baseline="0" dirty="0">
              <a:solidFill>
                <a:srgbClr val="FF0000"/>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baseline="0" dirty="0">
                <a:solidFill>
                  <a:srgbClr val="FF0000"/>
                </a:solidFill>
                <a:effectLst/>
                <a:latin typeface="+mn-lt"/>
                <a:ea typeface="+mn-ea"/>
                <a:cs typeface="+mn-cs"/>
              </a:rPr>
              <a:t>Den gode omgangstone</a:t>
            </a:r>
            <a:r>
              <a:rPr lang="da-DK" sz="1200" kern="1200" dirty="0">
                <a:solidFill>
                  <a:srgbClr val="FF0000"/>
                </a:solidFill>
                <a:effectLst/>
                <a:latin typeface="+mn-lt"/>
                <a:ea typeface="+mn-ea"/>
                <a:cs typeface="+mn-cs"/>
              </a:rPr>
              <a:t> er et vigtigt tema både mellem kollegaerne på arbejdspladsen, men også i forhold til mødet med</a:t>
            </a:r>
            <a:r>
              <a:rPr lang="da-DK" sz="1200" kern="1200" baseline="0" dirty="0">
                <a:solidFill>
                  <a:srgbClr val="FF0000"/>
                </a:solidFill>
                <a:effectLst/>
                <a:latin typeface="+mn-lt"/>
                <a:ea typeface="+mn-ea"/>
                <a:cs typeface="+mn-cs"/>
              </a:rPr>
              <a:t> borgerne.</a:t>
            </a:r>
            <a:r>
              <a:rPr lang="da-DK" sz="1200" kern="1200" dirty="0">
                <a:solidFill>
                  <a:schemeClr val="tx1"/>
                </a:solidFill>
                <a:effectLst/>
                <a:latin typeface="+mn-lt"/>
                <a:ea typeface="+mn-ea"/>
                <a:cs typeface="+mn-cs"/>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baseline="0" dirty="0">
              <a:solidFill>
                <a:srgbClr val="FF0000"/>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76ED502D-817E-4215-8128-908F33087BEB}" type="slidenum">
              <a:rPr lang="da-DK" smtClean="0"/>
              <a:t>2</a:t>
            </a:fld>
            <a:endParaRPr lang="da-DK"/>
          </a:p>
        </p:txBody>
      </p:sp>
    </p:spTree>
    <p:extLst>
      <p:ext uri="{BB962C8B-B14F-4D97-AF65-F5344CB8AC3E}">
        <p14:creationId xmlns:p14="http://schemas.microsoft.com/office/powerpoint/2010/main" val="406716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i="1" dirty="0"/>
          </a:p>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3</a:t>
            </a:fld>
            <a:endParaRPr lang="da-DK"/>
          </a:p>
        </p:txBody>
      </p:sp>
    </p:spTree>
    <p:extLst>
      <p:ext uri="{BB962C8B-B14F-4D97-AF65-F5344CB8AC3E}">
        <p14:creationId xmlns:p14="http://schemas.microsoft.com/office/powerpoint/2010/main" val="81924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24175" y="849313"/>
            <a:ext cx="4078288" cy="229393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Valgfrie </a:t>
            </a:r>
            <a:r>
              <a:rPr lang="da-DK" sz="1200" b="1" kern="1200" dirty="0" err="1">
                <a:solidFill>
                  <a:schemeClr val="tx1"/>
                </a:solidFill>
                <a:effectLst/>
                <a:latin typeface="+mn-lt"/>
                <a:ea typeface="+mn-ea"/>
                <a:cs typeface="+mn-cs"/>
              </a:rPr>
              <a:t>talenoter</a:t>
            </a:r>
            <a:r>
              <a:rPr lang="da-DK" sz="1200" b="1" kern="1200" dirty="0">
                <a:solidFill>
                  <a:schemeClr val="tx1"/>
                </a:solidFill>
                <a:effectLst/>
                <a:latin typeface="+mn-lt"/>
                <a:ea typeface="+mn-ea"/>
                <a:cs typeface="+mn-cs"/>
              </a:rPr>
              <a:t>:</a:t>
            </a:r>
            <a:endParaRPr lang="da-DK" sz="1200" kern="1200" dirty="0">
              <a:solidFill>
                <a:schemeClr val="tx1"/>
              </a:solidFill>
              <a:effectLst/>
              <a:latin typeface="+mn-lt"/>
              <a:ea typeface="+mn-ea"/>
              <a:cs typeface="+mn-cs"/>
            </a:endParaRPr>
          </a:p>
          <a:p>
            <a:pPr marL="171450" indent="-171450">
              <a:buFont typeface="Arial" panose="020B0604020202020204" pitchFamily="34" charset="0"/>
              <a:buChar char="•"/>
            </a:pPr>
            <a:r>
              <a:rPr lang="da-DK" dirty="0"/>
              <a:t>Som led i dialogen om ‘den gode omgangstone’ lægger Personale- og Ledelsespolitikken i Randers Kommune op til en krænkelsesfri kultur. Dette betyder, at der i kommunikationen ikke forekommer krænkende, fordomsfulde eller </a:t>
            </a:r>
            <a:r>
              <a:rPr lang="da-DK" dirty="0" err="1"/>
              <a:t>uligeværdige</a:t>
            </a:r>
            <a:r>
              <a:rPr lang="da-DK" dirty="0"/>
              <a:t> kommentarer.</a:t>
            </a:r>
          </a:p>
          <a:p>
            <a:pPr marL="171450" indent="-171450">
              <a:buFont typeface="Arial" panose="020B0604020202020204" pitchFamily="34" charset="0"/>
              <a:buChar char="•"/>
            </a:pPr>
            <a:endParaRPr lang="da-DK" dirty="0"/>
          </a:p>
          <a:p>
            <a:pPr marL="0" indent="0">
              <a:buFont typeface="Arial" panose="020B0604020202020204" pitchFamily="34" charset="0"/>
              <a:buNone/>
            </a:pPr>
            <a:endParaRPr lang="da-DK" i="1" dirty="0"/>
          </a:p>
        </p:txBody>
      </p:sp>
      <p:sp>
        <p:nvSpPr>
          <p:cNvPr id="4" name="Pladsholder til slidenummer 3"/>
          <p:cNvSpPr>
            <a:spLocks noGrp="1"/>
          </p:cNvSpPr>
          <p:nvPr>
            <p:ph type="sldNum" sz="quarter" idx="5"/>
          </p:nvPr>
        </p:nvSpPr>
        <p:spPr/>
        <p:txBody>
          <a:bodyPr/>
          <a:lstStyle/>
          <a:p>
            <a:pPr marL="0" marR="0" lvl="0" indent="0" algn="r" defTabSz="1371589" rtl="0" eaLnBrk="1" fontAlgn="auto" latinLnBrk="0" hangingPunct="1">
              <a:lnSpc>
                <a:spcPct val="100000"/>
              </a:lnSpc>
              <a:spcBef>
                <a:spcPts val="0"/>
              </a:spcBef>
              <a:spcAft>
                <a:spcPts val="0"/>
              </a:spcAft>
              <a:buClrTx/>
              <a:buSzTx/>
              <a:buFontTx/>
              <a:buNone/>
              <a:tabLst/>
              <a:defRPr/>
            </a:pPr>
            <a:fld id="{76ED502D-817E-4215-8128-908F33087BE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589"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95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24175" y="849313"/>
            <a:ext cx="4078288" cy="229393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Valgfrie </a:t>
            </a:r>
            <a:r>
              <a:rPr lang="da-DK" sz="1200" b="1" kern="1200" dirty="0" err="1">
                <a:solidFill>
                  <a:schemeClr val="tx1"/>
                </a:solidFill>
                <a:effectLst/>
                <a:latin typeface="+mn-lt"/>
                <a:ea typeface="+mn-ea"/>
                <a:cs typeface="+mn-cs"/>
              </a:rPr>
              <a:t>talenoter</a:t>
            </a:r>
            <a:r>
              <a:rPr lang="da-DK" sz="1200" b="1" kern="1200" dirty="0">
                <a:solidFill>
                  <a:schemeClr val="tx1"/>
                </a:solidFill>
                <a:effectLst/>
                <a:latin typeface="+mn-lt"/>
                <a:ea typeface="+mn-ea"/>
                <a:cs typeface="+mn-cs"/>
              </a:rPr>
              <a:t>:</a:t>
            </a:r>
            <a:endParaRPr lang="da-DK" sz="1200" kern="1200" dirty="0">
              <a:solidFill>
                <a:schemeClr val="tx1"/>
              </a:solidFill>
              <a:effectLst/>
              <a:latin typeface="+mn-lt"/>
              <a:ea typeface="+mn-ea"/>
              <a:cs typeface="+mn-cs"/>
            </a:endParaRPr>
          </a:p>
          <a:p>
            <a:pPr marL="171450" indent="-171450">
              <a:buFont typeface="Arial" panose="020B0604020202020204" pitchFamily="34" charset="0"/>
              <a:buChar char="•"/>
            </a:pPr>
            <a:r>
              <a:rPr lang="da-DK" dirty="0"/>
              <a:t>Udover Personale- og Ledelsespolitikken understøtter kønsligestillingspolitikken yderligere den gode omgangstone med et særligt fokus på kommunikationskulturen. Her zoomer vi ind på, hvordan vi egentlig snakker med hinanden, samt støtter hinanden i at sige fra over for nedladende eller fordomsfuld kommunikation. Her skal kommunikation forstås både som verbal og nonverbal kommunikation. </a:t>
            </a:r>
          </a:p>
          <a:p>
            <a:pPr marL="171450" indent="-171450">
              <a:buFont typeface="Arial" panose="020B0604020202020204" pitchFamily="34" charset="0"/>
              <a:buChar char="•"/>
            </a:pPr>
            <a:r>
              <a:rPr lang="da-DK" dirty="0"/>
              <a:t>Som arbejdsplads vil vi gerne bakke op omkring de to politikker, og her har både leder, AMR og TR en </a:t>
            </a:r>
            <a:r>
              <a:rPr lang="da-DK" dirty="0" err="1"/>
              <a:t>en</a:t>
            </a:r>
            <a:r>
              <a:rPr lang="da-DK" dirty="0"/>
              <a:t> særlig rolle ifm. at følge op og få politikkerne til at leve i det daglige arbejde.  Det handler om at have et fortsat fokus på en kultur hvor der siges fra over for dårlig adfærd og kommunikation i dagligdagen.</a:t>
            </a:r>
          </a:p>
          <a:p>
            <a:pPr marL="171450" indent="-171450">
              <a:buFont typeface="Arial" panose="020B0604020202020204" pitchFamily="34" charset="0"/>
              <a:buChar cha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i="1" dirty="0"/>
          </a:p>
          <a:p>
            <a:pPr marL="0" indent="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pPr marL="0" marR="0" lvl="0" indent="0" algn="r" defTabSz="1371589" rtl="0" eaLnBrk="1" fontAlgn="auto" latinLnBrk="0" hangingPunct="1">
              <a:lnSpc>
                <a:spcPct val="100000"/>
              </a:lnSpc>
              <a:spcBef>
                <a:spcPts val="0"/>
              </a:spcBef>
              <a:spcAft>
                <a:spcPts val="0"/>
              </a:spcAft>
              <a:buClrTx/>
              <a:buSzTx/>
              <a:buFontTx/>
              <a:buNone/>
              <a:tabLst/>
              <a:defRPr/>
            </a:pPr>
            <a:fld id="{76ED502D-817E-4215-8128-908F33087BE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589"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47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24175" y="849313"/>
            <a:ext cx="4078288" cy="229393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1"/>
                </a:solidFill>
                <a:effectLst/>
                <a:latin typeface="+mn-lt"/>
                <a:ea typeface="+mn-ea"/>
                <a:cs typeface="+mn-cs"/>
              </a:rPr>
              <a:t>Valgfrie </a:t>
            </a:r>
            <a:r>
              <a:rPr lang="da-DK" sz="1800" b="1" kern="1200" dirty="0" err="1">
                <a:solidFill>
                  <a:schemeClr val="tx1"/>
                </a:solidFill>
                <a:effectLst/>
                <a:latin typeface="+mn-lt"/>
                <a:ea typeface="+mn-ea"/>
                <a:cs typeface="+mn-cs"/>
              </a:rPr>
              <a:t>talenoter</a:t>
            </a:r>
            <a:r>
              <a:rPr lang="da-DK" sz="1800" b="1" kern="1200" dirty="0">
                <a:solidFill>
                  <a:schemeClr val="tx1"/>
                </a:solidFill>
                <a:effectLst/>
                <a:latin typeface="+mn-lt"/>
                <a:ea typeface="+mn-ea"/>
                <a:cs typeface="+mn-cs"/>
              </a:rPr>
              <a:t>:</a:t>
            </a:r>
            <a:endParaRPr lang="da-DK"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effectLst/>
                <a:latin typeface="Segoe UI" panose="020B0502040204020203" pitchFamily="34" charset="0"/>
              </a:rPr>
              <a:t>Vores intentioner er dannet på baggrund af den måde, vi ser verden på (den måde vi opfatter information på).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effectLst/>
                <a:latin typeface="Segoe UI" panose="020B0502040204020203" pitchFamily="34" charset="0"/>
              </a:rPr>
              <a:t>På arbejdspladsen må vi antage, at ingen ønsker at skade sine kolleger, hvorfor intentioner må være gode.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effectLst/>
                <a:latin typeface="Segoe UI" panose="020B0502040204020203" pitchFamily="34" charset="0"/>
              </a:rPr>
              <a:t>Nogle gange kan kommunikation gå galt mellem mennesker, fordi afsender har fokus på sin intention, mens modtageren har fokus på effekten af det sagte.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effectLst/>
                <a:latin typeface="Segoe UI" panose="020B0502040204020203" pitchFamily="34" charset="0"/>
              </a:rPr>
              <a:t>Den psykologiske tryghed på arbejdspladsen sætter rammen for hvordan vi kan tale om de misforståelser som kan ske mellem 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effectLst/>
                <a:latin typeface="Segoe UI" panose="020B0502040204020203" pitchFamily="34" charset="0"/>
              </a:rPr>
              <a:t>Derfor må jeg som leder/TR/AMR og I som kollegaer være opmærksomme på vores kommunikation og hvordan der kan opstå utilsigtede misforståelser undervejs i kommunikationen.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800" dirty="0">
              <a:solidFill>
                <a:schemeClr val="tx1">
                  <a:lumMod val="75000"/>
                  <a:lumOff val="25000"/>
                </a:schemeClr>
              </a:solidFill>
              <a:effectLst/>
              <a:latin typeface="Segoe UI" panose="020B0502040204020203"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dirty="0">
              <a:effectLst/>
              <a:latin typeface="Arial" panose="020B0604020202020204" pitchFamily="34" charset="0"/>
            </a:endParaRPr>
          </a:p>
        </p:txBody>
      </p:sp>
      <p:sp>
        <p:nvSpPr>
          <p:cNvPr id="4" name="Pladsholder til slidenummer 3"/>
          <p:cNvSpPr>
            <a:spLocks noGrp="1"/>
          </p:cNvSpPr>
          <p:nvPr>
            <p:ph type="sldNum" sz="quarter" idx="5"/>
          </p:nvPr>
        </p:nvSpPr>
        <p:spPr/>
        <p:txBody>
          <a:bodyPr/>
          <a:lstStyle/>
          <a:p>
            <a:pPr marL="0" marR="0" lvl="0" indent="0" algn="r" defTabSz="1371589" rtl="0" eaLnBrk="1" fontAlgn="auto" latinLnBrk="0" hangingPunct="1">
              <a:lnSpc>
                <a:spcPct val="100000"/>
              </a:lnSpc>
              <a:spcBef>
                <a:spcPts val="0"/>
              </a:spcBef>
              <a:spcAft>
                <a:spcPts val="0"/>
              </a:spcAft>
              <a:buClrTx/>
              <a:buSzTx/>
              <a:buFontTx/>
              <a:buNone/>
              <a:tabLst/>
              <a:defRPr/>
            </a:pPr>
            <a:fld id="{76ED502D-817E-4215-8128-908F33087BE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589"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37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25763" y="849313"/>
            <a:ext cx="4075112" cy="229393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1"/>
                </a:solidFill>
                <a:effectLst/>
                <a:latin typeface="+mn-lt"/>
                <a:ea typeface="+mn-ea"/>
                <a:cs typeface="+mn-cs"/>
              </a:rPr>
              <a:t>Valgfrie </a:t>
            </a:r>
            <a:r>
              <a:rPr lang="da-DK" sz="1800" b="1" kern="1200" dirty="0" err="1">
                <a:solidFill>
                  <a:schemeClr val="tx1"/>
                </a:solidFill>
                <a:effectLst/>
                <a:latin typeface="+mn-lt"/>
                <a:ea typeface="+mn-ea"/>
                <a:cs typeface="+mn-cs"/>
              </a:rPr>
              <a:t>talenoter</a:t>
            </a:r>
            <a:r>
              <a:rPr lang="da-DK" sz="1800" b="1" kern="1200" dirty="0">
                <a:solidFill>
                  <a:schemeClr val="tx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b="0" dirty="0">
                <a:effectLst/>
                <a:latin typeface="Segoe UI" panose="020B0502040204020203" pitchFamily="34" charset="0"/>
              </a:rPr>
              <a:t>Udvikling af vores egne filtre sker gennem hele livet. Filtrene dannes og formes ud fra vores interaktioner med og tolkninger af andre mennesker.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b="0" dirty="0">
                <a:effectLst/>
                <a:latin typeface="Segoe UI" panose="020B0502040204020203" pitchFamily="34" charset="0"/>
              </a:rPr>
              <a:t>Filtrene er det første, som information skal passere, og filtrene vil sortere og prioritere i den modtagne information, inden man som menneske tager stilling til informationen.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b="0" dirty="0">
                <a:effectLst/>
                <a:latin typeface="Segoe UI" panose="020B0502040204020203" pitchFamily="34" charset="0"/>
              </a:rPr>
              <a:t>Forskellene på vores forskellige filtre kan både være små og store. Hvis der er store forskelle, kan det resultere i, at mennesker danner vidt forskellige tolkninger af de samme situationer.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b="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b="0" dirty="0">
                <a:effectLst/>
                <a:latin typeface="Segoe UI" panose="020B0502040204020203" pitchFamily="34" charset="0"/>
              </a:rPr>
              <a:t>I en arbejdskontekst betyder det, at vi har forskellige tolkninger/perspektiver på den samme situation, uden måske overhovedet at være klar over det.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b="0" dirty="0">
                <a:effectLst/>
                <a:latin typeface="Segoe UI" panose="020B0502040204020203" pitchFamily="34" charset="0"/>
              </a:rPr>
              <a:t>Hvis der på arbejdspladsen er store forskelle mellem vores filtre, kan det være en god idé at snakke om omgangstone, intentioner og adfærd, så man kan mindske antallet af misforståelser, der ellers kan forekomme.</a:t>
            </a:r>
          </a:p>
        </p:txBody>
      </p:sp>
      <p:sp>
        <p:nvSpPr>
          <p:cNvPr id="4" name="Pladsholder til slidenummer 3"/>
          <p:cNvSpPr>
            <a:spLocks noGrp="1"/>
          </p:cNvSpPr>
          <p:nvPr>
            <p:ph type="sldNum" sz="quarter" idx="5"/>
          </p:nvPr>
        </p:nvSpPr>
        <p:spPr/>
        <p:txBody>
          <a:bodyPr/>
          <a:lstStyle/>
          <a:p>
            <a:pPr marL="0" marR="0" lvl="0" indent="0" algn="r" defTabSz="1371589" rtl="0" eaLnBrk="1" fontAlgn="auto" latinLnBrk="0" hangingPunct="1">
              <a:lnSpc>
                <a:spcPct val="100000"/>
              </a:lnSpc>
              <a:spcBef>
                <a:spcPts val="0"/>
              </a:spcBef>
              <a:spcAft>
                <a:spcPts val="0"/>
              </a:spcAft>
              <a:buClrTx/>
              <a:buSzTx/>
              <a:buFontTx/>
              <a:buNone/>
              <a:tabLst/>
              <a:defRPr/>
            </a:pPr>
            <a:fld id="{76ED502D-817E-4215-8128-908F33087BE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r" defTabSz="1371589"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299571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Valgfrie </a:t>
            </a:r>
            <a:r>
              <a:rPr lang="da-DK" sz="1200" b="1" kern="1200" dirty="0" err="1">
                <a:solidFill>
                  <a:schemeClr val="tx1"/>
                </a:solidFill>
                <a:effectLst/>
                <a:latin typeface="+mn-lt"/>
                <a:ea typeface="+mn-ea"/>
                <a:cs typeface="+mn-cs"/>
              </a:rPr>
              <a:t>talenoter</a:t>
            </a:r>
            <a:r>
              <a:rPr lang="da-DK" sz="1200" b="1" kern="1200" dirty="0">
                <a:solidFill>
                  <a:schemeClr val="tx1"/>
                </a:solidFill>
                <a:effectLst/>
                <a:latin typeface="+mn-lt"/>
                <a:ea typeface="+mn-ea"/>
                <a:cs typeface="+mn-cs"/>
              </a:rPr>
              <a:t>:</a:t>
            </a:r>
            <a:endParaRPr lang="da-DK"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solidFill>
                  <a:srgbClr val="374151"/>
                </a:solidFill>
              </a:rPr>
              <a:t>Modtagere tolker på mere end det sagte – betoning, mimik, pauser, øjenkontakt og kropssprog har alt indflydelse på, hvordan vi fremstår over for hinanden.</a:t>
            </a:r>
          </a:p>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8</a:t>
            </a:fld>
            <a:endParaRPr lang="da-DK"/>
          </a:p>
        </p:txBody>
      </p:sp>
    </p:spTree>
    <p:extLst>
      <p:ext uri="{BB962C8B-B14F-4D97-AF65-F5344CB8AC3E}">
        <p14:creationId xmlns:p14="http://schemas.microsoft.com/office/powerpoint/2010/main" val="68701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Valgfrie </a:t>
            </a:r>
            <a:r>
              <a:rPr lang="da-DK" sz="1200" b="1" kern="1200" dirty="0" err="1">
                <a:solidFill>
                  <a:schemeClr val="tx1"/>
                </a:solidFill>
                <a:effectLst/>
                <a:latin typeface="+mn-lt"/>
                <a:ea typeface="+mn-ea"/>
                <a:cs typeface="+mn-cs"/>
              </a:rPr>
              <a:t>talenoter</a:t>
            </a:r>
            <a:r>
              <a:rPr lang="da-DK" sz="1200" b="1" kern="1200" dirty="0">
                <a:solidFill>
                  <a:schemeClr val="tx1"/>
                </a:solidFill>
                <a:effectLst/>
                <a:latin typeface="+mn-lt"/>
                <a:ea typeface="+mn-ea"/>
                <a:cs typeface="+mn-cs"/>
              </a:rPr>
              <a:t>:</a:t>
            </a:r>
            <a:endParaRPr lang="da-DK" sz="1200" kern="1200" dirty="0">
              <a:solidFill>
                <a:schemeClr val="tx1"/>
              </a:solidFill>
              <a:effectLst/>
              <a:latin typeface="+mn-lt"/>
              <a:ea typeface="+mn-ea"/>
              <a:cs typeface="+mn-cs"/>
            </a:endParaRPr>
          </a:p>
          <a:p>
            <a:pPr marL="171450" indent="-171450">
              <a:buFont typeface="Arial" panose="020B0604020202020204" pitchFamily="34" charset="0"/>
              <a:buChar char="•"/>
            </a:pPr>
            <a:r>
              <a:rPr lang="da-DK" dirty="0"/>
              <a:t>Der findes negative arbejdskulturer, der gemmer sig bag humor i deres omgangstonen (nedladende kommentarer, diskriminerende på alder, køn o.l.).</a:t>
            </a:r>
          </a:p>
          <a:p>
            <a:pPr marL="171450" indent="-171450">
              <a:buFont typeface="Arial" panose="020B0604020202020204" pitchFamily="34" charset="0"/>
              <a:buChar char="•"/>
            </a:pPr>
            <a:r>
              <a:rPr lang="da-DK" dirty="0"/>
              <a:t>Vær opmærksom på, at modtageren af dobbeltbetydende/hentydende kommentarer tolker på betydning af kommunikation og kan opleve sig sat i en ikke ønsket position i fællesskabet. </a:t>
            </a:r>
          </a:p>
        </p:txBody>
      </p:sp>
      <p:sp>
        <p:nvSpPr>
          <p:cNvPr id="4" name="Pladsholder til slidenummer 3"/>
          <p:cNvSpPr>
            <a:spLocks noGrp="1"/>
          </p:cNvSpPr>
          <p:nvPr>
            <p:ph type="sldNum" sz="quarter" idx="5"/>
          </p:nvPr>
        </p:nvSpPr>
        <p:spPr/>
        <p:txBody>
          <a:bodyPr/>
          <a:lstStyle/>
          <a:p>
            <a:fld id="{76ED502D-817E-4215-8128-908F33087BEB}" type="slidenum">
              <a:rPr lang="da-DK" smtClean="0"/>
              <a:t>9</a:t>
            </a:fld>
            <a:endParaRPr lang="da-DK"/>
          </a:p>
        </p:txBody>
      </p:sp>
    </p:spTree>
    <p:extLst>
      <p:ext uri="{BB962C8B-B14F-4D97-AF65-F5344CB8AC3E}">
        <p14:creationId xmlns:p14="http://schemas.microsoft.com/office/powerpoint/2010/main" val="58266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descr="Et billede, der indeholder tekst, clipart&#10;&#10;Automatisk genereret beskrivelse">
            <a:extLst>
              <a:ext uri="{FF2B5EF4-FFF2-40B4-BE49-F238E27FC236}">
                <a16:creationId xmlns:a16="http://schemas.microsoft.com/office/drawing/2014/main" id="{7C6DFEC2-A696-497F-A700-191FBA15D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9" y="9576000"/>
            <a:ext cx="2390268" cy="396000"/>
          </a:xfrm>
          <a:prstGeom prst="rect">
            <a:avLst/>
          </a:prstGeom>
        </p:spPr>
      </p:pic>
      <p:sp>
        <p:nvSpPr>
          <p:cNvPr id="7" name="Pladsholder til tekst 6">
            <a:extLst>
              <a:ext uri="{FF2B5EF4-FFF2-40B4-BE49-F238E27FC236}">
                <a16:creationId xmlns:a16="http://schemas.microsoft.com/office/drawing/2014/main" id="{88CF3713-444F-4752-A780-8C5378E3EC0D}"/>
              </a:ext>
            </a:extLst>
          </p:cNvPr>
          <p:cNvSpPr>
            <a:spLocks noGrp="1"/>
          </p:cNvSpPr>
          <p:nvPr>
            <p:ph type="body" sz="quarter" idx="10" hasCustomPrompt="1"/>
          </p:nvPr>
        </p:nvSpPr>
        <p:spPr>
          <a:xfrm>
            <a:off x="3496709" y="9393000"/>
            <a:ext cx="8116887" cy="762000"/>
          </a:xfrm>
          <a:prstGeom prst="rect">
            <a:avLst/>
          </a:prstGeom>
        </p:spPr>
        <p:txBody>
          <a:bodyPr tIns="0" bIns="0" anchor="ctr" anchorCtr="0"/>
          <a:lstStyle>
            <a:lvl1pPr marL="0" indent="0">
              <a:buNone/>
              <a:defRPr sz="4000" b="0">
                <a:solidFill>
                  <a:schemeClr val="bg1"/>
                </a:solidFill>
              </a:defRPr>
            </a:lvl1pPr>
          </a:lstStyle>
          <a:p>
            <a:pPr lvl="0"/>
            <a:r>
              <a:rPr lang="da-DK" dirty="0"/>
              <a:t>-  23 september 2022</a:t>
            </a:r>
          </a:p>
        </p:txBody>
      </p:sp>
      <p:sp>
        <p:nvSpPr>
          <p:cNvPr id="9" name="Pladsholder til tekst 8">
            <a:extLst>
              <a:ext uri="{FF2B5EF4-FFF2-40B4-BE49-F238E27FC236}">
                <a16:creationId xmlns:a16="http://schemas.microsoft.com/office/drawing/2014/main" id="{81B51FD5-86A1-443D-BBF1-C0EF494552AC}"/>
              </a:ext>
            </a:extLst>
          </p:cNvPr>
          <p:cNvSpPr>
            <a:spLocks noGrp="1"/>
          </p:cNvSpPr>
          <p:nvPr>
            <p:ph type="body" sz="quarter" idx="11" hasCustomPrompt="1"/>
          </p:nvPr>
        </p:nvSpPr>
        <p:spPr>
          <a:xfrm>
            <a:off x="1" y="2586038"/>
            <a:ext cx="18287999" cy="2133600"/>
          </a:xfrm>
          <a:prstGeom prst="rect">
            <a:avLst/>
          </a:prstGeom>
        </p:spPr>
        <p:txBody>
          <a:bodyPr anchor="ctr"/>
          <a:lstStyle>
            <a:lvl1pPr marL="0" indent="0" algn="ctr">
              <a:buNone/>
              <a:defRPr sz="16600" b="1">
                <a:solidFill>
                  <a:schemeClr val="bg1"/>
                </a:solidFill>
              </a:defRPr>
            </a:lvl1pPr>
          </a:lstStyle>
          <a:p>
            <a:pPr lvl="0"/>
            <a:r>
              <a:rPr lang="da-DK" dirty="0"/>
              <a:t>Titel på slideshow</a:t>
            </a:r>
          </a:p>
        </p:txBody>
      </p:sp>
      <p:sp>
        <p:nvSpPr>
          <p:cNvPr id="12" name="Titel 11">
            <a:extLst>
              <a:ext uri="{FF2B5EF4-FFF2-40B4-BE49-F238E27FC236}">
                <a16:creationId xmlns:a16="http://schemas.microsoft.com/office/drawing/2014/main" id="{84CD2C73-5DEF-4413-9E28-10F31BAC1D23}"/>
              </a:ext>
            </a:extLst>
          </p:cNvPr>
          <p:cNvSpPr>
            <a:spLocks noGrp="1"/>
          </p:cNvSpPr>
          <p:nvPr>
            <p:ph type="title" hasCustomPrompt="1"/>
          </p:nvPr>
        </p:nvSpPr>
        <p:spPr>
          <a:xfrm>
            <a:off x="1" y="4719638"/>
            <a:ext cx="18287999" cy="1989137"/>
          </a:xfrm>
          <a:prstGeom prst="rect">
            <a:avLst/>
          </a:prstGeom>
        </p:spPr>
        <p:txBody>
          <a:bodyPr/>
          <a:lstStyle>
            <a:lvl1pPr algn="ctr">
              <a:defRPr sz="6000" b="1">
                <a:solidFill>
                  <a:schemeClr val="bg1"/>
                </a:solidFill>
              </a:defRPr>
            </a:lvl1pPr>
          </a:lstStyle>
          <a:p>
            <a:r>
              <a:rPr lang="da-DK" dirty="0"/>
              <a:t>Undertitel på slideshow</a:t>
            </a:r>
          </a:p>
        </p:txBody>
      </p:sp>
      <p:pic>
        <p:nvPicPr>
          <p:cNvPr id="6" name="Billede 5">
            <a:extLst>
              <a:ext uri="{FF2B5EF4-FFF2-40B4-BE49-F238E27FC236}">
                <a16:creationId xmlns:a16="http://schemas.microsoft.com/office/drawing/2014/main" id="{E8E501E6-55B6-4FCB-8419-0CD0D64FEE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Tree>
    <p:extLst>
      <p:ext uri="{BB962C8B-B14F-4D97-AF65-F5344CB8AC3E}">
        <p14:creationId xmlns:p14="http://schemas.microsoft.com/office/powerpoint/2010/main" val="59344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illede + grøn indho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603389F6-819B-437D-A80E-C11EE608C03A}"/>
              </a:ext>
            </a:extLst>
          </p:cNvPr>
          <p:cNvSpPr>
            <a:spLocks noGrp="1"/>
          </p:cNvSpPr>
          <p:nvPr>
            <p:ph type="pic" sz="quarter" idx="12"/>
          </p:nvPr>
        </p:nvSpPr>
        <p:spPr>
          <a:xfrm>
            <a:off x="0" y="0"/>
            <a:ext cx="11430000" cy="10287001"/>
          </a:xfrm>
          <a:custGeom>
            <a:avLst/>
            <a:gdLst>
              <a:gd name="connsiteX0" fmla="*/ 0 w 11430000"/>
              <a:gd name="connsiteY0" fmla="*/ 0 h 10287001"/>
              <a:gd name="connsiteX1" fmla="*/ 11430000 w 11430000"/>
              <a:gd name="connsiteY1" fmla="*/ 0 h 10287001"/>
              <a:gd name="connsiteX2" fmla="*/ 11430000 w 11430000"/>
              <a:gd name="connsiteY2" fmla="*/ 7746151 h 10287001"/>
              <a:gd name="connsiteX3" fmla="*/ 11387988 w 11430000"/>
              <a:gd name="connsiteY3" fmla="*/ 8021428 h 10287001"/>
              <a:gd name="connsiteX4" fmla="*/ 9164428 w 11430000"/>
              <a:gd name="connsiteY4" fmla="*/ 10244987 h 10287001"/>
              <a:gd name="connsiteX5" fmla="*/ 8889139 w 11430000"/>
              <a:gd name="connsiteY5" fmla="*/ 10287001 h 10287001"/>
              <a:gd name="connsiteX6" fmla="*/ 0 w 11430000"/>
              <a:gd name="connsiteY6" fmla="*/ 1028700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0" h="10287001">
                <a:moveTo>
                  <a:pt x="0" y="0"/>
                </a:moveTo>
                <a:lnTo>
                  <a:pt x="11430000" y="0"/>
                </a:lnTo>
                <a:lnTo>
                  <a:pt x="11430000" y="7746151"/>
                </a:lnTo>
                <a:lnTo>
                  <a:pt x="11387988" y="8021428"/>
                </a:lnTo>
                <a:cubicBezTo>
                  <a:pt x="11159601" y="9137527"/>
                  <a:pt x="10280526" y="10016601"/>
                  <a:pt x="9164428" y="10244987"/>
                </a:cubicBezTo>
                <a:lnTo>
                  <a:pt x="8889139" y="10287001"/>
                </a:lnTo>
                <a:lnTo>
                  <a:pt x="0" y="10287001"/>
                </a:lnTo>
                <a:close/>
              </a:path>
            </a:pathLst>
          </a:custGeom>
        </p:spPr>
        <p:txBody>
          <a:bodyPr wrap="square">
            <a:noAutofit/>
          </a:bodyPr>
          <a:lstStyle/>
          <a:p>
            <a:r>
              <a:rPr lang="da-DK"/>
              <a:t>Klik på ikonet for at tilføje et billede</a:t>
            </a:r>
          </a:p>
        </p:txBody>
      </p:sp>
      <p:sp>
        <p:nvSpPr>
          <p:cNvPr id="8" name="Pladsholder til indhold 10">
            <a:extLst>
              <a:ext uri="{FF2B5EF4-FFF2-40B4-BE49-F238E27FC236}">
                <a16:creationId xmlns:a16="http://schemas.microsoft.com/office/drawing/2014/main" id="{AB5F99FC-A183-4346-9613-E3FB6B6143F6}"/>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solidFill>
                  <a:schemeClr val="bg1"/>
                </a:solidFill>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9" name="Pladsholder til tekst 20">
            <a:extLst>
              <a:ext uri="{FF2B5EF4-FFF2-40B4-BE49-F238E27FC236}">
                <a16:creationId xmlns:a16="http://schemas.microsoft.com/office/drawing/2014/main" id="{43513F69-DF27-48AA-AFE5-0214428B20AA}"/>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solidFill>
                  <a:schemeClr val="bg1"/>
                </a:solidFill>
              </a:defRPr>
            </a:lvl1pPr>
          </a:lstStyle>
          <a:p>
            <a:pPr lvl="0"/>
            <a:r>
              <a:rPr lang="da-DK" dirty="0"/>
              <a:t>Overskrift</a:t>
            </a:r>
          </a:p>
        </p:txBody>
      </p:sp>
      <p:pic>
        <p:nvPicPr>
          <p:cNvPr id="12" name="Billede 11" descr="Et billede, der indeholder tekst, clipart&#10;&#10;Automatisk genereret beskrivelse">
            <a:extLst>
              <a:ext uri="{FF2B5EF4-FFF2-40B4-BE49-F238E27FC236}">
                <a16:creationId xmlns:a16="http://schemas.microsoft.com/office/drawing/2014/main" id="{095CEE9B-A388-4AFB-8B6A-CFB5197EF1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5835" y="9576000"/>
            <a:ext cx="2390268" cy="396000"/>
          </a:xfrm>
          <a:prstGeom prst="rect">
            <a:avLst/>
          </a:prstGeom>
        </p:spPr>
      </p:pic>
    </p:spTree>
    <p:extLst>
      <p:ext uri="{BB962C8B-B14F-4D97-AF65-F5344CB8AC3E}">
        <p14:creationId xmlns:p14="http://schemas.microsoft.com/office/powerpoint/2010/main" val="69422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 bre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31D65B7-11F2-41A8-8094-A23596BF1F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5" name="Pladsholder til indhold 5">
            <a:extLst>
              <a:ext uri="{FF2B5EF4-FFF2-40B4-BE49-F238E27FC236}">
                <a16:creationId xmlns:a16="http://schemas.microsoft.com/office/drawing/2014/main" id="{7AE229F2-00EA-4E7E-9E4F-22526B2F5D3B}"/>
              </a:ext>
            </a:extLst>
          </p:cNvPr>
          <p:cNvSpPr>
            <a:spLocks noGrp="1"/>
          </p:cNvSpPr>
          <p:nvPr>
            <p:ph sz="quarter" idx="14" hasCustomPrompt="1"/>
          </p:nvPr>
        </p:nvSpPr>
        <p:spPr>
          <a:xfrm>
            <a:off x="792000" y="1872000"/>
            <a:ext cx="15666384"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7" name="Titel 3">
            <a:extLst>
              <a:ext uri="{FF2B5EF4-FFF2-40B4-BE49-F238E27FC236}">
                <a16:creationId xmlns:a16="http://schemas.microsoft.com/office/drawing/2014/main" id="{3EE7590C-207A-4AEE-800C-843C1B955B19}"/>
              </a:ext>
            </a:extLst>
          </p:cNvPr>
          <p:cNvSpPr>
            <a:spLocks noGrp="1"/>
          </p:cNvSpPr>
          <p:nvPr>
            <p:ph type="title" hasCustomPrompt="1"/>
          </p:nvPr>
        </p:nvSpPr>
        <p:spPr>
          <a:xfrm>
            <a:off x="792000" y="792000"/>
            <a:ext cx="13870484" cy="889344"/>
          </a:xfrm>
          <a:prstGeom prst="rect">
            <a:avLst/>
          </a:prstGeom>
        </p:spPr>
        <p:txBody>
          <a:bodyPr>
            <a:normAutofit/>
          </a:bodyPr>
          <a:lstStyle>
            <a:lvl1pPr>
              <a:defRPr b="1"/>
            </a:lvl1pPr>
          </a:lstStyle>
          <a:p>
            <a:r>
              <a:rPr lang="da-DK" dirty="0"/>
              <a:t>Skriv en overskrift</a:t>
            </a:r>
          </a:p>
        </p:txBody>
      </p:sp>
      <p:pic>
        <p:nvPicPr>
          <p:cNvPr id="6" name="Billede 5">
            <a:extLst>
              <a:ext uri="{FF2B5EF4-FFF2-40B4-BE49-F238E27FC236}">
                <a16:creationId xmlns:a16="http://schemas.microsoft.com/office/drawing/2014/main" id="{0C1F3748-D322-4B50-8BD8-13F0C9AD9E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28742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 Bred indhold hvi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31D65B7-11F2-41A8-8094-A23596BF1F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5" name="Pladsholder til indhold 5">
            <a:extLst>
              <a:ext uri="{FF2B5EF4-FFF2-40B4-BE49-F238E27FC236}">
                <a16:creationId xmlns:a16="http://schemas.microsoft.com/office/drawing/2014/main" id="{3124673F-4E45-4E89-82FD-E278F3E1AC67}"/>
              </a:ext>
            </a:extLst>
          </p:cNvPr>
          <p:cNvSpPr>
            <a:spLocks noGrp="1"/>
          </p:cNvSpPr>
          <p:nvPr>
            <p:ph sz="quarter" idx="14" hasCustomPrompt="1"/>
          </p:nvPr>
        </p:nvSpPr>
        <p:spPr>
          <a:xfrm>
            <a:off x="792000" y="1872000"/>
            <a:ext cx="15666384"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7" name="Titel 3">
            <a:extLst>
              <a:ext uri="{FF2B5EF4-FFF2-40B4-BE49-F238E27FC236}">
                <a16:creationId xmlns:a16="http://schemas.microsoft.com/office/drawing/2014/main" id="{E2C613BC-CCF1-4B14-B2BA-C1E50EC5721B}"/>
              </a:ext>
            </a:extLst>
          </p:cNvPr>
          <p:cNvSpPr>
            <a:spLocks noGrp="1"/>
          </p:cNvSpPr>
          <p:nvPr>
            <p:ph type="title" hasCustomPrompt="1"/>
          </p:nvPr>
        </p:nvSpPr>
        <p:spPr>
          <a:xfrm>
            <a:off x="792000" y="792000"/>
            <a:ext cx="13870484" cy="889344"/>
          </a:xfrm>
          <a:prstGeom prst="rect">
            <a:avLst/>
          </a:prstGeom>
        </p:spPr>
        <p:txBody>
          <a:bodyPr>
            <a:normAutofit/>
          </a:bodyPr>
          <a:lstStyle>
            <a:lvl1pPr>
              <a:defRPr b="1"/>
            </a:lvl1pPr>
          </a:lstStyle>
          <a:p>
            <a:r>
              <a:rPr lang="da-DK" dirty="0"/>
              <a:t>Skriv en overskrift</a:t>
            </a:r>
          </a:p>
        </p:txBody>
      </p:sp>
      <p:pic>
        <p:nvPicPr>
          <p:cNvPr id="6" name="Billede 5">
            <a:extLst>
              <a:ext uri="{FF2B5EF4-FFF2-40B4-BE49-F238E27FC236}">
                <a16:creationId xmlns:a16="http://schemas.microsoft.com/office/drawing/2014/main" id="{57B14D7E-7878-4F32-B091-6651D4483BF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156530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 Tom m. Grafik og Rander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57B14D7E-7878-4F32-B091-6651D4483B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420534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 - Tom m. Randers">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14291C6A-C420-5197-4B43-95C8580267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368932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 -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88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 Tom grøn">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96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Et bille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4" name="Pladsholder til billede 73">
            <a:extLst>
              <a:ext uri="{FF2B5EF4-FFF2-40B4-BE49-F238E27FC236}">
                <a16:creationId xmlns:a16="http://schemas.microsoft.com/office/drawing/2014/main" id="{8694C7DA-C400-465A-9452-3CC2ECFB1C64}"/>
              </a:ext>
            </a:extLst>
          </p:cNvPr>
          <p:cNvSpPr>
            <a:spLocks noGrp="1"/>
          </p:cNvSpPr>
          <p:nvPr>
            <p:ph type="pic" sz="quarter" idx="13" hasCustomPrompt="1"/>
          </p:nvPr>
        </p:nvSpPr>
        <p:spPr>
          <a:xfrm>
            <a:off x="11422060" y="0"/>
            <a:ext cx="6865940" cy="10287000"/>
          </a:xfrm>
          <a:custGeom>
            <a:avLst/>
            <a:gdLst>
              <a:gd name="connsiteX0" fmla="*/ 2857500 w 6865940"/>
              <a:gd name="connsiteY0" fmla="*/ 0 h 10287000"/>
              <a:gd name="connsiteX1" fmla="*/ 3106864 w 6865940"/>
              <a:gd name="connsiteY1" fmla="*/ 0 h 10287000"/>
              <a:gd name="connsiteX2" fmla="*/ 3429000 w 6865940"/>
              <a:gd name="connsiteY2" fmla="*/ 0 h 10287000"/>
              <a:gd name="connsiteX3" fmla="*/ 3432972 w 6865940"/>
              <a:gd name="connsiteY3" fmla="*/ 0 h 10287000"/>
              <a:gd name="connsiteX4" fmla="*/ 3432972 w 6865940"/>
              <a:gd name="connsiteY4" fmla="*/ 1908000 h 10287000"/>
              <a:gd name="connsiteX5" fmla="*/ 4704544 w 6865940"/>
              <a:gd name="connsiteY5" fmla="*/ 1908000 h 10287000"/>
              <a:gd name="connsiteX6" fmla="*/ 5009344 w 6865940"/>
              <a:gd name="connsiteY6" fmla="*/ 1603200 h 10287000"/>
              <a:gd name="connsiteX7" fmla="*/ 5009344 w 6865940"/>
              <a:gd name="connsiteY7" fmla="*/ 0 h 10287000"/>
              <a:gd name="connsiteX8" fmla="*/ 5101308 w 6865940"/>
              <a:gd name="connsiteY8" fmla="*/ 0 h 10287000"/>
              <a:gd name="connsiteX9" fmla="*/ 6865940 w 6865940"/>
              <a:gd name="connsiteY9" fmla="*/ 0 h 10287000"/>
              <a:gd name="connsiteX10" fmla="*/ 6865940 w 6865940"/>
              <a:gd name="connsiteY10" fmla="*/ 10287000 h 10287000"/>
              <a:gd name="connsiteX11" fmla="*/ 0 w 6865940"/>
              <a:gd name="connsiteY11" fmla="*/ 10287000 h 10287000"/>
              <a:gd name="connsiteX12" fmla="*/ 0 w 6865940"/>
              <a:gd name="connsiteY12" fmla="*/ 2857480 h 10287000"/>
              <a:gd name="connsiteX13" fmla="*/ 14752 w 6865940"/>
              <a:gd name="connsiteY13" fmla="*/ 2565337 h 10287000"/>
              <a:gd name="connsiteX14" fmla="*/ 2857500 w 6865940"/>
              <a:gd name="connsiteY14"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5940" h="10287000">
                <a:moveTo>
                  <a:pt x="2857500" y="0"/>
                </a:moveTo>
                <a:lnTo>
                  <a:pt x="3106864" y="0"/>
                </a:lnTo>
                <a:lnTo>
                  <a:pt x="3429000" y="0"/>
                </a:lnTo>
                <a:lnTo>
                  <a:pt x="3432972" y="0"/>
                </a:lnTo>
                <a:lnTo>
                  <a:pt x="3432972" y="1908000"/>
                </a:lnTo>
                <a:lnTo>
                  <a:pt x="4704544" y="1908000"/>
                </a:lnTo>
                <a:cubicBezTo>
                  <a:pt x="4872880" y="1908000"/>
                  <a:pt x="5009344" y="1771536"/>
                  <a:pt x="5009344" y="1603200"/>
                </a:cubicBezTo>
                <a:lnTo>
                  <a:pt x="5009344" y="0"/>
                </a:lnTo>
                <a:lnTo>
                  <a:pt x="5101308" y="0"/>
                </a:lnTo>
                <a:lnTo>
                  <a:pt x="6865940" y="0"/>
                </a:lnTo>
                <a:lnTo>
                  <a:pt x="6865940" y="10287000"/>
                </a:lnTo>
                <a:lnTo>
                  <a:pt x="0" y="10287000"/>
                </a:lnTo>
                <a:lnTo>
                  <a:pt x="0" y="2857480"/>
                </a:lnTo>
                <a:lnTo>
                  <a:pt x="14752" y="2565337"/>
                </a:lnTo>
                <a:cubicBezTo>
                  <a:pt x="161084" y="1124425"/>
                  <a:pt x="1377980" y="0"/>
                  <a:pt x="2857500" y="0"/>
                </a:cubicBezTo>
                <a:close/>
              </a:path>
            </a:pathLst>
          </a:custGeom>
        </p:spPr>
        <p:txBody>
          <a:bodyPr wrap="square" anchor="ctr">
            <a:noAutofit/>
          </a:bodyPr>
          <a:lstStyle>
            <a:lvl1pPr marL="0" indent="0" algn="ctr">
              <a:buNone/>
              <a:defRPr sz="3600"/>
            </a:lvl1pPr>
          </a:lstStyle>
          <a:p>
            <a:r>
              <a:rPr lang="da-DK" dirty="0"/>
              <a:t>Klik på ikonet for at </a:t>
            </a:r>
            <a:br>
              <a:rPr lang="da-DK" dirty="0"/>
            </a:br>
            <a:r>
              <a:rPr lang="da-DK" dirty="0"/>
              <a:t>indsætte et  billede</a:t>
            </a:r>
          </a:p>
          <a:p>
            <a:endParaRPr lang="da-DK" dirty="0"/>
          </a:p>
          <a:p>
            <a:endParaRPr lang="da-DK" dirty="0"/>
          </a:p>
          <a:p>
            <a:endParaRPr lang="da-DK" dirty="0"/>
          </a:p>
        </p:txBody>
      </p:sp>
      <p:pic>
        <p:nvPicPr>
          <p:cNvPr id="76" name="Billede 75">
            <a:extLst>
              <a:ext uri="{FF2B5EF4-FFF2-40B4-BE49-F238E27FC236}">
                <a16:creationId xmlns:a16="http://schemas.microsoft.com/office/drawing/2014/main" id="{158D3DA1-E904-4946-94D3-7C79B90B71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4" name="Titel 3">
            <a:extLst>
              <a:ext uri="{FF2B5EF4-FFF2-40B4-BE49-F238E27FC236}">
                <a16:creationId xmlns:a16="http://schemas.microsoft.com/office/drawing/2014/main" id="{008C7912-E982-4CB2-B0A9-BA64FC078171}"/>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6" name="Pladsholder til indhold 5">
            <a:extLst>
              <a:ext uri="{FF2B5EF4-FFF2-40B4-BE49-F238E27FC236}">
                <a16:creationId xmlns:a16="http://schemas.microsoft.com/office/drawing/2014/main" id="{FFD43D12-F4B6-4D49-A916-913BDFDAB47B}"/>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pic>
        <p:nvPicPr>
          <p:cNvPr id="16" name="Billede 15">
            <a:extLst>
              <a:ext uri="{FF2B5EF4-FFF2-40B4-BE49-F238E27FC236}">
                <a16:creationId xmlns:a16="http://schemas.microsoft.com/office/drawing/2014/main" id="{8B399C38-2B8A-43B8-A98D-BA55546CD35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1544950728"/>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o bille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8B99B115-D99E-492C-90DF-A8BB142C4B19}"/>
              </a:ext>
            </a:extLst>
          </p:cNvPr>
          <p:cNvSpPr>
            <a:spLocks noGrp="1"/>
          </p:cNvSpPr>
          <p:nvPr>
            <p:ph type="pic" sz="quarter" idx="13"/>
          </p:nvPr>
        </p:nvSpPr>
        <p:spPr>
          <a:xfrm>
            <a:off x="11422060" y="0"/>
            <a:ext cx="6865940" cy="5143500"/>
          </a:xfrm>
          <a:custGeom>
            <a:avLst/>
            <a:gdLst>
              <a:gd name="connsiteX0" fmla="*/ 2857500 w 6865940"/>
              <a:gd name="connsiteY0" fmla="*/ 0 h 5143500"/>
              <a:gd name="connsiteX1" fmla="*/ 3106864 w 6865940"/>
              <a:gd name="connsiteY1" fmla="*/ 0 h 5143500"/>
              <a:gd name="connsiteX2" fmla="*/ 3429000 w 6865940"/>
              <a:gd name="connsiteY2" fmla="*/ 0 h 5143500"/>
              <a:gd name="connsiteX3" fmla="*/ 3432972 w 6865940"/>
              <a:gd name="connsiteY3" fmla="*/ 0 h 5143500"/>
              <a:gd name="connsiteX4" fmla="*/ 3432972 w 6865940"/>
              <a:gd name="connsiteY4" fmla="*/ 1908000 h 5143500"/>
              <a:gd name="connsiteX5" fmla="*/ 4704544 w 6865940"/>
              <a:gd name="connsiteY5" fmla="*/ 1908000 h 5143500"/>
              <a:gd name="connsiteX6" fmla="*/ 5009344 w 6865940"/>
              <a:gd name="connsiteY6" fmla="*/ 1603200 h 5143500"/>
              <a:gd name="connsiteX7" fmla="*/ 5009344 w 6865940"/>
              <a:gd name="connsiteY7" fmla="*/ 0 h 5143500"/>
              <a:gd name="connsiteX8" fmla="*/ 5101308 w 6865940"/>
              <a:gd name="connsiteY8" fmla="*/ 0 h 5143500"/>
              <a:gd name="connsiteX9" fmla="*/ 6865940 w 6865940"/>
              <a:gd name="connsiteY9" fmla="*/ 0 h 5143500"/>
              <a:gd name="connsiteX10" fmla="*/ 6865940 w 6865940"/>
              <a:gd name="connsiteY10" fmla="*/ 5143500 h 5143500"/>
              <a:gd name="connsiteX11" fmla="*/ 0 w 6865940"/>
              <a:gd name="connsiteY11" fmla="*/ 5143500 h 5143500"/>
              <a:gd name="connsiteX12" fmla="*/ 0 w 6865940"/>
              <a:gd name="connsiteY12" fmla="*/ 2857480 h 5143500"/>
              <a:gd name="connsiteX13" fmla="*/ 14752 w 6865940"/>
              <a:gd name="connsiteY13" fmla="*/ 2565337 h 5143500"/>
              <a:gd name="connsiteX14" fmla="*/ 2857500 w 6865940"/>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5940" h="5143500">
                <a:moveTo>
                  <a:pt x="2857500" y="0"/>
                </a:moveTo>
                <a:lnTo>
                  <a:pt x="3106864" y="0"/>
                </a:lnTo>
                <a:lnTo>
                  <a:pt x="3429000" y="0"/>
                </a:lnTo>
                <a:lnTo>
                  <a:pt x="3432972" y="0"/>
                </a:lnTo>
                <a:lnTo>
                  <a:pt x="3432972" y="1908000"/>
                </a:lnTo>
                <a:lnTo>
                  <a:pt x="4704544" y="1908000"/>
                </a:lnTo>
                <a:cubicBezTo>
                  <a:pt x="4872880" y="1908000"/>
                  <a:pt x="5009344" y="1771536"/>
                  <a:pt x="5009344" y="1603200"/>
                </a:cubicBezTo>
                <a:lnTo>
                  <a:pt x="5009344" y="0"/>
                </a:lnTo>
                <a:lnTo>
                  <a:pt x="5101308" y="0"/>
                </a:lnTo>
                <a:lnTo>
                  <a:pt x="6865940" y="0"/>
                </a:lnTo>
                <a:lnTo>
                  <a:pt x="6865940" y="5143500"/>
                </a:lnTo>
                <a:lnTo>
                  <a:pt x="0" y="5143500"/>
                </a:lnTo>
                <a:lnTo>
                  <a:pt x="0" y="2857480"/>
                </a:lnTo>
                <a:lnTo>
                  <a:pt x="14752" y="2565337"/>
                </a:lnTo>
                <a:cubicBezTo>
                  <a:pt x="161084" y="1124425"/>
                  <a:pt x="1377980" y="0"/>
                  <a:pt x="2857500" y="0"/>
                </a:cubicBezTo>
                <a:close/>
              </a:path>
            </a:pathLst>
          </a:custGeom>
        </p:spPr>
        <p:txBody>
          <a:bodyPr wrap="square">
            <a:noAutofit/>
          </a:bodyPr>
          <a:lstStyle>
            <a:lvl1pPr marL="0" indent="0" algn="ctr">
              <a:buFontTx/>
              <a:buNone/>
              <a:defRPr sz="3600"/>
            </a:lvl1pPr>
          </a:lstStyle>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da-DK"/>
              <a:t>Klik på ikonet for at tilføje et billede</a:t>
            </a:r>
            <a:endParaRPr lang="da-DK" dirty="0"/>
          </a:p>
        </p:txBody>
      </p:sp>
      <p:pic>
        <p:nvPicPr>
          <p:cNvPr id="76" name="Billede 75">
            <a:extLst>
              <a:ext uri="{FF2B5EF4-FFF2-40B4-BE49-F238E27FC236}">
                <a16:creationId xmlns:a16="http://schemas.microsoft.com/office/drawing/2014/main" id="{158D3DA1-E904-4946-94D3-7C79B90B71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8" name="Pladsholder til billede 7">
            <a:extLst>
              <a:ext uri="{FF2B5EF4-FFF2-40B4-BE49-F238E27FC236}">
                <a16:creationId xmlns:a16="http://schemas.microsoft.com/office/drawing/2014/main" id="{FF688208-7264-488A-A54E-168660AA5EA6}"/>
              </a:ext>
            </a:extLst>
          </p:cNvPr>
          <p:cNvSpPr>
            <a:spLocks noGrp="1"/>
          </p:cNvSpPr>
          <p:nvPr>
            <p:ph type="pic" sz="quarter" idx="14"/>
          </p:nvPr>
        </p:nvSpPr>
        <p:spPr>
          <a:xfrm>
            <a:off x="11422063" y="5143500"/>
            <a:ext cx="6865937" cy="5143500"/>
          </a:xfrm>
          <a:prstGeom prst="rect">
            <a:avLst/>
          </a:prstGeom>
        </p:spPr>
        <p:txBody>
          <a:bodyPr/>
          <a:lstStyle>
            <a:lvl1pPr marL="0" indent="0">
              <a:buNone/>
              <a:defRPr sz="36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a:t>Klik på ikonet for at tilføje et billede</a:t>
            </a:r>
            <a:endParaRPr lang="da-DK" dirty="0"/>
          </a:p>
        </p:txBody>
      </p:sp>
      <p:sp>
        <p:nvSpPr>
          <p:cNvPr id="13" name="Titel 3">
            <a:extLst>
              <a:ext uri="{FF2B5EF4-FFF2-40B4-BE49-F238E27FC236}">
                <a16:creationId xmlns:a16="http://schemas.microsoft.com/office/drawing/2014/main" id="{400CC1CE-2370-4C84-A8A3-ED3806D20087}"/>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17" name="Pladsholder til indhold 5">
            <a:extLst>
              <a:ext uri="{FF2B5EF4-FFF2-40B4-BE49-F238E27FC236}">
                <a16:creationId xmlns:a16="http://schemas.microsoft.com/office/drawing/2014/main" id="{89862FB4-233E-4944-99BC-C55212607C50}"/>
              </a:ext>
            </a:extLst>
          </p:cNvPr>
          <p:cNvSpPr>
            <a:spLocks noGrp="1"/>
          </p:cNvSpPr>
          <p:nvPr>
            <p:ph sz="quarter" idx="15"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pic>
        <p:nvPicPr>
          <p:cNvPr id="9" name="Billede 8">
            <a:extLst>
              <a:ext uri="{FF2B5EF4-FFF2-40B4-BE49-F238E27FC236}">
                <a16:creationId xmlns:a16="http://schemas.microsoft.com/office/drawing/2014/main" id="{80871D2C-013C-44B1-8BE5-235D095EC7D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01750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 tre bille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8B99B115-D99E-492C-90DF-A8BB142C4B19}"/>
              </a:ext>
            </a:extLst>
          </p:cNvPr>
          <p:cNvSpPr>
            <a:spLocks noGrp="1"/>
          </p:cNvSpPr>
          <p:nvPr>
            <p:ph type="pic" sz="quarter" idx="13"/>
          </p:nvPr>
        </p:nvSpPr>
        <p:spPr>
          <a:xfrm>
            <a:off x="11422060" y="0"/>
            <a:ext cx="6865940" cy="5143500"/>
          </a:xfrm>
          <a:custGeom>
            <a:avLst/>
            <a:gdLst>
              <a:gd name="connsiteX0" fmla="*/ 2857500 w 6865940"/>
              <a:gd name="connsiteY0" fmla="*/ 0 h 5143500"/>
              <a:gd name="connsiteX1" fmla="*/ 3106864 w 6865940"/>
              <a:gd name="connsiteY1" fmla="*/ 0 h 5143500"/>
              <a:gd name="connsiteX2" fmla="*/ 3429000 w 6865940"/>
              <a:gd name="connsiteY2" fmla="*/ 0 h 5143500"/>
              <a:gd name="connsiteX3" fmla="*/ 3432972 w 6865940"/>
              <a:gd name="connsiteY3" fmla="*/ 0 h 5143500"/>
              <a:gd name="connsiteX4" fmla="*/ 3432972 w 6865940"/>
              <a:gd name="connsiteY4" fmla="*/ 1908000 h 5143500"/>
              <a:gd name="connsiteX5" fmla="*/ 4704544 w 6865940"/>
              <a:gd name="connsiteY5" fmla="*/ 1908000 h 5143500"/>
              <a:gd name="connsiteX6" fmla="*/ 5009344 w 6865940"/>
              <a:gd name="connsiteY6" fmla="*/ 1603200 h 5143500"/>
              <a:gd name="connsiteX7" fmla="*/ 5009344 w 6865940"/>
              <a:gd name="connsiteY7" fmla="*/ 0 h 5143500"/>
              <a:gd name="connsiteX8" fmla="*/ 5101308 w 6865940"/>
              <a:gd name="connsiteY8" fmla="*/ 0 h 5143500"/>
              <a:gd name="connsiteX9" fmla="*/ 6865940 w 6865940"/>
              <a:gd name="connsiteY9" fmla="*/ 0 h 5143500"/>
              <a:gd name="connsiteX10" fmla="*/ 6865940 w 6865940"/>
              <a:gd name="connsiteY10" fmla="*/ 5143500 h 5143500"/>
              <a:gd name="connsiteX11" fmla="*/ 0 w 6865940"/>
              <a:gd name="connsiteY11" fmla="*/ 5143500 h 5143500"/>
              <a:gd name="connsiteX12" fmla="*/ 0 w 6865940"/>
              <a:gd name="connsiteY12" fmla="*/ 2857480 h 5143500"/>
              <a:gd name="connsiteX13" fmla="*/ 14752 w 6865940"/>
              <a:gd name="connsiteY13" fmla="*/ 2565337 h 5143500"/>
              <a:gd name="connsiteX14" fmla="*/ 2857500 w 6865940"/>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5940" h="5143500">
                <a:moveTo>
                  <a:pt x="2857500" y="0"/>
                </a:moveTo>
                <a:lnTo>
                  <a:pt x="3106864" y="0"/>
                </a:lnTo>
                <a:lnTo>
                  <a:pt x="3429000" y="0"/>
                </a:lnTo>
                <a:lnTo>
                  <a:pt x="3432972" y="0"/>
                </a:lnTo>
                <a:lnTo>
                  <a:pt x="3432972" y="1908000"/>
                </a:lnTo>
                <a:lnTo>
                  <a:pt x="4704544" y="1908000"/>
                </a:lnTo>
                <a:cubicBezTo>
                  <a:pt x="4872880" y="1908000"/>
                  <a:pt x="5009344" y="1771536"/>
                  <a:pt x="5009344" y="1603200"/>
                </a:cubicBezTo>
                <a:lnTo>
                  <a:pt x="5009344" y="0"/>
                </a:lnTo>
                <a:lnTo>
                  <a:pt x="5101308" y="0"/>
                </a:lnTo>
                <a:lnTo>
                  <a:pt x="6865940" y="0"/>
                </a:lnTo>
                <a:lnTo>
                  <a:pt x="6865940" y="5143500"/>
                </a:lnTo>
                <a:lnTo>
                  <a:pt x="0" y="5143500"/>
                </a:lnTo>
                <a:lnTo>
                  <a:pt x="0" y="2857480"/>
                </a:lnTo>
                <a:lnTo>
                  <a:pt x="14752" y="2565337"/>
                </a:lnTo>
                <a:cubicBezTo>
                  <a:pt x="161084" y="1124425"/>
                  <a:pt x="1377980" y="0"/>
                  <a:pt x="2857500" y="0"/>
                </a:cubicBezTo>
                <a:close/>
              </a:path>
            </a:pathLst>
          </a:custGeom>
        </p:spPr>
        <p:txBody>
          <a:bodyPr wrap="square">
            <a:noAutofit/>
          </a:bodyPr>
          <a:lstStyle>
            <a:lvl1pPr marL="0" indent="0">
              <a:buNone/>
              <a:defRPr sz="32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a:t>Klik på ikonet for at tilføje et billede</a:t>
            </a:r>
            <a:endParaRPr lang="da-DK" dirty="0"/>
          </a:p>
        </p:txBody>
      </p:sp>
      <p:pic>
        <p:nvPicPr>
          <p:cNvPr id="76" name="Billede 75">
            <a:extLst>
              <a:ext uri="{FF2B5EF4-FFF2-40B4-BE49-F238E27FC236}">
                <a16:creationId xmlns:a16="http://schemas.microsoft.com/office/drawing/2014/main" id="{158D3DA1-E904-4946-94D3-7C79B90B71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8" name="Pladsholder til billede 7">
            <a:extLst>
              <a:ext uri="{FF2B5EF4-FFF2-40B4-BE49-F238E27FC236}">
                <a16:creationId xmlns:a16="http://schemas.microsoft.com/office/drawing/2014/main" id="{FF688208-7264-488A-A54E-168660AA5EA6}"/>
              </a:ext>
            </a:extLst>
          </p:cNvPr>
          <p:cNvSpPr>
            <a:spLocks noGrp="1"/>
          </p:cNvSpPr>
          <p:nvPr>
            <p:ph type="pic" sz="quarter" idx="14" hasCustomPrompt="1"/>
          </p:nvPr>
        </p:nvSpPr>
        <p:spPr>
          <a:xfrm>
            <a:off x="11422063" y="5143500"/>
            <a:ext cx="6865937" cy="2574000"/>
          </a:xfrm>
          <a:prstGeom prst="rect">
            <a:avLst/>
          </a:prstGeom>
        </p:spPr>
        <p:txBody>
          <a:bodyPr/>
          <a:lstStyle>
            <a:lvl1pPr marL="0" indent="0">
              <a:buNone/>
              <a:defRPr sz="36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Klik på ikonet for at </a:t>
            </a:r>
            <a:br>
              <a:rPr lang="da-DK" dirty="0"/>
            </a:br>
            <a:r>
              <a:rPr lang="da-DK" dirty="0"/>
              <a:t>indsætte billede 2</a:t>
            </a:r>
          </a:p>
          <a:p>
            <a:endParaRPr lang="da-DK" dirty="0"/>
          </a:p>
        </p:txBody>
      </p:sp>
      <p:sp>
        <p:nvSpPr>
          <p:cNvPr id="9" name="Pladsholder til billede 7">
            <a:extLst>
              <a:ext uri="{FF2B5EF4-FFF2-40B4-BE49-F238E27FC236}">
                <a16:creationId xmlns:a16="http://schemas.microsoft.com/office/drawing/2014/main" id="{564EAAB9-6556-4CCA-8EB2-44047EEF1DD4}"/>
              </a:ext>
            </a:extLst>
          </p:cNvPr>
          <p:cNvSpPr>
            <a:spLocks noGrp="1"/>
          </p:cNvSpPr>
          <p:nvPr>
            <p:ph type="pic" sz="quarter" idx="15" hasCustomPrompt="1"/>
          </p:nvPr>
        </p:nvSpPr>
        <p:spPr>
          <a:xfrm>
            <a:off x="11422063" y="7717500"/>
            <a:ext cx="6865937" cy="2574000"/>
          </a:xfrm>
          <a:prstGeom prst="rect">
            <a:avLst/>
          </a:prstGeom>
        </p:spPr>
        <p:txBody>
          <a:bodyPr/>
          <a:lstStyle>
            <a:lvl1pPr marL="0" indent="0">
              <a:buNone/>
              <a:defRPr sz="36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Klik på ikonet for at </a:t>
            </a:r>
            <a:br>
              <a:rPr lang="da-DK" dirty="0"/>
            </a:br>
            <a:r>
              <a:rPr lang="da-DK" dirty="0"/>
              <a:t>indsætte billede 3</a:t>
            </a:r>
          </a:p>
          <a:p>
            <a:endParaRPr lang="da-DK" dirty="0"/>
          </a:p>
        </p:txBody>
      </p:sp>
      <p:sp>
        <p:nvSpPr>
          <p:cNvPr id="15" name="Titel 3">
            <a:extLst>
              <a:ext uri="{FF2B5EF4-FFF2-40B4-BE49-F238E27FC236}">
                <a16:creationId xmlns:a16="http://schemas.microsoft.com/office/drawing/2014/main" id="{4FC8D3B3-1842-4565-AC40-C86DABBB2C72}"/>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18" name="Pladsholder til indhold 5">
            <a:extLst>
              <a:ext uri="{FF2B5EF4-FFF2-40B4-BE49-F238E27FC236}">
                <a16:creationId xmlns:a16="http://schemas.microsoft.com/office/drawing/2014/main" id="{7BFF5B87-BB6B-4E46-844D-7962E9491D29}"/>
              </a:ext>
            </a:extLst>
          </p:cNvPr>
          <p:cNvSpPr>
            <a:spLocks noGrp="1"/>
          </p:cNvSpPr>
          <p:nvPr>
            <p:ph sz="quarter" idx="16"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pic>
        <p:nvPicPr>
          <p:cNvPr id="10" name="Billede 9">
            <a:extLst>
              <a:ext uri="{FF2B5EF4-FFF2-40B4-BE49-F238E27FC236}">
                <a16:creationId xmlns:a16="http://schemas.microsoft.com/office/drawing/2014/main" id="{1050DFC2-8D3A-4A18-B63B-A28B548E4B0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127041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 to kolonner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Pladsholder til indhold 5">
            <a:extLst>
              <a:ext uri="{FF2B5EF4-FFF2-40B4-BE49-F238E27FC236}">
                <a16:creationId xmlns:a16="http://schemas.microsoft.com/office/drawing/2014/main" id="{12C8D058-24AC-41B2-A64B-361C5A28188A}"/>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17" name="Pladsholder til indhold 10">
            <a:extLst>
              <a:ext uri="{FF2B5EF4-FFF2-40B4-BE49-F238E27FC236}">
                <a16:creationId xmlns:a16="http://schemas.microsoft.com/office/drawing/2014/main" id="{BDE03F2D-599C-469E-A699-92B9F1C4C56B}"/>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solidFill>
                  <a:schemeClr val="bg1"/>
                </a:solidFill>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19" name="Titel 3">
            <a:extLst>
              <a:ext uri="{FF2B5EF4-FFF2-40B4-BE49-F238E27FC236}">
                <a16:creationId xmlns:a16="http://schemas.microsoft.com/office/drawing/2014/main" id="{15274CD0-2568-4073-AB6C-509137F73CF5}"/>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21" name="Pladsholder til tekst 20">
            <a:extLst>
              <a:ext uri="{FF2B5EF4-FFF2-40B4-BE49-F238E27FC236}">
                <a16:creationId xmlns:a16="http://schemas.microsoft.com/office/drawing/2014/main" id="{2DBFBAC4-8014-47CB-9919-879B15315BFA}"/>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solidFill>
                  <a:schemeClr val="bg1"/>
                </a:solidFill>
              </a:defRPr>
            </a:lvl1pPr>
          </a:lstStyle>
          <a:p>
            <a:pPr lvl="0"/>
            <a:r>
              <a:rPr lang="da-DK" dirty="0"/>
              <a:t>Overskrift</a:t>
            </a:r>
          </a:p>
        </p:txBody>
      </p:sp>
      <p:pic>
        <p:nvPicPr>
          <p:cNvPr id="7" name="Billede 6">
            <a:extLst>
              <a:ext uri="{FF2B5EF4-FFF2-40B4-BE49-F238E27FC236}">
                <a16:creationId xmlns:a16="http://schemas.microsoft.com/office/drawing/2014/main" id="{D05A918C-61A2-437E-BA4E-DEBAA2EDCB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63793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 to kolonner hvid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Pladsholder til indhold 5">
            <a:extLst>
              <a:ext uri="{FF2B5EF4-FFF2-40B4-BE49-F238E27FC236}">
                <a16:creationId xmlns:a16="http://schemas.microsoft.com/office/drawing/2014/main" id="{5142445C-C242-46E5-96B1-E13C77A36340}"/>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16" name="Pladsholder til indhold 10">
            <a:extLst>
              <a:ext uri="{FF2B5EF4-FFF2-40B4-BE49-F238E27FC236}">
                <a16:creationId xmlns:a16="http://schemas.microsoft.com/office/drawing/2014/main" id="{946857DA-FBF2-4E1A-B632-2EDB12A2012A}"/>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solidFill>
                  <a:schemeClr val="bg1"/>
                </a:solidFill>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18" name="Titel 3">
            <a:extLst>
              <a:ext uri="{FF2B5EF4-FFF2-40B4-BE49-F238E27FC236}">
                <a16:creationId xmlns:a16="http://schemas.microsoft.com/office/drawing/2014/main" id="{72F5C715-1CA9-441E-A212-9BF30FEAFEBC}"/>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19" name="Pladsholder til tekst 20">
            <a:extLst>
              <a:ext uri="{FF2B5EF4-FFF2-40B4-BE49-F238E27FC236}">
                <a16:creationId xmlns:a16="http://schemas.microsoft.com/office/drawing/2014/main" id="{8ACDE33E-D635-4BBF-8743-E7706148C485}"/>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solidFill>
                  <a:schemeClr val="bg1"/>
                </a:solidFill>
              </a:defRPr>
            </a:lvl1pPr>
          </a:lstStyle>
          <a:p>
            <a:pPr lvl="0"/>
            <a:r>
              <a:rPr lang="da-DK" dirty="0"/>
              <a:t>Overskrift</a:t>
            </a:r>
          </a:p>
        </p:txBody>
      </p:sp>
      <p:pic>
        <p:nvPicPr>
          <p:cNvPr id="7" name="Billede 6">
            <a:extLst>
              <a:ext uri="{FF2B5EF4-FFF2-40B4-BE49-F238E27FC236}">
                <a16:creationId xmlns:a16="http://schemas.microsoft.com/office/drawing/2014/main" id="{CE70E7DE-BFB3-4102-8F52-F3A53D7AACC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53632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 to kolonner grøn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Pladsholder til indhold 5">
            <a:extLst>
              <a:ext uri="{FF2B5EF4-FFF2-40B4-BE49-F238E27FC236}">
                <a16:creationId xmlns:a16="http://schemas.microsoft.com/office/drawing/2014/main" id="{05D32876-202D-4ED4-B7FF-B3E92035FE9F}"/>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solidFill>
                  <a:schemeClr val="bg1"/>
                </a:solidFill>
              </a:defRPr>
            </a:lvl1pPr>
          </a:lstStyle>
          <a:p>
            <a:pPr lvl="0"/>
            <a:r>
              <a:rPr lang="da-DK" dirty="0"/>
              <a:t>Indsæt indhold</a:t>
            </a:r>
          </a:p>
          <a:p>
            <a:pPr lvl="0"/>
            <a:endParaRPr lang="da-DK" dirty="0"/>
          </a:p>
          <a:p>
            <a:pPr lvl="0"/>
            <a:endParaRPr lang="da-DK" dirty="0"/>
          </a:p>
        </p:txBody>
      </p:sp>
      <p:sp>
        <p:nvSpPr>
          <p:cNvPr id="23" name="Pladsholder til indhold 10">
            <a:extLst>
              <a:ext uri="{FF2B5EF4-FFF2-40B4-BE49-F238E27FC236}">
                <a16:creationId xmlns:a16="http://schemas.microsoft.com/office/drawing/2014/main" id="{2F0A98AF-369D-472A-BC77-3B1DC4CA44C6}"/>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24" name="Titel 3">
            <a:extLst>
              <a:ext uri="{FF2B5EF4-FFF2-40B4-BE49-F238E27FC236}">
                <a16:creationId xmlns:a16="http://schemas.microsoft.com/office/drawing/2014/main" id="{9A0F3DE8-4175-464B-B776-96FE09348EAC}"/>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solidFill>
                  <a:schemeClr val="bg1"/>
                </a:solidFill>
              </a:defRPr>
            </a:lvl1pPr>
          </a:lstStyle>
          <a:p>
            <a:r>
              <a:rPr lang="da-DK" dirty="0"/>
              <a:t>Skriv en overskrift</a:t>
            </a:r>
          </a:p>
        </p:txBody>
      </p:sp>
      <p:sp>
        <p:nvSpPr>
          <p:cNvPr id="25" name="Pladsholder til tekst 20">
            <a:extLst>
              <a:ext uri="{FF2B5EF4-FFF2-40B4-BE49-F238E27FC236}">
                <a16:creationId xmlns:a16="http://schemas.microsoft.com/office/drawing/2014/main" id="{0BE832EE-8018-47A8-96CE-FC5E725D1513}"/>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lvl1pPr>
          </a:lstStyle>
          <a:p>
            <a:pPr lvl="0"/>
            <a:r>
              <a:rPr lang="da-DK" dirty="0"/>
              <a:t>Overskrift</a:t>
            </a:r>
          </a:p>
        </p:txBody>
      </p:sp>
      <p:pic>
        <p:nvPicPr>
          <p:cNvPr id="7" name="Billede 6" descr="Et billede, der indeholder tekst, clipart&#10;&#10;Automatisk genereret beskrivelse">
            <a:extLst>
              <a:ext uri="{FF2B5EF4-FFF2-40B4-BE49-F238E27FC236}">
                <a16:creationId xmlns:a16="http://schemas.microsoft.com/office/drawing/2014/main" id="{AAE2ED2F-6119-40CA-945D-1C37FFDB77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9" y="9576000"/>
            <a:ext cx="2390268" cy="396000"/>
          </a:xfrm>
          <a:prstGeom prst="rect">
            <a:avLst/>
          </a:prstGeom>
        </p:spPr>
      </p:pic>
    </p:spTree>
    <p:extLst>
      <p:ext uri="{BB962C8B-B14F-4D97-AF65-F5344CB8AC3E}">
        <p14:creationId xmlns:p14="http://schemas.microsoft.com/office/powerpoint/2010/main" val="389847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 Stort billed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E032F97C-21ED-46C1-8D6B-9AD718D2292B}"/>
              </a:ext>
            </a:extLst>
          </p:cNvPr>
          <p:cNvSpPr>
            <a:spLocks noGrp="1"/>
          </p:cNvSpPr>
          <p:nvPr>
            <p:ph type="pic" sz="quarter" idx="12"/>
          </p:nvPr>
        </p:nvSpPr>
        <p:spPr>
          <a:xfrm>
            <a:off x="1" y="0"/>
            <a:ext cx="18287999" cy="10287001"/>
          </a:xfrm>
          <a:custGeom>
            <a:avLst/>
            <a:gdLst>
              <a:gd name="connsiteX0" fmla="*/ 14846400 w 18287999"/>
              <a:gd name="connsiteY0" fmla="*/ 211 h 10287001"/>
              <a:gd name="connsiteX1" fmla="*/ 14846400 w 18287999"/>
              <a:gd name="connsiteY1" fmla="*/ 1908211 h 10287001"/>
              <a:gd name="connsiteX2" fmla="*/ 16117972 w 18287999"/>
              <a:gd name="connsiteY2" fmla="*/ 1908211 h 10287001"/>
              <a:gd name="connsiteX3" fmla="*/ 16422772 w 18287999"/>
              <a:gd name="connsiteY3" fmla="*/ 1603411 h 10287001"/>
              <a:gd name="connsiteX4" fmla="*/ 16422772 w 18287999"/>
              <a:gd name="connsiteY4" fmla="*/ 211 h 10287001"/>
              <a:gd name="connsiteX5" fmla="*/ 0 w 18287999"/>
              <a:gd name="connsiteY5" fmla="*/ 0 h 10287001"/>
              <a:gd name="connsiteX6" fmla="*/ 18287999 w 18287999"/>
              <a:gd name="connsiteY6" fmla="*/ 0 h 10287001"/>
              <a:gd name="connsiteX7" fmla="*/ 18287999 w 18287999"/>
              <a:gd name="connsiteY7" fmla="*/ 7429749 h 10287001"/>
              <a:gd name="connsiteX8" fmla="*/ 18273247 w 18287999"/>
              <a:gd name="connsiteY8" fmla="*/ 7721873 h 10287001"/>
              <a:gd name="connsiteX9" fmla="*/ 15704634 w 18287999"/>
              <a:gd name="connsiteY9" fmla="*/ 10274231 h 10287001"/>
              <a:gd name="connsiteX10" fmla="*/ 15434954 w 18287999"/>
              <a:gd name="connsiteY10" fmla="*/ 10287001 h 10287001"/>
              <a:gd name="connsiteX11" fmla="*/ 0 w 18287999"/>
              <a:gd name="connsiteY11" fmla="*/ 10287001 h 10287001"/>
              <a:gd name="connsiteX12" fmla="*/ 0 w 18287999"/>
              <a:gd name="connsiteY12" fmla="*/ 2628900 h 10287001"/>
              <a:gd name="connsiteX13" fmla="*/ 11555 w 18287999"/>
              <a:gd name="connsiteY13" fmla="*/ 2628900 h 10287001"/>
              <a:gd name="connsiteX14" fmla="*/ 14754 w 18287999"/>
              <a:gd name="connsiteY14" fmla="*/ 2565549 h 10287001"/>
              <a:gd name="connsiteX15" fmla="*/ 2857501 w 18287999"/>
              <a:gd name="connsiteY15" fmla="*/ 211 h 10287001"/>
              <a:gd name="connsiteX16" fmla="*/ 0 w 18287999"/>
              <a:gd name="connsiteY16" fmla="*/ 21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7999" h="10287001">
                <a:moveTo>
                  <a:pt x="14846400" y="211"/>
                </a:moveTo>
                <a:lnTo>
                  <a:pt x="14846400" y="1908211"/>
                </a:lnTo>
                <a:lnTo>
                  <a:pt x="16117972" y="1908211"/>
                </a:lnTo>
                <a:cubicBezTo>
                  <a:pt x="16286308" y="1908211"/>
                  <a:pt x="16422772" y="1771747"/>
                  <a:pt x="16422772" y="1603411"/>
                </a:cubicBezTo>
                <a:lnTo>
                  <a:pt x="16422772" y="211"/>
                </a:lnTo>
                <a:close/>
                <a:moveTo>
                  <a:pt x="0" y="0"/>
                </a:moveTo>
                <a:lnTo>
                  <a:pt x="18287999" y="0"/>
                </a:lnTo>
                <a:lnTo>
                  <a:pt x="18287999" y="7429749"/>
                </a:lnTo>
                <a:lnTo>
                  <a:pt x="18273247" y="7721873"/>
                </a:lnTo>
                <a:cubicBezTo>
                  <a:pt x="18136063" y="9072729"/>
                  <a:pt x="17057947" y="10145421"/>
                  <a:pt x="15704634" y="10274231"/>
                </a:cubicBezTo>
                <a:lnTo>
                  <a:pt x="15434954" y="10287001"/>
                </a:lnTo>
                <a:lnTo>
                  <a:pt x="0" y="10287001"/>
                </a:lnTo>
                <a:lnTo>
                  <a:pt x="0" y="2628900"/>
                </a:lnTo>
                <a:lnTo>
                  <a:pt x="11555" y="2628900"/>
                </a:lnTo>
                <a:lnTo>
                  <a:pt x="14754" y="2565549"/>
                </a:lnTo>
                <a:cubicBezTo>
                  <a:pt x="161087" y="1124637"/>
                  <a:pt x="1377981" y="211"/>
                  <a:pt x="2857501" y="211"/>
                </a:cubicBezTo>
                <a:lnTo>
                  <a:pt x="0" y="211"/>
                </a:lnTo>
                <a:close/>
              </a:path>
            </a:pathLst>
          </a:custGeom>
        </p:spPr>
        <p:txBody>
          <a:bodyPr wrap="square">
            <a:noAutofit/>
          </a:bodyPr>
          <a:lstStyle/>
          <a:p>
            <a:r>
              <a:rPr lang="da-DK"/>
              <a:t>Klik på ikonet for at tilføje et billede</a:t>
            </a:r>
          </a:p>
        </p:txBody>
      </p:sp>
      <p:pic>
        <p:nvPicPr>
          <p:cNvPr id="9" name="Billede 8">
            <a:extLst>
              <a:ext uri="{FF2B5EF4-FFF2-40B4-BE49-F238E27FC236}">
                <a16:creationId xmlns:a16="http://schemas.microsoft.com/office/drawing/2014/main" id="{AEBFC50A-EF3D-4871-BD89-F01D857AC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Tree>
    <p:extLst>
      <p:ext uri="{BB962C8B-B14F-4D97-AF65-F5344CB8AC3E}">
        <p14:creationId xmlns:p14="http://schemas.microsoft.com/office/powerpoint/2010/main" val="111117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Stort billede + tekst">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E032F97C-21ED-46C1-8D6B-9AD718D2292B}"/>
              </a:ext>
            </a:extLst>
          </p:cNvPr>
          <p:cNvSpPr>
            <a:spLocks noGrp="1"/>
          </p:cNvSpPr>
          <p:nvPr>
            <p:ph type="pic" sz="quarter" idx="12"/>
          </p:nvPr>
        </p:nvSpPr>
        <p:spPr>
          <a:xfrm>
            <a:off x="1" y="0"/>
            <a:ext cx="18287999" cy="10287001"/>
          </a:xfrm>
          <a:custGeom>
            <a:avLst/>
            <a:gdLst>
              <a:gd name="connsiteX0" fmla="*/ 14846400 w 18287999"/>
              <a:gd name="connsiteY0" fmla="*/ 211 h 10287001"/>
              <a:gd name="connsiteX1" fmla="*/ 14846400 w 18287999"/>
              <a:gd name="connsiteY1" fmla="*/ 1908211 h 10287001"/>
              <a:gd name="connsiteX2" fmla="*/ 16117972 w 18287999"/>
              <a:gd name="connsiteY2" fmla="*/ 1908211 h 10287001"/>
              <a:gd name="connsiteX3" fmla="*/ 16422772 w 18287999"/>
              <a:gd name="connsiteY3" fmla="*/ 1603411 h 10287001"/>
              <a:gd name="connsiteX4" fmla="*/ 16422772 w 18287999"/>
              <a:gd name="connsiteY4" fmla="*/ 211 h 10287001"/>
              <a:gd name="connsiteX5" fmla="*/ 0 w 18287999"/>
              <a:gd name="connsiteY5" fmla="*/ 0 h 10287001"/>
              <a:gd name="connsiteX6" fmla="*/ 18287999 w 18287999"/>
              <a:gd name="connsiteY6" fmla="*/ 0 h 10287001"/>
              <a:gd name="connsiteX7" fmla="*/ 18287999 w 18287999"/>
              <a:gd name="connsiteY7" fmla="*/ 7429749 h 10287001"/>
              <a:gd name="connsiteX8" fmla="*/ 18273247 w 18287999"/>
              <a:gd name="connsiteY8" fmla="*/ 7721873 h 10287001"/>
              <a:gd name="connsiteX9" fmla="*/ 15704634 w 18287999"/>
              <a:gd name="connsiteY9" fmla="*/ 10274231 h 10287001"/>
              <a:gd name="connsiteX10" fmla="*/ 15434954 w 18287999"/>
              <a:gd name="connsiteY10" fmla="*/ 10287001 h 10287001"/>
              <a:gd name="connsiteX11" fmla="*/ 0 w 18287999"/>
              <a:gd name="connsiteY11" fmla="*/ 10287001 h 10287001"/>
              <a:gd name="connsiteX12" fmla="*/ 0 w 18287999"/>
              <a:gd name="connsiteY12" fmla="*/ 2628900 h 10287001"/>
              <a:gd name="connsiteX13" fmla="*/ 11555 w 18287999"/>
              <a:gd name="connsiteY13" fmla="*/ 2628900 h 10287001"/>
              <a:gd name="connsiteX14" fmla="*/ 14754 w 18287999"/>
              <a:gd name="connsiteY14" fmla="*/ 2565549 h 10287001"/>
              <a:gd name="connsiteX15" fmla="*/ 2857501 w 18287999"/>
              <a:gd name="connsiteY15" fmla="*/ 211 h 10287001"/>
              <a:gd name="connsiteX16" fmla="*/ 0 w 18287999"/>
              <a:gd name="connsiteY16" fmla="*/ 21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7999" h="10287001">
                <a:moveTo>
                  <a:pt x="14846400" y="211"/>
                </a:moveTo>
                <a:lnTo>
                  <a:pt x="14846400" y="1908211"/>
                </a:lnTo>
                <a:lnTo>
                  <a:pt x="16117972" y="1908211"/>
                </a:lnTo>
                <a:cubicBezTo>
                  <a:pt x="16286308" y="1908211"/>
                  <a:pt x="16422772" y="1771747"/>
                  <a:pt x="16422772" y="1603411"/>
                </a:cubicBezTo>
                <a:lnTo>
                  <a:pt x="16422772" y="211"/>
                </a:lnTo>
                <a:close/>
                <a:moveTo>
                  <a:pt x="0" y="0"/>
                </a:moveTo>
                <a:lnTo>
                  <a:pt x="18287999" y="0"/>
                </a:lnTo>
                <a:lnTo>
                  <a:pt x="18287999" y="7429749"/>
                </a:lnTo>
                <a:lnTo>
                  <a:pt x="18273247" y="7721873"/>
                </a:lnTo>
                <a:cubicBezTo>
                  <a:pt x="18136063" y="9072729"/>
                  <a:pt x="17057947" y="10145421"/>
                  <a:pt x="15704634" y="10274231"/>
                </a:cubicBezTo>
                <a:lnTo>
                  <a:pt x="15434954" y="10287001"/>
                </a:lnTo>
                <a:lnTo>
                  <a:pt x="0" y="10287001"/>
                </a:lnTo>
                <a:lnTo>
                  <a:pt x="0" y="2628900"/>
                </a:lnTo>
                <a:lnTo>
                  <a:pt x="11555" y="2628900"/>
                </a:lnTo>
                <a:lnTo>
                  <a:pt x="14754" y="2565549"/>
                </a:lnTo>
                <a:cubicBezTo>
                  <a:pt x="161087" y="1124637"/>
                  <a:pt x="1377981" y="211"/>
                  <a:pt x="2857501" y="211"/>
                </a:cubicBezTo>
                <a:lnTo>
                  <a:pt x="0" y="211"/>
                </a:lnTo>
                <a:close/>
              </a:path>
            </a:pathLst>
          </a:custGeom>
        </p:spPr>
        <p:txBody>
          <a:bodyPr wrap="square">
            <a:noAutofit/>
          </a:bodyPr>
          <a:lstStyle/>
          <a:p>
            <a:r>
              <a:rPr lang="da-DK"/>
              <a:t>Klik på ikonet for at tilføje et billede</a:t>
            </a:r>
          </a:p>
        </p:txBody>
      </p:sp>
      <p:pic>
        <p:nvPicPr>
          <p:cNvPr id="9" name="Billede 8">
            <a:extLst>
              <a:ext uri="{FF2B5EF4-FFF2-40B4-BE49-F238E27FC236}">
                <a16:creationId xmlns:a16="http://schemas.microsoft.com/office/drawing/2014/main" id="{AEBFC50A-EF3D-4871-BD89-F01D857AC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2" name="Titel 1">
            <a:extLst>
              <a:ext uri="{FF2B5EF4-FFF2-40B4-BE49-F238E27FC236}">
                <a16:creationId xmlns:a16="http://schemas.microsoft.com/office/drawing/2014/main" id="{3CEFDBA1-B0EC-462F-A711-6D0C1C6783C8}"/>
              </a:ext>
            </a:extLst>
          </p:cNvPr>
          <p:cNvSpPr>
            <a:spLocks noGrp="1"/>
          </p:cNvSpPr>
          <p:nvPr>
            <p:ph type="title" hasCustomPrompt="1"/>
          </p:nvPr>
        </p:nvSpPr>
        <p:spPr>
          <a:xfrm>
            <a:off x="1257300" y="1962547"/>
            <a:ext cx="15773400" cy="2565066"/>
          </a:xfrm>
          <a:prstGeom prst="rect">
            <a:avLst/>
          </a:prstGeom>
        </p:spPr>
        <p:txBody>
          <a:bodyPr/>
          <a:lstStyle>
            <a:lvl1pPr algn="ctr">
              <a:defRPr sz="16600" b="1">
                <a:solidFill>
                  <a:schemeClr val="tx1"/>
                </a:solidFill>
              </a:defRPr>
            </a:lvl1pPr>
          </a:lstStyle>
          <a:p>
            <a:r>
              <a:rPr lang="da-DK" dirty="0"/>
              <a:t>Break</a:t>
            </a:r>
          </a:p>
        </p:txBody>
      </p:sp>
    </p:spTree>
    <p:extLst>
      <p:ext uri="{BB962C8B-B14F-4D97-AF65-F5344CB8AC3E}">
        <p14:creationId xmlns:p14="http://schemas.microsoft.com/office/powerpoint/2010/main" val="343627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703437"/>
      </p:ext>
    </p:extLst>
  </p:cSld>
  <p:clrMap bg1="lt1" tx1="dk1" bg2="lt2" tx2="dk2" accent1="accent1" accent2="accent2" accent3="accent3" accent4="accent4" accent5="accent5" accent6="accent6" hlink="hlink" folHlink="folHlink"/>
  <p:sldLayoutIdLst>
    <p:sldLayoutId id="2147483699" r:id="rId1"/>
    <p:sldLayoutId id="2147483686" r:id="rId2"/>
    <p:sldLayoutId id="2147483687" r:id="rId3"/>
    <p:sldLayoutId id="2147483688" r:id="rId4"/>
    <p:sldLayoutId id="2147483690" r:id="rId5"/>
    <p:sldLayoutId id="2147483691" r:id="rId6"/>
    <p:sldLayoutId id="2147483692" r:id="rId7"/>
    <p:sldLayoutId id="2147483696" r:id="rId8"/>
    <p:sldLayoutId id="2147483698" r:id="rId9"/>
    <p:sldLayoutId id="2147483697" r:id="rId10"/>
    <p:sldLayoutId id="2147483694" r:id="rId11"/>
    <p:sldLayoutId id="2147483695" r:id="rId12"/>
    <p:sldLayoutId id="2147483700" r:id="rId13"/>
    <p:sldLayoutId id="2147483702" r:id="rId14"/>
    <p:sldLayoutId id="2147483701" r:id="rId15"/>
    <p:sldLayoutId id="2147483703" r:id="rId1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roen.randers.dk/personale/med-samarbejdet/med-aftalen-og-aarshjule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HR@randers.d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publikation.randers.dk/RandersKommune/CKJ/personale-og-ledelsespolitik-endelig-udgavepdf1/?page=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broen.randers.dk/media/65139/koensligestillingspolitik-2021.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8F351AD-4592-58ED-2B56-F907ED61AAA5}"/>
              </a:ext>
            </a:extLst>
          </p:cNvPr>
          <p:cNvSpPr>
            <a:spLocks noGrp="1"/>
          </p:cNvSpPr>
          <p:nvPr>
            <p:ph sz="quarter" idx="14"/>
          </p:nvPr>
        </p:nvSpPr>
        <p:spPr>
          <a:xfrm>
            <a:off x="792000" y="2086708"/>
            <a:ext cx="15666384" cy="6985292"/>
          </a:xfrm>
        </p:spPr>
        <p:txBody>
          <a:bodyPr/>
          <a:lstStyle/>
          <a:p>
            <a:pPr>
              <a:lnSpc>
                <a:spcPct val="100000"/>
              </a:lnSpc>
              <a:spcBef>
                <a:spcPts val="0"/>
              </a:spcBef>
            </a:pPr>
            <a:r>
              <a:rPr lang="da-DK" sz="3600" i="1" dirty="0">
                <a:solidFill>
                  <a:srgbClr val="FF0000"/>
                </a:solidFill>
                <a:latin typeface="Arial" panose="020B0604020202020204" pitchFamily="34" charset="0"/>
                <a:cs typeface="Arial" panose="020B0604020202020204" pitchFamily="34" charset="0"/>
              </a:rPr>
              <a:t>Dette PowerPoint (PP) kan I bruge, når I skal præsentere indholdet på MED-/personalemøde. Det står jer frit for, om I ønsker at bruge PP, som den er, eller selv ønsker at lave nogle justeringer.</a:t>
            </a:r>
          </a:p>
          <a:p>
            <a:pPr>
              <a:lnSpc>
                <a:spcPct val="100000"/>
              </a:lnSpc>
              <a:spcBef>
                <a:spcPts val="0"/>
              </a:spcBef>
            </a:pPr>
            <a:endParaRPr lang="da-DK" sz="3600" i="1" dirty="0">
              <a:solidFill>
                <a:srgbClr val="FF0000"/>
              </a:solidFill>
              <a:latin typeface="Arial" panose="020B0604020202020204" pitchFamily="34" charset="0"/>
              <a:cs typeface="Arial" panose="020B0604020202020204" pitchFamily="34" charset="0"/>
            </a:endParaRPr>
          </a:p>
          <a:p>
            <a:pPr>
              <a:lnSpc>
                <a:spcPct val="100000"/>
              </a:lnSpc>
              <a:spcBef>
                <a:spcPts val="0"/>
              </a:spcBef>
            </a:pPr>
            <a:r>
              <a:rPr lang="da-DK" sz="3600" i="1" dirty="0">
                <a:solidFill>
                  <a:srgbClr val="FF0000"/>
                </a:solidFill>
                <a:latin typeface="Arial" panose="020B0604020202020204" pitchFamily="34" charset="0"/>
                <a:cs typeface="Arial" panose="020B0604020202020204" pitchFamily="34" charset="0"/>
              </a:rPr>
              <a:t>PP ligger også på Broen under MED-årshjulet til inspiration til temadrøftelser vedr. den attraktive arbejdsplads </a:t>
            </a:r>
            <a:r>
              <a:rPr lang="da-DK" sz="3600" i="1" dirty="0">
                <a:solidFill>
                  <a:srgbClr val="FF0000"/>
                </a:solidFill>
                <a:latin typeface="Arial" panose="020B0604020202020204" pitchFamily="34" charset="0"/>
                <a:cs typeface="Arial" panose="020B0604020202020204" pitchFamily="34" charset="0"/>
                <a:hlinkClick r:id="rId3"/>
              </a:rPr>
              <a:t>Klik her</a:t>
            </a:r>
            <a:endParaRPr lang="da-DK" sz="3600" i="1" dirty="0">
              <a:solidFill>
                <a:srgbClr val="FF0000"/>
              </a:solidFill>
              <a:latin typeface="Arial" panose="020B0604020202020204" pitchFamily="34" charset="0"/>
              <a:cs typeface="Arial" panose="020B0604020202020204" pitchFamily="34" charset="0"/>
            </a:endParaRPr>
          </a:p>
          <a:p>
            <a:pPr>
              <a:lnSpc>
                <a:spcPct val="100000"/>
              </a:lnSpc>
              <a:spcBef>
                <a:spcPts val="0"/>
              </a:spcBef>
            </a:pPr>
            <a:endParaRPr lang="da-DK" sz="3600" i="1" dirty="0">
              <a:solidFill>
                <a:srgbClr val="FF0000"/>
              </a:solidFill>
              <a:latin typeface="Arial" panose="020B0604020202020204" pitchFamily="34" charset="0"/>
              <a:cs typeface="Arial" panose="020B0604020202020204" pitchFamily="34" charset="0"/>
            </a:endParaRPr>
          </a:p>
          <a:p>
            <a:pPr>
              <a:lnSpc>
                <a:spcPct val="100000"/>
              </a:lnSpc>
              <a:spcBef>
                <a:spcPts val="0"/>
              </a:spcBef>
            </a:pPr>
            <a:r>
              <a:rPr lang="da-DK" sz="3600" i="1" dirty="0">
                <a:solidFill>
                  <a:srgbClr val="FF0000"/>
                </a:solidFill>
                <a:latin typeface="Arial" panose="020B0604020202020204" pitchFamily="34" charset="0"/>
                <a:cs typeface="Arial" panose="020B0604020202020204" pitchFamily="34" charset="0"/>
              </a:rPr>
              <a:t>Hvis I ønskes at få et lokalt datagrundlag at drøfte ud fra, kan der sendes en  </a:t>
            </a:r>
            <a:r>
              <a:rPr lang="da-DK" sz="3600" i="1" dirty="0" err="1">
                <a:solidFill>
                  <a:srgbClr val="FF0000"/>
                </a:solidFill>
                <a:latin typeface="Arial" panose="020B0604020202020204" pitchFamily="34" charset="0"/>
                <a:cs typeface="Arial" panose="020B0604020202020204" pitchFamily="34" charset="0"/>
              </a:rPr>
              <a:t>survey</a:t>
            </a:r>
            <a:r>
              <a:rPr lang="da-DK" sz="3600" i="1" dirty="0">
                <a:solidFill>
                  <a:srgbClr val="FF0000"/>
                </a:solidFill>
                <a:latin typeface="Arial" panose="020B0604020202020204" pitchFamily="34" charset="0"/>
                <a:cs typeface="Arial" panose="020B0604020202020204" pitchFamily="34" charset="0"/>
              </a:rPr>
              <a:t> til medarbejderne på den lokale arbejdsplads. I kan kontakte Personale og HR for hjælp til dette på  </a:t>
            </a:r>
            <a:r>
              <a:rPr lang="da-DK" sz="3600" i="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HR@randers.dk</a:t>
            </a:r>
            <a:r>
              <a:rPr lang="da-DK" sz="3600" i="1" dirty="0">
                <a:solidFill>
                  <a:srgbClr val="0070C0"/>
                </a:solidFill>
                <a:latin typeface="Arial" panose="020B0604020202020204" pitchFamily="34" charset="0"/>
                <a:cs typeface="Arial" panose="020B0604020202020204" pitchFamily="34" charset="0"/>
              </a:rPr>
              <a:t> </a:t>
            </a:r>
          </a:p>
          <a:p>
            <a:pPr>
              <a:lnSpc>
                <a:spcPct val="100000"/>
              </a:lnSpc>
              <a:spcBef>
                <a:spcPts val="0"/>
              </a:spcBef>
            </a:pPr>
            <a:endParaRPr lang="da-DK" sz="3600" i="1" dirty="0">
              <a:solidFill>
                <a:srgbClr val="0070C0"/>
              </a:solidFill>
              <a:latin typeface="Arial" panose="020B0604020202020204" pitchFamily="34" charset="0"/>
              <a:cs typeface="Arial" panose="020B0604020202020204" pitchFamily="34" charset="0"/>
            </a:endParaRPr>
          </a:p>
          <a:p>
            <a:pPr>
              <a:lnSpc>
                <a:spcPct val="100000"/>
              </a:lnSpc>
              <a:spcBef>
                <a:spcPts val="0"/>
              </a:spcBef>
            </a:pPr>
            <a:r>
              <a:rPr lang="da-DK" sz="3600" i="1" dirty="0">
                <a:solidFill>
                  <a:srgbClr val="FF0000"/>
                </a:solidFill>
                <a:latin typeface="Arial" panose="020B0604020202020204" pitchFamily="34" charset="0"/>
                <a:cs typeface="Arial" panose="020B0604020202020204" pitchFamily="34" charset="0"/>
              </a:rPr>
              <a:t>Rigtig god fornøjelse. </a:t>
            </a:r>
            <a:endParaRPr lang="da-DK" sz="3600" dirty="0">
              <a:solidFill>
                <a:srgbClr val="FF0000"/>
              </a:solidFill>
              <a:latin typeface="Arial" panose="020B0604020202020204" pitchFamily="34" charset="0"/>
              <a:cs typeface="Arial" panose="020B0604020202020204" pitchFamily="34" charset="0"/>
            </a:endParaRPr>
          </a:p>
          <a:p>
            <a:pPr>
              <a:spcBef>
                <a:spcPts val="0"/>
              </a:spcBef>
            </a:pPr>
            <a:endParaRPr lang="da-DK" sz="3600" dirty="0"/>
          </a:p>
        </p:txBody>
      </p:sp>
      <p:sp>
        <p:nvSpPr>
          <p:cNvPr id="3" name="Titel 2">
            <a:extLst>
              <a:ext uri="{FF2B5EF4-FFF2-40B4-BE49-F238E27FC236}">
                <a16:creationId xmlns:a16="http://schemas.microsoft.com/office/drawing/2014/main" id="{DA366B5D-BE09-D49B-AC91-31D3FF1C1473}"/>
              </a:ext>
            </a:extLst>
          </p:cNvPr>
          <p:cNvSpPr>
            <a:spLocks noGrp="1"/>
          </p:cNvSpPr>
          <p:nvPr>
            <p:ph type="title"/>
          </p:nvPr>
        </p:nvSpPr>
        <p:spPr/>
        <p:txBody>
          <a:bodyPr>
            <a:normAutofit fontScale="90000"/>
          </a:bodyPr>
          <a:lstStyle/>
          <a:p>
            <a:r>
              <a:rPr lang="da-DK" sz="6600" dirty="0">
                <a:solidFill>
                  <a:srgbClr val="FF0000"/>
                </a:solidFill>
                <a:latin typeface="Arial" panose="020B0604020202020204" pitchFamily="34" charset="0"/>
                <a:cs typeface="Arial" panose="020B0604020202020204" pitchFamily="34" charset="0"/>
              </a:rPr>
              <a:t>Kære </a:t>
            </a:r>
            <a:r>
              <a:rPr lang="da-DK" dirty="0">
                <a:solidFill>
                  <a:srgbClr val="FF0000"/>
                </a:solidFill>
                <a:latin typeface="Arial" panose="020B0604020202020204" pitchFamily="34" charset="0"/>
                <a:cs typeface="Arial" panose="020B0604020202020204" pitchFamily="34" charset="0"/>
              </a:rPr>
              <a:t>formandskab i MED</a:t>
            </a:r>
            <a:br>
              <a:rPr lang="da-DK" sz="6600" dirty="0">
                <a:solidFill>
                  <a:srgbClr val="FF0000"/>
                </a:solidFill>
                <a:latin typeface="Arial" panose="020B0604020202020204" pitchFamily="34" charset="0"/>
                <a:cs typeface="Arial" panose="020B0604020202020204" pitchFamily="34" charset="0"/>
              </a:rPr>
            </a:br>
            <a:endParaRPr lang="da-DK" dirty="0"/>
          </a:p>
        </p:txBody>
      </p:sp>
    </p:spTree>
    <p:extLst>
      <p:ext uri="{BB962C8B-B14F-4D97-AF65-F5344CB8AC3E}">
        <p14:creationId xmlns:p14="http://schemas.microsoft.com/office/powerpoint/2010/main" val="411008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3114803-E404-EF43-1839-C3997ACA9260}"/>
              </a:ext>
            </a:extLst>
          </p:cNvPr>
          <p:cNvSpPr>
            <a:spLocks noGrp="1"/>
          </p:cNvSpPr>
          <p:nvPr>
            <p:ph sz="quarter" idx="14"/>
          </p:nvPr>
        </p:nvSpPr>
        <p:spPr>
          <a:xfrm>
            <a:off x="791999" y="2265218"/>
            <a:ext cx="15882353" cy="6806782"/>
          </a:xfrm>
        </p:spPr>
        <p:txBody>
          <a:bodyPr/>
          <a:lstStyle/>
          <a:p>
            <a:r>
              <a:rPr lang="da-DK" dirty="0"/>
              <a:t>At opleve tryghed på sin arbejdsplads til at kunne dele sine idéer, tvivl,  spørgsmål, uenigheder, bekymringer og fejl i det daglige samarbejde.</a:t>
            </a:r>
          </a:p>
          <a:p>
            <a:endParaRPr lang="da-DK" sz="1200" dirty="0"/>
          </a:p>
          <a:p>
            <a:r>
              <a:rPr lang="da-DK" u="sng" dirty="0"/>
              <a:t>En kultur med psykologisk tryghed har plads til:</a:t>
            </a:r>
          </a:p>
          <a:p>
            <a:pPr marL="571500" indent="-571500">
              <a:buFont typeface="Arial" panose="020B0604020202020204" pitchFamily="34" charset="0"/>
              <a:buChar char="•"/>
            </a:pPr>
            <a:r>
              <a:rPr lang="da-DK" dirty="0"/>
              <a:t>At medarbejderen kan sige fra, hvis der opleves en dårlig omgangstone</a:t>
            </a:r>
          </a:p>
          <a:p>
            <a:pPr marL="571500" indent="-571500">
              <a:buFont typeface="Arial" panose="020B0604020202020204" pitchFamily="34" charset="0"/>
              <a:buChar char="•"/>
            </a:pPr>
            <a:r>
              <a:rPr lang="da-DK" dirty="0"/>
              <a:t>At kolleger/ledelse bakker op om medarbejderen, når der siges fra</a:t>
            </a:r>
          </a:p>
          <a:p>
            <a:pPr marL="571500" indent="-571500">
              <a:buFont typeface="Arial" panose="020B0604020202020204" pitchFamily="34" charset="0"/>
              <a:buChar char="•"/>
            </a:pPr>
            <a:r>
              <a:rPr lang="da-DK" dirty="0"/>
              <a:t>At rammerne for, hvad der er acceptabel/ikke-acceptabel adfærd drøftes åbent</a:t>
            </a:r>
          </a:p>
          <a:p>
            <a:pPr marL="571500" indent="-571500">
              <a:buFont typeface="Arial" panose="020B0604020202020204" pitchFamily="34" charset="0"/>
              <a:buChar char="•"/>
            </a:pPr>
            <a:r>
              <a:rPr lang="da-DK" dirty="0"/>
              <a:t>At det er tydeligt, hvem medarbejdere kan gå til efter en hændelse (leder, AMR, TR)</a:t>
            </a:r>
          </a:p>
          <a:p>
            <a:pPr marL="571500" indent="-571500">
              <a:buFont typeface="Arial" panose="020B0604020202020204" pitchFamily="34" charset="0"/>
              <a:buChar char="•"/>
            </a:pPr>
            <a:endParaRPr lang="da-DK" dirty="0"/>
          </a:p>
        </p:txBody>
      </p:sp>
      <p:sp>
        <p:nvSpPr>
          <p:cNvPr id="3" name="Titel 2">
            <a:extLst>
              <a:ext uri="{FF2B5EF4-FFF2-40B4-BE49-F238E27FC236}">
                <a16:creationId xmlns:a16="http://schemas.microsoft.com/office/drawing/2014/main" id="{42A0482F-5BD4-96F3-EB60-9AE2B0CA0F8C}"/>
              </a:ext>
            </a:extLst>
          </p:cNvPr>
          <p:cNvSpPr>
            <a:spLocks noGrp="1"/>
          </p:cNvSpPr>
          <p:nvPr>
            <p:ph type="title"/>
          </p:nvPr>
        </p:nvSpPr>
        <p:spPr/>
        <p:txBody>
          <a:bodyPr>
            <a:normAutofit fontScale="90000"/>
          </a:bodyPr>
          <a:lstStyle/>
          <a:p>
            <a:r>
              <a:rPr lang="da-DK" dirty="0"/>
              <a:t>Psykologisk tryghed handler om…</a:t>
            </a:r>
          </a:p>
        </p:txBody>
      </p:sp>
    </p:spTree>
    <p:extLst>
      <p:ext uri="{BB962C8B-B14F-4D97-AF65-F5344CB8AC3E}">
        <p14:creationId xmlns:p14="http://schemas.microsoft.com/office/powerpoint/2010/main" val="1632524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2217900-289A-9EAE-776F-719B72F55072}"/>
              </a:ext>
            </a:extLst>
          </p:cNvPr>
          <p:cNvSpPr>
            <a:spLocks noGrp="1"/>
          </p:cNvSpPr>
          <p:nvPr>
            <p:ph sz="quarter" idx="14"/>
          </p:nvPr>
        </p:nvSpPr>
        <p:spPr>
          <a:xfrm>
            <a:off x="602427" y="2161309"/>
            <a:ext cx="16413363" cy="6910691"/>
          </a:xfrm>
        </p:spPr>
        <p:txBody>
          <a:bodyPr/>
          <a:lstStyle/>
          <a:p>
            <a:pPr marL="571500" indent="-571500">
              <a:buFont typeface="Arial" panose="020B0604020202020204" pitchFamily="34" charset="0"/>
              <a:buChar char="•"/>
            </a:pPr>
            <a:r>
              <a:rPr lang="da-DK" sz="4800" dirty="0"/>
              <a:t>Vores kommunikation med hinanden er med til at skabe kutymen og </a:t>
            </a:r>
            <a:r>
              <a:rPr lang="da-DK" sz="4800" b="1" dirty="0">
                <a:solidFill>
                  <a:schemeClr val="accent5"/>
                </a:solidFill>
              </a:rPr>
              <a:t>kulturen på arbejdspladsen</a:t>
            </a:r>
            <a:r>
              <a:rPr lang="da-DK" sz="4800" dirty="0"/>
              <a:t>.</a:t>
            </a:r>
          </a:p>
          <a:p>
            <a:pPr marL="571500" indent="-571500">
              <a:buFont typeface="Arial" panose="020B0604020202020204" pitchFamily="34" charset="0"/>
              <a:buChar char="•"/>
            </a:pPr>
            <a:endParaRPr lang="da-DK" sz="1000" dirty="0"/>
          </a:p>
          <a:p>
            <a:pPr marL="571500" indent="-571500">
              <a:buFont typeface="Arial" panose="020B0604020202020204" pitchFamily="34" charset="0"/>
              <a:buChar char="•"/>
            </a:pPr>
            <a:r>
              <a:rPr lang="da-DK" sz="4800" dirty="0"/>
              <a:t>Hvis der arbejdes med en kultur, hvor det er </a:t>
            </a:r>
            <a:r>
              <a:rPr lang="da-DK" sz="4800" b="1" dirty="0"/>
              <a:t>OK </a:t>
            </a:r>
            <a:r>
              <a:rPr lang="da-DK" sz="4800" dirty="0"/>
              <a:t>at sige fra over for en dårlig omgangstone, og hvor der er opbakning hertil, så vil det være et tegn på høj </a:t>
            </a:r>
            <a:r>
              <a:rPr lang="da-DK" sz="4800" b="1" dirty="0">
                <a:solidFill>
                  <a:schemeClr val="accent5"/>
                </a:solidFill>
              </a:rPr>
              <a:t>psykologisk tryghed</a:t>
            </a:r>
            <a:r>
              <a:rPr lang="da-DK" sz="4800" dirty="0"/>
              <a:t>.</a:t>
            </a:r>
          </a:p>
          <a:p>
            <a:pPr marL="571500" indent="-571500">
              <a:buFont typeface="Arial" panose="020B0604020202020204" pitchFamily="34" charset="0"/>
              <a:buChar char="•"/>
            </a:pPr>
            <a:endParaRPr lang="da-DK" sz="1000" dirty="0"/>
          </a:p>
          <a:p>
            <a:pPr marL="571500" indent="-571500">
              <a:buFont typeface="Arial" panose="020B0604020202020204" pitchFamily="34" charset="0"/>
              <a:buChar char="•"/>
            </a:pPr>
            <a:r>
              <a:rPr lang="da-DK" sz="4800" dirty="0"/>
              <a:t>Når individet oplever </a:t>
            </a:r>
            <a:r>
              <a:rPr lang="da-DK" sz="4800" b="1" dirty="0">
                <a:solidFill>
                  <a:schemeClr val="accent5"/>
                </a:solidFill>
              </a:rPr>
              <a:t>opbakning fra kolleger og ledere</a:t>
            </a:r>
            <a:r>
              <a:rPr lang="da-DK" sz="4800" dirty="0"/>
              <a:t>, når der siges fra over for en dårlig omgangstone, så vil vedkommende opleve at være en del af den fælles arbejdspladskultur.</a:t>
            </a:r>
          </a:p>
        </p:txBody>
      </p:sp>
      <p:sp>
        <p:nvSpPr>
          <p:cNvPr id="3" name="Titel 2">
            <a:extLst>
              <a:ext uri="{FF2B5EF4-FFF2-40B4-BE49-F238E27FC236}">
                <a16:creationId xmlns:a16="http://schemas.microsoft.com/office/drawing/2014/main" id="{2200069A-11BF-C5B3-C44E-598F2B5F88F1}"/>
              </a:ext>
            </a:extLst>
          </p:cNvPr>
          <p:cNvSpPr>
            <a:spLocks noGrp="1"/>
          </p:cNvSpPr>
          <p:nvPr>
            <p:ph type="title"/>
          </p:nvPr>
        </p:nvSpPr>
        <p:spPr/>
        <p:txBody>
          <a:bodyPr>
            <a:normAutofit fontScale="90000"/>
          </a:bodyPr>
          <a:lstStyle/>
          <a:p>
            <a:r>
              <a:rPr lang="da-DK" dirty="0"/>
              <a:t>Kulturen på arbejdspladsen</a:t>
            </a:r>
          </a:p>
        </p:txBody>
      </p:sp>
    </p:spTree>
    <p:extLst>
      <p:ext uri="{BB962C8B-B14F-4D97-AF65-F5344CB8AC3E}">
        <p14:creationId xmlns:p14="http://schemas.microsoft.com/office/powerpoint/2010/main" val="81980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3681C84-A1FD-3D64-16E3-C00815A44B5E}"/>
              </a:ext>
            </a:extLst>
          </p:cNvPr>
          <p:cNvSpPr>
            <a:spLocks noGrp="1"/>
          </p:cNvSpPr>
          <p:nvPr>
            <p:ph sz="quarter" idx="14"/>
          </p:nvPr>
        </p:nvSpPr>
        <p:spPr>
          <a:xfrm>
            <a:off x="792000" y="2086984"/>
            <a:ext cx="10080000" cy="6985016"/>
          </a:xfrm>
        </p:spPr>
        <p:txBody>
          <a:bodyPr/>
          <a:lstStyle/>
          <a:p>
            <a:pPr marL="571500" indent="-571500">
              <a:spcAft>
                <a:spcPts val="1800"/>
              </a:spcAft>
              <a:buFont typeface="Arial" panose="020B0604020202020204" pitchFamily="34" charset="0"/>
              <a:buChar char="•"/>
            </a:pPr>
            <a:r>
              <a:rPr lang="da-DK" dirty="0"/>
              <a:t>Omgangstonen på en arbejdsplads er vigtig for, om medarbejderne trives og føler sig godt tilpas. </a:t>
            </a:r>
          </a:p>
          <a:p>
            <a:pPr marL="571500" indent="-571500">
              <a:spcAft>
                <a:spcPts val="1800"/>
              </a:spcAft>
              <a:buFont typeface="Arial" panose="020B0604020202020204" pitchFamily="34" charset="0"/>
              <a:buChar char="•"/>
            </a:pPr>
            <a:r>
              <a:rPr lang="da-DK" dirty="0"/>
              <a:t>Der er behov for et </a:t>
            </a:r>
            <a:r>
              <a:rPr lang="da-DK" b="1" dirty="0"/>
              <a:t>fælles fokus </a:t>
            </a:r>
            <a:r>
              <a:rPr lang="da-DK" dirty="0"/>
              <a:t>på omgangstonen, da vi alle er med til at skabe kulturen og spillereglerne på arbejdspladsen.</a:t>
            </a:r>
          </a:p>
          <a:p>
            <a:pPr marL="571500" indent="-571500">
              <a:spcAft>
                <a:spcPts val="1800"/>
              </a:spcAft>
              <a:buFont typeface="Arial" panose="020B0604020202020204" pitchFamily="34" charset="0"/>
              <a:buChar char="•"/>
            </a:pPr>
            <a:r>
              <a:rPr lang="da-DK" dirty="0"/>
              <a:t>Som </a:t>
            </a:r>
            <a:r>
              <a:rPr lang="da-DK" b="1" dirty="0"/>
              <a:t>leder/AMR/TR</a:t>
            </a:r>
            <a:r>
              <a:rPr lang="da-DK" dirty="0"/>
              <a:t> er man rollemodel, men alle </a:t>
            </a:r>
            <a:r>
              <a:rPr lang="da-DK" b="1" dirty="0"/>
              <a:t>medarbejdere</a:t>
            </a:r>
            <a:r>
              <a:rPr lang="da-DK" dirty="0"/>
              <a:t> spiller den vigtigste rolle i dagligdagens kommunikation.</a:t>
            </a:r>
          </a:p>
          <a:p>
            <a:endParaRPr lang="da-DK" dirty="0"/>
          </a:p>
        </p:txBody>
      </p:sp>
      <p:sp>
        <p:nvSpPr>
          <p:cNvPr id="3" name="Pladsholder til indhold 2">
            <a:extLst>
              <a:ext uri="{FF2B5EF4-FFF2-40B4-BE49-F238E27FC236}">
                <a16:creationId xmlns:a16="http://schemas.microsoft.com/office/drawing/2014/main" id="{B0B95E82-750E-B5E4-521F-D53A1992592A}"/>
              </a:ext>
            </a:extLst>
          </p:cNvPr>
          <p:cNvSpPr>
            <a:spLocks noGrp="1"/>
          </p:cNvSpPr>
          <p:nvPr>
            <p:ph sz="quarter" idx="11"/>
          </p:nvPr>
        </p:nvSpPr>
        <p:spPr/>
        <p:txBody>
          <a:bodyPr/>
          <a:lstStyle/>
          <a:p>
            <a:endParaRPr lang="da-DK"/>
          </a:p>
        </p:txBody>
      </p:sp>
      <p:sp>
        <p:nvSpPr>
          <p:cNvPr id="4" name="Titel 3">
            <a:extLst>
              <a:ext uri="{FF2B5EF4-FFF2-40B4-BE49-F238E27FC236}">
                <a16:creationId xmlns:a16="http://schemas.microsoft.com/office/drawing/2014/main" id="{4E0F25CF-E2B1-FEE3-D483-0F40CA99BF30}"/>
              </a:ext>
            </a:extLst>
          </p:cNvPr>
          <p:cNvSpPr>
            <a:spLocks noGrp="1"/>
          </p:cNvSpPr>
          <p:nvPr>
            <p:ph type="title"/>
          </p:nvPr>
        </p:nvSpPr>
        <p:spPr/>
        <p:txBody>
          <a:bodyPr>
            <a:normAutofit fontScale="90000"/>
          </a:bodyPr>
          <a:lstStyle/>
          <a:p>
            <a:r>
              <a:rPr lang="da-DK" sz="6600" dirty="0"/>
              <a:t>Et fælles ansvar</a:t>
            </a:r>
            <a:endParaRPr lang="da-DK" dirty="0"/>
          </a:p>
        </p:txBody>
      </p:sp>
      <p:sp>
        <p:nvSpPr>
          <p:cNvPr id="5" name="Pladsholder til tekst 4">
            <a:extLst>
              <a:ext uri="{FF2B5EF4-FFF2-40B4-BE49-F238E27FC236}">
                <a16:creationId xmlns:a16="http://schemas.microsoft.com/office/drawing/2014/main" id="{289D9DBC-E2B0-39CD-9BFD-EE60AAA0C03F}"/>
              </a:ext>
            </a:extLst>
          </p:cNvPr>
          <p:cNvSpPr>
            <a:spLocks noGrp="1"/>
          </p:cNvSpPr>
          <p:nvPr>
            <p:ph type="body" sz="quarter" idx="15"/>
          </p:nvPr>
        </p:nvSpPr>
        <p:spPr/>
        <p:txBody>
          <a:bodyPr/>
          <a:lstStyle/>
          <a:p>
            <a:endParaRPr lang="da-DK"/>
          </a:p>
        </p:txBody>
      </p:sp>
      <p:pic>
        <p:nvPicPr>
          <p:cNvPr id="7" name="Pladsholder til indhold 6" descr="Et billede, der indeholder dreng, clipart, illustration/afbildning, person&#10;&#10;Automatisk genereret beskrivelse">
            <a:extLst>
              <a:ext uri="{FF2B5EF4-FFF2-40B4-BE49-F238E27FC236}">
                <a16:creationId xmlns:a16="http://schemas.microsoft.com/office/drawing/2014/main" id="{05219AAA-EF53-4523-B20C-61D78455F16A}"/>
              </a:ext>
            </a:extLst>
          </p:cNvPr>
          <p:cNvPicPr>
            <a:picLocks noChangeAspect="1"/>
          </p:cNvPicPr>
          <p:nvPr/>
        </p:nvPicPr>
        <p:blipFill>
          <a:blip r:embed="rId3">
            <a:extLst>
              <a:ext uri="{28A0092B-C50C-407E-A947-70E740481C1C}">
                <a14:useLocalDpi xmlns:a14="http://schemas.microsoft.com/office/drawing/2010/main" val="0"/>
              </a:ext>
            </a:extLst>
          </a:blip>
          <a:srcRect l="4799" r="41806"/>
          <a:stretch/>
        </p:blipFill>
        <p:spPr>
          <a:xfrm>
            <a:off x="11422060" y="0"/>
            <a:ext cx="6865940" cy="10286990"/>
          </a:xfrm>
          <a:prstGeom prst="rect">
            <a:avLst/>
          </a:prstGeom>
          <a:noFill/>
        </p:spPr>
      </p:pic>
    </p:spTree>
    <p:extLst>
      <p:ext uri="{BB962C8B-B14F-4D97-AF65-F5344CB8AC3E}">
        <p14:creationId xmlns:p14="http://schemas.microsoft.com/office/powerpoint/2010/main" val="807444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7C67496-F1BA-9418-FA94-11F4FB894DDA}"/>
              </a:ext>
            </a:extLst>
          </p:cNvPr>
          <p:cNvSpPr>
            <a:spLocks noGrp="1"/>
          </p:cNvSpPr>
          <p:nvPr>
            <p:ph sz="quarter" idx="14"/>
          </p:nvPr>
        </p:nvSpPr>
        <p:spPr>
          <a:xfrm>
            <a:off x="644768" y="2011680"/>
            <a:ext cx="10227231" cy="7060319"/>
          </a:xfrm>
        </p:spPr>
        <p:txBody>
          <a:bodyPr/>
          <a:lstStyle/>
          <a:p>
            <a:pPr marL="571500" indent="-571500">
              <a:buFont typeface="Arial" panose="020B0604020202020204" pitchFamily="34" charset="0"/>
              <a:buChar char="•"/>
            </a:pPr>
            <a:r>
              <a:rPr lang="da-DK" sz="5300" dirty="0"/>
              <a:t>Hvordan er omgangstonen hos os på en god dag og på en dårlig dag?</a:t>
            </a:r>
          </a:p>
          <a:p>
            <a:pPr marL="571500" indent="-571500">
              <a:buFont typeface="Arial" panose="020B0604020202020204" pitchFamily="34" charset="0"/>
              <a:buChar char="•"/>
            </a:pPr>
            <a:r>
              <a:rPr lang="da-DK" sz="5300" dirty="0"/>
              <a:t>Bakkes der op fra kollegaer, når man siger fra?</a:t>
            </a:r>
          </a:p>
          <a:p>
            <a:pPr marL="571500" indent="-571500">
              <a:buFont typeface="Arial" panose="020B0604020202020204" pitchFamily="34" charset="0"/>
              <a:buChar char="•"/>
            </a:pPr>
            <a:r>
              <a:rPr lang="da-DK" sz="5300" dirty="0"/>
              <a:t>Hvordan kan vi tale sammen om en dårlig omgangstone?</a:t>
            </a:r>
          </a:p>
          <a:p>
            <a:pPr marL="571500" indent="-571500">
              <a:buFont typeface="Arial" panose="020B0604020202020204" pitchFamily="34" charset="0"/>
              <a:buChar char="•"/>
            </a:pPr>
            <a:r>
              <a:rPr lang="da-DK" sz="5300" dirty="0"/>
              <a:t>Hvad skal vi øve os på for at styrke den gode omgangstone?</a:t>
            </a:r>
          </a:p>
        </p:txBody>
      </p:sp>
      <p:sp>
        <p:nvSpPr>
          <p:cNvPr id="4" name="Titel 3">
            <a:extLst>
              <a:ext uri="{FF2B5EF4-FFF2-40B4-BE49-F238E27FC236}">
                <a16:creationId xmlns:a16="http://schemas.microsoft.com/office/drawing/2014/main" id="{9C510DB6-488B-D7BC-0555-028B9CB1D118}"/>
              </a:ext>
            </a:extLst>
          </p:cNvPr>
          <p:cNvSpPr>
            <a:spLocks noGrp="1"/>
          </p:cNvSpPr>
          <p:nvPr>
            <p:ph type="title"/>
          </p:nvPr>
        </p:nvSpPr>
        <p:spPr/>
        <p:txBody>
          <a:bodyPr>
            <a:normAutofit fontScale="90000"/>
          </a:bodyPr>
          <a:lstStyle/>
          <a:p>
            <a:r>
              <a:rPr lang="da-DK"/>
              <a:t>Drøftelse</a:t>
            </a:r>
            <a:endParaRPr lang="da-DK" dirty="0"/>
          </a:p>
        </p:txBody>
      </p:sp>
      <p:sp>
        <p:nvSpPr>
          <p:cNvPr id="5" name="Pladsholder til tekst 4">
            <a:extLst>
              <a:ext uri="{FF2B5EF4-FFF2-40B4-BE49-F238E27FC236}">
                <a16:creationId xmlns:a16="http://schemas.microsoft.com/office/drawing/2014/main" id="{5D755914-2B1C-20C6-7D54-BD2BF6009BB9}"/>
              </a:ext>
            </a:extLst>
          </p:cNvPr>
          <p:cNvSpPr>
            <a:spLocks noGrp="1"/>
          </p:cNvSpPr>
          <p:nvPr>
            <p:ph type="body" sz="quarter" idx="15"/>
          </p:nvPr>
        </p:nvSpPr>
        <p:spPr/>
        <p:txBody>
          <a:bodyPr/>
          <a:lstStyle/>
          <a:p>
            <a:endParaRPr lang="da-DK"/>
          </a:p>
        </p:txBody>
      </p:sp>
      <p:pic>
        <p:nvPicPr>
          <p:cNvPr id="12" name="Pladsholder til indhold 11" descr="Et billede, der indeholder tegning, clipart, illustration/afbildning, Børnekunst&#10;&#10;Automatisk genereret beskrivelse">
            <a:extLst>
              <a:ext uri="{FF2B5EF4-FFF2-40B4-BE49-F238E27FC236}">
                <a16:creationId xmlns:a16="http://schemas.microsoft.com/office/drawing/2014/main" id="{79FAF7AF-1AEE-09DA-F9D6-E87ED13F967B}"/>
              </a:ext>
            </a:extLst>
          </p:cNvPr>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l="3200"/>
          <a:stretch/>
        </p:blipFill>
        <p:spPr>
          <a:xfrm>
            <a:off x="11234308" y="-6628"/>
            <a:ext cx="9964176" cy="10293628"/>
          </a:xfrm>
        </p:spPr>
      </p:pic>
    </p:spTree>
    <p:extLst>
      <p:ext uri="{BB962C8B-B14F-4D97-AF65-F5344CB8AC3E}">
        <p14:creationId xmlns:p14="http://schemas.microsoft.com/office/powerpoint/2010/main" val="30609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9DBA694-7A4B-033A-270D-4142226587AE}"/>
              </a:ext>
            </a:extLst>
          </p:cNvPr>
          <p:cNvSpPr>
            <a:spLocks noGrp="1"/>
          </p:cNvSpPr>
          <p:nvPr>
            <p:ph sz="quarter" idx="14"/>
          </p:nvPr>
        </p:nvSpPr>
        <p:spPr/>
        <p:txBody>
          <a:bodyPr/>
          <a:lstStyle/>
          <a:p>
            <a:endParaRPr lang="da-DK" sz="1800" dirty="0"/>
          </a:p>
          <a:p>
            <a:r>
              <a:rPr lang="da-DK" sz="4400" dirty="0"/>
              <a:t>Udarbejd 3 intentioner for den gode omgangstone på arbejdspladsen. </a:t>
            </a:r>
          </a:p>
          <a:p>
            <a:endParaRPr lang="da-DK" sz="2000" u="sng" dirty="0"/>
          </a:p>
          <a:p>
            <a:r>
              <a:rPr lang="da-DK" sz="4400" u="sng" dirty="0"/>
              <a:t>Tre intentioner som vi alle ønsker at arbejde ud fra:</a:t>
            </a:r>
          </a:p>
          <a:p>
            <a:endParaRPr lang="da-DK" sz="900" dirty="0"/>
          </a:p>
          <a:p>
            <a:pPr marL="742950" indent="-742950">
              <a:buFont typeface="+mj-lt"/>
              <a:buAutoNum type="arabicPeriod"/>
            </a:pPr>
            <a:r>
              <a:rPr lang="da-DK" dirty="0"/>
              <a:t>?</a:t>
            </a:r>
          </a:p>
          <a:p>
            <a:pPr marL="742950" indent="-742950">
              <a:buFont typeface="+mj-lt"/>
              <a:buAutoNum type="arabicPeriod"/>
            </a:pPr>
            <a:r>
              <a:rPr lang="da-DK" dirty="0"/>
              <a:t>?</a:t>
            </a:r>
          </a:p>
          <a:p>
            <a:pPr marL="742950" indent="-742950">
              <a:buFont typeface="+mj-lt"/>
              <a:buAutoNum type="arabicPeriod"/>
            </a:pPr>
            <a:r>
              <a:rPr lang="da-DK" dirty="0"/>
              <a:t>?</a:t>
            </a:r>
          </a:p>
        </p:txBody>
      </p:sp>
      <p:sp>
        <p:nvSpPr>
          <p:cNvPr id="3" name="Titel 2">
            <a:extLst>
              <a:ext uri="{FF2B5EF4-FFF2-40B4-BE49-F238E27FC236}">
                <a16:creationId xmlns:a16="http://schemas.microsoft.com/office/drawing/2014/main" id="{1D5B362F-A6F8-61FA-CB35-3F1D1605667B}"/>
              </a:ext>
            </a:extLst>
          </p:cNvPr>
          <p:cNvSpPr>
            <a:spLocks noGrp="1"/>
          </p:cNvSpPr>
          <p:nvPr>
            <p:ph type="title"/>
          </p:nvPr>
        </p:nvSpPr>
        <p:spPr/>
        <p:txBody>
          <a:bodyPr>
            <a:normAutofit fontScale="90000"/>
          </a:bodyPr>
          <a:lstStyle/>
          <a:p>
            <a:r>
              <a:rPr lang="da-DK" dirty="0"/>
              <a:t>Tre ‘intentioner’ vedr. en god omgangstone</a:t>
            </a:r>
          </a:p>
        </p:txBody>
      </p:sp>
      <p:sp>
        <p:nvSpPr>
          <p:cNvPr id="4" name="Tekstfelt 3">
            <a:extLst>
              <a:ext uri="{FF2B5EF4-FFF2-40B4-BE49-F238E27FC236}">
                <a16:creationId xmlns:a16="http://schemas.microsoft.com/office/drawing/2014/main" id="{4CB6BDF6-0011-1B86-1B5C-9584A1C32104}"/>
              </a:ext>
            </a:extLst>
          </p:cNvPr>
          <p:cNvSpPr txBox="1"/>
          <p:nvPr/>
        </p:nvSpPr>
        <p:spPr>
          <a:xfrm>
            <a:off x="3704493" y="9495000"/>
            <a:ext cx="13169183" cy="553998"/>
          </a:xfrm>
          <a:prstGeom prst="rect">
            <a:avLst/>
          </a:prstGeom>
          <a:noFill/>
        </p:spPr>
        <p:txBody>
          <a:bodyPr wrap="none" rtlCol="0">
            <a:spAutoFit/>
          </a:bodyPr>
          <a:lstStyle/>
          <a:p>
            <a:r>
              <a:rPr lang="da-DK" sz="3000" dirty="0">
                <a:solidFill>
                  <a:schemeClr val="accent1">
                    <a:lumMod val="75000"/>
                  </a:schemeClr>
                </a:solidFill>
              </a:rPr>
              <a:t>Eksempel på en god intention: </a:t>
            </a:r>
            <a:r>
              <a:rPr lang="da-DK" sz="3000" u="sng" dirty="0">
                <a:solidFill>
                  <a:schemeClr val="accent1">
                    <a:lumMod val="75000"/>
                  </a:schemeClr>
                </a:solidFill>
              </a:rPr>
              <a:t>”</a:t>
            </a:r>
            <a:r>
              <a:rPr lang="da-DK" sz="3000" b="0" i="0" u="sng" dirty="0">
                <a:solidFill>
                  <a:schemeClr val="accent1">
                    <a:lumMod val="75000"/>
                  </a:schemeClr>
                </a:solidFill>
                <a:effectLst/>
              </a:rPr>
              <a:t>Vi accepterer hinandens forskellige roller og vilkår”</a:t>
            </a:r>
            <a:r>
              <a:rPr lang="da-DK" sz="3000" u="sng" dirty="0">
                <a:solidFill>
                  <a:schemeClr val="accent1">
                    <a:lumMod val="75000"/>
                  </a:schemeClr>
                </a:solidFill>
              </a:rPr>
              <a:t> </a:t>
            </a:r>
          </a:p>
        </p:txBody>
      </p:sp>
    </p:spTree>
    <p:extLst>
      <p:ext uri="{BB962C8B-B14F-4D97-AF65-F5344CB8AC3E}">
        <p14:creationId xmlns:p14="http://schemas.microsoft.com/office/powerpoint/2010/main" val="324065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93EB9C8-1047-47B9-5BD5-2956EB85FD89}"/>
              </a:ext>
            </a:extLst>
          </p:cNvPr>
          <p:cNvSpPr>
            <a:spLocks noGrp="1"/>
          </p:cNvSpPr>
          <p:nvPr>
            <p:ph type="body" sz="quarter" idx="10"/>
          </p:nvPr>
        </p:nvSpPr>
        <p:spPr/>
        <p:txBody>
          <a:bodyPr/>
          <a:lstStyle/>
          <a:p>
            <a:r>
              <a:rPr lang="da-DK" dirty="0"/>
              <a:t> </a:t>
            </a:r>
          </a:p>
          <a:p>
            <a:endParaRPr lang="da-DK" dirty="0"/>
          </a:p>
        </p:txBody>
      </p:sp>
      <p:sp>
        <p:nvSpPr>
          <p:cNvPr id="3" name="Pladsholder til tekst 2">
            <a:extLst>
              <a:ext uri="{FF2B5EF4-FFF2-40B4-BE49-F238E27FC236}">
                <a16:creationId xmlns:a16="http://schemas.microsoft.com/office/drawing/2014/main" id="{73385EE6-1D5C-B47C-6903-A3EB16C0A9DE}"/>
              </a:ext>
            </a:extLst>
          </p:cNvPr>
          <p:cNvSpPr>
            <a:spLocks noGrp="1"/>
          </p:cNvSpPr>
          <p:nvPr>
            <p:ph type="body" sz="quarter" idx="11"/>
          </p:nvPr>
        </p:nvSpPr>
        <p:spPr>
          <a:xfrm>
            <a:off x="1" y="2547809"/>
            <a:ext cx="18287999" cy="3961992"/>
          </a:xfrm>
        </p:spPr>
        <p:txBody>
          <a:bodyPr/>
          <a:lstStyle/>
          <a:p>
            <a:r>
              <a:rPr lang="da-DK" dirty="0"/>
              <a:t>Den gode omgangstone</a:t>
            </a:r>
          </a:p>
        </p:txBody>
      </p:sp>
      <p:sp>
        <p:nvSpPr>
          <p:cNvPr id="4" name="Titel 3">
            <a:extLst>
              <a:ext uri="{FF2B5EF4-FFF2-40B4-BE49-F238E27FC236}">
                <a16:creationId xmlns:a16="http://schemas.microsoft.com/office/drawing/2014/main" id="{4A0128FE-AA02-B663-1B2E-7ECB76068902}"/>
              </a:ext>
            </a:extLst>
          </p:cNvPr>
          <p:cNvSpPr>
            <a:spLocks noGrp="1"/>
          </p:cNvSpPr>
          <p:nvPr>
            <p:ph type="title"/>
          </p:nvPr>
        </p:nvSpPr>
        <p:spPr>
          <a:xfrm>
            <a:off x="0" y="7801872"/>
            <a:ext cx="18287999" cy="1989137"/>
          </a:xfrm>
        </p:spPr>
        <p:txBody>
          <a:bodyPr/>
          <a:lstStyle/>
          <a:p>
            <a:r>
              <a:rPr lang="da-DK" dirty="0"/>
              <a:t>Temadrøftelse</a:t>
            </a:r>
            <a:br>
              <a:rPr lang="da-DK" dirty="0"/>
            </a:br>
            <a:endParaRPr lang="da-DK" dirty="0"/>
          </a:p>
        </p:txBody>
      </p:sp>
    </p:spTree>
    <p:extLst>
      <p:ext uri="{BB962C8B-B14F-4D97-AF65-F5344CB8AC3E}">
        <p14:creationId xmlns:p14="http://schemas.microsoft.com/office/powerpoint/2010/main" val="26749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EC8929A-517F-F867-06FF-C33ECAB4383E}"/>
              </a:ext>
            </a:extLst>
          </p:cNvPr>
          <p:cNvSpPr>
            <a:spLocks noGrp="1"/>
          </p:cNvSpPr>
          <p:nvPr>
            <p:ph sz="quarter" idx="14"/>
          </p:nvPr>
        </p:nvSpPr>
        <p:spPr>
          <a:xfrm>
            <a:off x="520263" y="2092718"/>
            <a:ext cx="10373710" cy="7200000"/>
          </a:xfrm>
        </p:spPr>
        <p:txBody>
          <a:bodyPr/>
          <a:lstStyle/>
          <a:p>
            <a:pPr marL="457200" indent="-457200" algn="l">
              <a:buFont typeface="Arial" panose="020B0604020202020204" pitchFamily="34" charset="0"/>
              <a:buChar char="•"/>
            </a:pPr>
            <a:r>
              <a:rPr lang="da-DK" sz="3800" b="0" i="0" dirty="0">
                <a:solidFill>
                  <a:srgbClr val="374151"/>
                </a:solidFill>
                <a:effectLst/>
              </a:rPr>
              <a:t>En måde at interagere med andre på, der er respektfuld, venlig, og passende til situationen. Det indebærer at være lydhør over for andres følelser og behov, samt at kommunikere klart og effektivt. </a:t>
            </a:r>
          </a:p>
          <a:p>
            <a:pPr marL="457200" indent="-457200" algn="l">
              <a:buFont typeface="Arial" panose="020B0604020202020204" pitchFamily="34" charset="0"/>
              <a:buChar char="•"/>
            </a:pPr>
            <a:endParaRPr lang="da-DK" sz="3800" b="0" i="0" dirty="0">
              <a:solidFill>
                <a:srgbClr val="374151"/>
              </a:solidFill>
              <a:effectLst/>
            </a:endParaRPr>
          </a:p>
          <a:p>
            <a:pPr marL="457200" indent="-457200" algn="l">
              <a:buFont typeface="Arial" panose="020B0604020202020204" pitchFamily="34" charset="0"/>
              <a:buChar char="•"/>
            </a:pPr>
            <a:r>
              <a:rPr lang="da-DK" sz="3800" b="0" i="0" dirty="0">
                <a:solidFill>
                  <a:srgbClr val="374151"/>
                </a:solidFill>
                <a:effectLst/>
              </a:rPr>
              <a:t>Generelt vil god omgangstone hjælpe med at skabe positive relationer mellem mennesker ved at fremme tillid og forståelse. Det kan også bidrage til et mere harmonisk arbejdsmiljø ved hjælp af hensynsfuld adfærd over for kollegaer.</a:t>
            </a:r>
          </a:p>
        </p:txBody>
      </p:sp>
      <p:sp>
        <p:nvSpPr>
          <p:cNvPr id="4" name="Titel 3">
            <a:extLst>
              <a:ext uri="{FF2B5EF4-FFF2-40B4-BE49-F238E27FC236}">
                <a16:creationId xmlns:a16="http://schemas.microsoft.com/office/drawing/2014/main" id="{F6A09D38-839A-214F-C5A2-DAD6AB887A5F}"/>
              </a:ext>
            </a:extLst>
          </p:cNvPr>
          <p:cNvSpPr>
            <a:spLocks noGrp="1"/>
          </p:cNvSpPr>
          <p:nvPr>
            <p:ph type="title"/>
          </p:nvPr>
        </p:nvSpPr>
        <p:spPr>
          <a:xfrm>
            <a:off x="792000" y="792000"/>
            <a:ext cx="10790400" cy="889344"/>
          </a:xfrm>
        </p:spPr>
        <p:txBody>
          <a:bodyPr>
            <a:normAutofit fontScale="90000"/>
          </a:bodyPr>
          <a:lstStyle/>
          <a:p>
            <a:r>
              <a:rPr lang="da-DK" dirty="0"/>
              <a:t>En god omgangstone - definition</a:t>
            </a:r>
          </a:p>
        </p:txBody>
      </p:sp>
      <p:pic>
        <p:nvPicPr>
          <p:cNvPr id="9" name="Billede 8" descr="Et billede, der indeholder clipart, illustration/afbildning, pattedyr, tegneserie&#10;&#10;Automatisk genereret beskrivelse">
            <a:extLst>
              <a:ext uri="{FF2B5EF4-FFF2-40B4-BE49-F238E27FC236}">
                <a16:creationId xmlns:a16="http://schemas.microsoft.com/office/drawing/2014/main" id="{4DBFEA5F-398D-41C6-31D6-28940EABB499}"/>
              </a:ext>
            </a:extLst>
          </p:cNvPr>
          <p:cNvPicPr>
            <a:picLocks noChangeAspect="1"/>
          </p:cNvPicPr>
          <p:nvPr/>
        </p:nvPicPr>
        <p:blipFill rotWithShape="1">
          <a:blip r:embed="rId3">
            <a:extLst>
              <a:ext uri="{28A0092B-C50C-407E-A947-70E740481C1C}">
                <a14:useLocalDpi xmlns:a14="http://schemas.microsoft.com/office/drawing/2010/main" val="0"/>
              </a:ext>
            </a:extLst>
          </a:blip>
          <a:srcRect l="4145"/>
          <a:stretch/>
        </p:blipFill>
        <p:spPr>
          <a:xfrm>
            <a:off x="11433693" y="0"/>
            <a:ext cx="7208489" cy="7520152"/>
          </a:xfrm>
          <a:prstGeom prst="rect">
            <a:avLst/>
          </a:prstGeom>
        </p:spPr>
      </p:pic>
      <p:pic>
        <p:nvPicPr>
          <p:cNvPr id="13" name="Pladsholder til indhold 12" descr="Et billede, der indeholder tekst, design, Rektangel, Font/skrifttype&#10;&#10;Automatisk genereret beskrivelse">
            <a:extLst>
              <a:ext uri="{FF2B5EF4-FFF2-40B4-BE49-F238E27FC236}">
                <a16:creationId xmlns:a16="http://schemas.microsoft.com/office/drawing/2014/main" id="{EF84132E-8BE9-EB8F-A652-44B494DAE66F}"/>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1433693" y="7520152"/>
            <a:ext cx="6901604" cy="2577662"/>
          </a:xfrm>
        </p:spPr>
      </p:pic>
    </p:spTree>
    <p:extLst>
      <p:ext uri="{BB962C8B-B14F-4D97-AF65-F5344CB8AC3E}">
        <p14:creationId xmlns:p14="http://schemas.microsoft.com/office/powerpoint/2010/main" val="246201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A257FDB-793D-83D2-7B14-CBB0CC3BA771}"/>
              </a:ext>
            </a:extLst>
          </p:cNvPr>
          <p:cNvSpPr>
            <a:spLocks noGrp="1"/>
          </p:cNvSpPr>
          <p:nvPr>
            <p:ph sz="quarter" idx="14"/>
          </p:nvPr>
        </p:nvSpPr>
        <p:spPr>
          <a:xfrm>
            <a:off x="1068260" y="2328697"/>
            <a:ext cx="9248957" cy="6715641"/>
          </a:xfrm>
        </p:spPr>
        <p:txBody>
          <a:bodyPr/>
          <a:lstStyle/>
          <a:p>
            <a:pPr marL="514350" indent="-514350">
              <a:buFont typeface="Arial" panose="020B0604020202020204" pitchFamily="34" charset="0"/>
              <a:buChar char="•"/>
            </a:pPr>
            <a:r>
              <a:rPr lang="da-DK" sz="4400" dirty="0"/>
              <a:t>”Vi har en respektfuld kultur og kommunikerer fordomsfrit og ligeværdigt. Ingen skal føle sig krænket på grund af alder, køn, politisk overbevisning, religion eller seksuel orientering.” </a:t>
            </a:r>
            <a:br>
              <a:rPr lang="da-DK" sz="4400" dirty="0"/>
            </a:br>
            <a:endParaRPr lang="da-DK" sz="4400" dirty="0"/>
          </a:p>
          <a:p>
            <a:pPr marL="514350" indent="-514350">
              <a:buFont typeface="Arial" panose="020B0604020202020204" pitchFamily="34" charset="0"/>
              <a:buChar char="•"/>
            </a:pPr>
            <a:r>
              <a:rPr lang="da-DK" sz="4400" dirty="0"/>
              <a:t>”Vi bakker hinanden op og siger fra overfor chikane, sexistisk sprogbrug og diskriminerende adfærd.”</a:t>
            </a:r>
          </a:p>
        </p:txBody>
      </p:sp>
      <p:sp>
        <p:nvSpPr>
          <p:cNvPr id="3" name="Titel 2">
            <a:extLst>
              <a:ext uri="{FF2B5EF4-FFF2-40B4-BE49-F238E27FC236}">
                <a16:creationId xmlns:a16="http://schemas.microsoft.com/office/drawing/2014/main" id="{DA3F7451-68D2-E145-7BAB-4376E15C5963}"/>
              </a:ext>
            </a:extLst>
          </p:cNvPr>
          <p:cNvSpPr>
            <a:spLocks noGrp="1"/>
          </p:cNvSpPr>
          <p:nvPr>
            <p:ph type="title"/>
          </p:nvPr>
        </p:nvSpPr>
        <p:spPr>
          <a:xfrm>
            <a:off x="1177282" y="838234"/>
            <a:ext cx="13010207" cy="889346"/>
          </a:xfrm>
        </p:spPr>
        <p:txBody>
          <a:bodyPr>
            <a:noAutofit/>
          </a:bodyPr>
          <a:lstStyle/>
          <a:p>
            <a:r>
              <a:rPr lang="da-DK" sz="5900"/>
              <a:t>Personale- og Ledelsespolitikken </a:t>
            </a:r>
            <a:endParaRPr lang="da-DK" sz="5900" b="0" dirty="0"/>
          </a:p>
        </p:txBody>
      </p:sp>
      <p:sp>
        <p:nvSpPr>
          <p:cNvPr id="7" name="Rectangle 4">
            <a:extLst>
              <a:ext uri="{FF2B5EF4-FFF2-40B4-BE49-F238E27FC236}">
                <a16:creationId xmlns:a16="http://schemas.microsoft.com/office/drawing/2014/main" id="{8E9F0011-AEE2-2B02-58CB-0EE735956051}"/>
              </a:ext>
            </a:extLst>
          </p:cNvPr>
          <p:cNvSpPr>
            <a:spLocks noChangeArrowheads="1"/>
          </p:cNvSpPr>
          <p:nvPr/>
        </p:nvSpPr>
        <p:spPr bwMode="auto">
          <a:xfrm>
            <a:off x="1" y="148791"/>
            <a:ext cx="277064" cy="9694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eaLnBrk="0" fontAlgn="base" hangingPunct="0">
              <a:spcBef>
                <a:spcPct val="0"/>
              </a:spcBef>
              <a:spcAft>
                <a:spcPct val="0"/>
              </a:spcAft>
              <a:defRPr/>
            </a:pPr>
            <a:br>
              <a:rPr lang="da-DK" altLang="da-DK">
                <a:solidFill>
                  <a:srgbClr val="000000"/>
                </a:solidFill>
                <a:latin typeface="Söhne"/>
              </a:rPr>
            </a:br>
            <a:endParaRPr lang="da-DK" altLang="da-DK">
              <a:solidFill>
                <a:prstClr val="black"/>
              </a:solidFill>
              <a:latin typeface="Arial" panose="020B0604020202020204" pitchFamily="34" charset="0"/>
            </a:endParaRPr>
          </a:p>
        </p:txBody>
      </p:sp>
      <p:pic>
        <p:nvPicPr>
          <p:cNvPr id="5" name="Billede 4" descr="Et billede, der indeholder tekst, skærmbillede&#10;&#10;Automatisk genereret beskrivelse">
            <a:extLst>
              <a:ext uri="{FF2B5EF4-FFF2-40B4-BE49-F238E27FC236}">
                <a16:creationId xmlns:a16="http://schemas.microsoft.com/office/drawing/2014/main" id="{5F423DEC-B73A-6D8D-AD57-FC87FC8DB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766" y="2251284"/>
            <a:ext cx="4441212" cy="6266482"/>
          </a:xfrm>
          <a:prstGeom prst="rect">
            <a:avLst/>
          </a:prstGeom>
        </p:spPr>
      </p:pic>
      <p:sp>
        <p:nvSpPr>
          <p:cNvPr id="6" name="Tekstfelt 5">
            <a:extLst>
              <a:ext uri="{FF2B5EF4-FFF2-40B4-BE49-F238E27FC236}">
                <a16:creationId xmlns:a16="http://schemas.microsoft.com/office/drawing/2014/main" id="{D8EE1848-62E3-403D-57E8-FBE56223068B}"/>
              </a:ext>
            </a:extLst>
          </p:cNvPr>
          <p:cNvSpPr txBox="1"/>
          <p:nvPr/>
        </p:nvSpPr>
        <p:spPr>
          <a:xfrm>
            <a:off x="10424786" y="9564380"/>
            <a:ext cx="5812220" cy="507831"/>
          </a:xfrm>
          <a:prstGeom prst="rect">
            <a:avLst/>
          </a:prstGeom>
          <a:noFill/>
          <a:ln>
            <a:solidFill>
              <a:schemeClr val="accent1"/>
            </a:solidFill>
          </a:ln>
        </p:spPr>
        <p:txBody>
          <a:bodyPr wrap="square">
            <a:spAutoFit/>
          </a:bodyPr>
          <a:lstStyle/>
          <a:p>
            <a:r>
              <a:rPr lang="da-DK" dirty="0">
                <a:solidFill>
                  <a:srgbClr val="0070C0"/>
                </a:solidFill>
                <a:hlinkClick r:id="rId4">
                  <a:extLst>
                    <a:ext uri="{A12FA001-AC4F-418D-AE19-62706E023703}">
                      <ahyp:hlinkClr xmlns:ahyp="http://schemas.microsoft.com/office/drawing/2018/hyperlinkcolor" val="tx"/>
                    </a:ext>
                  </a:extLst>
                </a:hlinkClick>
              </a:rPr>
              <a:t>Link til Personale- og Ledelsespolitikken</a:t>
            </a:r>
            <a:endParaRPr lang="da-DK" dirty="0">
              <a:solidFill>
                <a:srgbClr val="0070C0"/>
              </a:solidFill>
            </a:endParaRPr>
          </a:p>
        </p:txBody>
      </p:sp>
    </p:spTree>
    <p:extLst>
      <p:ext uri="{BB962C8B-B14F-4D97-AF65-F5344CB8AC3E}">
        <p14:creationId xmlns:p14="http://schemas.microsoft.com/office/powerpoint/2010/main" val="127802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A3F7451-68D2-E145-7BAB-4376E15C5963}"/>
              </a:ext>
            </a:extLst>
          </p:cNvPr>
          <p:cNvSpPr>
            <a:spLocks noGrp="1"/>
          </p:cNvSpPr>
          <p:nvPr>
            <p:ph type="title"/>
          </p:nvPr>
        </p:nvSpPr>
        <p:spPr>
          <a:xfrm>
            <a:off x="497711" y="733098"/>
            <a:ext cx="13010207" cy="889346"/>
          </a:xfrm>
        </p:spPr>
        <p:txBody>
          <a:bodyPr>
            <a:noAutofit/>
          </a:bodyPr>
          <a:lstStyle/>
          <a:p>
            <a:r>
              <a:rPr lang="da-DK" sz="5900" dirty="0"/>
              <a:t>Kønsligestillingspolitikken</a:t>
            </a:r>
          </a:p>
        </p:txBody>
      </p:sp>
      <p:sp>
        <p:nvSpPr>
          <p:cNvPr id="7" name="Rectangle 4">
            <a:extLst>
              <a:ext uri="{FF2B5EF4-FFF2-40B4-BE49-F238E27FC236}">
                <a16:creationId xmlns:a16="http://schemas.microsoft.com/office/drawing/2014/main" id="{8E9F0011-AEE2-2B02-58CB-0EE735956051}"/>
              </a:ext>
            </a:extLst>
          </p:cNvPr>
          <p:cNvSpPr>
            <a:spLocks noChangeArrowheads="1"/>
          </p:cNvSpPr>
          <p:nvPr/>
        </p:nvSpPr>
        <p:spPr bwMode="auto">
          <a:xfrm>
            <a:off x="1" y="148791"/>
            <a:ext cx="277064" cy="9694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eaLnBrk="0" fontAlgn="base" hangingPunct="0">
              <a:spcBef>
                <a:spcPct val="0"/>
              </a:spcBef>
              <a:spcAft>
                <a:spcPct val="0"/>
              </a:spcAft>
              <a:defRPr/>
            </a:pPr>
            <a:br>
              <a:rPr lang="da-DK" altLang="da-DK">
                <a:solidFill>
                  <a:srgbClr val="000000"/>
                </a:solidFill>
                <a:latin typeface="Söhne"/>
              </a:rPr>
            </a:br>
            <a:endParaRPr lang="da-DK" altLang="da-DK">
              <a:solidFill>
                <a:prstClr val="black"/>
              </a:solidFill>
              <a:latin typeface="Arial" panose="020B0604020202020204" pitchFamily="34" charset="0"/>
            </a:endParaRPr>
          </a:p>
        </p:txBody>
      </p:sp>
      <p:pic>
        <p:nvPicPr>
          <p:cNvPr id="5" name="Billede 4" descr="Et billede, der indeholder tekst, skærmbillede, udendørs, silhuet&#10;&#10;Automatisk genereret beskrivelse">
            <a:extLst>
              <a:ext uri="{FF2B5EF4-FFF2-40B4-BE49-F238E27FC236}">
                <a16:creationId xmlns:a16="http://schemas.microsoft.com/office/drawing/2014/main" id="{A50FC255-BB34-E4EB-9E43-7E70BC8E9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8382" y="2271617"/>
            <a:ext cx="4844762" cy="6794601"/>
          </a:xfrm>
          <a:prstGeom prst="rect">
            <a:avLst/>
          </a:prstGeom>
        </p:spPr>
      </p:pic>
      <p:sp>
        <p:nvSpPr>
          <p:cNvPr id="8" name="Pladsholder til indhold 1">
            <a:extLst>
              <a:ext uri="{FF2B5EF4-FFF2-40B4-BE49-F238E27FC236}">
                <a16:creationId xmlns:a16="http://schemas.microsoft.com/office/drawing/2014/main" id="{A456D9CE-775F-7993-C48C-38205AEDE914}"/>
              </a:ext>
            </a:extLst>
          </p:cNvPr>
          <p:cNvSpPr txBox="1">
            <a:spLocks/>
          </p:cNvSpPr>
          <p:nvPr/>
        </p:nvSpPr>
        <p:spPr>
          <a:xfrm>
            <a:off x="497711" y="1975945"/>
            <a:ext cx="12051641" cy="7577957"/>
          </a:xfrm>
          <a:prstGeom prst="rect">
            <a:avLst/>
          </a:prstGeom>
        </p:spPr>
        <p:txBody>
          <a:bodyPr anchor="t"/>
          <a:lstStyle>
            <a:lvl1pPr marL="0" indent="0" algn="l" defTabSz="1371600" rtl="0" eaLnBrk="1" latinLnBrk="0" hangingPunct="1">
              <a:lnSpc>
                <a:spcPct val="90000"/>
              </a:lnSpc>
              <a:spcBef>
                <a:spcPts val="1500"/>
              </a:spcBef>
              <a:buFont typeface="Arial" panose="020B0604020202020204" pitchFamily="34" charset="0"/>
              <a:buNone/>
              <a:defRPr sz="42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da-DK" sz="3500" b="1" dirty="0"/>
              <a:t>Vi skal: </a:t>
            </a:r>
          </a:p>
          <a:p>
            <a:pPr marL="457200" indent="-457200">
              <a:buFont typeface="Arial" panose="020B0604020202020204" pitchFamily="34" charset="0"/>
              <a:buChar char="•"/>
            </a:pPr>
            <a:r>
              <a:rPr lang="da-DK" sz="3500" dirty="0"/>
              <a:t>skabe arbejdspladser, der er kendetegnet ved en tryg og </a:t>
            </a:r>
            <a:r>
              <a:rPr lang="da-DK" sz="3500" b="1" dirty="0"/>
              <a:t>respektfuld kultur</a:t>
            </a:r>
            <a:r>
              <a:rPr lang="da-DK" sz="3500" dirty="0"/>
              <a:t>. Der skal være </a:t>
            </a:r>
            <a:r>
              <a:rPr lang="da-DK" sz="3500" b="1" dirty="0"/>
              <a:t>klare rammer </a:t>
            </a:r>
            <a:r>
              <a:rPr lang="da-DK" sz="3500" dirty="0"/>
              <a:t>for god adfærd, så ingen oplever krænkelser. Og der skal være en kultur for at tale om uhensigtsmæssig adfærd, inden det sker.</a:t>
            </a:r>
          </a:p>
          <a:p>
            <a:pPr marL="457200" indent="-457200">
              <a:buFont typeface="Arial" panose="020B0604020202020204" pitchFamily="34" charset="0"/>
              <a:buChar char="•"/>
            </a:pPr>
            <a:r>
              <a:rPr lang="da-DK" sz="3500" dirty="0"/>
              <a:t>bidrage til, at den enkelte </a:t>
            </a:r>
            <a:r>
              <a:rPr lang="da-DK" sz="3500" b="1" dirty="0"/>
              <a:t>tager ansvar </a:t>
            </a:r>
            <a:r>
              <a:rPr lang="da-DK" sz="3500" dirty="0"/>
              <a:t>og er </a:t>
            </a:r>
            <a:r>
              <a:rPr lang="da-DK" sz="3500" b="1" dirty="0"/>
              <a:t>bevidst</a:t>
            </a:r>
            <a:r>
              <a:rPr lang="da-DK" sz="3500" dirty="0"/>
              <a:t> om handlinger og holdninger. Vi skal </a:t>
            </a:r>
            <a:r>
              <a:rPr lang="da-DK" sz="3500" b="1" dirty="0"/>
              <a:t>støtte og bakke hinanden op</a:t>
            </a:r>
            <a:r>
              <a:rPr lang="da-DK" sz="3500" dirty="0"/>
              <a:t>, </a:t>
            </a:r>
            <a:br>
              <a:rPr lang="da-DK" sz="3500" dirty="0"/>
            </a:br>
            <a:r>
              <a:rPr lang="da-DK" sz="3500" dirty="0"/>
              <a:t>så det er i orden at </a:t>
            </a:r>
            <a:r>
              <a:rPr lang="da-DK" sz="3500" b="1" dirty="0"/>
              <a:t>sige fra </a:t>
            </a:r>
            <a:r>
              <a:rPr lang="da-DK" sz="3500" dirty="0"/>
              <a:t>overfor sexistisk krænkende adfærd.</a:t>
            </a:r>
          </a:p>
          <a:p>
            <a:pPr marL="457200" indent="-457200">
              <a:buFont typeface="Arial" panose="020B0604020202020204" pitchFamily="34" charset="0"/>
              <a:buChar char="•"/>
            </a:pPr>
            <a:r>
              <a:rPr lang="da-DK" sz="3500" dirty="0"/>
              <a:t>sætte fokus på, hvordan vi kommunikerer med hinanden. </a:t>
            </a:r>
            <a:br>
              <a:rPr lang="da-DK" sz="3500" dirty="0"/>
            </a:br>
            <a:r>
              <a:rPr lang="da-DK" sz="3500" dirty="0"/>
              <a:t>Sprog skaber virkeligheder. Vi vil </a:t>
            </a:r>
            <a:r>
              <a:rPr lang="da-DK" sz="3500" b="1" dirty="0"/>
              <a:t>udfordre sprogbrug</a:t>
            </a:r>
            <a:r>
              <a:rPr lang="da-DK" sz="3500" dirty="0"/>
              <a:t>, som rummer kønsstereotyper og diskriminerende formuleringer. Vores arbejdspladser skal favne alle forståelser for køn, seksualitet og identitet.</a:t>
            </a:r>
          </a:p>
          <a:p>
            <a:endParaRPr lang="da-DK" sz="3500" dirty="0"/>
          </a:p>
        </p:txBody>
      </p:sp>
      <p:sp>
        <p:nvSpPr>
          <p:cNvPr id="9" name="Tekstfelt 8">
            <a:extLst>
              <a:ext uri="{FF2B5EF4-FFF2-40B4-BE49-F238E27FC236}">
                <a16:creationId xmlns:a16="http://schemas.microsoft.com/office/drawing/2014/main" id="{9A69A4F4-9FE4-675C-D424-87944728C17C}"/>
              </a:ext>
            </a:extLst>
          </p:cNvPr>
          <p:cNvSpPr txBox="1"/>
          <p:nvPr/>
        </p:nvSpPr>
        <p:spPr>
          <a:xfrm>
            <a:off x="10414276" y="9553902"/>
            <a:ext cx="4920318" cy="507831"/>
          </a:xfrm>
          <a:prstGeom prst="rect">
            <a:avLst/>
          </a:prstGeom>
          <a:noFill/>
          <a:ln>
            <a:solidFill>
              <a:schemeClr val="accent1"/>
            </a:solidFill>
          </a:ln>
        </p:spPr>
        <p:txBody>
          <a:bodyPr wrap="square">
            <a:spAutoFit/>
          </a:bodyPr>
          <a:lstStyle/>
          <a:p>
            <a:r>
              <a:rPr lang="da-DK" dirty="0">
                <a:solidFill>
                  <a:srgbClr val="0070C0"/>
                </a:solidFill>
                <a:hlinkClick r:id="rId4">
                  <a:extLst>
                    <a:ext uri="{A12FA001-AC4F-418D-AE19-62706E023703}">
                      <ahyp:hlinkClr xmlns:ahyp="http://schemas.microsoft.com/office/drawing/2018/hyperlinkcolor" val="tx"/>
                    </a:ext>
                  </a:extLst>
                </a:hlinkClick>
              </a:rPr>
              <a:t>Link til Kønsligestillingspolitikken</a:t>
            </a:r>
            <a:endParaRPr lang="da-DK" dirty="0">
              <a:solidFill>
                <a:srgbClr val="0070C0"/>
              </a:solidFill>
            </a:endParaRPr>
          </a:p>
        </p:txBody>
      </p:sp>
    </p:spTree>
    <p:extLst>
      <p:ext uri="{BB962C8B-B14F-4D97-AF65-F5344CB8AC3E}">
        <p14:creationId xmlns:p14="http://schemas.microsoft.com/office/powerpoint/2010/main" val="278948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A257FDB-793D-83D2-7B14-CBB0CC3BA771}"/>
              </a:ext>
            </a:extLst>
          </p:cNvPr>
          <p:cNvSpPr>
            <a:spLocks noGrp="1"/>
          </p:cNvSpPr>
          <p:nvPr>
            <p:ph sz="quarter" idx="14"/>
          </p:nvPr>
        </p:nvSpPr>
        <p:spPr>
          <a:xfrm>
            <a:off x="286923" y="1948070"/>
            <a:ext cx="11640035" cy="7560330"/>
          </a:xfrm>
        </p:spPr>
        <p:txBody>
          <a:bodyPr/>
          <a:lstStyle/>
          <a:p>
            <a:pPr marL="514350" indent="-514350">
              <a:buFont typeface="Arial" panose="020B0604020202020204" pitchFamily="34" charset="0"/>
              <a:buChar char="•"/>
            </a:pPr>
            <a:r>
              <a:rPr lang="da-DK" sz="3600" kern="0" dirty="0">
                <a:cs typeface="Calibri Light" panose="020F0302020204030204" pitchFamily="34" charset="0"/>
              </a:rPr>
              <a:t>Vi må antage, at der er en god intention bag enhver adfærd og kommunikation (det betyder ikke at al adfærd er ok)</a:t>
            </a:r>
          </a:p>
          <a:p>
            <a:pPr marL="514350" indent="-514350">
              <a:buFont typeface="Arial" panose="020B0604020202020204" pitchFamily="34" charset="0"/>
              <a:buChar char="•"/>
            </a:pPr>
            <a:endParaRPr lang="da-DK" sz="200" kern="0" dirty="0">
              <a:solidFill>
                <a:schemeClr val="tx1">
                  <a:lumMod val="75000"/>
                  <a:lumOff val="25000"/>
                </a:schemeClr>
              </a:solidFill>
              <a:cs typeface="Calibri Light" panose="020F0302020204030204" pitchFamily="34" charset="0"/>
            </a:endParaRPr>
          </a:p>
          <a:p>
            <a:pPr algn="ctr"/>
            <a:r>
              <a:rPr lang="da-DK" sz="3600" b="1" kern="0" dirty="0">
                <a:solidFill>
                  <a:schemeClr val="accent5"/>
                </a:solidFill>
                <a:cs typeface="Calibri Light" panose="020F0302020204030204" pitchFamily="34" charset="0"/>
              </a:rPr>
              <a:t>Intention  </a:t>
            </a:r>
            <a:r>
              <a:rPr lang="da-DK" sz="3600" b="1" kern="0" dirty="0">
                <a:solidFill>
                  <a:schemeClr val="accent5"/>
                </a:solidFill>
                <a:cs typeface="Calibri Light" panose="020F0302020204030204" pitchFamily="34" charset="0"/>
                <a:sym typeface="Wingdings" panose="05000000000000000000" pitchFamily="2" charset="2"/>
              </a:rPr>
              <a:t> </a:t>
            </a:r>
            <a:r>
              <a:rPr lang="da-DK" sz="3600" b="1" kern="0" dirty="0">
                <a:solidFill>
                  <a:schemeClr val="accent5"/>
                </a:solidFill>
                <a:cs typeface="Calibri Light" panose="020F0302020204030204" pitchFamily="34" charset="0"/>
              </a:rPr>
              <a:t> Adfærd  </a:t>
            </a:r>
            <a:r>
              <a:rPr lang="da-DK" sz="3600" b="1" kern="0" dirty="0">
                <a:solidFill>
                  <a:schemeClr val="accent5"/>
                </a:solidFill>
                <a:cs typeface="Calibri Light" panose="020F0302020204030204" pitchFamily="34" charset="0"/>
                <a:sym typeface="Wingdings" panose="05000000000000000000" pitchFamily="2" charset="2"/>
              </a:rPr>
              <a:t></a:t>
            </a:r>
            <a:r>
              <a:rPr lang="da-DK" sz="3600" b="1" kern="0" dirty="0">
                <a:solidFill>
                  <a:schemeClr val="accent5"/>
                </a:solidFill>
                <a:cs typeface="Calibri Light" panose="020F0302020204030204" pitchFamily="34" charset="0"/>
              </a:rPr>
              <a:t>  Effekt</a:t>
            </a:r>
          </a:p>
          <a:p>
            <a:pPr algn="ctr"/>
            <a:endParaRPr lang="da-DK" sz="100" kern="0" dirty="0">
              <a:solidFill>
                <a:schemeClr val="tx1">
                  <a:lumMod val="75000"/>
                  <a:lumOff val="25000"/>
                </a:schemeClr>
              </a:solidFill>
              <a:cs typeface="Calibri Light" panose="020F0302020204030204" pitchFamily="34" charset="0"/>
            </a:endParaRPr>
          </a:p>
          <a:p>
            <a:pPr marL="514350" indent="-514350">
              <a:buFont typeface="Arial" panose="020B0604020202020204" pitchFamily="34" charset="0"/>
              <a:buChar char="•"/>
            </a:pPr>
            <a:r>
              <a:rPr lang="da-DK" sz="3600" b="1" dirty="0">
                <a:cs typeface="Calibri Light" panose="020F0302020204030204" pitchFamily="34" charset="0"/>
              </a:rPr>
              <a:t>Afsenderen</a:t>
            </a:r>
            <a:r>
              <a:rPr lang="da-DK" sz="3600" dirty="0">
                <a:cs typeface="Calibri Light" panose="020F0302020204030204" pitchFamily="34" charset="0"/>
              </a:rPr>
              <a:t> dømmer sin egen kommunikation på baggrund af egen </a:t>
            </a:r>
            <a:r>
              <a:rPr lang="da-DK" sz="3600" b="1" dirty="0">
                <a:cs typeface="Calibri Light" panose="020F0302020204030204" pitchFamily="34" charset="0"/>
              </a:rPr>
              <a:t>intention</a:t>
            </a:r>
          </a:p>
          <a:p>
            <a:pPr marL="514350" indent="-514350">
              <a:buFont typeface="Arial" panose="020B0604020202020204" pitchFamily="34" charset="0"/>
              <a:buChar char="•"/>
            </a:pPr>
            <a:r>
              <a:rPr lang="da-DK" sz="3600" b="1" dirty="0">
                <a:cs typeface="Calibri Light" panose="020F0302020204030204" pitchFamily="34" charset="0"/>
              </a:rPr>
              <a:t>Modtageren</a:t>
            </a:r>
            <a:r>
              <a:rPr lang="da-DK" sz="3600" dirty="0">
                <a:cs typeface="Calibri Light" panose="020F0302020204030204" pitchFamily="34" charset="0"/>
              </a:rPr>
              <a:t> dømmer afsenderen på baggrund af </a:t>
            </a:r>
            <a:r>
              <a:rPr lang="da-DK" sz="3600" b="1" dirty="0">
                <a:cs typeface="Calibri Light" panose="020F0302020204030204" pitchFamily="34" charset="0"/>
              </a:rPr>
              <a:t>oplevelsen og effekten af kommunikationen</a:t>
            </a:r>
          </a:p>
          <a:p>
            <a:pPr marL="514350" indent="-514350">
              <a:buFont typeface="Arial" panose="020B0604020202020204" pitchFamily="34" charset="0"/>
              <a:buChar char="•"/>
            </a:pPr>
            <a:endParaRPr lang="da-DK" sz="300" dirty="0">
              <a:solidFill>
                <a:schemeClr val="tx1">
                  <a:lumMod val="75000"/>
                  <a:lumOff val="25000"/>
                </a:schemeClr>
              </a:solidFill>
              <a:cs typeface="Calibri Light" panose="020F0302020204030204" pitchFamily="34" charset="0"/>
            </a:endParaRPr>
          </a:p>
          <a:p>
            <a:pPr marL="514350" indent="-514350">
              <a:buFont typeface="Arial" panose="020B0604020202020204" pitchFamily="34" charset="0"/>
              <a:buChar char="•"/>
            </a:pPr>
            <a:r>
              <a:rPr lang="da-DK" sz="3600" b="1" dirty="0">
                <a:solidFill>
                  <a:schemeClr val="accent5"/>
                </a:solidFill>
                <a:cs typeface="Calibri Light" panose="020F0302020204030204" pitchFamily="34" charset="0"/>
              </a:rPr>
              <a:t>Den kommunikation, der afsendes fra andre, svarer sjældent 1:1 med den måde, vi selv bearbejder informationen og tolker effekten, hvorfor der nemt kan opstå misforståelser mellem mennesker.</a:t>
            </a:r>
            <a:endParaRPr lang="da-DK" sz="3600" dirty="0">
              <a:solidFill>
                <a:schemeClr val="accent5"/>
              </a:solidFill>
              <a:cs typeface="Calibri Light" panose="020F0302020204030204" pitchFamily="34" charset="0"/>
            </a:endParaRPr>
          </a:p>
          <a:p>
            <a:pPr marL="428625" indent="-428625">
              <a:buFont typeface="Arial" panose="020B0604020202020204" pitchFamily="34" charset="0"/>
              <a:buChar char="•"/>
            </a:pPr>
            <a:endParaRPr lang="da-DK" sz="3600" dirty="0"/>
          </a:p>
          <a:p>
            <a:pPr marL="428625" indent="-428625">
              <a:buFont typeface="Arial" panose="020B0604020202020204" pitchFamily="34" charset="0"/>
              <a:buChar char="•"/>
            </a:pPr>
            <a:endParaRPr lang="da-DK" sz="3600" dirty="0"/>
          </a:p>
          <a:p>
            <a:pPr marL="428625" indent="-428625">
              <a:buFont typeface="Arial" panose="020B0604020202020204" pitchFamily="34" charset="0"/>
              <a:buChar char="•"/>
            </a:pPr>
            <a:endParaRPr lang="da-DK" sz="3600" dirty="0"/>
          </a:p>
        </p:txBody>
      </p:sp>
      <p:sp>
        <p:nvSpPr>
          <p:cNvPr id="3" name="Titel 2">
            <a:extLst>
              <a:ext uri="{FF2B5EF4-FFF2-40B4-BE49-F238E27FC236}">
                <a16:creationId xmlns:a16="http://schemas.microsoft.com/office/drawing/2014/main" id="{DA3F7451-68D2-E145-7BAB-4376E15C5963}"/>
              </a:ext>
            </a:extLst>
          </p:cNvPr>
          <p:cNvSpPr>
            <a:spLocks noGrp="1"/>
          </p:cNvSpPr>
          <p:nvPr>
            <p:ph type="title"/>
          </p:nvPr>
        </p:nvSpPr>
        <p:spPr>
          <a:xfrm>
            <a:off x="1177282" y="838234"/>
            <a:ext cx="11263710" cy="889346"/>
          </a:xfrm>
        </p:spPr>
        <p:txBody>
          <a:bodyPr>
            <a:noAutofit/>
          </a:bodyPr>
          <a:lstStyle/>
          <a:p>
            <a:r>
              <a:rPr lang="da-DK" sz="5900" kern="0" dirty="0">
                <a:latin typeface="Calibri Light" panose="020F0302020204030204" pitchFamily="34" charset="0"/>
                <a:cs typeface="Calibri Light" panose="020F0302020204030204" pitchFamily="34" charset="0"/>
              </a:rPr>
              <a:t>Når vi kommunikerer</a:t>
            </a:r>
          </a:p>
        </p:txBody>
      </p:sp>
      <p:pic>
        <p:nvPicPr>
          <p:cNvPr id="5" name="Billede 4" descr="Et billede, der indeholder tegning, illustration/afbildning, Børnekunst, Animation&#10;&#10;Automatisk genereret beskrivelse">
            <a:extLst>
              <a:ext uri="{FF2B5EF4-FFF2-40B4-BE49-F238E27FC236}">
                <a16:creationId xmlns:a16="http://schemas.microsoft.com/office/drawing/2014/main" id="{AD4509F2-4575-F7F8-EBDE-3971A67726F0}"/>
              </a:ext>
            </a:extLst>
          </p:cNvPr>
          <p:cNvPicPr>
            <a:picLocks noChangeAspect="1"/>
          </p:cNvPicPr>
          <p:nvPr/>
        </p:nvPicPr>
        <p:blipFill rotWithShape="1">
          <a:blip r:embed="rId3">
            <a:extLst>
              <a:ext uri="{28A0092B-C50C-407E-A947-70E740481C1C}">
                <a14:useLocalDpi xmlns:a14="http://schemas.microsoft.com/office/drawing/2010/main" val="0"/>
              </a:ext>
            </a:extLst>
          </a:blip>
          <a:srcRect l="19562" r="18886"/>
          <a:stretch/>
        </p:blipFill>
        <p:spPr>
          <a:xfrm>
            <a:off x="12440992" y="0"/>
            <a:ext cx="5847008" cy="10287000"/>
          </a:xfrm>
          <a:prstGeom prst="rect">
            <a:avLst/>
          </a:prstGeom>
        </p:spPr>
      </p:pic>
    </p:spTree>
    <p:extLst>
      <p:ext uri="{BB962C8B-B14F-4D97-AF65-F5344CB8AC3E}">
        <p14:creationId xmlns:p14="http://schemas.microsoft.com/office/powerpoint/2010/main" val="115621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E9D05EAA-34F0-21A0-83B5-B0C84ACEBB6A}"/>
              </a:ext>
            </a:extLst>
          </p:cNvPr>
          <p:cNvSpPr txBox="1">
            <a:spLocks noChangeArrowheads="1"/>
          </p:cNvSpPr>
          <p:nvPr/>
        </p:nvSpPr>
        <p:spPr bwMode="auto">
          <a:xfrm>
            <a:off x="975842" y="504274"/>
            <a:ext cx="9115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ctr" anchorCtr="0" compatLnSpc="1">
            <a:prstTxWarp prst="textNoShape">
              <a:avLst/>
            </a:prstTxWarp>
          </a:bodyPr>
          <a:lstStyle>
            <a:lvl1pPr algn="l"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3200" b="1">
                <a:solidFill>
                  <a:schemeClr val="tx1"/>
                </a:solidFill>
                <a:latin typeface="Arial" charset="0"/>
                <a:cs typeface="Arial" charset="0"/>
              </a:defRPr>
            </a:lvl2pPr>
            <a:lvl3pPr algn="l" rtl="0" eaLnBrk="0" fontAlgn="base" hangingPunct="0">
              <a:spcBef>
                <a:spcPct val="0"/>
              </a:spcBef>
              <a:spcAft>
                <a:spcPct val="0"/>
              </a:spcAft>
              <a:defRPr kumimoji="1" sz="3200" b="1">
                <a:solidFill>
                  <a:schemeClr val="tx1"/>
                </a:solidFill>
                <a:latin typeface="Arial" charset="0"/>
                <a:cs typeface="Arial" charset="0"/>
              </a:defRPr>
            </a:lvl3pPr>
            <a:lvl4pPr algn="l" rtl="0" eaLnBrk="0" fontAlgn="base" hangingPunct="0">
              <a:spcBef>
                <a:spcPct val="0"/>
              </a:spcBef>
              <a:spcAft>
                <a:spcPct val="0"/>
              </a:spcAft>
              <a:defRPr kumimoji="1" sz="3200" b="1">
                <a:solidFill>
                  <a:schemeClr val="tx1"/>
                </a:solidFill>
                <a:latin typeface="Arial" charset="0"/>
                <a:cs typeface="Arial" charset="0"/>
              </a:defRPr>
            </a:lvl4pPr>
            <a:lvl5pPr algn="l" rtl="0" eaLnBrk="0" fontAlgn="base" hangingPunct="0">
              <a:spcBef>
                <a:spcPct val="0"/>
              </a:spcBef>
              <a:spcAft>
                <a:spcPct val="0"/>
              </a:spcAft>
              <a:defRPr kumimoji="1" sz="3200" b="1">
                <a:solidFill>
                  <a:schemeClr val="tx1"/>
                </a:solidFill>
                <a:latin typeface="Arial" charset="0"/>
                <a:cs typeface="Arial" charset="0"/>
              </a:defRPr>
            </a:lvl5pPr>
            <a:lvl6pPr marL="457200" algn="l" rtl="0" fontAlgn="base">
              <a:spcBef>
                <a:spcPct val="0"/>
              </a:spcBef>
              <a:spcAft>
                <a:spcPct val="0"/>
              </a:spcAft>
              <a:defRPr kumimoji="1" sz="3200" b="1">
                <a:solidFill>
                  <a:schemeClr val="tx1"/>
                </a:solidFill>
                <a:latin typeface="Arial" charset="0"/>
                <a:cs typeface="Arial" charset="0"/>
              </a:defRPr>
            </a:lvl6pPr>
            <a:lvl7pPr marL="914400" algn="l" rtl="0" fontAlgn="base">
              <a:spcBef>
                <a:spcPct val="0"/>
              </a:spcBef>
              <a:spcAft>
                <a:spcPct val="0"/>
              </a:spcAft>
              <a:defRPr kumimoji="1" sz="3200" b="1">
                <a:solidFill>
                  <a:schemeClr val="tx1"/>
                </a:solidFill>
                <a:latin typeface="Arial" charset="0"/>
                <a:cs typeface="Arial" charset="0"/>
              </a:defRPr>
            </a:lvl7pPr>
            <a:lvl8pPr marL="1371600" algn="l" rtl="0" fontAlgn="base">
              <a:spcBef>
                <a:spcPct val="0"/>
              </a:spcBef>
              <a:spcAft>
                <a:spcPct val="0"/>
              </a:spcAft>
              <a:defRPr kumimoji="1" sz="3200" b="1">
                <a:solidFill>
                  <a:schemeClr val="tx1"/>
                </a:solidFill>
                <a:latin typeface="Arial" charset="0"/>
                <a:cs typeface="Arial" charset="0"/>
              </a:defRPr>
            </a:lvl8pPr>
            <a:lvl9pPr marL="1828800" algn="l" rtl="0" fontAlgn="base">
              <a:spcBef>
                <a:spcPct val="0"/>
              </a:spcBef>
              <a:spcAft>
                <a:spcPct val="0"/>
              </a:spcAft>
              <a:defRPr kumimoji="1" sz="3200" b="1">
                <a:solidFill>
                  <a:schemeClr val="tx1"/>
                </a:solidFill>
                <a:latin typeface="Arial" charset="0"/>
                <a:cs typeface="Arial" charset="0"/>
              </a:defRPr>
            </a:lvl9pPr>
          </a:lstStyle>
          <a:p>
            <a:pPr eaLnBrk="1" hangingPunct="1"/>
            <a:r>
              <a:rPr lang="en-GB" altLang="da-DK" sz="5900" kern="0" dirty="0" err="1">
                <a:cs typeface="Calibri Light" panose="020F0302020204030204" pitchFamily="34" charset="0"/>
              </a:rPr>
              <a:t>Opfattelse</a:t>
            </a:r>
            <a:r>
              <a:rPr lang="en-GB" altLang="da-DK" sz="5900" kern="0" dirty="0">
                <a:cs typeface="Calibri Light" panose="020F0302020204030204" pitchFamily="34" charset="0"/>
              </a:rPr>
              <a:t> </a:t>
            </a:r>
            <a:r>
              <a:rPr lang="en-GB" altLang="da-DK" sz="5900" kern="0" dirty="0" err="1">
                <a:cs typeface="Calibri Light" panose="020F0302020204030204" pitchFamily="34" charset="0"/>
              </a:rPr>
              <a:t>af</a:t>
            </a:r>
            <a:r>
              <a:rPr lang="en-GB" altLang="da-DK" sz="5900" kern="0" dirty="0">
                <a:cs typeface="Calibri Light" panose="020F0302020204030204" pitchFamily="34" charset="0"/>
              </a:rPr>
              <a:t> </a:t>
            </a:r>
            <a:r>
              <a:rPr lang="en-GB" altLang="da-DK" sz="5900" kern="0" dirty="0" err="1">
                <a:cs typeface="Calibri Light" panose="020F0302020204030204" pitchFamily="34" charset="0"/>
              </a:rPr>
              <a:t>kommunikation</a:t>
            </a:r>
            <a:endParaRPr lang="en-GB" altLang="da-DK" sz="5900" kern="0" dirty="0">
              <a:latin typeface="Calibri Light" panose="020F0302020204030204" pitchFamily="34" charset="0"/>
              <a:cs typeface="Calibri Light" panose="020F0302020204030204" pitchFamily="34" charset="0"/>
            </a:endParaRPr>
          </a:p>
        </p:txBody>
      </p:sp>
      <p:sp>
        <p:nvSpPr>
          <p:cNvPr id="10" name="Tekstboks 10">
            <a:extLst>
              <a:ext uri="{FF2B5EF4-FFF2-40B4-BE49-F238E27FC236}">
                <a16:creationId xmlns:a16="http://schemas.microsoft.com/office/drawing/2014/main" id="{1CE17C3C-CD46-0963-6384-514045C5C86E}"/>
              </a:ext>
            </a:extLst>
          </p:cNvPr>
          <p:cNvSpPr txBox="1">
            <a:spLocks noChangeArrowheads="1"/>
          </p:cNvSpPr>
          <p:nvPr/>
        </p:nvSpPr>
        <p:spPr bwMode="auto">
          <a:xfrm>
            <a:off x="698255" y="2231421"/>
            <a:ext cx="8058469" cy="6401753"/>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defRPr/>
            </a:pPr>
            <a:r>
              <a:rPr lang="da-DK" sz="3600" dirty="0">
                <a:solidFill>
                  <a:srgbClr val="000000"/>
                </a:solidFill>
                <a:latin typeface="Calibri Light" panose="020F0302020204030204" pitchFamily="34" charset="0"/>
                <a:cs typeface="Calibri Light" panose="020F0302020204030204" pitchFamily="34" charset="0"/>
              </a:rPr>
              <a:t>Menneskers liv og levemåde medfører en særlig måde at opfatte verden på. </a:t>
            </a:r>
            <a:br>
              <a:rPr lang="da-DK" sz="3600" dirty="0">
                <a:solidFill>
                  <a:srgbClr val="000000"/>
                </a:solidFill>
                <a:latin typeface="Calibri Light" panose="020F0302020204030204" pitchFamily="34" charset="0"/>
                <a:cs typeface="Calibri Light" panose="020F0302020204030204" pitchFamily="34" charset="0"/>
              </a:rPr>
            </a:br>
            <a:r>
              <a:rPr lang="da-DK" sz="3600" dirty="0">
                <a:solidFill>
                  <a:srgbClr val="000000"/>
                </a:solidFill>
                <a:latin typeface="Calibri Light" panose="020F0302020204030204" pitchFamily="34" charset="0"/>
                <a:cs typeface="Calibri Light" panose="020F0302020204030204" pitchFamily="34" charset="0"/>
              </a:rPr>
              <a:t>Gennem tiden opbygger vi vores egne filtre, som påvirker alle de indtryk, vi modtager.</a:t>
            </a:r>
          </a:p>
          <a:p>
            <a:pPr marL="571500" indent="-571500">
              <a:buFont typeface="Arial" panose="020B0604020202020204" pitchFamily="34" charset="0"/>
              <a:buChar char="•"/>
              <a:defRPr/>
            </a:pPr>
            <a:endParaRPr lang="da-DK" sz="2500" dirty="0">
              <a:solidFill>
                <a:srgbClr val="000000"/>
              </a:solidFill>
              <a:latin typeface="Calibri Light" panose="020F0302020204030204" pitchFamily="34" charset="0"/>
              <a:cs typeface="Calibri Light" panose="020F0302020204030204" pitchFamily="34" charset="0"/>
            </a:endParaRPr>
          </a:p>
          <a:p>
            <a:pPr marL="571500" indent="-571500">
              <a:buFont typeface="Arial" panose="020B0604020202020204" pitchFamily="34" charset="0"/>
              <a:buChar char="•"/>
              <a:defRPr/>
            </a:pPr>
            <a:r>
              <a:rPr lang="da-DK" sz="3600" dirty="0">
                <a:solidFill>
                  <a:srgbClr val="000000"/>
                </a:solidFill>
                <a:latin typeface="Calibri Light" panose="020F0302020204030204" pitchFamily="34" charset="0"/>
                <a:cs typeface="Calibri Light" panose="020F0302020204030204" pitchFamily="34" charset="0"/>
              </a:rPr>
              <a:t>Vores filtre medfører, at forskellige indtryk bliver formindsket, intensiveret, overset, forvrænget mm.</a:t>
            </a:r>
          </a:p>
          <a:p>
            <a:pPr marL="571500" indent="-571500">
              <a:buFont typeface="Arial" panose="020B0604020202020204" pitchFamily="34" charset="0"/>
              <a:buChar char="•"/>
              <a:defRPr/>
            </a:pPr>
            <a:endParaRPr lang="da-DK" sz="2500" dirty="0">
              <a:solidFill>
                <a:srgbClr val="000000"/>
              </a:solidFill>
              <a:latin typeface="Calibri Light" panose="020F0302020204030204" pitchFamily="34" charset="0"/>
              <a:cs typeface="Calibri Light" panose="020F0302020204030204" pitchFamily="34" charset="0"/>
            </a:endParaRPr>
          </a:p>
          <a:p>
            <a:pPr marL="571500" indent="-571500">
              <a:buFont typeface="Arial" panose="020B0604020202020204" pitchFamily="34" charset="0"/>
              <a:buChar char="•"/>
              <a:defRPr/>
            </a:pPr>
            <a:r>
              <a:rPr lang="da-DK" sz="3600" dirty="0">
                <a:solidFill>
                  <a:srgbClr val="000000"/>
                </a:solidFill>
                <a:latin typeface="Calibri Light" panose="020F0302020204030204" pitchFamily="34" charset="0"/>
                <a:cs typeface="Calibri Light" panose="020F0302020204030204" pitchFamily="34" charset="0"/>
              </a:rPr>
              <a:t>Vi har derfor forskellige perspektiver og kan opleve ens hændelser forskelligt.</a:t>
            </a:r>
          </a:p>
        </p:txBody>
      </p:sp>
      <p:pic>
        <p:nvPicPr>
          <p:cNvPr id="11" name="Picture 2">
            <a:extLst>
              <a:ext uri="{FF2B5EF4-FFF2-40B4-BE49-F238E27FC236}">
                <a16:creationId xmlns:a16="http://schemas.microsoft.com/office/drawing/2014/main" id="{5DF67B40-5884-2185-14F1-0BDFCFA24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875874"/>
            <a:ext cx="7903917" cy="593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51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EC8929A-517F-F867-06FF-C33ECAB4383E}"/>
              </a:ext>
            </a:extLst>
          </p:cNvPr>
          <p:cNvSpPr>
            <a:spLocks noGrp="1"/>
          </p:cNvSpPr>
          <p:nvPr>
            <p:ph sz="quarter" idx="14"/>
          </p:nvPr>
        </p:nvSpPr>
        <p:spPr>
          <a:xfrm>
            <a:off x="520263" y="2065468"/>
            <a:ext cx="10769664" cy="7227250"/>
          </a:xfrm>
        </p:spPr>
        <p:txBody>
          <a:bodyPr/>
          <a:lstStyle/>
          <a:p>
            <a:pPr marL="457200" indent="-457200" algn="l">
              <a:buFont typeface="Arial" panose="020B0604020202020204" pitchFamily="34" charset="0"/>
              <a:buChar char="•"/>
            </a:pPr>
            <a:r>
              <a:rPr lang="da-DK" sz="3800" b="1" i="0" dirty="0">
                <a:solidFill>
                  <a:srgbClr val="374151"/>
                </a:solidFill>
                <a:effectLst/>
              </a:rPr>
              <a:t>Verbal kommunikation – </a:t>
            </a:r>
            <a:r>
              <a:rPr lang="da-DK" sz="3800" dirty="0">
                <a:solidFill>
                  <a:srgbClr val="374151"/>
                </a:solidFill>
              </a:rPr>
              <a:t>A</a:t>
            </a:r>
            <a:r>
              <a:rPr lang="da-DK" sz="3800" i="0" dirty="0">
                <a:solidFill>
                  <a:srgbClr val="374151"/>
                </a:solidFill>
                <a:effectLst/>
              </a:rPr>
              <a:t>lmen tale</a:t>
            </a:r>
          </a:p>
          <a:p>
            <a:pPr marL="457200" indent="-457200" algn="l">
              <a:buFont typeface="Arial" panose="020B0604020202020204" pitchFamily="34" charset="0"/>
              <a:buChar char="•"/>
            </a:pPr>
            <a:endParaRPr lang="da-DK" sz="1500" b="1" i="0" dirty="0">
              <a:solidFill>
                <a:srgbClr val="374151"/>
              </a:solidFill>
              <a:effectLst/>
            </a:endParaRPr>
          </a:p>
          <a:p>
            <a:pPr marL="457200" indent="-457200" algn="l">
              <a:buFont typeface="Arial" panose="020B0604020202020204" pitchFamily="34" charset="0"/>
              <a:buChar char="•"/>
            </a:pPr>
            <a:r>
              <a:rPr lang="da-DK" sz="3800" b="1" i="0" dirty="0">
                <a:solidFill>
                  <a:srgbClr val="374151"/>
                </a:solidFill>
                <a:effectLst/>
              </a:rPr>
              <a:t>Nonverbal kommunikation</a:t>
            </a:r>
            <a:r>
              <a:rPr lang="da-DK" sz="3800" dirty="0">
                <a:solidFill>
                  <a:srgbClr val="374151"/>
                </a:solidFill>
              </a:rPr>
              <a:t> - D</a:t>
            </a:r>
            <a:r>
              <a:rPr lang="da-DK" sz="3800" b="0" i="0" dirty="0">
                <a:solidFill>
                  <a:srgbClr val="374151"/>
                </a:solidFill>
                <a:effectLst/>
              </a:rPr>
              <a:t>en del af kommunikationen, der foregår uden ord: </a:t>
            </a:r>
            <a:r>
              <a:rPr lang="da-DK" sz="3800" b="0" i="0" u="sng" dirty="0">
                <a:solidFill>
                  <a:srgbClr val="374151"/>
                </a:solidFill>
                <a:effectLst/>
              </a:rPr>
              <a:t>kropssprog, mimik og toneleje</a:t>
            </a:r>
            <a:r>
              <a:rPr lang="da-DK" sz="3800" b="0" i="0" dirty="0">
                <a:solidFill>
                  <a:srgbClr val="374151"/>
                </a:solidFill>
                <a:effectLst/>
              </a:rPr>
              <a:t>. Disse signaler kan give yderligere information og betydning til det sagte.</a:t>
            </a:r>
          </a:p>
          <a:p>
            <a:pPr marL="457200" indent="-457200" algn="l">
              <a:buFont typeface="Arial" panose="020B0604020202020204" pitchFamily="34" charset="0"/>
              <a:buChar char="•"/>
            </a:pPr>
            <a:endParaRPr lang="da-DK" sz="1500" b="0" i="0" dirty="0">
              <a:solidFill>
                <a:srgbClr val="374151"/>
              </a:solidFill>
              <a:effectLst/>
            </a:endParaRPr>
          </a:p>
          <a:p>
            <a:pPr marL="457200" indent="-457200" algn="l">
              <a:buFont typeface="Arial" panose="020B0604020202020204" pitchFamily="34" charset="0"/>
              <a:buChar char="•"/>
            </a:pPr>
            <a:r>
              <a:rPr lang="da-DK" sz="3800" b="0" i="0" dirty="0">
                <a:solidFill>
                  <a:srgbClr val="374151"/>
                </a:solidFill>
                <a:effectLst/>
              </a:rPr>
              <a:t>Nonverbal kommunikation er med til at:</a:t>
            </a:r>
          </a:p>
          <a:p>
            <a:pPr marL="1485900" lvl="1" indent="-457200"/>
            <a:r>
              <a:rPr lang="da-DK" sz="3800" b="0" i="0" dirty="0">
                <a:solidFill>
                  <a:srgbClr val="374151"/>
                </a:solidFill>
                <a:effectLst/>
              </a:rPr>
              <a:t>Underbygge den verbale kommunikation </a:t>
            </a:r>
          </a:p>
          <a:p>
            <a:pPr marL="1485900" lvl="1" indent="-457200"/>
            <a:r>
              <a:rPr lang="da-DK" sz="3800" b="0" i="0" dirty="0">
                <a:solidFill>
                  <a:srgbClr val="374151"/>
                </a:solidFill>
                <a:effectLst/>
              </a:rPr>
              <a:t>Give feedback til modparten</a:t>
            </a:r>
          </a:p>
          <a:p>
            <a:pPr marL="1485900" lvl="1" indent="-457200"/>
            <a:r>
              <a:rPr lang="da-DK" sz="3800" b="0" i="0" dirty="0">
                <a:solidFill>
                  <a:srgbClr val="374151"/>
                </a:solidFill>
                <a:effectLst/>
              </a:rPr>
              <a:t>Identificere og/eller påvirke forholdet individerne imellem</a:t>
            </a:r>
          </a:p>
          <a:p>
            <a:pPr marL="457200" indent="-457200" algn="l">
              <a:buFont typeface="Arial" panose="020B0604020202020204" pitchFamily="34" charset="0"/>
              <a:buChar char="•"/>
            </a:pPr>
            <a:endParaRPr lang="da-DK" sz="3800" b="0" i="0" dirty="0">
              <a:solidFill>
                <a:srgbClr val="374151"/>
              </a:solidFill>
              <a:effectLst/>
            </a:endParaRPr>
          </a:p>
        </p:txBody>
      </p:sp>
      <p:sp>
        <p:nvSpPr>
          <p:cNvPr id="4" name="Titel 3">
            <a:extLst>
              <a:ext uri="{FF2B5EF4-FFF2-40B4-BE49-F238E27FC236}">
                <a16:creationId xmlns:a16="http://schemas.microsoft.com/office/drawing/2014/main" id="{F6A09D38-839A-214F-C5A2-DAD6AB887A5F}"/>
              </a:ext>
            </a:extLst>
          </p:cNvPr>
          <p:cNvSpPr>
            <a:spLocks noGrp="1"/>
          </p:cNvSpPr>
          <p:nvPr>
            <p:ph type="title"/>
          </p:nvPr>
        </p:nvSpPr>
        <p:spPr>
          <a:xfrm>
            <a:off x="520263" y="781242"/>
            <a:ext cx="11052169" cy="889344"/>
          </a:xfrm>
        </p:spPr>
        <p:txBody>
          <a:bodyPr>
            <a:normAutofit fontScale="90000"/>
          </a:bodyPr>
          <a:lstStyle/>
          <a:p>
            <a:r>
              <a:rPr lang="da-DK" dirty="0"/>
              <a:t>Verbal og nonverbal kommunikation</a:t>
            </a:r>
          </a:p>
        </p:txBody>
      </p:sp>
      <p:pic>
        <p:nvPicPr>
          <p:cNvPr id="14" name="Billede 13" descr="Et billede, der indeholder tøj, tegneserie, illustration/afbildning, person&#10;&#10;Automatisk genereret beskrivelse">
            <a:extLst>
              <a:ext uri="{FF2B5EF4-FFF2-40B4-BE49-F238E27FC236}">
                <a16:creationId xmlns:a16="http://schemas.microsoft.com/office/drawing/2014/main" id="{60EF4E7C-E328-4F76-7A5F-FE392BBAA44F}"/>
              </a:ext>
            </a:extLst>
          </p:cNvPr>
          <p:cNvPicPr>
            <a:picLocks noChangeAspect="1"/>
          </p:cNvPicPr>
          <p:nvPr/>
        </p:nvPicPr>
        <p:blipFill rotWithShape="1">
          <a:blip r:embed="rId3">
            <a:extLst>
              <a:ext uri="{28A0092B-C50C-407E-A947-70E740481C1C}">
                <a14:useLocalDpi xmlns:a14="http://schemas.microsoft.com/office/drawing/2010/main" val="0"/>
              </a:ext>
            </a:extLst>
          </a:blip>
          <a:srcRect l="66203" t="52334" r="5471" b="10275"/>
          <a:stretch/>
        </p:blipFill>
        <p:spPr>
          <a:xfrm>
            <a:off x="12187277" y="994507"/>
            <a:ext cx="2460171" cy="2486167"/>
          </a:xfrm>
          <a:prstGeom prst="rect">
            <a:avLst/>
          </a:prstGeom>
        </p:spPr>
      </p:pic>
      <p:pic>
        <p:nvPicPr>
          <p:cNvPr id="15" name="Billede 14" descr="Et billede, der indeholder tøj, tegneserie, illustration/afbildning, person&#10;&#10;Automatisk genereret beskrivelse">
            <a:extLst>
              <a:ext uri="{FF2B5EF4-FFF2-40B4-BE49-F238E27FC236}">
                <a16:creationId xmlns:a16="http://schemas.microsoft.com/office/drawing/2014/main" id="{4A0A0589-B5F7-A362-ACB1-2AC6601F19CD}"/>
              </a:ext>
            </a:extLst>
          </p:cNvPr>
          <p:cNvPicPr>
            <a:picLocks noChangeAspect="1"/>
          </p:cNvPicPr>
          <p:nvPr/>
        </p:nvPicPr>
        <p:blipFill rotWithShape="1">
          <a:blip r:embed="rId4">
            <a:extLst>
              <a:ext uri="{28A0092B-C50C-407E-A947-70E740481C1C}">
                <a14:useLocalDpi xmlns:a14="http://schemas.microsoft.com/office/drawing/2010/main" val="0"/>
              </a:ext>
            </a:extLst>
          </a:blip>
          <a:srcRect l="35748" t="10417" r="36930" b="52882"/>
          <a:stretch/>
        </p:blipFill>
        <p:spPr>
          <a:xfrm>
            <a:off x="13259319" y="7549499"/>
            <a:ext cx="2373087" cy="2440188"/>
          </a:xfrm>
          <a:prstGeom prst="rect">
            <a:avLst/>
          </a:prstGeom>
        </p:spPr>
      </p:pic>
      <p:pic>
        <p:nvPicPr>
          <p:cNvPr id="16" name="Billede 15" descr="Et billede, der indeholder tøj, tegneserie, illustration/afbildning, person&#10;&#10;Automatisk genereret beskrivelse">
            <a:extLst>
              <a:ext uri="{FF2B5EF4-FFF2-40B4-BE49-F238E27FC236}">
                <a16:creationId xmlns:a16="http://schemas.microsoft.com/office/drawing/2014/main" id="{A3198C8B-3154-5872-6174-E351A622A655}"/>
              </a:ext>
            </a:extLst>
          </p:cNvPr>
          <p:cNvPicPr>
            <a:picLocks noChangeAspect="1"/>
          </p:cNvPicPr>
          <p:nvPr/>
        </p:nvPicPr>
        <p:blipFill rotWithShape="1">
          <a:blip r:embed="rId4">
            <a:extLst>
              <a:ext uri="{28A0092B-C50C-407E-A947-70E740481C1C}">
                <a14:useLocalDpi xmlns:a14="http://schemas.microsoft.com/office/drawing/2010/main" val="0"/>
              </a:ext>
            </a:extLst>
          </a:blip>
          <a:srcRect l="6350" t="10130" r="66328" b="53169"/>
          <a:stretch/>
        </p:blipFill>
        <p:spPr>
          <a:xfrm>
            <a:off x="15675948" y="5871471"/>
            <a:ext cx="2373087" cy="2440188"/>
          </a:xfrm>
          <a:prstGeom prst="rect">
            <a:avLst/>
          </a:prstGeom>
        </p:spPr>
      </p:pic>
      <p:pic>
        <p:nvPicPr>
          <p:cNvPr id="17" name="Billede 16" descr="Et billede, der indeholder tøj, tegneserie, illustration/afbildning, person&#10;&#10;Automatisk genereret beskrivelse">
            <a:extLst>
              <a:ext uri="{FF2B5EF4-FFF2-40B4-BE49-F238E27FC236}">
                <a16:creationId xmlns:a16="http://schemas.microsoft.com/office/drawing/2014/main" id="{96AA4791-5DE5-EBC4-9D37-DA7EA4EE2F78}"/>
              </a:ext>
            </a:extLst>
          </p:cNvPr>
          <p:cNvPicPr>
            <a:picLocks noChangeAspect="1"/>
          </p:cNvPicPr>
          <p:nvPr/>
        </p:nvPicPr>
        <p:blipFill rotWithShape="1">
          <a:blip r:embed="rId4">
            <a:extLst>
              <a:ext uri="{28A0092B-C50C-407E-A947-70E740481C1C}">
                <a14:useLocalDpi xmlns:a14="http://schemas.microsoft.com/office/drawing/2010/main" val="0"/>
              </a:ext>
            </a:extLst>
          </a:blip>
          <a:srcRect l="66197" t="10376" r="5477" b="52232"/>
          <a:stretch/>
        </p:blipFill>
        <p:spPr>
          <a:xfrm>
            <a:off x="15544798" y="312594"/>
            <a:ext cx="2460171" cy="2486166"/>
          </a:xfrm>
          <a:prstGeom prst="rect">
            <a:avLst/>
          </a:prstGeom>
        </p:spPr>
      </p:pic>
      <p:pic>
        <p:nvPicPr>
          <p:cNvPr id="18" name="Billede 17" descr="Et billede, der indeholder tøj, tegneserie, illustration/afbildning, person&#10;&#10;Automatisk genereret beskrivelse">
            <a:extLst>
              <a:ext uri="{FF2B5EF4-FFF2-40B4-BE49-F238E27FC236}">
                <a16:creationId xmlns:a16="http://schemas.microsoft.com/office/drawing/2014/main" id="{C1639D4F-D84B-0E79-52B0-7D14D4B8A0C5}"/>
              </a:ext>
            </a:extLst>
          </p:cNvPr>
          <p:cNvPicPr>
            <a:picLocks noChangeAspect="1"/>
          </p:cNvPicPr>
          <p:nvPr/>
        </p:nvPicPr>
        <p:blipFill rotWithShape="1">
          <a:blip r:embed="rId5">
            <a:extLst>
              <a:ext uri="{28A0092B-C50C-407E-A947-70E740481C1C}">
                <a14:useLocalDpi xmlns:a14="http://schemas.microsoft.com/office/drawing/2010/main" val="0"/>
              </a:ext>
            </a:extLst>
          </a:blip>
          <a:srcRect l="35629" t="52922" r="36047" b="9687"/>
          <a:stretch/>
        </p:blipFill>
        <p:spPr>
          <a:xfrm>
            <a:off x="14402321" y="3115437"/>
            <a:ext cx="2460171" cy="2486166"/>
          </a:xfrm>
          <a:prstGeom prst="rect">
            <a:avLst/>
          </a:prstGeom>
        </p:spPr>
      </p:pic>
      <p:pic>
        <p:nvPicPr>
          <p:cNvPr id="19" name="Billede 18" descr="Et billede, der indeholder tøj, tegneserie, illustration/afbildning, person&#10;&#10;Automatisk genereret beskrivelse">
            <a:extLst>
              <a:ext uri="{FF2B5EF4-FFF2-40B4-BE49-F238E27FC236}">
                <a16:creationId xmlns:a16="http://schemas.microsoft.com/office/drawing/2014/main" id="{B4053D85-18C3-060C-2F1C-3FAC406398EB}"/>
              </a:ext>
            </a:extLst>
          </p:cNvPr>
          <p:cNvPicPr>
            <a:picLocks noChangeAspect="1"/>
          </p:cNvPicPr>
          <p:nvPr/>
        </p:nvPicPr>
        <p:blipFill rotWithShape="1">
          <a:blip r:embed="rId4">
            <a:extLst>
              <a:ext uri="{28A0092B-C50C-407E-A947-70E740481C1C}">
                <a14:useLocalDpi xmlns:a14="http://schemas.microsoft.com/office/drawing/2010/main" val="0"/>
              </a:ext>
            </a:extLst>
          </a:blip>
          <a:srcRect l="6350" t="52214" r="65325" b="10393"/>
          <a:stretch/>
        </p:blipFill>
        <p:spPr>
          <a:xfrm>
            <a:off x="11942149" y="4832461"/>
            <a:ext cx="2460172" cy="2486168"/>
          </a:xfrm>
          <a:prstGeom prst="rect">
            <a:avLst/>
          </a:prstGeom>
        </p:spPr>
      </p:pic>
    </p:spTree>
    <p:extLst>
      <p:ext uri="{BB962C8B-B14F-4D97-AF65-F5344CB8AC3E}">
        <p14:creationId xmlns:p14="http://schemas.microsoft.com/office/powerpoint/2010/main" val="165400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7735F32-3A26-9937-24E0-E5FD54078A1A}"/>
              </a:ext>
            </a:extLst>
          </p:cNvPr>
          <p:cNvSpPr>
            <a:spLocks noGrp="1"/>
          </p:cNvSpPr>
          <p:nvPr>
            <p:ph sz="quarter" idx="14"/>
          </p:nvPr>
        </p:nvSpPr>
        <p:spPr>
          <a:xfrm>
            <a:off x="404515" y="1904156"/>
            <a:ext cx="10682735" cy="7571223"/>
          </a:xfrm>
        </p:spPr>
        <p:txBody>
          <a:bodyPr/>
          <a:lstStyle/>
          <a:p>
            <a:pPr marL="571500" indent="-571500">
              <a:spcBef>
                <a:spcPts val="0"/>
              </a:spcBef>
              <a:buFont typeface="Arial" panose="020B0604020202020204" pitchFamily="34" charset="0"/>
              <a:buChar char="•"/>
            </a:pPr>
            <a:r>
              <a:rPr lang="da-DK" b="1" i="0" dirty="0">
                <a:solidFill>
                  <a:schemeClr val="tx2"/>
                </a:solidFill>
                <a:effectLst/>
              </a:rPr>
              <a:t>Ironi og sarkasme </a:t>
            </a:r>
            <a:r>
              <a:rPr lang="da-DK" b="0" i="0" dirty="0">
                <a:solidFill>
                  <a:srgbClr val="1E1E1E"/>
                </a:solidFill>
                <a:effectLst/>
              </a:rPr>
              <a:t>kan opfattes meget forskelligt. Fx kan en kollega opleve sarkasme som nedgørende eller sårende.</a:t>
            </a:r>
            <a:r>
              <a:rPr lang="da-DK" dirty="0">
                <a:solidFill>
                  <a:srgbClr val="1E1E1E"/>
                </a:solidFill>
              </a:rPr>
              <a:t> Ironi kan bruges til at påtale nogle ”sandheder”, der måske i stedet skal tales åbent om.</a:t>
            </a:r>
            <a:endParaRPr lang="da-DK" b="0" i="0" dirty="0">
              <a:solidFill>
                <a:srgbClr val="1E1E1E"/>
              </a:solidFill>
              <a:effectLst/>
            </a:endParaRPr>
          </a:p>
          <a:p>
            <a:pPr marL="571500" indent="-571500">
              <a:spcBef>
                <a:spcPts val="0"/>
              </a:spcBef>
              <a:buFont typeface="Arial" panose="020B0604020202020204" pitchFamily="34" charset="0"/>
              <a:buChar char="•"/>
            </a:pPr>
            <a:endParaRPr lang="da-DK" sz="3200" b="0" i="0" dirty="0">
              <a:solidFill>
                <a:srgbClr val="1E1E1E"/>
              </a:solidFill>
              <a:effectLst/>
            </a:endParaRPr>
          </a:p>
          <a:p>
            <a:pPr marL="571500" indent="-571500">
              <a:spcBef>
                <a:spcPts val="0"/>
              </a:spcBef>
              <a:buFont typeface="Arial" panose="020B0604020202020204" pitchFamily="34" charset="0"/>
              <a:buChar char="•"/>
            </a:pPr>
            <a:r>
              <a:rPr lang="da-DK" b="1" i="0" dirty="0">
                <a:solidFill>
                  <a:schemeClr val="tx2"/>
                </a:solidFill>
                <a:effectLst/>
              </a:rPr>
              <a:t>”Kælenavne” og drillerier </a:t>
            </a:r>
            <a:r>
              <a:rPr lang="da-DK" b="0" i="0" dirty="0">
                <a:solidFill>
                  <a:srgbClr val="1E1E1E"/>
                </a:solidFill>
                <a:effectLst/>
              </a:rPr>
              <a:t>kan være ment positivt og for at skabe en god stemning, men kan fra modtagerens </a:t>
            </a:r>
            <a:r>
              <a:rPr lang="da-DK" dirty="0">
                <a:solidFill>
                  <a:srgbClr val="1E1E1E"/>
                </a:solidFill>
              </a:rPr>
              <a:t>side opleves nedgørende eller diskriminerende. </a:t>
            </a:r>
          </a:p>
          <a:p>
            <a:pPr marL="571500" indent="-571500">
              <a:spcBef>
                <a:spcPts val="0"/>
              </a:spcBef>
              <a:buFont typeface="Arial" panose="020B0604020202020204" pitchFamily="34" charset="0"/>
              <a:buChar char="•"/>
            </a:pPr>
            <a:endParaRPr lang="da-DK" sz="2800" dirty="0"/>
          </a:p>
          <a:p>
            <a:pPr marL="571500" indent="-571500">
              <a:spcBef>
                <a:spcPts val="0"/>
              </a:spcBef>
              <a:buFont typeface="Arial" panose="020B0604020202020204" pitchFamily="34" charset="0"/>
              <a:buChar char="•"/>
            </a:pPr>
            <a:endParaRPr lang="da-DK" sz="100" dirty="0"/>
          </a:p>
          <a:p>
            <a:pPr algn="ctr">
              <a:spcBef>
                <a:spcPts val="0"/>
              </a:spcBef>
            </a:pPr>
            <a:r>
              <a:rPr lang="da-DK" b="1" u="sng" dirty="0">
                <a:solidFill>
                  <a:schemeClr val="tx2">
                    <a:lumMod val="50000"/>
                  </a:schemeClr>
                </a:solidFill>
              </a:rPr>
              <a:t>HUSK</a:t>
            </a:r>
            <a:r>
              <a:rPr lang="da-DK" u="sng" dirty="0">
                <a:solidFill>
                  <a:schemeClr val="tx2">
                    <a:lumMod val="50000"/>
                  </a:schemeClr>
                </a:solidFill>
              </a:rPr>
              <a:t> - det er kun sjovt, hvis </a:t>
            </a:r>
            <a:br>
              <a:rPr lang="da-DK" u="sng" dirty="0">
                <a:solidFill>
                  <a:schemeClr val="tx2">
                    <a:lumMod val="50000"/>
                  </a:schemeClr>
                </a:solidFill>
              </a:rPr>
            </a:br>
            <a:r>
              <a:rPr lang="da-DK" u="sng" dirty="0">
                <a:solidFill>
                  <a:schemeClr val="tx2">
                    <a:lumMod val="50000"/>
                  </a:schemeClr>
                </a:solidFill>
              </a:rPr>
              <a:t>modtageren også synes, det er sjovt!</a:t>
            </a:r>
          </a:p>
          <a:p>
            <a:pPr>
              <a:spcBef>
                <a:spcPts val="0"/>
              </a:spcBef>
            </a:pPr>
            <a:endParaRPr lang="da-DK" dirty="0"/>
          </a:p>
        </p:txBody>
      </p:sp>
      <p:sp>
        <p:nvSpPr>
          <p:cNvPr id="4" name="Titel 3">
            <a:extLst>
              <a:ext uri="{FF2B5EF4-FFF2-40B4-BE49-F238E27FC236}">
                <a16:creationId xmlns:a16="http://schemas.microsoft.com/office/drawing/2014/main" id="{FDF8EF08-C248-F769-79F8-9CCF887CFA3D}"/>
              </a:ext>
            </a:extLst>
          </p:cNvPr>
          <p:cNvSpPr>
            <a:spLocks noGrp="1"/>
          </p:cNvSpPr>
          <p:nvPr>
            <p:ph type="title"/>
          </p:nvPr>
        </p:nvSpPr>
        <p:spPr/>
        <p:txBody>
          <a:bodyPr>
            <a:normAutofit fontScale="90000"/>
          </a:bodyPr>
          <a:lstStyle/>
          <a:p>
            <a:r>
              <a:rPr lang="da-DK" dirty="0"/>
              <a:t>”Det er kun for sjov”</a:t>
            </a:r>
          </a:p>
        </p:txBody>
      </p:sp>
      <p:sp>
        <p:nvSpPr>
          <p:cNvPr id="5" name="Pladsholder til tekst 4">
            <a:extLst>
              <a:ext uri="{FF2B5EF4-FFF2-40B4-BE49-F238E27FC236}">
                <a16:creationId xmlns:a16="http://schemas.microsoft.com/office/drawing/2014/main" id="{29617F5D-9331-D6DB-59EE-86A078A08303}"/>
              </a:ext>
            </a:extLst>
          </p:cNvPr>
          <p:cNvSpPr>
            <a:spLocks noGrp="1"/>
          </p:cNvSpPr>
          <p:nvPr>
            <p:ph type="body" sz="quarter" idx="15"/>
          </p:nvPr>
        </p:nvSpPr>
        <p:spPr/>
        <p:txBody>
          <a:bodyPr/>
          <a:lstStyle/>
          <a:p>
            <a:endParaRPr lang="da-DK"/>
          </a:p>
        </p:txBody>
      </p:sp>
      <p:pic>
        <p:nvPicPr>
          <p:cNvPr id="6" name="Grafik 5" descr="Blinkende ansigt med massiv udfyldning">
            <a:extLst>
              <a:ext uri="{FF2B5EF4-FFF2-40B4-BE49-F238E27FC236}">
                <a16:creationId xmlns:a16="http://schemas.microsoft.com/office/drawing/2014/main" id="{D2DDE648-10CC-AC05-E728-7A75075358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8666" y="0"/>
            <a:ext cx="2172952" cy="2172952"/>
          </a:xfrm>
          <a:prstGeom prst="rect">
            <a:avLst/>
          </a:prstGeom>
        </p:spPr>
      </p:pic>
      <p:pic>
        <p:nvPicPr>
          <p:cNvPr id="12" name="Pladsholder til indhold 11" descr="Et billede, der indeholder tegneserie, dreng&#10;&#10;Automatisk genereret beskrivelse">
            <a:extLst>
              <a:ext uri="{FF2B5EF4-FFF2-40B4-BE49-F238E27FC236}">
                <a16:creationId xmlns:a16="http://schemas.microsoft.com/office/drawing/2014/main" id="{388B2F71-C0B5-4F68-8196-3D63B52EB38C}"/>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11302500" y="1"/>
            <a:ext cx="7427917" cy="10286999"/>
          </a:xfrm>
        </p:spPr>
      </p:pic>
    </p:spTree>
    <p:extLst>
      <p:ext uri="{BB962C8B-B14F-4D97-AF65-F5344CB8AC3E}">
        <p14:creationId xmlns:p14="http://schemas.microsoft.com/office/powerpoint/2010/main" val="3514881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0244ea05-c9e5-4403-a503-7dcfd331b17c"/>
</p:tagLst>
</file>

<file path=ppt/theme/theme1.xml><?xml version="1.0" encoding="utf-8"?>
<a:theme xmlns:a="http://schemas.openxmlformats.org/drawingml/2006/main" name="1_Brugerdefineret design">
  <a:themeElements>
    <a:clrScheme name="Brugerdefineret 1">
      <a:dk1>
        <a:sysClr val="windowText" lastClr="000000"/>
      </a:dk1>
      <a:lt1>
        <a:sysClr val="window" lastClr="FFFFFF"/>
      </a:lt1>
      <a:dk2>
        <a:srgbClr val="8D9950"/>
      </a:dk2>
      <a:lt2>
        <a:srgbClr val="FFFFFF"/>
      </a:lt2>
      <a:accent1>
        <a:srgbClr val="8D9950"/>
      </a:accent1>
      <a:accent2>
        <a:srgbClr val="000000"/>
      </a:accent2>
      <a:accent3>
        <a:srgbClr val="FFFFFF"/>
      </a:accent3>
      <a:accent4>
        <a:srgbClr val="8D9950"/>
      </a:accent4>
      <a:accent5>
        <a:srgbClr val="8D9950"/>
      </a:accent5>
      <a:accent6>
        <a:srgbClr val="8D9950"/>
      </a:accent6>
      <a:hlink>
        <a:srgbClr val="000000"/>
      </a:hlink>
      <a:folHlink>
        <a:srgbClr val="8D995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020623" id="{AAB36C70-6B1D-4364-91A8-E2A97B38CC12}" vid="{9389B0F7-0F10-49E2-B3B1-046FD65DAF4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rrayOfCustomXmlValue>
  <CustomXmlValue>
    <Key>SbsysQueryParameter_Kladde.SagID</Key>
    <Value>js8aixrxXnvJs1Zx7sc0NQ==</Value>
  </CustomXmlValue>
  <CustomXmlValue>
    <Key>SbsysQueryParameter_Kladde.Navn</Key>
    <Value>1lNFY0F/0+RRMARPE/LcnxVEfdEGwvpgoKPfoREXkq4=</Value>
  </CustomXmlValue>
  <CustomXmlValue>
    <Key>SbsysQueryParameter_ActionType</Key>
    <Value>+L5FpbW5+CYsuhremmpIMg==</Value>
  </CustomXmlValue>
  <CustomXmlValue>
    <Key>SbsysQueryParameter_Urls.KladdeData</Key>
    <Value>o1Da6z7UCqvO3qvDQMht3mLMi3Dw9vEDvhXCWXBuMtqPwJA1/DKB7/wIysPRkdhOIpHCSBpPXDTnZCr/KmebcQ==</Value>
  </CustomXmlValue>
  <CustomXmlValue>
    <Key>SbsysQueryParameter_Urls.Part</Key>
    <Value>LNEa53Mmug9+FLM0YDJsKw==</Value>
  </CustomXmlValue>
  <CustomXmlValue>
    <Key>SbsysQueryParameter_Urls.Sag</Key>
    <Value>o1Da6z7UCqvO3qvDQMht3mLMi3Dw9vEDvhXCWXBuMto2Y39jWSsZsEhLqV9ZmkzX</Value>
  </CustomXmlValue>
  <CustomXmlValue>
    <Key>SbsysQueryParameter_Urls.Filcheckud</Key>
    <Value>o1Da6z7UCqvO3qvDQMht3mLMi3Dw9vEDvhXCWXBuMtqPwJA1/DKB7/wIysPRkdhO8LmAOCfjATmMsYSf5ZnG8hxvHTbYd1qdwXjo1WVcAzM=</Value>
  </CustomXmlValue>
  <CustomXmlValue>
    <Key>SbsysQueryParameter_Urls.Filcheckind</Key>
    <Value>o1Da6z7UCqvO3qvDQMht3mLMi3Dw9vEDvhXCWXBuMtqPwJA1/DKB7/wIysPRkdhOtKOp0G03obGkHb5uTPmMjw==</Value>
  </CustomXmlValue>
  <CustomXmlValue>
    <Key>SbsysQueryParameter_Urls.Fortrydcheckud</Key>
    <Value>o1Da6z7UCqvO3qvDQMht3mLMi3Dw9vEDvhXCWXBuMtqPwJA1/DKB7/wIysPRkdhOJmoDm8U76dl3bXYO6qev4A==</Value>
  </CustomXmlValue>
  <CustomXmlValue>
    <Key>SbsysQueryParameter_Urls.Redirect</Key>
    <Value>PCi1o22u0kAwdYAi9UARFTyhyurpmX+BOHV0wRW5aJQjE2o6KJ3OH9rAV1izeZmTeqpyyR+pOf/DuWTZmJlKNA==</Value>
  </CustomXmlValue>
  <CustomXmlValue>
    <Key>SbsysQueryParameter_Token.Token</Key>
    <Value>ichHTmY7utHPkDresDS0GE+xtKJ8pbzMYU/THiJ/y40T8r4RG9JefYBIVzt+6/Jr6o7xj71reMBI0wR+XeYVjLuZV1X7YEgM9YsGbOccz1yQFfU2bVbZiAfUNgVzWYpcpHbC1YOFUb1ig+8QLFIBzwF4qW0CoP2FcA4ZYE5+8iaVmeS/pQca0CFEMpvkIVF/xzNzJ2EVNoQy7f7lKFuIQHaM5H8CNNgWX7G2xsitj3aVtj4jfNjvaBsov2BKoWKkYkYhW/JVgnBUhbkVGiHmP32AKF6RLAvtWUg8tiTiPed9p+w1/3n5WsY81GzhOiWjq7HvazLEig2qk5baSQoYn3+1wnV1WMD4o+LvDDxs/P0YP1xmmKnBFR6uDhYvvCzgqQIGV0ejf+C5JcGWcwvqrgWd4lZZLwqjixEFbP1MoCqm+J9JSDuYidjCqTQbg7cYveDak0CMmup6BsIH2Bo9b6vTxmhWg7ohu8ACErl01Wc9Xc9hPel2zz5ZRw/VF2jdkM36yJ30lexvhxjiYn/a0EFatL27QYTdIm1P0l9F22X98I360/F2tSEVTaZVdEo42perkmyBsXsPAwc4mydKtNeQjRdd1gurxBbU5eXt505ifBv5BQMfppxVMA1YCZkY6LOTiyWSLsSy3MybfMyfd9McovcTJYIRolH35Azr2Du1r1sxvTtK/PBvzJrwwi4sE086dnPlZwDwmXwtU1z60VlnMNr1wvFh6lNHA9QOwDYBHO7uuTjdyLtxLqUlkBsdZ9H6Qp+N0sH+K0t5X2noIvCm0D+oXGOV06GB55jNh6iSl8EbcNi1fuVWyRZT3aZOFIN8ytbfETTGI5nXQjxAmCVXXC86gvQMzJI43CWAQLjrDD8P2e2QkUnGmyHoVoHwTCLUyKG4CBTqqte9DsKC6HKNeLRoXfTPxIdPeFZVYJbj/yYPVjKW2/a1MBxwT578/HI4cyAcZCwYaAABhfRl1s3fM1ZlC9SfpLZ2FbUv0Ab8TcIUkR6Jc9/OT18SUn4YA+1yVGnVAI/51YSwH+y2JXRei/alK3hn0vkdEC9YzCMqvQKaxyw5LgFkWm9hNE0shuwOGm3cczp4AwNuwdQdzznVfmBV85eSX9ulcXnz6LxUOudRB9UGTeXLHyPrQOGwNR/bUoTHH9zZgE0HSzplgg1ie76BnJcFML+b69aGwoYc17niAQeXlPmWYVPn4H6Qyw+4qkut4Z14zYAxFWdf+4z4lPywH/uDnOkqI0FzTGTdgcjP+cUzQhhEPg4UAE9LXw2crhV4j/YCoW+ni0pVCESuE8IOKLu0CjwKFPm6qFvfAH2Dpj9aMQEFleeavREiqRDa9MIenhnLdFD9jR3r1vaOylgR5Uo2DxeU9d/5dgW08sSqzdA2mK3H3xJJsL2rCwa79vilrvH4FrNHulTcaO5slsqWMq878KvAfi2YgCYs1XJRFdeQZryZabyhBQmEk3vsfg0ss2E0xDWzB7cMQZDtp2PPy6t2nvZGrhA4Ri5aOwThpNMatKTjwiQjKdNomwCKRVwjtqV2HBMl3hkEBqI6CfM0JYL0nawivlihqwPrkqAeGKXhCUspgUXyAp8VMaXT8hdaBJp3SZOG9re5bkOET/D3jfaLnFvXeEhKYLjzJiiYaY7a4V0SUPBYyDNyiazTlJ7BsbkxwcShChC9UfxMBKvqF9fYl5aNX8xlTqP6StmGTXmLzjVqGri1rXd+Te1L8cDtP56C/BZTPBRbDJbiioD9NXrFGiMhEbN1XxtlltIStCEjy8U60bqIGshs04nXvBH173WkvbdlMAUPERe8kpH7bHnW6P8t4/++rO84zPeyaF8wRw0Db8VJ+dg+y1J1xO6HVovQhRhQwNZByJUh2a6ob9/i0SffFFQlvU279wgsactP+UAULZjvvRy1eHryuXsQnB0Cm2oTeGH5g3CCs0CzEOMvp/BaZbfLnu5AhpXfnqr+8RN6mBV++LWczknkFezlsBV+C50q3u5DCUGRSR0L0Ka61xGOI2VnVjoaChnJiKBuhu9+lUvDIdzuYKCPVhy8WGV1hN4toGN5G/ZxplItfkGCo6Q8e/Kx4AKmRjd96tnoIORNgDOrvkv6jn7SvhERvrdXs4SEmvRNYzKIwb7x58FcO1AYDMvRzrL8WeKao/BTOh37NxNvKt36AaQnifdhz1YSkb/8wqswScIPyVAs+oQOSXIKDfvgb73OeMKU22//R75kG8LYxrwMRyw8x2qNVTXQv8W7abSUoArQ+JUlvcKTC+D59RTUI2i+m4EUTPBhZTQTghBzwdDf35ENELM/4fTsXrhvIMynkBnwzXoRcjsQl9P/bNP91yiSSghxj6KviOnMAUNLVfwVYufGcfoCG5XIy8wxE5hU4yjQNBuC0NxFc/puyJbXRcuhJWiI/YqNaTs8orRgSg2MtqSGR0aCb20ffNUCOc+JJRYiFZR782u4O5kK29t/AFQKhGhlGy3PxGjKo8FUZkJkHdcm362MW46dr5i+rkFfPBdDpHlrVciywLbtnSdq97rsLToHI2pX713xVfViZRWvp5tUgEQZB8MJ0gS99/eESpl5xdvvtaP86/dNjuaA24F4ZJ0qKBbLjXkzrhJ0WSlwIpE74edpOHv8J4VH3jgHHIDdh1q21XF2PGPO1VndePJZelNuQG3YZgWfuyTKAlhEcJS66W4R7RSc1FMxCQ2lRobyYi0VWC2mz3jw9615OTo8UMdX5GmAvEyJ/rjU9rie0UM9AxXojJG+Z+NGY2Agne8SoK0KX/b62f+ccqu0HOy1YwiT0G1asf1ylgH7lFezwFAqm/6Wrt4A/z9uZMlNWW28TkqTvK94dNeeriHrhbdnG8T9VmA9EkcnHBioh7+hU3MgEjevBk+PK4QvKpIFvsx2MHFLxE1d+ZY7Wd9DeMQJcKLomINRbqM1oUmpK++ybT0P+t7HsQQyXTlMqF2oywxzwq2cKtj9CQSZ7eMbM5w=</Value>
  </CustomXmlValue>
  <CustomXmlValue>
    <Key>SbsysQueryParameter_Token.Exp</Key>
    <Value>tBzyxUjK/xmMdwoyl0mpjA==</Value>
  </CustomXmlValue>
  <CustomXmlValue>
    <Key>SbsysQueryParameter_Token.RefreshToken</Key>
    <Value>ichHTmY7utHPkDresDS0GE+xtKJ8pbzMYU/THiJ/y40T8r4RG9JefYBIVzt+6/Jr6o7xj71reMBI0wR+XeYVjLuZV1X7YEgM9YsGbOccz1yQFfU2bVbZiAfUNgVzWYpcpHbC1YOFUb1ig+8QLFIBzwC3DZ6WKeXW0voJDvaLihAZT4brRjQy14ZqxD+vuE3jx/1ArVYPD0q23/nWLc9kQ9aw/+OFoqr1PdbMFUocoZ3B948bDmWIP7DQxAL9cYVHS1P5WKAJYLWgAWyxSGibDp94abuVy3saXC7lAo0K2sVYauvSfFQZUdYGvqU59/PcIhcXVmqmGKfcS2F+3q0sQUCxHLahJHfMYfDJ35CPhn1PRFzRyAaApiaMDsaNXZ45/pdqoFkH9X2KN9nV3nx8qjUA9EU3Sdm+3ZT6LO3Kt9MY4FZ1v1is6TsjJRGAvfuBtEKLZ4RFD8ze+o1AHI5SfK1Kp68Pux84h9yrCsWBaKtuUdYEfagzuBVilOkvwrJPTKbVIm9KKh60ntDc8S1zAxiCet9qap4p7HwoFrtB/DvvhdCsCxB0muArzGkX+5cqIkhqalUY5BkHaQWDr/RW2iQaKAx+l/C3wsVTW2G+LWWMxbZxaonTlUvTgTJ4l6zzlksYa2QDJPvZxZt4nII1lHhanykJgMkL8MRVo2t3KLjV1P5dstxkSfzRquHv3/6z5VBzZjEXKAtnlB7+uSecfi/VrQYLI0j0mA6r5qU0Qa5iS8TCGZhJXFsD1gwJWar1pzdLa14wS0KT3H7Qtl+Fs4Sd3KOLyya5e+DBYQTF+P3H4ya3BD0oezgoubCL8CrLN+uizXrNCx1SUVizGjxfdYUts9lkEvGKxVbb8h8dO88v8ixjb9B0LcBO3OH3263pQA1LRByQhNUPql4hQZNri7OVU/u7bMdoDSWkYsF9AVMHygqnZ8UUOcQm0Lnv5g1N7nwZkCQPzlLuYbQRRGkn7tKZGDTbxtyWxoub+ji6exuZg8U2cMcwD5d3Mx3cSyU6BwZLEM8iZ6PMFXpueNYHY2vGkd4znGvdQgmuTBRiwwRrmoS2PNw9r+NTHVa9w/1ycLxF3qxiI/AxmskTh8jJZ4v6Dizs/rH79NwttQwEWQ2yw0KLL2Nb2/UcrUgLHxqbZhYXa+K/SgrsfzrdiUgTYYNN0xYpSjjR6iKvy93+5Ol1mEJFYtQVQev4zxCszncPUVtUmJzjLe1wJnaB8r60gXEyNcTt5BgCte84Rc5JkrdyR21AhOmJ4IGnJq1x3gAbzg/5ZgFoDN6nNF9Qvio1Lbh2o3F5SCvsILpxFLBCz4tZ/1RUVJ13Bsajvx+Up45dhVoCWllJcdOYcjeqHTq42hLbWzX6wEMlTFsKRUD47NY0/7KLeZKgGFSvtfR3EZtDIYWqZtHPajRfRe4857qSUOhWarImD6RQoPcP9qYUNlUP4FPROxdAChXQV0LqCZEe6SAKjd1+8lMHfOYpqYvTZSM6uUIkKhtLvVEiOj9Xz36bE0w8ddwdcBLJ5KTXRA5gF3ybWM0sS/WHd8z3rWpqwq8LlqyHaSeC+OA/jUis1IDrHA67NAsZTKOJyaaaHzil7BIyzz5yEeG8EaKH+eOUQXzT5ZQZeecCjyr53maI8Oz4zSJgjpPDZP1TpFK+uv2vcfYQ+wdhdD2UjDrbGE8AOmfHCsA/R8gRwuqDwmHT5nPwKtqftfYTXQsjEEBhldNWS8B7zrYcBBZw0n799UakLTMWDTGeP+LfX+la09E1/XUQMAeoNLo4MCFchYW2YBaDxW8gfX9IP1bBCeiqFslWFBGRUsjVG+WKGKCdCzT2H0PfHxDpL8CNhlz4ax9Pmkd4F2liuCB0Xry3OLY6A8N5k5VXOxNSLzPEP0TLvkpLXTFgD0nRG1hnyUrl/mGN+kAO6ccdjefREF/ldqjZdOMB6KH+X9WKkkEuvglqQBOv2pp1R5QbRUyfKfadmUwE85J0Qeq8OrDm62LoO8drs7wiH8LimJirAnEPd2USG89+gj0t1f+jwqo9y1CMs2tFnERiuH0MAUXy9hADvaNjVopmuE3L8vsLDdoS0yATiiPpgnBfZKNf5xCcLnqxsSDPWxMQLnJWI8CasuO9wj4LRT2XhZNxk6Q9S5O04vmfyF9RAGLuGBjQBzBhU/Ak7YkylQBP5rOb0joGIbSvSvW0E05ndfHlfR+gLRgu6jr28jsmg1roQiq9SwSlNE1Ea+GWtSYcoT4os4LJog3CP0uvI+ukvwa5ljs7ymXitKBwIpmP0HUKALKtHuXYPcDyrMirq3meRNXbAo2BQmWydLF9I8V2RvC/44Dq5VTX6lVNx3dFGr19HO9v7CkjdzRi9BNiVljFu+jr7ueo+umeL93QJlT3WahxM9nHYiOwGDD96ZHEeKPExKxu+0wtVxCEgT9aX/szFSrru9GJTHLfqMd8IKHgaUcy4OKzwHK7I34LTPbtftU/yQyNCzee3SUBXy6vV8GJaYR1Bt0eZVGYD4qi+Z/fFzZ+uTupjbDOSzw0myNcUUs7t4WVGBhdzvIg1zLDbvYgTn8L50fDR74nnqOlEAiH4ezcpN7QshpL5gvpmW3wLCw=</Value>
  </CustomXmlValue>
  <CustomXmlValue>
    <Key>SbsysQueryParameter_Token.RefreshUrl</Key>
    <Value>PCi1o22u0kAwdYAi9UARFTyhyurpmX+BOHV0wRW5aJSMXz86olKrdfYNWIJsXAX32SWICNdKq0S5EOPwx0sCaQK3khOY3pgjUpOnOUqQ4w/bM2gVS1GYXhB9Whk6XnF4</Value>
  </CustomXmlValue>
  <CustomXmlValue>
    <Key>SbsysQueryParameter_Token.RefreshUser</Key>
    <Value>qppdQQ5Mmy5BfYYBTM68PAQuV56TjfSYjBP4hcKMORs=</Value>
  </CustomXmlValue>
  <CustomXmlValue>
    <Key>SbsysQueryParameter_Token.RefreshPwd</Key>
    <Value>cBsnhOaCtQF67ZGrCZxgBODWTQA8dFZRpbAuv5ceBOnHlCOc/nGHWU+AARSKBNih</Value>
  </CustomXmlValue>
  <CustomXmlValue>
    <Key>SbsysQueryParameter_filename</Key>
    <Value>LNEa53Mmug9+FLM0YDJsKw==</Value>
  </CustomXmlValue>
</ArrayOfCustomXmlValue>
</file>

<file path=customXml/itemProps1.xml><?xml version="1.0" encoding="utf-8"?>
<ds:datastoreItem xmlns:ds="http://schemas.openxmlformats.org/officeDocument/2006/customXml" ds:itemID="{1262064E-4720-4139-B973-7945F1266867}">
  <ds:schemaRefs/>
</ds:datastoreItem>
</file>

<file path=docProps/app.xml><?xml version="1.0" encoding="utf-8"?>
<Properties xmlns="http://schemas.openxmlformats.org/officeDocument/2006/extended-properties" xmlns:vt="http://schemas.openxmlformats.org/officeDocument/2006/docPropsVTypes">
  <Template>blank</Template>
  <TotalTime>258</TotalTime>
  <Words>2195</Words>
  <Application>Microsoft Office PowerPoint</Application>
  <PresentationFormat>Brugerdefineret</PresentationFormat>
  <Paragraphs>176</Paragraphs>
  <Slides>14</Slides>
  <Notes>14</Notes>
  <HiddenSlides>1</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14</vt:i4>
      </vt:variant>
    </vt:vector>
  </HeadingPairs>
  <TitlesOfParts>
    <vt:vector size="22" baseType="lpstr">
      <vt:lpstr>Arial</vt:lpstr>
      <vt:lpstr>Calibri</vt:lpstr>
      <vt:lpstr>Calibri Light</vt:lpstr>
      <vt:lpstr>Montserrat</vt:lpstr>
      <vt:lpstr>Segoe UI</vt:lpstr>
      <vt:lpstr>Söhne</vt:lpstr>
      <vt:lpstr>Wingdings</vt:lpstr>
      <vt:lpstr>1_Brugerdefineret design</vt:lpstr>
      <vt:lpstr>Kære formandskab i MED </vt:lpstr>
      <vt:lpstr>Temadrøftelse </vt:lpstr>
      <vt:lpstr>En god omgangstone - definition</vt:lpstr>
      <vt:lpstr>Personale- og Ledelsespolitikken </vt:lpstr>
      <vt:lpstr>Kønsligestillingspolitikken</vt:lpstr>
      <vt:lpstr>Når vi kommunikerer</vt:lpstr>
      <vt:lpstr>PowerPoint-præsentation</vt:lpstr>
      <vt:lpstr>Verbal og nonverbal kommunikation</vt:lpstr>
      <vt:lpstr>”Det er kun for sjov”</vt:lpstr>
      <vt:lpstr>Psykologisk tryghed handler om…</vt:lpstr>
      <vt:lpstr>Kulturen på arbejdspladsen</vt:lpstr>
      <vt:lpstr>Et fælles ansvar</vt:lpstr>
      <vt:lpstr>Drøftelse</vt:lpstr>
      <vt:lpstr>Tre ‘intentioner’ vedr. en god omgangstone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Oversigt over sideskabeloner</dc:title>
  <dc:creator>Stine Svenstrup</dc:creator>
  <cp:lastModifiedBy>Stine Svenstrup</cp:lastModifiedBy>
  <cp:revision>21</cp:revision>
  <dcterms:created xsi:type="dcterms:W3CDTF">2024-07-12T07:52:22Z</dcterms:created>
  <dcterms:modified xsi:type="dcterms:W3CDTF">2025-01-09T10:03:02Z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XMLID">
    <vt:lpwstr>{1262064E-4720-4139-B973-7945F1266867}</vt:lpwstr>
  </property>
  <property fmtid="{D5CDD505-2E9C-101B-9397-08002B2CF9AE}" pid="3" name="IntegrationType">
    <vt:lpwstr>SBSYSWeb</vt:lpwstr>
  </property>
</Properties>
</file>