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713" r:id="rId5"/>
    <p:sldMasterId id="2147483701" r:id="rId6"/>
  </p:sldMasterIdLst>
  <p:notesMasterIdLst>
    <p:notesMasterId r:id="rId74"/>
  </p:notesMasterIdLst>
  <p:sldIdLst>
    <p:sldId id="265" r:id="rId7"/>
    <p:sldId id="362" r:id="rId8"/>
    <p:sldId id="363" r:id="rId9"/>
    <p:sldId id="327" r:id="rId10"/>
    <p:sldId id="364" r:id="rId11"/>
    <p:sldId id="269" r:id="rId12"/>
    <p:sldId id="384" r:id="rId13"/>
    <p:sldId id="268" r:id="rId14"/>
    <p:sldId id="294" r:id="rId15"/>
    <p:sldId id="367" r:id="rId16"/>
    <p:sldId id="370" r:id="rId17"/>
    <p:sldId id="326" r:id="rId18"/>
    <p:sldId id="328" r:id="rId19"/>
    <p:sldId id="365" r:id="rId20"/>
    <p:sldId id="296" r:id="rId21"/>
    <p:sldId id="270" r:id="rId22"/>
    <p:sldId id="298" r:id="rId23"/>
    <p:sldId id="341" r:id="rId24"/>
    <p:sldId id="292" r:id="rId25"/>
    <p:sldId id="343" r:id="rId26"/>
    <p:sldId id="283" r:id="rId27"/>
    <p:sldId id="344" r:id="rId28"/>
    <p:sldId id="390" r:id="rId29"/>
    <p:sldId id="346" r:id="rId30"/>
    <p:sldId id="342" r:id="rId31"/>
    <p:sldId id="289" r:id="rId32"/>
    <p:sldId id="371" r:id="rId33"/>
    <p:sldId id="377" r:id="rId34"/>
    <p:sldId id="325" r:id="rId35"/>
    <p:sldId id="323" r:id="rId36"/>
    <p:sldId id="324" r:id="rId37"/>
    <p:sldId id="330" r:id="rId38"/>
    <p:sldId id="379" r:id="rId39"/>
    <p:sldId id="378" r:id="rId40"/>
    <p:sldId id="388" r:id="rId41"/>
    <p:sldId id="376" r:id="rId42"/>
    <p:sldId id="372" r:id="rId43"/>
    <p:sldId id="389" r:id="rId44"/>
    <p:sldId id="375" r:id="rId45"/>
    <p:sldId id="366" r:id="rId46"/>
    <p:sldId id="391" r:id="rId47"/>
    <p:sldId id="380" r:id="rId48"/>
    <p:sldId id="387" r:id="rId49"/>
    <p:sldId id="385" r:id="rId50"/>
    <p:sldId id="382" r:id="rId51"/>
    <p:sldId id="386" r:id="rId52"/>
    <p:sldId id="373" r:id="rId53"/>
    <p:sldId id="369" r:id="rId54"/>
    <p:sldId id="303"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264" r:id="rId69"/>
    <p:sldId id="361" r:id="rId70"/>
    <p:sldId id="336" r:id="rId71"/>
    <p:sldId id="347" r:id="rId72"/>
    <p:sldId id="29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7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 Qvist Kaasgaard" initials="KQK" lastIdx="3" clrIdx="0">
    <p:extLst>
      <p:ext uri="{19B8F6BF-5375-455C-9EA6-DF929625EA0E}">
        <p15:presenceInfo xmlns:p15="http://schemas.microsoft.com/office/powerpoint/2012/main" userId="S::KAQK@kl.dk::c40ef5bd-a5ae-4fd0-b609-8f344b8cc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EC022E"/>
    <a:srgbClr val="2B2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4" autoAdjust="0"/>
    <p:restoredTop sz="95226" autoAdjust="0"/>
  </p:normalViewPr>
  <p:slideViewPr>
    <p:cSldViewPr snapToGrid="0" snapToObjects="1">
      <p:cViewPr>
        <p:scale>
          <a:sx n="100" d="100"/>
          <a:sy n="100" d="100"/>
        </p:scale>
        <p:origin x="288" y="-370"/>
      </p:cViewPr>
      <p:guideLst>
        <p:guide orient="horz" pos="3793"/>
        <p:guide pos="710"/>
      </p:guideLst>
    </p:cSldViewPr>
  </p:slideViewPr>
  <p:outlineViewPr>
    <p:cViewPr>
      <p:scale>
        <a:sx n="33" d="100"/>
        <a:sy n="33" d="100"/>
      </p:scale>
      <p:origin x="0" y="-15907"/>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91C19-6DE1-40D5-98E6-57271424D3DA}" type="doc">
      <dgm:prSet loTypeId="urn:microsoft.com/office/officeart/2005/8/layout/chevron1" loCatId="process" qsTypeId="urn:microsoft.com/office/officeart/2005/8/quickstyle/simple1" qsCatId="simple" csTypeId="urn:microsoft.com/office/officeart/2005/8/colors/accent1_2" csCatId="accent1" phldr="1"/>
      <dgm:spPr/>
    </dgm:pt>
    <dgm:pt modelId="{52D6CC07-CE75-4BFF-B6CC-8FD7F9CE0062}">
      <dgm:prSet phldrT="[Tekst]"/>
      <dgm:spPr/>
      <dgm:t>
        <a:bodyPr/>
        <a:lstStyle/>
        <a:p>
          <a:r>
            <a:rPr lang="da-DK" dirty="0"/>
            <a:t>Økonomi</a:t>
          </a:r>
        </a:p>
      </dgm:t>
    </dgm:pt>
    <dgm:pt modelId="{78B6602E-7257-486F-85E6-9BC95A8EBF28}" type="parTrans" cxnId="{74680FBA-61F5-4033-9385-4096DBFB8CFD}">
      <dgm:prSet/>
      <dgm:spPr/>
      <dgm:t>
        <a:bodyPr/>
        <a:lstStyle/>
        <a:p>
          <a:endParaRPr lang="da-DK"/>
        </a:p>
      </dgm:t>
    </dgm:pt>
    <dgm:pt modelId="{C3CA95D1-49F7-4D67-87B4-C361D817F9FA}" type="sibTrans" cxnId="{74680FBA-61F5-4033-9385-4096DBFB8CFD}">
      <dgm:prSet/>
      <dgm:spPr/>
      <dgm:t>
        <a:bodyPr/>
        <a:lstStyle/>
        <a:p>
          <a:endParaRPr lang="da-DK"/>
        </a:p>
      </dgm:t>
    </dgm:pt>
    <dgm:pt modelId="{AC2AB473-166A-422E-9B7F-57CCBA754909}">
      <dgm:prSet phldrT="[Tekst]"/>
      <dgm:spPr/>
      <dgm:t>
        <a:bodyPr/>
        <a:lstStyle/>
        <a:p>
          <a:r>
            <a:rPr lang="da-DK" dirty="0"/>
            <a:t>Betalingskontoret</a:t>
          </a:r>
        </a:p>
      </dgm:t>
    </dgm:pt>
    <dgm:pt modelId="{0C09AB9C-0DBF-4234-9835-17B76DAB5BE4}" type="parTrans" cxnId="{F9ADC0CE-43F8-4BF5-B124-EB5A23ECA24E}">
      <dgm:prSet/>
      <dgm:spPr/>
      <dgm:t>
        <a:bodyPr/>
        <a:lstStyle/>
        <a:p>
          <a:endParaRPr lang="da-DK"/>
        </a:p>
      </dgm:t>
    </dgm:pt>
    <dgm:pt modelId="{FC037F6B-0A0E-439C-8D30-3442EE8E200F}" type="sibTrans" cxnId="{F9ADC0CE-43F8-4BF5-B124-EB5A23ECA24E}">
      <dgm:prSet/>
      <dgm:spPr/>
      <dgm:t>
        <a:bodyPr/>
        <a:lstStyle/>
        <a:p>
          <a:endParaRPr lang="da-DK"/>
        </a:p>
      </dgm:t>
    </dgm:pt>
    <dgm:pt modelId="{09731FA0-C48E-4470-91CB-F6A5288D891A}">
      <dgm:prSet phldrT="[Tekst]"/>
      <dgm:spPr/>
      <dgm:t>
        <a:bodyPr/>
        <a:lstStyle/>
        <a:p>
          <a:r>
            <a:rPr lang="da-DK" dirty="0"/>
            <a:t>PSRM </a:t>
          </a:r>
        </a:p>
      </dgm:t>
    </dgm:pt>
    <dgm:pt modelId="{15148168-88BE-4A96-8ACA-25C1C8FE578C}" type="parTrans" cxnId="{1CACE994-DD9D-4AA1-8CB6-A42C21CE7FA2}">
      <dgm:prSet/>
      <dgm:spPr/>
      <dgm:t>
        <a:bodyPr/>
        <a:lstStyle/>
        <a:p>
          <a:endParaRPr lang="da-DK"/>
        </a:p>
      </dgm:t>
    </dgm:pt>
    <dgm:pt modelId="{1442F43D-9C83-44A1-88DB-9D934B10EB4F}" type="sibTrans" cxnId="{1CACE994-DD9D-4AA1-8CB6-A42C21CE7FA2}">
      <dgm:prSet/>
      <dgm:spPr/>
      <dgm:t>
        <a:bodyPr/>
        <a:lstStyle/>
        <a:p>
          <a:endParaRPr lang="da-DK"/>
        </a:p>
      </dgm:t>
    </dgm:pt>
    <dgm:pt modelId="{78291385-B784-4E1D-A828-0EA51059FDA6}" type="pres">
      <dgm:prSet presAssocID="{BCE91C19-6DE1-40D5-98E6-57271424D3DA}" presName="Name0" presStyleCnt="0">
        <dgm:presLayoutVars>
          <dgm:dir/>
          <dgm:animLvl val="lvl"/>
          <dgm:resizeHandles val="exact"/>
        </dgm:presLayoutVars>
      </dgm:prSet>
      <dgm:spPr/>
    </dgm:pt>
    <dgm:pt modelId="{54D49D0F-EAF2-4D47-A5DE-4BC607F91EB1}" type="pres">
      <dgm:prSet presAssocID="{52D6CC07-CE75-4BFF-B6CC-8FD7F9CE0062}" presName="parTxOnly" presStyleLbl="node1" presStyleIdx="0" presStyleCnt="3">
        <dgm:presLayoutVars>
          <dgm:chMax val="0"/>
          <dgm:chPref val="0"/>
          <dgm:bulletEnabled val="1"/>
        </dgm:presLayoutVars>
      </dgm:prSet>
      <dgm:spPr/>
    </dgm:pt>
    <dgm:pt modelId="{CA661705-0CCE-4241-AD04-2E8B0C1787A2}" type="pres">
      <dgm:prSet presAssocID="{C3CA95D1-49F7-4D67-87B4-C361D817F9FA}" presName="parTxOnlySpace" presStyleCnt="0"/>
      <dgm:spPr/>
    </dgm:pt>
    <dgm:pt modelId="{69A4E504-D6BD-43BE-9A17-4FE70CAE9D5F}" type="pres">
      <dgm:prSet presAssocID="{AC2AB473-166A-422E-9B7F-57CCBA754909}" presName="parTxOnly" presStyleLbl="node1" presStyleIdx="1" presStyleCnt="3">
        <dgm:presLayoutVars>
          <dgm:chMax val="0"/>
          <dgm:chPref val="0"/>
          <dgm:bulletEnabled val="1"/>
        </dgm:presLayoutVars>
      </dgm:prSet>
      <dgm:spPr/>
    </dgm:pt>
    <dgm:pt modelId="{842746E3-2321-4C1C-9AC4-7FD12D2DFE37}" type="pres">
      <dgm:prSet presAssocID="{FC037F6B-0A0E-439C-8D30-3442EE8E200F}" presName="parTxOnlySpace" presStyleCnt="0"/>
      <dgm:spPr/>
    </dgm:pt>
    <dgm:pt modelId="{6BF77FC7-84ED-44EF-BA75-8B0ABFBA8C6E}" type="pres">
      <dgm:prSet presAssocID="{09731FA0-C48E-4470-91CB-F6A5288D891A}" presName="parTxOnly" presStyleLbl="node1" presStyleIdx="2" presStyleCnt="3">
        <dgm:presLayoutVars>
          <dgm:chMax val="0"/>
          <dgm:chPref val="0"/>
          <dgm:bulletEnabled val="1"/>
        </dgm:presLayoutVars>
      </dgm:prSet>
      <dgm:spPr/>
    </dgm:pt>
  </dgm:ptLst>
  <dgm:cxnLst>
    <dgm:cxn modelId="{E04AD640-6E26-40B1-9505-9CB87B635384}" type="presOf" srcId="{BCE91C19-6DE1-40D5-98E6-57271424D3DA}" destId="{78291385-B784-4E1D-A828-0EA51059FDA6}" srcOrd="0" destOrd="0" presId="urn:microsoft.com/office/officeart/2005/8/layout/chevron1"/>
    <dgm:cxn modelId="{C2249C81-60AE-425C-9159-B01B7EF758E8}" type="presOf" srcId="{09731FA0-C48E-4470-91CB-F6A5288D891A}" destId="{6BF77FC7-84ED-44EF-BA75-8B0ABFBA8C6E}" srcOrd="0" destOrd="0" presId="urn:microsoft.com/office/officeart/2005/8/layout/chevron1"/>
    <dgm:cxn modelId="{1CACE994-DD9D-4AA1-8CB6-A42C21CE7FA2}" srcId="{BCE91C19-6DE1-40D5-98E6-57271424D3DA}" destId="{09731FA0-C48E-4470-91CB-F6A5288D891A}" srcOrd="2" destOrd="0" parTransId="{15148168-88BE-4A96-8ACA-25C1C8FE578C}" sibTransId="{1442F43D-9C83-44A1-88DB-9D934B10EB4F}"/>
    <dgm:cxn modelId="{74680FBA-61F5-4033-9385-4096DBFB8CFD}" srcId="{BCE91C19-6DE1-40D5-98E6-57271424D3DA}" destId="{52D6CC07-CE75-4BFF-B6CC-8FD7F9CE0062}" srcOrd="0" destOrd="0" parTransId="{78B6602E-7257-486F-85E6-9BC95A8EBF28}" sibTransId="{C3CA95D1-49F7-4D67-87B4-C361D817F9FA}"/>
    <dgm:cxn modelId="{F9ADC0CE-43F8-4BF5-B124-EB5A23ECA24E}" srcId="{BCE91C19-6DE1-40D5-98E6-57271424D3DA}" destId="{AC2AB473-166A-422E-9B7F-57CCBA754909}" srcOrd="1" destOrd="0" parTransId="{0C09AB9C-0DBF-4234-9835-17B76DAB5BE4}" sibTransId="{FC037F6B-0A0E-439C-8D30-3442EE8E200F}"/>
    <dgm:cxn modelId="{F59236D6-05AA-46A7-97F7-7323EAE4A253}" type="presOf" srcId="{AC2AB473-166A-422E-9B7F-57CCBA754909}" destId="{69A4E504-D6BD-43BE-9A17-4FE70CAE9D5F}" srcOrd="0" destOrd="0" presId="urn:microsoft.com/office/officeart/2005/8/layout/chevron1"/>
    <dgm:cxn modelId="{DCADB8EB-B464-4376-9BAC-11152BB4043A}" type="presOf" srcId="{52D6CC07-CE75-4BFF-B6CC-8FD7F9CE0062}" destId="{54D49D0F-EAF2-4D47-A5DE-4BC607F91EB1}" srcOrd="0" destOrd="0" presId="urn:microsoft.com/office/officeart/2005/8/layout/chevron1"/>
    <dgm:cxn modelId="{9A10404F-1C57-407A-9B01-B5A077AE3AEB}" type="presParOf" srcId="{78291385-B784-4E1D-A828-0EA51059FDA6}" destId="{54D49D0F-EAF2-4D47-A5DE-4BC607F91EB1}" srcOrd="0" destOrd="0" presId="urn:microsoft.com/office/officeart/2005/8/layout/chevron1"/>
    <dgm:cxn modelId="{81789521-5608-448C-AA71-6E9920A30937}" type="presParOf" srcId="{78291385-B784-4E1D-A828-0EA51059FDA6}" destId="{CA661705-0CCE-4241-AD04-2E8B0C1787A2}" srcOrd="1" destOrd="0" presId="urn:microsoft.com/office/officeart/2005/8/layout/chevron1"/>
    <dgm:cxn modelId="{7ECC432C-A2C0-49F6-BBCE-39F3E5A6CA5C}" type="presParOf" srcId="{78291385-B784-4E1D-A828-0EA51059FDA6}" destId="{69A4E504-D6BD-43BE-9A17-4FE70CAE9D5F}" srcOrd="2" destOrd="0" presId="urn:microsoft.com/office/officeart/2005/8/layout/chevron1"/>
    <dgm:cxn modelId="{484A4D43-846B-4DE4-982A-EAB7E2C1C7FD}" type="presParOf" srcId="{78291385-B784-4E1D-A828-0EA51059FDA6}" destId="{842746E3-2321-4C1C-9AC4-7FD12D2DFE37}" srcOrd="3" destOrd="0" presId="urn:microsoft.com/office/officeart/2005/8/layout/chevron1"/>
    <dgm:cxn modelId="{4869E9F2-493E-423A-A833-70D90CEFC4E2}" type="presParOf" srcId="{78291385-B784-4E1D-A828-0EA51059FDA6}" destId="{6BF77FC7-84ED-44EF-BA75-8B0ABFBA8C6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49D0F-EAF2-4D47-A5DE-4BC607F91EB1}">
      <dsp:nvSpPr>
        <dsp:cNvPr id="0" name=""/>
        <dsp:cNvSpPr/>
      </dsp:nvSpPr>
      <dsp:spPr>
        <a:xfrm>
          <a:off x="1536"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Økonomi</a:t>
          </a:r>
        </a:p>
      </dsp:txBody>
      <dsp:txXfrm>
        <a:off x="375874" y="777992"/>
        <a:ext cx="1123014" cy="748675"/>
      </dsp:txXfrm>
    </dsp:sp>
    <dsp:sp modelId="{69A4E504-D6BD-43BE-9A17-4FE70CAE9D5F}">
      <dsp:nvSpPr>
        <dsp:cNvPr id="0" name=""/>
        <dsp:cNvSpPr/>
      </dsp:nvSpPr>
      <dsp:spPr>
        <a:xfrm>
          <a:off x="1686057"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Betalingskontoret</a:t>
          </a:r>
        </a:p>
      </dsp:txBody>
      <dsp:txXfrm>
        <a:off x="2060395" y="777992"/>
        <a:ext cx="1123014" cy="748675"/>
      </dsp:txXfrm>
    </dsp:sp>
    <dsp:sp modelId="{6BF77FC7-84ED-44EF-BA75-8B0ABFBA8C6E}">
      <dsp:nvSpPr>
        <dsp:cNvPr id="0" name=""/>
        <dsp:cNvSpPr/>
      </dsp:nvSpPr>
      <dsp:spPr>
        <a:xfrm>
          <a:off x="3370577"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PSRM </a:t>
          </a:r>
        </a:p>
      </dsp:txBody>
      <dsp:txXfrm>
        <a:off x="3744915" y="777992"/>
        <a:ext cx="1123014" cy="748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54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11</a:t>
            </a:fld>
            <a:endParaRPr lang="en-US"/>
          </a:p>
        </p:txBody>
      </p:sp>
    </p:spTree>
    <p:extLst>
      <p:ext uri="{BB962C8B-B14F-4D97-AF65-F5344CB8AC3E}">
        <p14:creationId xmlns:p14="http://schemas.microsoft.com/office/powerpoint/2010/main" val="3081356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12</a:t>
            </a:fld>
            <a:endParaRPr lang="en-US"/>
          </a:p>
        </p:txBody>
      </p:sp>
    </p:spTree>
    <p:extLst>
      <p:ext uri="{BB962C8B-B14F-4D97-AF65-F5344CB8AC3E}">
        <p14:creationId xmlns:p14="http://schemas.microsoft.com/office/powerpoint/2010/main" val="2958306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13</a:t>
            </a:fld>
            <a:endParaRPr lang="en-US"/>
          </a:p>
        </p:txBody>
      </p:sp>
    </p:spTree>
    <p:extLst>
      <p:ext uri="{BB962C8B-B14F-4D97-AF65-F5344CB8AC3E}">
        <p14:creationId xmlns:p14="http://schemas.microsoft.com/office/powerpoint/2010/main" val="188627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754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17</a:t>
            </a:fld>
            <a:endParaRPr lang="en-US"/>
          </a:p>
        </p:txBody>
      </p:sp>
    </p:spTree>
    <p:extLst>
      <p:ext uri="{BB962C8B-B14F-4D97-AF65-F5344CB8AC3E}">
        <p14:creationId xmlns:p14="http://schemas.microsoft.com/office/powerpoint/2010/main" val="2469509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18</a:t>
            </a:fld>
            <a:endParaRPr lang="en-US"/>
          </a:p>
        </p:txBody>
      </p:sp>
    </p:spTree>
    <p:extLst>
      <p:ext uri="{BB962C8B-B14F-4D97-AF65-F5344CB8AC3E}">
        <p14:creationId xmlns:p14="http://schemas.microsoft.com/office/powerpoint/2010/main" val="3245131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19</a:t>
            </a:fld>
            <a:endParaRPr lang="en-US"/>
          </a:p>
        </p:txBody>
      </p:sp>
    </p:spTree>
    <p:extLst>
      <p:ext uri="{BB962C8B-B14F-4D97-AF65-F5344CB8AC3E}">
        <p14:creationId xmlns:p14="http://schemas.microsoft.com/office/powerpoint/2010/main" val="190311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20</a:t>
            </a:fld>
            <a:endParaRPr lang="en-US"/>
          </a:p>
        </p:txBody>
      </p:sp>
    </p:spTree>
    <p:extLst>
      <p:ext uri="{BB962C8B-B14F-4D97-AF65-F5344CB8AC3E}">
        <p14:creationId xmlns:p14="http://schemas.microsoft.com/office/powerpoint/2010/main" val="4217918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21</a:t>
            </a:fld>
            <a:endParaRPr lang="en-US"/>
          </a:p>
        </p:txBody>
      </p:sp>
    </p:spTree>
    <p:extLst>
      <p:ext uri="{BB962C8B-B14F-4D97-AF65-F5344CB8AC3E}">
        <p14:creationId xmlns:p14="http://schemas.microsoft.com/office/powerpoint/2010/main" val="1470235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22</a:t>
            </a:fld>
            <a:endParaRPr lang="en-US"/>
          </a:p>
        </p:txBody>
      </p:sp>
    </p:spTree>
    <p:extLst>
      <p:ext uri="{BB962C8B-B14F-4D97-AF65-F5344CB8AC3E}">
        <p14:creationId xmlns:p14="http://schemas.microsoft.com/office/powerpoint/2010/main" val="354222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657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23</a:t>
            </a:fld>
            <a:endParaRPr lang="en-US"/>
          </a:p>
        </p:txBody>
      </p:sp>
    </p:spTree>
    <p:extLst>
      <p:ext uri="{BB962C8B-B14F-4D97-AF65-F5344CB8AC3E}">
        <p14:creationId xmlns:p14="http://schemas.microsoft.com/office/powerpoint/2010/main" val="248186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24</a:t>
            </a:fld>
            <a:endParaRPr lang="en-US"/>
          </a:p>
        </p:txBody>
      </p:sp>
    </p:spTree>
    <p:extLst>
      <p:ext uri="{BB962C8B-B14F-4D97-AF65-F5344CB8AC3E}">
        <p14:creationId xmlns:p14="http://schemas.microsoft.com/office/powerpoint/2010/main" val="1963563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25</a:t>
            </a:fld>
            <a:endParaRPr lang="en-US"/>
          </a:p>
        </p:txBody>
      </p:sp>
    </p:spTree>
    <p:extLst>
      <p:ext uri="{BB962C8B-B14F-4D97-AF65-F5344CB8AC3E}">
        <p14:creationId xmlns:p14="http://schemas.microsoft.com/office/powerpoint/2010/main" val="290450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26</a:t>
            </a:fld>
            <a:endParaRPr lang="en-US"/>
          </a:p>
        </p:txBody>
      </p:sp>
    </p:spTree>
    <p:extLst>
      <p:ext uri="{BB962C8B-B14F-4D97-AF65-F5344CB8AC3E}">
        <p14:creationId xmlns:p14="http://schemas.microsoft.com/office/powerpoint/2010/main" val="86467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27</a:t>
            </a:fld>
            <a:endParaRPr lang="en-US"/>
          </a:p>
        </p:txBody>
      </p:sp>
    </p:spTree>
    <p:extLst>
      <p:ext uri="{BB962C8B-B14F-4D97-AF65-F5344CB8AC3E}">
        <p14:creationId xmlns:p14="http://schemas.microsoft.com/office/powerpoint/2010/main" val="1600424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28</a:t>
            </a:fld>
            <a:endParaRPr lang="en-US"/>
          </a:p>
        </p:txBody>
      </p:sp>
    </p:spTree>
    <p:extLst>
      <p:ext uri="{BB962C8B-B14F-4D97-AF65-F5344CB8AC3E}">
        <p14:creationId xmlns:p14="http://schemas.microsoft.com/office/powerpoint/2010/main" val="3944962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29</a:t>
            </a:fld>
            <a:endParaRPr lang="en-US"/>
          </a:p>
        </p:txBody>
      </p:sp>
    </p:spTree>
    <p:extLst>
      <p:ext uri="{BB962C8B-B14F-4D97-AF65-F5344CB8AC3E}">
        <p14:creationId xmlns:p14="http://schemas.microsoft.com/office/powerpoint/2010/main" val="930009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30</a:t>
            </a:fld>
            <a:endParaRPr lang="en-US"/>
          </a:p>
        </p:txBody>
      </p:sp>
    </p:spTree>
    <p:extLst>
      <p:ext uri="{BB962C8B-B14F-4D97-AF65-F5344CB8AC3E}">
        <p14:creationId xmlns:p14="http://schemas.microsoft.com/office/powerpoint/2010/main" val="3275870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31</a:t>
            </a:fld>
            <a:endParaRPr lang="en-US"/>
          </a:p>
        </p:txBody>
      </p:sp>
    </p:spTree>
    <p:extLst>
      <p:ext uri="{BB962C8B-B14F-4D97-AF65-F5344CB8AC3E}">
        <p14:creationId xmlns:p14="http://schemas.microsoft.com/office/powerpoint/2010/main" val="2669562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32</a:t>
            </a:fld>
            <a:endParaRPr lang="en-US"/>
          </a:p>
        </p:txBody>
      </p:sp>
    </p:spTree>
    <p:extLst>
      <p:ext uri="{BB962C8B-B14F-4D97-AF65-F5344CB8AC3E}">
        <p14:creationId xmlns:p14="http://schemas.microsoft.com/office/powerpoint/2010/main" val="345683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a:t>
            </a:fld>
            <a:endParaRPr lang="en-US"/>
          </a:p>
        </p:txBody>
      </p:sp>
    </p:spTree>
    <p:extLst>
      <p:ext uri="{BB962C8B-B14F-4D97-AF65-F5344CB8AC3E}">
        <p14:creationId xmlns:p14="http://schemas.microsoft.com/office/powerpoint/2010/main" val="1473397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33</a:t>
            </a:fld>
            <a:endParaRPr lang="en-US"/>
          </a:p>
        </p:txBody>
      </p:sp>
    </p:spTree>
    <p:extLst>
      <p:ext uri="{BB962C8B-B14F-4D97-AF65-F5344CB8AC3E}">
        <p14:creationId xmlns:p14="http://schemas.microsoft.com/office/powerpoint/2010/main" val="305474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34</a:t>
            </a:fld>
            <a:endParaRPr lang="en-US"/>
          </a:p>
        </p:txBody>
      </p:sp>
    </p:spTree>
    <p:extLst>
      <p:ext uri="{BB962C8B-B14F-4D97-AF65-F5344CB8AC3E}">
        <p14:creationId xmlns:p14="http://schemas.microsoft.com/office/powerpoint/2010/main" val="1488827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35</a:t>
            </a:fld>
            <a:endParaRPr lang="en-US"/>
          </a:p>
        </p:txBody>
      </p:sp>
    </p:spTree>
    <p:extLst>
      <p:ext uri="{BB962C8B-B14F-4D97-AF65-F5344CB8AC3E}">
        <p14:creationId xmlns:p14="http://schemas.microsoft.com/office/powerpoint/2010/main" val="3341281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36</a:t>
            </a:fld>
            <a:endParaRPr lang="en-US"/>
          </a:p>
        </p:txBody>
      </p:sp>
    </p:spTree>
    <p:extLst>
      <p:ext uri="{BB962C8B-B14F-4D97-AF65-F5344CB8AC3E}">
        <p14:creationId xmlns:p14="http://schemas.microsoft.com/office/powerpoint/2010/main" val="1196932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37</a:t>
            </a:fld>
            <a:endParaRPr lang="en-US"/>
          </a:p>
        </p:txBody>
      </p:sp>
    </p:spTree>
    <p:extLst>
      <p:ext uri="{BB962C8B-B14F-4D97-AF65-F5344CB8AC3E}">
        <p14:creationId xmlns:p14="http://schemas.microsoft.com/office/powerpoint/2010/main" val="3071923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38</a:t>
            </a:fld>
            <a:endParaRPr lang="en-US"/>
          </a:p>
        </p:txBody>
      </p:sp>
    </p:spTree>
    <p:extLst>
      <p:ext uri="{BB962C8B-B14F-4D97-AF65-F5344CB8AC3E}">
        <p14:creationId xmlns:p14="http://schemas.microsoft.com/office/powerpoint/2010/main" val="415725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39</a:t>
            </a:fld>
            <a:endParaRPr lang="en-US"/>
          </a:p>
        </p:txBody>
      </p:sp>
    </p:spTree>
    <p:extLst>
      <p:ext uri="{BB962C8B-B14F-4D97-AF65-F5344CB8AC3E}">
        <p14:creationId xmlns:p14="http://schemas.microsoft.com/office/powerpoint/2010/main" val="198012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98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6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42</a:t>
            </a:fld>
            <a:endParaRPr lang="en-US"/>
          </a:p>
        </p:txBody>
      </p:sp>
    </p:spTree>
    <p:extLst>
      <p:ext uri="{BB962C8B-B14F-4D97-AF65-F5344CB8AC3E}">
        <p14:creationId xmlns:p14="http://schemas.microsoft.com/office/powerpoint/2010/main" val="2698565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066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43</a:t>
            </a:fld>
            <a:endParaRPr lang="en-US"/>
          </a:p>
        </p:txBody>
      </p:sp>
    </p:spTree>
    <p:extLst>
      <p:ext uri="{BB962C8B-B14F-4D97-AF65-F5344CB8AC3E}">
        <p14:creationId xmlns:p14="http://schemas.microsoft.com/office/powerpoint/2010/main" val="3540859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44</a:t>
            </a:fld>
            <a:endParaRPr lang="en-US"/>
          </a:p>
        </p:txBody>
      </p:sp>
    </p:spTree>
    <p:extLst>
      <p:ext uri="{BB962C8B-B14F-4D97-AF65-F5344CB8AC3E}">
        <p14:creationId xmlns:p14="http://schemas.microsoft.com/office/powerpoint/2010/main" val="1720805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45</a:t>
            </a:fld>
            <a:endParaRPr lang="en-US"/>
          </a:p>
        </p:txBody>
      </p:sp>
    </p:spTree>
    <p:extLst>
      <p:ext uri="{BB962C8B-B14F-4D97-AF65-F5344CB8AC3E}">
        <p14:creationId xmlns:p14="http://schemas.microsoft.com/office/powerpoint/2010/main" val="1645176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46</a:t>
            </a:fld>
            <a:endParaRPr lang="en-US"/>
          </a:p>
        </p:txBody>
      </p:sp>
    </p:spTree>
    <p:extLst>
      <p:ext uri="{BB962C8B-B14F-4D97-AF65-F5344CB8AC3E}">
        <p14:creationId xmlns:p14="http://schemas.microsoft.com/office/powerpoint/2010/main" val="2301052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042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548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66</a:t>
            </a:fld>
            <a:endParaRPr lang="en-US"/>
          </a:p>
        </p:txBody>
      </p:sp>
    </p:spTree>
    <p:extLst>
      <p:ext uri="{BB962C8B-B14F-4D97-AF65-F5344CB8AC3E}">
        <p14:creationId xmlns:p14="http://schemas.microsoft.com/office/powerpoint/2010/main" val="226225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6</a:t>
            </a:fld>
            <a:endParaRPr lang="en-US"/>
          </a:p>
        </p:txBody>
      </p:sp>
    </p:spTree>
    <p:extLst>
      <p:ext uri="{BB962C8B-B14F-4D97-AF65-F5344CB8AC3E}">
        <p14:creationId xmlns:p14="http://schemas.microsoft.com/office/powerpoint/2010/main" val="845846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7</a:t>
            </a:fld>
            <a:endParaRPr lang="en-US"/>
          </a:p>
        </p:txBody>
      </p:sp>
    </p:spTree>
    <p:extLst>
      <p:ext uri="{BB962C8B-B14F-4D97-AF65-F5344CB8AC3E}">
        <p14:creationId xmlns:p14="http://schemas.microsoft.com/office/powerpoint/2010/main" val="337846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8</a:t>
            </a:fld>
            <a:endParaRPr lang="en-US"/>
          </a:p>
        </p:txBody>
      </p:sp>
    </p:spTree>
    <p:extLst>
      <p:ext uri="{BB962C8B-B14F-4D97-AF65-F5344CB8AC3E}">
        <p14:creationId xmlns:p14="http://schemas.microsoft.com/office/powerpoint/2010/main" val="102928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9</a:t>
            </a:fld>
            <a:endParaRPr lang="en-US"/>
          </a:p>
        </p:txBody>
      </p:sp>
    </p:spTree>
    <p:extLst>
      <p:ext uri="{BB962C8B-B14F-4D97-AF65-F5344CB8AC3E}">
        <p14:creationId xmlns:p14="http://schemas.microsoft.com/office/powerpoint/2010/main" val="2896059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1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fast baggrundsbille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6"/>
          <p:cNvSpPr>
            <a:spLocks noGrp="1"/>
          </p:cNvSpPr>
          <p:nvPr>
            <p:ph type="body" sz="quarter" idx="10" hasCustomPrompt="1"/>
          </p:nvPr>
        </p:nvSpPr>
        <p:spPr>
          <a:xfrm>
            <a:off x="1042861" y="2240217"/>
            <a:ext cx="7168451" cy="960183"/>
          </a:xfrm>
        </p:spPr>
        <p:txBody>
          <a:bodyPr>
            <a:normAutofit/>
          </a:bodyPr>
          <a:lstStyle>
            <a:lvl1pPr marL="0" indent="0">
              <a:buNone/>
              <a:defRPr sz="5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3044952"/>
            <a:ext cx="7168451" cy="648589"/>
          </a:xfrm>
        </p:spPr>
        <p:txBody>
          <a:bodyPr>
            <a:normAutofit/>
          </a:bodyPr>
          <a:lstStyle>
            <a:lvl1pPr marL="0" indent="0">
              <a:buNone/>
              <a:defRPr sz="3500" baseline="0">
                <a:solidFill>
                  <a:schemeClr val="bg1"/>
                </a:solidFill>
              </a:defRPr>
            </a:lvl1pPr>
          </a:lstStyle>
          <a:p>
            <a:pPr lvl="0"/>
            <a:r>
              <a:rPr lang="da-DK" noProof="0" dirty="0"/>
              <a:t>Underoverskrift</a:t>
            </a:r>
          </a:p>
        </p:txBody>
      </p:sp>
      <p:sp>
        <p:nvSpPr>
          <p:cNvPr id="11" name="Donut 10"/>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cSld>
  <p:clrMapOvr>
    <a:masterClrMapping/>
  </p:clrMapOvr>
  <p:extLst>
    <p:ext uri="{DCECCB84-F9BA-43D5-87BE-67443E8EF086}">
      <p15:sldGuideLst xmlns:p15="http://schemas.microsoft.com/office/powerpoint/2012/main">
        <p15:guide id="1" orient="horz" pos="4065" userDrawn="1">
          <p15:clr>
            <a:srgbClr val="FBAE40"/>
          </p15:clr>
        </p15:guide>
        <p15:guide id="2" pos="3840" userDrawn="1">
          <p15:clr>
            <a:srgbClr val="FBAE40"/>
          </p15:clr>
        </p15:guide>
        <p15:guide id="3" pos="665" userDrawn="1">
          <p15:clr>
            <a:srgbClr val="FBAE40"/>
          </p15:clr>
        </p15:guide>
        <p15:guide id="4" orient="horz" pos="2160" userDrawn="1">
          <p15:clr>
            <a:srgbClr val="FBAE40"/>
          </p15:clr>
        </p15:guide>
        <p15:guide id="5" pos="74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højrestillet billede - blå">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1" name="Rectangle 10"/>
          <p:cNvSpPr/>
          <p:nvPr userDrawn="1"/>
        </p:nvSpPr>
        <p:spPr>
          <a:xfrm>
            <a:off x="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bg1"/>
                </a:solidFill>
              </a:defRPr>
            </a:lvl1pPr>
          </a:lstStyle>
          <a:p>
            <a:pPr lvl="0"/>
            <a:r>
              <a:rPr lang="da-DK" noProof="0" dirty="0"/>
              <a:t>Brødtekst</a:t>
            </a:r>
          </a:p>
        </p:txBody>
      </p:sp>
      <p:sp>
        <p:nvSpPr>
          <p:cNvPr id="3" name="Slide Number Placeholder 2"/>
          <p:cNvSpPr>
            <a:spLocks noGrp="1"/>
          </p:cNvSpPr>
          <p:nvPr>
            <p:ph type="sldNum" sz="quarter" idx="17"/>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3"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tx1"/>
                </a:solidFill>
              </a:defRPr>
            </a:lvl1pPr>
          </a:lstStyle>
          <a:p>
            <a:pPr lvl="0"/>
            <a:r>
              <a:rPr lang="da-DK" noProof="0" dirty="0"/>
              <a:t>Brødtekst</a:t>
            </a:r>
          </a:p>
        </p:txBody>
      </p:sp>
      <p:sp>
        <p:nvSpPr>
          <p:cNvPr id="9" name="Donut 8"/>
          <p:cNvSpPr/>
          <p:nvPr userDrawn="1"/>
        </p:nvSpPr>
        <p:spPr>
          <a:xfrm>
            <a:off x="-106553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extLst>
      <p:ext uri="{BB962C8B-B14F-4D97-AF65-F5344CB8AC3E}">
        <p14:creationId xmlns:p14="http://schemas.microsoft.com/office/powerpoint/2010/main" val="1401240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 blå">
    <p:spTree>
      <p:nvGrpSpPr>
        <p:cNvPr id="1" name=""/>
        <p:cNvGrpSpPr/>
        <p:nvPr/>
      </p:nvGrpSpPr>
      <p:grpSpPr>
        <a:xfrm>
          <a:off x="0" y="0"/>
          <a:ext cx="0" cy="0"/>
          <a:chOff x="0" y="0"/>
          <a:chExt cx="0" cy="0"/>
        </a:xfrm>
      </p:grpSpPr>
      <p:sp>
        <p:nvSpPr>
          <p:cNvPr id="11" name="Rectangle 10"/>
          <p:cNvSpPr/>
          <p:nvPr userDrawn="1"/>
        </p:nvSpPr>
        <p:spPr>
          <a:xfrm>
            <a:off x="612000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3" name="TextBox 12"/>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d to billeder">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1042987" y="3385824"/>
            <a:ext cx="7200000" cy="1143000"/>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1042989" y="4528824"/>
            <a:ext cx="7199998" cy="1499802"/>
          </a:xfrm>
        </p:spPr>
        <p:txBody>
          <a:bodyPr numCol="1" spcCol="720000">
            <a:normAutofit/>
          </a:bodyPr>
          <a:lstStyle>
            <a:lvl1pPr marL="0" indent="0" algn="l">
              <a:buNone/>
              <a:defRPr sz="1400" baseline="0">
                <a:solidFill>
                  <a:schemeClr val="tx1"/>
                </a:solidFill>
              </a:defRPr>
            </a:lvl1pPr>
          </a:lstStyle>
          <a:p>
            <a:pPr lvl="0"/>
            <a:r>
              <a:rPr lang="da-DK" noProof="0" dirty="0"/>
              <a:t>Brødtekst (en kolonne)</a:t>
            </a:r>
          </a:p>
        </p:txBody>
      </p:sp>
      <p:sp>
        <p:nvSpPr>
          <p:cNvPr id="9" name="Picture Placeholder 3"/>
          <p:cNvSpPr>
            <a:spLocks noGrp="1"/>
          </p:cNvSpPr>
          <p:nvPr>
            <p:ph type="pic" sz="quarter" idx="16" hasCustomPrompt="1"/>
          </p:nvPr>
        </p:nvSpPr>
        <p:spPr>
          <a:xfrm>
            <a:off x="607200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0" name="Donut 9"/>
          <p:cNvSpPr/>
          <p:nvPr userDrawn="1"/>
        </p:nvSpPr>
        <p:spPr>
          <a:xfrm>
            <a:off x="-117856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Slide Number Placeholder 12"/>
          <p:cNvSpPr>
            <a:spLocks noGrp="1"/>
          </p:cNvSpPr>
          <p:nvPr>
            <p:ph type="sldNum" sz="quarter" idx="18"/>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7" name="TextBox 16"/>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to billeder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Prøv at holde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1</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linje.</a:t>
            </a:r>
          </a:p>
        </p:txBody>
      </p:sp>
      <p:sp>
        <p:nvSpPr>
          <p:cNvPr id="12"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26570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med Logo">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6" name="TextBox 5"/>
          <p:cNvSpPr txBox="1"/>
          <p:nvPr userDrawn="1"/>
        </p:nvSpPr>
        <p:spPr>
          <a:xfrm>
            <a:off x="-2590800" y="17531"/>
            <a:ext cx="2429288" cy="2308324"/>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Du kan bruge</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en blank side som denne, hvis du vil</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lave din helt egen side.</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Skrifttype: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skrifttypen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til al tekst.</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Overskrifter: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40px Fed</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Brødtekster: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14px Almindelig </a:t>
            </a:r>
            <a:endParaRPr lang="da-DK" sz="1200" b="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7"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62214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3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a-DK"/>
              <a:t>Klik for at redigere titeltypografien i masteren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extLst>
      <p:ext uri="{BB962C8B-B14F-4D97-AF65-F5344CB8AC3E}">
        <p14:creationId xmlns:p14="http://schemas.microsoft.com/office/powerpoint/2010/main" val="180056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697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30996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1431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1" hasCustomPrompt="1"/>
          </p:nvPr>
        </p:nvSpPr>
        <p:spPr>
          <a:xfrm>
            <a:off x="1042861" y="2240217"/>
            <a:ext cx="7168451" cy="960183"/>
          </a:xfrm>
        </p:spPr>
        <p:txBody>
          <a:bodyPr>
            <a:normAutofit/>
          </a:bodyPr>
          <a:lstStyle>
            <a:lvl1pPr marL="0" indent="0">
              <a:buNone/>
              <a:defRPr sz="5000" b="1">
                <a:solidFill>
                  <a:schemeClr val="tx1"/>
                </a:solidFill>
              </a:defRPr>
            </a:lvl1pPr>
          </a:lstStyle>
          <a:p>
            <a:pPr lvl="0"/>
            <a:r>
              <a:rPr lang="da-DK" noProof="0" dirty="0"/>
              <a:t>Overskrift</a:t>
            </a:r>
          </a:p>
        </p:txBody>
      </p:sp>
      <p:sp>
        <p:nvSpPr>
          <p:cNvPr id="8" name="Text Placeholder 8"/>
          <p:cNvSpPr>
            <a:spLocks noGrp="1"/>
          </p:cNvSpPr>
          <p:nvPr>
            <p:ph type="body" sz="quarter" idx="12" hasCustomPrompt="1"/>
          </p:nvPr>
        </p:nvSpPr>
        <p:spPr>
          <a:xfrm>
            <a:off x="1042861" y="3044952"/>
            <a:ext cx="7168451" cy="648589"/>
          </a:xfrm>
        </p:spPr>
        <p:txBody>
          <a:bodyPr>
            <a:normAutofit/>
          </a:bodyPr>
          <a:lstStyle>
            <a:lvl1pPr marL="0" indent="0">
              <a:buNone/>
              <a:defRPr sz="3500" baseline="0">
                <a:solidFill>
                  <a:schemeClr val="tx1"/>
                </a:solidFill>
              </a:defRPr>
            </a:lvl1pPr>
          </a:lstStyle>
          <a:p>
            <a:pPr lvl="0"/>
            <a:r>
              <a:rPr lang="da-DK" noProof="0" dirty="0"/>
              <a:t>Underoverskrift</a:t>
            </a:r>
          </a:p>
        </p:txBody>
      </p:sp>
      <p:sp>
        <p:nvSpPr>
          <p:cNvPr id="10" name="TextBox 9"/>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extLst>
      <p:ext uri="{BB962C8B-B14F-4D97-AF65-F5344CB8AC3E}">
        <p14:creationId xmlns:p14="http://schemas.microsoft.com/office/powerpoint/2010/main" val="109350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7178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27C6BD73-5B12-4ABD-B6A0-042C650ED448}" type="datetimeFigureOut">
              <a:rPr lang="da-DK" smtClean="0"/>
              <a:t>01-01-2024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21206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7C6BD73-5B12-4ABD-B6A0-042C650ED448}" type="datetimeFigureOut">
              <a:rPr lang="da-DK" smtClean="0"/>
              <a:t>01-01-2024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710096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27C6BD73-5B12-4ABD-B6A0-042C650ED448}" type="datetimeFigureOut">
              <a:rPr lang="da-DK" smtClean="0"/>
              <a:t>01-01-2024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223102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7C6BD73-5B12-4ABD-B6A0-042C650ED448}" type="datetimeFigureOut">
              <a:rPr lang="da-DK" smtClean="0"/>
              <a:t>01-01-2024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53876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01-01-2024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99426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01-01-2024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363943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414204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3402225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318604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Donut 7"/>
          <p:cNvSpPr/>
          <p:nvPr userDrawn="1"/>
        </p:nvSpPr>
        <p:spPr>
          <a:xfrm>
            <a:off x="-69986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5"/>
          <p:cNvSpPr>
            <a:spLocks noGrp="1"/>
          </p:cNvSpPr>
          <p:nvPr>
            <p:ph type="body" sz="quarter" idx="12" hasCustomPrompt="1"/>
          </p:nvPr>
        </p:nvSpPr>
        <p:spPr>
          <a:xfrm>
            <a:off x="1042860" y="680724"/>
            <a:ext cx="8999999" cy="1414776"/>
          </a:xfrm>
        </p:spPr>
        <p:txBody>
          <a:bodyPr>
            <a:normAutofit/>
          </a:bodyPr>
          <a:lstStyle>
            <a:lvl1pPr marL="0" indent="0">
              <a:buNone/>
              <a:defRPr sz="4000" b="1" baseline="0">
                <a:solidFill>
                  <a:schemeClr val="tx1"/>
                </a:solidFill>
              </a:defRPr>
            </a:lvl1pPr>
          </a:lstStyle>
          <a:p>
            <a:pPr lvl="0"/>
            <a:r>
              <a:rPr lang="da-DK" noProof="0" dirty="0"/>
              <a:t>Agenda overskrift</a:t>
            </a:r>
          </a:p>
        </p:txBody>
      </p:sp>
      <p:sp>
        <p:nvSpPr>
          <p:cNvPr id="6" name="Text Placeholder 8"/>
          <p:cNvSpPr>
            <a:spLocks noGrp="1"/>
          </p:cNvSpPr>
          <p:nvPr>
            <p:ph type="body" sz="quarter" idx="13" hasCustomPrompt="1"/>
          </p:nvPr>
        </p:nvSpPr>
        <p:spPr>
          <a:xfrm>
            <a:off x="1042860" y="2095500"/>
            <a:ext cx="9000000" cy="2905538"/>
          </a:xfrm>
        </p:spPr>
        <p:txBody>
          <a:bodyPr numCol="1" spcCol="720000">
            <a:normAutofit/>
          </a:bodyPr>
          <a:lstStyle>
            <a:lvl1pPr marL="285750" indent="-285750">
              <a:buFont typeface="Arial" charset="0"/>
              <a:buChar char="•"/>
              <a:defRPr sz="1800" baseline="0">
                <a:solidFill>
                  <a:schemeClr val="tx1"/>
                </a:solidFill>
              </a:defRPr>
            </a:lvl1pPr>
            <a:lvl2pPr>
              <a:defRPr sz="1800"/>
            </a:lvl2pPr>
            <a:lvl3pPr>
              <a:defRPr sz="1800"/>
            </a:lvl3pPr>
            <a:lvl4pPr marL="1371600" indent="0">
              <a:buNone/>
              <a:defRPr/>
            </a:lvl4pPr>
          </a:lstStyle>
          <a:p>
            <a:pPr lvl="0"/>
            <a:r>
              <a:rPr lang="da-DK" noProof="0" dirty="0"/>
              <a:t>Agenda punkt</a:t>
            </a:r>
          </a:p>
          <a:p>
            <a:pPr lvl="1"/>
            <a:r>
              <a:rPr lang="da-DK" noProof="0" dirty="0"/>
              <a:t>Agenda punkt</a:t>
            </a:r>
          </a:p>
          <a:p>
            <a:pPr lvl="2"/>
            <a:r>
              <a:rPr lang="da-DK" noProof="0" dirty="0"/>
              <a:t>Agenda punkt</a:t>
            </a:r>
          </a:p>
        </p:txBody>
      </p:sp>
      <p:sp>
        <p:nvSpPr>
          <p:cNvPr id="13" name="TextBox 12"/>
          <p:cNvSpPr txBox="1"/>
          <p:nvPr userDrawn="1"/>
        </p:nvSpPr>
        <p:spPr>
          <a:xfrm>
            <a:off x="-2210404" y="25363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agenda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endParaRPr lang="da-DK" sz="1200" kern="1200" baseline="0" noProof="0">
              <a:solidFill>
                <a:srgbClr val="FF0000"/>
              </a:solidFill>
              <a:latin typeface="+mn-lt"/>
              <a:ea typeface="Calibri" panose="020F0502020204030204" pitchFamily="34" charset="0"/>
              <a:cs typeface="Arial" panose="020B0604020202020204" pitchFamily="34" charset="0"/>
            </a:endParaRP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8035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78863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837936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94938AE-DB21-449F-B58D-55AF91D0BC42}" type="datetimeFigureOut">
              <a:rPr lang="da-DK" smtClean="0"/>
              <a:t>01-01-2024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211856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94938AE-DB21-449F-B58D-55AF91D0BC42}" type="datetimeFigureOut">
              <a:rPr lang="da-DK" smtClean="0"/>
              <a:t>01-01-2024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9688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94938AE-DB21-449F-B58D-55AF91D0BC42}" type="datetimeFigureOut">
              <a:rPr lang="da-DK" smtClean="0"/>
              <a:t>01-01-2024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09254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94938AE-DB21-449F-B58D-55AF91D0BC42}" type="datetimeFigureOut">
              <a:rPr lang="da-DK" smtClean="0"/>
              <a:t>01-01-2024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505589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01-01-2024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125967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01-01-2024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4243599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70468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01-01-2024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79442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med baggrundsbille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8" name="Donut 7"/>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495135"/>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12192000" cy="6858000"/>
          </a:xfrm>
        </p:spPr>
        <p:txBody>
          <a:bodyPr anchor="ctr">
            <a:normAutofit/>
          </a:bodyPr>
          <a:lstStyle>
            <a:lvl1pPr marL="0" indent="0" algn="ctr">
              <a:buNone/>
              <a:defRPr sz="1800" baseline="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3" hasCustomPrompt="1"/>
          </p:nvPr>
        </p:nvSpPr>
        <p:spPr>
          <a:xfrm>
            <a:off x="1042861" y="2570417"/>
            <a:ext cx="9000000" cy="1468183"/>
          </a:xfrm>
        </p:spPr>
        <p:txBody>
          <a:bodyPr>
            <a:normAutofit/>
          </a:bodyPr>
          <a:lstStyle>
            <a:lvl1pPr marL="0" indent="0">
              <a:buNone/>
              <a:defRPr sz="4000" b="1">
                <a:solidFill>
                  <a:schemeClr val="tx1"/>
                </a:solidFill>
              </a:defRPr>
            </a:lvl1pPr>
          </a:lstStyle>
          <a:p>
            <a:pPr lvl="0"/>
            <a:r>
              <a:rPr lang="da-DK" noProof="0" dirty="0"/>
              <a:t>Overskrift</a:t>
            </a:r>
          </a:p>
        </p:txBody>
      </p:sp>
      <p:sp>
        <p:nvSpPr>
          <p:cNvPr id="10" name="TextBox 9"/>
          <p:cNvSpPr txBox="1"/>
          <p:nvPr userDrawn="1"/>
        </p:nvSpPr>
        <p:spPr>
          <a:xfrm>
            <a:off x="-2210404" y="2439806"/>
            <a:ext cx="2048892" cy="193899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 teksten hvid, hvis det gør siden mere læsbar.</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224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med baggrundsfarv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13" name="TextBox 12"/>
          <p:cNvSpPr txBox="1"/>
          <p:nvPr userDrawn="1"/>
        </p:nvSpPr>
        <p:spPr>
          <a:xfrm>
            <a:off x="-2210404" y="2570417"/>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extLst>
      <p:ext uri="{BB962C8B-B14F-4D97-AF65-F5344CB8AC3E}">
        <p14:creationId xmlns:p14="http://schemas.microsoft.com/office/powerpoint/2010/main" val="178716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nders Kommune ">
    <p:spTree>
      <p:nvGrpSpPr>
        <p:cNvPr id="1" name=""/>
        <p:cNvGrpSpPr/>
        <p:nvPr/>
      </p:nvGrpSpPr>
      <p:grpSpPr>
        <a:xfrm>
          <a:off x="0" y="0"/>
          <a:ext cx="0" cy="0"/>
          <a:chOff x="0" y="0"/>
          <a:chExt cx="0" cy="0"/>
        </a:xfrm>
      </p:grpSpPr>
      <p:sp>
        <p:nvSpPr>
          <p:cNvPr id="8" name="Donut 7"/>
          <p:cNvSpPr/>
          <p:nvPr userDrawn="1"/>
        </p:nvSpPr>
        <p:spPr>
          <a:xfrm>
            <a:off x="-34807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5"/>
          <p:cNvSpPr>
            <a:spLocks noGrp="1"/>
          </p:cNvSpPr>
          <p:nvPr>
            <p:ph type="body" sz="quarter" idx="10" hasCustomPrompt="1"/>
          </p:nvPr>
        </p:nvSpPr>
        <p:spPr>
          <a:xfrm>
            <a:off x="1042860" y="1353824"/>
            <a:ext cx="8999999"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0" y="2768600"/>
            <a:ext cx="9000000" cy="2905538"/>
          </a:xfrm>
        </p:spPr>
        <p:txBody>
          <a:bodyPr numCol="2" spcCol="720000">
            <a:normAutofit/>
          </a:bodyPr>
          <a:lstStyle>
            <a:lvl1pPr marL="0" indent="0">
              <a:buNone/>
              <a:defRPr sz="1400" baseline="0">
                <a:solidFill>
                  <a:schemeClr val="tx1"/>
                </a:solidFill>
              </a:defRPr>
            </a:lvl1pPr>
          </a:lstStyle>
          <a:p>
            <a:pPr lvl="0"/>
            <a:r>
              <a:rPr lang="da-DK" noProof="0" dirty="0"/>
              <a:t>Brødtekst (to kolonner)</a:t>
            </a:r>
          </a:p>
        </p:txBody>
      </p:sp>
      <p:sp>
        <p:nvSpPr>
          <p:cNvPr id="11" name="Slide Number Placeholder 10"/>
          <p:cNvSpPr>
            <a:spLocks noGrp="1"/>
          </p:cNvSpPr>
          <p:nvPr>
            <p:ph type="sldNum" sz="quarter" idx="13"/>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4" name="TextBox 13"/>
          <p:cNvSpPr txBox="1"/>
          <p:nvPr userDrawn="1"/>
        </p:nvSpPr>
        <p:spPr>
          <a:xfrm>
            <a:off x="-2210404" y="2536303"/>
            <a:ext cx="2048892" cy="286232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 tekstbaseret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i to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endParaRPr lang="da-DK" sz="1200" b="1"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Teksten ombrydes automatisk i to kolonner. Kolonner kan styres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fanebladet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Hjem</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Vælg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Tilpas kolonner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sektionen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Afsnit.</a:t>
            </a:r>
            <a:endParaRPr lang="da-DK" sz="1200" kern="1200" baseline="0" noProof="0">
              <a:solidFill>
                <a:srgbClr val="FF0000"/>
              </a:solidFill>
              <a:latin typeface="+mn-lt"/>
              <a:ea typeface="Calibri" panose="020F0502020204030204" pitchFamily="34" charset="0"/>
              <a:cs typeface="Arial" panose="020B0604020202020204" pitchFamily="34" charset="0"/>
            </a:endParaRPr>
          </a:p>
        </p:txBody>
      </p:sp>
      <p:pic>
        <p:nvPicPr>
          <p:cNvPr id="4" name="Picture 3"/>
          <p:cNvPicPr>
            <a:picLocks noChangeAspect="1"/>
          </p:cNvPicPr>
          <p:nvPr userDrawn="1"/>
        </p:nvPicPr>
        <p:blipFill>
          <a:blip r:embed="rId2"/>
          <a:stretch>
            <a:fillRect/>
          </a:stretch>
        </p:blipFill>
        <p:spPr>
          <a:xfrm>
            <a:off x="-3582982" y="5589385"/>
            <a:ext cx="3421470" cy="970479"/>
          </a:xfrm>
          <a:prstGeom prst="rect">
            <a:avLst/>
          </a:prstGeom>
        </p:spPr>
      </p:pic>
    </p:spTree>
    <p:extLst>
      <p:ext uri="{BB962C8B-B14F-4D97-AF65-F5344CB8AC3E}">
        <p14:creationId xmlns:p14="http://schemas.microsoft.com/office/powerpoint/2010/main" val="169989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3 kolonner med ikoner - blå">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1" hasCustomPrompt="1"/>
          </p:nvPr>
        </p:nvSpPr>
        <p:spPr>
          <a:xfrm>
            <a:off x="1042988"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9" name="Text Placeholder 5"/>
          <p:cNvSpPr>
            <a:spLocks noGrp="1"/>
          </p:cNvSpPr>
          <p:nvPr>
            <p:ph type="body" sz="quarter" idx="10" hasCustomPrompt="1"/>
          </p:nvPr>
        </p:nvSpPr>
        <p:spPr>
          <a:xfrm>
            <a:off x="1042860" y="519637"/>
            <a:ext cx="9383839" cy="1670883"/>
          </a:xfrm>
        </p:spPr>
        <p:txBody>
          <a:bodyPr>
            <a:normAutofit/>
          </a:bodyPr>
          <a:lstStyle>
            <a:lvl1pPr marL="0" indent="0">
              <a:buNone/>
              <a:defRPr sz="4000" b="1">
                <a:solidFill>
                  <a:schemeClr val="bg1"/>
                </a:solidFill>
              </a:defRPr>
            </a:lvl1pPr>
          </a:lstStyle>
          <a:p>
            <a:pPr lvl="0"/>
            <a:r>
              <a:rPr lang="da-DK" noProof="0" dirty="0"/>
              <a:t>Overskrift</a:t>
            </a:r>
          </a:p>
        </p:txBody>
      </p:sp>
      <p:sp>
        <p:nvSpPr>
          <p:cNvPr id="10" name="Picture Placeholder 10"/>
          <p:cNvSpPr>
            <a:spLocks noGrp="1"/>
          </p:cNvSpPr>
          <p:nvPr>
            <p:ph type="pic" sz="quarter" idx="12" hasCustomPrompt="1"/>
          </p:nvPr>
        </p:nvSpPr>
        <p:spPr>
          <a:xfrm>
            <a:off x="114567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1" name="Picture Placeholder 10"/>
          <p:cNvSpPr>
            <a:spLocks noGrp="1"/>
          </p:cNvSpPr>
          <p:nvPr>
            <p:ph type="pic" sz="quarter" idx="13" hasCustomPrompt="1"/>
          </p:nvPr>
        </p:nvSpPr>
        <p:spPr>
          <a:xfrm>
            <a:off x="4450849"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2" name="Picture Placeholder 10"/>
          <p:cNvSpPr>
            <a:spLocks noGrp="1"/>
          </p:cNvSpPr>
          <p:nvPr>
            <p:ph type="pic" sz="quarter" idx="14" hasCustomPrompt="1"/>
          </p:nvPr>
        </p:nvSpPr>
        <p:spPr>
          <a:xfrm>
            <a:off x="771792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3" name="Text Placeholder 8"/>
          <p:cNvSpPr>
            <a:spLocks noGrp="1"/>
          </p:cNvSpPr>
          <p:nvPr>
            <p:ph type="body" sz="quarter" idx="17" hasCustomPrompt="1"/>
          </p:nvPr>
        </p:nvSpPr>
        <p:spPr>
          <a:xfrm>
            <a:off x="4331366"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4" name="Text Placeholder 8"/>
          <p:cNvSpPr>
            <a:spLocks noGrp="1"/>
          </p:cNvSpPr>
          <p:nvPr>
            <p:ph type="body" sz="quarter" idx="18" hasCustomPrompt="1"/>
          </p:nvPr>
        </p:nvSpPr>
        <p:spPr>
          <a:xfrm>
            <a:off x="7619744"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Slide Number Placeholder 15"/>
          <p:cNvSpPr>
            <a:spLocks noGrp="1"/>
          </p:cNvSpPr>
          <p:nvPr>
            <p:ph type="sldNum" sz="quarter" idx="20"/>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9" name="TextBox 18"/>
          <p:cNvSpPr txBox="1"/>
          <p:nvPr userDrawn="1"/>
        </p:nvSpPr>
        <p:spPr>
          <a:xfrm>
            <a:off x="-2210404" y="2561703"/>
            <a:ext cx="2048892" cy="2862322"/>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ikoner og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Indsæt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simple ikoner, som er sigende for teksten.</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Du kan se vores ikoner i Horsens Kommunes designguide.</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15"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extLst>
      <p:ext uri="{BB962C8B-B14F-4D97-AF65-F5344CB8AC3E}">
        <p14:creationId xmlns:p14="http://schemas.microsoft.com/office/powerpoint/2010/main" val="164221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d højrestillet billede">
    <p:spTree>
      <p:nvGrpSpPr>
        <p:cNvPr id="1" name=""/>
        <p:cNvGrpSpPr/>
        <p:nvPr/>
      </p:nvGrpSpPr>
      <p:grpSpPr>
        <a:xfrm>
          <a:off x="0" y="0"/>
          <a:ext cx="0" cy="0"/>
          <a:chOff x="0" y="0"/>
          <a:chExt cx="0" cy="0"/>
        </a:xfrm>
      </p:grpSpPr>
      <p:sp>
        <p:nvSpPr>
          <p:cNvPr id="8"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tx1"/>
                </a:solidFill>
              </a:defRPr>
            </a:lvl1pPr>
          </a:lstStyle>
          <a:p>
            <a:pPr lvl="0"/>
            <a:r>
              <a:rPr lang="da-DK" noProof="0" dirty="0"/>
              <a:t>Brødtekst</a:t>
            </a:r>
          </a:p>
        </p:txBody>
      </p:sp>
      <p:sp>
        <p:nvSpPr>
          <p:cNvPr id="11" name="Slide Number Placeholder 10"/>
          <p:cNvSpPr>
            <a:spLocks noGrp="1"/>
          </p:cNvSpPr>
          <p:nvPr>
            <p:ph type="sldNum" sz="quarter" idx="17"/>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6" name="TextBox 15"/>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0"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31524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chorCtr="1">
            <a:normAutofit/>
          </a:bodyPr>
          <a:lstStyle/>
          <a:p>
            <a:r>
              <a:rPr lang="da-DK"/>
              <a:t>Klik for at redigere i master</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46793055"/>
      </p:ext>
    </p:extLst>
  </p:cSld>
  <p:clrMap bg1="lt1" tx1="dk1" bg2="lt2" tx2="dk2" accent1="accent1" accent2="accent2" accent3="accent3" accent4="accent4" accent5="accent5" accent6="accent6" hlink="hlink" folHlink="folHlink"/>
  <p:sldLayoutIdLst>
    <p:sldLayoutId id="2147483683" r:id="rId1"/>
    <p:sldLayoutId id="2147483697" r:id="rId2"/>
    <p:sldLayoutId id="2147483694" r:id="rId3"/>
    <p:sldLayoutId id="2147483676" r:id="rId4"/>
    <p:sldLayoutId id="2147483695" r:id="rId5"/>
    <p:sldLayoutId id="2147483684" r:id="rId6"/>
    <p:sldLayoutId id="2147483685" r:id="rId7"/>
    <p:sldLayoutId id="2147483687" r:id="rId8"/>
    <p:sldLayoutId id="2147483689" r:id="rId9"/>
    <p:sldLayoutId id="2147483679" r:id="rId10"/>
    <p:sldLayoutId id="2147483690" r:id="rId11"/>
    <p:sldLayoutId id="2147483680" r:id="rId12"/>
    <p:sldLayoutId id="2147483691" r:id="rId13"/>
    <p:sldLayoutId id="2147483692" r:id="rId14"/>
    <p:sldLayoutId id="2147483696" r:id="rId15"/>
    <p:sldLayoutId id="2147483698" r:id="rId16"/>
    <p:sldLayoutId id="2147483699"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D73-5B12-4ABD-B6A0-042C650ED448}" type="datetimeFigureOut">
              <a:rPr lang="da-DK" smtClean="0"/>
              <a:t>01-01-2024</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5992-5A2C-48A1-8614-859F8E3B508A}" type="slidenum">
              <a:rPr lang="da-DK" smtClean="0"/>
              <a:t>‹nr.›</a:t>
            </a:fld>
            <a:endParaRPr lang="da-DK"/>
          </a:p>
        </p:txBody>
      </p:sp>
    </p:spTree>
    <p:extLst>
      <p:ext uri="{BB962C8B-B14F-4D97-AF65-F5344CB8AC3E}">
        <p14:creationId xmlns:p14="http://schemas.microsoft.com/office/powerpoint/2010/main" val="386512786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938AE-DB21-449F-B58D-55AF91D0BC42}" type="datetimeFigureOut">
              <a:rPr lang="da-DK" smtClean="0"/>
              <a:t>01-01-2024</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6A8DE-F7E2-4599-BE02-338642184C97}" type="slidenum">
              <a:rPr lang="da-DK" smtClean="0"/>
              <a:t>‹nr.›</a:t>
            </a:fld>
            <a:endParaRPr lang="da-DK"/>
          </a:p>
        </p:txBody>
      </p:sp>
    </p:spTree>
    <p:extLst>
      <p:ext uri="{BB962C8B-B14F-4D97-AF65-F5344CB8AC3E}">
        <p14:creationId xmlns:p14="http://schemas.microsoft.com/office/powerpoint/2010/main" val="9045155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broen.randers.dk/%C3%B8konomi/betalingskontoret/psrm/undervisning-og-caf%C3%A9moeder-vedr-psrmfordringstyper/caf%C3%A9moeder-vedr-psrmfordringstyper/"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broen.randers.dk/%C3%B8konomi/betalingskontoret/psrm/" TargetMode="External"/><Relationship Id="rId5" Type="http://schemas.openxmlformats.org/officeDocument/2006/relationships/hyperlink" Target="https://fordringstyperguide.kmd.dk/" TargetMode="External"/><Relationship Id="rId4" Type="http://schemas.openxmlformats.org/officeDocument/2006/relationships/hyperlink" Target="https://gaeldst.dk/fordringshaver/individuelle-aftaler/kommuner"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4.tmp"/><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6.tmp"/></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broen.randers.dk/%C3%B8konomi/betalingskontoret/psrm/fordringstype/"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8.tmp"/></Relationships>
</file>

<file path=ppt/slides/_rels/slide2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gaeldst.dk/fordringshaver/individuelle-aftaler/kommun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slide" Target="slide27.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slide" Target="slide27.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cid:image001.png@01DA244B.EE92DBC0" TargetMode="Externa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hyperlink" Target="https://broen.randers.dk/%C3%B8konomi/betalingskontoret/psrm/undervisning-og-caf%C3%A9moeder-vedr-psrmfordringstyper/caf%C3%A9moeder-vedr-psrmfordringstype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hyperlink" Target="https://broen.randers.dk/%C3%B8konomi/betalingskontoret/psrm/" TargetMode="External"/><Relationship Id="rId2" Type="http://schemas.openxmlformats.org/officeDocument/2006/relationships/hyperlink" Target="https://www.gaeldst.dk/fordringshaver/individuelle-aftaler/kommuner/forretningsomraader-og-fordringstyper/" TargetMode="Externa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randers-adm.topdesk.net/tas/public/ssp/content/search?q=opret%20faktura" TargetMode="Externa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hyperlink" Target="mailto:%20helle.ringberg.bay@randers.dk"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52.JPG"/><Relationship Id="rId4" Type="http://schemas.openxmlformats.org/officeDocument/2006/relationships/hyperlink" Target="https://broen.randers.dk/%C3%B8konomi/betalingskontoret/psrm/undervisning-og-caf%C3%A9moeder-vedr-psrmfordringstyper/caf%C3%A9moeder-vedr-psrmfordringstyper/"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0"/>
          </p:nvPr>
        </p:nvPicPr>
        <p:blipFill>
          <a:blip r:embed="rId2">
            <a:duotone>
              <a:schemeClr val="accent1">
                <a:shade val="45000"/>
                <a:satMod val="135000"/>
              </a:schemeClr>
              <a:prstClr val="white"/>
            </a:duotone>
            <a:lum contrast="-2000"/>
            <a:extLst>
              <a:ext uri="{28A0092B-C50C-407E-A947-70E740481C1C}">
                <a14:useLocalDpi xmlns:a14="http://schemas.microsoft.com/office/drawing/2010/main" val="0"/>
              </a:ext>
            </a:extLst>
          </a:blip>
          <a:srcRect t="1097" b="1097"/>
          <a:stretch>
            <a:fillRect/>
          </a:stretch>
        </p:blipFill>
        <p:spPr>
          <a:blipFill dpi="0" rotWithShape="1">
            <a:blip r:embed="rId3">
              <a:alphaModFix amt="77000"/>
            </a:blip>
            <a:srcRect/>
            <a:tile tx="0" ty="0" sx="100000" sy="100000" flip="none" algn="tl"/>
          </a:blipFill>
        </p:spPr>
      </p:pic>
      <p:sp>
        <p:nvSpPr>
          <p:cNvPr id="3" name="Pladsholder til tekst 2"/>
          <p:cNvSpPr>
            <a:spLocks noGrp="1"/>
          </p:cNvSpPr>
          <p:nvPr>
            <p:ph type="body" sz="quarter" idx="11"/>
          </p:nvPr>
        </p:nvSpPr>
        <p:spPr>
          <a:xfrm>
            <a:off x="5347252" y="1669775"/>
            <a:ext cx="6241774" cy="765312"/>
          </a:xfrm>
          <a:ln>
            <a:noFill/>
          </a:ln>
        </p:spPr>
        <p:txBody>
          <a:bodyPr>
            <a:normAutofit fontScale="47500" lnSpcReduction="20000"/>
          </a:bodyPr>
          <a:lstStyle/>
          <a:p>
            <a:r>
              <a:rPr lang="da-DK" dirty="0">
                <a:solidFill>
                  <a:schemeClr val="bg1"/>
                </a:solidFill>
              </a:rPr>
              <a:t>Workshop PLEJEHJEM: Salgsstyring, opkrævning og PSRM</a:t>
            </a:r>
            <a:r>
              <a:rPr lang="da-DK" dirty="0"/>
              <a:t> </a:t>
            </a:r>
          </a:p>
        </p:txBody>
      </p:sp>
      <p:sp>
        <p:nvSpPr>
          <p:cNvPr id="4" name="Pladsholder til tekst 3"/>
          <p:cNvSpPr>
            <a:spLocks noGrp="1"/>
          </p:cNvSpPr>
          <p:nvPr>
            <p:ph type="body" sz="quarter" idx="12"/>
          </p:nvPr>
        </p:nvSpPr>
        <p:spPr>
          <a:xfrm>
            <a:off x="5426765" y="2435088"/>
            <a:ext cx="6460435" cy="616225"/>
          </a:xfrm>
        </p:spPr>
        <p:txBody>
          <a:bodyPr>
            <a:normAutofit fontScale="77500" lnSpcReduction="20000"/>
          </a:bodyPr>
          <a:lstStyle/>
          <a:p>
            <a:r>
              <a:rPr lang="da-DK" dirty="0">
                <a:solidFill>
                  <a:schemeClr val="bg1"/>
                </a:solidFill>
              </a:rPr>
              <a:t>Indberetning af krav i Salgsstyring</a:t>
            </a:r>
          </a:p>
        </p:txBody>
      </p:sp>
    </p:spTree>
    <p:extLst>
      <p:ext uri="{BB962C8B-B14F-4D97-AF65-F5344CB8AC3E}">
        <p14:creationId xmlns:p14="http://schemas.microsoft.com/office/powerpoint/2010/main" val="321834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3083" y="0"/>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289247" y="429209"/>
            <a:ext cx="11467323" cy="721375"/>
          </a:xfrm>
          <a:prstGeom prst="rect">
            <a:avLst/>
          </a:prstGeom>
        </p:spPr>
        <p:txBody>
          <a:bodyPr vert="horz" lIns="91440" tIns="45720" rIns="91440" bIns="45720" rtlCol="0" anchor="ctr">
            <a:normAutofit fontScale="55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da-DK" sz="3600" b="1" i="0" u="none" strike="noStrike" kern="1200" cap="none" spc="-6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3600" b="1" i="0" u="none" strike="noStrike" kern="1200" cap="none" spc="-60" normalizeH="0" baseline="0" noProof="0" dirty="0">
                <a:ln>
                  <a:noFill/>
                </a:ln>
                <a:solidFill>
                  <a:srgbClr val="FFFFFF"/>
                </a:solidFill>
                <a:effectLst/>
                <a:uLnTx/>
                <a:uFillTx/>
                <a:latin typeface="Verdana"/>
                <a:ea typeface="+mn-ea"/>
                <a:cs typeface="+mn-cs"/>
              </a:rPr>
              <a:t>Husk at holde dig ajour på dit område: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6" name="Pladsholder til tekst 5">
            <a:extLst>
              <a:ext uri="{FF2B5EF4-FFF2-40B4-BE49-F238E27FC236}">
                <a16:creationId xmlns:a16="http://schemas.microsoft.com/office/drawing/2014/main" id="{E949C121-8CF9-43EB-8CFC-99ED212A30AC}"/>
              </a:ext>
            </a:extLst>
          </p:cNvPr>
          <p:cNvSpPr>
            <a:spLocks noGrp="1"/>
          </p:cNvSpPr>
          <p:nvPr>
            <p:ph type="body" sz="half" idx="4294967295"/>
          </p:nvPr>
        </p:nvSpPr>
        <p:spPr>
          <a:xfrm>
            <a:off x="1912776" y="3694925"/>
            <a:ext cx="10279224" cy="304016"/>
          </a:xfrm>
        </p:spPr>
        <p:txBody>
          <a:bodyPr vert="horz" lIns="91440" tIns="45720" rIns="91440" bIns="45720" rtlCol="0" anchor="t">
            <a:normAutofit fontScale="62500" lnSpcReduction="20000"/>
          </a:bodyPr>
          <a:lstStyle/>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46070" lvl="6" indent="0">
              <a:buNone/>
            </a:pPr>
            <a:endParaRPr lang="en-US" sz="800" b="1" dirty="0"/>
          </a:p>
          <a:p>
            <a:pPr marL="285750" indent="-182880">
              <a:lnSpc>
                <a:spcPct val="90000"/>
              </a:lnSpc>
              <a:buFont typeface="Wingdings 2" pitchFamily="18" charset="2"/>
              <a:buChar char=""/>
            </a:pPr>
            <a:endParaRPr lang="en-US" dirty="0"/>
          </a:p>
        </p:txBody>
      </p:sp>
      <p:pic>
        <p:nvPicPr>
          <p:cNvPr id="3" name="Billede 2"/>
          <p:cNvPicPr>
            <a:picLocks noChangeAspect="1"/>
          </p:cNvPicPr>
          <p:nvPr/>
        </p:nvPicPr>
        <p:blipFill>
          <a:blip r:embed="rId4"/>
          <a:stretch>
            <a:fillRect/>
          </a:stretch>
        </p:blipFill>
        <p:spPr>
          <a:xfrm>
            <a:off x="401215" y="1159916"/>
            <a:ext cx="11467323" cy="2593909"/>
          </a:xfrm>
          <a:prstGeom prst="rect">
            <a:avLst/>
          </a:prstGeom>
        </p:spPr>
      </p:pic>
      <p:sp>
        <p:nvSpPr>
          <p:cNvPr id="4" name="Tekstfelt 3"/>
          <p:cNvSpPr txBox="1"/>
          <p:nvPr/>
        </p:nvSpPr>
        <p:spPr>
          <a:xfrm>
            <a:off x="401215" y="3770268"/>
            <a:ext cx="21273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Stiftelsesdato</a:t>
            </a: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8" name="Tekstfelt 7"/>
          <p:cNvSpPr txBox="1"/>
          <p:nvPr/>
        </p:nvSpPr>
        <p:spPr>
          <a:xfrm>
            <a:off x="2827155" y="3775556"/>
            <a:ext cx="2043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Periode fra og periode til </a:t>
            </a:r>
          </a:p>
        </p:txBody>
      </p:sp>
      <p:sp>
        <p:nvSpPr>
          <p:cNvPr id="9" name="Tekstfelt 8"/>
          <p:cNvSpPr txBox="1"/>
          <p:nvPr/>
        </p:nvSpPr>
        <p:spPr>
          <a:xfrm>
            <a:off x="4982527" y="3775556"/>
            <a:ext cx="21833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Forfaldsdato og henstand til </a:t>
            </a:r>
          </a:p>
        </p:txBody>
      </p:sp>
      <p:sp>
        <p:nvSpPr>
          <p:cNvPr id="10" name="Tekstfelt 9"/>
          <p:cNvSpPr txBox="1"/>
          <p:nvPr/>
        </p:nvSpPr>
        <p:spPr>
          <a:xfrm>
            <a:off x="7165909" y="3837605"/>
            <a:ext cx="2565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Beskrivelsesfelt </a:t>
            </a:r>
            <a:r>
              <a:rPr kumimoji="0" lang="da-DK" sz="1800" b="0" i="0" u="none" strike="noStrike" kern="1200" cap="none" spc="0" normalizeH="0" baseline="0" noProof="0" dirty="0">
                <a:ln>
                  <a:noFill/>
                </a:ln>
                <a:solidFill>
                  <a:srgbClr val="000000"/>
                </a:solidFill>
                <a:effectLst/>
                <a:uLnTx/>
                <a:uFillTx/>
                <a:latin typeface="Verdana"/>
                <a:ea typeface="+mn-ea"/>
                <a:cs typeface="+mn-cs"/>
              </a:rPr>
              <a:t>(inddrivelsestekst)</a:t>
            </a:r>
          </a:p>
        </p:txBody>
      </p:sp>
      <p:sp>
        <p:nvSpPr>
          <p:cNvPr id="12" name="Tekstfelt 11"/>
          <p:cNvSpPr txBox="1"/>
          <p:nvPr/>
        </p:nvSpPr>
        <p:spPr>
          <a:xfrm>
            <a:off x="9601181" y="3828272"/>
            <a:ext cx="20247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Fordringstype</a:t>
            </a:r>
          </a:p>
        </p:txBody>
      </p:sp>
      <p:sp>
        <p:nvSpPr>
          <p:cNvPr id="13" name="Tekstfelt 12"/>
          <p:cNvSpPr txBox="1"/>
          <p:nvPr/>
        </p:nvSpPr>
        <p:spPr>
          <a:xfrm>
            <a:off x="359216" y="5144857"/>
            <a:ext cx="115513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Disse stamdata felter kan være </a:t>
            </a:r>
            <a:r>
              <a:rPr kumimoji="0" lang="da-DK" sz="2000" b="1" i="0" u="none" strike="noStrike" kern="1200" cap="none" spc="0" normalizeH="0" baseline="0" noProof="0" dirty="0">
                <a:ln>
                  <a:noFill/>
                </a:ln>
                <a:solidFill>
                  <a:srgbClr val="E7E7E7"/>
                </a:solidFill>
                <a:effectLst/>
                <a:uLnTx/>
                <a:uFillTx/>
                <a:latin typeface="Verdana"/>
                <a:ea typeface="+mn-ea"/>
                <a:cs typeface="+mn-cs"/>
              </a:rPr>
              <a:t>forskellige fra område til område</a:t>
            </a: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 – </a:t>
            </a:r>
            <a:r>
              <a:rPr kumimoji="0" lang="da-DK" sz="2000" b="1" i="0" u="none" strike="noStrike" kern="1200" cap="none" spc="0" normalizeH="0" baseline="0" noProof="0" dirty="0">
                <a:ln>
                  <a:noFill/>
                </a:ln>
                <a:solidFill>
                  <a:srgbClr val="E7E7E7"/>
                </a:solidFill>
                <a:effectLst/>
                <a:uLnTx/>
                <a:uFillTx/>
                <a:latin typeface="Verdana"/>
                <a:ea typeface="+mn-ea"/>
                <a:cs typeface="+mn-cs"/>
              </a:rPr>
              <a:t>fra fordringstype til fordringstype</a:t>
            </a: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 – men de kan desværre også ændre sig uden varsel! </a:t>
            </a:r>
          </a:p>
        </p:txBody>
      </p:sp>
    </p:spTree>
    <p:extLst>
      <p:ext uri="{BB962C8B-B14F-4D97-AF65-F5344CB8AC3E}">
        <p14:creationId xmlns:p14="http://schemas.microsoft.com/office/powerpoint/2010/main" val="2997844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7840"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8"/>
            <a:ext cx="10179697" cy="6039685"/>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a:bodyPr>
          <a:lstStyle/>
          <a:p>
            <a:pPr lvl="0"/>
            <a:endParaRPr lang="da-DK" sz="2000" dirty="0"/>
          </a:p>
          <a:p>
            <a:pPr marL="0" indent="0">
              <a:buNone/>
            </a:pPr>
            <a:endParaRPr lang="da-DK" dirty="0"/>
          </a:p>
          <a:p>
            <a:endParaRPr lang="da-DK" sz="2400" dirty="0"/>
          </a:p>
          <a:p>
            <a:pPr marL="0" indent="0">
              <a:buNone/>
            </a:pPr>
            <a:endParaRPr lang="da-DK" sz="1400" dirty="0"/>
          </a:p>
        </p:txBody>
      </p:sp>
      <p:sp>
        <p:nvSpPr>
          <p:cNvPr id="3" name="Tekstfelt 2">
            <a:extLst>
              <a:ext uri="{FF2B5EF4-FFF2-40B4-BE49-F238E27FC236}">
                <a16:creationId xmlns:a16="http://schemas.microsoft.com/office/drawing/2014/main" id="{836FF5E1-D5F1-84D2-3DA0-2D9E287227FC}"/>
              </a:ext>
            </a:extLst>
          </p:cNvPr>
          <p:cNvSpPr txBox="1"/>
          <p:nvPr/>
        </p:nvSpPr>
        <p:spPr>
          <a:xfrm>
            <a:off x="1281619" y="857353"/>
            <a:ext cx="10285230" cy="3982629"/>
          </a:xfrm>
          <a:prstGeom prst="rect">
            <a:avLst/>
          </a:prstGeom>
          <a:noFill/>
        </p:spPr>
        <p:txBody>
          <a:bodyPr wrap="square">
            <a:spAutoFit/>
          </a:bodyPr>
          <a:lstStyle/>
          <a:p>
            <a:pPr>
              <a:lnSpc>
                <a:spcPct val="90000"/>
              </a:lnSpc>
              <a:spcBef>
                <a:spcPct val="0"/>
              </a:spcBef>
              <a:spcAft>
                <a:spcPts val="600"/>
              </a:spcAft>
            </a:pPr>
            <a:r>
              <a:rPr lang="da-DK" sz="4800" b="1" spc="-60" dirty="0">
                <a:solidFill>
                  <a:srgbClr val="FFFFFF"/>
                </a:solidFill>
                <a:latin typeface="+mj-lt"/>
                <a:ea typeface="+mj-ea"/>
                <a:cs typeface="+mj-cs"/>
              </a:rPr>
              <a:t>Det er en SKAL opgave</a:t>
            </a: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Den er prioriteret højt </a:t>
            </a:r>
          </a:p>
          <a:p>
            <a:pPr>
              <a:lnSpc>
                <a:spcPct val="90000"/>
              </a:lnSpc>
              <a:spcBef>
                <a:spcPct val="0"/>
              </a:spcBef>
              <a:spcAft>
                <a:spcPts val="600"/>
              </a:spcAft>
            </a:pPr>
            <a:r>
              <a:rPr lang="da-DK" sz="2800" b="1" spc="-60" dirty="0">
                <a:solidFill>
                  <a:srgbClr val="FFFFFF"/>
                </a:solidFill>
                <a:latin typeface="+mj-lt"/>
                <a:ea typeface="+mj-ea"/>
                <a:cs typeface="+mj-cs"/>
              </a:rPr>
              <a:t>Der bliver brugt mange ressourcer på opgaven og på at </a:t>
            </a:r>
            <a:r>
              <a:rPr lang="da-DK" sz="2800" b="1" spc="-60">
                <a:solidFill>
                  <a:srgbClr val="FFFFFF"/>
                </a:solidFill>
                <a:latin typeface="+mj-lt"/>
                <a:ea typeface="+mj-ea"/>
                <a:cs typeface="+mj-cs"/>
              </a:rPr>
              <a:t>hjælpe fagområderne</a:t>
            </a:r>
            <a:endParaRPr lang="da-DK" sz="2800" b="1" spc="-60" dirty="0">
              <a:solidFill>
                <a:srgbClr val="FFFFFF"/>
              </a:solidFill>
              <a:latin typeface="+mj-lt"/>
              <a:ea typeface="+mj-ea"/>
              <a:cs typeface="+mj-cs"/>
            </a:endParaRPr>
          </a:p>
          <a:p>
            <a:pPr>
              <a:lnSpc>
                <a:spcPct val="90000"/>
              </a:lnSpc>
              <a:spcBef>
                <a:spcPct val="0"/>
              </a:spcBef>
              <a:spcAft>
                <a:spcPts val="600"/>
              </a:spcAft>
            </a:pPr>
            <a:endParaRPr lang="da-DK" sz="2800"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Det er Gældsstyrelsen som bestemmer ….  </a:t>
            </a:r>
          </a:p>
          <a:p>
            <a:pPr>
              <a:lnSpc>
                <a:spcPct val="90000"/>
              </a:lnSpc>
              <a:spcBef>
                <a:spcPct val="0"/>
              </a:spcBef>
              <a:spcAft>
                <a:spcPts val="600"/>
              </a:spcAft>
            </a:pPr>
            <a:endParaRPr lang="da-DK" sz="1800" b="1" spc="-60" dirty="0">
              <a:solidFill>
                <a:srgbClr val="FFFFFF"/>
              </a:solidFill>
              <a:latin typeface="+mj-lt"/>
              <a:ea typeface="+mj-ea"/>
              <a:cs typeface="+mj-cs"/>
            </a:endParaRPr>
          </a:p>
        </p:txBody>
      </p:sp>
    </p:spTree>
    <p:extLst>
      <p:ext uri="{BB962C8B-B14F-4D97-AF65-F5344CB8AC3E}">
        <p14:creationId xmlns:p14="http://schemas.microsoft.com/office/powerpoint/2010/main" val="3768297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1166327"/>
          </a:xfrm>
        </p:spPr>
        <p:txBody>
          <a:bodyPr>
            <a:normAutofit lnSpcReduction="10000"/>
          </a:bodyPr>
          <a:lstStyle/>
          <a:p>
            <a:r>
              <a:rPr lang="da-DK" dirty="0"/>
              <a:t>Gældsstyrelsens PSRM materiale </a:t>
            </a:r>
          </a:p>
        </p:txBody>
      </p:sp>
      <p:sp>
        <p:nvSpPr>
          <p:cNvPr id="4" name="Pladsholder til tekst 3"/>
          <p:cNvSpPr>
            <a:spLocks noGrp="1"/>
          </p:cNvSpPr>
          <p:nvPr>
            <p:ph type="body" sz="quarter" idx="11"/>
          </p:nvPr>
        </p:nvSpPr>
        <p:spPr>
          <a:xfrm>
            <a:off x="755780" y="1688840"/>
            <a:ext cx="4973694" cy="4814597"/>
          </a:xfrm>
        </p:spPr>
        <p:txBody>
          <a:bodyPr>
            <a:noAutofit/>
          </a:bodyPr>
          <a:lstStyle/>
          <a:p>
            <a:endParaRPr lang="da-DK" sz="2400" dirty="0"/>
          </a:p>
          <a:p>
            <a:r>
              <a:rPr lang="da-DK" sz="2400" dirty="0"/>
              <a:t>Forretningsområder: 15</a:t>
            </a:r>
          </a:p>
          <a:p>
            <a:endParaRPr lang="da-DK" sz="2400" dirty="0"/>
          </a:p>
          <a:p>
            <a:r>
              <a:rPr lang="da-DK" sz="2400" dirty="0"/>
              <a:t>Sider: knap 2.250 </a:t>
            </a:r>
          </a:p>
          <a:p>
            <a:endParaRPr lang="da-DK" sz="2400" dirty="0"/>
          </a:p>
          <a:p>
            <a:r>
              <a:rPr lang="da-DK" sz="2400" dirty="0"/>
              <a:t>Antal fordringstyper: 124</a:t>
            </a:r>
          </a:p>
          <a:p>
            <a:r>
              <a:rPr lang="da-DK" sz="2400" dirty="0"/>
              <a:t>+ 8 nye på vej </a:t>
            </a:r>
          </a:p>
          <a:p>
            <a:endParaRPr lang="da-DK" sz="2400" dirty="0"/>
          </a:p>
          <a:p>
            <a:r>
              <a:rPr lang="da-DK" sz="2400" dirty="0"/>
              <a:t>Der er en grund til at det er fagområdernes ansvar at holde sig ajour </a:t>
            </a:r>
            <a:r>
              <a:rPr lang="da-DK" sz="2400" dirty="0">
                <a:sym typeface="Wingdings" panose="05000000000000000000" pitchFamily="2" charset="2"/>
              </a:rPr>
              <a:t></a:t>
            </a:r>
            <a:endParaRPr lang="da-DK" sz="2400" dirty="0"/>
          </a:p>
        </p:txBody>
      </p:sp>
    </p:spTree>
    <p:extLst>
      <p:ext uri="{BB962C8B-B14F-4D97-AF65-F5344CB8AC3E}">
        <p14:creationId xmlns:p14="http://schemas.microsoft.com/office/powerpoint/2010/main" val="1271366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70000" lnSpcReduction="20000"/>
          </a:bodyPr>
          <a:lstStyle/>
          <a:p>
            <a:r>
              <a:rPr lang="da-DK" dirty="0"/>
              <a:t>Stamdata også vigtigt for korrekt opkrævning</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Fordringstyperne bliver anvendt i PSRM – altså når krav er gået til inddrivelse</a:t>
            </a:r>
          </a:p>
          <a:p>
            <a:endParaRPr lang="da-DK" sz="2400" dirty="0"/>
          </a:p>
          <a:p>
            <a:r>
              <a:rPr lang="da-DK" sz="2400" dirty="0"/>
              <a:t>Men korrekt stamdata er også vigtigt når kravet bliver opkrævet/er til opkrævning </a:t>
            </a:r>
          </a:p>
          <a:p>
            <a:endParaRPr lang="da-DK" sz="2400" dirty="0"/>
          </a:p>
          <a:p>
            <a:r>
              <a:rPr lang="da-DK" sz="2400" b="1" dirty="0"/>
              <a:t>Kommunen må heller ikke opkræve krav/faktura hos nogen der ikke hæfter, krav der er forældet osv. </a:t>
            </a:r>
          </a:p>
        </p:txBody>
      </p:sp>
    </p:spTree>
    <p:extLst>
      <p:ext uri="{BB962C8B-B14F-4D97-AF65-F5344CB8AC3E}">
        <p14:creationId xmlns:p14="http://schemas.microsoft.com/office/powerpoint/2010/main" val="276662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096000" y="-170805"/>
            <a:ext cx="6095999"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222250"/>
            <a:ext cx="5413321" cy="503174"/>
          </a:xfrm>
        </p:spPr>
        <p:txBody>
          <a:bodyPr>
            <a:normAutofit/>
          </a:bodyPr>
          <a:lstStyle/>
          <a:p>
            <a:r>
              <a:rPr lang="da-DK" sz="2800" dirty="0"/>
              <a:t>Godt at kende til: </a:t>
            </a:r>
          </a:p>
          <a:p>
            <a:endParaRPr lang="da-DK" sz="2800" dirty="0"/>
          </a:p>
          <a:p>
            <a:endParaRPr lang="da-DK" sz="2800" dirty="0"/>
          </a:p>
        </p:txBody>
      </p:sp>
      <p:sp>
        <p:nvSpPr>
          <p:cNvPr id="4" name="Pladsholder til tekst 3"/>
          <p:cNvSpPr>
            <a:spLocks noGrp="1"/>
          </p:cNvSpPr>
          <p:nvPr>
            <p:ph type="body" sz="quarter" idx="11"/>
          </p:nvPr>
        </p:nvSpPr>
        <p:spPr>
          <a:xfrm>
            <a:off x="172211" y="725424"/>
            <a:ext cx="5790439" cy="5370575"/>
          </a:xfrm>
        </p:spPr>
        <p:txBody>
          <a:bodyPr>
            <a:normAutofit/>
          </a:bodyPr>
          <a:lstStyle/>
          <a:p>
            <a:r>
              <a:rPr lang="da-DK" dirty="0"/>
              <a:t>Et par helt centrale begreber: </a:t>
            </a:r>
            <a:br>
              <a:rPr lang="da-DK" dirty="0"/>
            </a:br>
            <a:br>
              <a:rPr lang="da-DK" dirty="0"/>
            </a:br>
            <a:r>
              <a:rPr lang="da-DK" sz="2400" b="1" dirty="0"/>
              <a:t>Civilretslig og offentretligt </a:t>
            </a:r>
            <a:endParaRPr lang="da-DK" b="1" dirty="0"/>
          </a:p>
          <a:p>
            <a:r>
              <a:rPr lang="da-DK" sz="1600" dirty="0"/>
              <a:t>Eller sagt på en anden måde: </a:t>
            </a:r>
            <a:br>
              <a:rPr lang="da-DK" sz="1800" dirty="0"/>
            </a:br>
            <a:endParaRPr lang="da-DK" sz="1800" dirty="0"/>
          </a:p>
          <a:p>
            <a:r>
              <a:rPr lang="da-DK" sz="2000" dirty="0"/>
              <a:t>Hvornår arbejder vi </a:t>
            </a:r>
            <a:r>
              <a:rPr lang="da-DK" sz="2000" b="1" dirty="0"/>
              <a:t>som en myndighed </a:t>
            </a:r>
            <a:r>
              <a:rPr lang="da-DK" sz="2000" dirty="0"/>
              <a:t>og hvornår arbejder vi </a:t>
            </a:r>
            <a:r>
              <a:rPr lang="da-DK" sz="2000" b="1" dirty="0"/>
              <a:t>med kommunens drift</a:t>
            </a:r>
            <a:r>
              <a:rPr lang="da-DK" sz="2000" dirty="0"/>
              <a:t>? </a:t>
            </a:r>
          </a:p>
          <a:p>
            <a:r>
              <a:rPr lang="da-DK" sz="2000" dirty="0"/>
              <a:t>Fx Ophold (KFPHJEM) og mistet nøgle (KFERUFM)</a:t>
            </a:r>
          </a:p>
          <a:p>
            <a:endParaRPr lang="da-DK" sz="2000" dirty="0"/>
          </a:p>
          <a:p>
            <a:r>
              <a:rPr lang="da-DK" sz="1800" dirty="0"/>
              <a:t>Vigtigt at kende forskellen for, at:</a:t>
            </a:r>
          </a:p>
          <a:p>
            <a:pPr marL="285750" indent="-285750">
              <a:buFont typeface="Arial" panose="020B0604020202020204" pitchFamily="34" charset="0"/>
              <a:buChar char="•"/>
            </a:pPr>
            <a:r>
              <a:rPr lang="da-DK" sz="1800" dirty="0"/>
              <a:t>kunne opkræve korrekt </a:t>
            </a:r>
          </a:p>
          <a:p>
            <a:pPr marL="285750" indent="-285750">
              <a:buFont typeface="Arial" panose="020B0604020202020204" pitchFamily="34" charset="0"/>
              <a:buChar char="•"/>
            </a:pPr>
            <a:r>
              <a:rPr lang="da-DK" sz="1800" dirty="0"/>
              <a:t>kunne bruge materialet på BROEN eller Gældsstyrelsens materiale</a:t>
            </a:r>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flipV="1">
            <a:off x="1428750" y="6635750"/>
            <a:ext cx="9925050" cy="5143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3692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810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1" y="0"/>
            <a:ext cx="12192000" cy="6858000"/>
          </a:xfrm>
          <a:prstGeom prst="rect">
            <a:avLst/>
          </a:prstGeom>
          <a:scene3d>
            <a:camera prst="orthographicFront"/>
            <a:lightRig rig="threePt" dir="t"/>
          </a:scene3d>
          <a:sp3d>
            <a:bevelT w="139700" prst="cross"/>
          </a:sp3d>
        </p:spPr>
      </p:pic>
    </p:spTree>
    <p:extLst>
      <p:ext uri="{BB962C8B-B14F-4D97-AF65-F5344CB8AC3E}">
        <p14:creationId xmlns:p14="http://schemas.microsoft.com/office/powerpoint/2010/main" val="2959100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85000" lnSpcReduction="10000"/>
          </a:bodyPr>
          <a:lstStyle/>
          <a:p>
            <a:r>
              <a:rPr lang="da-DK" dirty="0"/>
              <a:t>Manuelle regninger</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Hvor skal jeg starte?</a:t>
            </a:r>
          </a:p>
          <a:p>
            <a:endParaRPr lang="da-DK" sz="2400" dirty="0"/>
          </a:p>
          <a:p>
            <a:endParaRPr lang="da-DK" sz="2400" dirty="0"/>
          </a:p>
          <a:p>
            <a:endParaRPr lang="da-DK" sz="2400" dirty="0"/>
          </a:p>
          <a:p>
            <a:endParaRPr lang="da-DK" sz="2400" dirty="0"/>
          </a:p>
          <a:p>
            <a:endParaRPr lang="da-DK" sz="2400" dirty="0"/>
          </a:p>
          <a:p>
            <a:r>
              <a:rPr lang="da-DK" sz="2400" dirty="0"/>
              <a:t>OBS: Anvendes ikke ved </a:t>
            </a:r>
          </a:p>
          <a:p>
            <a:pPr marL="342900" indent="-342900">
              <a:buFont typeface="Arial" panose="020B0604020202020204" pitchFamily="34" charset="0"/>
              <a:buChar char="•"/>
            </a:pPr>
            <a:r>
              <a:rPr lang="da-DK" sz="2400" dirty="0"/>
              <a:t>Interne regninger </a:t>
            </a:r>
          </a:p>
          <a:p>
            <a:pPr marL="342900" indent="-342900">
              <a:buFont typeface="Arial" panose="020B0604020202020204" pitchFamily="34" charset="0"/>
              <a:buChar char="•"/>
            </a:pPr>
            <a:r>
              <a:rPr lang="da-DK" sz="2400" dirty="0"/>
              <a:t>Til andre kommuner/offentlige myndigheder</a:t>
            </a:r>
          </a:p>
        </p:txBody>
      </p:sp>
      <p:sp>
        <p:nvSpPr>
          <p:cNvPr id="5" name="Højrepil 4"/>
          <p:cNvSpPr/>
          <p:nvPr/>
        </p:nvSpPr>
        <p:spPr>
          <a:xfrm>
            <a:off x="662474" y="2267339"/>
            <a:ext cx="4516017" cy="19221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sp>
        <p:nvSpPr>
          <p:cNvPr id="6" name="Tekstfelt 5"/>
          <p:cNvSpPr txBox="1"/>
          <p:nvPr/>
        </p:nvSpPr>
        <p:spPr>
          <a:xfrm>
            <a:off x="662474" y="2997559"/>
            <a:ext cx="3890865" cy="461665"/>
          </a:xfrm>
          <a:prstGeom prst="rect">
            <a:avLst/>
          </a:prstGeom>
          <a:noFill/>
        </p:spPr>
        <p:txBody>
          <a:bodyPr wrap="square" rtlCol="0">
            <a:spAutoFit/>
          </a:bodyPr>
          <a:lstStyle/>
          <a:p>
            <a:r>
              <a:rPr lang="da-DK" sz="2400" b="1" spc="50" dirty="0">
                <a:ln w="9525" cmpd="sng">
                  <a:solidFill>
                    <a:schemeClr val="accent1"/>
                  </a:solidFill>
                  <a:prstDash val="solid"/>
                </a:ln>
                <a:solidFill>
                  <a:srgbClr val="70AD47">
                    <a:tint val="1000"/>
                  </a:srgbClr>
                </a:solidFill>
                <a:effectLst>
                  <a:glow rad="38100">
                    <a:schemeClr val="accent1">
                      <a:alpha val="40000"/>
                    </a:schemeClr>
                  </a:glow>
                </a:effectLst>
              </a:rPr>
              <a:t>FORDRINGSTYPEN </a:t>
            </a:r>
          </a:p>
        </p:txBody>
      </p:sp>
    </p:spTree>
    <p:extLst>
      <p:ext uri="{BB962C8B-B14F-4D97-AF65-F5344CB8AC3E}">
        <p14:creationId xmlns:p14="http://schemas.microsoft.com/office/powerpoint/2010/main" val="2524057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20224" y="1"/>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16633"/>
            <a:ext cx="11066107" cy="905069"/>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000" b="1" spc="-60" dirty="0">
                <a:solidFill>
                  <a:srgbClr val="FFFFFF"/>
                </a:solidFill>
                <a:latin typeface="+mj-lt"/>
                <a:ea typeface="+mj-ea"/>
                <a:cs typeface="+mj-cs"/>
              </a:rPr>
              <a:t>Fordringstype – Hvordan? Hvor? Hjælp!</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571500"/>
            <a:ext cx="10926785" cy="5950598"/>
          </a:xfrm>
        </p:spPr>
        <p:txBody>
          <a:bodyPr>
            <a:normAutofit/>
          </a:bodyPr>
          <a:lstStyle/>
          <a:p>
            <a:pPr marL="0" indent="0">
              <a:buNone/>
            </a:pPr>
            <a:endParaRPr lang="da-DK" sz="1400" b="1" dirty="0"/>
          </a:p>
          <a:p>
            <a:pPr marL="0" indent="0">
              <a:buNone/>
            </a:pPr>
            <a:r>
              <a:rPr lang="da-DK" sz="2000" b="1" dirty="0"/>
              <a:t>Gældsstyrelsens materiale inddelt efter forretningsområder: </a:t>
            </a:r>
          </a:p>
          <a:p>
            <a:pPr marL="0" indent="0">
              <a:buNone/>
            </a:pPr>
            <a:r>
              <a:rPr lang="da-DK" sz="2000" b="1" dirty="0">
                <a:hlinkClick r:id="rId4"/>
              </a:rPr>
              <a:t>https://gaeldst.dk/fordringshaver/individuelle-aftaler/kommuner</a:t>
            </a:r>
            <a:endParaRPr lang="da-DK" sz="2000" b="1" dirty="0"/>
          </a:p>
          <a:p>
            <a:pPr marL="0" indent="0">
              <a:buNone/>
            </a:pPr>
            <a:endParaRPr lang="da-DK" sz="2000" b="1" dirty="0"/>
          </a:p>
          <a:p>
            <a:pPr marL="0" indent="0">
              <a:buNone/>
            </a:pPr>
            <a:r>
              <a:rPr lang="da-DK" sz="2000" b="1" dirty="0"/>
              <a:t>KMDs Guide: </a:t>
            </a:r>
          </a:p>
          <a:p>
            <a:pPr marL="0" indent="0">
              <a:buNone/>
            </a:pPr>
            <a:r>
              <a:rPr lang="da-DK" sz="2000" b="1" dirty="0">
                <a:hlinkClick r:id="rId5"/>
              </a:rPr>
              <a:t>https://fordringstyperguide.kmd.dk/</a:t>
            </a:r>
            <a:endParaRPr lang="da-DK" sz="2000" b="1" dirty="0"/>
          </a:p>
          <a:p>
            <a:pPr marL="0" indent="0">
              <a:buNone/>
            </a:pPr>
            <a:endParaRPr lang="da-DK" sz="1400" dirty="0"/>
          </a:p>
          <a:p>
            <a:pPr marL="0" indent="0">
              <a:buNone/>
            </a:pPr>
            <a:r>
              <a:rPr lang="da-DK" sz="2000" b="1" dirty="0"/>
              <a:t>BROEN:</a:t>
            </a:r>
          </a:p>
          <a:p>
            <a:pPr marL="0" indent="0">
              <a:buNone/>
            </a:pPr>
            <a:r>
              <a:rPr lang="da-DK" sz="2400" b="1" dirty="0">
                <a:hlinkClick r:id="rId6"/>
              </a:rPr>
              <a:t>https://broen.randers.dk/%C3%B8konomi/betalingskontoret/psrm/</a:t>
            </a:r>
            <a:endParaRPr lang="da-DK" sz="2400" b="1" dirty="0"/>
          </a:p>
          <a:p>
            <a:pPr marL="0" indent="0">
              <a:buNone/>
            </a:pPr>
            <a:endParaRPr lang="da-DK" sz="2400" b="1" dirty="0"/>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a-DK" sz="2400" b="1" dirty="0"/>
              <a:t>Cafemøder:</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a-DK" sz="1600" b="1" i="0" u="none" strike="noStrike" kern="1200" cap="none" spc="0" normalizeH="0" baseline="0" noProof="0" dirty="0">
                <a:ln>
                  <a:noFill/>
                </a:ln>
                <a:solidFill>
                  <a:schemeClr val="accent5"/>
                </a:solidFill>
                <a:effectLst/>
                <a:uLnTx/>
                <a:uFillTx/>
                <a:latin typeface="Verdana"/>
                <a:ea typeface="+mn-ea"/>
                <a:cs typeface="+mn-cs"/>
                <a:hlinkClick r:id="rId7">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kumimoji="0" lang="da-DK" sz="1600" b="1" i="0" u="none" strike="noStrike" kern="1200" cap="none" spc="0" normalizeH="0" baseline="0" noProof="0" dirty="0">
              <a:ln>
                <a:noFill/>
              </a:ln>
              <a:solidFill>
                <a:schemeClr val="accent5"/>
              </a:solidFill>
              <a:effectLst/>
              <a:uLnTx/>
              <a:uFillTx/>
              <a:latin typeface="Verdana"/>
              <a:ea typeface="+mn-ea"/>
              <a:cs typeface="+mn-cs"/>
            </a:endParaRPr>
          </a:p>
          <a:p>
            <a:pPr marL="0" indent="0">
              <a:buNone/>
            </a:pPr>
            <a:endParaRPr lang="da-DK" sz="3600" b="1" dirty="0"/>
          </a:p>
          <a:p>
            <a:pPr marL="0" indent="0">
              <a:buNone/>
            </a:pPr>
            <a:endParaRPr lang="da-DK" sz="2600" b="1" dirty="0"/>
          </a:p>
          <a:p>
            <a:pPr marL="0" indent="0">
              <a:buNone/>
            </a:pPr>
            <a:endParaRPr lang="da-DK" sz="2600" b="1" dirty="0"/>
          </a:p>
          <a:p>
            <a:pPr marL="0" indent="0">
              <a:buNone/>
            </a:pPr>
            <a:endParaRPr lang="da-DK" sz="2600" b="1" dirty="0"/>
          </a:p>
        </p:txBody>
      </p:sp>
    </p:spTree>
    <p:extLst>
      <p:ext uri="{BB962C8B-B14F-4D97-AF65-F5344CB8AC3E}">
        <p14:creationId xmlns:p14="http://schemas.microsoft.com/office/powerpoint/2010/main" val="170092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Materiale og opdateringer</a:t>
            </a:r>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Du kan finde vejledninger, hjælpemateriale og nyheder fra Gældsstyrelsen på Broen: </a:t>
            </a:r>
            <a:br>
              <a:rPr lang="da-DK" sz="2400" dirty="0"/>
            </a:br>
            <a:br>
              <a:rPr lang="da-DK" sz="2400" dirty="0"/>
            </a:br>
            <a:endParaRPr lang="da-DK" sz="2400" dirty="0"/>
          </a:p>
          <a:p>
            <a:endParaRPr lang="da-DK" sz="2400" dirty="0"/>
          </a:p>
          <a:p>
            <a:endParaRPr lang="da-DK" sz="2400" dirty="0"/>
          </a:p>
          <a:p>
            <a:endParaRPr lang="da-DK" sz="2400" dirty="0"/>
          </a:p>
        </p:txBody>
      </p:sp>
      <p:graphicFrame>
        <p:nvGraphicFramePr>
          <p:cNvPr id="2" name="Diagram 1"/>
          <p:cNvGraphicFramePr/>
          <p:nvPr>
            <p:extLst>
              <p:ext uri="{D42A27DB-BD31-4B8C-83A1-F6EECF244321}">
                <p14:modId xmlns:p14="http://schemas.microsoft.com/office/powerpoint/2010/main" val="3772859387"/>
              </p:ext>
            </p:extLst>
          </p:nvPr>
        </p:nvGraphicFramePr>
        <p:xfrm>
          <a:off x="354563" y="3200400"/>
          <a:ext cx="5243804" cy="2304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ladsholder til billede 11" descr="Skærmklip"/>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23835" r="23835"/>
          <a:stretch>
            <a:fillRect/>
          </a:stretch>
        </p:blipFill>
        <p:spPr>
          <a:xfrm>
            <a:off x="5598367" y="0"/>
            <a:ext cx="6593633" cy="6858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65061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7802" y="80557"/>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4" y="254288"/>
            <a:ext cx="10954139" cy="79766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3600" b="1" i="0" u="none" strike="noStrike" kern="1200" cap="none" spc="-60" normalizeH="0" baseline="0" noProof="0" dirty="0">
                <a:ln>
                  <a:noFill/>
                </a:ln>
                <a:solidFill>
                  <a:srgbClr val="FFFFFF"/>
                </a:solidFill>
                <a:effectLst/>
                <a:uLnTx/>
                <a:uFillTx/>
                <a:latin typeface="Verdana"/>
                <a:ea typeface="+mn-ea"/>
                <a:cs typeface="+mn-cs"/>
              </a:rPr>
              <a:t>Tilmeldte til workshoppen: </a:t>
            </a: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953311"/>
            <a:ext cx="11057571" cy="5316860"/>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pPr marL="0" indent="0">
              <a:buNone/>
            </a:pPr>
            <a:r>
              <a:rPr lang="da-DK" sz="2400" dirty="0"/>
              <a:t>Winnie Jakobsen</a:t>
            </a:r>
          </a:p>
          <a:p>
            <a:pPr marL="0" indent="0">
              <a:buNone/>
            </a:pPr>
            <a:r>
              <a:rPr lang="da-DK" sz="2400" dirty="0"/>
              <a:t>Dorthe Klitgaard Kristensen</a:t>
            </a:r>
          </a:p>
          <a:p>
            <a:pPr marL="0" indent="0">
              <a:buNone/>
            </a:pPr>
            <a:r>
              <a:rPr lang="da-DK" sz="2400" dirty="0"/>
              <a:t>Annika Danmark Clemensen </a:t>
            </a:r>
          </a:p>
          <a:p>
            <a:pPr marL="0" indent="0">
              <a:buNone/>
            </a:pPr>
            <a:r>
              <a:rPr lang="da-DK" sz="2400" dirty="0"/>
              <a:t>Marianne Dyhring Munck Basse</a:t>
            </a:r>
          </a:p>
          <a:p>
            <a:pPr marL="0" indent="0">
              <a:buNone/>
            </a:pPr>
            <a:r>
              <a:rPr lang="da-DK" sz="2400" dirty="0"/>
              <a:t>Susanne </a:t>
            </a:r>
            <a:r>
              <a:rPr lang="da-DK" sz="2400" dirty="0" err="1"/>
              <a:t>Kelder</a:t>
            </a:r>
            <a:r>
              <a:rPr lang="da-DK" sz="2400" dirty="0"/>
              <a:t> Skouboe</a:t>
            </a:r>
          </a:p>
          <a:p>
            <a:pPr marL="0" indent="0">
              <a:buNone/>
            </a:pPr>
            <a:r>
              <a:rPr lang="da-DK" sz="2400" dirty="0"/>
              <a:t>Torben Rasmussen </a:t>
            </a:r>
          </a:p>
          <a:p>
            <a:pPr marL="0" indent="0">
              <a:buNone/>
            </a:pPr>
            <a:r>
              <a:rPr lang="da-DK" sz="2400" dirty="0"/>
              <a:t>Anette Mollerup Fransen</a:t>
            </a:r>
          </a:p>
          <a:p>
            <a:pPr marL="0" indent="0">
              <a:buNone/>
            </a:pPr>
            <a:r>
              <a:rPr lang="da-DK" sz="2400" dirty="0"/>
              <a:t>Mette Ulstrup </a:t>
            </a:r>
          </a:p>
          <a:p>
            <a:pPr marL="0" indent="0">
              <a:buNone/>
            </a:pPr>
            <a:r>
              <a:rPr lang="da-DK" sz="2400" dirty="0"/>
              <a:t>Gitte Strangholt</a:t>
            </a:r>
          </a:p>
          <a:p>
            <a:pPr marL="0" indent="0">
              <a:buNone/>
            </a:pPr>
            <a:r>
              <a:rPr lang="da-DK" sz="2400" dirty="0"/>
              <a:t>Henriette Nielsen</a:t>
            </a:r>
          </a:p>
          <a:p>
            <a:pPr marL="0" indent="0">
              <a:buNone/>
            </a:pPr>
            <a:r>
              <a:rPr lang="da-DK" sz="2400" dirty="0"/>
              <a:t>Annette Wickstrøm </a:t>
            </a:r>
          </a:p>
        </p:txBody>
      </p:sp>
      <p:sp>
        <p:nvSpPr>
          <p:cNvPr id="2" name="Tekstfelt 1">
            <a:extLst>
              <a:ext uri="{FF2B5EF4-FFF2-40B4-BE49-F238E27FC236}">
                <a16:creationId xmlns:a16="http://schemas.microsoft.com/office/drawing/2014/main" id="{8378529E-95E2-A088-3E7C-788CD599D20E}"/>
              </a:ext>
            </a:extLst>
          </p:cNvPr>
          <p:cNvSpPr txBox="1"/>
          <p:nvPr/>
        </p:nvSpPr>
        <p:spPr>
          <a:xfrm>
            <a:off x="6293796" y="1750979"/>
            <a:ext cx="4591455" cy="3046988"/>
          </a:xfrm>
          <a:prstGeom prst="rect">
            <a:avLst/>
          </a:prstGeom>
          <a:noFill/>
          <a:ln>
            <a:solidFill>
              <a:schemeClr val="bg2"/>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srgbClr val="FFFFFF"/>
                </a:solidFill>
                <a:effectLst/>
                <a:uLnTx/>
                <a:uFillTx/>
                <a:latin typeface="Verdana"/>
                <a:ea typeface="+mn-ea"/>
                <a:cs typeface="+mn-cs"/>
              </a:rPr>
              <a:t>Der bliver ikke lavet referat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srgbClr val="FFFFFF"/>
                </a:solidFill>
                <a:effectLst/>
                <a:uLnTx/>
                <a:uFillTx/>
                <a:latin typeface="Verdana"/>
                <a:ea typeface="+mn-ea"/>
                <a:cs typeface="+mn-cs"/>
              </a:rPr>
              <a:t>I skal selv sørge for at få givet viden videre til jeres kolleger </a:t>
            </a:r>
          </a:p>
        </p:txBody>
      </p:sp>
    </p:spTree>
    <p:extLst>
      <p:ext uri="{BB962C8B-B14F-4D97-AF65-F5344CB8AC3E}">
        <p14:creationId xmlns:p14="http://schemas.microsoft.com/office/powerpoint/2010/main" val="233069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7926FB5A-2C57-A239-DB52-F3BD1714AD3A}"/>
              </a:ext>
            </a:extLst>
          </p:cNvPr>
          <p:cNvPicPr>
            <a:picLocks noGrp="1" noChangeAspect="1"/>
          </p:cNvPicPr>
          <p:nvPr>
            <p:ph type="pic" sz="quarter" idx="15"/>
          </p:nvPr>
        </p:nvPicPr>
        <p:blipFill rotWithShape="1">
          <a:blip r:embed="rId3"/>
          <a:srcRect l="-1280" t="12849" r="1280" b="12853"/>
          <a:stretch/>
        </p:blipFill>
        <p:spPr>
          <a:xfrm>
            <a:off x="2585889" y="893618"/>
            <a:ext cx="7148045" cy="32654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Pladsholder til tekst 2"/>
          <p:cNvSpPr>
            <a:spLocks noGrp="1"/>
          </p:cNvSpPr>
          <p:nvPr>
            <p:ph type="body" sz="quarter" idx="10"/>
          </p:nvPr>
        </p:nvSpPr>
        <p:spPr>
          <a:xfrm>
            <a:off x="1042986" y="311728"/>
            <a:ext cx="10310813" cy="505835"/>
          </a:xfrm>
        </p:spPr>
        <p:txBody>
          <a:bodyPr>
            <a:normAutofit lnSpcReduction="10000"/>
          </a:bodyPr>
          <a:lstStyle/>
          <a:p>
            <a:r>
              <a:rPr lang="da-DK" sz="3100" dirty="0">
                <a:solidFill>
                  <a:schemeClr val="bg1"/>
                </a:solidFill>
              </a:rPr>
              <a:t>KMD Guide – Flere måder at søge på </a:t>
            </a:r>
          </a:p>
        </p:txBody>
      </p:sp>
      <p:sp>
        <p:nvSpPr>
          <p:cNvPr id="4" name="Pladsholder til tekst 3"/>
          <p:cNvSpPr>
            <a:spLocks noGrp="1"/>
          </p:cNvSpPr>
          <p:nvPr>
            <p:ph type="body" sz="quarter" idx="11"/>
          </p:nvPr>
        </p:nvSpPr>
        <p:spPr>
          <a:xfrm>
            <a:off x="1195261" y="4424516"/>
            <a:ext cx="10463340" cy="2121756"/>
          </a:xfrm>
        </p:spPr>
        <p:txBody>
          <a:bodyPr>
            <a:normAutofit fontScale="85000" lnSpcReduction="20000"/>
          </a:bodyPr>
          <a:lstStyle/>
          <a:p>
            <a:pPr marL="285750" indent="-285750">
              <a:buFont typeface="Arial" panose="020B0604020202020204" pitchFamily="34" charset="0"/>
              <a:buChar char="•"/>
            </a:pPr>
            <a:r>
              <a:rPr lang="da-DK" sz="2400" b="1" dirty="0"/>
              <a:t>Flere indgange – flere søge muligheder </a:t>
            </a:r>
          </a:p>
          <a:p>
            <a:endParaRPr lang="da-DK" sz="2400" b="1" dirty="0"/>
          </a:p>
          <a:p>
            <a:pPr marL="285750" indent="-285750">
              <a:buFont typeface="Arial" panose="020B0604020202020204" pitchFamily="34" charset="0"/>
              <a:buChar char="•"/>
            </a:pPr>
            <a:r>
              <a:rPr lang="da-DK" sz="2400" b="1" dirty="0"/>
              <a:t>Mere information på hver enkelt søgning/krav/fordringstype.</a:t>
            </a:r>
          </a:p>
          <a:p>
            <a:r>
              <a:rPr lang="da-DK" sz="2400" b="1" dirty="0"/>
              <a:t> </a:t>
            </a:r>
          </a:p>
          <a:p>
            <a:pPr algn="ctr"/>
            <a:r>
              <a:rPr lang="nb-NO" sz="1900" b="1" i="0" u="none" strike="noStrike" dirty="0">
                <a:solidFill>
                  <a:srgbClr val="356093"/>
                </a:solidFill>
                <a:effectLst/>
                <a:latin typeface="Lato" panose="020F0502020204030203" pitchFamily="34" charset="0"/>
                <a:hlinkClick r:id="rId4"/>
              </a:rPr>
              <a:t>https://fordringstyperguide.kmd.dk/</a:t>
            </a:r>
            <a:endParaRPr lang="da-DK" sz="1900" dirty="0">
              <a:solidFill>
                <a:schemeClr val="bg1"/>
              </a:solidFill>
            </a:endParaRPr>
          </a:p>
          <a:p>
            <a:br>
              <a:rPr lang="da-DK" sz="1800" dirty="0"/>
            </a:br>
            <a:endParaRPr lang="da-DK" sz="1800" dirty="0"/>
          </a:p>
        </p:txBody>
      </p:sp>
    </p:spTree>
    <p:extLst>
      <p:ext uri="{BB962C8B-B14F-4D97-AF65-F5344CB8AC3E}">
        <p14:creationId xmlns:p14="http://schemas.microsoft.com/office/powerpoint/2010/main" val="2485929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57200" y="541177"/>
            <a:ext cx="2743200" cy="1371600"/>
          </a:xfrm>
        </p:spPr>
        <p:txBody>
          <a:bodyPr>
            <a:normAutofit/>
          </a:bodyPr>
          <a:lstStyle/>
          <a:p>
            <a:r>
              <a:rPr lang="da-DK" sz="2400" dirty="0">
                <a:solidFill>
                  <a:schemeClr val="bg1"/>
                </a:solidFill>
              </a:rPr>
              <a:t>KMD Guide</a:t>
            </a:r>
          </a:p>
        </p:txBody>
      </p:sp>
      <p:sp>
        <p:nvSpPr>
          <p:cNvPr id="4" name="Pladsholder til tekst 3"/>
          <p:cNvSpPr>
            <a:spLocks noGrp="1"/>
          </p:cNvSpPr>
          <p:nvPr>
            <p:ph type="body" sz="quarter" idx="11"/>
          </p:nvPr>
        </p:nvSpPr>
        <p:spPr>
          <a:xfrm>
            <a:off x="371475" y="1091682"/>
            <a:ext cx="3448050" cy="5383763"/>
          </a:xfrm>
        </p:spPr>
        <p:txBody>
          <a:bodyPr/>
          <a:lstStyle/>
          <a:p>
            <a:r>
              <a:rPr lang="da-DK" sz="1600" dirty="0">
                <a:solidFill>
                  <a:schemeClr val="bg1"/>
                </a:solidFill>
              </a:rPr>
              <a:t>Eksempel på søgning: </a:t>
            </a: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r>
              <a:rPr lang="nb-NO" sz="2000" b="1" i="0" dirty="0">
                <a:solidFill>
                  <a:schemeClr val="bg1"/>
                </a:solidFill>
                <a:effectLst/>
                <a:latin typeface="Lato" panose="020F0502020204030203" pitchFamily="34" charset="0"/>
              </a:rPr>
              <a:t>I kan tilgå løsningen via: </a:t>
            </a:r>
          </a:p>
          <a:p>
            <a:r>
              <a:rPr lang="nb-NO" sz="2000" b="1" i="0" u="none" strike="noStrike" dirty="0">
                <a:solidFill>
                  <a:srgbClr val="356093"/>
                </a:solidFill>
                <a:effectLst/>
                <a:latin typeface="Lato" panose="020F0502020204030203" pitchFamily="34" charset="0"/>
                <a:hlinkClick r:id="rId3"/>
              </a:rPr>
              <a:t>https://fordringstyperguide.kmd.dk/</a:t>
            </a:r>
            <a:endParaRPr lang="da-DK" sz="2000" dirty="0">
              <a:solidFill>
                <a:schemeClr val="bg1"/>
              </a:solidFill>
            </a:endParaRPr>
          </a:p>
        </p:txBody>
      </p:sp>
      <p:pic>
        <p:nvPicPr>
          <p:cNvPr id="16" name="Pladsholder til billede 15">
            <a:extLst>
              <a:ext uri="{FF2B5EF4-FFF2-40B4-BE49-F238E27FC236}">
                <a16:creationId xmlns:a16="http://schemas.microsoft.com/office/drawing/2014/main" id="{8B0BE8C4-23B1-AD44-0F14-9A8DE660BB4D}"/>
              </a:ext>
            </a:extLst>
          </p:cNvPr>
          <p:cNvPicPr>
            <a:picLocks noGrp="1" noChangeAspect="1"/>
          </p:cNvPicPr>
          <p:nvPr>
            <p:ph type="pic" sz="quarter" idx="15"/>
          </p:nvPr>
        </p:nvPicPr>
        <p:blipFill rotWithShape="1">
          <a:blip r:embed="rId4"/>
          <a:srcRect t="12055" r="10549" b="1368"/>
          <a:stretch/>
        </p:blipFill>
        <p:spPr>
          <a:xfrm>
            <a:off x="3819524" y="0"/>
            <a:ext cx="10960947" cy="6857999"/>
          </a:xfrm>
        </p:spPr>
      </p:pic>
    </p:spTree>
    <p:extLst>
      <p:ext uri="{BB962C8B-B14F-4D97-AF65-F5344CB8AC3E}">
        <p14:creationId xmlns:p14="http://schemas.microsoft.com/office/powerpoint/2010/main" val="2054263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Civilretslige</a:t>
            </a:r>
          </a:p>
          <a:p>
            <a:r>
              <a:rPr lang="da-DK" sz="2400" dirty="0">
                <a:solidFill>
                  <a:schemeClr val="bg1"/>
                </a:solidFill>
              </a:rPr>
              <a:t>Fordringer</a:t>
            </a:r>
          </a:p>
        </p:txBody>
      </p:sp>
      <p:sp>
        <p:nvSpPr>
          <p:cNvPr id="4" name="Pladsholder til tekst 3"/>
          <p:cNvSpPr>
            <a:spLocks noGrp="1"/>
          </p:cNvSpPr>
          <p:nvPr>
            <p:ph type="body" sz="quarter" idx="11"/>
          </p:nvPr>
        </p:nvSpPr>
        <p:spPr>
          <a:xfrm>
            <a:off x="506896" y="1739348"/>
            <a:ext cx="2077278" cy="4736097"/>
          </a:xfrm>
          <a:effectLst>
            <a:innerShdw blurRad="63500" dist="50800" dir="135000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Man kan blive </a:t>
            </a:r>
          </a:p>
          <a:p>
            <a:r>
              <a:rPr lang="da-DK" sz="1800" b="1" dirty="0">
                <a:solidFill>
                  <a:schemeClr val="bg1"/>
                </a:solidFill>
              </a:rPr>
              <a:t>”snydt” </a:t>
            </a:r>
          </a:p>
          <a:p>
            <a:endParaRPr lang="da-DK" sz="1800" b="1" dirty="0">
              <a:solidFill>
                <a:schemeClr val="bg1"/>
              </a:solidFill>
            </a:endParaRPr>
          </a:p>
          <a:p>
            <a:r>
              <a:rPr lang="da-DK" sz="1800" b="1" dirty="0">
                <a:solidFill>
                  <a:schemeClr val="bg1"/>
                </a:solidFill>
              </a:rPr>
              <a:t>Det kan se ud som om </a:t>
            </a:r>
          </a:p>
          <a:p>
            <a:r>
              <a:rPr lang="da-DK" sz="1800" b="1" dirty="0">
                <a:solidFill>
                  <a:schemeClr val="bg1"/>
                </a:solidFill>
              </a:rPr>
              <a:t>at der kun er </a:t>
            </a:r>
          </a:p>
          <a:p>
            <a:pPr algn="ctr"/>
            <a:r>
              <a:rPr lang="da-DK" sz="1800" b="1" dirty="0">
                <a:solidFill>
                  <a:schemeClr val="bg1"/>
                </a:solidFill>
              </a:rPr>
              <a:t>7 </a:t>
            </a:r>
          </a:p>
          <a:p>
            <a:r>
              <a:rPr lang="da-DK" sz="1800" b="1" dirty="0">
                <a:solidFill>
                  <a:schemeClr val="bg1"/>
                </a:solidFill>
              </a:rPr>
              <a:t>fordringstyper</a:t>
            </a:r>
          </a:p>
        </p:txBody>
      </p:sp>
      <p:sp>
        <p:nvSpPr>
          <p:cNvPr id="2" name="Ellipse 1"/>
          <p:cNvSpPr/>
          <p:nvPr/>
        </p:nvSpPr>
        <p:spPr>
          <a:xfrm>
            <a:off x="5829299" y="1371600"/>
            <a:ext cx="4657725" cy="5297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EC022E"/>
                </a:solidFill>
              </a:ln>
              <a:solidFill>
                <a:schemeClr val="accent2"/>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Pladsholder til billede 9">
            <a:extLst>
              <a:ext uri="{FF2B5EF4-FFF2-40B4-BE49-F238E27FC236}">
                <a16:creationId xmlns:a16="http://schemas.microsoft.com/office/drawing/2014/main" id="{FB391C7E-AFCE-0244-EEE5-70E431B56364}"/>
              </a:ext>
            </a:extLst>
          </p:cNvPr>
          <p:cNvPicPr>
            <a:picLocks noGrp="1" noChangeAspect="1"/>
          </p:cNvPicPr>
          <p:nvPr>
            <p:ph type="pic" sz="quarter" idx="15"/>
          </p:nvPr>
        </p:nvPicPr>
        <p:blipFill>
          <a:blip r:embed="rId3"/>
          <a:srcRect l="14481" r="14481"/>
          <a:stretch>
            <a:fillRect/>
          </a:stretch>
        </p:blipFill>
        <p:spPr>
          <a:xfrm>
            <a:off x="2822864" y="0"/>
            <a:ext cx="9372600" cy="6858000"/>
          </a:xfrm>
        </p:spPr>
      </p:pic>
      <p:sp>
        <p:nvSpPr>
          <p:cNvPr id="12" name="Ellipse 11">
            <a:extLst>
              <a:ext uri="{FF2B5EF4-FFF2-40B4-BE49-F238E27FC236}">
                <a16:creationId xmlns:a16="http://schemas.microsoft.com/office/drawing/2014/main" id="{0A2F1918-C8C1-363E-3B42-D45CA33C0CF2}"/>
              </a:ext>
            </a:extLst>
          </p:cNvPr>
          <p:cNvSpPr/>
          <p:nvPr/>
        </p:nvSpPr>
        <p:spPr>
          <a:xfrm>
            <a:off x="5698435" y="1403952"/>
            <a:ext cx="3969440" cy="5406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FF0000"/>
                </a:solidFill>
              </a:ln>
              <a:noFill/>
            </a:endParaRPr>
          </a:p>
        </p:txBody>
      </p:sp>
    </p:spTree>
    <p:extLst>
      <p:ext uri="{BB962C8B-B14F-4D97-AF65-F5344CB8AC3E}">
        <p14:creationId xmlns:p14="http://schemas.microsoft.com/office/powerpoint/2010/main" val="1056716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533400" y="480060"/>
            <a:ext cx="9151620" cy="2026919"/>
          </a:xfrm>
        </p:spPr>
        <p:txBody>
          <a:bodyPr>
            <a:normAutofit fontScale="40000" lnSpcReduction="20000"/>
          </a:bodyPr>
          <a:lstStyle/>
          <a:p>
            <a:r>
              <a:rPr lang="da-DK" sz="4500" dirty="0">
                <a:solidFill>
                  <a:schemeClr val="bg1"/>
                </a:solidFill>
              </a:rPr>
              <a:t>I har ønsket: </a:t>
            </a:r>
          </a:p>
          <a:p>
            <a:r>
              <a:rPr lang="da-DK" sz="3600" dirty="0">
                <a:solidFill>
                  <a:schemeClr val="bg1"/>
                </a:solidFill>
              </a:rPr>
              <a:t>En oversigt over fordringstyper og som indeholder: </a:t>
            </a:r>
          </a:p>
          <a:p>
            <a:r>
              <a:rPr lang="da-DK" sz="3600" dirty="0">
                <a:solidFill>
                  <a:schemeClr val="bg1"/>
                </a:solidFill>
              </a:rPr>
              <a:t>aftaleindholdstype, hovedtransaktion, deltransaktion ….</a:t>
            </a:r>
          </a:p>
          <a:p>
            <a:r>
              <a:rPr lang="da-DK" sz="4300" dirty="0">
                <a:solidFill>
                  <a:srgbClr val="FFC000"/>
                </a:solidFill>
              </a:rPr>
              <a:t>Det skema findes allerede! </a:t>
            </a:r>
          </a:p>
          <a:p>
            <a:r>
              <a:rPr lang="da-DK" dirty="0">
                <a:solidFill>
                  <a:srgbClr val="FFC000"/>
                </a:solidFill>
                <a:hlinkClick r:id="rId3">
                  <a:extLst>
                    <a:ext uri="{A12FA001-AC4F-418D-AE19-62706E023703}">
                      <ahyp:hlinkClr xmlns:ahyp="http://schemas.microsoft.com/office/drawing/2018/hyperlinkcolor" val="tx"/>
                    </a:ext>
                  </a:extLst>
                </a:hlinkClick>
              </a:rPr>
              <a:t>https://broen.randers.dk/%C3%B8konomi/betalingskontoret/psrm/fordringstype/</a:t>
            </a:r>
            <a:r>
              <a:rPr lang="da-DK" dirty="0">
                <a:solidFill>
                  <a:srgbClr val="FFC000"/>
                </a:solidFill>
              </a:rPr>
              <a:t> </a:t>
            </a:r>
          </a:p>
          <a:p>
            <a:r>
              <a:rPr lang="da-DK" dirty="0">
                <a:solidFill>
                  <a:schemeClr val="bg1"/>
                </a:solidFill>
              </a:rPr>
              <a:t>Det skema er blot et af de mange ”hjælpeværktøjer” I kan finde på BROEN</a:t>
            </a:r>
          </a:p>
          <a:p>
            <a:endParaRPr lang="da-DK" dirty="0">
              <a:solidFill>
                <a:srgbClr val="FFC000"/>
              </a:solidFill>
            </a:endParaRPr>
          </a:p>
          <a:p>
            <a:endParaRPr lang="da-DK" sz="2400" dirty="0">
              <a:solidFill>
                <a:schemeClr val="bg1"/>
              </a:solidFill>
            </a:endParaRPr>
          </a:p>
        </p:txBody>
      </p:sp>
      <p:pic>
        <p:nvPicPr>
          <p:cNvPr id="2" name="Billede 1" descr="Konverteringstabel NY SD - Aftaleindholdstype hovedtrans og deltrans og gamle betalingsarter med eksempler på fordringstyper tilrettet BD - Excel">
            <a:extLst>
              <a:ext uri="{FF2B5EF4-FFF2-40B4-BE49-F238E27FC236}">
                <a16:creationId xmlns:a16="http://schemas.microsoft.com/office/drawing/2014/main" id="{9AA3CFEF-18C7-FEFB-D1B6-749ABFBF6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0" y="2377828"/>
            <a:ext cx="8488680" cy="4256435"/>
          </a:xfrm>
          <a:prstGeom prst="rect">
            <a:avLst/>
          </a:prstGeom>
        </p:spPr>
      </p:pic>
    </p:spTree>
    <p:extLst>
      <p:ext uri="{BB962C8B-B14F-4D97-AF65-F5344CB8AC3E}">
        <p14:creationId xmlns:p14="http://schemas.microsoft.com/office/powerpoint/2010/main" val="25426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
                                            <p:txEl>
                                              <p:pRg st="3" end="3"/>
                                            </p:txEl>
                                          </p:spTgt>
                                        </p:tgtEl>
                                        <p:attrNameLst>
                                          <p:attrName>style.color</p:attrName>
                                        </p:attrNameLst>
                                      </p:cBhvr>
                                      <p:to>
                                        <a:schemeClr val="bg1"/>
                                      </p:to>
                                    </p:animClr>
                                    <p:animClr clrSpc="rgb" dir="cw">
                                      <p:cBhvr>
                                        <p:cTn id="7" dur="250" autoRev="1" fill="remove"/>
                                        <p:tgtEl>
                                          <p:spTgt spid="3">
                                            <p:txEl>
                                              <p:pRg st="3" end="3"/>
                                            </p:txEl>
                                          </p:spTgt>
                                        </p:tgtEl>
                                        <p:attrNameLst>
                                          <p:attrName>fillcolor</p:attrName>
                                        </p:attrNameLst>
                                      </p:cBhvr>
                                      <p:to>
                                        <a:schemeClr val="bg1"/>
                                      </p:to>
                                    </p:animClr>
                                    <p:set>
                                      <p:cBhvr>
                                        <p:cTn id="8" dur="250" autoRev="1" fill="remove"/>
                                        <p:tgtEl>
                                          <p:spTgt spid="3">
                                            <p:txEl>
                                              <p:pRg st="3" end="3"/>
                                            </p:txEl>
                                          </p:spTgt>
                                        </p:tgtEl>
                                        <p:attrNameLst>
                                          <p:attrName>fill.type</p:attrName>
                                        </p:attrNameLst>
                                      </p:cBhvr>
                                      <p:to>
                                        <p:strVal val="solid"/>
                                      </p:to>
                                    </p:set>
                                    <p:set>
                                      <p:cBhvr>
                                        <p:cTn id="9" dur="250" autoRev="1" fill="remove"/>
                                        <p:tgtEl>
                                          <p:spTgt spid="3">
                                            <p:txEl>
                                              <p:pRg st="3" end="3"/>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5" presetClass="emph" presetSubtype="0" fill="hold" nodeType="clickEffect">
                                  <p:stCondLst>
                                    <p:cond delay="0"/>
                                  </p:stCondLst>
                                  <p:childTnLst>
                                    <p:anim calcmode="discrete" valueType="str">
                                      <p:cBhvr>
                                        <p:cTn id="13" dur="1000" fill="hold"/>
                                        <p:tgtEl>
                                          <p:spTgt spid="3">
                                            <p:txEl>
                                              <p:pRg st="3" end="3"/>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SD skema: Aftale-indholdstyper, hovedtrans, deltrans mv. </a:t>
            </a:r>
          </a:p>
        </p:txBody>
      </p:sp>
      <p:sp>
        <p:nvSpPr>
          <p:cNvPr id="4" name="Pladsholder til tekst 3"/>
          <p:cNvSpPr>
            <a:spLocks noGrp="1"/>
          </p:cNvSpPr>
          <p:nvPr>
            <p:ph type="body" sz="quarter" idx="11"/>
          </p:nvPr>
        </p:nvSpPr>
        <p:spPr>
          <a:xfrm>
            <a:off x="506896" y="2597727"/>
            <a:ext cx="2077278" cy="3719096"/>
          </a:xfrm>
          <a:effectLst>
            <a:innerShdw blurRad="63500" dist="50800" dir="135000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Opsætningen i debitor. </a:t>
            </a:r>
          </a:p>
          <a:p>
            <a:endParaRPr lang="da-DK" sz="1800" b="1" dirty="0">
              <a:solidFill>
                <a:schemeClr val="bg1"/>
              </a:solidFill>
            </a:endParaRPr>
          </a:p>
          <a:p>
            <a:pPr>
              <a:spcBef>
                <a:spcPts val="0"/>
              </a:spcBef>
            </a:pPr>
            <a:r>
              <a:rPr lang="da-DK" sz="1800" b="1" dirty="0" err="1">
                <a:solidFill>
                  <a:schemeClr val="bg1"/>
                </a:solidFill>
              </a:rPr>
              <a:t>Udfra</a:t>
            </a:r>
            <a:r>
              <a:rPr lang="da-DK" sz="1800" b="1" dirty="0">
                <a:solidFill>
                  <a:schemeClr val="bg1"/>
                </a:solidFill>
              </a:rPr>
              <a:t> denne opsætning styres rykker</a:t>
            </a:r>
          </a:p>
          <a:p>
            <a:pPr>
              <a:spcBef>
                <a:spcPts val="0"/>
              </a:spcBef>
            </a:pPr>
            <a:r>
              <a:rPr lang="da-DK" sz="1800" b="1" dirty="0">
                <a:solidFill>
                  <a:schemeClr val="bg1"/>
                </a:solidFill>
              </a:rPr>
              <a:t>procedure, rykkersats, forældelse mv. </a:t>
            </a:r>
          </a:p>
          <a:p>
            <a:pPr>
              <a:spcBef>
                <a:spcPts val="0"/>
              </a:spcBef>
            </a:pPr>
            <a:endParaRPr lang="da-DK" sz="1800" b="1" dirty="0">
              <a:solidFill>
                <a:schemeClr val="bg1"/>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ladsholder til billede 13" descr="Et billede, der indeholder bord&#10;&#10;Automatisk genereret beskrivelse">
            <a:extLst>
              <a:ext uri="{FF2B5EF4-FFF2-40B4-BE49-F238E27FC236}">
                <a16:creationId xmlns:a16="http://schemas.microsoft.com/office/drawing/2014/main" id="{113C37BA-E4F8-2726-205E-D04FED1E2EE8}"/>
              </a:ext>
            </a:extLst>
          </p:cNvPr>
          <p:cNvPicPr>
            <a:picLocks noGrp="1" noChangeAspect="1"/>
          </p:cNvPicPr>
          <p:nvPr>
            <p:ph type="pic" sz="quarter" idx="15"/>
          </p:nvPr>
        </p:nvPicPr>
        <p:blipFill>
          <a:blip r:embed="rId3"/>
          <a:srcRect l="14087" r="14087"/>
          <a:stretch>
            <a:fillRect/>
          </a:stretch>
        </p:blipFill>
        <p:spPr>
          <a:xfrm>
            <a:off x="3082925" y="0"/>
            <a:ext cx="9109075" cy="6858000"/>
          </a:xfrm>
        </p:spPr>
      </p:pic>
      <p:sp>
        <p:nvSpPr>
          <p:cNvPr id="15" name="Ellipse 14">
            <a:extLst>
              <a:ext uri="{FF2B5EF4-FFF2-40B4-BE49-F238E27FC236}">
                <a16:creationId xmlns:a16="http://schemas.microsoft.com/office/drawing/2014/main" id="{8A1ED61C-6C0F-7D24-2F2B-8E2888AEDD9E}"/>
              </a:ext>
            </a:extLst>
          </p:cNvPr>
          <p:cNvSpPr/>
          <p:nvPr/>
        </p:nvSpPr>
        <p:spPr>
          <a:xfrm>
            <a:off x="5875821" y="3190672"/>
            <a:ext cx="3881022" cy="3307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63B8B7C0-B2C7-7660-55FE-4C7E967B3D29}"/>
              </a:ext>
            </a:extLst>
          </p:cNvPr>
          <p:cNvSpPr/>
          <p:nvPr/>
        </p:nvSpPr>
        <p:spPr>
          <a:xfrm>
            <a:off x="5875822" y="3599235"/>
            <a:ext cx="3881022" cy="408562"/>
          </a:xfrm>
          <a:prstGeom prst="ellipse">
            <a:avLst/>
          </a:prstGeom>
          <a:noFill/>
          <a:ln>
            <a:solidFill>
              <a:srgbClr val="EC0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60735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839755"/>
          </a:xfrm>
        </p:spPr>
        <p:txBody>
          <a:bodyPr>
            <a:normAutofit fontScale="85000" lnSpcReduction="20000"/>
          </a:bodyPr>
          <a:lstStyle/>
          <a:p>
            <a:r>
              <a:rPr lang="da-DK" dirty="0"/>
              <a:t>Gældsstyrelsens materiale</a:t>
            </a:r>
          </a:p>
        </p:txBody>
      </p:sp>
      <p:sp>
        <p:nvSpPr>
          <p:cNvPr id="4" name="Pladsholder til tekst 3"/>
          <p:cNvSpPr>
            <a:spLocks noGrp="1"/>
          </p:cNvSpPr>
          <p:nvPr>
            <p:ph type="body" sz="quarter" idx="11"/>
          </p:nvPr>
        </p:nvSpPr>
        <p:spPr>
          <a:xfrm>
            <a:off x="755780" y="1390260"/>
            <a:ext cx="4973694" cy="4814694"/>
          </a:xfrm>
        </p:spPr>
        <p:txBody>
          <a:bodyPr>
            <a:noAutofit/>
          </a:bodyPr>
          <a:lstStyle/>
          <a:p>
            <a:endParaRPr lang="da-DK" sz="2400" dirty="0"/>
          </a:p>
          <a:p>
            <a:r>
              <a:rPr lang="da-DK" sz="2400" dirty="0"/>
              <a:t>Det er her du starter! </a:t>
            </a:r>
          </a:p>
          <a:p>
            <a:endParaRPr lang="da-DK" sz="2400" dirty="0"/>
          </a:p>
          <a:p>
            <a:r>
              <a:rPr lang="da-DK" sz="2400" dirty="0"/>
              <a:t>Det er her du går tilbage til – </a:t>
            </a:r>
            <a:r>
              <a:rPr lang="da-DK" sz="2400" dirty="0" err="1"/>
              <a:t>when</a:t>
            </a:r>
            <a:r>
              <a:rPr lang="da-DK" sz="2400" dirty="0"/>
              <a:t> in </a:t>
            </a:r>
            <a:r>
              <a:rPr lang="da-DK" sz="2400" dirty="0" err="1"/>
              <a:t>doubt</a:t>
            </a:r>
            <a:endParaRPr lang="da-DK" sz="2400" dirty="0"/>
          </a:p>
          <a:p>
            <a:endParaRPr lang="da-DK" sz="2400" dirty="0"/>
          </a:p>
          <a:p>
            <a:endParaRPr lang="da-DK" sz="2400" dirty="0"/>
          </a:p>
          <a:p>
            <a:endParaRPr lang="da-DK" sz="2400" dirty="0"/>
          </a:p>
          <a:p>
            <a:endParaRPr lang="da-DK" sz="2400" dirty="0"/>
          </a:p>
          <a:p>
            <a:endParaRPr lang="da-DK" sz="2400" dirty="0"/>
          </a:p>
        </p:txBody>
      </p:sp>
      <p:sp>
        <p:nvSpPr>
          <p:cNvPr id="5" name="Højrepil 4"/>
          <p:cNvSpPr/>
          <p:nvPr/>
        </p:nvSpPr>
        <p:spPr>
          <a:xfrm>
            <a:off x="333376" y="4254233"/>
            <a:ext cx="5600700" cy="195072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pic>
        <p:nvPicPr>
          <p:cNvPr id="10" name="Pladsholder til billede 9" descr="Forretningsområder ">
            <a:extLst>
              <a:ext uri="{FF2B5EF4-FFF2-40B4-BE49-F238E27FC236}">
                <a16:creationId xmlns:a16="http://schemas.microsoft.com/office/drawing/2014/main" id="{12713AFC-2FD1-23C6-9C96-A3E832E062B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1556" t="13611" r="-1556" b="-13611"/>
          <a:stretch/>
        </p:blipFill>
        <p:spPr>
          <a:xfrm>
            <a:off x="6096000" y="0"/>
            <a:ext cx="6191250" cy="7791450"/>
          </a:xfrm>
        </p:spPr>
      </p:pic>
      <p:sp>
        <p:nvSpPr>
          <p:cNvPr id="11" name="Tekstfelt 10">
            <a:extLst>
              <a:ext uri="{FF2B5EF4-FFF2-40B4-BE49-F238E27FC236}">
                <a16:creationId xmlns:a16="http://schemas.microsoft.com/office/drawing/2014/main" id="{D6B1787D-2905-F9B5-C778-25C937A91A81}"/>
              </a:ext>
            </a:extLst>
          </p:cNvPr>
          <p:cNvSpPr txBox="1"/>
          <p:nvPr/>
        </p:nvSpPr>
        <p:spPr>
          <a:xfrm>
            <a:off x="755779" y="4895850"/>
            <a:ext cx="4168645" cy="646331"/>
          </a:xfrm>
          <a:prstGeom prst="rect">
            <a:avLst/>
          </a:prstGeom>
          <a:noFill/>
        </p:spPr>
        <p:txBody>
          <a:bodyPr wrap="square" rtlCol="0">
            <a:spAutoFit/>
          </a:bodyPr>
          <a:lstStyle/>
          <a:p>
            <a:r>
              <a:rPr lang="da-DK" dirty="0">
                <a:hlinkClick r:id="rId4"/>
              </a:rPr>
              <a:t>https://gaeldst.dk/fordringshaver/individuelle-aftaler/kommuner</a:t>
            </a:r>
            <a:endParaRPr lang="da-DK" dirty="0"/>
          </a:p>
        </p:txBody>
      </p:sp>
    </p:spTree>
    <p:extLst>
      <p:ext uri="{BB962C8B-B14F-4D97-AF65-F5344CB8AC3E}">
        <p14:creationId xmlns:p14="http://schemas.microsoft.com/office/powerpoint/2010/main" val="4106081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OPDATERINGER</a:t>
            </a:r>
          </a:p>
          <a:p>
            <a:r>
              <a:rPr lang="da-DK" sz="3600" dirty="0"/>
              <a:t>fra Gældsstyrelsen</a:t>
            </a:r>
          </a:p>
          <a:p>
            <a:endParaRPr lang="da-DK" dirty="0"/>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Der kommer løbende opdateringer </a:t>
            </a:r>
          </a:p>
          <a:p>
            <a:endParaRPr lang="da-DK" sz="2400" dirty="0"/>
          </a:p>
          <a:p>
            <a:r>
              <a:rPr lang="da-DK" sz="2400" dirty="0"/>
              <a:t>Husk at </a:t>
            </a:r>
            <a:r>
              <a:rPr lang="da-DK" sz="2400" dirty="0" err="1"/>
              <a:t>checke</a:t>
            </a:r>
            <a:r>
              <a:rPr lang="da-DK" sz="2400" dirty="0"/>
              <a:t> materialet </a:t>
            </a:r>
          </a:p>
          <a:p>
            <a:pPr marL="342900" indent="-342900">
              <a:buFontTx/>
              <a:buChar char="-"/>
            </a:pPr>
            <a:r>
              <a:rPr lang="da-DK" sz="2400" dirty="0"/>
              <a:t>at der ikke er kommet </a:t>
            </a:r>
          </a:p>
          <a:p>
            <a:r>
              <a:rPr lang="da-DK" sz="2400" dirty="0"/>
              <a:t>   ændringer </a:t>
            </a:r>
          </a:p>
          <a:p>
            <a:endParaRPr lang="da-DK" sz="2400" dirty="0"/>
          </a:p>
          <a:p>
            <a:r>
              <a:rPr lang="da-DK" sz="2400" dirty="0"/>
              <a:t>Eksempelvis var der filterændringer den 19.12.23 på KFPHJEM</a:t>
            </a:r>
          </a:p>
          <a:p>
            <a:endParaRPr lang="da-DK" sz="2400" dirty="0"/>
          </a:p>
          <a:p>
            <a:endParaRPr lang="da-DK" sz="2400" dirty="0"/>
          </a:p>
        </p:txBody>
      </p:sp>
      <p:pic>
        <p:nvPicPr>
          <p:cNvPr id="11" name="Pladsholder til billede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075" r="12075"/>
          <a:stretch>
            <a:fillRect/>
          </a:stretch>
        </p:blipFill>
        <p:spPr>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3977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fontScale="92500" lnSpcReduction="20000"/>
          </a:bodyPr>
          <a:lstStyle/>
          <a:p>
            <a:r>
              <a:rPr lang="da-DK" sz="3600" dirty="0"/>
              <a:t>Fordringstype: Hjælp/sparring med Betalingskontoret</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lgn="l" rtl="0" fontAlgn="base">
              <a:lnSpc>
                <a:spcPct val="100000"/>
              </a:lnSpc>
              <a:buNone/>
            </a:pPr>
            <a:r>
              <a:rPr lang="da-DK" sz="2000" b="1" i="0" dirty="0">
                <a:solidFill>
                  <a:srgbClr val="E7E7E7"/>
                </a:solidFill>
                <a:effectLst/>
                <a:latin typeface="Calibri" panose="020F0502020204030204" pitchFamily="34" charset="0"/>
              </a:rPr>
              <a:t>Betalingskontoret hjælper også gerne … </a:t>
            </a:r>
          </a:p>
          <a:p>
            <a:pPr fontAlgn="base">
              <a:lnSpc>
                <a:spcPct val="100000"/>
              </a:lnSpc>
            </a:pPr>
            <a:r>
              <a:rPr lang="da-DK" sz="2000" dirty="0">
                <a:solidFill>
                  <a:srgbClr val="E7E7E7"/>
                </a:solidFill>
                <a:latin typeface="Calibri" panose="020F0502020204030204" pitchFamily="34" charset="0"/>
              </a:rPr>
              <a:t>Vi er en sparringspartner</a:t>
            </a:r>
          </a:p>
          <a:p>
            <a:pPr fontAlgn="base">
              <a:lnSpc>
                <a:spcPct val="100000"/>
              </a:lnSpc>
            </a:pPr>
            <a:r>
              <a:rPr lang="da-DK" sz="2000" dirty="0">
                <a:solidFill>
                  <a:srgbClr val="E7E7E7"/>
                </a:solidFill>
                <a:latin typeface="Calibri" panose="020F0502020204030204" pitchFamily="34" charset="0"/>
              </a:rPr>
              <a:t>Vi kan stille de undrende/dumme spørgsmål</a:t>
            </a:r>
          </a:p>
          <a:p>
            <a:pPr fontAlgn="base">
              <a:lnSpc>
                <a:spcPct val="100000"/>
              </a:lnSpc>
            </a:pPr>
            <a:r>
              <a:rPr lang="da-DK" sz="2000" dirty="0">
                <a:solidFill>
                  <a:srgbClr val="E7E7E7"/>
                </a:solidFill>
                <a:latin typeface="Calibri" panose="020F0502020204030204" pitchFamily="34" charset="0"/>
              </a:rPr>
              <a:t>Vi ser/læser måske andre ting </a:t>
            </a:r>
          </a:p>
          <a:p>
            <a:pPr fontAlgn="base">
              <a:lnSpc>
                <a:spcPct val="100000"/>
              </a:lnSpc>
            </a:pPr>
            <a:r>
              <a:rPr lang="da-DK" sz="2000" dirty="0">
                <a:solidFill>
                  <a:srgbClr val="E7E7E7"/>
                </a:solidFill>
                <a:latin typeface="Calibri" panose="020F0502020204030204" pitchFamily="34" charset="0"/>
              </a:rPr>
              <a:t>Vi tager kontakt til Gældsstyrelsen ved tvivl/mangler mv. </a:t>
            </a:r>
          </a:p>
          <a:p>
            <a:pPr marL="0" indent="0" fontAlgn="base">
              <a:lnSpc>
                <a:spcPct val="100000"/>
              </a:lnSpc>
              <a:buNone/>
            </a:pPr>
            <a:r>
              <a:rPr lang="da-DK" sz="2000" dirty="0">
                <a:solidFill>
                  <a:srgbClr val="E7E7E7"/>
                </a:solidFill>
                <a:latin typeface="Calibri" panose="020F0502020204030204" pitchFamily="34" charset="0"/>
              </a:rPr>
              <a:t>                                            </a:t>
            </a:r>
            <a:r>
              <a:rPr lang="da-DK" sz="2000" b="1" dirty="0">
                <a:solidFill>
                  <a:srgbClr val="E7E7E7"/>
                </a:solidFill>
                <a:latin typeface="Calibri" panose="020F0502020204030204" pitchFamily="34" charset="0"/>
              </a:rPr>
              <a:t>MEN</a:t>
            </a:r>
          </a:p>
          <a:p>
            <a:pPr fontAlgn="base"/>
            <a:r>
              <a:rPr lang="da-DK" sz="2000" dirty="0">
                <a:solidFill>
                  <a:srgbClr val="E7E7E7"/>
                </a:solidFill>
                <a:latin typeface="Calibri" panose="020F0502020204030204" pitchFamily="34" charset="0"/>
              </a:rPr>
              <a:t>V</a:t>
            </a:r>
            <a:r>
              <a:rPr lang="da-DK" sz="2000" b="0" i="0" dirty="0">
                <a:solidFill>
                  <a:srgbClr val="E7E7E7"/>
                </a:solidFill>
                <a:effectLst/>
                <a:latin typeface="Calibri" panose="020F0502020204030204" pitchFamily="34" charset="0"/>
              </a:rPr>
              <a:t>i læser </a:t>
            </a:r>
            <a:r>
              <a:rPr lang="da-DK" sz="2000" dirty="0">
                <a:solidFill>
                  <a:srgbClr val="E7E7E7"/>
                </a:solidFill>
                <a:latin typeface="Calibri" panose="020F0502020204030204" pitchFamily="34" charset="0"/>
              </a:rPr>
              <a:t>nødvendigvis ikke loven med samme indsigt som den fagprofessionelle på området</a:t>
            </a:r>
          </a:p>
          <a:p>
            <a:pPr fontAlgn="base"/>
            <a:r>
              <a:rPr lang="da-DK" sz="2000" dirty="0">
                <a:solidFill>
                  <a:srgbClr val="E7E7E7"/>
                </a:solidFill>
                <a:latin typeface="Calibri" panose="020F0502020204030204" pitchFamily="34" charset="0"/>
              </a:rPr>
              <a:t>Det er fagområdet der har ansvaret … </a:t>
            </a:r>
          </a:p>
          <a:p>
            <a:pPr fontAlgn="base"/>
            <a:r>
              <a:rPr lang="da-DK" sz="2000" b="0" i="0" dirty="0">
                <a:solidFill>
                  <a:srgbClr val="E7E7E7"/>
                </a:solidFill>
                <a:effectLst/>
                <a:latin typeface="Calibri" panose="020F0502020204030204" pitchFamily="34" charset="0"/>
              </a:rPr>
              <a:t>Vi </a:t>
            </a:r>
            <a:r>
              <a:rPr lang="da-DK" sz="2000" dirty="0">
                <a:solidFill>
                  <a:srgbClr val="E7E7E7"/>
                </a:solidFill>
                <a:latin typeface="Calibri" panose="020F0502020204030204" pitchFamily="34" charset="0"/>
              </a:rPr>
              <a:t>giver ikke altid ”svaret” – for så er ansvaret flyttet fra fagområdet til Betalingskontoret. </a:t>
            </a:r>
          </a:p>
          <a:p>
            <a:pPr marL="0" indent="0" algn="ctr" fontAlgn="base">
              <a:buNone/>
            </a:pPr>
            <a:r>
              <a:rPr lang="da-DK" sz="2000" b="1" dirty="0">
                <a:solidFill>
                  <a:srgbClr val="FFFF00"/>
                </a:solidFill>
                <a:latin typeface="Calibri" panose="020F0502020204030204" pitchFamily="34" charset="0"/>
              </a:rPr>
              <a:t>Men vi vil rigtig gerne være din sparringspartner! </a:t>
            </a:r>
            <a:endParaRPr lang="da-DK" sz="3200" b="1" i="0" dirty="0">
              <a:solidFill>
                <a:srgbClr val="FFFF00"/>
              </a:solidFill>
              <a:effectLst/>
              <a:latin typeface="Segoe UI" panose="020B0502040204020203" pitchFamily="34" charset="0"/>
            </a:endParaRPr>
          </a:p>
          <a:p>
            <a:endParaRPr lang="da-DK" dirty="0">
              <a:solidFill>
                <a:srgbClr val="E7E7E7"/>
              </a:solidFill>
            </a:endParaRPr>
          </a:p>
          <a:p>
            <a:endParaRPr lang="da-DK" sz="3200" dirty="0">
              <a:solidFill>
                <a:srgbClr val="E7E7E7"/>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Tree>
    <p:extLst>
      <p:ext uri="{BB962C8B-B14F-4D97-AF65-F5344CB8AC3E}">
        <p14:creationId xmlns:p14="http://schemas.microsoft.com/office/powerpoint/2010/main" val="2098030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Hjælp til Betalingskontoret</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buNone/>
            </a:pPr>
            <a:r>
              <a:rPr lang="da-DK" dirty="0">
                <a:solidFill>
                  <a:schemeClr val="bg2"/>
                </a:solidFill>
              </a:rPr>
              <a:t>Betalingskontoret har kun det samme materiale som I, vi læser i de samme vejledninger. For at vi kan give den bedste hjælp, så er det en hjælp, at I: </a:t>
            </a:r>
          </a:p>
          <a:p>
            <a:pPr marL="0" indent="0">
              <a:buNone/>
            </a:pPr>
            <a:endParaRPr lang="da-DK" dirty="0">
              <a:solidFill>
                <a:schemeClr val="bg2"/>
              </a:solidFill>
            </a:endParaRPr>
          </a:p>
          <a:p>
            <a:r>
              <a:rPr lang="da-DK" dirty="0">
                <a:solidFill>
                  <a:schemeClr val="bg2"/>
                </a:solidFill>
              </a:rPr>
              <a:t>Kender lovgivningen og hvor man har hjemmel til at opkræve</a:t>
            </a:r>
          </a:p>
          <a:p>
            <a:r>
              <a:rPr lang="da-DK" dirty="0">
                <a:solidFill>
                  <a:schemeClr val="bg2"/>
                </a:solidFill>
              </a:rPr>
              <a:t>Beskriver hvorfor/hvad man opkræver </a:t>
            </a:r>
          </a:p>
          <a:p>
            <a:r>
              <a:rPr lang="da-DK" dirty="0">
                <a:solidFill>
                  <a:schemeClr val="bg2"/>
                </a:solidFill>
              </a:rPr>
              <a:t>Er så præcis som muligt i ”beskrivelsen” – der kan nemt opstå misforståelser </a:t>
            </a:r>
            <a:r>
              <a:rPr lang="da-DK" dirty="0">
                <a:solidFill>
                  <a:schemeClr val="bg2"/>
                </a:solidFill>
                <a:sym typeface="Wingdings" panose="05000000000000000000" pitchFamily="2" charset="2"/>
              </a:rPr>
              <a:t> </a:t>
            </a:r>
            <a:endParaRPr lang="da-DK" dirty="0">
              <a:solidFill>
                <a:schemeClr val="bg2"/>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Tree>
    <p:extLst>
      <p:ext uri="{BB962C8B-B14F-4D97-AF65-F5344CB8AC3E}">
        <p14:creationId xmlns:p14="http://schemas.microsoft.com/office/powerpoint/2010/main" val="134907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xfrm>
            <a:off x="6165306" y="-1"/>
            <a:ext cx="6120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178904"/>
            <a:ext cx="5067000" cy="1232453"/>
          </a:xfrm>
        </p:spPr>
        <p:txBody>
          <a:bodyPr>
            <a:normAutofit/>
          </a:bodyPr>
          <a:lstStyle/>
          <a:p>
            <a:r>
              <a:rPr lang="da-DK" dirty="0"/>
              <a:t>Kvalitetssikring - også manuelt </a:t>
            </a:r>
          </a:p>
        </p:txBody>
      </p:sp>
      <p:sp>
        <p:nvSpPr>
          <p:cNvPr id="4" name="Pladsholder til tekst 3"/>
          <p:cNvSpPr>
            <a:spLocks noGrp="1"/>
          </p:cNvSpPr>
          <p:nvPr>
            <p:ph type="body" sz="quarter" idx="11"/>
          </p:nvPr>
        </p:nvSpPr>
        <p:spPr>
          <a:xfrm>
            <a:off x="755780" y="1331844"/>
            <a:ext cx="4973694" cy="5171594"/>
          </a:xfrm>
        </p:spPr>
        <p:txBody>
          <a:bodyPr>
            <a:noAutofit/>
          </a:bodyPr>
          <a:lstStyle/>
          <a:p>
            <a:r>
              <a:rPr lang="da-DK" sz="2400" dirty="0"/>
              <a:t>Kvalitetssikring er en løbende aktivitet, som er nødvendig  for at</a:t>
            </a:r>
          </a:p>
          <a:p>
            <a:pPr marL="342900" indent="-342900">
              <a:buFont typeface="Arial" panose="020B0604020202020204" pitchFamily="34" charset="0"/>
              <a:buChar char="•"/>
            </a:pPr>
            <a:r>
              <a:rPr lang="da-DK" sz="2400" dirty="0"/>
              <a:t>klargøre til opsætning i validering+ </a:t>
            </a:r>
          </a:p>
          <a:p>
            <a:pPr marL="342900" indent="-342900">
              <a:buFont typeface="Arial" panose="020B0604020202020204" pitchFamily="34" charset="0"/>
              <a:buChar char="•"/>
            </a:pPr>
            <a:r>
              <a:rPr lang="da-DK" sz="2400" dirty="0"/>
              <a:t>der kan ske onboarding -  der skal ske oprydning/få ændret adfærd før onboarding </a:t>
            </a:r>
          </a:p>
          <a:p>
            <a:pPr marL="342900" indent="-342900">
              <a:buFont typeface="Arial" panose="020B0604020202020204" pitchFamily="34" charset="0"/>
              <a:buChar char="•"/>
            </a:pPr>
            <a:r>
              <a:rPr lang="da-DK" sz="2400" dirty="0"/>
              <a:t>Forsøge at ”fange” det der ikke kan ikke fanges i filteret/validering så der sker korrekt opkrævning/inddrivelse</a:t>
            </a:r>
          </a:p>
          <a:p>
            <a:endParaRPr lang="da-DK" sz="2400" dirty="0"/>
          </a:p>
        </p:txBody>
      </p:sp>
      <p:pic>
        <p:nvPicPr>
          <p:cNvPr id="2" name="Billede 1"/>
          <p:cNvPicPr>
            <a:picLocks noChangeAspect="1"/>
          </p:cNvPicPr>
          <p:nvPr/>
        </p:nvPicPr>
        <p:blipFill>
          <a:blip r:embed="rId4"/>
          <a:stretch>
            <a:fillRect/>
          </a:stretch>
        </p:blipFill>
        <p:spPr>
          <a:xfrm>
            <a:off x="8416802" y="1675426"/>
            <a:ext cx="1704975" cy="18002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98338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19456"/>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3600" b="1" i="0" u="none" strike="noStrike" kern="1200" cap="none" spc="-60" normalizeH="0" baseline="0" noProof="0" dirty="0">
                <a:ln>
                  <a:noFill/>
                </a:ln>
                <a:solidFill>
                  <a:srgbClr val="FFFFFF"/>
                </a:solidFill>
                <a:effectLst/>
                <a:uLnTx/>
                <a:uFillTx/>
                <a:latin typeface="Verdana"/>
                <a:ea typeface="+mn-ea"/>
                <a:cs typeface="+mn-cs"/>
              </a:rPr>
              <a:t>Hvad skal vi gennemgå i dag: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575881"/>
            <a:ext cx="11057571" cy="4694289"/>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3200" dirty="0"/>
              <a:t>Intro til PSRM – Gældsstyrelsens inddrivelsesystem </a:t>
            </a:r>
          </a:p>
          <a:p>
            <a:r>
              <a:rPr lang="da-DK" sz="3200" dirty="0"/>
              <a:t>Snak om nogle af de minimums krav der stilles til en faktura når den er til opkrævning og når den er til inddrivelse, herunder intro til SD oversigten </a:t>
            </a:r>
          </a:p>
          <a:p>
            <a:r>
              <a:rPr lang="da-DK" sz="3200" dirty="0"/>
              <a:t>Gældsstyrelsens materiale</a:t>
            </a:r>
          </a:p>
          <a:p>
            <a:r>
              <a:rPr lang="da-DK" sz="3200" dirty="0"/>
              <a:t>Hvordan opretter du en faktura</a:t>
            </a:r>
          </a:p>
          <a:p>
            <a:r>
              <a:rPr lang="da-DK" sz="3200" dirty="0"/>
              <a:t>Hvor og hvordan du kan få hjælp; hjælpeværktøjer,  cafemøder og Betalingskontoret</a:t>
            </a:r>
          </a:p>
          <a:p>
            <a:r>
              <a:rPr lang="da-DK" sz="3200" b="1" dirty="0"/>
              <a:t>Spørgsmål !!! </a:t>
            </a:r>
            <a:r>
              <a:rPr lang="da-DK" sz="3200" b="1" dirty="0">
                <a:sym typeface="Wingdings" panose="05000000000000000000" pitchFamily="2" charset="2"/>
              </a:rPr>
              <a:t></a:t>
            </a:r>
            <a:endParaRPr lang="da-DK" sz="3200" dirty="0"/>
          </a:p>
          <a:p>
            <a:pPr marL="0" indent="0">
              <a:buNone/>
            </a:pPr>
            <a:endParaRPr lang="da-DK" sz="2400" dirty="0"/>
          </a:p>
          <a:p>
            <a:endParaRPr lang="da-DK" sz="1600" dirty="0"/>
          </a:p>
        </p:txBody>
      </p:sp>
    </p:spTree>
    <p:extLst>
      <p:ext uri="{BB962C8B-B14F-4D97-AF65-F5344CB8AC3E}">
        <p14:creationId xmlns:p14="http://schemas.microsoft.com/office/powerpoint/2010/main" val="187812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Hjælpeværktøj og KVALITETSSIKRING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951722"/>
            <a:ext cx="10664891" cy="5514392"/>
          </a:xfrm>
          <a:effectLst>
            <a:glow rad="139700">
              <a:schemeClr val="accent2">
                <a:lumMod val="40000"/>
                <a:lumOff val="60000"/>
                <a:alpha val="40000"/>
              </a:schemeClr>
            </a:glow>
          </a:effectLst>
        </p:spPr>
        <p:txBody>
          <a:bodyPr>
            <a:normAutofit/>
          </a:bodyPr>
          <a:lstStyle/>
          <a:p>
            <a:pPr marL="0" indent="0">
              <a:buNone/>
            </a:pPr>
            <a:endParaRPr lang="da-DK" sz="1400" b="1" dirty="0"/>
          </a:p>
          <a:p>
            <a:pPr marL="0" indent="0">
              <a:buNone/>
            </a:pPr>
            <a:endParaRPr lang="da-DK" sz="2000" b="1" dirty="0"/>
          </a:p>
          <a:p>
            <a:endParaRPr lang="da-DK" sz="2000" dirty="0"/>
          </a:p>
          <a:p>
            <a:pPr marL="0" indent="0">
              <a:buNone/>
            </a:pPr>
            <a:r>
              <a:rPr lang="da-DK" sz="2000" dirty="0"/>
              <a:t>	</a:t>
            </a:r>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pic>
        <p:nvPicPr>
          <p:cNvPr id="3" name="Billede 2"/>
          <p:cNvPicPr>
            <a:picLocks noChangeAspect="1"/>
          </p:cNvPicPr>
          <p:nvPr/>
        </p:nvPicPr>
        <p:blipFill>
          <a:blip r:embed="rId4"/>
          <a:stretch>
            <a:fillRect/>
          </a:stretch>
        </p:blipFill>
        <p:spPr>
          <a:xfrm>
            <a:off x="1449607" y="951722"/>
            <a:ext cx="9292804" cy="57022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8143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Validering+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758536"/>
            <a:ext cx="11196948" cy="5707578"/>
          </a:xfrm>
          <a:effectLst>
            <a:glow rad="139700">
              <a:schemeClr val="accent2">
                <a:lumMod val="40000"/>
                <a:lumOff val="60000"/>
                <a:alpha val="40000"/>
              </a:schemeClr>
            </a:glow>
          </a:effectLst>
        </p:spPr>
        <p:txBody>
          <a:bodyPr>
            <a:normAutofit/>
          </a:bodyPr>
          <a:lstStyle/>
          <a:p>
            <a:pPr marL="0" indent="0">
              <a:buNone/>
            </a:pPr>
            <a:r>
              <a:rPr lang="da-DK" sz="2000" dirty="0"/>
              <a:t>Der kan opsættes regler eksempelvis:</a:t>
            </a:r>
          </a:p>
          <a:p>
            <a:pPr marL="0" indent="0">
              <a:buNone/>
            </a:pPr>
            <a:endParaRPr lang="da-DK" sz="2000" dirty="0"/>
          </a:p>
          <a:p>
            <a:pPr>
              <a:buFont typeface="Wingdings" panose="05000000000000000000" pitchFamily="2" charset="2"/>
              <a:buChar char="q"/>
            </a:pPr>
            <a:r>
              <a:rPr lang="da-DK" sz="2000" dirty="0"/>
              <a:t>hvilke fordringstyper der accepters på den enkelte hoved-/ deltransaktionsniveau</a:t>
            </a:r>
          </a:p>
          <a:p>
            <a:pPr marL="0" indent="0">
              <a:buNone/>
            </a:pPr>
            <a:r>
              <a:rPr lang="da-DK" sz="2000" dirty="0"/>
              <a:t>   Dermed afvises krav, hvor der er valgt forkert fordringstype</a:t>
            </a:r>
          </a:p>
          <a:p>
            <a:pPr marL="0" indent="0">
              <a:buNone/>
            </a:pPr>
            <a:r>
              <a:rPr lang="da-DK" sz="2000" dirty="0"/>
              <a:t> </a:t>
            </a:r>
          </a:p>
          <a:p>
            <a:pPr>
              <a:buFont typeface="Wingdings" panose="05000000000000000000" pitchFamily="2" charset="2"/>
              <a:buChar char="q"/>
            </a:pPr>
            <a:r>
              <a:rPr lang="da-DK" sz="2000" dirty="0"/>
              <a:t>Fordringstypen skal udfyldes ved oprettelse af krav</a:t>
            </a:r>
          </a:p>
          <a:p>
            <a:pPr marL="0" indent="0">
              <a:buNone/>
            </a:pPr>
            <a:endParaRPr lang="da-DK" sz="2000" dirty="0"/>
          </a:p>
          <a:p>
            <a:pPr>
              <a:buFont typeface="Wingdings" panose="05000000000000000000" pitchFamily="2" charset="2"/>
              <a:buChar char="q"/>
            </a:pPr>
            <a:r>
              <a:rPr lang="da-DK" sz="2000" dirty="0"/>
              <a:t>På de fordringstyper hvor Gældsstyrelsens stamdata kræver at inddrivelsesteksten udfyldes med andet end faktura, kan der sættes regel på om at der skal leveres/indberettes en inddrivelsestekst</a:t>
            </a:r>
          </a:p>
          <a:p>
            <a:pPr marL="0" indent="0">
              <a:buNone/>
            </a:pPr>
            <a:r>
              <a:rPr lang="da-DK" sz="2000" dirty="0"/>
              <a:t>  Sikrer at der leveres/indberettes en inddrivelsestekst, hvor det er nødvendigt.</a:t>
            </a:r>
          </a:p>
          <a:p>
            <a:pPr marL="0" indent="0">
              <a:buNone/>
            </a:pPr>
            <a:endParaRPr lang="da-DK" sz="2000" dirty="0"/>
          </a:p>
          <a:p>
            <a:pPr marL="0" indent="0">
              <a:buNone/>
            </a:pPr>
            <a:r>
              <a:rPr lang="da-DK" sz="2000" b="1" dirty="0">
                <a:solidFill>
                  <a:schemeClr val="bg2"/>
                </a:solidFill>
              </a:rPr>
              <a:t>Fremtidig procedure: Hvem skal vi kontakte sagsbehandleren, den der har oprettet fakturaen eller Ulla?</a:t>
            </a:r>
            <a:r>
              <a:rPr lang="da-DK" sz="2000" dirty="0"/>
              <a:t>	</a:t>
            </a:r>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spTree>
    <p:extLst>
      <p:ext uri="{BB962C8B-B14F-4D97-AF65-F5344CB8AC3E}">
        <p14:creationId xmlns:p14="http://schemas.microsoft.com/office/powerpoint/2010/main" val="3028822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visitkort, dokument&#10;&#10;Automatisk genereret beskrivelse">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7454" r="-1" b="-1"/>
          <a:stretch/>
        </p:blipFill>
        <p:spPr>
          <a:xfrm>
            <a:off x="20" y="10"/>
            <a:ext cx="611998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49139" y="228600"/>
            <a:ext cx="4500000" cy="1172817"/>
          </a:xfrm>
        </p:spPr>
        <p:txBody>
          <a:bodyPr>
            <a:normAutofit lnSpcReduction="10000"/>
          </a:bodyPr>
          <a:lstStyle/>
          <a:p>
            <a:r>
              <a:rPr lang="da-DK" dirty="0"/>
              <a:t>Det begynder hos dig … </a:t>
            </a:r>
          </a:p>
        </p:txBody>
      </p:sp>
      <p:sp>
        <p:nvSpPr>
          <p:cNvPr id="4" name="Pladsholder til tekst 3"/>
          <p:cNvSpPr>
            <a:spLocks noGrp="1"/>
          </p:cNvSpPr>
          <p:nvPr>
            <p:ph type="body" sz="quarter" idx="11"/>
          </p:nvPr>
        </p:nvSpPr>
        <p:spPr>
          <a:xfrm>
            <a:off x="6649139" y="1401417"/>
            <a:ext cx="5297696" cy="5148470"/>
          </a:xfrm>
        </p:spPr>
        <p:txBody>
          <a:bodyPr>
            <a:normAutofit/>
          </a:bodyPr>
          <a:lstStyle/>
          <a:p>
            <a:r>
              <a:rPr lang="da-DK" sz="2400" dirty="0"/>
              <a:t>Hvad skal du have styr på: </a:t>
            </a:r>
          </a:p>
          <a:p>
            <a:endParaRPr lang="da-DK" dirty="0"/>
          </a:p>
          <a:p>
            <a:pPr marL="457200" indent="-457200">
              <a:buFont typeface="+mj-lt"/>
              <a:buAutoNum type="arabicPeriod"/>
            </a:pPr>
            <a:r>
              <a:rPr lang="da-DK" sz="2400" dirty="0"/>
              <a:t>Lovhjemmel til at opkræve, hvilke type krav er det? Fordringstypen.</a:t>
            </a:r>
          </a:p>
          <a:p>
            <a:pPr marL="457200" indent="-457200">
              <a:buFont typeface="+mj-lt"/>
              <a:buAutoNum type="arabicPeriod"/>
            </a:pPr>
            <a:r>
              <a:rPr lang="da-DK" sz="2400" dirty="0"/>
              <a:t>Hvem skal opkræves/hvem      hæfter for kravet? Herunder:</a:t>
            </a:r>
          </a:p>
          <a:p>
            <a:pPr marL="1143000" lvl="1" indent="-457200">
              <a:buFont typeface="+mj-lt"/>
              <a:buAutoNum type="alphaLcParenR"/>
            </a:pPr>
            <a:r>
              <a:rPr lang="da-DK" dirty="0">
                <a:solidFill>
                  <a:schemeClr val="bg1"/>
                </a:solidFill>
              </a:rPr>
              <a:t>Cpr./cvr. </a:t>
            </a:r>
          </a:p>
          <a:p>
            <a:pPr marL="1143000" lvl="1" indent="-457200">
              <a:buFont typeface="+mj-lt"/>
              <a:buAutoNum type="alphaLcParenR"/>
            </a:pPr>
            <a:r>
              <a:rPr lang="da-DK" dirty="0">
                <a:solidFill>
                  <a:schemeClr val="bg1"/>
                </a:solidFill>
              </a:rPr>
              <a:t>Børn/forælder</a:t>
            </a:r>
          </a:p>
          <a:p>
            <a:pPr marL="1143000" lvl="1" indent="-457200">
              <a:buFont typeface="+mj-lt"/>
              <a:buAutoNum type="alphaLcParenR"/>
            </a:pPr>
            <a:r>
              <a:rPr lang="da-DK" dirty="0">
                <a:solidFill>
                  <a:schemeClr val="bg1"/>
                </a:solidFill>
              </a:rPr>
              <a:t>Myndig/umyndig</a:t>
            </a:r>
          </a:p>
          <a:p>
            <a:pPr marL="1143000" lvl="1" indent="-457200">
              <a:buFont typeface="+mj-lt"/>
              <a:buAutoNum type="alphaLcParenR"/>
            </a:pPr>
            <a:r>
              <a:rPr lang="da-DK" dirty="0">
                <a:solidFill>
                  <a:schemeClr val="bg1"/>
                </a:solidFill>
              </a:rPr>
              <a:t>Solidarisk </a:t>
            </a:r>
            <a:r>
              <a:rPr lang="da-DK" dirty="0" err="1">
                <a:solidFill>
                  <a:schemeClr val="bg1"/>
                </a:solidFill>
              </a:rPr>
              <a:t>hæftere</a:t>
            </a:r>
            <a:r>
              <a:rPr lang="da-DK" dirty="0">
                <a:solidFill>
                  <a:schemeClr val="bg1"/>
                </a:solidFill>
              </a:rPr>
              <a:t> </a:t>
            </a:r>
          </a:p>
          <a:p>
            <a:pPr marL="457200" indent="-457200">
              <a:buFont typeface="+mj-lt"/>
              <a:buAutoNum type="arabicPeriod"/>
            </a:pPr>
            <a:r>
              <a:rPr lang="da-DK" sz="2400" dirty="0"/>
              <a:t>Er kravet retskraftigt – er det i live eller forældet? </a:t>
            </a:r>
          </a:p>
          <a:p>
            <a:endParaRPr lang="da-DK" dirty="0"/>
          </a:p>
        </p:txBody>
      </p:sp>
    </p:spTree>
    <p:extLst>
      <p:ext uri="{BB962C8B-B14F-4D97-AF65-F5344CB8AC3E}">
        <p14:creationId xmlns:p14="http://schemas.microsoft.com/office/powerpoint/2010/main" val="730327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32619" y="522514"/>
            <a:ext cx="5296855" cy="1415616"/>
          </a:xfrm>
        </p:spPr>
        <p:txBody>
          <a:bodyPr>
            <a:normAutofit fontScale="92500" lnSpcReduction="10000"/>
          </a:bodyPr>
          <a:lstStyle/>
          <a:p>
            <a:r>
              <a:rPr lang="da-DK" sz="2800" dirty="0"/>
              <a:t>Er der kommet OPDATERINGER?</a:t>
            </a:r>
          </a:p>
          <a:p>
            <a:r>
              <a:rPr lang="da-DK" sz="2400" dirty="0"/>
              <a:t>Salgsstyring og Debitor ændrer sig også …</a:t>
            </a:r>
          </a:p>
          <a:p>
            <a:endParaRPr lang="da-DK" dirty="0"/>
          </a:p>
        </p:txBody>
      </p:sp>
      <p:sp>
        <p:nvSpPr>
          <p:cNvPr id="4" name="Pladsholder til tekst 3"/>
          <p:cNvSpPr>
            <a:spLocks noGrp="1"/>
          </p:cNvSpPr>
          <p:nvPr>
            <p:ph type="body" sz="quarter" idx="11"/>
          </p:nvPr>
        </p:nvSpPr>
        <p:spPr>
          <a:xfrm>
            <a:off x="432619" y="1938130"/>
            <a:ext cx="5296855" cy="4266824"/>
          </a:xfrm>
        </p:spPr>
        <p:txBody>
          <a:bodyPr>
            <a:noAutofit/>
          </a:bodyPr>
          <a:lstStyle/>
          <a:p>
            <a:r>
              <a:rPr lang="da-DK" sz="2000" dirty="0"/>
              <a:t>Husk at holde dig ajour på hjemmesiden, kurser mv. </a:t>
            </a:r>
          </a:p>
          <a:p>
            <a:r>
              <a:rPr lang="da-DK" sz="2000" dirty="0"/>
              <a:t>Der er kommet nyt siden vi begyndte at undervise i PSRM</a:t>
            </a:r>
          </a:p>
          <a:p>
            <a:pPr marL="342900" indent="-342900">
              <a:buFont typeface="Arial" panose="020B0604020202020204" pitchFamily="34" charset="0"/>
              <a:buChar char="•"/>
            </a:pPr>
            <a:r>
              <a:rPr lang="da-DK" sz="2000" dirty="0"/>
              <a:t>Gældsstyrelsens materiale er ændret </a:t>
            </a:r>
          </a:p>
          <a:p>
            <a:pPr marL="342900" indent="-342900">
              <a:buFont typeface="Arial" panose="020B0604020202020204" pitchFamily="34" charset="0"/>
              <a:buChar char="•"/>
            </a:pPr>
            <a:r>
              <a:rPr lang="da-DK" sz="2000" b="1" dirty="0"/>
              <a:t>Eksempel – KFYBOCF ændret fuldstændig </a:t>
            </a:r>
            <a:r>
              <a:rPr lang="da-DK" sz="2000" dirty="0"/>
              <a:t> </a:t>
            </a:r>
          </a:p>
          <a:p>
            <a:pPr marL="342900" indent="-342900">
              <a:buFont typeface="Arial" panose="020B0604020202020204" pitchFamily="34" charset="0"/>
              <a:buChar char="•"/>
            </a:pPr>
            <a:r>
              <a:rPr lang="da-DK" sz="2000" dirty="0"/>
              <a:t>Nye muligheder i OPUS </a:t>
            </a:r>
          </a:p>
          <a:p>
            <a:endParaRPr lang="da-DK" sz="2400" dirty="0"/>
          </a:p>
          <a:p>
            <a:endParaRPr lang="da-DK" sz="2400" dirty="0"/>
          </a:p>
        </p:txBody>
      </p:sp>
      <p:pic>
        <p:nvPicPr>
          <p:cNvPr id="9" name="Pladsholder til billede 8" descr="Et billede, der indeholder tekst, Font/skrifttype, skærmbillede, papir">
            <a:extLst>
              <a:ext uri="{FF2B5EF4-FFF2-40B4-BE49-F238E27FC236}">
                <a16:creationId xmlns:a16="http://schemas.microsoft.com/office/drawing/2014/main" id="{B1EAB0EE-7B26-92E0-D6A2-1A94B7E32574}"/>
              </a:ext>
            </a:extLst>
          </p:cNvPr>
          <p:cNvPicPr>
            <a:picLocks noGrp="1" noChangeAspect="1"/>
          </p:cNvPicPr>
          <p:nvPr>
            <p:ph type="pic" sz="quarter" idx="15"/>
          </p:nvPr>
        </p:nvPicPr>
        <p:blipFill>
          <a:blip r:embed="rId3"/>
          <a:srcRect l="13772" r="13772"/>
          <a:stretch>
            <a:fillRect/>
          </a:stretch>
        </p:blipFill>
        <p:spPr>
          <a:xfrm>
            <a:off x="5845858" y="-580104"/>
            <a:ext cx="6120000" cy="6858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Rektangel 9">
            <a:extLst>
              <a:ext uri="{FF2B5EF4-FFF2-40B4-BE49-F238E27FC236}">
                <a16:creationId xmlns:a16="http://schemas.microsoft.com/office/drawing/2014/main" id="{FF175F6F-A77A-B6A2-8741-37FCE2ABC8A1}"/>
              </a:ext>
            </a:extLst>
          </p:cNvPr>
          <p:cNvSpPr/>
          <p:nvPr/>
        </p:nvSpPr>
        <p:spPr>
          <a:xfrm rot="256026">
            <a:off x="6341526" y="3439806"/>
            <a:ext cx="5422636" cy="79887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77144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1413820"/>
          </a:xfrm>
        </p:spPr>
        <p:txBody>
          <a:bodyPr>
            <a:normAutofit fontScale="47500" lnSpcReduction="20000"/>
          </a:bodyPr>
          <a:lstStyle/>
          <a:p>
            <a:r>
              <a:rPr lang="da-DK" sz="8000" b="0" dirty="0"/>
              <a:t>Eksempel ændring KFYBOCF: </a:t>
            </a:r>
          </a:p>
          <a:p>
            <a:r>
              <a:rPr lang="da-DK" sz="4400" b="0" dirty="0">
                <a:solidFill>
                  <a:schemeClr val="bg2"/>
                </a:solidFill>
                <a:latin typeface="Helvetica Neue"/>
              </a:rPr>
              <a:t>C</a:t>
            </a:r>
            <a:r>
              <a:rPr lang="da-DK" sz="4400" b="0" i="0" dirty="0">
                <a:solidFill>
                  <a:schemeClr val="bg2"/>
                </a:solidFill>
                <a:effectLst/>
                <a:latin typeface="Helvetica Neue"/>
              </a:rPr>
              <a:t>ivilretlige fordringer der udspringer af en aftale, ifm. en ydelse under service- og sundhedsområdet som opstår på baggrund af egenbetaling</a:t>
            </a:r>
            <a:endParaRPr lang="da-DK" sz="7300" b="0" dirty="0">
              <a:solidFill>
                <a:schemeClr val="bg2"/>
              </a:solidFill>
            </a:endParaRP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858617"/>
            <a:ext cx="3578746" cy="4134679"/>
          </a:xfrm>
        </p:spPr>
        <p:txBody>
          <a:bodyPr>
            <a:normAutofit/>
          </a:bodyPr>
          <a:lstStyle/>
          <a:p>
            <a:pPr marL="0" indent="0">
              <a:buNone/>
            </a:pPr>
            <a:r>
              <a:rPr lang="da-DK" sz="1800" b="1" spc="10" dirty="0">
                <a:solidFill>
                  <a:schemeClr val="bg2"/>
                </a:solidFill>
                <a:latin typeface="Titillium Web" panose="00000500000000000000" pitchFamily="2" charset="0"/>
                <a:cs typeface="Times New Roman" panose="02020603050405020304" pitchFamily="18" charset="0"/>
              </a:rPr>
              <a:t>Eksempler på ændringer i Debitor</a:t>
            </a:r>
          </a:p>
          <a:p>
            <a:pPr marL="0" indent="0">
              <a:buNone/>
            </a:pPr>
            <a:r>
              <a:rPr lang="da-DK" sz="1800" b="1" spc="10" dirty="0">
                <a:solidFill>
                  <a:schemeClr val="bg2"/>
                </a:solidFill>
                <a:latin typeface="Titillium Web" panose="00000500000000000000" pitchFamily="2" charset="0"/>
                <a:cs typeface="Times New Roman" panose="02020603050405020304" pitchFamily="18" charset="0"/>
              </a:rPr>
              <a:t>I 2021</a:t>
            </a:r>
          </a:p>
          <a:p>
            <a:pPr marL="0" indent="0">
              <a:buNone/>
            </a:pPr>
            <a:r>
              <a:rPr lang="da-DK" sz="1200" dirty="0">
                <a:solidFill>
                  <a:schemeClr val="bg2"/>
                </a:solidFill>
                <a:latin typeface="Arial" panose="020B0604020202020204" pitchFamily="34" charset="0"/>
                <a:cs typeface="Times New Roman" panose="02020603050405020304" pitchFamily="18" charset="0"/>
              </a:rPr>
              <a:t>KFYBOCF kan KUN anvendes til egenbetaling vedrørende borgere på bosteder: </a:t>
            </a:r>
          </a:p>
          <a:p>
            <a:pPr marL="0" indent="0">
              <a:buNone/>
            </a:pPr>
            <a:r>
              <a:rPr lang="da-DK" sz="1200" dirty="0">
                <a:solidFill>
                  <a:schemeClr val="bg2"/>
                </a:solidFill>
                <a:latin typeface="Arial" panose="020B0604020202020204" pitchFamily="34" charset="0"/>
                <a:cs typeface="Times New Roman" panose="02020603050405020304" pitchFamily="18" charset="0"/>
              </a:rPr>
              <a:t>I får at vide at kan bruge fx indholdsart S589. </a:t>
            </a:r>
          </a:p>
          <a:p>
            <a:pPr marL="0" indent="0">
              <a:buNone/>
            </a:pPr>
            <a:r>
              <a:rPr lang="da-DK" sz="1200" dirty="0">
                <a:solidFill>
                  <a:schemeClr val="bg2"/>
                </a:solidFill>
                <a:latin typeface="Arial" panose="020B0604020202020204" pitchFamily="34" charset="0"/>
                <a:cs typeface="Times New Roman" panose="02020603050405020304" pitchFamily="18" charset="0"/>
              </a:rPr>
              <a:t>Og bliver henvist til at bruge</a:t>
            </a:r>
          </a:p>
          <a:p>
            <a:pPr marL="0" indent="0">
              <a:buNone/>
            </a:pPr>
            <a:endParaRPr lang="da-DK" sz="1200" dirty="0">
              <a:solidFill>
                <a:schemeClr val="bg2"/>
              </a:solidFill>
              <a:latin typeface="Arial" panose="020B0604020202020204" pitchFamily="34" charset="0"/>
              <a:cs typeface="Times New Roman" panose="02020603050405020304" pitchFamily="18" charset="0"/>
            </a:endParaRPr>
          </a:p>
          <a:p>
            <a:pPr marL="0" indent="0">
              <a:lnSpc>
                <a:spcPct val="100000"/>
              </a:lnSpc>
              <a:spcBef>
                <a:spcPts val="0"/>
              </a:spcBef>
              <a:buNone/>
            </a:pPr>
            <a:r>
              <a:rPr lang="da-DK" sz="1200" b="1" dirty="0">
                <a:solidFill>
                  <a:schemeClr val="bg2"/>
                </a:solidFill>
                <a:latin typeface="Arial" panose="020B0604020202020204" pitchFamily="34" charset="0"/>
                <a:cs typeface="Times New Roman" panose="02020603050405020304" pitchFamily="18" charset="0"/>
              </a:rPr>
              <a:t>KOCIVIL/KOCVDAG eller </a:t>
            </a:r>
          </a:p>
          <a:p>
            <a:pPr marL="0" indent="0">
              <a:lnSpc>
                <a:spcPct val="100000"/>
              </a:lnSpc>
              <a:spcBef>
                <a:spcPts val="0"/>
              </a:spcBef>
              <a:buNone/>
            </a:pPr>
            <a:r>
              <a:rPr lang="da-DK" sz="1200" b="1" dirty="0">
                <a:solidFill>
                  <a:schemeClr val="bg2"/>
                </a:solidFill>
                <a:latin typeface="Arial" panose="020B0604020202020204" pitchFamily="34" charset="0"/>
                <a:cs typeface="Times New Roman" panose="02020603050405020304" pitchFamily="18" charset="0"/>
              </a:rPr>
              <a:t>KFMAPHP </a:t>
            </a:r>
          </a:p>
          <a:p>
            <a:pPr marL="0" indent="0">
              <a:buNone/>
            </a:pPr>
            <a:r>
              <a:rPr lang="da-DK" sz="1200" dirty="0">
                <a:solidFill>
                  <a:schemeClr val="bg2"/>
                </a:solidFill>
                <a:latin typeface="Arial" panose="020B0604020202020204" pitchFamily="34" charset="0"/>
                <a:cs typeface="Times New Roman" panose="02020603050405020304" pitchFamily="18" charset="0"/>
              </a:rPr>
              <a:t>der hvor KFYBOCF ikke kan anvendes. </a:t>
            </a:r>
          </a:p>
          <a:p>
            <a:pPr marL="0" indent="0">
              <a:buNone/>
            </a:pPr>
            <a:endParaRPr lang="da-DK" sz="1200" dirty="0">
              <a:solidFill>
                <a:schemeClr val="bg2"/>
              </a:solidFill>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endParaRPr lang="da-DK" sz="1200" dirty="0">
              <a:solidFill>
                <a:schemeClr val="bg2"/>
              </a:solidFill>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endParaRPr lang="da-DK" sz="1200" dirty="0">
              <a:solidFill>
                <a:schemeClr val="bg2"/>
              </a:solidFill>
              <a:latin typeface="Arial" panose="020B0604020202020204" pitchFamily="34" charset="0"/>
              <a:cs typeface="Times New Roman" panose="02020603050405020304" pitchFamily="18" charset="0"/>
            </a:endParaRPr>
          </a:p>
          <a:p>
            <a:pPr marL="0" indent="0">
              <a:buNone/>
            </a:pPr>
            <a:endParaRPr lang="da-DK" sz="1200" b="1" dirty="0">
              <a:solidFill>
                <a:schemeClr val="bg2"/>
              </a:solidFill>
              <a:latin typeface="Arial" panose="020B060402020202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
        <p:nvSpPr>
          <p:cNvPr id="6" name="Tekstfelt 5">
            <a:extLst>
              <a:ext uri="{FF2B5EF4-FFF2-40B4-BE49-F238E27FC236}">
                <a16:creationId xmlns:a16="http://schemas.microsoft.com/office/drawing/2014/main" id="{D94E09AA-7297-ED39-4578-5CAECFB8D120}"/>
              </a:ext>
            </a:extLst>
          </p:cNvPr>
          <p:cNvSpPr txBox="1"/>
          <p:nvPr/>
        </p:nvSpPr>
        <p:spPr>
          <a:xfrm>
            <a:off x="7702825" y="1858617"/>
            <a:ext cx="4233013" cy="4185761"/>
          </a:xfrm>
          <a:prstGeom prst="rect">
            <a:avLst/>
          </a:prstGeom>
          <a:noFill/>
        </p:spPr>
        <p:txBody>
          <a:bodyPr wrap="square" rtlCol="0">
            <a:spAutoFit/>
          </a:bodyPr>
          <a:lstStyle/>
          <a:p>
            <a:r>
              <a:rPr lang="da-DK" b="1" spc="10" dirty="0">
                <a:solidFill>
                  <a:schemeClr val="bg2"/>
                </a:solidFill>
                <a:latin typeface="Titillium Web" panose="00000500000000000000" pitchFamily="2" charset="0"/>
                <a:ea typeface="Calibri" panose="020F0502020204030204" pitchFamily="34" charset="0"/>
                <a:cs typeface="Times New Roman" panose="02020603050405020304" pitchFamily="18" charset="0"/>
              </a:rPr>
              <a:t>Udmeldinger fra Gældsstyrelsen </a:t>
            </a:r>
            <a:endParaRPr lang="da-DK" sz="1800" b="1" spc="10" dirty="0">
              <a:solidFill>
                <a:schemeClr val="bg2"/>
              </a:solidFill>
              <a:effectLst/>
              <a:latin typeface="Titillium Web" panose="00000500000000000000" pitchFamily="2" charset="0"/>
              <a:ea typeface="Calibri" panose="020F0502020204030204" pitchFamily="34" charset="0"/>
              <a:cs typeface="Times New Roman" panose="02020603050405020304" pitchFamily="18" charset="0"/>
            </a:endParaRPr>
          </a:p>
          <a:p>
            <a:r>
              <a:rPr lang="da-DK" dirty="0">
                <a:solidFill>
                  <a:schemeClr val="bg2"/>
                </a:solidFill>
                <a:latin typeface="Arial" panose="020B0604020202020204" pitchFamily="34" charset="0"/>
                <a:cs typeface="Times New Roman" panose="02020603050405020304" pitchFamily="18" charset="0"/>
              </a:rPr>
              <a:t>2021</a:t>
            </a:r>
          </a:p>
          <a:p>
            <a:r>
              <a:rPr lang="da-DK" sz="1600" dirty="0">
                <a:solidFill>
                  <a:schemeClr val="bg2"/>
                </a:solidFill>
                <a:latin typeface="Arial" panose="020B0604020202020204" pitchFamily="34" charset="0"/>
                <a:cs typeface="Times New Roman" panose="02020603050405020304" pitchFamily="18" charset="0"/>
              </a:rPr>
              <a:t>KFYBOCF </a:t>
            </a:r>
            <a:r>
              <a:rPr lang="da-DK" sz="1600" dirty="0">
                <a:solidFill>
                  <a:schemeClr val="bg2"/>
                </a:solidFill>
                <a:effectLst/>
                <a:latin typeface="Calibri" panose="020F0502020204030204" pitchFamily="34" charset="0"/>
                <a:ea typeface="Calibri" panose="020F0502020204030204" pitchFamily="34" charset="0"/>
              </a:rPr>
              <a:t>opstår i forbindelse med, at en borger opholder sig i et botilbud, et plejehjem eller en beskyttet bolig efter §§ 107-110 og § 192. Der er tale om udgifter som beboeren selv skulle have betalt.</a:t>
            </a:r>
          </a:p>
          <a:p>
            <a:r>
              <a:rPr lang="da-DK" sz="1600" dirty="0">
                <a:solidFill>
                  <a:schemeClr val="bg2"/>
                </a:solidFill>
                <a:latin typeface="Calibri" panose="020F0502020204030204" pitchFamily="34" charset="0"/>
              </a:rPr>
              <a:t>Dvs. at hvis borgeren skulle betale for mad på et </a:t>
            </a:r>
            <a:r>
              <a:rPr lang="da-DK" sz="1600" dirty="0" err="1">
                <a:solidFill>
                  <a:schemeClr val="bg2"/>
                </a:solidFill>
                <a:latin typeface="Calibri" panose="020F0502020204030204" pitchFamily="34" charset="0"/>
              </a:rPr>
              <a:t>aktivitetcenter</a:t>
            </a:r>
            <a:r>
              <a:rPr lang="da-DK" sz="1600" dirty="0">
                <a:solidFill>
                  <a:schemeClr val="bg2"/>
                </a:solidFill>
                <a:latin typeface="Calibri" panose="020F0502020204030204" pitchFamily="34" charset="0"/>
              </a:rPr>
              <a:t> så var det ikke en del af bostedet så kunne KFYBOCF ikke anvendes</a:t>
            </a:r>
          </a:p>
          <a:p>
            <a:r>
              <a:rPr lang="da-DK" b="1" dirty="0">
                <a:solidFill>
                  <a:schemeClr val="bg2"/>
                </a:solidFill>
                <a:latin typeface="Calibri" panose="020F0502020204030204" pitchFamily="34" charset="0"/>
              </a:rPr>
              <a:t>NY udmelding 26.7.23</a:t>
            </a:r>
          </a:p>
          <a:p>
            <a:r>
              <a:rPr lang="da-DK" sz="1600" dirty="0">
                <a:solidFill>
                  <a:schemeClr val="bg2"/>
                </a:solidFill>
                <a:latin typeface="Calibri" panose="020F0502020204030204" pitchFamily="34" charset="0"/>
              </a:rPr>
              <a:t>KFYBOCF omfatter nu alle civilretlige fordringer på service- og sundhedsområdet.</a:t>
            </a:r>
          </a:p>
          <a:p>
            <a:r>
              <a:rPr lang="da-DK" sz="1600" b="1" dirty="0">
                <a:solidFill>
                  <a:schemeClr val="bg2"/>
                </a:solidFill>
                <a:latin typeface="Arial" panose="020B0604020202020204" pitchFamily="34" charset="0"/>
                <a:cs typeface="Times New Roman" panose="02020603050405020304" pitchFamily="18" charset="0"/>
              </a:rPr>
              <a:t>23.10.23</a:t>
            </a:r>
          </a:p>
          <a:p>
            <a:r>
              <a:rPr lang="da-DK" sz="1600" dirty="0">
                <a:solidFill>
                  <a:schemeClr val="bg2"/>
                </a:solidFill>
                <a:latin typeface="Arial" panose="020B0604020202020204" pitchFamily="34" charset="0"/>
                <a:cs typeface="Times New Roman" panose="02020603050405020304" pitchFamily="18" charset="0"/>
              </a:rPr>
              <a:t>§80 og §103 i serviceloven er tilføjet og kan indeholdes i KFYBOCF</a:t>
            </a:r>
          </a:p>
        </p:txBody>
      </p:sp>
      <p:sp>
        <p:nvSpPr>
          <p:cNvPr id="5" name="Tekstfelt 4">
            <a:extLst>
              <a:ext uri="{FF2B5EF4-FFF2-40B4-BE49-F238E27FC236}">
                <a16:creationId xmlns:a16="http://schemas.microsoft.com/office/drawing/2014/main" id="{E77638D4-F88D-1C20-B8FC-975F0D4B9EC9}"/>
              </a:ext>
            </a:extLst>
          </p:cNvPr>
          <p:cNvSpPr txBox="1"/>
          <p:nvPr/>
        </p:nvSpPr>
        <p:spPr>
          <a:xfrm rot="20759595">
            <a:off x="513522" y="1413820"/>
            <a:ext cx="2579874" cy="923330"/>
          </a:xfrm>
          <a:prstGeom prst="rect">
            <a:avLst/>
          </a:prstGeom>
          <a:noFill/>
        </p:spPr>
        <p:txBody>
          <a:bodyPr wrap="square" rtlCol="0">
            <a:spAutoFit/>
          </a:bodyPr>
          <a:lstStyle/>
          <a:p>
            <a:r>
              <a:rPr lang="da-DK" b="1" dirty="0"/>
              <a:t>KOCIVIL </a:t>
            </a:r>
          </a:p>
          <a:p>
            <a:r>
              <a:rPr lang="da-DK" b="1" dirty="0"/>
              <a:t>       KOCVDAG </a:t>
            </a:r>
          </a:p>
          <a:p>
            <a:r>
              <a:rPr lang="da-DK" b="1" dirty="0"/>
              <a:t>             KFMAPHP</a:t>
            </a:r>
          </a:p>
        </p:txBody>
      </p:sp>
    </p:spTree>
    <p:extLst>
      <p:ext uri="{BB962C8B-B14F-4D97-AF65-F5344CB8AC3E}">
        <p14:creationId xmlns:p14="http://schemas.microsoft.com/office/powerpoint/2010/main" val="48972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1413820"/>
          </a:xfrm>
        </p:spPr>
        <p:txBody>
          <a:bodyPr>
            <a:normAutofit fontScale="47500" lnSpcReduction="20000"/>
          </a:bodyPr>
          <a:lstStyle/>
          <a:p>
            <a:r>
              <a:rPr lang="da-DK" sz="8000" b="0" dirty="0"/>
              <a:t>KFYBOCF: </a:t>
            </a:r>
          </a:p>
          <a:p>
            <a:r>
              <a:rPr lang="da-DK" sz="4400" b="0" dirty="0">
                <a:solidFill>
                  <a:schemeClr val="bg2"/>
                </a:solidFill>
                <a:latin typeface="Helvetica Neue"/>
              </a:rPr>
              <a:t>C</a:t>
            </a:r>
            <a:r>
              <a:rPr lang="da-DK" sz="4400" b="0" i="0" dirty="0">
                <a:solidFill>
                  <a:schemeClr val="bg2"/>
                </a:solidFill>
                <a:effectLst/>
                <a:latin typeface="Helvetica Neue"/>
              </a:rPr>
              <a:t>ivilretlige fordringer der udspringer af en aftale, ifm. en ydelse under service- og sundhedsområdet som opstår på baggrund af egenbetaling</a:t>
            </a:r>
            <a:endParaRPr lang="da-DK" sz="7300" b="0" dirty="0">
              <a:solidFill>
                <a:schemeClr val="bg2"/>
              </a:solidFill>
            </a:endParaRP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799" y="1858617"/>
            <a:ext cx="7637065" cy="4134679"/>
          </a:xfrm>
        </p:spPr>
        <p:txBody>
          <a:bodyPr>
            <a:normAutofit fontScale="77500" lnSpcReduction="20000"/>
          </a:bodyPr>
          <a:lstStyle/>
          <a:p>
            <a:pPr marL="0" indent="0">
              <a:buNone/>
            </a:pPr>
            <a:r>
              <a:rPr lang="da-DK" sz="2300" b="1" spc="10" dirty="0">
                <a:solidFill>
                  <a:schemeClr val="bg2"/>
                </a:solidFill>
                <a:latin typeface="Titillium Web" panose="00000500000000000000" pitchFamily="2" charset="0"/>
                <a:cs typeface="Times New Roman" panose="02020603050405020304" pitchFamily="18" charset="0"/>
              </a:rPr>
              <a:t>Hvornår kan den bruges – listen er ikke udtømmende:</a:t>
            </a:r>
          </a:p>
          <a:p>
            <a:pPr marL="0" indent="0">
              <a:buNone/>
            </a:pPr>
            <a:r>
              <a:rPr lang="da-DK" sz="2300" b="1" i="0" dirty="0">
                <a:solidFill>
                  <a:schemeClr val="bg2"/>
                </a:solidFill>
                <a:effectLst/>
                <a:latin typeface="Helvetica Neue"/>
              </a:rPr>
              <a:t>Serviceloven: § 79 § 85 § 86 § 104 § 107 § 108 § 109 § 110 § 117 § 192</a:t>
            </a:r>
            <a:endParaRPr lang="da-DK" sz="3600" b="1" spc="10" dirty="0">
              <a:solidFill>
                <a:schemeClr val="bg2"/>
              </a:solidFill>
              <a:latin typeface="Titillium Web" panose="00000500000000000000" pitchFamily="2" charset="0"/>
              <a:cs typeface="Times New Roman" panose="02020603050405020304" pitchFamily="18" charset="0"/>
            </a:endParaRPr>
          </a:p>
          <a:p>
            <a:pPr marL="0" indent="0">
              <a:buNone/>
            </a:pPr>
            <a:r>
              <a:rPr lang="da-DK" sz="2300" u="sng" dirty="0">
                <a:solidFill>
                  <a:schemeClr val="bg2"/>
                </a:solidFill>
                <a:latin typeface="Arial" panose="020B0604020202020204" pitchFamily="34" charset="0"/>
                <a:cs typeface="Times New Roman" panose="02020603050405020304" pitchFamily="18" charset="0"/>
              </a:rPr>
              <a:t>Eksempel: </a:t>
            </a:r>
          </a:p>
          <a:p>
            <a:pPr marL="0" indent="0">
              <a:buNone/>
            </a:pPr>
            <a:r>
              <a:rPr lang="da-DK" sz="2600" b="0" i="0" dirty="0">
                <a:solidFill>
                  <a:schemeClr val="bg2"/>
                </a:solidFill>
                <a:effectLst/>
                <a:latin typeface="Helvetica Neue"/>
              </a:rPr>
              <a:t>En borger kan i henhold til servicelovens § 117 få et tilskud af kommunen, til at få dækket sine udgifter til befordring med individuelle transportmidler. Det betyder at en andel af udgiften til transport vil blive dækket af kommunen og resten af udgiften skal afholdes af borgeren selv, denne andel vil i henhold til ovenstående betragtes som egenbetaling.</a:t>
            </a:r>
            <a:endParaRPr lang="da-DK" sz="3600" dirty="0">
              <a:solidFill>
                <a:schemeClr val="bg2"/>
              </a:solidFill>
              <a:latin typeface="Arial" panose="020B0604020202020204" pitchFamily="34" charset="0"/>
              <a:cs typeface="Times New Roman" panose="02020603050405020304" pitchFamily="18" charset="0"/>
            </a:endParaRPr>
          </a:p>
          <a:p>
            <a:pPr marL="0" indent="0">
              <a:buNone/>
            </a:pPr>
            <a:endParaRPr lang="da-DK" sz="1200" dirty="0">
              <a:solidFill>
                <a:schemeClr val="bg2"/>
              </a:solidFill>
              <a:latin typeface="Arial" panose="020B0604020202020204" pitchFamily="34" charset="0"/>
              <a:cs typeface="Times New Roman" panose="02020603050405020304" pitchFamily="18" charset="0"/>
            </a:endParaRPr>
          </a:p>
          <a:p>
            <a:pPr marL="0" indent="0">
              <a:buNone/>
            </a:pPr>
            <a:r>
              <a:rPr lang="da-DK" sz="2600" b="0" i="1" dirty="0">
                <a:solidFill>
                  <a:schemeClr val="bg2"/>
                </a:solidFill>
                <a:effectLst/>
                <a:latin typeface="Helvetica Neue"/>
              </a:rPr>
              <a:t>Fordringer vedrører som udgangspunkt regningskrav der udspringer af en aftale, kan fx være opstået ved, at kommunen på vegne af borgeren afholder ydelser eller udgifter, som borgeren som udgangspunkt selv skal betale – og at borgeren herefter ikke betaler kommunen for den afholdte udgift eller ydelse. </a:t>
            </a:r>
            <a:endParaRPr lang="da-DK" sz="4600" i="1" dirty="0">
              <a:solidFill>
                <a:schemeClr val="bg2"/>
              </a:solidFill>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endParaRPr lang="da-DK" sz="1200" dirty="0">
              <a:solidFill>
                <a:schemeClr val="bg2"/>
              </a:solidFill>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endParaRPr lang="da-DK" sz="1200" dirty="0">
              <a:solidFill>
                <a:schemeClr val="bg2"/>
              </a:solidFill>
              <a:latin typeface="Arial" panose="020B0604020202020204" pitchFamily="34" charset="0"/>
              <a:cs typeface="Times New Roman" panose="02020603050405020304" pitchFamily="18" charset="0"/>
            </a:endParaRPr>
          </a:p>
          <a:p>
            <a:pPr marL="0" indent="0">
              <a:buNone/>
            </a:pPr>
            <a:endParaRPr lang="da-DK" sz="1200" b="1" dirty="0">
              <a:solidFill>
                <a:schemeClr val="bg2"/>
              </a:solidFill>
              <a:latin typeface="Arial" panose="020B060402020202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
        <p:nvSpPr>
          <p:cNvPr id="5" name="Tekstfelt 4">
            <a:extLst>
              <a:ext uri="{FF2B5EF4-FFF2-40B4-BE49-F238E27FC236}">
                <a16:creationId xmlns:a16="http://schemas.microsoft.com/office/drawing/2014/main" id="{E77638D4-F88D-1C20-B8FC-975F0D4B9EC9}"/>
              </a:ext>
            </a:extLst>
          </p:cNvPr>
          <p:cNvSpPr txBox="1"/>
          <p:nvPr/>
        </p:nvSpPr>
        <p:spPr>
          <a:xfrm rot="20759595">
            <a:off x="513522" y="1413820"/>
            <a:ext cx="2579874" cy="923330"/>
          </a:xfrm>
          <a:prstGeom prst="rect">
            <a:avLst/>
          </a:prstGeom>
          <a:noFill/>
        </p:spPr>
        <p:txBody>
          <a:bodyPr wrap="square" rtlCol="0">
            <a:spAutoFit/>
          </a:bodyPr>
          <a:lstStyle/>
          <a:p>
            <a:r>
              <a:rPr lang="da-DK" b="1" dirty="0"/>
              <a:t>KOCIVIL </a:t>
            </a:r>
          </a:p>
          <a:p>
            <a:r>
              <a:rPr lang="da-DK" b="1" dirty="0"/>
              <a:t>       KOCVDAG </a:t>
            </a:r>
          </a:p>
          <a:p>
            <a:r>
              <a:rPr lang="da-DK" b="1" dirty="0"/>
              <a:t>             KFMAPHP</a:t>
            </a:r>
          </a:p>
        </p:txBody>
      </p:sp>
    </p:spTree>
    <p:extLst>
      <p:ext uri="{BB962C8B-B14F-4D97-AF65-F5344CB8AC3E}">
        <p14:creationId xmlns:p14="http://schemas.microsoft.com/office/powerpoint/2010/main" val="3986323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KFPHJEM:</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62689"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lnSpcReduction="10000"/>
          </a:bodyPr>
          <a:lstStyle/>
          <a:p>
            <a:r>
              <a:rPr lang="da-DK" sz="2000" b="0" i="0" dirty="0">
                <a:solidFill>
                  <a:schemeClr val="bg2"/>
                </a:solidFill>
                <a:effectLst/>
                <a:latin typeface="Helvetica Neue"/>
              </a:rPr>
              <a:t>Fordringstypen omfatter manglende betaling for ophold på plejehjem og beskyttede boliger, jf. § 192 i lovbekendtgørelse nr. 1287 af 28. august 2020 om social service. El og varme indgår som en del af betalingen</a:t>
            </a:r>
            <a:r>
              <a:rPr lang="da-DK" sz="2000" b="0" i="0" dirty="0">
                <a:solidFill>
                  <a:srgbClr val="333333"/>
                </a:solidFill>
                <a:effectLst/>
                <a:latin typeface="Helvetica Neue"/>
              </a:rPr>
              <a:t>.</a:t>
            </a:r>
          </a:p>
          <a:p>
            <a:r>
              <a:rPr lang="da-DK"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Perioden kan maksimalt være 1 måned og kan som udgangspunkt ikke krydse en kalendermåned. Første opholdsbetaling: Feltet udfyldes med en dato svarende til den dato, hvor boligen er til beboerens disposition. Dvs. feltet udfyldes med en dato svarende til ’periode start’.</a:t>
            </a:r>
          </a:p>
          <a:p>
            <a:r>
              <a:rPr lang="da-DK"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Efterfølgende opholdsbetalinger: Feltet udfyldes med en dato svarende til betalingsperiodens starttidspunkt. Dvs. feltet udfyldes med en dato svarende til ’periode start’.</a:t>
            </a:r>
          </a:p>
          <a:p>
            <a:pPr>
              <a:lnSpc>
                <a:spcPct val="107000"/>
              </a:lnSpc>
              <a:spcAft>
                <a:spcPts val="800"/>
              </a:spcAft>
            </a:pPr>
            <a:r>
              <a:rPr lang="da-DK"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‘Sidste rettidige betalingsdato’ skal </a:t>
            </a:r>
            <a:r>
              <a:rPr lang="da-DK" sz="18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som udgangspunkt være sammenfaldende med den 3. hverdag efter ‘forfaldsdatoen’. </a:t>
            </a:r>
            <a:r>
              <a:rPr lang="da-DK" sz="1400" dirty="0">
                <a:solidFill>
                  <a:schemeClr val="bg2"/>
                </a:solidFill>
              </a:rPr>
              <a:t>Det er aftalt med Fordringshaver at sidste rettidige betalingsdato kan udfyldes med en dato svarende til forfaldsdatoen, pga. systemtekniske udfordringer. Indgangsfilteret er opsat således, at dette nu er muligt for de fordringshavere der måtte have brug for det. </a:t>
            </a:r>
            <a:endParaRPr lang="da-DK"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https://gaeldst.dk/media/h2lhftk3/fordringstypeoversigt-service-og-sundhed.pdf</a:t>
            </a: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solidFill>
                <a:srgbClr val="333333"/>
              </a:solidFill>
              <a:latin typeface="Helvetica Neue"/>
              <a:ea typeface="Calibri" panose="020F0502020204030204" pitchFamily="34" charset="0"/>
              <a:cs typeface="Times New Roman" panose="02020603050405020304" pitchFamily="18" charset="0"/>
            </a:endParaRPr>
          </a:p>
          <a:p>
            <a:endParaRPr lang="da-DK" dirty="0"/>
          </a:p>
        </p:txBody>
      </p:sp>
      <p:sp>
        <p:nvSpPr>
          <p:cNvPr id="9" name="Tekstfelt 8">
            <a:extLst>
              <a:ext uri="{FF2B5EF4-FFF2-40B4-BE49-F238E27FC236}">
                <a16:creationId xmlns:a16="http://schemas.microsoft.com/office/drawing/2014/main" id="{B404EAAA-9D67-D0CE-89ED-9BAEB22721DE}"/>
              </a:ext>
            </a:extLst>
          </p:cNvPr>
          <p:cNvSpPr txBox="1"/>
          <p:nvPr/>
        </p:nvSpPr>
        <p:spPr>
          <a:xfrm>
            <a:off x="275616" y="3540868"/>
            <a:ext cx="3391712" cy="3108543"/>
          </a:xfrm>
          <a:prstGeom prst="rect">
            <a:avLst/>
          </a:prstGeom>
          <a:noFill/>
        </p:spPr>
        <p:txBody>
          <a:bodyPr wrap="square" rtlCol="0">
            <a:spAutoFit/>
          </a:bodyPr>
          <a:lstStyle/>
          <a:p>
            <a:r>
              <a:rPr lang="da-DK" b="1" dirty="0"/>
              <a:t>OBS: SRB har betydning for forældelsen</a:t>
            </a:r>
            <a:r>
              <a:rPr lang="da-DK" dirty="0"/>
              <a:t>: </a:t>
            </a:r>
          </a:p>
          <a:p>
            <a:r>
              <a:rPr lang="da-DK" sz="1600" dirty="0"/>
              <a:t>Forældelsesfristen regnes fra SRB. </a:t>
            </a:r>
          </a:p>
          <a:p>
            <a:r>
              <a:rPr lang="da-DK" sz="1600" dirty="0"/>
              <a:t>Men hvis man pga. systemtekniske udfordringer, fastsætter sidste rettidige betalingsdato ens med forfaldsdatoen, gives der herved afkald på 3 – 5 dages forældelse til skyldners fordel, se afsnit 4.9.</a:t>
            </a:r>
          </a:p>
        </p:txBody>
      </p:sp>
      <p:sp>
        <p:nvSpPr>
          <p:cNvPr id="10" name="Tekstfelt 9">
            <a:extLst>
              <a:ext uri="{FF2B5EF4-FFF2-40B4-BE49-F238E27FC236}">
                <a16:creationId xmlns:a16="http://schemas.microsoft.com/office/drawing/2014/main" id="{EC197E91-63AE-B01A-8986-A7FCE7CCDF20}"/>
              </a:ext>
            </a:extLst>
          </p:cNvPr>
          <p:cNvSpPr txBox="1"/>
          <p:nvPr/>
        </p:nvSpPr>
        <p:spPr>
          <a:xfrm rot="20561676">
            <a:off x="1070750" y="1464987"/>
            <a:ext cx="2342979" cy="923330"/>
          </a:xfrm>
          <a:prstGeom prst="rect">
            <a:avLst/>
          </a:prstGeom>
          <a:noFill/>
        </p:spPr>
        <p:txBody>
          <a:bodyPr wrap="square" rtlCol="0">
            <a:spAutoFit/>
          </a:bodyPr>
          <a:lstStyle/>
          <a:p>
            <a:r>
              <a:rPr lang="da-DK" b="1" dirty="0"/>
              <a:t>Find hjælp i Gældsstyrelsens materiale</a:t>
            </a:r>
          </a:p>
        </p:txBody>
      </p:sp>
    </p:spTree>
    <p:extLst>
      <p:ext uri="{BB962C8B-B14F-4D97-AF65-F5344CB8AC3E}">
        <p14:creationId xmlns:p14="http://schemas.microsoft.com/office/powerpoint/2010/main" val="59799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KFMAPHP:</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95250" y="5715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943583"/>
            <a:ext cx="7801584" cy="5606442"/>
          </a:xfrm>
        </p:spPr>
        <p:txBody>
          <a:bodyPr>
            <a:normAutofit lnSpcReduction="10000"/>
          </a:bodyPr>
          <a:lstStyle/>
          <a:p>
            <a:pPr marL="0" indent="0" algn="l" rtl="0" fontAlgn="base">
              <a:buNone/>
            </a:pPr>
            <a:r>
              <a:rPr lang="da-DK" sz="2400" dirty="0">
                <a:solidFill>
                  <a:schemeClr val="bg2"/>
                </a:solidFill>
              </a:rPr>
              <a:t>Manglende betaling for ydelser, der kan opkræves betaling for iht. § 161 i lovbekendtgørelse nr. 1287 af 28. august 2020 om social service). Betaling for:</a:t>
            </a:r>
          </a:p>
          <a:p>
            <a:pPr fontAlgn="base"/>
            <a:r>
              <a:rPr lang="da-DK" sz="2400" dirty="0">
                <a:solidFill>
                  <a:schemeClr val="bg2"/>
                </a:solidFill>
              </a:rPr>
              <a:t>Personlig hjælp og pleje, jf. servicelovens § 83, stk. 1, nr. 1, </a:t>
            </a:r>
          </a:p>
          <a:p>
            <a:pPr fontAlgn="base"/>
            <a:r>
              <a:rPr lang="da-DK" sz="2400" dirty="0">
                <a:solidFill>
                  <a:schemeClr val="bg2"/>
                </a:solidFill>
              </a:rPr>
              <a:t>Hjælp eller støtte til nødvendige praktiske opgaver i hjemmet, jf. servicelovens § 83, stk. 1, nr. 2, </a:t>
            </a:r>
          </a:p>
          <a:p>
            <a:pPr fontAlgn="base"/>
            <a:r>
              <a:rPr lang="da-DK" sz="2400" dirty="0">
                <a:solidFill>
                  <a:schemeClr val="bg2"/>
                </a:solidFill>
              </a:rPr>
              <a:t>Madserviceordninger, jf. servicelovens § 83, stk. 1, nr. 3, </a:t>
            </a:r>
          </a:p>
          <a:p>
            <a:pPr fontAlgn="base"/>
            <a:r>
              <a:rPr lang="da-DK" sz="2400" dirty="0">
                <a:solidFill>
                  <a:schemeClr val="bg2"/>
                </a:solidFill>
              </a:rPr>
              <a:t>Hjælp efter servicelovens § 84, hvis borgeren ikke samtidig modtager hjælp efter §§ 41, 42, 96 eller 100.</a:t>
            </a:r>
          </a:p>
          <a:p>
            <a:pPr marL="0" indent="0">
              <a:buNone/>
            </a:pPr>
            <a:r>
              <a:rPr lang="da-DK" sz="2000" b="1" dirty="0">
                <a:solidFill>
                  <a:schemeClr val="bg2"/>
                </a:solidFill>
              </a:rPr>
              <a:t>https://gaeldst.dk/media/vjnbdp1w/fordringstypebilag-service-og-sundhed.pdf</a:t>
            </a:r>
          </a:p>
          <a:p>
            <a:endParaRPr lang="da-DK" dirty="0"/>
          </a:p>
        </p:txBody>
      </p:sp>
      <p:sp>
        <p:nvSpPr>
          <p:cNvPr id="6" name="Tekstfelt 5">
            <a:extLst>
              <a:ext uri="{FF2B5EF4-FFF2-40B4-BE49-F238E27FC236}">
                <a16:creationId xmlns:a16="http://schemas.microsoft.com/office/drawing/2014/main" id="{5E69A438-F9F2-B035-3935-BF7A5FE73F8F}"/>
              </a:ext>
            </a:extLst>
          </p:cNvPr>
          <p:cNvSpPr txBox="1"/>
          <p:nvPr/>
        </p:nvSpPr>
        <p:spPr>
          <a:xfrm>
            <a:off x="914400" y="3714750"/>
            <a:ext cx="2381250" cy="923330"/>
          </a:xfrm>
          <a:prstGeom prst="rect">
            <a:avLst/>
          </a:prstGeom>
          <a:noFill/>
        </p:spPr>
        <p:txBody>
          <a:bodyPr wrap="square" rtlCol="0">
            <a:spAutoFit/>
          </a:bodyPr>
          <a:lstStyle/>
          <a:p>
            <a:r>
              <a:rPr lang="da-DK" b="1" dirty="0"/>
              <a:t>Få hjælp i Gældsstyrelsens materiale </a:t>
            </a:r>
          </a:p>
        </p:txBody>
      </p:sp>
    </p:spTree>
    <p:extLst>
      <p:ext uri="{BB962C8B-B14F-4D97-AF65-F5344CB8AC3E}">
        <p14:creationId xmlns:p14="http://schemas.microsoft.com/office/powerpoint/2010/main" val="1674199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200" dirty="0"/>
              <a:t>KFERUFM civilretslig</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lgn="l" rtl="0" fontAlgn="base">
              <a:buNone/>
            </a:pPr>
            <a:r>
              <a:rPr lang="da-DK" sz="2400" dirty="0">
                <a:solidFill>
                  <a:schemeClr val="bg1"/>
                </a:solidFill>
              </a:rPr>
              <a:t>Betingelser: </a:t>
            </a:r>
          </a:p>
          <a:p>
            <a:pPr marL="0" indent="0" algn="l" rtl="0" fontAlgn="base">
              <a:buNone/>
            </a:pPr>
            <a:r>
              <a:rPr lang="da-DK" sz="2000" dirty="0">
                <a:solidFill>
                  <a:schemeClr val="bg1"/>
                </a:solidFill>
                <a:latin typeface="Helvetica Neue"/>
              </a:rPr>
              <a:t>• Fordringen skal være et civilretligt krav, dvs. fordringen må ikke   have offentligretlig karakter. </a:t>
            </a:r>
          </a:p>
          <a:p>
            <a:pPr marL="0" indent="0" algn="l" rtl="0" fontAlgn="base">
              <a:buNone/>
            </a:pPr>
            <a:r>
              <a:rPr lang="da-DK" sz="2000" dirty="0">
                <a:solidFill>
                  <a:schemeClr val="bg1"/>
                </a:solidFill>
                <a:latin typeface="Helvetica Neue"/>
              </a:rPr>
              <a:t>• Fordringen skal vedrøre krav på erstatning, dvs. erstatningsbetingelserne skal være opfyldt. </a:t>
            </a:r>
          </a:p>
          <a:p>
            <a:pPr marL="0" indent="0" algn="l" rtl="0" fontAlgn="base">
              <a:buNone/>
            </a:pPr>
            <a:r>
              <a:rPr lang="da-DK" sz="2000" dirty="0">
                <a:solidFill>
                  <a:schemeClr val="bg1"/>
                </a:solidFill>
                <a:latin typeface="Helvetica Neue"/>
              </a:rPr>
              <a:t>• Kravet på erstatning må ikke kunne tvangsfuldbyrdes efter retsplejelovens § 478, dvs. der må f.eks. ikke foreligge et fundament (dom eller forlig). </a:t>
            </a:r>
          </a:p>
          <a:p>
            <a:pPr marL="0" indent="0" algn="l" rtl="0" fontAlgn="base">
              <a:buNone/>
            </a:pPr>
            <a:r>
              <a:rPr lang="da-DK" sz="2000" dirty="0">
                <a:solidFill>
                  <a:schemeClr val="bg1"/>
                </a:solidFill>
                <a:latin typeface="Helvetica Neue"/>
              </a:rPr>
              <a:t>• Fordringen må ikke være tillagt lønindeholdelses- og udpantningsret efter bilag 1 i gældsinddrivelsesloven. </a:t>
            </a:r>
          </a:p>
          <a:p>
            <a:pPr marL="0" indent="0" algn="l" rtl="0" fontAlgn="base">
              <a:buNone/>
            </a:pPr>
            <a:r>
              <a:rPr lang="da-DK" sz="2000" dirty="0">
                <a:solidFill>
                  <a:schemeClr val="bg1"/>
                </a:solidFill>
                <a:latin typeface="Helvetica Neue"/>
              </a:rPr>
              <a:t>• Fordringen skal vedrøre krav, hvor den erstatningspådragende begivenhed kan henføres til en bestemt dag eller et bestemt tidspunkt.</a:t>
            </a:r>
          </a:p>
          <a:p>
            <a:pPr marL="0" indent="0" algn="l" rtl="0" fontAlgn="base">
              <a:buNone/>
            </a:pPr>
            <a:endParaRPr lang="da-DK" sz="3200" dirty="0">
              <a:solidFill>
                <a:schemeClr val="bg1"/>
              </a:solidFill>
            </a:endParaRPr>
          </a:p>
          <a:p>
            <a:pPr marL="0" indent="0">
              <a:buNone/>
            </a:pPr>
            <a:endParaRPr lang="da-DK" sz="3200" dirty="0">
              <a:solidFill>
                <a:srgbClr val="E7E7E7"/>
              </a:solidFill>
            </a:endParaRPr>
          </a:p>
          <a:p>
            <a:endParaRPr lang="da-DK" dirty="0"/>
          </a:p>
        </p:txBody>
      </p:sp>
      <p:sp>
        <p:nvSpPr>
          <p:cNvPr id="2" name="Tekstfelt 1">
            <a:extLst>
              <a:ext uri="{FF2B5EF4-FFF2-40B4-BE49-F238E27FC236}">
                <a16:creationId xmlns:a16="http://schemas.microsoft.com/office/drawing/2014/main" id="{4CE43E1F-5B27-4EEF-B961-FEE7027F8F79}"/>
              </a:ext>
            </a:extLst>
          </p:cNvPr>
          <p:cNvSpPr txBox="1"/>
          <p:nvPr/>
        </p:nvSpPr>
        <p:spPr>
          <a:xfrm>
            <a:off x="275616" y="3429000"/>
            <a:ext cx="3039084" cy="923330"/>
          </a:xfrm>
          <a:prstGeom prst="rect">
            <a:avLst/>
          </a:prstGeom>
          <a:noFill/>
        </p:spPr>
        <p:txBody>
          <a:bodyPr wrap="square" rtlCol="0">
            <a:spAutoFit/>
          </a:bodyPr>
          <a:lstStyle/>
          <a:p>
            <a:r>
              <a:rPr lang="da-DK" b="1" dirty="0"/>
              <a:t>Få hjælp i Gældsstyrelsens materiale</a:t>
            </a:r>
          </a:p>
        </p:txBody>
      </p:sp>
    </p:spTree>
    <p:extLst>
      <p:ext uri="{BB962C8B-B14F-4D97-AF65-F5344CB8AC3E}">
        <p14:creationId xmlns:p14="http://schemas.microsoft.com/office/powerpoint/2010/main" val="4172625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200" dirty="0"/>
              <a:t>KFERUFM civilretslig</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fontScale="92500" lnSpcReduction="10000"/>
          </a:bodyPr>
          <a:lstStyle/>
          <a:p>
            <a:pPr marL="0" indent="0" algn="l" rtl="0" fontAlgn="base">
              <a:buNone/>
            </a:pPr>
            <a:r>
              <a:rPr lang="da-DK" sz="2400" dirty="0">
                <a:solidFill>
                  <a:schemeClr val="bg1"/>
                </a:solidFill>
              </a:rPr>
              <a:t>Vi får ofte spørgsmål vedr.: </a:t>
            </a:r>
          </a:p>
          <a:p>
            <a:pPr marL="0" indent="0" algn="l" rtl="0" fontAlgn="base">
              <a:buNone/>
            </a:pPr>
            <a:r>
              <a:rPr lang="da-DK" sz="3200" dirty="0">
                <a:solidFill>
                  <a:schemeClr val="bg1"/>
                </a:solidFill>
              </a:rPr>
              <a:t>”</a:t>
            </a:r>
            <a:r>
              <a:rPr lang="da-DK" sz="2000" b="0" i="0" dirty="0">
                <a:solidFill>
                  <a:srgbClr val="333333"/>
                </a:solidFill>
                <a:effectLst/>
                <a:latin typeface="Helvetica Neue"/>
              </a:rPr>
              <a:t> </a:t>
            </a:r>
            <a:r>
              <a:rPr lang="da-DK" sz="2000" b="0" i="0" dirty="0">
                <a:solidFill>
                  <a:schemeClr val="bg1"/>
                </a:solidFill>
                <a:effectLst/>
                <a:latin typeface="Helvetica Neue"/>
              </a:rPr>
              <a:t>Fordringstypen KFERSUF indeholder både erstatningskrav, der udspringer af et kontraktforhold samt erstatningskrav uden for kontraktforhold…..</a:t>
            </a:r>
            <a:r>
              <a:rPr lang="da-DK" sz="1400" b="0" i="0" dirty="0">
                <a:solidFill>
                  <a:srgbClr val="333333"/>
                </a:solidFill>
                <a:effectLst/>
                <a:latin typeface="Helvetica Neue"/>
              </a:rPr>
              <a:t> </a:t>
            </a:r>
            <a:r>
              <a:rPr lang="da-DK" sz="2000" b="0" i="0" dirty="0">
                <a:solidFill>
                  <a:schemeClr val="bg1"/>
                </a:solidFill>
                <a:effectLst/>
                <a:latin typeface="Helvetica Neue"/>
              </a:rPr>
              <a:t>Af hensyn til korrekt udfyldelse af stamdatafelterne skal Fordringshaver sondre mellem, hvorvidt erstatningskravet er opstået </a:t>
            </a:r>
            <a:r>
              <a:rPr lang="da-DK" sz="2000" b="1" i="0" dirty="0">
                <a:solidFill>
                  <a:schemeClr val="bg1"/>
                </a:solidFill>
                <a:effectLst/>
                <a:latin typeface="Helvetica Neue"/>
              </a:rPr>
              <a:t>inden for eller uden for kontrakt</a:t>
            </a:r>
            <a:r>
              <a:rPr lang="da-DK" sz="1400" b="0" i="0" dirty="0">
                <a:solidFill>
                  <a:schemeClr val="bg1"/>
                </a:solidFill>
                <a:effectLst/>
                <a:latin typeface="Helvetica Neue"/>
              </a:rPr>
              <a:t>.</a:t>
            </a:r>
            <a:r>
              <a:rPr lang="da-DK" sz="2000" b="0" i="0" dirty="0">
                <a:solidFill>
                  <a:schemeClr val="bg1"/>
                </a:solidFill>
                <a:effectLst/>
                <a:latin typeface="Helvetica Neue"/>
              </a:rPr>
              <a:t>”</a:t>
            </a:r>
          </a:p>
          <a:p>
            <a:pPr marL="0" indent="0" algn="l" rtl="0" fontAlgn="base">
              <a:buNone/>
            </a:pPr>
            <a:endParaRPr lang="da-DK" sz="2000" dirty="0">
              <a:solidFill>
                <a:schemeClr val="bg1"/>
              </a:solidFill>
              <a:latin typeface="Helvetica Neue"/>
            </a:endParaRPr>
          </a:p>
          <a:p>
            <a:pPr marL="0" indent="0" algn="l" rtl="0" fontAlgn="base">
              <a:buNone/>
            </a:pPr>
            <a:r>
              <a:rPr lang="da-DK" sz="2000" b="0" i="0" dirty="0">
                <a:solidFill>
                  <a:schemeClr val="bg1"/>
                </a:solidFill>
                <a:effectLst/>
                <a:latin typeface="Helvetica Neue"/>
              </a:rPr>
              <a:t>Det kan være vanskeligt, så har undersøgt i erstatningsretten: </a:t>
            </a:r>
          </a:p>
          <a:p>
            <a:pPr algn="l" rtl="0" fontAlgn="base">
              <a:buFontTx/>
              <a:buChar char="-"/>
            </a:pPr>
            <a:r>
              <a:rPr lang="da-DK" sz="2000" dirty="0">
                <a:solidFill>
                  <a:schemeClr val="bg1"/>
                </a:solidFill>
                <a:latin typeface="Helvetica Neue"/>
              </a:rPr>
              <a:t>Inden for kontrakt gælder kun overfor myndigheden (derfor skolebøger er uden for kontrakt) </a:t>
            </a:r>
          </a:p>
          <a:p>
            <a:pPr algn="l" rtl="0" fontAlgn="base">
              <a:buFontTx/>
              <a:buChar char="-"/>
            </a:pPr>
            <a:r>
              <a:rPr lang="da-DK" sz="2000" b="0" i="0" dirty="0">
                <a:solidFill>
                  <a:schemeClr val="bg1"/>
                </a:solidFill>
                <a:effectLst/>
                <a:latin typeface="Helvetica Neue"/>
              </a:rPr>
              <a:t>Inden for kontrakt = der foreligger en aftale. OBS </a:t>
            </a:r>
            <a:r>
              <a:rPr lang="da-DK" sz="1800" b="0" i="0" dirty="0">
                <a:solidFill>
                  <a:schemeClr val="bg1"/>
                </a:solidFill>
                <a:effectLst/>
                <a:latin typeface="Proxima Nova Alt"/>
              </a:rPr>
              <a:t>Når du indgår aftale, er det vigtigt, at du får den på skrift. Det giver dig dokumentation, hvis den anden part misligholder sine forpligtelser.</a:t>
            </a:r>
          </a:p>
          <a:p>
            <a:pPr algn="l" rtl="0" fontAlgn="base">
              <a:buFontTx/>
              <a:buChar char="-"/>
            </a:pPr>
            <a:r>
              <a:rPr lang="da-DK" sz="1800" dirty="0">
                <a:solidFill>
                  <a:schemeClr val="bg1"/>
                </a:solidFill>
                <a:latin typeface="Proxima Nova Alt"/>
              </a:rPr>
              <a:t>OBS: Der kan være forskel hvis der er tale om en beboer hvor man ikke får nøglen retur vs. en medarbejder der mister en nøgle! </a:t>
            </a:r>
          </a:p>
          <a:p>
            <a:pPr algn="l" rtl="0" fontAlgn="base">
              <a:buFontTx/>
              <a:buChar char="-"/>
            </a:pPr>
            <a:br>
              <a:rPr lang="da-DK" sz="1800" dirty="0">
                <a:solidFill>
                  <a:schemeClr val="bg1"/>
                </a:solidFill>
                <a:latin typeface="Proxima Nova Alt"/>
              </a:rPr>
            </a:br>
            <a:r>
              <a:rPr lang="da-DK" sz="1800" b="1" dirty="0">
                <a:solidFill>
                  <a:schemeClr val="bg1"/>
                </a:solidFill>
                <a:latin typeface="Proxima Nova Alt"/>
              </a:rPr>
              <a:t>Spørgsmål: Hvilke type krav er det I laver regninger på?</a:t>
            </a:r>
            <a:br>
              <a:rPr lang="da-DK" sz="1800" b="0" i="0" dirty="0">
                <a:solidFill>
                  <a:schemeClr val="bg1"/>
                </a:solidFill>
                <a:effectLst/>
                <a:latin typeface="Proxima Nova Alt"/>
              </a:rPr>
            </a:br>
            <a:endParaRPr lang="da-DK" b="0" i="0" dirty="0">
              <a:solidFill>
                <a:schemeClr val="bg1"/>
              </a:solidFill>
              <a:effectLst/>
              <a:latin typeface="Helvetica Neue"/>
            </a:endParaRPr>
          </a:p>
          <a:p>
            <a:pPr marL="0" indent="0" algn="l" rtl="0" fontAlgn="base">
              <a:buNone/>
            </a:pPr>
            <a:endParaRPr lang="da-DK" sz="2000" dirty="0">
              <a:solidFill>
                <a:schemeClr val="bg1"/>
              </a:solidFill>
              <a:latin typeface="Helvetica Neue"/>
            </a:endParaRPr>
          </a:p>
          <a:p>
            <a:pPr marL="0" indent="0" algn="l" rtl="0" fontAlgn="base">
              <a:buNone/>
            </a:pPr>
            <a:endParaRPr lang="da-DK" sz="3200" dirty="0">
              <a:solidFill>
                <a:schemeClr val="bg1"/>
              </a:solidFill>
            </a:endParaRPr>
          </a:p>
          <a:p>
            <a:pPr marL="0" indent="0">
              <a:buNone/>
            </a:pPr>
            <a:endParaRPr lang="da-DK" sz="3200" dirty="0">
              <a:solidFill>
                <a:srgbClr val="E7E7E7"/>
              </a:solidFill>
            </a:endParaRPr>
          </a:p>
          <a:p>
            <a:endParaRPr lang="da-DK" dirty="0"/>
          </a:p>
        </p:txBody>
      </p:sp>
      <p:sp>
        <p:nvSpPr>
          <p:cNvPr id="2" name="Tekstfelt 1">
            <a:extLst>
              <a:ext uri="{FF2B5EF4-FFF2-40B4-BE49-F238E27FC236}">
                <a16:creationId xmlns:a16="http://schemas.microsoft.com/office/drawing/2014/main" id="{4CE43E1F-5B27-4EEF-B961-FEE7027F8F79}"/>
              </a:ext>
            </a:extLst>
          </p:cNvPr>
          <p:cNvSpPr txBox="1"/>
          <p:nvPr/>
        </p:nvSpPr>
        <p:spPr>
          <a:xfrm>
            <a:off x="275616" y="3429000"/>
            <a:ext cx="3039084" cy="923330"/>
          </a:xfrm>
          <a:prstGeom prst="rect">
            <a:avLst/>
          </a:prstGeom>
          <a:noFill/>
        </p:spPr>
        <p:txBody>
          <a:bodyPr wrap="square" rtlCol="0">
            <a:spAutoFit/>
          </a:bodyPr>
          <a:lstStyle/>
          <a:p>
            <a:r>
              <a:rPr lang="da-DK" b="1" dirty="0"/>
              <a:t>Få hjælp i Gældsstyrelsens materiale</a:t>
            </a:r>
          </a:p>
        </p:txBody>
      </p:sp>
    </p:spTree>
    <p:extLst>
      <p:ext uri="{BB962C8B-B14F-4D97-AF65-F5344CB8AC3E}">
        <p14:creationId xmlns:p14="http://schemas.microsoft.com/office/powerpoint/2010/main" val="38537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Intro: PSRM </a:t>
            </a:r>
          </a:p>
          <a:p>
            <a:pPr>
              <a:lnSpc>
                <a:spcPct val="90000"/>
              </a:lnSpc>
              <a:spcBef>
                <a:spcPct val="0"/>
              </a:spcBef>
              <a:spcAft>
                <a:spcPts val="600"/>
              </a:spcAft>
            </a:pPr>
            <a:r>
              <a:rPr lang="en-US" sz="3600" b="1" spc="-60" dirty="0">
                <a:solidFill>
                  <a:srgbClr val="FFFFFF"/>
                </a:solidFill>
                <a:latin typeface="+mj-lt"/>
                <a:ea typeface="+mj-ea"/>
                <a:cs typeface="+mj-cs"/>
              </a:rPr>
              <a:t>– </a:t>
            </a:r>
            <a:r>
              <a:rPr lang="da-DK" sz="3600" b="1" spc="-60" dirty="0">
                <a:solidFill>
                  <a:srgbClr val="FFFFFF"/>
                </a:solidFill>
                <a:latin typeface="+mj-lt"/>
                <a:ea typeface="+mj-ea"/>
                <a:cs typeface="+mj-cs"/>
              </a:rPr>
              <a:t>Gældsstyrelsens nye </a:t>
            </a:r>
            <a:r>
              <a:rPr lang="da-DK" sz="3600" b="1" spc="-60" dirty="0" err="1">
                <a:solidFill>
                  <a:srgbClr val="FFFFFF"/>
                </a:solidFill>
                <a:latin typeface="+mj-lt"/>
                <a:ea typeface="+mj-ea"/>
                <a:cs typeface="+mj-cs"/>
              </a:rPr>
              <a:t>inddrivelsessystem</a:t>
            </a:r>
            <a:r>
              <a:rPr lang="da-DK" sz="3600" b="1" spc="-60" dirty="0">
                <a:solidFill>
                  <a:srgbClr val="FFFFFF"/>
                </a:solidFill>
                <a:latin typeface="+mj-lt"/>
                <a:ea typeface="+mj-ea"/>
                <a:cs typeface="+mj-cs"/>
              </a:rPr>
              <a:t>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978090"/>
            <a:ext cx="10534263" cy="4292080"/>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2400" dirty="0"/>
              <a:t>Gældsstyrelsens hovedformål: </a:t>
            </a:r>
          </a:p>
          <a:p>
            <a:pPr marL="0" indent="0">
              <a:buNone/>
            </a:pPr>
            <a:endParaRPr lang="da-DK" sz="2400" dirty="0"/>
          </a:p>
          <a:p>
            <a:pPr lvl="1"/>
            <a:r>
              <a:rPr lang="da-DK" dirty="0"/>
              <a:t>At få skabt et nyt grundlag for </a:t>
            </a:r>
            <a:r>
              <a:rPr lang="da-DK" u="sng" dirty="0"/>
              <a:t>automatiseret</a:t>
            </a:r>
            <a:r>
              <a:rPr lang="da-DK" dirty="0"/>
              <a:t> inddrivelse. </a:t>
            </a:r>
          </a:p>
          <a:p>
            <a:pPr lvl="1"/>
            <a:r>
              <a:rPr lang="da-DK" dirty="0"/>
              <a:t>Korrekt inddrivelse af retskraftige krav </a:t>
            </a:r>
          </a:p>
          <a:p>
            <a:pPr lvl="1"/>
            <a:r>
              <a:rPr lang="da-DK" dirty="0"/>
              <a:t>EFI skandalen må ikke gentages </a:t>
            </a:r>
          </a:p>
          <a:p>
            <a:pPr marL="457200" lvl="1" indent="0">
              <a:buNone/>
            </a:pPr>
            <a:endParaRPr lang="da-DK" dirty="0"/>
          </a:p>
          <a:p>
            <a:pPr marL="0" indent="0">
              <a:buNone/>
            </a:pPr>
            <a:r>
              <a:rPr lang="da-DK" sz="2400" dirty="0"/>
              <a:t>	OBS - Lovændring: </a:t>
            </a:r>
          </a:p>
          <a:p>
            <a:pPr marL="0" indent="0">
              <a:buNone/>
            </a:pPr>
            <a:r>
              <a:rPr lang="da-DK" sz="2400" dirty="0"/>
              <a:t>	Gældsstyrelsen må suspendere al inddrivelse for en 	kommune – blot på </a:t>
            </a:r>
            <a:r>
              <a:rPr lang="da-DK" sz="2400" b="1" dirty="0"/>
              <a:t>en mistanke</a:t>
            </a:r>
            <a:r>
              <a:rPr lang="da-DK" sz="2400" dirty="0"/>
              <a:t> om fejl! </a:t>
            </a:r>
          </a:p>
          <a:p>
            <a:endParaRPr lang="da-DK" sz="1600" dirty="0"/>
          </a:p>
        </p:txBody>
      </p:sp>
    </p:spTree>
    <p:extLst>
      <p:ext uri="{BB962C8B-B14F-4D97-AF65-F5344CB8AC3E}">
        <p14:creationId xmlns:p14="http://schemas.microsoft.com/office/powerpoint/2010/main" val="23884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64580" y="10"/>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222250"/>
            <a:ext cx="5709285" cy="663575"/>
          </a:xfrm>
        </p:spPr>
        <p:txBody>
          <a:bodyPr>
            <a:normAutofit/>
          </a:bodyPr>
          <a:lstStyle/>
          <a:p>
            <a:r>
              <a:rPr lang="da-DK" sz="2800" dirty="0"/>
              <a:t>Hvilke typer krav har I?</a:t>
            </a:r>
          </a:p>
        </p:txBody>
      </p:sp>
      <p:sp>
        <p:nvSpPr>
          <p:cNvPr id="4" name="Pladsholder til tekst 3"/>
          <p:cNvSpPr>
            <a:spLocks noGrp="1"/>
          </p:cNvSpPr>
          <p:nvPr>
            <p:ph type="body" sz="quarter" idx="11"/>
          </p:nvPr>
        </p:nvSpPr>
        <p:spPr>
          <a:xfrm>
            <a:off x="129541" y="754381"/>
            <a:ext cx="5512724" cy="5699760"/>
          </a:xfrm>
        </p:spPr>
        <p:txBody>
          <a:bodyPr>
            <a:normAutofit fontScale="77500" lnSpcReduction="20000"/>
          </a:bodyPr>
          <a:lstStyle/>
          <a:p>
            <a:r>
              <a:rPr lang="da-DK" sz="1800" dirty="0"/>
              <a:t>Vi kender allerede/I har spurgt til/I er kommet med input: </a:t>
            </a:r>
          </a:p>
          <a:p>
            <a:pPr marL="285750" indent="-285750">
              <a:buFont typeface="Arial" panose="020B0604020202020204" pitchFamily="34" charset="0"/>
              <a:buChar char="•"/>
            </a:pPr>
            <a:r>
              <a:rPr lang="da-DK" sz="1800" b="1" dirty="0"/>
              <a:t>Kostpakker</a:t>
            </a:r>
          </a:p>
          <a:p>
            <a:pPr marL="285750" indent="-285750">
              <a:buFont typeface="Arial" panose="020B0604020202020204" pitchFamily="34" charset="0"/>
              <a:buChar char="•"/>
            </a:pPr>
            <a:r>
              <a:rPr lang="da-DK" sz="1800" b="1" dirty="0"/>
              <a:t>Aflastning</a:t>
            </a:r>
          </a:p>
          <a:p>
            <a:pPr marL="285750" indent="-285750">
              <a:buFont typeface="Arial" panose="020B0604020202020204" pitchFamily="34" charset="0"/>
              <a:buChar char="•"/>
            </a:pPr>
            <a:r>
              <a:rPr lang="da-DK" sz="1800" b="1" dirty="0"/>
              <a:t>Vaskepakker</a:t>
            </a:r>
          </a:p>
          <a:p>
            <a:pPr marL="285750" indent="-285750">
              <a:buFont typeface="Arial" panose="020B0604020202020204" pitchFamily="34" charset="0"/>
              <a:buChar char="•"/>
            </a:pPr>
            <a:r>
              <a:rPr lang="da-DK" sz="1800" b="1" dirty="0"/>
              <a:t>Salg af forplejning i cafeerne </a:t>
            </a:r>
          </a:p>
          <a:p>
            <a:pPr marL="285750" indent="-285750">
              <a:buFont typeface="Arial" panose="020B0604020202020204" pitchFamily="34" charset="0"/>
              <a:buChar char="•"/>
            </a:pPr>
            <a:r>
              <a:rPr lang="da-DK" sz="1800" b="1" dirty="0"/>
              <a:t>Refusion FOA, DSR og Ergoterapeut foreningen</a:t>
            </a:r>
          </a:p>
          <a:p>
            <a:pPr marL="285750" indent="-285750">
              <a:buFont typeface="Arial" panose="020B0604020202020204" pitchFamily="34" charset="0"/>
              <a:buChar char="•"/>
            </a:pPr>
            <a:r>
              <a:rPr lang="da-DK" sz="1800" b="1" dirty="0"/>
              <a:t>Faktura til VIA vedr. tilgodehavender vedr. fysioterapeutuddannelse pr. år</a:t>
            </a:r>
          </a:p>
          <a:p>
            <a:pPr marL="285750" indent="-285750">
              <a:buFont typeface="Arial" panose="020B0604020202020204" pitchFamily="34" charset="0"/>
              <a:buChar char="•"/>
            </a:pPr>
            <a:r>
              <a:rPr lang="da-DK" sz="1800" b="1" dirty="0"/>
              <a:t>Ledsagelse til sygehus</a:t>
            </a:r>
          </a:p>
          <a:p>
            <a:pPr marL="285750" indent="-285750">
              <a:buFont typeface="Arial" panose="020B0604020202020204" pitchFamily="34" charset="0"/>
              <a:buChar char="•"/>
            </a:pPr>
            <a:r>
              <a:rPr lang="da-DK" sz="1800" b="1" dirty="0"/>
              <a:t>Nøgler </a:t>
            </a:r>
          </a:p>
          <a:p>
            <a:pPr marL="285750" indent="-285750">
              <a:buFont typeface="Arial" panose="020B0604020202020204" pitchFamily="34" charset="0"/>
              <a:buChar char="•"/>
            </a:pPr>
            <a:r>
              <a:rPr lang="da-DK" sz="1800" b="1" dirty="0" err="1"/>
              <a:t>Lejerbo</a:t>
            </a:r>
            <a:endParaRPr lang="da-DK" sz="1800" b="1" dirty="0"/>
          </a:p>
          <a:p>
            <a:pPr marL="285750" indent="-285750">
              <a:buFont typeface="Arial" panose="020B0604020202020204" pitchFamily="34" charset="0"/>
              <a:buChar char="•"/>
            </a:pPr>
            <a:r>
              <a:rPr lang="da-DK" sz="1800" b="1" dirty="0"/>
              <a:t>Forplejning ift. nuværende og afdøde </a:t>
            </a:r>
          </a:p>
          <a:p>
            <a:pPr marL="285750" indent="-285750">
              <a:buFont typeface="Arial" panose="020B0604020202020204" pitchFamily="34" charset="0"/>
              <a:buChar char="•"/>
            </a:pPr>
            <a:r>
              <a:rPr lang="da-DK" sz="1800" b="1" dirty="0"/>
              <a:t>Opkrævning andre kommuner el. regionen</a:t>
            </a:r>
          </a:p>
          <a:p>
            <a:pPr marL="285750" indent="-285750">
              <a:buFont typeface="Arial" panose="020B0604020202020204" pitchFamily="34" charset="0"/>
              <a:buChar char="•"/>
            </a:pPr>
            <a:r>
              <a:rPr lang="da-DK" sz="1800" b="1" dirty="0"/>
              <a:t>Ophold døgngenoptræning (Svaleparken)</a:t>
            </a:r>
          </a:p>
          <a:p>
            <a:pPr marL="285750" indent="-285750">
              <a:buFont typeface="Arial" panose="020B0604020202020204" pitchFamily="34" charset="0"/>
              <a:buChar char="•"/>
            </a:pPr>
            <a:r>
              <a:rPr lang="da-DK" sz="1800" b="1" dirty="0"/>
              <a:t>Leje af linned og vask af eget tøj</a:t>
            </a:r>
          </a:p>
          <a:p>
            <a:pPr marL="285750" indent="-285750">
              <a:buFont typeface="Arial" panose="020B0604020202020204" pitchFamily="34" charset="0"/>
              <a:buChar char="•"/>
            </a:pPr>
            <a:endParaRPr lang="da-DK" b="1" spc="50" dirty="0">
              <a:ln w="9525" cmpd="sng">
                <a:solidFill>
                  <a:schemeClr val="accent1"/>
                </a:solidFill>
                <a:prstDash val="solid"/>
              </a:ln>
              <a:solidFill>
                <a:srgbClr val="70AD47">
                  <a:tint val="1000"/>
                </a:srgbClr>
              </a:solidFill>
              <a:effectLst>
                <a:glow rad="38100">
                  <a:schemeClr val="accent1">
                    <a:alpha val="40000"/>
                  </a:schemeClr>
                </a:glow>
              </a:effectLst>
            </a:endParaRPr>
          </a:p>
          <a:p>
            <a:endParaRPr lang="da-DK" sz="1800" b="1" u="sng" spc="50" dirty="0">
              <a:ln w="9525" cmpd="sng">
                <a:solidFill>
                  <a:schemeClr val="accent1"/>
                </a:solidFill>
                <a:prstDash val="solid"/>
              </a:ln>
              <a:solidFill>
                <a:schemeClr val="bg2"/>
              </a:solidFill>
              <a:effectLst>
                <a:glow rad="38100">
                  <a:schemeClr val="accent1">
                    <a:alpha val="40000"/>
                  </a:schemeClr>
                </a:glow>
              </a:effectLst>
            </a:endParaRPr>
          </a:p>
          <a:p>
            <a:r>
              <a:rPr lang="da-DK" sz="1800" b="1" u="sng" spc="50" dirty="0">
                <a:ln w="9525" cmpd="sng">
                  <a:solidFill>
                    <a:schemeClr val="accent1"/>
                  </a:solidFill>
                  <a:prstDash val="solid"/>
                </a:ln>
                <a:solidFill>
                  <a:schemeClr val="bg2"/>
                </a:solidFill>
                <a:effectLst>
                  <a:glow rad="38100">
                    <a:schemeClr val="accent1">
                      <a:alpha val="40000"/>
                    </a:schemeClr>
                  </a:glow>
                </a:effectLst>
              </a:rPr>
              <a:t>Civilretslige krav</a:t>
            </a:r>
            <a:r>
              <a:rPr lang="da-DK" sz="2100" b="1" spc="50" dirty="0">
                <a:ln w="9525" cmpd="sng">
                  <a:solidFill>
                    <a:schemeClr val="accent1"/>
                  </a:solidFill>
                  <a:prstDash val="solid"/>
                </a:ln>
                <a:solidFill>
                  <a:schemeClr val="bg2"/>
                </a:solidFill>
                <a:effectLst>
                  <a:glow rad="38100">
                    <a:schemeClr val="accent1">
                      <a:alpha val="40000"/>
                    </a:schemeClr>
                  </a:glow>
                </a:effectLst>
              </a:rPr>
              <a:t>: </a:t>
            </a:r>
          </a:p>
          <a:p>
            <a:r>
              <a:rPr lang="da-DK" sz="1800" b="1" spc="50" dirty="0">
                <a:ln w="9525" cmpd="sng">
                  <a:solidFill>
                    <a:schemeClr val="accent1"/>
                  </a:solidFill>
                  <a:prstDash val="solid"/>
                </a:ln>
                <a:solidFill>
                  <a:srgbClr val="70AD47">
                    <a:tint val="1000"/>
                  </a:srgbClr>
                </a:solidFill>
                <a:effectLst>
                  <a:glow rad="38100">
                    <a:schemeClr val="accent1">
                      <a:alpha val="40000"/>
                    </a:schemeClr>
                  </a:glow>
                </a:effectLst>
              </a:rPr>
              <a:t>KOCVDAG/KOCIVIL, KFBOCF, KFERUFM</a:t>
            </a:r>
          </a:p>
          <a:p>
            <a:r>
              <a:rPr lang="da-DK" sz="1800" b="1" u="sng" spc="50" dirty="0">
                <a:ln w="9525" cmpd="sng">
                  <a:solidFill>
                    <a:schemeClr val="accent1"/>
                  </a:solidFill>
                  <a:prstDash val="solid"/>
                </a:ln>
                <a:solidFill>
                  <a:srgbClr val="70AD47">
                    <a:tint val="1000"/>
                  </a:srgbClr>
                </a:solidFill>
                <a:effectLst>
                  <a:glow rad="38100">
                    <a:schemeClr val="accent1">
                      <a:alpha val="40000"/>
                    </a:schemeClr>
                  </a:glow>
                </a:effectLst>
              </a:rPr>
              <a:t>Krav med udlægsret/offentretlige</a:t>
            </a:r>
            <a:r>
              <a:rPr lang="da-DK" sz="1800"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da-DK" sz="1500" b="1" spc="50" dirty="0">
                <a:ln w="9525" cmpd="sng">
                  <a:solidFill>
                    <a:schemeClr val="accent1"/>
                  </a:solidFill>
                  <a:prstDash val="solid"/>
                </a:ln>
                <a:solidFill>
                  <a:srgbClr val="70AD47">
                    <a:tint val="1000"/>
                  </a:srgbClr>
                </a:solidFill>
                <a:effectLst>
                  <a:glow rad="38100">
                    <a:schemeClr val="accent1">
                      <a:alpha val="40000"/>
                    </a:schemeClr>
                  </a:glow>
                </a:effectLst>
              </a:rPr>
              <a:t>KFP</a:t>
            </a:r>
            <a:r>
              <a:rPr lang="da-DK" sz="1800" b="1" spc="50" dirty="0">
                <a:ln w="9525" cmpd="sng">
                  <a:solidFill>
                    <a:schemeClr val="accent1"/>
                  </a:solidFill>
                  <a:prstDash val="solid"/>
                </a:ln>
                <a:solidFill>
                  <a:srgbClr val="70AD47">
                    <a:tint val="1000"/>
                  </a:srgbClr>
                </a:solidFill>
                <a:effectLst>
                  <a:glow rad="38100">
                    <a:schemeClr val="accent1">
                      <a:alpha val="40000"/>
                    </a:schemeClr>
                  </a:glow>
                </a:effectLst>
              </a:rPr>
              <a:t>HJEM, KFMAPHP</a:t>
            </a:r>
          </a:p>
          <a:p>
            <a:pPr algn="ctr"/>
            <a:endParaRPr lang="da-DK" b="1" spc="50" dirty="0">
              <a:ln w="9525" cmpd="sng">
                <a:solidFill>
                  <a:schemeClr val="accent1"/>
                </a:solidFill>
                <a:prstDash val="solid"/>
              </a:ln>
              <a:solidFill>
                <a:srgbClr val="70AD47">
                  <a:tint val="1000"/>
                </a:srgbClr>
              </a:solidFill>
              <a:effectLst>
                <a:glow rad="38100">
                  <a:schemeClr val="accent1">
                    <a:alpha val="40000"/>
                  </a:schemeClr>
                </a:glow>
              </a:effectLst>
            </a:endParaRPr>
          </a:p>
          <a:p>
            <a:endParaRPr lang="da-DK" dirty="0"/>
          </a:p>
        </p:txBody>
      </p:sp>
      <p:sp>
        <p:nvSpPr>
          <p:cNvPr id="2" name="Pil: nedad 1">
            <a:extLst>
              <a:ext uri="{FF2B5EF4-FFF2-40B4-BE49-F238E27FC236}">
                <a16:creationId xmlns:a16="http://schemas.microsoft.com/office/drawing/2014/main" id="{C8CCAC8B-68D0-73D8-7AA7-9F66B9CBB682}"/>
              </a:ext>
            </a:extLst>
          </p:cNvPr>
          <p:cNvSpPr/>
          <p:nvPr/>
        </p:nvSpPr>
        <p:spPr>
          <a:xfrm>
            <a:off x="2499550" y="4802256"/>
            <a:ext cx="484632" cy="441960"/>
          </a:xfrm>
          <a:prstGeom prst="downArrow">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mc:AlternateContent xmlns:mc="http://schemas.openxmlformats.org/markup-compatibility/2006" xmlns:pslz="http://schemas.microsoft.com/office/powerpoint/2016/slidezoom">
        <mc:Choice Requires="pslz">
          <p:graphicFrame>
            <p:nvGraphicFramePr>
              <p:cNvPr id="6" name="Slidezoom 5">
                <a:extLst>
                  <a:ext uri="{FF2B5EF4-FFF2-40B4-BE49-F238E27FC236}">
                    <a16:creationId xmlns:a16="http://schemas.microsoft.com/office/drawing/2014/main" id="{EFD61919-CFD1-BCE6-D379-6158D2213AA3}"/>
                  </a:ext>
                </a:extLst>
              </p:cNvPr>
              <p:cNvGraphicFramePr>
                <a:graphicFrameLocks noChangeAspect="1"/>
              </p:cNvGraphicFramePr>
              <p:nvPr>
                <p:extLst>
                  <p:ext uri="{D42A27DB-BD31-4B8C-83A1-F6EECF244321}">
                    <p14:modId xmlns:p14="http://schemas.microsoft.com/office/powerpoint/2010/main" val="3266632521"/>
                  </p:ext>
                </p:extLst>
              </p:nvPr>
            </p:nvGraphicFramePr>
            <p:xfrm>
              <a:off x="-3448050" y="5495925"/>
              <a:ext cx="3048000" cy="1714500"/>
            </p:xfrm>
            <a:graphic>
              <a:graphicData uri="http://schemas.microsoft.com/office/powerpoint/2016/slidezoom">
                <pslz:sldZm>
                  <pslz:sldZmObj sldId="371" cId="2098030728">
                    <pslz:zmPr id="{F30B725A-14A6-4A3D-89BE-41067FDC9B87}"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zoom 5">
                <a:hlinkClick r:id="rId5" action="ppaction://hlinksldjump"/>
                <a:extLst>
                  <a:ext uri="{FF2B5EF4-FFF2-40B4-BE49-F238E27FC236}">
                    <a16:creationId xmlns:a16="http://schemas.microsoft.com/office/drawing/2014/main" id="{EFD61919-CFD1-BCE6-D379-6158D2213AA3}"/>
                  </a:ext>
                </a:extLst>
              </p:cNvPr>
              <p:cNvPicPr>
                <a:picLocks noGrp="1" noRot="1" noChangeAspect="1" noMove="1" noResize="1" noEditPoints="1" noAdjustHandles="1" noChangeArrowheads="1" noChangeShapeType="1"/>
              </p:cNvPicPr>
              <p:nvPr/>
            </p:nvPicPr>
            <p:blipFill>
              <a:blip r:embed="rId6"/>
              <a:stretch>
                <a:fillRect/>
              </a:stretch>
            </p:blipFill>
            <p:spPr>
              <a:xfrm>
                <a:off x="-3448050" y="549592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74496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64580" y="10"/>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222250"/>
            <a:ext cx="5709285" cy="663575"/>
          </a:xfrm>
        </p:spPr>
        <p:txBody>
          <a:bodyPr>
            <a:normAutofit/>
          </a:bodyPr>
          <a:lstStyle/>
          <a:p>
            <a:r>
              <a:rPr lang="da-DK" sz="3200" dirty="0"/>
              <a:t>Vi har nogle spørgsmål?</a:t>
            </a:r>
          </a:p>
        </p:txBody>
      </p:sp>
      <p:sp>
        <p:nvSpPr>
          <p:cNvPr id="4" name="Pladsholder til tekst 3"/>
          <p:cNvSpPr>
            <a:spLocks noGrp="1"/>
          </p:cNvSpPr>
          <p:nvPr>
            <p:ph type="body" sz="quarter" idx="11"/>
          </p:nvPr>
        </p:nvSpPr>
        <p:spPr>
          <a:xfrm>
            <a:off x="129541" y="885825"/>
            <a:ext cx="5512724" cy="5749925"/>
          </a:xfrm>
        </p:spPr>
        <p:txBody>
          <a:bodyPr>
            <a:normAutofit/>
          </a:bodyPr>
          <a:lstStyle/>
          <a:p>
            <a:r>
              <a:rPr lang="da-DK" sz="1800" b="1" u="sng" dirty="0"/>
              <a:t>Spørgsmål: </a:t>
            </a:r>
          </a:p>
          <a:p>
            <a:pPr marL="285750" indent="-285750">
              <a:buFont typeface="Arial" panose="020B0604020202020204" pitchFamily="34" charset="0"/>
              <a:buChar char="•"/>
            </a:pPr>
            <a:r>
              <a:rPr lang="da-DK" sz="1800" b="1" dirty="0"/>
              <a:t>Egenbetaling: </a:t>
            </a:r>
            <a:r>
              <a:rPr lang="da-DK" sz="1800" dirty="0"/>
              <a:t>Er der forskel på om borgeren bor i eget hjem eller på plejehjem fx ved ledsagelse?</a:t>
            </a:r>
          </a:p>
          <a:p>
            <a:pPr marL="285750" indent="-285750">
              <a:buFont typeface="Arial" panose="020B0604020202020204" pitchFamily="34" charset="0"/>
              <a:buChar char="•"/>
            </a:pPr>
            <a:r>
              <a:rPr lang="da-DK" sz="1800" dirty="0"/>
              <a:t>Er der forskel på lovgivningen når der er tale om ophold vedr. aflastning eller genoptræning?</a:t>
            </a:r>
          </a:p>
          <a:p>
            <a:pPr marL="285750" indent="-285750">
              <a:buFont typeface="Arial" panose="020B0604020202020204" pitchFamily="34" charset="0"/>
              <a:buChar char="•"/>
            </a:pPr>
            <a:r>
              <a:rPr lang="da-DK" sz="1800" dirty="0"/>
              <a:t>Forplejning til beboere normalt træk i pension – er der aldrig borgere der ikke får pension? Hvad gør I der? </a:t>
            </a:r>
          </a:p>
          <a:p>
            <a:pPr marL="285750" indent="-285750">
              <a:buFont typeface="Arial" panose="020B0604020202020204" pitchFamily="34" charset="0"/>
              <a:buChar char="•"/>
            </a:pPr>
            <a:r>
              <a:rPr lang="da-DK" sz="1800" dirty="0"/>
              <a:t>Er der forskel på salg af mad fra cafeen til:</a:t>
            </a:r>
          </a:p>
          <a:p>
            <a:pPr marL="971550" lvl="1" indent="-285750">
              <a:buFont typeface="Arial" panose="020B0604020202020204" pitchFamily="34" charset="0"/>
              <a:buChar char="•"/>
            </a:pPr>
            <a:r>
              <a:rPr lang="da-DK" sz="1800" dirty="0">
                <a:solidFill>
                  <a:schemeClr val="bg2"/>
                </a:solidFill>
              </a:rPr>
              <a:t>Borgere der bor på stedet</a:t>
            </a:r>
          </a:p>
          <a:p>
            <a:pPr marL="971550" lvl="1" indent="-285750">
              <a:buFont typeface="Arial" panose="020B0604020202020204" pitchFamily="34" charset="0"/>
              <a:buChar char="•"/>
            </a:pPr>
            <a:r>
              <a:rPr lang="da-DK" sz="1800" dirty="0">
                <a:solidFill>
                  <a:schemeClr val="bg2"/>
                </a:solidFill>
              </a:rPr>
              <a:t>Pårørende</a:t>
            </a:r>
          </a:p>
          <a:p>
            <a:pPr marL="971550" lvl="1" indent="-285750">
              <a:buFont typeface="Arial" panose="020B0604020202020204" pitchFamily="34" charset="0"/>
              <a:buChar char="•"/>
            </a:pPr>
            <a:r>
              <a:rPr lang="da-DK" sz="1800" dirty="0">
                <a:solidFill>
                  <a:schemeClr val="bg2"/>
                </a:solidFill>
              </a:rPr>
              <a:t>Gæster til møder</a:t>
            </a:r>
          </a:p>
          <a:p>
            <a:pPr marL="285750" indent="-285750">
              <a:buFont typeface="Arial" panose="020B0604020202020204" pitchFamily="34" charset="0"/>
              <a:buChar char="•"/>
            </a:pPr>
            <a:r>
              <a:rPr lang="da-DK" sz="1800" b="1" dirty="0"/>
              <a:t>Er der andre krav?</a:t>
            </a:r>
          </a:p>
          <a:p>
            <a:pPr marL="971550" lvl="1" indent="-285750">
              <a:buFont typeface="Arial" panose="020B0604020202020204" pitchFamily="34" charset="0"/>
              <a:buChar char="•"/>
            </a:pPr>
            <a:r>
              <a:rPr lang="da-DK" sz="1800" dirty="0">
                <a:solidFill>
                  <a:schemeClr val="bg1"/>
                </a:solidFill>
              </a:rPr>
              <a:t>Interne krav? </a:t>
            </a:r>
          </a:p>
          <a:p>
            <a:pPr marL="971550" lvl="1" indent="-285750">
              <a:buFont typeface="Arial" panose="020B0604020202020204" pitchFamily="34" charset="0"/>
              <a:buChar char="•"/>
            </a:pPr>
            <a:r>
              <a:rPr lang="da-DK" sz="1800" dirty="0">
                <a:solidFill>
                  <a:schemeClr val="bg1"/>
                </a:solidFill>
              </a:rPr>
              <a:t>Fejludbetalinger?</a:t>
            </a:r>
          </a:p>
          <a:p>
            <a:endParaRPr lang="da-DK" dirty="0"/>
          </a:p>
        </p:txBody>
      </p:sp>
      <mc:AlternateContent xmlns:mc="http://schemas.openxmlformats.org/markup-compatibility/2006">
        <mc:Choice xmlns:pslz="http://schemas.microsoft.com/office/powerpoint/2016/slidezoom" Requires="pslz">
          <p:graphicFrame>
            <p:nvGraphicFramePr>
              <p:cNvPr id="6" name="Slidezoom 5">
                <a:extLst>
                  <a:ext uri="{FF2B5EF4-FFF2-40B4-BE49-F238E27FC236}">
                    <a16:creationId xmlns:a16="http://schemas.microsoft.com/office/drawing/2014/main" id="{EFD61919-CFD1-BCE6-D379-6158D2213AA3}"/>
                  </a:ext>
                </a:extLst>
              </p:cNvPr>
              <p:cNvGraphicFramePr>
                <a:graphicFrameLocks noChangeAspect="1"/>
              </p:cNvGraphicFramePr>
              <p:nvPr/>
            </p:nvGraphicFramePr>
            <p:xfrm>
              <a:off x="-3448050" y="5495925"/>
              <a:ext cx="3048000" cy="1714500"/>
            </p:xfrm>
            <a:graphic>
              <a:graphicData uri="http://schemas.microsoft.com/office/powerpoint/2016/slidezoom">
                <pslz:sldZm>
                  <pslz:sldZmObj sldId="371" cId="2098030728">
                    <pslz:zmPr id="{F30B725A-14A6-4A3D-89BE-41067FDC9B87}"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6" name="Slidezoom 5">
                <a:hlinkClick r:id="rId5" action="ppaction://hlinksldjump"/>
                <a:extLst>
                  <a:ext uri="{FF2B5EF4-FFF2-40B4-BE49-F238E27FC236}">
                    <a16:creationId xmlns:a16="http://schemas.microsoft.com/office/drawing/2014/main" id="{EFD61919-CFD1-BCE6-D379-6158D2213AA3}"/>
                  </a:ext>
                </a:extLst>
              </p:cNvPr>
              <p:cNvPicPr>
                <a:picLocks noGrp="1" noRot="1" noChangeAspect="1" noMove="1" noResize="1" noEditPoints="1" noAdjustHandles="1" noChangeArrowheads="1" noChangeShapeType="1"/>
              </p:cNvPicPr>
              <p:nvPr/>
            </p:nvPicPr>
            <p:blipFill>
              <a:blip r:embed="rId4"/>
              <a:stretch>
                <a:fillRect/>
              </a:stretch>
            </p:blipFill>
            <p:spPr>
              <a:xfrm>
                <a:off x="-3448050" y="549592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092002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576927"/>
          </a:xfrm>
        </p:spPr>
        <p:txBody>
          <a:bodyPr>
            <a:normAutofit fontScale="25000" lnSpcReduction="20000"/>
          </a:bodyPr>
          <a:lstStyle/>
          <a:p>
            <a:r>
              <a:rPr lang="da-DK" sz="11200" dirty="0"/>
              <a:t>Spørgsmål og/eller kommentar fra jer:</a:t>
            </a:r>
          </a:p>
          <a:p>
            <a:endParaRPr lang="da-DK" sz="2800" dirty="0"/>
          </a:p>
          <a:p>
            <a:r>
              <a:rPr lang="da-DK" sz="8000" dirty="0"/>
              <a:t>Hvorfor er beregn knappen fjernet – kan vi få den tilbage?</a:t>
            </a:r>
          </a:p>
          <a:p>
            <a:r>
              <a:rPr lang="da-DK" sz="8000" b="0" i="1" dirty="0"/>
              <a:t>Eksempel/kommentar: </a:t>
            </a:r>
          </a:p>
          <a:p>
            <a:r>
              <a:rPr lang="da-DK" sz="8000" b="0" i="1" dirty="0">
                <a:effectLst/>
                <a:latin typeface="Calibri" panose="020F0502020204030204" pitchFamily="34" charset="0"/>
                <a:ea typeface="Times New Roman" panose="02020603050405020304" pitchFamily="18" charset="0"/>
              </a:rPr>
              <a:t>Jeg sidder ved hver faktura og skal regne 30 dage frem. Den melder fejl hvis jeg ikke sætter forfaldsdato på, så selvom den så sætter på henstand til efterfølgende, så skal de jo stadig passe sammen.</a:t>
            </a:r>
          </a:p>
          <a:p>
            <a:r>
              <a:rPr lang="da-DK" sz="9600" dirty="0">
                <a:latin typeface="Calibri" panose="020F0502020204030204" pitchFamily="34" charset="0"/>
                <a:ea typeface="Calibri" panose="020F0502020204030204" pitchFamily="34" charset="0"/>
              </a:rPr>
              <a:t>Svar: Det var forslag – ikke altid korrekte </a:t>
            </a:r>
            <a:r>
              <a:rPr lang="da-DK" sz="9600" dirty="0" err="1">
                <a:latin typeface="Calibri" panose="020F0502020204030204" pitchFamily="34" charset="0"/>
                <a:ea typeface="Calibri" panose="020F0502020204030204" pitchFamily="34" charset="0"/>
              </a:rPr>
              <a:t>dato’er</a:t>
            </a:r>
            <a:endParaRPr lang="da-DK" sz="9600" dirty="0">
              <a:latin typeface="Calibri" panose="020F0502020204030204" pitchFamily="34" charset="0"/>
              <a:ea typeface="Calibri" panose="020F0502020204030204" pitchFamily="34" charset="0"/>
            </a:endParaRPr>
          </a:p>
          <a:p>
            <a:endParaRPr lang="da-DK" sz="9600" dirty="0">
              <a:latin typeface="Calibri" panose="020F0502020204030204" pitchFamily="34" charset="0"/>
              <a:ea typeface="Calibri" panose="020F0502020204030204" pitchFamily="34" charset="0"/>
            </a:endParaRPr>
          </a:p>
          <a:p>
            <a:r>
              <a:rPr lang="da-DK" sz="8000" dirty="0"/>
              <a:t>Kan linjen med oplysning om forfald ikke blive fjernet – den skaber forvirring?</a:t>
            </a:r>
          </a:p>
          <a:p>
            <a:r>
              <a:rPr lang="da-DK" sz="8000" dirty="0"/>
              <a:t>Svar: Det ønske har længe været givet til KMD</a:t>
            </a:r>
          </a:p>
          <a:p>
            <a:endParaRPr lang="da-DK" sz="8000" dirty="0"/>
          </a:p>
          <a:p>
            <a:r>
              <a:rPr lang="da-DK" sz="8000" dirty="0"/>
              <a:t>Når en borger dør skal kommunen sende en mdr. retur til UDK – og opkræve den manglende betaling ved kommunen. </a:t>
            </a:r>
            <a:br>
              <a:rPr lang="da-DK" sz="8000" dirty="0"/>
            </a:br>
            <a:r>
              <a:rPr lang="da-DK" sz="8000" dirty="0"/>
              <a:t>Spørgsmål: Sker det ikke via Skifteretten/kontaktperson </a:t>
            </a:r>
            <a:r>
              <a:rPr lang="da-DK" sz="8000"/>
              <a:t>eller bobestyrer?</a:t>
            </a:r>
            <a:endParaRPr lang="da-DK" sz="8000" dirty="0"/>
          </a:p>
          <a:p>
            <a:endParaRPr lang="da-DK" sz="9600" dirty="0"/>
          </a:p>
          <a:p>
            <a:endParaRPr lang="da-DK" sz="9600" dirty="0"/>
          </a:p>
          <a:p>
            <a:endParaRPr lang="da-DK" sz="2800" dirty="0"/>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30095"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7792071" y="2713703"/>
            <a:ext cx="9782991" cy="5665122"/>
          </a:xfrm>
        </p:spPr>
        <p:txBody>
          <a:bodyPr>
            <a:normAutofit/>
          </a:bodyPr>
          <a:lstStyle/>
          <a:p>
            <a:endParaRPr lang="da-DK" sz="4500" dirty="0">
              <a:solidFill>
                <a:schemeClr val="bg2"/>
              </a:solidFill>
              <a:latin typeface="Calibri" panose="020F0502020204030204" pitchFamily="34" charset="0"/>
              <a:ea typeface="Calibri" panose="020F0502020204030204" pitchFamily="34" charset="0"/>
            </a:endParaRPr>
          </a:p>
          <a:p>
            <a:endParaRPr lang="da-DK" sz="4500" dirty="0">
              <a:solidFill>
                <a:schemeClr val="bg2"/>
              </a:solidFill>
              <a:latin typeface="Calibri" panose="020F0502020204030204" pitchFamily="34" charset="0"/>
              <a:ea typeface="Calibri" panose="020F0502020204030204" pitchFamily="34" charset="0"/>
            </a:endParaRPr>
          </a:p>
          <a:p>
            <a:endParaRPr lang="da-DK" sz="4500" dirty="0">
              <a:solidFill>
                <a:schemeClr val="bg2"/>
              </a:solidFill>
              <a:latin typeface="Calibri" panose="020F0502020204030204" pitchFamily="34" charset="0"/>
              <a:ea typeface="Calibri" panose="020F0502020204030204" pitchFamily="34" charset="0"/>
            </a:endParaRPr>
          </a:p>
          <a:p>
            <a:endParaRPr lang="da-DK" dirty="0"/>
          </a:p>
        </p:txBody>
      </p:sp>
      <p:sp>
        <p:nvSpPr>
          <p:cNvPr id="2" name="Rectangle 2">
            <a:extLst>
              <a:ext uri="{FF2B5EF4-FFF2-40B4-BE49-F238E27FC236}">
                <a16:creationId xmlns:a16="http://schemas.microsoft.com/office/drawing/2014/main" id="{067643C6-72E7-652A-F474-1B9D9022DB93}"/>
              </a:ext>
            </a:extLst>
          </p:cNvPr>
          <p:cNvSpPr>
            <a:spLocks noChangeArrowheads="1"/>
          </p:cNvSpPr>
          <p:nvPr/>
        </p:nvSpPr>
        <p:spPr bwMode="auto">
          <a:xfrm>
            <a:off x="2562215" y="1788096"/>
            <a:ext cx="1528846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t>
            </a:r>
            <a:endParaRPr kumimoji="0" lang="da-DK" altLang="da-DK" sz="800" b="0" i="0" u="none" strike="noStrike" cap="none" normalizeH="0" baseline="0" dirty="0">
              <a:ln>
                <a:noFill/>
              </a:ln>
              <a:solidFill>
                <a:schemeClr val="tx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0859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576927"/>
          </a:xfrm>
        </p:spPr>
        <p:txBody>
          <a:bodyPr>
            <a:normAutofit fontScale="25000" lnSpcReduction="20000"/>
          </a:bodyPr>
          <a:lstStyle/>
          <a:p>
            <a:r>
              <a:rPr lang="da-DK" sz="11200" dirty="0"/>
              <a:t>Spørgsmål fra jer:</a:t>
            </a:r>
          </a:p>
          <a:p>
            <a:endParaRPr lang="da-DK" sz="2800" dirty="0"/>
          </a:p>
          <a:p>
            <a:r>
              <a:rPr lang="da-DK" sz="9600" dirty="0"/>
              <a:t>Er dette korrekt – hvad gør andre?</a:t>
            </a:r>
          </a:p>
          <a:p>
            <a:endParaRPr lang="da-DK" sz="2800" dirty="0"/>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30095"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7792071" y="2713703"/>
            <a:ext cx="9782991" cy="5665122"/>
          </a:xfrm>
        </p:spPr>
        <p:txBody>
          <a:bodyPr>
            <a:normAutofit/>
          </a:bodyPr>
          <a:lstStyle/>
          <a:p>
            <a:endParaRPr lang="da-DK" sz="4500" dirty="0">
              <a:solidFill>
                <a:schemeClr val="bg2"/>
              </a:solidFill>
              <a:latin typeface="Calibri" panose="020F0502020204030204" pitchFamily="34" charset="0"/>
              <a:ea typeface="Calibri" panose="020F0502020204030204" pitchFamily="34" charset="0"/>
            </a:endParaRPr>
          </a:p>
          <a:p>
            <a:endParaRPr lang="da-DK" sz="4500" dirty="0">
              <a:solidFill>
                <a:schemeClr val="bg2"/>
              </a:solidFill>
              <a:latin typeface="Calibri" panose="020F0502020204030204" pitchFamily="34" charset="0"/>
              <a:ea typeface="Calibri" panose="020F0502020204030204" pitchFamily="34" charset="0"/>
            </a:endParaRPr>
          </a:p>
          <a:p>
            <a:endParaRPr lang="da-DK" sz="4500" dirty="0">
              <a:solidFill>
                <a:schemeClr val="bg2"/>
              </a:solidFill>
              <a:latin typeface="Calibri" panose="020F0502020204030204" pitchFamily="34" charset="0"/>
              <a:ea typeface="Calibri" panose="020F0502020204030204" pitchFamily="34" charset="0"/>
            </a:endParaRPr>
          </a:p>
          <a:p>
            <a:endParaRPr lang="da-DK" dirty="0"/>
          </a:p>
        </p:txBody>
      </p:sp>
      <p:sp>
        <p:nvSpPr>
          <p:cNvPr id="2" name="Rectangle 2">
            <a:extLst>
              <a:ext uri="{FF2B5EF4-FFF2-40B4-BE49-F238E27FC236}">
                <a16:creationId xmlns:a16="http://schemas.microsoft.com/office/drawing/2014/main" id="{067643C6-72E7-652A-F474-1B9D9022DB93}"/>
              </a:ext>
            </a:extLst>
          </p:cNvPr>
          <p:cNvSpPr>
            <a:spLocks noChangeArrowheads="1"/>
          </p:cNvSpPr>
          <p:nvPr/>
        </p:nvSpPr>
        <p:spPr bwMode="auto">
          <a:xfrm>
            <a:off x="2562215" y="1788096"/>
            <a:ext cx="1528846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t>
            </a:r>
            <a:endParaRPr kumimoji="0" lang="da-DK" altLang="da-DK" sz="800" b="0" i="0" u="none" strike="noStrike" cap="none" normalizeH="0" baseline="0" dirty="0">
              <a:ln>
                <a:noFill/>
              </a:ln>
              <a:solidFill>
                <a:schemeClr val="tx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1025" name="Billede 4">
            <a:extLst>
              <a:ext uri="{FF2B5EF4-FFF2-40B4-BE49-F238E27FC236}">
                <a16:creationId xmlns:a16="http://schemas.microsoft.com/office/drawing/2014/main" id="{65AA6533-C0DD-08AF-1607-F4263FEB31A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346713" y="1921564"/>
            <a:ext cx="7407541" cy="329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410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576927"/>
          </a:xfrm>
        </p:spPr>
        <p:txBody>
          <a:bodyPr>
            <a:normAutofit fontScale="25000" lnSpcReduction="20000"/>
          </a:bodyPr>
          <a:lstStyle/>
          <a:p>
            <a:r>
              <a:rPr lang="da-DK" sz="11200" dirty="0"/>
              <a:t>Spørgsmål fra jer:</a:t>
            </a:r>
          </a:p>
          <a:p>
            <a:endParaRPr lang="da-DK" sz="2800" dirty="0"/>
          </a:p>
          <a:p>
            <a:r>
              <a:rPr lang="da-DK" sz="9600" dirty="0"/>
              <a:t>Hvad gør vi ift. </a:t>
            </a:r>
            <a:r>
              <a:rPr lang="da-DK" sz="9600" dirty="0" err="1"/>
              <a:t>Lejerbo</a:t>
            </a:r>
            <a:r>
              <a:rPr lang="da-DK" sz="9600" dirty="0"/>
              <a:t>?</a:t>
            </a:r>
          </a:p>
          <a:p>
            <a:endParaRPr lang="da-DK" sz="2800" dirty="0"/>
          </a:p>
          <a:p>
            <a:endParaRPr lang="da-DK" sz="2800" dirty="0"/>
          </a:p>
          <a:p>
            <a:endParaRPr lang="da-DK" sz="2800" dirty="0"/>
          </a:p>
          <a:p>
            <a:endParaRPr lang="da-DK" sz="2800" dirty="0"/>
          </a:p>
          <a:p>
            <a:endParaRPr lang="da-DK" sz="2800" dirty="0"/>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30095" y="0"/>
            <a:ext cx="2917386"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7792071" y="2713703"/>
            <a:ext cx="9782991" cy="5665122"/>
          </a:xfrm>
        </p:spPr>
        <p:txBody>
          <a:bodyPr>
            <a:normAutofit/>
          </a:bodyPr>
          <a:lstStyle/>
          <a:p>
            <a:endParaRPr lang="da-DK" sz="4500" dirty="0">
              <a:solidFill>
                <a:schemeClr val="bg2"/>
              </a:solidFill>
              <a:latin typeface="Calibri" panose="020F0502020204030204" pitchFamily="34" charset="0"/>
              <a:ea typeface="Calibri" panose="020F0502020204030204" pitchFamily="34" charset="0"/>
            </a:endParaRPr>
          </a:p>
          <a:p>
            <a:endParaRPr lang="da-DK" sz="4500" dirty="0">
              <a:solidFill>
                <a:schemeClr val="bg2"/>
              </a:solidFill>
              <a:latin typeface="Calibri" panose="020F0502020204030204" pitchFamily="34" charset="0"/>
              <a:ea typeface="Calibri" panose="020F0502020204030204" pitchFamily="34" charset="0"/>
            </a:endParaRPr>
          </a:p>
          <a:p>
            <a:endParaRPr lang="da-DK" sz="4500" dirty="0">
              <a:solidFill>
                <a:schemeClr val="bg2"/>
              </a:solidFill>
              <a:latin typeface="Calibri" panose="020F0502020204030204" pitchFamily="34" charset="0"/>
              <a:ea typeface="Calibri" panose="020F0502020204030204" pitchFamily="34" charset="0"/>
            </a:endParaRPr>
          </a:p>
          <a:p>
            <a:endParaRPr lang="da-DK" dirty="0"/>
          </a:p>
        </p:txBody>
      </p:sp>
      <p:sp>
        <p:nvSpPr>
          <p:cNvPr id="5" name="Tekstfelt 4">
            <a:extLst>
              <a:ext uri="{FF2B5EF4-FFF2-40B4-BE49-F238E27FC236}">
                <a16:creationId xmlns:a16="http://schemas.microsoft.com/office/drawing/2014/main" id="{8CAA0000-591D-45ED-6D97-C171C71C0C10}"/>
              </a:ext>
            </a:extLst>
          </p:cNvPr>
          <p:cNvSpPr txBox="1"/>
          <p:nvPr/>
        </p:nvSpPr>
        <p:spPr>
          <a:xfrm>
            <a:off x="437745" y="963038"/>
            <a:ext cx="2509736" cy="523220"/>
          </a:xfrm>
          <a:prstGeom prst="rect">
            <a:avLst/>
          </a:prstGeom>
          <a:noFill/>
        </p:spPr>
        <p:txBody>
          <a:bodyPr wrap="square" rtlCol="0">
            <a:spAutoFit/>
          </a:bodyPr>
          <a:lstStyle/>
          <a:p>
            <a:r>
              <a:rPr lang="da-DK" sz="1600" b="1" dirty="0"/>
              <a:t>Det vi ser: </a:t>
            </a:r>
          </a:p>
          <a:p>
            <a:endParaRPr lang="da-DK" sz="1200" dirty="0"/>
          </a:p>
        </p:txBody>
      </p:sp>
      <p:sp>
        <p:nvSpPr>
          <p:cNvPr id="2" name="Rectangle 2">
            <a:extLst>
              <a:ext uri="{FF2B5EF4-FFF2-40B4-BE49-F238E27FC236}">
                <a16:creationId xmlns:a16="http://schemas.microsoft.com/office/drawing/2014/main" id="{067643C6-72E7-652A-F474-1B9D9022DB93}"/>
              </a:ext>
            </a:extLst>
          </p:cNvPr>
          <p:cNvSpPr>
            <a:spLocks noChangeArrowheads="1"/>
          </p:cNvSpPr>
          <p:nvPr/>
        </p:nvSpPr>
        <p:spPr bwMode="auto">
          <a:xfrm>
            <a:off x="2562215" y="1788096"/>
            <a:ext cx="1528846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t>
            </a:r>
            <a:endParaRPr kumimoji="0" lang="da-DK" altLang="da-DK" sz="800" b="0" i="0" u="none" strike="noStrike" cap="none" normalizeH="0" baseline="0" dirty="0">
              <a:ln>
                <a:noFill/>
              </a:ln>
              <a:solidFill>
                <a:schemeClr val="tx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6" name="Billede 5">
            <a:extLst>
              <a:ext uri="{FF2B5EF4-FFF2-40B4-BE49-F238E27FC236}">
                <a16:creationId xmlns:a16="http://schemas.microsoft.com/office/drawing/2014/main" id="{700B73D6-2C8E-322C-CD2A-F5BE6AAEA5E0}"/>
              </a:ext>
            </a:extLst>
          </p:cNvPr>
          <p:cNvPicPr>
            <a:picLocks noChangeAspect="1"/>
          </p:cNvPicPr>
          <p:nvPr/>
        </p:nvPicPr>
        <p:blipFill>
          <a:blip r:embed="rId4"/>
          <a:stretch>
            <a:fillRect/>
          </a:stretch>
        </p:blipFill>
        <p:spPr>
          <a:xfrm>
            <a:off x="3340750" y="2187147"/>
            <a:ext cx="8665720" cy="1371600"/>
          </a:xfrm>
          <a:prstGeom prst="rect">
            <a:avLst/>
          </a:prstGeom>
        </p:spPr>
      </p:pic>
    </p:spTree>
    <p:extLst>
      <p:ext uri="{BB962C8B-B14F-4D97-AF65-F5344CB8AC3E}">
        <p14:creationId xmlns:p14="http://schemas.microsoft.com/office/powerpoint/2010/main" val="1296094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576927"/>
          </a:xfrm>
        </p:spPr>
        <p:txBody>
          <a:bodyPr>
            <a:normAutofit/>
          </a:bodyPr>
          <a:lstStyle/>
          <a:p>
            <a:r>
              <a:rPr lang="da-DK" sz="2800" dirty="0"/>
              <a:t>Et eksempel fra hverdagen:</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89925" y="0"/>
            <a:ext cx="3410465"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884903"/>
            <a:ext cx="7801584" cy="5665122"/>
          </a:xfrm>
        </p:spPr>
        <p:txBody>
          <a:bodyPr>
            <a:normAutofit/>
          </a:bodyPr>
          <a:lstStyle/>
          <a:p>
            <a:pPr marL="0" indent="0">
              <a:buNone/>
            </a:pPr>
            <a:r>
              <a:rPr lang="da-DK" sz="2000" b="1" dirty="0">
                <a:solidFill>
                  <a:schemeClr val="bg2"/>
                </a:solidFill>
                <a:latin typeface="Calibri" panose="020F0502020204030204" pitchFamily="34" charset="0"/>
                <a:ea typeface="Calibri" panose="020F0502020204030204" pitchFamily="34" charset="0"/>
              </a:rPr>
              <a:t>En regning vedr. påske og julefrokost – hvad siger stamdata?: </a:t>
            </a:r>
          </a:p>
          <a:p>
            <a:pPr marL="0" indent="0">
              <a:buNone/>
            </a:pPr>
            <a:endParaRPr lang="da-DK" sz="2000" b="1" dirty="0">
              <a:solidFill>
                <a:schemeClr val="bg2"/>
              </a:solidFill>
              <a:effectLst/>
              <a:latin typeface="Calibri" panose="020F0502020204030204" pitchFamily="34" charset="0"/>
              <a:ea typeface="Calibri" panose="020F0502020204030204" pitchFamily="34" charset="0"/>
            </a:endParaRPr>
          </a:p>
          <a:p>
            <a:pPr marL="0" indent="0">
              <a:buNone/>
            </a:pPr>
            <a:endParaRPr lang="da-DK" sz="2000" dirty="0">
              <a:effectLst/>
              <a:latin typeface="Calibri" panose="020F0502020204030204" pitchFamily="34" charset="0"/>
              <a:ea typeface="Calibri" panose="020F0502020204030204" pitchFamily="34" charset="0"/>
            </a:endParaRPr>
          </a:p>
          <a:p>
            <a:endParaRPr lang="da-DK" dirty="0"/>
          </a:p>
        </p:txBody>
      </p:sp>
      <p:sp>
        <p:nvSpPr>
          <p:cNvPr id="2" name="Tekstfelt 1">
            <a:extLst>
              <a:ext uri="{FF2B5EF4-FFF2-40B4-BE49-F238E27FC236}">
                <a16:creationId xmlns:a16="http://schemas.microsoft.com/office/drawing/2014/main" id="{4CE43E1F-5B27-4EEF-B961-FEE7027F8F79}"/>
              </a:ext>
            </a:extLst>
          </p:cNvPr>
          <p:cNvSpPr txBox="1"/>
          <p:nvPr/>
        </p:nvSpPr>
        <p:spPr>
          <a:xfrm>
            <a:off x="275616" y="3429000"/>
            <a:ext cx="3039084" cy="3139321"/>
          </a:xfrm>
          <a:prstGeom prst="rect">
            <a:avLst/>
          </a:prstGeom>
          <a:noFill/>
        </p:spPr>
        <p:txBody>
          <a:bodyPr wrap="square" rtlCol="0">
            <a:spAutoFit/>
          </a:bodyPr>
          <a:lstStyle/>
          <a:p>
            <a:r>
              <a:rPr lang="da-DK" b="1" dirty="0"/>
              <a:t>Spørgsmål:</a:t>
            </a:r>
          </a:p>
          <a:p>
            <a:r>
              <a:rPr lang="da-DK" b="1" dirty="0"/>
              <a:t>Hvad er fordringstypen? </a:t>
            </a:r>
          </a:p>
          <a:p>
            <a:r>
              <a:rPr lang="da-DK" b="1" dirty="0"/>
              <a:t>Hvad siger stamdata om: </a:t>
            </a:r>
          </a:p>
          <a:p>
            <a:r>
              <a:rPr lang="da-DK" b="1" dirty="0"/>
              <a:t>Stiftelse</a:t>
            </a:r>
          </a:p>
          <a:p>
            <a:r>
              <a:rPr lang="da-DK" b="1" dirty="0"/>
              <a:t>Periode fra og til</a:t>
            </a:r>
          </a:p>
          <a:p>
            <a:r>
              <a:rPr lang="da-DK" b="1" dirty="0"/>
              <a:t>Forfald </a:t>
            </a:r>
          </a:p>
          <a:p>
            <a:endParaRPr lang="da-DK" b="1" dirty="0"/>
          </a:p>
          <a:p>
            <a:r>
              <a:rPr lang="da-DK" b="1" dirty="0"/>
              <a:t>Hvad skulle man have gjort … </a:t>
            </a:r>
          </a:p>
        </p:txBody>
      </p:sp>
      <p:pic>
        <p:nvPicPr>
          <p:cNvPr id="6" name="Billede 5">
            <a:extLst>
              <a:ext uri="{FF2B5EF4-FFF2-40B4-BE49-F238E27FC236}">
                <a16:creationId xmlns:a16="http://schemas.microsoft.com/office/drawing/2014/main" id="{531D0EBE-97BD-C631-1F4C-BAEE73CA2FFB}"/>
              </a:ext>
            </a:extLst>
          </p:cNvPr>
          <p:cNvPicPr>
            <a:picLocks noChangeAspect="1"/>
          </p:cNvPicPr>
          <p:nvPr/>
        </p:nvPicPr>
        <p:blipFill>
          <a:blip r:embed="rId4"/>
          <a:stretch>
            <a:fillRect/>
          </a:stretch>
        </p:blipFill>
        <p:spPr>
          <a:xfrm>
            <a:off x="3686081" y="1461830"/>
            <a:ext cx="8230303" cy="4358202"/>
          </a:xfrm>
          <a:prstGeom prst="rect">
            <a:avLst/>
          </a:prstGeom>
        </p:spPr>
      </p:pic>
    </p:spTree>
    <p:extLst>
      <p:ext uri="{BB962C8B-B14F-4D97-AF65-F5344CB8AC3E}">
        <p14:creationId xmlns:p14="http://schemas.microsoft.com/office/powerpoint/2010/main" val="2068489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576927"/>
          </a:xfrm>
        </p:spPr>
        <p:txBody>
          <a:bodyPr>
            <a:normAutofit/>
          </a:bodyPr>
          <a:lstStyle/>
          <a:p>
            <a:r>
              <a:rPr lang="da-DK" sz="2800" dirty="0"/>
              <a:t>Andet eksempel fra hverdagen:</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89925" y="0"/>
            <a:ext cx="3410465"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884903"/>
            <a:ext cx="7801584" cy="5665122"/>
          </a:xfrm>
        </p:spPr>
        <p:txBody>
          <a:bodyPr>
            <a:normAutofit/>
          </a:bodyPr>
          <a:lstStyle/>
          <a:p>
            <a:pPr marL="0" indent="0">
              <a:buNone/>
            </a:pPr>
            <a:r>
              <a:rPr lang="da-DK" sz="2000" b="1" dirty="0">
                <a:solidFill>
                  <a:schemeClr val="bg2"/>
                </a:solidFill>
                <a:effectLst/>
                <a:latin typeface="Calibri" panose="020F0502020204030204" pitchFamily="34" charset="0"/>
                <a:ea typeface="Calibri" panose="020F0502020204030204" pitchFamily="34" charset="0"/>
              </a:rPr>
              <a:t>Regninger til LGU: </a:t>
            </a:r>
          </a:p>
          <a:p>
            <a:pPr algn="l" rtl="0" fontAlgn="base"/>
            <a:r>
              <a:rPr lang="da-DK" sz="1800" b="0" i="0" dirty="0">
                <a:solidFill>
                  <a:schemeClr val="bg2"/>
                </a:solidFill>
                <a:effectLst/>
                <a:latin typeface="Calibri" panose="020F0502020204030204" pitchFamily="34" charset="0"/>
              </a:rPr>
              <a:t>Der er en del regninger oprettet på SDOP, AEDP, MELL.  </a:t>
            </a:r>
            <a:endParaRPr lang="da-DK" sz="1400" b="0" i="0" dirty="0">
              <a:solidFill>
                <a:schemeClr val="bg2"/>
              </a:solidFill>
              <a:effectLst/>
              <a:latin typeface="Segoe UI" panose="020B0502040204020203" pitchFamily="34" charset="0"/>
            </a:endParaRPr>
          </a:p>
          <a:p>
            <a:pPr algn="l" rtl="0" fontAlgn="base"/>
            <a:r>
              <a:rPr lang="da-DK" sz="1800" b="0" i="0" dirty="0">
                <a:solidFill>
                  <a:schemeClr val="bg2"/>
                </a:solidFill>
                <a:effectLst/>
                <a:latin typeface="Calibri" panose="020F0502020204030204" pitchFamily="34" charset="0"/>
              </a:rPr>
              <a:t>Regninger oprettes som CIVI, H/D-trans er dog m. udlæg.  </a:t>
            </a:r>
            <a:endParaRPr lang="da-DK" sz="1400" b="0" i="0" dirty="0">
              <a:solidFill>
                <a:schemeClr val="bg2"/>
              </a:solidFill>
              <a:effectLst/>
              <a:latin typeface="Segoe UI" panose="020B0502040204020203" pitchFamily="34" charset="0"/>
            </a:endParaRPr>
          </a:p>
          <a:p>
            <a:pPr algn="l" rtl="0" fontAlgn="base"/>
            <a:r>
              <a:rPr lang="da-DK" sz="1800" b="0" i="0" dirty="0">
                <a:solidFill>
                  <a:schemeClr val="bg2"/>
                </a:solidFill>
                <a:effectLst/>
                <a:latin typeface="Calibri" panose="020F0502020204030204" pitchFamily="34" charset="0"/>
              </a:rPr>
              <a:t>Der er både enkeltstående og kontrakter.</a:t>
            </a:r>
            <a:endParaRPr lang="da-DK" sz="1400" b="0" i="0" dirty="0">
              <a:solidFill>
                <a:schemeClr val="bg2"/>
              </a:solidFill>
              <a:effectLst/>
              <a:latin typeface="Segoe UI" panose="020B0502040204020203" pitchFamily="34" charset="0"/>
            </a:endParaRPr>
          </a:p>
          <a:p>
            <a:pPr marL="0" indent="0">
              <a:buNone/>
            </a:pPr>
            <a:endParaRPr lang="da-DK" sz="2000" b="1" dirty="0">
              <a:solidFill>
                <a:schemeClr val="bg2"/>
              </a:solidFill>
              <a:effectLst/>
              <a:latin typeface="Calibri" panose="020F0502020204030204" pitchFamily="34" charset="0"/>
              <a:ea typeface="Calibri" panose="020F0502020204030204" pitchFamily="34" charset="0"/>
            </a:endParaRPr>
          </a:p>
          <a:p>
            <a:pPr marL="0" indent="0">
              <a:buNone/>
            </a:pPr>
            <a:endParaRPr lang="da-DK" sz="2000" dirty="0">
              <a:effectLst/>
              <a:latin typeface="Calibri" panose="020F0502020204030204" pitchFamily="34" charset="0"/>
              <a:ea typeface="Calibri" panose="020F0502020204030204" pitchFamily="34" charset="0"/>
            </a:endParaRPr>
          </a:p>
          <a:p>
            <a:endParaRPr lang="da-DK" dirty="0"/>
          </a:p>
        </p:txBody>
      </p:sp>
      <p:sp>
        <p:nvSpPr>
          <p:cNvPr id="2" name="Tekstfelt 1">
            <a:extLst>
              <a:ext uri="{FF2B5EF4-FFF2-40B4-BE49-F238E27FC236}">
                <a16:creationId xmlns:a16="http://schemas.microsoft.com/office/drawing/2014/main" id="{4CE43E1F-5B27-4EEF-B961-FEE7027F8F79}"/>
              </a:ext>
            </a:extLst>
          </p:cNvPr>
          <p:cNvSpPr txBox="1"/>
          <p:nvPr/>
        </p:nvSpPr>
        <p:spPr>
          <a:xfrm>
            <a:off x="275616" y="3429000"/>
            <a:ext cx="3039084" cy="2031325"/>
          </a:xfrm>
          <a:prstGeom prst="rect">
            <a:avLst/>
          </a:prstGeom>
          <a:noFill/>
        </p:spPr>
        <p:txBody>
          <a:bodyPr wrap="square" rtlCol="0">
            <a:spAutoFit/>
          </a:bodyPr>
          <a:lstStyle/>
          <a:p>
            <a:r>
              <a:rPr lang="da-DK" b="1" dirty="0"/>
              <a:t>HUSK: </a:t>
            </a:r>
            <a:br>
              <a:rPr lang="da-DK" b="1" dirty="0"/>
            </a:br>
            <a:r>
              <a:rPr lang="da-DK" b="1" dirty="0"/>
              <a:t>Der skal være sammenhæng mellem Fordringstypen – </a:t>
            </a:r>
            <a:r>
              <a:rPr lang="da-DK" b="1" dirty="0" err="1"/>
              <a:t>offenretlig</a:t>
            </a:r>
            <a:r>
              <a:rPr lang="da-DK" b="1" dirty="0"/>
              <a:t> og civilretlig og </a:t>
            </a:r>
          </a:p>
          <a:p>
            <a:r>
              <a:rPr lang="da-DK" b="1" dirty="0"/>
              <a:t>hoved-/deltrans</a:t>
            </a:r>
          </a:p>
        </p:txBody>
      </p:sp>
    </p:spTree>
    <p:extLst>
      <p:ext uri="{BB962C8B-B14F-4D97-AF65-F5344CB8AC3E}">
        <p14:creationId xmlns:p14="http://schemas.microsoft.com/office/powerpoint/2010/main" val="145084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64580" y="10"/>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563880"/>
            <a:ext cx="5413321" cy="619982"/>
          </a:xfrm>
        </p:spPr>
        <p:txBody>
          <a:bodyPr>
            <a:normAutofit fontScale="77500" lnSpcReduction="20000"/>
          </a:bodyPr>
          <a:lstStyle/>
          <a:p>
            <a:r>
              <a:rPr lang="da-DK" sz="3200" dirty="0"/>
              <a:t>Er der andet I kunne bruge?</a:t>
            </a:r>
          </a:p>
        </p:txBody>
      </p:sp>
      <p:sp>
        <p:nvSpPr>
          <p:cNvPr id="4" name="Pladsholder til tekst 3"/>
          <p:cNvSpPr>
            <a:spLocks noGrp="1"/>
          </p:cNvSpPr>
          <p:nvPr>
            <p:ph type="body" sz="quarter" idx="11"/>
          </p:nvPr>
        </p:nvSpPr>
        <p:spPr>
          <a:xfrm>
            <a:off x="129540" y="1277523"/>
            <a:ext cx="5413321" cy="4899439"/>
          </a:xfrm>
        </p:spPr>
        <p:txBody>
          <a:bodyPr>
            <a:normAutofit/>
          </a:bodyPr>
          <a:lstStyle/>
          <a:p>
            <a:pPr marL="285750" indent="-285750">
              <a:buFont typeface="Arial" panose="020B0604020202020204" pitchFamily="34" charset="0"/>
              <a:buChar char="•"/>
            </a:pPr>
            <a:endParaRPr lang="da-DK" dirty="0"/>
          </a:p>
          <a:p>
            <a:endParaRPr lang="da-DK" dirty="0"/>
          </a:p>
          <a:p>
            <a:endParaRPr lang="da-DK" dirty="0"/>
          </a:p>
          <a:p>
            <a:r>
              <a:rPr lang="da-DK" b="1" dirty="0"/>
              <a:t>Vejledning til skabeloner: </a:t>
            </a:r>
          </a:p>
          <a:p>
            <a:r>
              <a:rPr lang="da-DK" dirty="0"/>
              <a:t>Findes på Serviceportalen </a:t>
            </a:r>
          </a:p>
          <a:p>
            <a:r>
              <a:rPr lang="da-DK" dirty="0"/>
              <a:t>Sagsnummer KI 2093 Opret fakturaskabelon </a:t>
            </a:r>
          </a:p>
          <a:p>
            <a:endParaRPr lang="da-DK" dirty="0"/>
          </a:p>
          <a:p>
            <a:endParaRPr lang="da-DK" dirty="0"/>
          </a:p>
          <a:p>
            <a:endParaRPr lang="da-DK" dirty="0"/>
          </a:p>
          <a:p>
            <a:endParaRPr lang="da-DK" dirty="0"/>
          </a:p>
          <a:p>
            <a:r>
              <a:rPr lang="da-DK" b="1" dirty="0"/>
              <a:t>Brug cafemøderne: </a:t>
            </a:r>
          </a:p>
          <a:p>
            <a:r>
              <a:rPr kumimoji="0" lang="da-DK" sz="1400" b="1" i="0" u="none" strike="noStrike" kern="1200" cap="none" spc="0" normalizeH="0" baseline="0" noProof="0" dirty="0">
                <a:ln>
                  <a:noFill/>
                </a:ln>
                <a:solidFill>
                  <a:schemeClr val="accent5"/>
                </a:solidFill>
                <a:effectLst/>
                <a:uLnTx/>
                <a:uFillTx/>
                <a:latin typeface="Verdana"/>
                <a:ea typeface="+mn-ea"/>
                <a:cs typeface="+mn-cs"/>
                <a:hlinkClick r:id="rId4">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kumimoji="0" lang="da-DK" sz="1400" b="1" i="0" u="none" strike="noStrike" kern="1200" cap="none" spc="0" normalizeH="0" baseline="0" noProof="0" dirty="0">
              <a:ln>
                <a:noFill/>
              </a:ln>
              <a:solidFill>
                <a:schemeClr val="accent5"/>
              </a:solidFill>
              <a:effectLst/>
              <a:uLnTx/>
              <a:uFillTx/>
              <a:latin typeface="Verdana"/>
              <a:ea typeface="+mn-ea"/>
              <a:cs typeface="+mn-cs"/>
            </a:endParaRPr>
          </a:p>
          <a:p>
            <a:endParaRPr lang="da-DK" dirty="0"/>
          </a:p>
        </p:txBody>
      </p:sp>
      <p:sp>
        <p:nvSpPr>
          <p:cNvPr id="2" name="Tekstfelt 1">
            <a:extLst>
              <a:ext uri="{FF2B5EF4-FFF2-40B4-BE49-F238E27FC236}">
                <a16:creationId xmlns:a16="http://schemas.microsoft.com/office/drawing/2014/main" id="{B927326C-1050-5D91-3FE5-0DDF1A6EC3C9}"/>
              </a:ext>
            </a:extLst>
          </p:cNvPr>
          <p:cNvSpPr txBox="1"/>
          <p:nvPr/>
        </p:nvSpPr>
        <p:spPr>
          <a:xfrm>
            <a:off x="264794" y="1382298"/>
            <a:ext cx="5142811" cy="646331"/>
          </a:xfrm>
          <a:prstGeom prst="rect">
            <a:avLst/>
          </a:prstGeom>
          <a:noFill/>
        </p:spPr>
        <p:txBody>
          <a:bodyPr wrap="square" rtlCol="0">
            <a:spAutoFit/>
          </a:bodyPr>
          <a:lstStyle/>
          <a:p>
            <a:pPr marL="285750" indent="-285750">
              <a:buFont typeface="Arial" panose="020B0604020202020204" pitchFamily="34" charset="0"/>
              <a:buChar char="•"/>
            </a:pPr>
            <a:r>
              <a:rPr lang="da-DK" dirty="0">
                <a:solidFill>
                  <a:srgbClr val="E7E7E7"/>
                </a:solidFill>
              </a:rPr>
              <a:t>Skabeloner?</a:t>
            </a:r>
          </a:p>
          <a:p>
            <a:pPr marL="285750" indent="-285750">
              <a:buFont typeface="Arial" panose="020B0604020202020204" pitchFamily="34" charset="0"/>
              <a:buChar char="•"/>
            </a:pPr>
            <a:endParaRPr lang="da-DK" dirty="0">
              <a:solidFill>
                <a:srgbClr val="E7E7E7"/>
              </a:solidFill>
            </a:endParaRPr>
          </a:p>
        </p:txBody>
      </p:sp>
      <p:pic>
        <p:nvPicPr>
          <p:cNvPr id="5" name="Billede 4" descr="Et billede, der indeholder tekst&#10;&#10;Automatisk genereret beskrivelse">
            <a:extLst>
              <a:ext uri="{FF2B5EF4-FFF2-40B4-BE49-F238E27FC236}">
                <a16:creationId xmlns:a16="http://schemas.microsoft.com/office/drawing/2014/main" id="{5CA14E7A-8EE1-4064-1608-CADCBB2F8B38}"/>
              </a:ext>
            </a:extLst>
          </p:cNvPr>
          <p:cNvPicPr>
            <a:picLocks noChangeAspect="1"/>
          </p:cNvPicPr>
          <p:nvPr/>
        </p:nvPicPr>
        <p:blipFill>
          <a:blip r:embed="rId5"/>
          <a:stretch>
            <a:fillRect/>
          </a:stretch>
        </p:blipFill>
        <p:spPr>
          <a:xfrm>
            <a:off x="3054926" y="2261458"/>
            <a:ext cx="665019" cy="498285"/>
          </a:xfrm>
          <a:prstGeom prst="rect">
            <a:avLst/>
          </a:prstGeom>
        </p:spPr>
      </p:pic>
    </p:spTree>
    <p:extLst>
      <p:ext uri="{BB962C8B-B14F-4D97-AF65-F5344CB8AC3E}">
        <p14:creationId xmlns:p14="http://schemas.microsoft.com/office/powerpoint/2010/main" val="581180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Sticker figur familier med hænder">
            <a:extLst>
              <a:ext uri="{FF2B5EF4-FFF2-40B4-BE49-F238E27FC236}">
                <a16:creationId xmlns:a16="http://schemas.microsoft.com/office/drawing/2014/main" id="{E917B46C-B834-E809-B734-56E675ACE00C}"/>
              </a:ext>
            </a:extLst>
          </p:cNvPr>
          <p:cNvPicPr>
            <a:picLocks noGrp="1" noChangeAspect="1"/>
          </p:cNvPicPr>
          <p:nvPr>
            <p:ph type="pic" sz="quarter" idx="15"/>
          </p:nvPr>
        </p:nvPicPr>
        <p:blipFill rotWithShape="1">
          <a:blip r:embed="rId3"/>
          <a:srcRect l="20217" r="20215" b="-1"/>
          <a:stretch/>
        </p:blipFill>
        <p:spPr>
          <a:xfrm>
            <a:off x="5156201" y="10"/>
            <a:ext cx="7035799" cy="6857990"/>
          </a:xfrm>
          <a:noFill/>
        </p:spPr>
      </p:pic>
      <p:sp>
        <p:nvSpPr>
          <p:cNvPr id="3" name="Pladsholder til tekst 2"/>
          <p:cNvSpPr>
            <a:spLocks noGrp="1"/>
          </p:cNvSpPr>
          <p:nvPr>
            <p:ph type="body" sz="quarter" idx="10"/>
          </p:nvPr>
        </p:nvSpPr>
        <p:spPr>
          <a:xfrm>
            <a:off x="457200" y="495300"/>
            <a:ext cx="5085661" cy="1209675"/>
          </a:xfrm>
        </p:spPr>
        <p:txBody>
          <a:bodyPr>
            <a:normAutofit/>
          </a:bodyPr>
          <a:lstStyle/>
          <a:p>
            <a:r>
              <a:rPr lang="da-DK" dirty="0"/>
              <a:t>Bliv klogere sammen</a:t>
            </a:r>
          </a:p>
        </p:txBody>
      </p:sp>
      <p:sp>
        <p:nvSpPr>
          <p:cNvPr id="4" name="Pladsholder til tekst 3"/>
          <p:cNvSpPr>
            <a:spLocks noGrp="1"/>
          </p:cNvSpPr>
          <p:nvPr>
            <p:ph type="body" sz="quarter" idx="11"/>
          </p:nvPr>
        </p:nvSpPr>
        <p:spPr>
          <a:xfrm>
            <a:off x="457201" y="1798637"/>
            <a:ext cx="4343400" cy="3875501"/>
          </a:xfrm>
        </p:spPr>
        <p:txBody>
          <a:bodyPr>
            <a:normAutofit/>
          </a:bodyPr>
          <a:lstStyle/>
          <a:p>
            <a:r>
              <a:rPr lang="da-DK" sz="1800" b="1" dirty="0"/>
              <a:t>Spørgsmål: </a:t>
            </a:r>
            <a:br>
              <a:rPr lang="da-DK" dirty="0"/>
            </a:br>
            <a:br>
              <a:rPr lang="da-DK" sz="1600" dirty="0"/>
            </a:br>
            <a:r>
              <a:rPr lang="da-DK" sz="1800" dirty="0"/>
              <a:t>Hvordan kan man sikre, at </a:t>
            </a:r>
          </a:p>
          <a:p>
            <a:pPr marL="285750" indent="-285750">
              <a:buFont typeface="Arial" panose="020B0604020202020204" pitchFamily="34" charset="0"/>
              <a:buChar char="•"/>
            </a:pPr>
            <a:r>
              <a:rPr lang="da-DK" sz="1800" dirty="0"/>
              <a:t>I alle er ajour? </a:t>
            </a:r>
          </a:p>
          <a:p>
            <a:pPr marL="285750" indent="-285750">
              <a:buFont typeface="Arial" panose="020B0604020202020204" pitchFamily="34" charset="0"/>
              <a:buChar char="•"/>
            </a:pPr>
            <a:r>
              <a:rPr lang="da-DK" sz="1800" b="1" spc="50" dirty="0">
                <a:ln w="9525" cmpd="sng">
                  <a:solidFill>
                    <a:schemeClr val="accent1"/>
                  </a:solidFill>
                  <a:prstDash val="solid"/>
                </a:ln>
                <a:effectLst>
                  <a:glow rad="38100">
                    <a:schemeClr val="accent1">
                      <a:alpha val="40000"/>
                    </a:schemeClr>
                  </a:glow>
                </a:effectLst>
              </a:rPr>
              <a:t>Når én lære nyt – så får alle den viden? </a:t>
            </a:r>
          </a:p>
          <a:p>
            <a:pPr marL="285750" indent="-285750">
              <a:buFont typeface="Arial" panose="020B0604020202020204" pitchFamily="34" charset="0"/>
              <a:buChar char="•"/>
            </a:pPr>
            <a:r>
              <a:rPr lang="da-DK" sz="1800" b="1" spc="50" dirty="0">
                <a:ln w="9525" cmpd="sng">
                  <a:solidFill>
                    <a:schemeClr val="accent1"/>
                  </a:solidFill>
                  <a:prstDash val="solid"/>
                </a:ln>
                <a:effectLst>
                  <a:glow rad="38100">
                    <a:schemeClr val="accent1">
                      <a:alpha val="40000"/>
                    </a:schemeClr>
                  </a:glow>
                </a:effectLst>
              </a:rPr>
              <a:t>Nye medarbejdere også får denne viden? </a:t>
            </a:r>
          </a:p>
          <a:p>
            <a:pPr marL="285750" indent="-285750">
              <a:buFont typeface="Arial" panose="020B0604020202020204" pitchFamily="34" charset="0"/>
              <a:buChar char="•"/>
            </a:pPr>
            <a:endParaRPr lang="da-DK" b="1" spc="50" dirty="0">
              <a:ln w="9525" cmpd="sng">
                <a:solidFill>
                  <a:schemeClr val="accent1"/>
                </a:solidFill>
                <a:prstDash val="solid"/>
              </a:ln>
              <a:effectLst>
                <a:glow rad="38100">
                  <a:schemeClr val="accent1">
                    <a:alpha val="40000"/>
                  </a:schemeClr>
                </a:glow>
              </a:effectLst>
            </a:endParaRPr>
          </a:p>
          <a:p>
            <a:pPr marL="285750" indent="-285750">
              <a:buFont typeface="Arial" panose="020B0604020202020204" pitchFamily="34" charset="0"/>
              <a:buChar char="•"/>
            </a:pPr>
            <a:endParaRPr lang="da-DK" b="1" spc="50" dirty="0">
              <a:ln w="9525" cmpd="sng">
                <a:solidFill>
                  <a:schemeClr val="accent1"/>
                </a:solidFill>
                <a:prstDash val="solid"/>
              </a:ln>
              <a:effectLst>
                <a:glow rad="38100">
                  <a:schemeClr val="accent1">
                    <a:alpha val="40000"/>
                  </a:schemeClr>
                </a:glow>
              </a:effectLst>
            </a:endParaRP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endParaRPr lang="da-DK" dirty="0"/>
          </a:p>
        </p:txBody>
      </p:sp>
    </p:spTree>
    <p:extLst>
      <p:ext uri="{BB962C8B-B14F-4D97-AF65-F5344CB8AC3E}">
        <p14:creationId xmlns:p14="http://schemas.microsoft.com/office/powerpoint/2010/main" val="1963563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3EAAB98-73DF-458D-82BA-8B74B617DDD4}"/>
              </a:ext>
            </a:extLst>
          </p:cNvPr>
          <p:cNvSpPr txBox="1"/>
          <p:nvPr/>
        </p:nvSpPr>
        <p:spPr>
          <a:xfrm>
            <a:off x="857756" y="436970"/>
            <a:ext cx="10930590" cy="7556428"/>
          </a:xfrm>
          <a:prstGeom prst="rect">
            <a:avLst/>
          </a:prstGeom>
          <a:noFill/>
        </p:spPr>
        <p:txBody>
          <a:bodyPr wrap="square" rtlCol="0">
            <a:spAutoFit/>
          </a:bodyPr>
          <a:lstStyle/>
          <a:p>
            <a:r>
              <a:rPr lang="da-DK" b="1" u="sng" dirty="0"/>
              <a:t>SD faktura med fordringstype</a:t>
            </a:r>
          </a:p>
          <a:p>
            <a:endParaRPr lang="da-DK" b="1" dirty="0"/>
          </a:p>
          <a:p>
            <a:r>
              <a:rPr lang="da-DK" b="1" dirty="0"/>
              <a:t>Inden du går i gang med at oprette en ekstern faktura skal du bruge følgende oplysninger:</a:t>
            </a:r>
          </a:p>
          <a:p>
            <a:endParaRPr lang="da-DK" b="1" dirty="0"/>
          </a:p>
          <a:p>
            <a:pPr marL="285750" indent="-285750">
              <a:buFont typeface="Arial" panose="020B0604020202020204" pitchFamily="34" charset="0"/>
              <a:buChar char="•"/>
            </a:pPr>
            <a:r>
              <a:rPr lang="da-DK" b="1" dirty="0"/>
              <a:t>Aftaleindholdstype – hovedtrans og deltrans fra SD-aftaleindholdstype skemaet</a:t>
            </a:r>
          </a:p>
          <a:p>
            <a:pPr marL="285750" indent="-285750">
              <a:buFont typeface="Arial" panose="020B0604020202020204" pitchFamily="34" charset="0"/>
              <a:buChar char="•"/>
            </a:pPr>
            <a:r>
              <a:rPr lang="da-DK" b="1" dirty="0"/>
              <a:t>Fordringstype og oplysninger omkring hvilke stamdata der er for denne fordringstype (hjælp kan hentes hos sit sekretariat eller betalingskontoret)</a:t>
            </a:r>
          </a:p>
          <a:p>
            <a:endParaRPr lang="da-DK" sz="1600" dirty="0"/>
          </a:p>
          <a:p>
            <a:pPr marL="285750" indent="-285750">
              <a:buFont typeface="Arial" panose="020B0604020202020204" pitchFamily="34" charset="0"/>
              <a:buChar char="•"/>
            </a:pPr>
            <a:r>
              <a:rPr lang="da-DK" sz="1600" b="1" dirty="0"/>
              <a:t>Undtagelse for fordringstyper</a:t>
            </a:r>
          </a:p>
          <a:p>
            <a:pPr marL="285750" indent="-285750">
              <a:buFont typeface="Arial" panose="020B0604020202020204" pitchFamily="34" charset="0"/>
              <a:buChar char="•"/>
            </a:pPr>
            <a:r>
              <a:rPr lang="da-DK" sz="1600" b="1" dirty="0"/>
              <a:t>Faktura til kommuner/region/stat på følgende aftaleindholdstyper </a:t>
            </a:r>
          </a:p>
          <a:p>
            <a:pPr marL="285750" indent="-285750">
              <a:buFont typeface="Arial" panose="020B0604020202020204" pitchFamily="34" charset="0"/>
              <a:buChar char="•"/>
            </a:pPr>
            <a:r>
              <a:rPr lang="da-DK" sz="1600" b="1" dirty="0"/>
              <a:t>Interne faktura </a:t>
            </a:r>
          </a:p>
          <a:p>
            <a:endParaRPr lang="da-DK" dirty="0"/>
          </a:p>
          <a:p>
            <a:endParaRPr lang="da-DK" dirty="0"/>
          </a:p>
          <a:p>
            <a:endParaRPr lang="da-DK" dirty="0"/>
          </a:p>
          <a:p>
            <a:endParaRPr lang="da-DK" dirty="0"/>
          </a:p>
          <a:p>
            <a:endParaRPr lang="da-DK" dirty="0"/>
          </a:p>
          <a:p>
            <a:endParaRPr lang="da-DK" dirty="0"/>
          </a:p>
          <a:p>
            <a:endParaRPr lang="da-DK" b="1" u="sng" dirty="0"/>
          </a:p>
          <a:p>
            <a:endParaRPr lang="da-DK" b="1" u="sng" dirty="0"/>
          </a:p>
          <a:p>
            <a:pPr>
              <a:lnSpc>
                <a:spcPct val="107000"/>
              </a:lnSpc>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et</a:t>
            </a:r>
          </a:p>
        </p:txBody>
      </p:sp>
      <p:pic>
        <p:nvPicPr>
          <p:cNvPr id="13" name="Billede 12">
            <a:extLst>
              <a:ext uri="{FF2B5EF4-FFF2-40B4-BE49-F238E27FC236}">
                <a16:creationId xmlns:a16="http://schemas.microsoft.com/office/drawing/2014/main" id="{15848257-53DF-9CE4-DDD5-B858F104D0EF}"/>
              </a:ext>
            </a:extLst>
          </p:cNvPr>
          <p:cNvPicPr>
            <a:picLocks noChangeAspect="1"/>
          </p:cNvPicPr>
          <p:nvPr/>
        </p:nvPicPr>
        <p:blipFill>
          <a:blip r:embed="rId2"/>
          <a:stretch>
            <a:fillRect/>
          </a:stretch>
        </p:blipFill>
        <p:spPr>
          <a:xfrm>
            <a:off x="857756" y="3780804"/>
            <a:ext cx="10577384" cy="2061991"/>
          </a:xfrm>
          <a:prstGeom prst="rect">
            <a:avLst/>
          </a:prstGeom>
        </p:spPr>
      </p:pic>
    </p:spTree>
    <p:extLst>
      <p:ext uri="{BB962C8B-B14F-4D97-AF65-F5344CB8AC3E}">
        <p14:creationId xmlns:p14="http://schemas.microsoft.com/office/powerpoint/2010/main" val="949055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447472"/>
            <a:ext cx="10534263" cy="5822698"/>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pPr marL="0" indent="0">
              <a:buNone/>
            </a:pPr>
            <a:r>
              <a:rPr lang="da-DK" sz="4000" b="1" dirty="0"/>
              <a:t>Gældsstyrelsens hovedformål: </a:t>
            </a:r>
          </a:p>
          <a:p>
            <a:pPr marL="0" indent="0">
              <a:buNone/>
            </a:pPr>
            <a:endParaRPr lang="da-DK" sz="2400" dirty="0"/>
          </a:p>
          <a:p>
            <a:pPr marL="0" indent="0">
              <a:buNone/>
            </a:pPr>
            <a:r>
              <a:rPr lang="da-DK" sz="4000" i="0" dirty="0">
                <a:solidFill>
                  <a:schemeClr val="bg1"/>
                </a:solidFill>
                <a:effectLst/>
                <a:latin typeface="var(--font-primary)"/>
              </a:rPr>
              <a:t>Gældsstyrelsens opgave er at sikre, at borgere og virksomheder betaler deres gæld til det offentlige.</a:t>
            </a:r>
          </a:p>
          <a:p>
            <a:pPr marL="0" indent="0">
              <a:buNone/>
            </a:pPr>
            <a:endParaRPr lang="da-DK" sz="4000" dirty="0">
              <a:solidFill>
                <a:schemeClr val="bg1"/>
              </a:solidFill>
              <a:latin typeface="var(--font-primary)"/>
            </a:endParaRPr>
          </a:p>
          <a:p>
            <a:pPr marL="0" indent="0">
              <a:buNone/>
            </a:pPr>
            <a:r>
              <a:rPr lang="da-DK" sz="4000" dirty="0">
                <a:solidFill>
                  <a:schemeClr val="bg1"/>
                </a:solidFill>
                <a:latin typeface="var(--font-primary)"/>
              </a:rPr>
              <a:t>Det er en lovbestemt opgave – </a:t>
            </a:r>
          </a:p>
          <a:p>
            <a:pPr marL="0" indent="0">
              <a:buNone/>
            </a:pPr>
            <a:r>
              <a:rPr lang="da-DK" sz="4000" dirty="0">
                <a:solidFill>
                  <a:schemeClr val="bg1"/>
                </a:solidFill>
                <a:latin typeface="var(--font-primary)"/>
              </a:rPr>
              <a:t>snittet mellem kommunerne og Gældsstyrelsen er også lovbestemt! </a:t>
            </a:r>
            <a:endParaRPr lang="da-DK" sz="4000" i="0" dirty="0">
              <a:solidFill>
                <a:schemeClr val="bg1"/>
              </a:solidFill>
              <a:effectLst/>
              <a:latin typeface="var(--font-primary)"/>
            </a:endParaRPr>
          </a:p>
          <a:p>
            <a:endParaRPr lang="da-DK" sz="1600" dirty="0"/>
          </a:p>
        </p:txBody>
      </p:sp>
    </p:spTree>
    <p:extLst>
      <p:ext uri="{BB962C8B-B14F-4D97-AF65-F5344CB8AC3E}">
        <p14:creationId xmlns:p14="http://schemas.microsoft.com/office/powerpoint/2010/main" val="2697161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764EE74-D3E6-51F2-2165-2B20FD58753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5" name="Tekstfelt 4">
            <a:extLst>
              <a:ext uri="{FF2B5EF4-FFF2-40B4-BE49-F238E27FC236}">
                <a16:creationId xmlns:a16="http://schemas.microsoft.com/office/drawing/2014/main" id="{590FD77C-A0A7-E8DC-A504-24CC7CEB7298}"/>
              </a:ext>
            </a:extLst>
          </p:cNvPr>
          <p:cNvSpPr txBox="1"/>
          <p:nvPr/>
        </p:nvSpPr>
        <p:spPr>
          <a:xfrm>
            <a:off x="849169" y="318951"/>
            <a:ext cx="11370276" cy="54434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sng" strike="noStrike" kern="1200" cap="none" spc="0" normalizeH="0" baseline="0" noProof="0" dirty="0">
                <a:ln>
                  <a:noFill/>
                </a:ln>
                <a:solidFill>
                  <a:srgbClr val="000000"/>
                </a:solidFill>
                <a:effectLst/>
                <a:uLnTx/>
                <a:uFillTx/>
                <a:latin typeface="Verdana"/>
                <a:ea typeface="+mn-ea"/>
                <a:cs typeface="+mn-cs"/>
              </a:rPr>
              <a:t>Regler vedr. fordringstyper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rPr>
              <a:t>Der kan kun påføres en aftaleindholdstype pr. faktura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salgsordre linje.</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 </a:t>
            </a:r>
            <a:r>
              <a:rPr kumimoji="0" lang="da-DK" sz="1800" b="1"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a:t>
            </a: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Der kan oprettes forskellige fordringstyper med forskellige stiftelsesdatoer pr. salgsordre linje. </a:t>
            </a:r>
          </a:p>
          <a:p>
            <a:pPr marL="0" marR="0" lvl="0" indent="0" algn="l" defTabSz="914400" rtl="0" eaLnBrk="1" fontAlgn="auto" latinLnBrk="0" hangingPunct="1">
              <a:lnSpc>
                <a:spcPct val="107000"/>
              </a:lnSpc>
              <a:spcBef>
                <a:spcPts val="0"/>
              </a:spcBef>
              <a:spcAft>
                <a:spcPts val="2400"/>
              </a:spcAft>
              <a:buClrTx/>
              <a:buSzTx/>
              <a:buFontTx/>
              <a:buNone/>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lede 6">
            <a:extLst>
              <a:ext uri="{FF2B5EF4-FFF2-40B4-BE49-F238E27FC236}">
                <a16:creationId xmlns:a16="http://schemas.microsoft.com/office/drawing/2014/main" id="{5239398B-206C-1827-89FF-803B4ADD2336}"/>
              </a:ext>
            </a:extLst>
          </p:cNvPr>
          <p:cNvPicPr>
            <a:picLocks noChangeAspect="1"/>
          </p:cNvPicPr>
          <p:nvPr/>
        </p:nvPicPr>
        <p:blipFill>
          <a:blip r:embed="rId2"/>
          <a:stretch>
            <a:fillRect/>
          </a:stretch>
        </p:blipFill>
        <p:spPr>
          <a:xfrm>
            <a:off x="1276164" y="1301351"/>
            <a:ext cx="10742068" cy="776268"/>
          </a:xfrm>
          <a:prstGeom prst="rect">
            <a:avLst/>
          </a:prstGeom>
        </p:spPr>
      </p:pic>
      <p:pic>
        <p:nvPicPr>
          <p:cNvPr id="9" name="Billede 8">
            <a:extLst>
              <a:ext uri="{FF2B5EF4-FFF2-40B4-BE49-F238E27FC236}">
                <a16:creationId xmlns:a16="http://schemas.microsoft.com/office/drawing/2014/main" id="{7D7000D2-69DA-133A-2D97-AF4E404B6D45}"/>
              </a:ext>
            </a:extLst>
          </p:cNvPr>
          <p:cNvPicPr>
            <a:picLocks noChangeAspect="1"/>
          </p:cNvPicPr>
          <p:nvPr/>
        </p:nvPicPr>
        <p:blipFill>
          <a:blip r:embed="rId3"/>
          <a:stretch>
            <a:fillRect/>
          </a:stretch>
        </p:blipFill>
        <p:spPr>
          <a:xfrm>
            <a:off x="1276164" y="2809986"/>
            <a:ext cx="10066667" cy="1485714"/>
          </a:xfrm>
          <a:prstGeom prst="rect">
            <a:avLst/>
          </a:prstGeom>
        </p:spPr>
      </p:pic>
    </p:spTree>
    <p:extLst>
      <p:ext uri="{BB962C8B-B14F-4D97-AF65-F5344CB8AC3E}">
        <p14:creationId xmlns:p14="http://schemas.microsoft.com/office/powerpoint/2010/main" val="2273313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AFB239D-404F-4965-89AF-255C478F11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kstfelt 7">
            <a:extLst>
              <a:ext uri="{FF2B5EF4-FFF2-40B4-BE49-F238E27FC236}">
                <a16:creationId xmlns:a16="http://schemas.microsoft.com/office/drawing/2014/main" id="{BF346F1E-2828-46EB-AAA7-0652A9C3C1BF}"/>
              </a:ext>
            </a:extLst>
          </p:cNvPr>
          <p:cNvSpPr txBox="1"/>
          <p:nvPr/>
        </p:nvSpPr>
        <p:spPr>
          <a:xfrm>
            <a:off x="529209" y="632298"/>
            <a:ext cx="9723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Sådan går du til fanen bestillingsdata – hvor RIM/PSRM felterne findes </a:t>
            </a:r>
          </a:p>
        </p:txBody>
      </p:sp>
      <p:sp>
        <p:nvSpPr>
          <p:cNvPr id="9" name="Tekstfelt 8">
            <a:extLst>
              <a:ext uri="{FF2B5EF4-FFF2-40B4-BE49-F238E27FC236}">
                <a16:creationId xmlns:a16="http://schemas.microsoft.com/office/drawing/2014/main" id="{2CAC82CB-F7FA-4CA0-93C0-262A82247765}"/>
              </a:ext>
            </a:extLst>
          </p:cNvPr>
          <p:cNvSpPr txBox="1"/>
          <p:nvPr/>
        </p:nvSpPr>
        <p:spPr>
          <a:xfrm>
            <a:off x="529209" y="1459149"/>
            <a:ext cx="17762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Topdata </a:t>
            </a:r>
          </a:p>
        </p:txBody>
      </p:sp>
      <p:sp>
        <p:nvSpPr>
          <p:cNvPr id="10" name="Tekstfelt 9">
            <a:extLst>
              <a:ext uri="{FF2B5EF4-FFF2-40B4-BE49-F238E27FC236}">
                <a16:creationId xmlns:a16="http://schemas.microsoft.com/office/drawing/2014/main" id="{E3F513B7-EACD-4D2A-8344-23A7EF7317E3}"/>
              </a:ext>
            </a:extLst>
          </p:cNvPr>
          <p:cNvSpPr txBox="1"/>
          <p:nvPr/>
        </p:nvSpPr>
        <p:spPr>
          <a:xfrm>
            <a:off x="5950369" y="1459149"/>
            <a:ext cx="2716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Position/salgslinje</a:t>
            </a:r>
          </a:p>
        </p:txBody>
      </p:sp>
      <p:pic>
        <p:nvPicPr>
          <p:cNvPr id="6" name="Billede 5">
            <a:extLst>
              <a:ext uri="{FF2B5EF4-FFF2-40B4-BE49-F238E27FC236}">
                <a16:creationId xmlns:a16="http://schemas.microsoft.com/office/drawing/2014/main" id="{3B5FFB9C-C4EB-51DF-E30D-ADC2F9CE5F8D}"/>
              </a:ext>
            </a:extLst>
          </p:cNvPr>
          <p:cNvPicPr>
            <a:picLocks noChangeAspect="1"/>
          </p:cNvPicPr>
          <p:nvPr/>
        </p:nvPicPr>
        <p:blipFill>
          <a:blip r:embed="rId2"/>
          <a:stretch>
            <a:fillRect/>
          </a:stretch>
        </p:blipFill>
        <p:spPr>
          <a:xfrm>
            <a:off x="601763" y="1922143"/>
            <a:ext cx="5166773" cy="3499066"/>
          </a:xfrm>
          <a:prstGeom prst="rect">
            <a:avLst/>
          </a:prstGeom>
        </p:spPr>
      </p:pic>
      <p:pic>
        <p:nvPicPr>
          <p:cNvPr id="14" name="Billede 13">
            <a:extLst>
              <a:ext uri="{FF2B5EF4-FFF2-40B4-BE49-F238E27FC236}">
                <a16:creationId xmlns:a16="http://schemas.microsoft.com/office/drawing/2014/main" id="{9F7AF2C8-3807-5491-106C-AB999E750188}"/>
              </a:ext>
            </a:extLst>
          </p:cNvPr>
          <p:cNvPicPr>
            <a:picLocks noChangeAspect="1"/>
          </p:cNvPicPr>
          <p:nvPr/>
        </p:nvPicPr>
        <p:blipFill>
          <a:blip r:embed="rId3"/>
          <a:stretch>
            <a:fillRect/>
          </a:stretch>
        </p:blipFill>
        <p:spPr>
          <a:xfrm>
            <a:off x="6034575" y="1922143"/>
            <a:ext cx="4984539" cy="4600566"/>
          </a:xfrm>
          <a:prstGeom prst="rect">
            <a:avLst/>
          </a:prstGeom>
        </p:spPr>
      </p:pic>
    </p:spTree>
    <p:extLst>
      <p:ext uri="{BB962C8B-B14F-4D97-AF65-F5344CB8AC3E}">
        <p14:creationId xmlns:p14="http://schemas.microsoft.com/office/powerpoint/2010/main" val="1040208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D27769F0-4E99-4DE4-BE71-866294E88DE2}"/>
              </a:ext>
            </a:extLst>
          </p:cNvPr>
          <p:cNvSpPr txBox="1"/>
          <p:nvPr/>
        </p:nvSpPr>
        <p:spPr>
          <a:xfrm>
            <a:off x="525982" y="453154"/>
            <a:ext cx="10972800"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Topdata - betydning af at udfylde data på top niveau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 oplysninger du sætter på Topdata er gældende for hele fakturaen – hvis du ikke foretager ændringer på de enkelte salgsordre linjer som er oprettet på fakturaen.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Data vil kun blive kopieret for de felter, der er helt ens. Er der forskel i data på Topdata og Salgsordre linjen, så vil data ikke blive kopieret, og du vil få følgende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popup</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der bare betyder, at du ikke har fået overskrevet de data, du selv har indtastet.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Billede 5">
            <a:extLst>
              <a:ext uri="{FF2B5EF4-FFF2-40B4-BE49-F238E27FC236}">
                <a16:creationId xmlns:a16="http://schemas.microsoft.com/office/drawing/2014/main" id="{7818476F-1C6B-404E-9280-DDB07E312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354" y="2834097"/>
            <a:ext cx="4864101" cy="1578911"/>
          </a:xfrm>
          <a:prstGeom prst="rect">
            <a:avLst/>
          </a:prstGeom>
        </p:spPr>
      </p:pic>
    </p:spTree>
    <p:extLst>
      <p:ext uri="{BB962C8B-B14F-4D97-AF65-F5344CB8AC3E}">
        <p14:creationId xmlns:p14="http://schemas.microsoft.com/office/powerpoint/2010/main" val="2669313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969700-CBDC-80C4-D73E-AA143318EB1B}"/>
              </a:ext>
            </a:extLst>
          </p:cNvPr>
          <p:cNvPicPr>
            <a:picLocks noChangeAspect="1"/>
          </p:cNvPicPr>
          <p:nvPr/>
        </p:nvPicPr>
        <p:blipFill>
          <a:blip r:embed="rId2"/>
          <a:stretch>
            <a:fillRect/>
          </a:stretch>
        </p:blipFill>
        <p:spPr>
          <a:xfrm>
            <a:off x="4800683" y="695527"/>
            <a:ext cx="6400033" cy="5700409"/>
          </a:xfrm>
          <a:prstGeom prst="rect">
            <a:avLst/>
          </a:prstGeom>
        </p:spPr>
      </p:pic>
      <p:sp>
        <p:nvSpPr>
          <p:cNvPr id="4" name="Tekstfelt 3">
            <a:extLst>
              <a:ext uri="{FF2B5EF4-FFF2-40B4-BE49-F238E27FC236}">
                <a16:creationId xmlns:a16="http://schemas.microsoft.com/office/drawing/2014/main" id="{D0C1395B-92F0-1558-E822-ABA5E61C0262}"/>
              </a:ext>
            </a:extLst>
          </p:cNvPr>
          <p:cNvSpPr txBox="1"/>
          <p:nvPr/>
        </p:nvSpPr>
        <p:spPr>
          <a:xfrm>
            <a:off x="136187" y="826851"/>
            <a:ext cx="4105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Fanen bestillingsdata: </a:t>
            </a:r>
          </a:p>
        </p:txBody>
      </p:sp>
    </p:spTree>
    <p:extLst>
      <p:ext uri="{BB962C8B-B14F-4D97-AF65-F5344CB8AC3E}">
        <p14:creationId xmlns:p14="http://schemas.microsoft.com/office/powerpoint/2010/main" val="3518224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387779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Fordringstype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F4 tasten kan bruges til at se de forskellige fordringstyper og ved hjælp af gældsstyrelsens hjemmeside, eller hjælpeværktøjet fra Betalingskontoret kan du finde hvilken fordringstype dit område skal anvende til din fordring. </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Det er afdelingens eget ansvar at finde den rigtige fordringstype via de hjælpeværktøjer som er</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stillet til rådighed fra gældsstyrelsen eller Betalingskontoret.</a:t>
            </a:r>
            <a:r>
              <a:rPr kumimoji="0" lang="da-DK" sz="1800" b="0"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Knappen </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GS regler</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er et opslagsværk til KMD guide for fordringstyper og kan bruges til at finde den rigtige fordringstype for ens fagområde.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Brug dette link til KMD GUIDEN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https://fordringstyperguide.kmd.dk/</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E54E6534-4EC1-6F8A-0034-6714DFBCD2C3}"/>
              </a:ext>
            </a:extLst>
          </p:cNvPr>
          <p:cNvPicPr>
            <a:picLocks noChangeAspect="1"/>
          </p:cNvPicPr>
          <p:nvPr/>
        </p:nvPicPr>
        <p:blipFill>
          <a:blip r:embed="rId3"/>
          <a:stretch>
            <a:fillRect/>
          </a:stretch>
        </p:blipFill>
        <p:spPr>
          <a:xfrm>
            <a:off x="757953" y="463802"/>
            <a:ext cx="5904762" cy="352381"/>
          </a:xfrm>
          <a:prstGeom prst="rect">
            <a:avLst/>
          </a:prstGeom>
        </p:spPr>
      </p:pic>
    </p:spTree>
    <p:extLst>
      <p:ext uri="{BB962C8B-B14F-4D97-AF65-F5344CB8AC3E}">
        <p14:creationId xmlns:p14="http://schemas.microsoft.com/office/powerpoint/2010/main" val="712612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04522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Stiftelsesdato</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slå fodringstypen/fordringstypeområdet op i guiden for dit fagområde og se stamdata for din fordringstypes stiftelsesdato.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kstfelt 1">
            <a:extLst>
              <a:ext uri="{FF2B5EF4-FFF2-40B4-BE49-F238E27FC236}">
                <a16:creationId xmlns:a16="http://schemas.microsoft.com/office/drawing/2014/main" id="{F24E9842-5C82-6A0A-D086-5DADD2E4F1F6}"/>
              </a:ext>
            </a:extLst>
          </p:cNvPr>
          <p:cNvSpPr txBox="1"/>
          <p:nvPr/>
        </p:nvSpPr>
        <p:spPr>
          <a:xfrm>
            <a:off x="684695" y="2823386"/>
            <a:ext cx="10110172"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Verdana"/>
                <a:ea typeface="+mn-ea"/>
                <a:cs typeface="+mn-cs"/>
              </a:rPr>
              <a:t>Sammenlignet med stamdatakrav for KOCVDAG: </a:t>
            </a:r>
            <a:br>
              <a:rPr kumimoji="0" lang="da-DK" sz="1600" b="0" i="0" u="none" strike="noStrike" kern="1200" cap="none" spc="0" normalizeH="0" baseline="0" noProof="0" dirty="0">
                <a:ln>
                  <a:noFill/>
                </a:ln>
                <a:solidFill>
                  <a:srgbClr val="000000"/>
                </a:solidFill>
                <a:effectLst/>
                <a:uLnTx/>
                <a:uFillTx/>
                <a:latin typeface="Verdana"/>
                <a:ea typeface="+mn-ea"/>
                <a:cs typeface="+mn-cs"/>
              </a:rPr>
            </a:br>
            <a:r>
              <a:rPr kumimoji="0" lang="da-DK" sz="1600" b="0" i="0" u="none" strike="noStrike" kern="1200" cap="none" spc="0" normalizeH="0" baseline="0" noProof="0" dirty="0">
                <a:ln>
                  <a:noFill/>
                </a:ln>
                <a:solidFill>
                  <a:srgbClr val="000000"/>
                </a:solidFill>
                <a:effectLst/>
                <a:uLnTx/>
                <a:uFillTx/>
                <a:latin typeface="Verdana"/>
                <a:ea typeface="+mn-ea"/>
                <a:cs typeface="+mn-cs"/>
              </a:rPr>
              <a:t>Feltet </a:t>
            </a:r>
            <a:r>
              <a:rPr kumimoji="0" lang="da-DK" sz="1200" b="0" i="0" u="none" strike="noStrike" kern="1200" cap="none" spc="0" normalizeH="0" baseline="0" noProof="0" dirty="0">
                <a:ln>
                  <a:noFill/>
                </a:ln>
                <a:solidFill>
                  <a:srgbClr val="000000"/>
                </a:solidFill>
                <a:effectLst/>
                <a:uLnTx/>
                <a:uFillTx/>
                <a:latin typeface="Verdana"/>
                <a:ea typeface="+mn-ea"/>
                <a:cs typeface="+mn-cs"/>
              </a:rPr>
              <a:t>”</a:t>
            </a: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 Tidspunktet for den retsstiftende begivenhed, dvs. det tidspunkt hvor fordringen opstår: Når kontrakten er indgået, når skaden er sket eller når berigelsen er indtruffet.”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Stiftelsesdatoen for denne fordringstype er </a:t>
            </a:r>
            <a:r>
              <a:rPr kumimoji="0" lang="da-DK" sz="1600" b="1" i="0" u="none" strike="noStrike" kern="1200" cap="none" spc="0" normalizeH="0" baseline="0" noProof="0" dirty="0">
                <a:ln>
                  <a:noFill/>
                </a:ln>
                <a:solidFill>
                  <a:srgbClr val="000000"/>
                </a:solidFill>
                <a:effectLst/>
                <a:uLnTx/>
                <a:uFillTx/>
                <a:latin typeface="Verdana"/>
                <a:ea typeface="+mn-ea"/>
                <a:cs typeface="+mn-cs"/>
              </a:rPr>
              <a:t>datoen for aftalens indgåelse</a:t>
            </a:r>
            <a:r>
              <a:rPr kumimoji="0" lang="da-DK" sz="1600" b="0" i="0" u="none" strike="noStrike" kern="1200" cap="none" spc="0" normalizeH="0" baseline="0" noProof="0" dirty="0">
                <a:ln>
                  <a:noFill/>
                </a:ln>
                <a:solidFill>
                  <a:srgbClr val="000000"/>
                </a:solidFill>
                <a:effectLst/>
                <a:uLnTx/>
                <a:uFillTx/>
                <a:latin typeface="Verdana"/>
                <a:ea typeface="+mn-ea"/>
                <a:cs typeface="+mn-cs"/>
              </a:rPr>
              <a:t>. </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8" name="Billede 7">
            <a:extLst>
              <a:ext uri="{FF2B5EF4-FFF2-40B4-BE49-F238E27FC236}">
                <a16:creationId xmlns:a16="http://schemas.microsoft.com/office/drawing/2014/main" id="{7AC0B1F3-066D-813C-3E46-B115A4D6BE2C}"/>
              </a:ext>
            </a:extLst>
          </p:cNvPr>
          <p:cNvPicPr>
            <a:picLocks noChangeAspect="1"/>
          </p:cNvPicPr>
          <p:nvPr/>
        </p:nvPicPr>
        <p:blipFill>
          <a:blip r:embed="rId2"/>
          <a:stretch>
            <a:fillRect/>
          </a:stretch>
        </p:blipFill>
        <p:spPr>
          <a:xfrm>
            <a:off x="684695" y="265568"/>
            <a:ext cx="2914286" cy="428571"/>
          </a:xfrm>
          <a:prstGeom prst="rect">
            <a:avLst/>
          </a:prstGeom>
        </p:spPr>
      </p:pic>
    </p:spTree>
    <p:extLst>
      <p:ext uri="{BB962C8B-B14F-4D97-AF65-F5344CB8AC3E}">
        <p14:creationId xmlns:p14="http://schemas.microsoft.com/office/powerpoint/2010/main" val="1656039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791837"/>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3"/>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Periode fra og periode til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Omfatter den periode dit krav vedrører. Det kan være eks. en dag, en måned, et år, eller en helt anden periode, check igen din fordringstypes stamdata.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5EAACF80-32CE-B912-894A-2D37EB890DEB}"/>
              </a:ext>
            </a:extLst>
          </p:cNvPr>
          <p:cNvPicPr>
            <a:picLocks noChangeAspect="1"/>
          </p:cNvPicPr>
          <p:nvPr/>
        </p:nvPicPr>
        <p:blipFill>
          <a:blip r:embed="rId2"/>
          <a:stretch>
            <a:fillRect/>
          </a:stretch>
        </p:blipFill>
        <p:spPr>
          <a:xfrm>
            <a:off x="514284" y="511499"/>
            <a:ext cx="5133333" cy="371429"/>
          </a:xfrm>
          <a:prstGeom prst="rect">
            <a:avLst/>
          </a:prstGeom>
        </p:spPr>
      </p:pic>
    </p:spTree>
    <p:extLst>
      <p:ext uri="{BB962C8B-B14F-4D97-AF65-F5344CB8AC3E}">
        <p14:creationId xmlns:p14="http://schemas.microsoft.com/office/powerpoint/2010/main" val="2768895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1063932" cy="253845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4"/>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Forfaldsdato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beregnes som valør/fakturadato + betalingsbetingelsen (standard typisk 30 dage)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Bemærk at forfaldsdato IKKE er lige med betaling senest og forfaldsdato vil fremover stå under hver salgsordre linje på fakturaen </a:t>
            </a: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Billede 9">
            <a:extLst>
              <a:ext uri="{FF2B5EF4-FFF2-40B4-BE49-F238E27FC236}">
                <a16:creationId xmlns:a16="http://schemas.microsoft.com/office/drawing/2014/main" id="{2EBB975E-CBC7-4184-87E8-5CA5AA8F402A}"/>
              </a:ext>
            </a:extLst>
          </p:cNvPr>
          <p:cNvPicPr>
            <a:picLocks noChangeAspect="1"/>
          </p:cNvPicPr>
          <p:nvPr/>
        </p:nvPicPr>
        <p:blipFill>
          <a:blip r:embed="rId2"/>
          <a:stretch>
            <a:fillRect/>
          </a:stretch>
        </p:blipFill>
        <p:spPr>
          <a:xfrm>
            <a:off x="2417759" y="3612756"/>
            <a:ext cx="7989211" cy="1960285"/>
          </a:xfrm>
          <a:prstGeom prst="rect">
            <a:avLst/>
          </a:prstGeom>
        </p:spPr>
      </p:pic>
      <p:sp>
        <p:nvSpPr>
          <p:cNvPr id="6" name="Tekstfelt 5">
            <a:extLst>
              <a:ext uri="{FF2B5EF4-FFF2-40B4-BE49-F238E27FC236}">
                <a16:creationId xmlns:a16="http://schemas.microsoft.com/office/drawing/2014/main" id="{D939FD86-3576-47FF-F2EC-9453FC7474EA}"/>
              </a:ext>
            </a:extLst>
          </p:cNvPr>
          <p:cNvSpPr txBox="1"/>
          <p:nvPr/>
        </p:nvSpPr>
        <p:spPr>
          <a:xfrm>
            <a:off x="3772280" y="1474859"/>
            <a:ext cx="37602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Verdana"/>
                <a:ea typeface="+mn-ea"/>
                <a:cs typeface="+mn-cs"/>
              </a:rPr>
              <a:t>MEN</a:t>
            </a:r>
            <a:r>
              <a:rPr kumimoji="0" lang="da-DK" sz="1800" b="1" i="0" u="none" strike="noStrike" kern="1200" cap="none" spc="0" normalizeH="0" baseline="0" noProof="0" dirty="0">
                <a:ln>
                  <a:noFill/>
                </a:ln>
                <a:solidFill>
                  <a:srgbClr val="000000"/>
                </a:solidFill>
                <a:effectLst/>
                <a:uLnTx/>
                <a:uFillTx/>
                <a:latin typeface="Verdana"/>
                <a:ea typeface="+mn-ea"/>
                <a:cs typeface="+mn-cs"/>
              </a:rPr>
              <a:t> stamdata for KOCVDAG: </a:t>
            </a:r>
            <a:br>
              <a:rPr kumimoji="0" lang="da-DK" sz="1800" b="0" i="0" u="none" strike="noStrike" kern="1200" cap="none" spc="0" normalizeH="0" baseline="0" noProof="0" dirty="0">
                <a:ln>
                  <a:noFill/>
                </a:ln>
                <a:solidFill>
                  <a:srgbClr val="000000"/>
                </a:solidFill>
                <a:effectLst/>
                <a:uLnTx/>
                <a:uFillTx/>
                <a:latin typeface="Verdana"/>
                <a:ea typeface="+mn-ea"/>
                <a:cs typeface="+mn-cs"/>
              </a:rPr>
            </a:br>
            <a:r>
              <a:rPr kumimoji="0" lang="da-DK" sz="1800" b="0" i="0" u="none" strike="noStrike" kern="1200" cap="none" spc="0" normalizeH="0" baseline="0" noProof="0" dirty="0">
                <a:ln>
                  <a:noFill/>
                </a:ln>
                <a:solidFill>
                  <a:srgbClr val="000000"/>
                </a:solidFill>
                <a:effectLst/>
                <a:uLnTx/>
                <a:uFillTx/>
                <a:latin typeface="Verdana"/>
                <a:ea typeface="+mn-ea"/>
                <a:cs typeface="+mn-cs"/>
              </a:rPr>
              <a:t>Forfaldsdato=stiftelsesdatoen. </a:t>
            </a:r>
          </a:p>
        </p:txBody>
      </p:sp>
      <p:pic>
        <p:nvPicPr>
          <p:cNvPr id="4" name="Billede 3">
            <a:extLst>
              <a:ext uri="{FF2B5EF4-FFF2-40B4-BE49-F238E27FC236}">
                <a16:creationId xmlns:a16="http://schemas.microsoft.com/office/drawing/2014/main" id="{A00A0F4C-357E-9D40-BDF2-1514096943E6}"/>
              </a:ext>
            </a:extLst>
          </p:cNvPr>
          <p:cNvPicPr>
            <a:picLocks noChangeAspect="1"/>
          </p:cNvPicPr>
          <p:nvPr/>
        </p:nvPicPr>
        <p:blipFill>
          <a:blip r:embed="rId3"/>
          <a:stretch>
            <a:fillRect/>
          </a:stretch>
        </p:blipFill>
        <p:spPr>
          <a:xfrm>
            <a:off x="757953" y="316688"/>
            <a:ext cx="3161905" cy="276190"/>
          </a:xfrm>
          <a:prstGeom prst="rect">
            <a:avLst/>
          </a:prstGeom>
        </p:spPr>
      </p:pic>
    </p:spTree>
    <p:extLst>
      <p:ext uri="{BB962C8B-B14F-4D97-AF65-F5344CB8AC3E}">
        <p14:creationId xmlns:p14="http://schemas.microsoft.com/office/powerpoint/2010/main" val="2497638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0425239" cy="7585218"/>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5"/>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Henstand til</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Betaling senest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og bliver beregnet som forfaldsdatoen. Herefter korrigeres datoen evt. for at finde den første mulige bankdag.</a:t>
            </a:r>
          </a:p>
          <a:p>
            <a:pPr marL="0" marR="0" lvl="0" indent="457200" algn="l" defTabSz="914400" rtl="0" eaLnBrk="1" fontAlgn="auto" latinLnBrk="0" hangingPunct="1">
              <a:lnSpc>
                <a:spcPct val="107000"/>
              </a:lnSpc>
              <a:spcBef>
                <a:spcPts val="0"/>
              </a:spcBef>
              <a:spcAft>
                <a:spcPts val="80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Yderligere forklaring på feltet henstand til – vær opmærksom på: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Hvis du opretter en salgsordre/kontrakt, hvor forfaldsdatoen ligger tilbage i tiden, og fakturaen faktisk bliver skyldig ved oprettelsen, skal du </a:t>
            </a: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altid</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udfylde feltet med + 30 dage fra oprettelsesdatoen, da den ellers vil gå på fejl og starte en rykkergebyr sag med det samme.</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oprettes en faktura den 01.05.2022 med forfaldsdato 01.03.2022 skal du i feltet ’ henstand til’ skrive 31.05.2022.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opretter du en faktura den 01.03.2022 med forfaldsdato 01.03.2022 og ‘Henstand til’ er 07.07.2022, så vil debitor have indtil 07.07.2022 til at betale fakturaen.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Fremover vil henstand til feltet være = betaling senest og vil stå øverst på fakturaen uanset hvad der står i forfaldsdatoen.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Henstand til feltet findes også kun på Topdata niveau </a:t>
            </a: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21A7A3F7-C18B-182E-E13C-7A807FE9CEDD}"/>
              </a:ext>
            </a:extLst>
          </p:cNvPr>
          <p:cNvPicPr>
            <a:picLocks noChangeAspect="1"/>
          </p:cNvPicPr>
          <p:nvPr/>
        </p:nvPicPr>
        <p:blipFill>
          <a:blip r:embed="rId2"/>
          <a:stretch>
            <a:fillRect/>
          </a:stretch>
        </p:blipFill>
        <p:spPr>
          <a:xfrm>
            <a:off x="757953" y="379471"/>
            <a:ext cx="3342857" cy="266667"/>
          </a:xfrm>
          <a:prstGeom prst="rect">
            <a:avLst/>
          </a:prstGeom>
        </p:spPr>
      </p:pic>
    </p:spTree>
    <p:extLst>
      <p:ext uri="{BB962C8B-B14F-4D97-AF65-F5344CB8AC3E}">
        <p14:creationId xmlns:p14="http://schemas.microsoft.com/office/powerpoint/2010/main" val="2791402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1CCB831-0366-486C-97F3-D3C1D5CC87F1}"/>
              </a:ext>
            </a:extLst>
          </p:cNvPr>
          <p:cNvPicPr>
            <a:picLocks noChangeAspect="1"/>
          </p:cNvPicPr>
          <p:nvPr/>
        </p:nvPicPr>
        <p:blipFill>
          <a:blip r:embed="rId2"/>
          <a:stretch>
            <a:fillRect/>
          </a:stretch>
        </p:blipFill>
        <p:spPr>
          <a:xfrm>
            <a:off x="424571" y="1966059"/>
            <a:ext cx="11342857" cy="4190476"/>
          </a:xfrm>
          <a:prstGeom prst="rect">
            <a:avLst/>
          </a:prstGeom>
        </p:spPr>
      </p:pic>
      <p:sp>
        <p:nvSpPr>
          <p:cNvPr id="4" name="Tekstfelt 3">
            <a:extLst>
              <a:ext uri="{FF2B5EF4-FFF2-40B4-BE49-F238E27FC236}">
                <a16:creationId xmlns:a16="http://schemas.microsoft.com/office/drawing/2014/main" id="{4564B2E7-D862-4028-B872-D8023FD345BD}"/>
              </a:ext>
            </a:extLst>
          </p:cNvPr>
          <p:cNvSpPr txBox="1"/>
          <p:nvPr/>
        </p:nvSpPr>
        <p:spPr>
          <a:xfrm>
            <a:off x="622570" y="1060315"/>
            <a:ext cx="1643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Eksempel:</a:t>
            </a:r>
          </a:p>
        </p:txBody>
      </p:sp>
    </p:spTree>
    <p:extLst>
      <p:ext uri="{BB962C8B-B14F-4D97-AF65-F5344CB8AC3E}">
        <p14:creationId xmlns:p14="http://schemas.microsoft.com/office/powerpoint/2010/main" val="280156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19"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9"/>
            <a:ext cx="10179697" cy="163285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Fra EFI til PSRM </a:t>
            </a:r>
            <a:endParaRPr lang="da-DK" sz="3600" b="1" spc="-60" dirty="0">
              <a:solidFill>
                <a:srgbClr val="FFFFFF"/>
              </a:solidFill>
              <a:latin typeface="+mj-lt"/>
              <a:ea typeface="+mj-ea"/>
              <a:cs typeface="+mj-cs"/>
            </a:endParaRP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fontScale="92500" lnSpcReduction="10000"/>
          </a:bodyPr>
          <a:lstStyle/>
          <a:p>
            <a:pPr lvl="0"/>
            <a:endParaRPr lang="da-DK" sz="2000" dirty="0"/>
          </a:p>
          <a:p>
            <a:pPr lvl="0"/>
            <a:r>
              <a:rPr lang="da-DK" sz="2600" dirty="0"/>
              <a:t>Gældsstyrelsen har </a:t>
            </a:r>
            <a:r>
              <a:rPr lang="da-DK" sz="2600" b="1" dirty="0"/>
              <a:t>grupperet </a:t>
            </a:r>
            <a:r>
              <a:rPr lang="da-DK" sz="2600" dirty="0"/>
              <a:t>alle</a:t>
            </a:r>
            <a:r>
              <a:rPr lang="da-DK" sz="2600" b="1" dirty="0"/>
              <a:t> de kommunale fordringstyper </a:t>
            </a:r>
            <a:r>
              <a:rPr lang="da-DK" sz="2600" dirty="0"/>
              <a:t>i  </a:t>
            </a:r>
          </a:p>
          <a:p>
            <a:pPr marL="0" lvl="0" indent="0">
              <a:buNone/>
            </a:pPr>
            <a:r>
              <a:rPr lang="da-DK" sz="1400" dirty="0"/>
              <a:t>	</a:t>
            </a:r>
          </a:p>
          <a:p>
            <a:pPr marL="0" lvl="0" indent="0">
              <a:buNone/>
            </a:pPr>
            <a:r>
              <a:rPr lang="da-DK" sz="1400" dirty="0"/>
              <a:t>			</a:t>
            </a:r>
            <a:r>
              <a:rPr lang="da-DK" sz="3200" b="1" dirty="0">
                <a:solidFill>
                  <a:schemeClr val="bg1"/>
                </a:solidFill>
              </a:rPr>
              <a:t>FORRETNINGSOMRÅDER</a:t>
            </a:r>
            <a:r>
              <a:rPr lang="da-DK" dirty="0">
                <a:solidFill>
                  <a:schemeClr val="bg1"/>
                </a:solidFill>
              </a:rPr>
              <a:t> </a:t>
            </a:r>
            <a:endParaRPr lang="da-DK" sz="2400" dirty="0">
              <a:solidFill>
                <a:schemeClr val="bg1"/>
              </a:solidFill>
            </a:endParaRPr>
          </a:p>
          <a:p>
            <a:pPr marL="0" lvl="0" indent="0" algn="ctr">
              <a:buNone/>
            </a:pPr>
            <a:r>
              <a:rPr lang="da-DK" sz="1400" dirty="0"/>
              <a:t>	</a:t>
            </a:r>
            <a:r>
              <a:rPr lang="da-DK" sz="2400" dirty="0"/>
              <a:t>Fx Socialretslige område, forbrug og renovation m.v. </a:t>
            </a:r>
          </a:p>
          <a:p>
            <a:pPr marL="0" lvl="0" indent="0">
              <a:buNone/>
            </a:pPr>
            <a:endParaRPr lang="da-DK" sz="1800" dirty="0"/>
          </a:p>
          <a:p>
            <a:pPr lvl="0"/>
            <a:r>
              <a:rPr lang="da-DK" dirty="0"/>
              <a:t>Forretningsområderne er gennemgået ét efter ét.</a:t>
            </a:r>
          </a:p>
          <a:p>
            <a:pPr marL="0" lvl="0" indent="0">
              <a:buNone/>
            </a:pPr>
            <a:endParaRPr lang="da-DK" dirty="0"/>
          </a:p>
          <a:p>
            <a:r>
              <a:rPr lang="da-DK" dirty="0"/>
              <a:t>Lovgrundlaget, krav til hver enkelt fordring mv. er defineret.  </a:t>
            </a:r>
          </a:p>
          <a:p>
            <a:endParaRPr lang="da-DK" sz="2400" dirty="0"/>
          </a:p>
          <a:p>
            <a:pPr marL="0" indent="0">
              <a:buNone/>
            </a:pPr>
            <a:endParaRPr lang="da-DK" sz="1400" dirty="0"/>
          </a:p>
        </p:txBody>
      </p:sp>
    </p:spTree>
    <p:extLst>
      <p:ext uri="{BB962C8B-B14F-4D97-AF65-F5344CB8AC3E}">
        <p14:creationId xmlns:p14="http://schemas.microsoft.com/office/powerpoint/2010/main" val="2504644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883380" y="978498"/>
            <a:ext cx="10425239" cy="4533229"/>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6"/>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Inddrivelsestekst</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Der må </a:t>
            </a: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ALDRIG</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indtastes personfølsomme data i dette felt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Hvis feltet er blankt, udfyldes det automatisk med fakturanummer</a:t>
            </a:r>
            <a:endPar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Beskrivelsesfeltet bliver først til inddrivelsestekst når det overgår til inddrivelse</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HUSK at </a:t>
            </a:r>
            <a:r>
              <a:rPr kumimoji="0" lang="da-DK" sz="1800" b="0"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checke</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dine stamdata for om dette felt er obligatorisk med en bestemt tekst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Fx ved KFLEJKA Leje af kommunale arealer og faciliteter står der: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Billede 1">
            <a:extLst>
              <a:ext uri="{FF2B5EF4-FFF2-40B4-BE49-F238E27FC236}">
                <a16:creationId xmlns:a16="http://schemas.microsoft.com/office/drawing/2014/main" id="{07B6C242-A3D2-4F7B-9842-8FCDDE19A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80" y="3245112"/>
            <a:ext cx="8039101"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a:extLst>
              <a:ext uri="{FF2B5EF4-FFF2-40B4-BE49-F238E27FC236}">
                <a16:creationId xmlns:a16="http://schemas.microsoft.com/office/drawing/2014/main" id="{5E451B80-A098-EEDF-35AD-D2ED35325E54}"/>
              </a:ext>
            </a:extLst>
          </p:cNvPr>
          <p:cNvPicPr>
            <a:picLocks noChangeAspect="1"/>
          </p:cNvPicPr>
          <p:nvPr/>
        </p:nvPicPr>
        <p:blipFill>
          <a:blip r:embed="rId3"/>
          <a:stretch>
            <a:fillRect/>
          </a:stretch>
        </p:blipFill>
        <p:spPr>
          <a:xfrm>
            <a:off x="961546" y="336997"/>
            <a:ext cx="8819048" cy="285714"/>
          </a:xfrm>
          <a:prstGeom prst="rect">
            <a:avLst/>
          </a:prstGeom>
        </p:spPr>
      </p:pic>
    </p:spTree>
    <p:extLst>
      <p:ext uri="{BB962C8B-B14F-4D97-AF65-F5344CB8AC3E}">
        <p14:creationId xmlns:p14="http://schemas.microsoft.com/office/powerpoint/2010/main" val="2614640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25144F3-7DC6-4094-97C5-5F06576AC698}"/>
              </a:ext>
            </a:extLst>
          </p:cNvPr>
          <p:cNvSpPr txBox="1"/>
          <p:nvPr/>
        </p:nvSpPr>
        <p:spPr>
          <a:xfrm>
            <a:off x="799070" y="584886"/>
            <a:ext cx="10107827" cy="4347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Udfyldelse af salgsordre linje (Positionsdata) – bestillingsdata fanen RIM/PSRM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HUSK AT CHECKE FORDRINGSTYPEN FOR JERES OMRÅDE på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gældsstyrelsens hjemmeside</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eller hjælpeværktøjet fra Betalingskontoret eller (KMD-guide hvis du har adgang til teams),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eller på broen</a:t>
            </a: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position/linje.</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Forudsætningen er at ”aftaleindholdstype” er ens for de forskellige krav.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Reglerne for udfyldelse af felterne er det samme som for Topdata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Bemærk at </a:t>
            </a:r>
            <a:r>
              <a:rPr kumimoji="0" lang="da-DK" sz="1800" b="1" i="0" u="sng" strike="noStrike" kern="1200" cap="none" spc="0" normalizeH="0" baseline="0" noProof="0" dirty="0">
                <a:ln>
                  <a:noFill/>
                </a:ln>
                <a:solidFill>
                  <a:srgbClr val="000000"/>
                </a:solidFill>
                <a:effectLst/>
                <a:uLnTx/>
                <a:uFillTx/>
                <a:latin typeface="Verdana"/>
                <a:ea typeface="+mn-ea"/>
                <a:cs typeface="+mn-cs"/>
              </a:rPr>
              <a:t>henstand til</a:t>
            </a:r>
            <a:r>
              <a:rPr kumimoji="0" lang="da-DK" sz="1800" b="0" i="0" u="none" strike="noStrike" kern="1200" cap="none" spc="0" normalizeH="0" baseline="0" noProof="0" dirty="0">
                <a:ln>
                  <a:noFill/>
                </a:ln>
                <a:solidFill>
                  <a:srgbClr val="000000"/>
                </a:solidFill>
                <a:effectLst/>
                <a:uLnTx/>
                <a:uFillTx/>
                <a:latin typeface="Verdana"/>
                <a:ea typeface="+mn-ea"/>
                <a:cs typeface="+mn-cs"/>
              </a:rPr>
              <a:t> feltet kun findes på Topdata niveau, da det er betaling senest for hele fakturaen. </a:t>
            </a:r>
          </a:p>
        </p:txBody>
      </p:sp>
    </p:spTree>
    <p:extLst>
      <p:ext uri="{BB962C8B-B14F-4D97-AF65-F5344CB8AC3E}">
        <p14:creationId xmlns:p14="http://schemas.microsoft.com/office/powerpoint/2010/main" val="3865047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A431114-C1D1-4C21-A509-A28F385CE647}"/>
              </a:ext>
            </a:extLst>
          </p:cNvPr>
          <p:cNvSpPr txBox="1"/>
          <p:nvPr/>
        </p:nvSpPr>
        <p:spPr>
          <a:xfrm>
            <a:off x="1143000" y="494214"/>
            <a:ext cx="7391400" cy="32556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Validering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et program som validerer om du har indtastet stamdata rigtige på de forskellige fordringstyper.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ikke alle fordringstyper som er lagt op i valideringsprogrammet endnu da det sker i steps som vi ruller det ud - men fordringstyperne kommer på løbende.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Når jeres område er kommet på og i bruger kontrakter og ikke har sat fordringstyper på kommer de ud på fejl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Du vil få en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fejlmeddelse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som f.eks. kunne se sådan ud </a:t>
            </a:r>
          </a:p>
        </p:txBody>
      </p:sp>
      <p:pic>
        <p:nvPicPr>
          <p:cNvPr id="5" name="Billede 4">
            <a:extLst>
              <a:ext uri="{FF2B5EF4-FFF2-40B4-BE49-F238E27FC236}">
                <a16:creationId xmlns:a16="http://schemas.microsoft.com/office/drawing/2014/main" id="{09DFE4F8-1910-4F37-B3B7-613B74D5D6ED}"/>
              </a:ext>
            </a:extLst>
          </p:cNvPr>
          <p:cNvPicPr/>
          <p:nvPr/>
        </p:nvPicPr>
        <p:blipFill>
          <a:blip r:embed="rId2"/>
          <a:stretch>
            <a:fillRect/>
          </a:stretch>
        </p:blipFill>
        <p:spPr>
          <a:xfrm>
            <a:off x="1239792" y="3916173"/>
            <a:ext cx="6120130" cy="2559685"/>
          </a:xfrm>
          <a:prstGeom prst="rect">
            <a:avLst/>
          </a:prstGeom>
        </p:spPr>
      </p:pic>
      <p:sp>
        <p:nvSpPr>
          <p:cNvPr id="2" name="Tekstfelt 1">
            <a:extLst>
              <a:ext uri="{FF2B5EF4-FFF2-40B4-BE49-F238E27FC236}">
                <a16:creationId xmlns:a16="http://schemas.microsoft.com/office/drawing/2014/main" id="{70D1BF88-D2B5-D7DF-3471-C335F14607E7}"/>
              </a:ext>
            </a:extLst>
          </p:cNvPr>
          <p:cNvSpPr txBox="1"/>
          <p:nvPr/>
        </p:nvSpPr>
        <p:spPr>
          <a:xfrm>
            <a:off x="1433384" y="5016843"/>
            <a:ext cx="51898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Denne fejl betyder at stiftelsesdatoen skal ligge før periode start eller være = periodestart og det kan man se i sine stamdata</a:t>
            </a:r>
          </a:p>
        </p:txBody>
      </p:sp>
    </p:spTree>
    <p:extLst>
      <p:ext uri="{BB962C8B-B14F-4D97-AF65-F5344CB8AC3E}">
        <p14:creationId xmlns:p14="http://schemas.microsoft.com/office/powerpoint/2010/main" val="964063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AE21336-9729-4F44-9D86-076A7F4CBC1E}"/>
              </a:ext>
            </a:extLst>
          </p:cNvPr>
          <p:cNvSpPr/>
          <p:nvPr/>
        </p:nvSpPr>
        <p:spPr>
          <a:xfrm>
            <a:off x="345831" y="874865"/>
            <a:ext cx="2504945" cy="461665"/>
          </a:xfrm>
          <a:prstGeom prst="rect">
            <a:avLst/>
          </a:prstGeom>
        </p:spPr>
        <p:txBody>
          <a:bodyPr wrap="square">
            <a:spAutoFit/>
          </a:bodyPr>
          <a:lstStyle/>
          <a:p>
            <a:pPr>
              <a:spcAft>
                <a:spcPts val="0"/>
              </a:spcAft>
            </a:pPr>
            <a:r>
              <a:rPr lang="da-DK" sz="2400" b="1" dirty="0">
                <a:latin typeface="+mj-lt"/>
                <a:ea typeface="Calibri" panose="020F0502020204030204" pitchFamily="34" charset="0"/>
                <a:cs typeface="Verdana" panose="020B0604030504040204" pitchFamily="34" charset="0"/>
              </a:rPr>
              <a:t>Kreditnotaer</a:t>
            </a:r>
          </a:p>
        </p:txBody>
      </p:sp>
      <p:sp>
        <p:nvSpPr>
          <p:cNvPr id="3" name="Rektangel 2">
            <a:extLst>
              <a:ext uri="{FF2B5EF4-FFF2-40B4-BE49-F238E27FC236}">
                <a16:creationId xmlns:a16="http://schemas.microsoft.com/office/drawing/2014/main" id="{DF108926-EE2A-4CF8-9363-F2FB9863C2EB}"/>
              </a:ext>
            </a:extLst>
          </p:cNvPr>
          <p:cNvSpPr/>
          <p:nvPr/>
        </p:nvSpPr>
        <p:spPr>
          <a:xfrm>
            <a:off x="345830" y="1470328"/>
            <a:ext cx="11434277" cy="2585323"/>
          </a:xfrm>
          <a:prstGeom prst="rect">
            <a:avLst/>
          </a:prstGeom>
        </p:spPr>
        <p:txBody>
          <a:bodyPr wrap="square">
            <a:spAutoFit/>
          </a:bodyPr>
          <a:lstStyle/>
          <a:p>
            <a:pPr>
              <a:spcAft>
                <a:spcPts val="0"/>
              </a:spcAft>
            </a:pPr>
            <a:r>
              <a:rPr lang="da-DK" dirty="0">
                <a:ea typeface="Verdana" panose="020B0604030504040204" pitchFamily="34" charset="0"/>
                <a:cs typeface="Verdana" panose="020B0604030504040204" pitchFamily="34" charset="0"/>
              </a:rPr>
              <a:t>Når du danner en kreditnota fra transaktionen VA01, skal der refereres til den faktura, som kreditnotaen dannes på baggrund af.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På kreditnotaen vil RIM/PSRM oplysningerne IKKE komme med fra den oprindelig faktura, da det ikke er nødvendigt – da den jo udligner den oprindelig faktura.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Delvis udligning af faktura via kreditnotaer tager kreditnotaterne IKKE RIM/PSRM oplysningerne med over.</a:t>
            </a:r>
          </a:p>
          <a:p>
            <a:pPr>
              <a:spcAft>
                <a:spcPts val="0"/>
              </a:spcAft>
            </a:pPr>
            <a:r>
              <a:rPr lang="da-DK" dirty="0">
                <a:solidFill>
                  <a:schemeClr val="bg1"/>
                </a:solidFill>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05449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A821A1C-9EDD-41E5-BD8A-C3A0E3F1F98E}"/>
              </a:ext>
            </a:extLst>
          </p:cNvPr>
          <p:cNvSpPr txBox="1"/>
          <p:nvPr/>
        </p:nvSpPr>
        <p:spPr>
          <a:xfrm>
            <a:off x="1048871" y="1668379"/>
            <a:ext cx="10493423" cy="4524315"/>
          </a:xfrm>
          <a:prstGeom prst="rect">
            <a:avLst/>
          </a:prstGeom>
          <a:noFill/>
        </p:spPr>
        <p:txBody>
          <a:bodyPr wrap="square" rtlCol="0">
            <a:spAutoFit/>
            <a:scene3d>
              <a:camera prst="orthographicFront"/>
              <a:lightRig rig="threePt" dir="t"/>
            </a:scene3d>
            <a:sp3d>
              <a:bevelB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PIXI vejledning til udfyldelse af felterne findes på Serviceportalen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Vejledningerne har følgende sagsnummer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1841 (Salgsstyring) Opret faktura – ekstern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2012 (Salgsstyring) Opret faktura – intern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2050 (Salgsstyring) Udfyldelse af RIM/fordringstype oplysninger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1760 (Salgsstyring) Oprettelse af debitor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2059 (Salgsstyring) KMD- GUIDEN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hlinkClick r:id="rId2"/>
              </a:rPr>
              <a:t>https://randers-adm.topdesk.net/tas/public/ssp/content/search?q=opret%20faktura</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kstfelt 2">
            <a:extLst>
              <a:ext uri="{FF2B5EF4-FFF2-40B4-BE49-F238E27FC236}">
                <a16:creationId xmlns:a16="http://schemas.microsoft.com/office/drawing/2014/main" id="{C6DD3EB9-9231-416F-985E-9300D59B238E}"/>
              </a:ext>
            </a:extLst>
          </p:cNvPr>
          <p:cNvSpPr txBox="1"/>
          <p:nvPr/>
        </p:nvSpPr>
        <p:spPr>
          <a:xfrm>
            <a:off x="977153" y="681789"/>
            <a:ext cx="102376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Pixivejledninger og hvordan du kan få adgang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KMD-Guiden</a:t>
            </a:r>
          </a:p>
        </p:txBody>
      </p:sp>
      <p:pic>
        <p:nvPicPr>
          <p:cNvPr id="6" name="Billede 5" descr="Et billede, der indeholder tekst&#10;&#10;Automatisk genereret beskrivelse">
            <a:extLst>
              <a:ext uri="{FF2B5EF4-FFF2-40B4-BE49-F238E27FC236}">
                <a16:creationId xmlns:a16="http://schemas.microsoft.com/office/drawing/2014/main" id="{93075125-7EDF-E85B-52CC-B0A53769B0E5}"/>
              </a:ext>
            </a:extLst>
          </p:cNvPr>
          <p:cNvPicPr>
            <a:picLocks noChangeAspect="1"/>
          </p:cNvPicPr>
          <p:nvPr/>
        </p:nvPicPr>
        <p:blipFill>
          <a:blip r:embed="rId3"/>
          <a:stretch>
            <a:fillRect/>
          </a:stretch>
        </p:blipFill>
        <p:spPr>
          <a:xfrm>
            <a:off x="1214896" y="4141248"/>
            <a:ext cx="1161905" cy="980952"/>
          </a:xfrm>
          <a:prstGeom prst="rect">
            <a:avLst/>
          </a:prstGeom>
        </p:spPr>
      </p:pic>
      <p:pic>
        <p:nvPicPr>
          <p:cNvPr id="8" name="Billede 7" descr="Et billede, der indeholder Website&#10;&#10;Automatisk genereret beskrivelse">
            <a:extLst>
              <a:ext uri="{FF2B5EF4-FFF2-40B4-BE49-F238E27FC236}">
                <a16:creationId xmlns:a16="http://schemas.microsoft.com/office/drawing/2014/main" id="{E97B4E5D-06CE-EFDF-47EB-5BD723639297}"/>
              </a:ext>
            </a:extLst>
          </p:cNvPr>
          <p:cNvPicPr>
            <a:picLocks noChangeAspect="1"/>
          </p:cNvPicPr>
          <p:nvPr/>
        </p:nvPicPr>
        <p:blipFill>
          <a:blip r:embed="rId4"/>
          <a:stretch>
            <a:fillRect/>
          </a:stretch>
        </p:blipFill>
        <p:spPr>
          <a:xfrm>
            <a:off x="2932670" y="4000509"/>
            <a:ext cx="2763004" cy="2816085"/>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5E1BB819-B9F2-C102-738E-5EE67DC9C877}"/>
              </a:ext>
            </a:extLst>
          </p:cNvPr>
          <p:cNvPicPr>
            <a:picLocks noChangeAspect="1"/>
          </p:cNvPicPr>
          <p:nvPr/>
        </p:nvPicPr>
        <p:blipFill>
          <a:blip r:embed="rId5"/>
          <a:stretch>
            <a:fillRect/>
          </a:stretch>
        </p:blipFill>
        <p:spPr>
          <a:xfrm>
            <a:off x="6705599" y="3982054"/>
            <a:ext cx="3138019" cy="2846945"/>
          </a:xfrm>
          <a:prstGeom prst="rect">
            <a:avLst/>
          </a:prstGeom>
        </p:spPr>
      </p:pic>
    </p:spTree>
    <p:extLst>
      <p:ext uri="{BB962C8B-B14F-4D97-AF65-F5344CB8AC3E}">
        <p14:creationId xmlns:p14="http://schemas.microsoft.com/office/powerpoint/2010/main" val="38292899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DA0A0B8E-30C5-873C-0CA1-CA787FC570C6}"/>
              </a:ext>
            </a:extLst>
          </p:cNvPr>
          <p:cNvSpPr txBox="1"/>
          <p:nvPr/>
        </p:nvSpPr>
        <p:spPr>
          <a:xfrm>
            <a:off x="1186249" y="776586"/>
            <a:ext cx="6096000" cy="646331"/>
          </a:xfrm>
          <a:prstGeom prst="rect">
            <a:avLst/>
          </a:prstGeom>
          <a:noFill/>
        </p:spPr>
        <p:txBody>
          <a:bodyPr wrap="square">
            <a:spAutoFit/>
          </a:bodyPr>
          <a:lstStyle/>
          <a:p>
            <a:r>
              <a:rPr lang="da-DK" b="1" dirty="0"/>
              <a:t>Adgang</a:t>
            </a:r>
            <a:r>
              <a:rPr lang="da-DK" dirty="0"/>
              <a:t> </a:t>
            </a:r>
            <a:r>
              <a:rPr lang="da-DK" b="1" dirty="0"/>
              <a:t>til KMD- Guiden </a:t>
            </a:r>
            <a:r>
              <a:rPr lang="da-DK" dirty="0"/>
              <a:t> </a:t>
            </a:r>
          </a:p>
          <a:p>
            <a:r>
              <a:rPr lang="da-DK" b="0" i="0" u="sng" dirty="0">
                <a:solidFill>
                  <a:srgbClr val="057AAB"/>
                </a:solidFill>
                <a:effectLst/>
                <a:latin typeface="Open Sans" panose="020B0606030504020204" pitchFamily="34" charset="0"/>
                <a:hlinkClick r:id="rId2"/>
              </a:rPr>
              <a:t>https://fordringstyperguide.kmd.dk/</a:t>
            </a:r>
            <a:r>
              <a:rPr lang="da-DK" b="0" i="0" dirty="0">
                <a:solidFill>
                  <a:srgbClr val="3A3A3A"/>
                </a:solidFill>
                <a:effectLst/>
                <a:latin typeface="Open Sans" panose="020B0606030504020204" pitchFamily="34" charset="0"/>
              </a:rPr>
              <a:t> </a:t>
            </a:r>
            <a:endParaRPr lang="da-DK" dirty="0"/>
          </a:p>
        </p:txBody>
      </p:sp>
    </p:spTree>
    <p:extLst>
      <p:ext uri="{BB962C8B-B14F-4D97-AF65-F5344CB8AC3E}">
        <p14:creationId xmlns:p14="http://schemas.microsoft.com/office/powerpoint/2010/main" val="23695951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129540" y="563880"/>
            <a:ext cx="5413321" cy="619982"/>
          </a:xfrm>
        </p:spPr>
        <p:txBody>
          <a:bodyPr>
            <a:normAutofit/>
          </a:bodyPr>
          <a:lstStyle/>
          <a:p>
            <a:r>
              <a:rPr lang="da-DK" sz="3200" dirty="0"/>
              <a:t>TAK for i dag og husk:   </a:t>
            </a:r>
          </a:p>
        </p:txBody>
      </p:sp>
      <p:sp>
        <p:nvSpPr>
          <p:cNvPr id="4" name="Pladsholder til tekst 3"/>
          <p:cNvSpPr>
            <a:spLocks noGrp="1"/>
          </p:cNvSpPr>
          <p:nvPr>
            <p:ph type="body" sz="quarter" idx="11"/>
          </p:nvPr>
        </p:nvSpPr>
        <p:spPr>
          <a:xfrm>
            <a:off x="129540" y="1277523"/>
            <a:ext cx="5942648" cy="4677189"/>
          </a:xfrm>
        </p:spPr>
        <p:txBody>
          <a:bodyPr>
            <a:normAutofit fontScale="85000" lnSpcReduction="20000"/>
          </a:bodyPr>
          <a:lstStyle/>
          <a:p>
            <a:r>
              <a:rPr lang="da-DK" sz="1800" dirty="0"/>
              <a:t>Hvis I kommer i tvivl:</a:t>
            </a:r>
          </a:p>
          <a:p>
            <a:endParaRPr lang="da-DK" sz="1800" dirty="0"/>
          </a:p>
          <a:p>
            <a:r>
              <a:rPr lang="da-DK" sz="1800" dirty="0"/>
              <a:t>Kontakt</a:t>
            </a:r>
          </a:p>
          <a:p>
            <a:pPr marL="285750" indent="-285750">
              <a:buFont typeface="Arial" panose="020B0604020202020204" pitchFamily="34" charset="0"/>
              <a:buChar char="•"/>
            </a:pPr>
            <a:r>
              <a:rPr lang="da-DK" sz="1800" b="1" dirty="0"/>
              <a:t>Supporten i regnskab eller</a:t>
            </a:r>
          </a:p>
          <a:p>
            <a:pPr marL="285750" indent="-285750">
              <a:buFont typeface="Arial" panose="020B0604020202020204" pitchFamily="34" charset="0"/>
              <a:buChar char="•"/>
            </a:pPr>
            <a:r>
              <a:rPr lang="da-DK" sz="1700" b="1" i="0" dirty="0">
                <a:effectLst/>
                <a:latin typeface="Lato" panose="020F0502020204030203" pitchFamily="34" charset="0"/>
              </a:rPr>
              <a:t>Helle Ringberg: </a:t>
            </a:r>
            <a:r>
              <a:rPr lang="da-DK" sz="1700" b="1" i="0" u="none" strike="noStrike" dirty="0">
                <a:effectLst/>
                <a:latin typeface="Lato" panose="020F0502020204030203" pitchFamily="34" charset="0"/>
                <a:hlinkClick r:id="rId3">
                  <a:extLst>
                    <a:ext uri="{A12FA001-AC4F-418D-AE19-62706E023703}">
                      <ahyp:hlinkClr xmlns:ahyp="http://schemas.microsoft.com/office/drawing/2018/hyperlinkcolor" val="tx"/>
                    </a:ext>
                  </a:extLst>
                </a:hlinkClick>
              </a:rPr>
              <a:t>helle.ringberg.bay@randers.dk</a:t>
            </a:r>
            <a:r>
              <a:rPr lang="da-DK" sz="1700" b="1" i="0" dirty="0">
                <a:effectLst/>
                <a:latin typeface="Lato" panose="020F0502020204030203" pitchFamily="34" charset="0"/>
              </a:rPr>
              <a:t> </a:t>
            </a:r>
            <a:endParaRPr lang="da-DK" sz="1300" b="1" dirty="0"/>
          </a:p>
          <a:p>
            <a:pPr marL="285750" indent="-285750">
              <a:buFont typeface="Arial" panose="020B0604020202020204" pitchFamily="34" charset="0"/>
              <a:buChar char="•"/>
            </a:pPr>
            <a:endParaRPr lang="da-DK" sz="1800" b="1" dirty="0"/>
          </a:p>
          <a:p>
            <a:pPr marL="285750" indent="-285750">
              <a:buFont typeface="Arial" panose="020B0604020202020204" pitchFamily="34" charset="0"/>
              <a:buChar char="•"/>
            </a:pPr>
            <a:r>
              <a:rPr lang="da-DK" sz="1800" b="1" dirty="0"/>
              <a:t>Betalingskontoret: </a:t>
            </a:r>
          </a:p>
          <a:p>
            <a:pPr marL="971550" lvl="1" indent="-285750"/>
            <a:r>
              <a:rPr lang="da-DK" sz="1700" b="1" i="0" dirty="0" err="1">
                <a:solidFill>
                  <a:schemeClr val="bg1"/>
                </a:solidFill>
                <a:effectLst/>
                <a:latin typeface="Lato" panose="020F0502020204030203" pitchFamily="34" charset="0"/>
              </a:rPr>
              <a:t>BetinaDichmann</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chefkonsulent: </a:t>
            </a:r>
            <a:r>
              <a:rPr lang="da-DK" sz="1700" b="1" dirty="0">
                <a:solidFill>
                  <a:schemeClr val="bg1"/>
                </a:solidFill>
                <a:latin typeface="Lato" panose="020F0502020204030203" pitchFamily="34" charset="0"/>
              </a:rPr>
              <a:t>betina.dichmann@randers.dk</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telefon 30303842</a:t>
            </a:r>
            <a:endParaRPr lang="da-DK" sz="22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endParaRPr lang="da-DK" sz="14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r>
              <a:rPr lang="da-DK" sz="1700" b="1" i="0" dirty="0">
                <a:solidFill>
                  <a:schemeClr val="bg1"/>
                </a:solidFill>
                <a:effectLst/>
                <a:latin typeface="Lato" panose="020F0502020204030203" pitchFamily="34" charset="0"/>
              </a:rPr>
              <a:t>Lena Ohm Gulbrandsen, systemansvarlig: lena.ohm.gulbrandsen@randers.dk  telefon 2491 0741</a:t>
            </a:r>
            <a:endParaRPr lang="da-DK" sz="2200" b="1" dirty="0">
              <a:solidFill>
                <a:schemeClr val="bg1"/>
              </a:solidFill>
            </a:endParaRPr>
          </a:p>
          <a:p>
            <a:pPr marL="971550" lvl="1" indent="-285750">
              <a:buFont typeface="Arial" panose="020B0604020202020204" pitchFamily="34" charset="0"/>
              <a:buChar char="•"/>
            </a:pPr>
            <a:endParaRPr lang="da-DK" sz="1600" b="1" dirty="0">
              <a:solidFill>
                <a:schemeClr val="bg2"/>
              </a:solidFill>
            </a:endParaRPr>
          </a:p>
          <a:p>
            <a:r>
              <a:rPr lang="da-DK" sz="2000" b="1" dirty="0"/>
              <a:t>Brug Cafemøderne! </a:t>
            </a:r>
          </a:p>
          <a:p>
            <a:r>
              <a:rPr lang="da-DK" sz="1300" b="1" dirty="0">
                <a:solidFill>
                  <a:schemeClr val="bg2"/>
                </a:solidFill>
                <a:hlinkClick r:id="rId4">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lang="da-DK" sz="1300" b="1" dirty="0">
              <a:solidFill>
                <a:schemeClr val="bg2"/>
              </a:solidFill>
            </a:endParaRPr>
          </a:p>
        </p:txBody>
      </p:sp>
      <p:pic>
        <p:nvPicPr>
          <p:cNvPr id="10" name="Pladsholder til billede 9" descr="Et billede, der indeholder person, bærbar&#10;&#10;Automatisk genereret beskrivelse">
            <a:extLst>
              <a:ext uri="{FF2B5EF4-FFF2-40B4-BE49-F238E27FC236}">
                <a16:creationId xmlns:a16="http://schemas.microsoft.com/office/drawing/2014/main" id="{0BC4620D-FE15-01E1-8D18-61E536BC30E2}"/>
              </a:ext>
            </a:extLst>
          </p:cNvPr>
          <p:cNvPicPr>
            <a:picLocks noGrp="1" noChangeAspect="1"/>
          </p:cNvPicPr>
          <p:nvPr>
            <p:ph type="pic" sz="quarter" idx="15"/>
          </p:nvPr>
        </p:nvPicPr>
        <p:blipFill>
          <a:blip r:embed="rId5"/>
          <a:srcRect t="5078" b="5078"/>
          <a:stretch>
            <a:fillRect/>
          </a:stretch>
        </p:blipFill>
        <p:spPr>
          <a:xfrm>
            <a:off x="6072188" y="0"/>
            <a:ext cx="6119812"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5340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1"/>
          </p:nvPr>
        </p:nvSpPr>
        <p:spPr/>
        <p:txBody>
          <a:bodyPr/>
          <a:lstStyle/>
          <a:p>
            <a:fld id="{E484088A-893B-7946-BA5A-AEED8654E266}" type="slidenum">
              <a:rPr lang="en-US" smtClean="0"/>
              <a:pPr/>
              <a:t>67</a:t>
            </a:fld>
            <a:endParaRPr lang="en-US"/>
          </a:p>
        </p:txBody>
      </p:sp>
      <p:sp>
        <p:nvSpPr>
          <p:cNvPr id="3" name="Pladsholder til sidefod 2"/>
          <p:cNvSpPr>
            <a:spLocks noGrp="1"/>
          </p:cNvSpPr>
          <p:nvPr>
            <p:ph type="ftr" sz="quarter" idx="3"/>
          </p:nvPr>
        </p:nvSpPr>
        <p:spPr/>
        <p:txBody>
          <a:bodyPr/>
          <a:lstStyle/>
          <a:p>
            <a:r>
              <a:rPr lang="en-US"/>
              <a:t>| Indsæt fodnote tekst her</a:t>
            </a:r>
          </a:p>
        </p:txBody>
      </p:sp>
    </p:spTree>
    <p:extLst>
      <p:ext uri="{BB962C8B-B14F-4D97-AF65-F5344CB8AC3E}">
        <p14:creationId xmlns:p14="http://schemas.microsoft.com/office/powerpoint/2010/main" val="1842972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19"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9"/>
            <a:ext cx="10179697" cy="989045"/>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da-DK" sz="3600" b="1" spc="-60" dirty="0">
                <a:solidFill>
                  <a:srgbClr val="FFFFFF"/>
                </a:solidFill>
                <a:latin typeface="+mj-lt"/>
                <a:ea typeface="+mj-ea"/>
                <a:cs typeface="+mj-cs"/>
              </a:rPr>
              <a:t>Eksempel på hvad det har betydet – dobbelt op: Fra 7 til 14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a:bodyPr>
          <a:lstStyle/>
          <a:p>
            <a:pPr lvl="0"/>
            <a:endParaRPr lang="da-DK" sz="2000" dirty="0"/>
          </a:p>
          <a:p>
            <a:endParaRPr lang="da-DK" sz="2400" dirty="0"/>
          </a:p>
          <a:p>
            <a:pPr marL="0" indent="0">
              <a:buNone/>
            </a:pPr>
            <a:endParaRPr lang="da-DK" sz="1400" dirty="0"/>
          </a:p>
        </p:txBody>
      </p:sp>
      <p:pic>
        <p:nvPicPr>
          <p:cNvPr id="2" name="Billede 1">
            <a:extLst>
              <a:ext uri="{FF2B5EF4-FFF2-40B4-BE49-F238E27FC236}">
                <a16:creationId xmlns:a16="http://schemas.microsoft.com/office/drawing/2014/main" id="{072A494B-AD92-824A-554F-F0CEC737EC08}"/>
              </a:ext>
            </a:extLst>
          </p:cNvPr>
          <p:cNvPicPr>
            <a:picLocks noChangeAspect="1"/>
          </p:cNvPicPr>
          <p:nvPr/>
        </p:nvPicPr>
        <p:blipFill>
          <a:blip r:embed="rId4"/>
          <a:stretch>
            <a:fillRect/>
          </a:stretch>
        </p:blipFill>
        <p:spPr>
          <a:xfrm>
            <a:off x="2337441" y="1418254"/>
            <a:ext cx="7952874" cy="5029200"/>
          </a:xfrm>
          <a:prstGeom prst="rect">
            <a:avLst/>
          </a:prstGeom>
        </p:spPr>
      </p:pic>
    </p:spTree>
    <p:extLst>
      <p:ext uri="{BB962C8B-B14F-4D97-AF65-F5344CB8AC3E}">
        <p14:creationId xmlns:p14="http://schemas.microsoft.com/office/powerpoint/2010/main" val="3134588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
            <a:ext cx="11066107" cy="8969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To nye begreber: Fordringstype og stamdata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600075"/>
            <a:ext cx="11155385" cy="5360939"/>
          </a:xfrm>
        </p:spPr>
        <p:txBody>
          <a:bodyPr>
            <a:normAutofit fontScale="25000" lnSpcReduction="20000"/>
          </a:bodyPr>
          <a:lstStyle/>
          <a:p>
            <a:pPr marL="0" indent="0">
              <a:buNone/>
            </a:pPr>
            <a:endParaRPr lang="da-DK" sz="1400" b="1" dirty="0"/>
          </a:p>
          <a:p>
            <a:pPr marL="0" indent="0">
              <a:buNone/>
            </a:pPr>
            <a:endParaRPr lang="da-DK" sz="2000" b="1" dirty="0"/>
          </a:p>
          <a:p>
            <a:pPr marL="0" indent="0">
              <a:buNone/>
            </a:pPr>
            <a:r>
              <a:rPr lang="da-DK" sz="5500" b="1" dirty="0"/>
              <a:t>Fordringstyperne: 	</a:t>
            </a:r>
            <a:r>
              <a:rPr lang="da-DK" sz="5500" dirty="0"/>
              <a:t>D</a:t>
            </a:r>
            <a:r>
              <a:rPr lang="da-DK" sz="5500" b="0" i="0" u="none" strike="noStrike" baseline="0" dirty="0">
                <a:solidFill>
                  <a:srgbClr val="000000"/>
                </a:solidFill>
              </a:rPr>
              <a:t>en kode, som Gældsstyrelsen bruger til at identificere 						kravet i PSRM. Fordringstypekoderne fortæller hvilke 						inddrivelsesmidler der er adgang til</a:t>
            </a:r>
            <a:r>
              <a:rPr lang="da-DK" sz="5500" dirty="0">
                <a:solidFill>
                  <a:srgbClr val="000000"/>
                </a:solidFill>
              </a:rPr>
              <a:t> og</a:t>
            </a:r>
            <a:r>
              <a:rPr lang="da-DK" sz="5500" b="0" i="0" u="none" strike="noStrike" baseline="0" dirty="0">
                <a:solidFill>
                  <a:srgbClr val="000000"/>
                </a:solidFill>
              </a:rPr>
              <a:t> definerer reglerne 						for udfyldelsen af stamdata felterne. </a:t>
            </a:r>
          </a:p>
          <a:p>
            <a:pPr marL="0" indent="0">
              <a:buNone/>
            </a:pPr>
            <a:r>
              <a:rPr lang="da-DK" sz="5500" b="0" i="0" u="none" strike="noStrike" baseline="0" dirty="0">
                <a:solidFill>
                  <a:srgbClr val="000000"/>
                </a:solidFill>
              </a:rPr>
              <a:t>			</a:t>
            </a:r>
            <a:r>
              <a:rPr lang="da-DK" sz="5500" i="0" u="none" strike="noStrike" baseline="0" dirty="0">
                <a:solidFill>
                  <a:srgbClr val="000000"/>
                </a:solidFill>
              </a:rPr>
              <a:t>Det er på denne måde at PSRM kan kende forskel på 						</a:t>
            </a:r>
            <a:r>
              <a:rPr lang="da-DK" sz="5500" dirty="0">
                <a:solidFill>
                  <a:srgbClr val="000000"/>
                </a:solidFill>
              </a:rPr>
              <a:t>fx</a:t>
            </a:r>
            <a:r>
              <a:rPr lang="da-DK" sz="5500" i="0" u="none" strike="noStrike" baseline="0" dirty="0">
                <a:solidFill>
                  <a:srgbClr val="000000"/>
                </a:solidFill>
              </a:rPr>
              <a:t> </a:t>
            </a:r>
            <a:r>
              <a:rPr lang="da-DK" sz="5500" i="1" dirty="0">
                <a:solidFill>
                  <a:srgbClr val="000000"/>
                </a:solidFill>
              </a:rPr>
              <a:t>Civilretlige ydelser på service og sundhedsområdet</a:t>
            </a:r>
            <a:r>
              <a:rPr lang="da-DK" sz="5500" i="1" u="none" strike="noStrike" baseline="0" dirty="0">
                <a:solidFill>
                  <a:srgbClr val="000000"/>
                </a:solidFill>
              </a:rPr>
              <a:t> (KFYBOCF) </a:t>
            </a:r>
            <a:r>
              <a:rPr lang="da-DK" sz="5500" i="0" u="none" strike="noStrike" baseline="0" dirty="0">
                <a:solidFill>
                  <a:srgbClr val="000000"/>
                </a:solidFill>
              </a:rPr>
              <a:t>og </a:t>
            </a:r>
          </a:p>
          <a:p>
            <a:pPr marL="0" indent="0">
              <a:buNone/>
            </a:pPr>
            <a:r>
              <a:rPr lang="da-DK" sz="5500" dirty="0">
                <a:solidFill>
                  <a:srgbClr val="000000"/>
                </a:solidFill>
              </a:rPr>
              <a:t>			betaling for ophold på plejehjem og beskyttede boliger (KFPHJEM)</a:t>
            </a:r>
          </a:p>
          <a:p>
            <a:pPr marL="0" indent="0">
              <a:buNone/>
            </a:pPr>
            <a:br>
              <a:rPr lang="da-DK" sz="5000" b="1" dirty="0">
                <a:solidFill>
                  <a:srgbClr val="000000"/>
                </a:solidFill>
              </a:rPr>
            </a:br>
            <a:r>
              <a:rPr lang="da-DK" sz="5000" b="1" dirty="0">
                <a:solidFill>
                  <a:srgbClr val="000000"/>
                </a:solidFill>
              </a:rPr>
              <a:t>			Hvorfor er det vigtigt?! Eksempel: </a:t>
            </a:r>
          </a:p>
          <a:p>
            <a:pPr marL="0" indent="0">
              <a:buNone/>
            </a:pPr>
            <a:r>
              <a:rPr lang="da-DK" sz="5000" b="1" dirty="0">
                <a:solidFill>
                  <a:srgbClr val="000000"/>
                </a:solidFill>
              </a:rPr>
              <a:t>			KFPHJEM Ophold er offentretligt – </a:t>
            </a:r>
            <a:r>
              <a:rPr lang="da-DK" sz="5200" b="1" dirty="0">
                <a:solidFill>
                  <a:srgbClr val="000000"/>
                </a:solidFill>
              </a:rPr>
              <a:t>KFYBOCF</a:t>
            </a:r>
            <a:r>
              <a:rPr lang="da-DK" sz="5000" b="1" dirty="0">
                <a:solidFill>
                  <a:srgbClr val="000000"/>
                </a:solidFill>
              </a:rPr>
              <a:t> civilretslige krav. </a:t>
            </a:r>
            <a:endParaRPr lang="da-DK" sz="5000" b="1" dirty="0"/>
          </a:p>
          <a:p>
            <a:pPr marL="0" indent="0">
              <a:buNone/>
            </a:pPr>
            <a:endParaRPr lang="da-DK" sz="5000" b="1" dirty="0"/>
          </a:p>
          <a:p>
            <a:pPr marL="0" indent="0">
              <a:buNone/>
            </a:pPr>
            <a:r>
              <a:rPr lang="da-DK" sz="5500" b="1" dirty="0"/>
              <a:t>Stamdata: 		</a:t>
            </a:r>
            <a:r>
              <a:rPr lang="da-DK" sz="5500" dirty="0"/>
              <a:t>Nogle felter, der fortæller PSRM om hvornår kravet er 						stiftet, hvilken periode kravet vedrører og meget mere </a:t>
            </a:r>
          </a:p>
          <a:p>
            <a:pPr marL="0" indent="0">
              <a:buNone/>
            </a:pPr>
            <a:endParaRPr lang="da-DK" sz="5500" b="1" dirty="0"/>
          </a:p>
          <a:p>
            <a:pPr marL="0" indent="0">
              <a:buNone/>
            </a:pPr>
            <a:r>
              <a:rPr lang="da-DK" sz="5000" b="1" dirty="0"/>
              <a:t>	</a:t>
            </a:r>
            <a:r>
              <a:rPr lang="da-DK" sz="5500" b="1" dirty="0"/>
              <a:t>= Alle de nødvendige oplysninger for at lave en korrekt inddrivelse.</a:t>
            </a:r>
            <a:br>
              <a:rPr lang="da-DK" sz="5000" b="1" dirty="0"/>
            </a:br>
            <a:r>
              <a:rPr lang="da-DK" sz="5000" b="1" dirty="0"/>
              <a:t> </a:t>
            </a:r>
            <a:endParaRPr lang="da-DK" sz="6200" b="1" dirty="0"/>
          </a:p>
          <a:p>
            <a:pPr marL="0" indent="0" algn="ctr">
              <a:buNone/>
            </a:pPr>
            <a:r>
              <a:rPr lang="da-DK" sz="5500" b="1" spc="-60" dirty="0">
                <a:solidFill>
                  <a:srgbClr val="FFFFFF"/>
                </a:solidFill>
              </a:rPr>
              <a:t>Automatikken styres af fordringstypen</a:t>
            </a:r>
          </a:p>
          <a:p>
            <a:pPr marL="0" indent="0">
              <a:buNone/>
            </a:pPr>
            <a:endParaRPr lang="da-DK" sz="2000" dirty="0"/>
          </a:p>
          <a:p>
            <a:pPr marL="0" indent="0">
              <a:buNone/>
            </a:pPr>
            <a:endParaRPr lang="da-DK" sz="1400" dirty="0"/>
          </a:p>
          <a:p>
            <a:pPr marL="0" indent="0">
              <a:buNone/>
            </a:pPr>
            <a:r>
              <a:rPr lang="da-DK" sz="1400" dirty="0"/>
              <a:t>*</a:t>
            </a:r>
          </a:p>
        </p:txBody>
      </p:sp>
    </p:spTree>
    <p:extLst>
      <p:ext uri="{BB962C8B-B14F-4D97-AF65-F5344CB8AC3E}">
        <p14:creationId xmlns:p14="http://schemas.microsoft.com/office/powerpoint/2010/main" val="1058347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429209"/>
            <a:ext cx="11066107" cy="9050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spc="-60" dirty="0">
                <a:solidFill>
                  <a:srgbClr val="FFFFFF"/>
                </a:solidFill>
                <a:latin typeface="+mj-lt"/>
                <a:ea typeface="+mj-ea"/>
                <a:cs typeface="+mj-cs"/>
              </a:rPr>
              <a:t>Gældsstyrelsens indgangsfilter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1194318"/>
            <a:ext cx="10664891" cy="5327780"/>
          </a:xfrm>
        </p:spPr>
        <p:txBody>
          <a:bodyPr>
            <a:normAutofit fontScale="92500" lnSpcReduction="20000"/>
          </a:bodyPr>
          <a:lstStyle/>
          <a:p>
            <a:pPr marL="0" indent="0">
              <a:buNone/>
            </a:pPr>
            <a:endParaRPr lang="da-DK" sz="1400" b="1" dirty="0"/>
          </a:p>
          <a:p>
            <a:pPr marL="0" indent="0">
              <a:buNone/>
            </a:pPr>
            <a:endParaRPr lang="da-DK" sz="2000" b="1" dirty="0"/>
          </a:p>
          <a:p>
            <a:pPr marL="0" indent="0">
              <a:buNone/>
            </a:pPr>
            <a:r>
              <a:rPr lang="da-DK" sz="2600" b="1" dirty="0"/>
              <a:t>”FILTERET”: </a:t>
            </a:r>
            <a:r>
              <a:rPr lang="da-DK" sz="2600" dirty="0"/>
              <a:t>	Et indgangsfilter med en række regler 					(stamdata), som de oversendte fordringer skal 				bestå, før de kan blive lukket ind i PSRM.</a:t>
            </a:r>
          </a:p>
          <a:p>
            <a:pPr marL="0" indent="0">
              <a:buNone/>
            </a:pPr>
            <a:endParaRPr lang="da-DK" sz="2000" dirty="0"/>
          </a:p>
          <a:p>
            <a:pPr marL="0" indent="0">
              <a:buNone/>
            </a:pPr>
            <a:r>
              <a:rPr lang="da-DK" sz="3300" b="1" dirty="0"/>
              <a:t>Fanget i filteret = kravet afvises </a:t>
            </a:r>
            <a:r>
              <a:rPr lang="da-DK" sz="3300" dirty="0"/>
              <a:t>eller </a:t>
            </a:r>
            <a:r>
              <a:rPr lang="da-DK" sz="3300" b="1" dirty="0"/>
              <a:t>sendes i høring </a:t>
            </a:r>
          </a:p>
          <a:p>
            <a:pPr marL="0" indent="0">
              <a:buNone/>
            </a:pPr>
            <a:endParaRPr lang="da-DK" sz="3300" b="1" dirty="0"/>
          </a:p>
          <a:p>
            <a:pPr marL="0" indent="0">
              <a:buNone/>
            </a:pPr>
            <a:r>
              <a:rPr lang="da-DK" sz="3300" b="1" dirty="0"/>
              <a:t>				I bliver kontaktet</a:t>
            </a:r>
          </a:p>
          <a:p>
            <a:endParaRPr lang="da-DK" sz="2000" dirty="0"/>
          </a:p>
          <a:p>
            <a:pPr marL="0" indent="0">
              <a:buNone/>
            </a:pPr>
            <a:endParaRPr lang="da-DK" sz="2000" dirty="0"/>
          </a:p>
          <a:p>
            <a:pPr marL="0" indent="0" algn="ctr">
              <a:buNone/>
            </a:pPr>
            <a:r>
              <a:rPr lang="da-DK" sz="3000" dirty="0"/>
              <a:t>Filterreglerne sikrer, at der altid oversendes korrekt information</a:t>
            </a:r>
            <a:endParaRPr lang="da-DK" sz="1700" dirty="0"/>
          </a:p>
          <a:p>
            <a:pPr marL="0" indent="0">
              <a:buNone/>
            </a:pPr>
            <a:endParaRPr lang="da-DK" sz="1400" dirty="0"/>
          </a:p>
          <a:p>
            <a:pPr marL="0" indent="0">
              <a:buNone/>
            </a:pPr>
            <a:endParaRPr lang="da-DK" sz="1400" dirty="0"/>
          </a:p>
        </p:txBody>
      </p:sp>
      <p:sp>
        <p:nvSpPr>
          <p:cNvPr id="2" name="Nedadgående pil 1"/>
          <p:cNvSpPr/>
          <p:nvPr/>
        </p:nvSpPr>
        <p:spPr>
          <a:xfrm>
            <a:off x="5965380" y="3732245"/>
            <a:ext cx="484632" cy="485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95194980"/>
      </p:ext>
    </p:extLst>
  </p:cSld>
  <p:clrMapOvr>
    <a:masterClrMapping/>
  </p:clrMapOvr>
</p:sld>
</file>

<file path=ppt/theme/theme1.xml><?xml version="1.0" encoding="utf-8"?>
<a:theme xmlns:a="http://schemas.openxmlformats.org/drawingml/2006/main" name="Randers Kommune ">
  <a:themeElements>
    <a:clrScheme name="HorsensKommune">
      <a:dk1>
        <a:srgbClr val="000000"/>
      </a:dk1>
      <a:lt1>
        <a:srgbClr val="FFFFFF"/>
      </a:lt1>
      <a:dk2>
        <a:srgbClr val="2B2F61"/>
      </a:dk2>
      <a:lt2>
        <a:srgbClr val="FFFFFF"/>
      </a:lt2>
      <a:accent1>
        <a:srgbClr val="2B2F61"/>
      </a:accent1>
      <a:accent2>
        <a:srgbClr val="EC022E"/>
      </a:accent2>
      <a:accent3>
        <a:srgbClr val="E7E7E7"/>
      </a:accent3>
      <a:accent4>
        <a:srgbClr val="57AB61"/>
      </a:accent4>
      <a:accent5>
        <a:srgbClr val="FFCF30"/>
      </a:accent5>
      <a:accent6>
        <a:srgbClr val="E7E7E7"/>
      </a:accent6>
      <a:hlink>
        <a:srgbClr val="000000"/>
      </a:hlink>
      <a:folHlink>
        <a:srgbClr val="FFCF30"/>
      </a:folHlink>
    </a:clrScheme>
    <a:fontScheme name="HorsensKommu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uden vejledning.potx" id="{7CD2292E-7FD9-4DD6-8B09-A45FCE3BCA85}" vid="{68CCBCE1-8E43-4B3A-9C5B-BD0855531FCD}"/>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D9BF88937B1A4F8C8214C69576DDC1" ma:contentTypeVersion="7" ma:contentTypeDescription="Create a new document." ma:contentTypeScope="" ma:versionID="09fbae90eb88be7deafd14469532bfb0">
  <xsd:schema xmlns:xsd="http://www.w3.org/2001/XMLSchema" xmlns:xs="http://www.w3.org/2001/XMLSchema" xmlns:p="http://schemas.microsoft.com/office/2006/metadata/properties" xmlns:ns3="4b67770d-ac1a-485e-83fb-d844baa35d9d" targetNamespace="http://schemas.microsoft.com/office/2006/metadata/properties" ma:root="true" ma:fieldsID="d64b5f95572c2a80e74d8525b2c0443f" ns3:_="">
    <xsd:import namespace="4b67770d-ac1a-485e-83fb-d844baa35d9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7770d-ac1a-485e-83fb-d844baa35d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F144B0-160B-4C87-8DF4-E8A43C59EBFD}">
  <ds:schemaRefs>
    <ds:schemaRef ds:uri="http://schemas.microsoft.com/sharepoint/v3/contenttype/forms"/>
  </ds:schemaRefs>
</ds:datastoreItem>
</file>

<file path=customXml/itemProps2.xml><?xml version="1.0" encoding="utf-8"?>
<ds:datastoreItem xmlns:ds="http://schemas.openxmlformats.org/officeDocument/2006/customXml" ds:itemID="{8AF635C5-0F8F-479F-987D-DB81B7B11F47}">
  <ds:schemaRefs>
    <ds:schemaRef ds:uri="4b67770d-ac1a-485e-83fb-d844baa35d9d"/>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EA6E501-4EA1-4742-8FF4-3AE6CE72F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67770d-ac1a-485e-83fb-d844baa35d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60618</TotalTime>
  <Words>4317</Words>
  <Application>Microsoft Office PowerPoint</Application>
  <PresentationFormat>Widescreen</PresentationFormat>
  <Paragraphs>672</Paragraphs>
  <Slides>67</Slides>
  <Notes>46</Notes>
  <HiddenSlides>0</HiddenSlides>
  <MMClips>0</MMClips>
  <ScaleCrop>false</ScaleCrop>
  <HeadingPairs>
    <vt:vector size="6" baseType="variant">
      <vt:variant>
        <vt:lpstr>Benyttede skrifttyper</vt:lpstr>
      </vt:variant>
      <vt:variant>
        <vt:i4>13</vt:i4>
      </vt:variant>
      <vt:variant>
        <vt:lpstr>Tema</vt:lpstr>
      </vt:variant>
      <vt:variant>
        <vt:i4>3</vt:i4>
      </vt:variant>
      <vt:variant>
        <vt:lpstr>Slidetitler</vt:lpstr>
      </vt:variant>
      <vt:variant>
        <vt:i4>67</vt:i4>
      </vt:variant>
    </vt:vector>
  </HeadingPairs>
  <TitlesOfParts>
    <vt:vector size="83" baseType="lpstr">
      <vt:lpstr>Arial</vt:lpstr>
      <vt:lpstr>Calibri</vt:lpstr>
      <vt:lpstr>Calibri Light</vt:lpstr>
      <vt:lpstr>Helvetica Neue</vt:lpstr>
      <vt:lpstr>Lato</vt:lpstr>
      <vt:lpstr>Open Sans</vt:lpstr>
      <vt:lpstr>Proxima Nova Alt</vt:lpstr>
      <vt:lpstr>Segoe UI</vt:lpstr>
      <vt:lpstr>Titillium Web</vt:lpstr>
      <vt:lpstr>var(--font-primary)</vt:lpstr>
      <vt:lpstr>Verdana</vt:lpstr>
      <vt:lpstr>Wingdings</vt:lpstr>
      <vt:lpstr>Wingdings 2</vt:lpstr>
      <vt:lpstr>Randers Kommune </vt:lpstr>
      <vt:lpstr>1_Brugerdefineret design</vt:lpstr>
      <vt:lpstr>Brugerdefineret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Randers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Kristina Krone Kirk</dc:creator>
  <cp:lastModifiedBy>Betina Dichmann</cp:lastModifiedBy>
  <cp:revision>432</cp:revision>
  <dcterms:created xsi:type="dcterms:W3CDTF">2021-11-10T13:58:36Z</dcterms:created>
  <dcterms:modified xsi:type="dcterms:W3CDTF">2024-01-05T00:33:59Z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0x01010060D9BF88937B1A4F8C8214C69576DDC1</vt:lpwstr>
  </property>
</Properties>
</file>