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2" r:id="rId10"/>
  </p:sldIdLst>
  <p:sldSz cx="3784600" cy="2673350"/>
  <p:notesSz cx="3784600" cy="2673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2C2663-E976-9042-C020-EDEBC91C7C55}" name="Line Svendstrup Gjesing" initials="LG" userId="S::au618107@uni.au.dk::a1347ce9-11e2-420b-956e-f745816788a0" providerId="AD"/>
  <p188:author id="{D2EEB9CB-C142-D64D-26F2-10988F5509B1}" name="Simone Toftegaard Frandsen" initials="SF" userId="S::Simone.Toftegaard.Frandsen@randers.dk::0540b585-ceda-4c6e-928d-973d0da7329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9D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1069" autoAdjust="0"/>
  </p:normalViewPr>
  <p:slideViewPr>
    <p:cSldViewPr>
      <p:cViewPr varScale="1">
        <p:scale>
          <a:sx n="179" d="100"/>
          <a:sy n="179" d="100"/>
        </p:scale>
        <p:origin x="1860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639888" cy="133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2143125" y="0"/>
            <a:ext cx="1639888" cy="1333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166C2-9A29-4B03-AA6D-1C081D90EEBC}" type="datetimeFigureOut">
              <a:rPr lang="da-DK" smtClean="0"/>
              <a:t>13-11-2024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334963"/>
            <a:ext cx="1276350" cy="901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377825" y="1285875"/>
            <a:ext cx="3028950" cy="1054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2540000"/>
            <a:ext cx="1639888" cy="133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2143125" y="2540000"/>
            <a:ext cx="1639888" cy="133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33409-DABD-41A0-81E5-47EFA51CBC6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8969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Velkommen til mødet i dag, som jeg/vi har valgt skal handle om ‘bæredygtighed’ </a:t>
            </a:r>
          </a:p>
          <a:p>
            <a:endParaRPr lang="da-DK" dirty="0"/>
          </a:p>
          <a:p>
            <a:r>
              <a:rPr lang="da-DK" dirty="0"/>
              <a:t>Vi har valgt det her tema, fordi bæredygtige tiltag og klimaforandringer er blevet en uundgåelig del af hverdagen og fylder både i mediebilledet, på ledergangene og i vores bevidsthed – både i en privat og arbejdsmæssig kontekst. </a:t>
            </a:r>
          </a:p>
          <a:p>
            <a:endParaRPr lang="da-DK" dirty="0"/>
          </a:p>
          <a:p>
            <a:r>
              <a:rPr lang="da-DK" dirty="0"/>
              <a:t>Vi kommer i dag til at bruge 30 minutter på at berøre emnet. </a:t>
            </a:r>
          </a:p>
          <a:p>
            <a:endParaRPr lang="da-DK" dirty="0"/>
          </a:p>
          <a:p>
            <a:r>
              <a:rPr lang="da-DK" dirty="0"/>
              <a:t>Dagsorden: </a:t>
            </a:r>
          </a:p>
          <a:p>
            <a:r>
              <a:rPr lang="da-DK" dirty="0"/>
              <a:t>Indledningsvist vil jeg give en indføring i, hvorfor det overhovedet er relevant at tale om bæredygtighed i forbindelse med vores daglige arbejde her i afdelingen / teamet </a:t>
            </a:r>
          </a:p>
          <a:p>
            <a:r>
              <a:rPr lang="da-DK" dirty="0"/>
              <a:t>Derefter vil jeg gerne, at vi ud fra nogle spørgsmål drøfter; hvordan bæredygtighed fylder i vores hverdag og hvordan det </a:t>
            </a:r>
            <a:r>
              <a:rPr lang="da-DK" sz="1800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bliver en del af vores daglige rutiner og arbejdsopgaver.</a:t>
            </a:r>
          </a:p>
          <a:p>
            <a:r>
              <a:rPr lang="da-DK" sz="1800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Afslutningsvist samler vi op på gode pointer, ideer og tiltag, som vi kan tage med os videre i vores daglige arbejde.</a:t>
            </a:r>
          </a:p>
          <a:p>
            <a:r>
              <a:rPr lang="da-DK" sz="1800" dirty="0">
                <a:solidFill>
                  <a:srgbClr val="111111"/>
                </a:solidFill>
                <a:effectLst/>
                <a:latin typeface="Roboto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Pointerne og ideerne skriver vi ned på ‘arbejdsarket’, så vi kan finde dem frem næste gang vi drøfter bæredygtighed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33409-DABD-41A0-81E5-47EFA51CBC61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163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Begrebet bæredygtighed dækker grundlæggende over miljømæssige, sociale og økonomiske aspekter.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da-DK" sz="1800" b="1" dirty="0">
              <a:effectLst/>
              <a:latin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b="1" dirty="0">
                <a:effectLst/>
                <a:latin typeface="Calibri" panose="020F0502020204030204" pitchFamily="34" charset="0"/>
              </a:rPr>
              <a:t>Miljømæssig bæredygtighed: 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sz="1800" b="0" i="0" dirty="0">
                <a:solidFill>
                  <a:srgbClr val="1C1C1C"/>
                </a:solidFill>
                <a:effectLst/>
                <a:latin typeface="Calibri" panose="020F0502020204030204" pitchFamily="34" charset="0"/>
              </a:rPr>
              <a:t>I</a:t>
            </a:r>
            <a:r>
              <a:rPr lang="da-DK" sz="2800" b="0" i="0" dirty="0">
                <a:solidFill>
                  <a:srgbClr val="1C1C1C"/>
                </a:solidFill>
                <a:effectLst/>
                <a:latin typeface="Manrope"/>
              </a:rPr>
              <a:t>mplementere nye teknologier som f.eks. energibesparende foranstaltninger, LED-belysning, energieffektive apparater og solpaneler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sz="2800" b="0" i="0" dirty="0">
                <a:solidFill>
                  <a:srgbClr val="1C1C1C"/>
                </a:solidFill>
                <a:effectLst/>
                <a:latin typeface="Manrope"/>
              </a:rPr>
              <a:t>Reducere affald og genbruge materialer så vidt muligt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sz="2800" b="0" i="0" dirty="0">
                <a:solidFill>
                  <a:srgbClr val="1C1C1C"/>
                </a:solidFill>
                <a:effectLst/>
                <a:latin typeface="Manrope"/>
              </a:rPr>
              <a:t>Minimere CO2-udledning ved at optimere transport- og logistiksystemer og bruge alternative energikilder som sol- og vindenergi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sz="2800" b="0" i="0" dirty="0">
                <a:solidFill>
                  <a:srgbClr val="1C1C1C"/>
                </a:solidFill>
                <a:effectLst/>
                <a:latin typeface="Manrope"/>
              </a:rPr>
              <a:t>Samarbejde med leverandører, der anvender bæredygtige produktionsmetoder og ansvarlige forsyningskæder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da-DK" sz="1800" dirty="0">
              <a:effectLst/>
              <a:latin typeface="Calibri" panose="020F0502020204030204" pitchFamily="34" charset="0"/>
            </a:endParaRPr>
          </a:p>
          <a:p>
            <a:r>
              <a:rPr lang="da-DK" b="1" dirty="0"/>
              <a:t>Økonomisk bæredygtighed: </a:t>
            </a:r>
          </a:p>
          <a:p>
            <a:pPr marL="285750" indent="-285750"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sz="1800" dirty="0">
                <a:effectLst/>
                <a:latin typeface="Calibri" panose="020F0502020204030204" pitchFamily="34" charset="0"/>
              </a:rPr>
              <a:t>Implementere økonomiske systemer, der tager hensyn til både kortsigtede behov og langsigtede konsekvenser for økonomien, samfundet og miljøet</a:t>
            </a:r>
            <a:endParaRPr lang="da-DK" b="1" dirty="0"/>
          </a:p>
          <a:p>
            <a:endParaRPr lang="da-DK" b="1" dirty="0"/>
          </a:p>
          <a:p>
            <a:r>
              <a:rPr lang="da-DK" b="1" dirty="0"/>
              <a:t>Social bæredygtighed: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a-DK" b="0" i="0" dirty="0">
                <a:solidFill>
                  <a:srgbClr val="1C1C1C"/>
                </a:solidFill>
                <a:effectLst/>
                <a:latin typeface="Manrope"/>
              </a:rPr>
              <a:t>Investere i medarbejdernes uddannelse og kompetenceudvikling for at sikre deres langsigtede udvikling og karrieremuligheder i fremtiden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a-DK" b="0" i="0" dirty="0">
                <a:solidFill>
                  <a:srgbClr val="1C1C1C"/>
                </a:solidFill>
                <a:effectLst/>
                <a:latin typeface="Manrope"/>
              </a:rPr>
              <a:t>Skabe en inkluderende arbejdsplads, der fremmer mangfoldighed og ligestilling og giver alle medarbejdere lige muligheder for at bidrage, have indflydelse og udvikle sig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a-DK" b="0" i="0" dirty="0">
                <a:solidFill>
                  <a:srgbClr val="1C1C1C"/>
                </a:solidFill>
                <a:effectLst/>
                <a:latin typeface="Manrope"/>
              </a:rPr>
              <a:t>Etablere et sundt arbejdsmiljø med fokus på fysisk og mental sundhed, herunder ergonomiske arbejdsstationer, fleksible arbejdstider m.v.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da-DK" b="0" i="0" dirty="0">
                <a:solidFill>
                  <a:srgbClr val="1C1C1C"/>
                </a:solidFill>
                <a:effectLst/>
                <a:latin typeface="Manrope"/>
              </a:rPr>
              <a:t>Engagere sig i lokalsamfundet gennem frivilligt arbejde, sponsorater og støtte til sociale initiativer</a:t>
            </a:r>
          </a:p>
          <a:p>
            <a:endParaRPr lang="da-DK" b="0" dirty="0"/>
          </a:p>
          <a:p>
            <a:r>
              <a:rPr lang="da-DK" b="0" dirty="0"/>
              <a:t>På dette møde vil vi dog koncentrere os om miljømæssig bæredygtighed. 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33409-DABD-41A0-81E5-47EFA51CBC61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5365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 Byrådets vision for 2030 står der blandt andet: I Randers Kommune viser vi vejen for at skabe en mere grøn fremtid - og vi har brug for at alle bidrager. </a:t>
            </a:r>
          </a:p>
          <a:p>
            <a:endParaRPr lang="da-DK" dirty="0"/>
          </a:p>
          <a:p>
            <a:r>
              <a:rPr lang="da-DK" dirty="0"/>
              <a:t>I alle dele af samfundet arbejdes der med løsninger til mere bæredygtige produktion og en mere bæredygtig livsstil. </a:t>
            </a:r>
          </a:p>
          <a:p>
            <a:r>
              <a:rPr lang="da-DK" dirty="0"/>
              <a:t>Som kommune har vi et særligt ansvar for at vise vejen og samtidigt facilitere og støtte udviklingen i Randers Kommune. </a:t>
            </a:r>
          </a:p>
          <a:p>
            <a:endParaRPr lang="da-DK" dirty="0"/>
          </a:p>
          <a:p>
            <a:r>
              <a:rPr lang="da-DK" b="1" dirty="0"/>
              <a:t>Randers Kommunes Bæredygtighedsstrategi: </a:t>
            </a:r>
          </a:p>
          <a:p>
            <a:r>
              <a:rPr lang="da-DK" dirty="0"/>
              <a:t>I foråret 2021 vedtog Randers Kommunes Byråd kommunens ‘Bæredygtighedsstrategi’. </a:t>
            </a:r>
          </a:p>
          <a:p>
            <a:r>
              <a:rPr lang="da-DK" dirty="0"/>
              <a:t>Strategien rammesætter og formulerer, hvilke indsatser kommunen foreløbigt skal sætte i gang for at komme i mål med kommunens ambition om, at reducere CO2 udledningen med 70% i 2030 og klimaneutralitet i 2050. </a:t>
            </a:r>
          </a:p>
          <a:p>
            <a:endParaRPr lang="da-DK" dirty="0"/>
          </a:p>
          <a:p>
            <a:r>
              <a:rPr lang="da-DK" dirty="0"/>
              <a:t>Strategien har til formål at beskrive, hvordan organisationen arbejder med bæredygtighed med særligt fokus på samarbejde på tværs, klimapartnerskaber, kultur og dannelse og tiltag der skaber en bæredygtig udvikling i Randers Kommune. </a:t>
            </a:r>
          </a:p>
          <a:p>
            <a:endParaRPr lang="da-DK" dirty="0"/>
          </a:p>
          <a:p>
            <a:r>
              <a:rPr lang="da-DK" dirty="0"/>
              <a:t>I denne strategi forstås bæredygtighed som indsatser, der er med til at nedsætte CO2-udledningen.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33409-DABD-41A0-81E5-47EFA51CBC61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2431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07000"/>
              </a:lnSpc>
              <a:buFont typeface="Symbol" panose="05050102010706020507" pitchFamily="18" charset="2"/>
              <a:buNone/>
            </a:pPr>
            <a:r>
              <a:rPr lang="da-DK" dirty="0"/>
              <a:t>Her er nogle af de tiltag, som vores kollegaer rundt om i kommunen allerede er i gang med.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33409-DABD-41A0-81E5-47EFA51CBC61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8551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Der afsættes gerne minimum 15 minutter til denne drøftelse. </a:t>
            </a:r>
          </a:p>
          <a:p>
            <a:endParaRPr lang="da-DK" dirty="0"/>
          </a:p>
          <a:p>
            <a:r>
              <a:rPr lang="da-DK" dirty="0"/>
              <a:t>Drøftelsen kan laves i plenum, i grupper eller to og to afhængig af gruppens størrelse og sammensætning. 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33409-DABD-41A0-81E5-47EFA51CBC61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2929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Som opsamling på drøftelsen ud fra de fem spørgsmål, samler vi nu op på jeres inputs og ideer. </a:t>
            </a:r>
          </a:p>
          <a:p>
            <a:endParaRPr lang="da-DK" dirty="0"/>
          </a:p>
          <a:p>
            <a:r>
              <a:rPr lang="da-DK" dirty="0"/>
              <a:t>Det gør vi ud fra tre kategorier: hvad gør jeg, hvad gør vi og hvad gør ledelsen. </a:t>
            </a:r>
          </a:p>
          <a:p>
            <a:endParaRPr lang="da-DK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Vi kommer til at tage temaet bæredygtighed op igen på et senere møde, hvor vi der tager en status på jeres pointer, ideer og tiltag.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33409-DABD-41A0-81E5-47EFA51CBC61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310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Mange tak for en god drøftelse omkring miljømæssig bæredygtighed. </a:t>
            </a:r>
          </a:p>
          <a:p>
            <a:endParaRPr lang="da-DK" dirty="0"/>
          </a:p>
          <a:p>
            <a:r>
              <a:rPr lang="da-DK" dirty="0"/>
              <a:t>Det har været spændende at høre jeres gode inputs og ideer, hvor nogle af dem allerede lever i hverdagen eller let kan komme til det. </a:t>
            </a:r>
          </a:p>
          <a:p>
            <a:endParaRPr lang="da-DK" dirty="0"/>
          </a:p>
          <a:p>
            <a:r>
              <a:rPr lang="da-DK" dirty="0"/>
              <a:t>Jeg ser frem til vores kommende drøftelser om emnet og vores fortsatte fokus på at have bæredygtighed med os i hverdagen. 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33409-DABD-41A0-81E5-47EFA51CBC61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5537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33409-DABD-41A0-81E5-47EFA51CBC61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4855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84321" y="828738"/>
            <a:ext cx="3222307" cy="5614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68642" y="1497076"/>
            <a:ext cx="2653665" cy="668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89547" y="614870"/>
            <a:ext cx="1649063" cy="17644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952339" y="614870"/>
            <a:ext cx="1649063" cy="17644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781425" cy="2673350"/>
          </a:xfrm>
          <a:custGeom>
            <a:avLst/>
            <a:gdLst/>
            <a:ahLst/>
            <a:cxnLst/>
            <a:rect l="l" t="t" r="r" b="b"/>
            <a:pathLst>
              <a:path w="3781425" h="2673350">
                <a:moveTo>
                  <a:pt x="3781425" y="0"/>
                </a:moveTo>
                <a:lnTo>
                  <a:pt x="0" y="0"/>
                </a:lnTo>
                <a:lnTo>
                  <a:pt x="0" y="2672842"/>
                </a:lnTo>
                <a:lnTo>
                  <a:pt x="3781425" y="2672842"/>
                </a:lnTo>
                <a:lnTo>
                  <a:pt x="3781425" y="0"/>
                </a:lnTo>
                <a:close/>
              </a:path>
            </a:pathLst>
          </a:custGeom>
          <a:solidFill>
            <a:srgbClr val="BDD2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16355" y="790207"/>
            <a:ext cx="2158238" cy="7500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9547" y="614870"/>
            <a:ext cx="3411855" cy="17644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88923" y="2486215"/>
            <a:ext cx="1213104" cy="133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9547" y="2486215"/>
            <a:ext cx="871918" cy="133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729484" y="2486215"/>
            <a:ext cx="871918" cy="133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anders.dk/demokrati/hoeringer-og-afgoerelser/baeredygtighedsstrategien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randers.dk/media/io3hmwtd/vision-2030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159" y="-12979"/>
            <a:ext cx="3796917" cy="2686329"/>
            <a:chOff x="0" y="32920"/>
            <a:chExt cx="3781044" cy="26401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65860" y="806195"/>
              <a:ext cx="2006345" cy="157353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 rotWithShape="1">
            <a:blip r:embed="rId3" cstate="print"/>
            <a:srcRect t="1231" b="1"/>
            <a:stretch/>
          </p:blipFill>
          <p:spPr>
            <a:xfrm>
              <a:off x="0" y="32920"/>
              <a:ext cx="3781044" cy="264017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0050" y="428243"/>
              <a:ext cx="191262" cy="19126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9550" y="226313"/>
              <a:ext cx="341375" cy="361188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62838" y="1088136"/>
            <a:ext cx="2172462" cy="520655"/>
          </a:xfrm>
          <a:prstGeom prst="rect">
            <a:avLst/>
          </a:prstGeom>
          <a:ln>
            <a:solidFill>
              <a:srgbClr val="BB9D77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da-DK" b="1" spc="-10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Bæredygtighed</a:t>
            </a:r>
            <a:br>
              <a:rPr lang="da-DK" b="1" spc="-10" dirty="0">
                <a:latin typeface="Roboto Slab" pitchFamily="2" charset="0"/>
                <a:ea typeface="Roboto Slab" pitchFamily="2" charset="0"/>
                <a:cs typeface="Roboto Slab" pitchFamily="2" charset="0"/>
              </a:rPr>
            </a:br>
            <a:r>
              <a:rPr lang="da-DK" sz="1000" b="1" spc="-10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- en naturlig del af hverdagen</a:t>
            </a:r>
            <a:endParaRPr lang="da-DK" b="1" spc="-10" dirty="0">
              <a:latin typeface="Roboto Slab" pitchFamily="2" charset="0"/>
              <a:ea typeface="Roboto Slab" pitchFamily="2" charset="0"/>
              <a:cs typeface="Roboto Slab" pitchFamily="2" charset="0"/>
            </a:endParaRP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AB66950-66FC-6D26-2995-70EB60747C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63900" y="2098675"/>
            <a:ext cx="383383" cy="4306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317" y="2251075"/>
            <a:ext cx="3796917" cy="422275"/>
            <a:chOff x="0" y="32920"/>
            <a:chExt cx="3781044" cy="2640175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65860" y="806195"/>
              <a:ext cx="2006345" cy="157353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 rotWithShape="1">
            <a:blip r:embed="rId4" cstate="print"/>
            <a:srcRect l="-325" t="1231"/>
            <a:stretch/>
          </p:blipFill>
          <p:spPr>
            <a:xfrm>
              <a:off x="0" y="32920"/>
              <a:ext cx="3781044" cy="264017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45243" y="193675"/>
            <a:ext cx="2172462" cy="22826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da-DK" sz="1400" b="1" spc="-10" dirty="0">
                <a:solidFill>
                  <a:srgbClr val="BB9D77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Dagsorden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F9F6DE4D-EF83-4935-14FF-750FB9458A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35" y="2294408"/>
            <a:ext cx="327817" cy="332020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7A01F4FD-997E-E532-380B-82275EDF6B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7686" y="2294408"/>
            <a:ext cx="295579" cy="332020"/>
          </a:xfrm>
          <a:prstGeom prst="rect">
            <a:avLst/>
          </a:prstGeom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28F105D1-D55C-158F-1D8C-E7E650DF80F9}"/>
              </a:ext>
            </a:extLst>
          </p:cNvPr>
          <p:cNvSpPr txBox="1"/>
          <p:nvPr/>
        </p:nvSpPr>
        <p:spPr>
          <a:xfrm>
            <a:off x="367554" y="2387746"/>
            <a:ext cx="28056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Bæredygtighed – en naturlig del af hverdagen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39A9222D-118F-8237-2C88-72D1F9EFFFDD}"/>
              </a:ext>
            </a:extLst>
          </p:cNvPr>
          <p:cNvSpPr txBox="1"/>
          <p:nvPr/>
        </p:nvSpPr>
        <p:spPr>
          <a:xfrm>
            <a:off x="209957" y="563165"/>
            <a:ext cx="3162443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5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Velkommen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05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5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Hvad er ‘bæredygtighed’?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05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5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Hvorfor tale om bæredygtighed?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05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5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Drøftelse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05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05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Opsamling og afrunding</a:t>
            </a:r>
          </a:p>
          <a:p>
            <a:pPr lvl="7"/>
            <a:endParaRPr lang="da-DK" sz="1200" b="1" dirty="0">
              <a:solidFill>
                <a:srgbClr val="BB9D77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9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317" y="2251075"/>
            <a:ext cx="3796917" cy="422275"/>
            <a:chOff x="0" y="32920"/>
            <a:chExt cx="3781044" cy="2640175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65860" y="806195"/>
              <a:ext cx="2006345" cy="157353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 rotWithShape="1">
            <a:blip r:embed="rId4" cstate="print"/>
            <a:srcRect l="-325" t="1231"/>
            <a:stretch/>
          </p:blipFill>
          <p:spPr>
            <a:xfrm>
              <a:off x="0" y="32920"/>
              <a:ext cx="3781044" cy="2640175"/>
            </a:xfrm>
            <a:prstGeom prst="rect">
              <a:avLst/>
            </a:prstGeom>
          </p:spPr>
        </p:pic>
      </p:grpSp>
      <p:pic>
        <p:nvPicPr>
          <p:cNvPr id="10" name="Billede 9">
            <a:extLst>
              <a:ext uri="{FF2B5EF4-FFF2-40B4-BE49-F238E27FC236}">
                <a16:creationId xmlns:a16="http://schemas.microsoft.com/office/drawing/2014/main" id="{F9F6DE4D-EF83-4935-14FF-750FB9458A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35" y="2294408"/>
            <a:ext cx="327817" cy="332020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7A01F4FD-997E-E532-380B-82275EDF6B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7686" y="2294408"/>
            <a:ext cx="295579" cy="332020"/>
          </a:xfrm>
          <a:prstGeom prst="rect">
            <a:avLst/>
          </a:prstGeom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28F105D1-D55C-158F-1D8C-E7E650DF80F9}"/>
              </a:ext>
            </a:extLst>
          </p:cNvPr>
          <p:cNvSpPr txBox="1"/>
          <p:nvPr/>
        </p:nvSpPr>
        <p:spPr>
          <a:xfrm>
            <a:off x="368875" y="2386598"/>
            <a:ext cx="28056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Bæredygtighed – en naturlig del af hverdagen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39A9222D-118F-8237-2C88-72D1F9EFFFDD}"/>
              </a:ext>
            </a:extLst>
          </p:cNvPr>
          <p:cNvSpPr txBox="1"/>
          <p:nvPr/>
        </p:nvSpPr>
        <p:spPr>
          <a:xfrm>
            <a:off x="334939" y="644011"/>
            <a:ext cx="336832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Miljømæssig bæredygtighed</a:t>
            </a:r>
          </a:p>
          <a:p>
            <a:pPr marL="268288" lvl="5" indent="-88900">
              <a:buFont typeface="Courier New" panose="02070309020205020404" pitchFamily="49" charset="0"/>
              <a:buChar char="o"/>
            </a:pPr>
            <a:r>
              <a:rPr lang="da-DK" sz="7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Når vi taler om emner som klima, miljø, naturressourcer mm.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2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Økonomisk bæredygtighed</a:t>
            </a:r>
          </a:p>
          <a:p>
            <a:pPr marL="268288" indent="-80963">
              <a:buFont typeface="Courier New" panose="02070309020205020404" pitchFamily="49" charset="0"/>
              <a:buChar char="o"/>
            </a:pPr>
            <a:r>
              <a:rPr lang="da-DK" sz="7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Når vi taler om emner som økonomisk vækst, innovation mm.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2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Social bæredygtighed</a:t>
            </a:r>
          </a:p>
          <a:p>
            <a:pPr marL="268288" indent="-88900">
              <a:buFont typeface="Courier New" panose="02070309020205020404" pitchFamily="49" charset="0"/>
              <a:buChar char="o"/>
            </a:pPr>
            <a:r>
              <a:rPr lang="da-DK" sz="7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Når vi taler om emner som ligestilling, mangfoldighed, sundhed mm.</a:t>
            </a:r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3CBE4003-E518-6C4F-6287-C979C31C062F}"/>
              </a:ext>
            </a:extLst>
          </p:cNvPr>
          <p:cNvSpPr txBox="1">
            <a:spLocks/>
          </p:cNvSpPr>
          <p:nvPr/>
        </p:nvSpPr>
        <p:spPr>
          <a:xfrm>
            <a:off x="368875" y="193675"/>
            <a:ext cx="2895025" cy="22826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da-DK" sz="1400" b="1" spc="-10" dirty="0">
                <a:solidFill>
                  <a:srgbClr val="BB9D77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Hvad er bæredygtighed?</a:t>
            </a:r>
          </a:p>
        </p:txBody>
      </p:sp>
    </p:spTree>
    <p:extLst>
      <p:ext uri="{BB962C8B-B14F-4D97-AF65-F5344CB8AC3E}">
        <p14:creationId xmlns:p14="http://schemas.microsoft.com/office/powerpoint/2010/main" val="847368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317" y="2251075"/>
            <a:ext cx="3796917" cy="422275"/>
            <a:chOff x="0" y="32920"/>
            <a:chExt cx="3781044" cy="2640175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65860" y="806195"/>
              <a:ext cx="2006345" cy="157353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 rotWithShape="1">
            <a:blip r:embed="rId4" cstate="print"/>
            <a:srcRect l="-325" t="1231"/>
            <a:stretch/>
          </p:blipFill>
          <p:spPr>
            <a:xfrm>
              <a:off x="0" y="32920"/>
              <a:ext cx="3781044" cy="264017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92100" y="193675"/>
            <a:ext cx="2895025" cy="22826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10" dirty="0">
                <a:solidFill>
                  <a:srgbClr val="BB9D77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Hvorfor tale om bæredygtighed?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F9F6DE4D-EF83-4935-14FF-750FB9458A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35" y="2294408"/>
            <a:ext cx="327817" cy="332020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7A01F4FD-997E-E532-380B-82275EDF6B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7686" y="2294408"/>
            <a:ext cx="295579" cy="332020"/>
          </a:xfrm>
          <a:prstGeom prst="rect">
            <a:avLst/>
          </a:prstGeom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28F105D1-D55C-158F-1D8C-E7E650DF80F9}"/>
              </a:ext>
            </a:extLst>
          </p:cNvPr>
          <p:cNvSpPr txBox="1"/>
          <p:nvPr/>
        </p:nvSpPr>
        <p:spPr>
          <a:xfrm>
            <a:off x="368875" y="2386598"/>
            <a:ext cx="28056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Bæredygtighed – en naturlig del af hverdagen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39A9222D-118F-8237-2C88-72D1F9EFFFDD}"/>
              </a:ext>
            </a:extLst>
          </p:cNvPr>
          <p:cNvSpPr txBox="1"/>
          <p:nvPr/>
        </p:nvSpPr>
        <p:spPr>
          <a:xfrm>
            <a:off x="215900" y="650875"/>
            <a:ext cx="32766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dirty="0"/>
              <a:t>”Vores kommune skal fremtidssikres med respekt for fællesskabet, naturen, klimaet og ikke mindst kommende generationer. Derfor skal vores løsninger være bæredygtige – også på længere sigt” (</a:t>
            </a:r>
            <a:r>
              <a:rPr lang="da-DK" sz="1100" dirty="0">
                <a:hlinkClick r:id="rId7"/>
              </a:rPr>
              <a:t>Vision 2030</a:t>
            </a:r>
            <a:r>
              <a:rPr lang="da-DK" sz="1100" dirty="0"/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1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dirty="0">
                <a:solidFill>
                  <a:schemeClr val="tx1"/>
                </a:solidFill>
                <a:hlinkClick r:id="rId8"/>
              </a:rPr>
              <a:t>‘Randers Kommunes Bæredygtighedsstrategi’</a:t>
            </a:r>
            <a:endParaRPr lang="da-DK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412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317" y="2251075"/>
            <a:ext cx="3796917" cy="422275"/>
            <a:chOff x="0" y="32920"/>
            <a:chExt cx="3781044" cy="2640175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65860" y="806195"/>
              <a:ext cx="2006345" cy="157353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 rotWithShape="1">
            <a:blip r:embed="rId4" cstate="print"/>
            <a:srcRect l="-325" t="1231"/>
            <a:stretch/>
          </p:blipFill>
          <p:spPr>
            <a:xfrm>
              <a:off x="0" y="32920"/>
              <a:ext cx="3781044" cy="264017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78180" y="212384"/>
            <a:ext cx="2895025" cy="22826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10" dirty="0">
                <a:solidFill>
                  <a:srgbClr val="BB9D77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Eksempler på bæredygtige tiltag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F9F6DE4D-EF83-4935-14FF-750FB9458A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35" y="2294408"/>
            <a:ext cx="327817" cy="332020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7A01F4FD-997E-E532-380B-82275EDF6B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7686" y="2294408"/>
            <a:ext cx="295579" cy="332020"/>
          </a:xfrm>
          <a:prstGeom prst="rect">
            <a:avLst/>
          </a:prstGeom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28F105D1-D55C-158F-1D8C-E7E650DF80F9}"/>
              </a:ext>
            </a:extLst>
          </p:cNvPr>
          <p:cNvSpPr txBox="1"/>
          <p:nvPr/>
        </p:nvSpPr>
        <p:spPr>
          <a:xfrm>
            <a:off x="393861" y="2386598"/>
            <a:ext cx="28056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Bæredygtighed – en naturlig del af hverdagen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39A9222D-118F-8237-2C88-72D1F9EFFFDD}"/>
              </a:ext>
            </a:extLst>
          </p:cNvPr>
          <p:cNvSpPr txBox="1"/>
          <p:nvPr/>
        </p:nvSpPr>
        <p:spPr>
          <a:xfrm>
            <a:off x="184628" y="547632"/>
            <a:ext cx="3403025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75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Inddrage bæredygtighed i MUS-samtaler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75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a-DK" sz="75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Bæredygtighedsambassadører der har ansvar for at sætte klima på dagsordenen og tænke bæredygtighed ind i afdelingens drift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da-DK" sz="75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a-DK" sz="75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</a:t>
            </a:r>
            <a:r>
              <a:rPr lang="da-DK" sz="75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ersonlige vanddunke til medarbejdere for at mindske engangsplastik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da-DK" sz="750" dirty="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a-DK" sz="75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Tøjstativer/byttebiks hvor medarbejderne, børn og forældre kan bytte og genbruge tøj og legetøj i stedet for at købe nyt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da-DK" sz="750" dirty="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a-DK" sz="75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Etablering af </a:t>
            </a:r>
            <a:r>
              <a:rPr lang="da-DK" sz="750" dirty="0" err="1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biodivers</a:t>
            </a:r>
            <a:r>
              <a:rPr lang="da-DK" sz="75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nyttehave på plejecentre/institutioner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da-DK" sz="750" dirty="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da-DK" sz="7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Udlån af elcykler og elbiler til medarbejdere, der mangler transportmuligheder</a:t>
            </a:r>
            <a:endParaRPr lang="da-DK" sz="7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just"/>
            <a:endParaRPr lang="da-DK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100" dirty="0">
              <a:solidFill>
                <a:srgbClr val="BB9D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601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317" y="2251075"/>
            <a:ext cx="3796917" cy="422275"/>
            <a:chOff x="0" y="32920"/>
            <a:chExt cx="3781044" cy="2640175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65860" y="806195"/>
              <a:ext cx="2006345" cy="157353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 rotWithShape="1">
            <a:blip r:embed="rId4" cstate="print"/>
            <a:srcRect l="-325" t="1231"/>
            <a:stretch/>
          </p:blipFill>
          <p:spPr>
            <a:xfrm>
              <a:off x="0" y="32920"/>
              <a:ext cx="3781044" cy="2640175"/>
            </a:xfrm>
            <a:prstGeom prst="rect">
              <a:avLst/>
            </a:prstGeom>
          </p:spPr>
        </p:pic>
      </p:grpSp>
      <p:pic>
        <p:nvPicPr>
          <p:cNvPr id="10" name="Billede 9">
            <a:extLst>
              <a:ext uri="{FF2B5EF4-FFF2-40B4-BE49-F238E27FC236}">
                <a16:creationId xmlns:a16="http://schemas.microsoft.com/office/drawing/2014/main" id="{F9F6DE4D-EF83-4935-14FF-750FB9458A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35" y="2294408"/>
            <a:ext cx="327817" cy="332020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7A01F4FD-997E-E532-380B-82275EDF6B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7686" y="2294408"/>
            <a:ext cx="295579" cy="332020"/>
          </a:xfrm>
          <a:prstGeom prst="rect">
            <a:avLst/>
          </a:prstGeom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28F105D1-D55C-158F-1D8C-E7E650DF80F9}"/>
              </a:ext>
            </a:extLst>
          </p:cNvPr>
          <p:cNvSpPr txBox="1"/>
          <p:nvPr/>
        </p:nvSpPr>
        <p:spPr>
          <a:xfrm>
            <a:off x="368875" y="2386598"/>
            <a:ext cx="28056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Bæredygtighed – en naturlig del af hverdagen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39A9222D-118F-8237-2C88-72D1F9EFFFDD}"/>
              </a:ext>
            </a:extLst>
          </p:cNvPr>
          <p:cNvSpPr txBox="1"/>
          <p:nvPr/>
        </p:nvSpPr>
        <p:spPr>
          <a:xfrm>
            <a:off x="158149" y="499837"/>
            <a:ext cx="3410551" cy="2025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a-DK" sz="8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Hvilke bæredygtige tiltag ser du i hverdagen – både privat og arbejdsmæssigt?</a:t>
            </a:r>
          </a:p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a-DK" sz="500" dirty="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a-DK" sz="8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Hvordan bidrager du/I til at fremme bæredygtighed i kommunen?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da-DK" sz="500" dirty="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a-DK" sz="8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Har du forslag til tiltag, der kan bidrage til, at </a:t>
            </a:r>
            <a:r>
              <a:rPr lang="da-DK" sz="8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vi arbejder </a:t>
            </a:r>
            <a:r>
              <a:rPr lang="da-DK" sz="8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mere bæredygtigt? Og hvilken effekt kan det have?</a:t>
            </a:r>
            <a:endParaRPr lang="da-DK" sz="8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a-DK" sz="500" dirty="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da-DK" sz="8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Hvordan kan vi motivere hinanden til at tage mere bæredygtige valg i det daglige arbejde?</a:t>
            </a:r>
          </a:p>
          <a:p>
            <a:pPr marL="171450" lvl="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a-DK" sz="500" dirty="0">
              <a:solidFill>
                <a:schemeClr val="tx1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lvl="0" indent="-1714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da-DK" sz="800" dirty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Hvad skal vi være særligt opmærksomme på i arbejdet med bæredygtighed?</a:t>
            </a:r>
          </a:p>
          <a:p>
            <a:endParaRPr lang="da-DK" sz="1200" dirty="0"/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F2B61924-1150-8354-BA99-1FCFB65543F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5243" y="168364"/>
            <a:ext cx="2804330" cy="22826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10" dirty="0">
                <a:solidFill>
                  <a:srgbClr val="BB9D77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Drøftelse</a:t>
            </a:r>
          </a:p>
        </p:txBody>
      </p:sp>
    </p:spTree>
    <p:extLst>
      <p:ext uri="{BB962C8B-B14F-4D97-AF65-F5344CB8AC3E}">
        <p14:creationId xmlns:p14="http://schemas.microsoft.com/office/powerpoint/2010/main" val="966851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317" y="2251075"/>
            <a:ext cx="3796917" cy="422275"/>
            <a:chOff x="0" y="32920"/>
            <a:chExt cx="3781044" cy="2640175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65860" y="806195"/>
              <a:ext cx="2006345" cy="157353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 rotWithShape="1">
            <a:blip r:embed="rId4" cstate="print"/>
            <a:srcRect l="-325" t="1231"/>
            <a:stretch/>
          </p:blipFill>
          <p:spPr>
            <a:xfrm>
              <a:off x="0" y="32920"/>
              <a:ext cx="3781044" cy="264017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85941" y="214111"/>
            <a:ext cx="2172462" cy="22826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10" dirty="0">
                <a:solidFill>
                  <a:srgbClr val="BB9D77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Opsamling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F9F6DE4D-EF83-4935-14FF-750FB9458A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35" y="2294408"/>
            <a:ext cx="327817" cy="332020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7A01F4FD-997E-E532-380B-82275EDF6B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7686" y="2294408"/>
            <a:ext cx="295579" cy="332020"/>
          </a:xfrm>
          <a:prstGeom prst="rect">
            <a:avLst/>
          </a:prstGeom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28F105D1-D55C-158F-1D8C-E7E650DF80F9}"/>
              </a:ext>
            </a:extLst>
          </p:cNvPr>
          <p:cNvSpPr txBox="1"/>
          <p:nvPr/>
        </p:nvSpPr>
        <p:spPr>
          <a:xfrm>
            <a:off x="368875" y="2386598"/>
            <a:ext cx="28056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Bæredygtighed – en naturlig del af arbejdslivet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39A9222D-118F-8237-2C88-72D1F9EFFFDD}"/>
              </a:ext>
            </a:extLst>
          </p:cNvPr>
          <p:cNvSpPr txBox="1"/>
          <p:nvPr/>
        </p:nvSpPr>
        <p:spPr>
          <a:xfrm>
            <a:off x="-88900" y="566058"/>
            <a:ext cx="3200400" cy="1777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171450">
              <a:buFont typeface="Arial" panose="020B0604020202020204" pitchFamily="34" charset="0"/>
              <a:buChar char="•"/>
            </a:pPr>
            <a:r>
              <a:rPr lang="da-DK" sz="105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Hvad gør jeg?</a:t>
            </a:r>
          </a:p>
          <a:p>
            <a:pPr marL="357188" indent="-171450">
              <a:buFont typeface="Arial" panose="020B0604020202020204" pitchFamily="34" charset="0"/>
              <a:buChar char="•"/>
            </a:pPr>
            <a:endParaRPr lang="da-DK" sz="6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57188" indent="-171450">
              <a:buFont typeface="Arial" panose="020B0604020202020204" pitchFamily="34" charset="0"/>
              <a:buChar char="•"/>
            </a:pPr>
            <a:r>
              <a:rPr lang="da-DK" sz="105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Hvad gør vi?</a:t>
            </a:r>
          </a:p>
          <a:p>
            <a:pPr marL="357188" indent="-171450">
              <a:buFont typeface="Arial" panose="020B0604020202020204" pitchFamily="34" charset="0"/>
              <a:buChar char="•"/>
            </a:pPr>
            <a:endParaRPr lang="da-DK" sz="6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357188" indent="-171450">
              <a:buFont typeface="Arial" panose="020B0604020202020204" pitchFamily="34" charset="0"/>
              <a:buChar char="•"/>
            </a:pPr>
            <a:r>
              <a:rPr lang="da-DK" sz="105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Hvad gør ledelsen?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100" dirty="0">
              <a:solidFill>
                <a:srgbClr val="BB9D77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a-DK" sz="1100" dirty="0">
              <a:solidFill>
                <a:srgbClr val="BB9D77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a-DK" sz="1100" dirty="0">
              <a:solidFill>
                <a:srgbClr val="BB9D77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a-DK" sz="1100" dirty="0">
              <a:solidFill>
                <a:srgbClr val="BB9D77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a-DK" sz="1100" dirty="0">
              <a:solidFill>
                <a:srgbClr val="BB9D77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a-DK" sz="1100" dirty="0">
              <a:solidFill>
                <a:srgbClr val="BB9D77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E8CE2B09-CC9B-F36F-D8A6-B575CB0914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87500" y="454243"/>
            <a:ext cx="2085714" cy="1479130"/>
          </a:xfrm>
          <a:prstGeom prst="rect">
            <a:avLst/>
          </a:prstGeom>
          <a:ln w="6350">
            <a:solidFill>
              <a:srgbClr val="BB9D77"/>
            </a:solidFill>
          </a:ln>
        </p:spPr>
      </p:pic>
    </p:spTree>
    <p:extLst>
      <p:ext uri="{BB962C8B-B14F-4D97-AF65-F5344CB8AC3E}">
        <p14:creationId xmlns:p14="http://schemas.microsoft.com/office/powerpoint/2010/main" val="2832136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317" y="2251075"/>
            <a:ext cx="3796917" cy="422275"/>
            <a:chOff x="0" y="32920"/>
            <a:chExt cx="3781044" cy="2640175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65860" y="806195"/>
              <a:ext cx="2006345" cy="157353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 rotWithShape="1">
            <a:blip r:embed="rId4" cstate="print"/>
            <a:srcRect l="-325" t="1231"/>
            <a:stretch/>
          </p:blipFill>
          <p:spPr>
            <a:xfrm>
              <a:off x="0" y="32920"/>
              <a:ext cx="3781044" cy="2640175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47031" y="193675"/>
            <a:ext cx="2172462" cy="22826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a-DK" sz="1400" b="1" spc="-10" dirty="0">
                <a:solidFill>
                  <a:srgbClr val="BB9D77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Afrunding og evaluering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F9F6DE4D-EF83-4935-14FF-750FB9458A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35" y="2294408"/>
            <a:ext cx="327817" cy="332020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7A01F4FD-997E-E532-380B-82275EDF6B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07686" y="2294408"/>
            <a:ext cx="295579" cy="332020"/>
          </a:xfrm>
          <a:prstGeom prst="rect">
            <a:avLst/>
          </a:prstGeom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28F105D1-D55C-158F-1D8C-E7E650DF80F9}"/>
              </a:ext>
            </a:extLst>
          </p:cNvPr>
          <p:cNvSpPr txBox="1"/>
          <p:nvPr/>
        </p:nvSpPr>
        <p:spPr>
          <a:xfrm>
            <a:off x="368875" y="2386598"/>
            <a:ext cx="280565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Bæredygtighed – en naturlig del af arbejdslivet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39A9222D-118F-8237-2C88-72D1F9EFFFDD}"/>
              </a:ext>
            </a:extLst>
          </p:cNvPr>
          <p:cNvSpPr txBox="1"/>
          <p:nvPr/>
        </p:nvSpPr>
        <p:spPr>
          <a:xfrm>
            <a:off x="285941" y="574675"/>
            <a:ext cx="32004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Hvordan kan vi løbende vurdere vores bæredygtige tiltag i forhold til effekt?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1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11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Hvornår skal vi drøfte ‘bæredygtighed’ igen?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sz="1100" dirty="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831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159" y="-12979"/>
            <a:ext cx="3796917" cy="2686329"/>
            <a:chOff x="0" y="32920"/>
            <a:chExt cx="3781044" cy="2640175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65860" y="806195"/>
              <a:ext cx="2006345" cy="157353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 rotWithShape="1">
            <a:blip r:embed="rId4" cstate="print"/>
            <a:srcRect t="1231" b="1"/>
            <a:stretch/>
          </p:blipFill>
          <p:spPr>
            <a:xfrm>
              <a:off x="0" y="32920"/>
              <a:ext cx="3781044" cy="264017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0050" y="428243"/>
              <a:ext cx="191262" cy="191262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9550" y="226313"/>
              <a:ext cx="341375" cy="361188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852772" y="1154496"/>
            <a:ext cx="2172462" cy="351378"/>
          </a:xfrm>
          <a:prstGeom prst="rect">
            <a:avLst/>
          </a:prstGeom>
          <a:ln>
            <a:solidFill>
              <a:srgbClr val="BB9D77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da-DK" b="1" spc="-10" dirty="0">
                <a:latin typeface="Roboto Slab" pitchFamily="2" charset="0"/>
                <a:ea typeface="Roboto Slab" pitchFamily="2" charset="0"/>
                <a:cs typeface="Roboto Slab" pitchFamily="2" charset="0"/>
              </a:rPr>
              <a:t>Tak for i dag!</a:t>
            </a:r>
          </a:p>
        </p:txBody>
      </p:sp>
      <p:pic>
        <p:nvPicPr>
          <p:cNvPr id="14" name="Billede 13">
            <a:extLst>
              <a:ext uri="{FF2B5EF4-FFF2-40B4-BE49-F238E27FC236}">
                <a16:creationId xmlns:a16="http://schemas.microsoft.com/office/drawing/2014/main" id="{0AB66950-66FC-6D26-2995-70EB60747CB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63900" y="2098675"/>
            <a:ext cx="383383" cy="43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173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</TotalTime>
  <Words>1083</Words>
  <Application>Microsoft Office PowerPoint</Application>
  <PresentationFormat>Brugerdefineret</PresentationFormat>
  <Paragraphs>131</Paragraphs>
  <Slides>9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Manrope</vt:lpstr>
      <vt:lpstr>Roboto</vt:lpstr>
      <vt:lpstr>Roboto Slab</vt:lpstr>
      <vt:lpstr>Symbol</vt:lpstr>
      <vt:lpstr>Office Theme</vt:lpstr>
      <vt:lpstr>Bæredygtighed - en naturlig del af hverdagen</vt:lpstr>
      <vt:lpstr>Dagsorden</vt:lpstr>
      <vt:lpstr>PowerPoint-præsentation</vt:lpstr>
      <vt:lpstr>Hvorfor tale om bæredygtighed?</vt:lpstr>
      <vt:lpstr>Eksempler på bæredygtige tiltag</vt:lpstr>
      <vt:lpstr>Drøftelse</vt:lpstr>
      <vt:lpstr>Opsamling</vt:lpstr>
      <vt:lpstr>Afrunding og evaluering</vt:lpstr>
      <vt:lpstr>Tak for i dag!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Bæredygtighed</dc:title>
  <dc:creator>Regitze Bollerup Laursen</dc:creator>
  <cp:lastModifiedBy>Line Svendstrup Gjesing</cp:lastModifiedBy>
  <cp:revision>17</cp:revision>
  <dcterms:created xsi:type="dcterms:W3CDTF">2024-10-17T08:46:46Z</dcterms:created>
  <dcterms:modified xsi:type="dcterms:W3CDTF">2024-11-13T08:09:35Z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2024-10-17T00:00:00Z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2024-10-17T00:00:00Z</vt:filetime>
  </property>
  <property fmtid="{D5CDD505-2E9C-101B-9397-08002B2CF9AE}" pid="5" name="Producer">
    <vt:lpwstr>Adobe PDF Services</vt:lpwstr>
  </property>
</Properties>
</file>