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341" r:id="rId3"/>
    <p:sldId id="343" r:id="rId4"/>
    <p:sldId id="349" r:id="rId5"/>
    <p:sldId id="335" r:id="rId6"/>
    <p:sldId id="344" r:id="rId7"/>
    <p:sldId id="350" r:id="rId8"/>
    <p:sldId id="346" r:id="rId9"/>
    <p:sldId id="331" r:id="rId10"/>
    <p:sldId id="333" r:id="rId11"/>
  </p:sldIdLst>
  <p:sldSz cx="9144000" cy="6858000" type="screen4x3"/>
  <p:notesSz cx="6797675" cy="9926638"/>
  <p:custDataLst>
    <p:tags r:id="rId14"/>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565E3A-7C99-3968-4CE9-DC8DA67D2E6C}" name="Mads Baggesgaard Baagø" initials="MBB" userId="S::Mads.Baggesgaard.Baago@randers.dk::ed258d4e-3ac1-4216-96ae-57bd5d9c8e6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anette Pihlsbech D Lauridsen" initials="JPDL" lastIdx="3" clrIdx="0">
    <p:extLst>
      <p:ext uri="{19B8F6BF-5375-455C-9EA6-DF929625EA0E}">
        <p15:presenceInfo xmlns:p15="http://schemas.microsoft.com/office/powerpoint/2012/main" userId="S-1-5-21-1136665172-943260962-315576832-74576" providerId="AD"/>
      </p:ext>
    </p:extLst>
  </p:cmAuthor>
  <p:cmAuthor id="2" name="Regitze Bollerup Laursen" initials="RBL" lastIdx="6" clrIdx="1">
    <p:extLst>
      <p:ext uri="{19B8F6BF-5375-455C-9EA6-DF929625EA0E}">
        <p15:presenceInfo xmlns:p15="http://schemas.microsoft.com/office/powerpoint/2012/main" userId="S-1-5-21-1136665172-943260962-315576832-1162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268"/>
    <a:srgbClr val="A46C99"/>
    <a:srgbClr val="955D8A"/>
    <a:srgbClr val="A96FA6"/>
    <a:srgbClr val="8C5389"/>
    <a:srgbClr val="9C30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85372" autoAdjust="0"/>
  </p:normalViewPr>
  <p:slideViewPr>
    <p:cSldViewPr snapToGrid="0">
      <p:cViewPr varScale="1">
        <p:scale>
          <a:sx n="53" d="100"/>
          <a:sy n="53" d="100"/>
        </p:scale>
        <p:origin x="1604" y="40"/>
      </p:cViewPr>
      <p:guideLst>
        <p:guide orient="horz" pos="2160"/>
        <p:guide pos="6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F43B581-B910-46DC-99CD-90168859FBA6}" type="datetimeFigureOut">
              <a:rPr lang="da-DK" smtClean="0"/>
              <a:t>05-11-2024</a:t>
            </a:fld>
            <a:endParaRPr lang="da-DK"/>
          </a:p>
        </p:txBody>
      </p:sp>
      <p:sp>
        <p:nvSpPr>
          <p:cNvPr id="4" name="Pladsholder til sidefod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3BED653-D26C-4CD2-B748-345F6C19C623}" type="slidenum">
              <a:rPr lang="da-DK" smtClean="0"/>
              <a:t>‹nr.›</a:t>
            </a:fld>
            <a:endParaRPr lang="da-DK"/>
          </a:p>
        </p:txBody>
      </p:sp>
    </p:spTree>
    <p:extLst>
      <p:ext uri="{BB962C8B-B14F-4D97-AF65-F5344CB8AC3E}">
        <p14:creationId xmlns:p14="http://schemas.microsoft.com/office/powerpoint/2010/main" val="4164548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C0B1CB3-7AC7-4DF8-B6F1-16648320D7B3}" type="datetimeFigureOut">
              <a:rPr lang="da-DK" smtClean="0"/>
              <a:t>05-11-2024</a:t>
            </a:fld>
            <a:endParaRPr lang="da-DK"/>
          </a:p>
        </p:txBody>
      </p:sp>
      <p:sp>
        <p:nvSpPr>
          <p:cNvPr id="4" name="Pladsholder til slidebille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4069A2A-1817-4C1F-A870-CA322064BE82}" type="slidenum">
              <a:rPr lang="da-DK" smtClean="0"/>
              <a:t>‹nr.›</a:t>
            </a:fld>
            <a:endParaRPr lang="da-DK"/>
          </a:p>
        </p:txBody>
      </p:sp>
    </p:spTree>
    <p:extLst>
      <p:ext uri="{BB962C8B-B14F-4D97-AF65-F5344CB8AC3E}">
        <p14:creationId xmlns:p14="http://schemas.microsoft.com/office/powerpoint/2010/main" val="4004750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1</a:t>
            </a:fld>
            <a:endParaRPr lang="da-DK"/>
          </a:p>
        </p:txBody>
      </p:sp>
    </p:spTree>
    <p:extLst>
      <p:ext uri="{BB962C8B-B14F-4D97-AF65-F5344CB8AC3E}">
        <p14:creationId xmlns:p14="http://schemas.microsoft.com/office/powerpoint/2010/main" val="939841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10</a:t>
            </a:fld>
            <a:endParaRPr lang="da-DK"/>
          </a:p>
        </p:txBody>
      </p:sp>
    </p:spTree>
    <p:extLst>
      <p:ext uri="{BB962C8B-B14F-4D97-AF65-F5344CB8AC3E}">
        <p14:creationId xmlns:p14="http://schemas.microsoft.com/office/powerpoint/2010/main" val="3286482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a:t>
            </a:r>
          </a:p>
          <a:p>
            <a:r>
              <a:rPr lang="da-DK" dirty="0"/>
              <a:t>Lederen fortæller om dagens program</a:t>
            </a:r>
          </a:p>
        </p:txBody>
      </p:sp>
      <p:sp>
        <p:nvSpPr>
          <p:cNvPr id="4" name="Pladsholder til slidenummer 3"/>
          <p:cNvSpPr>
            <a:spLocks noGrp="1"/>
          </p:cNvSpPr>
          <p:nvPr>
            <p:ph type="sldNum" sz="quarter" idx="10"/>
          </p:nvPr>
        </p:nvSpPr>
        <p:spPr/>
        <p:txBody>
          <a:bodyPr/>
          <a:lstStyle/>
          <a:p>
            <a:fld id="{A4069A2A-1817-4C1F-A870-CA322064BE82}" type="slidenum">
              <a:rPr lang="da-DK" smtClean="0"/>
              <a:t>2</a:t>
            </a:fld>
            <a:endParaRPr lang="da-DK"/>
          </a:p>
        </p:txBody>
      </p:sp>
    </p:spTree>
    <p:extLst>
      <p:ext uri="{BB962C8B-B14F-4D97-AF65-F5344CB8AC3E}">
        <p14:creationId xmlns:p14="http://schemas.microsoft.com/office/powerpoint/2010/main" val="2409047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 </a:t>
            </a:r>
          </a:p>
          <a:p>
            <a:pPr marL="228600" indent="-228600">
              <a:buAutoNum type="arabicParenR"/>
            </a:pPr>
            <a:r>
              <a:rPr lang="da-DK" dirty="0"/>
              <a:t>Lederen gør opmærksom på, at der lægges op til, at TUS med IKU står i stedet for MUS. Dog vil det være muligt at kontakte egen leder, hvis man ønsker en MUS-samtale efter TUS med IKU er afholdt. Der kan være ting, som man gerne vil vende med sin leder ex. kompetenceudvikling, trivsel eller andet, som man ikke ønsker at dele med sit team men gerne med egen leder. </a:t>
            </a:r>
          </a:p>
          <a:p>
            <a:pPr marL="228600" indent="-228600">
              <a:buAutoNum type="arabicParenR"/>
            </a:pPr>
            <a:endParaRPr lang="da-DK" dirty="0"/>
          </a:p>
          <a:p>
            <a:pPr marL="228600" indent="-228600">
              <a:buAutoNum type="arabicParenR"/>
            </a:pPr>
            <a:r>
              <a:rPr lang="da-DK" dirty="0"/>
              <a:t>Lederen gør opmærksom på, at udfyldelse af Den Individuelle Kompetenceudviklingsplan (</a:t>
            </a:r>
            <a:r>
              <a:rPr lang="da-DK" dirty="0" err="1"/>
              <a:t>IKU’en</a:t>
            </a:r>
            <a:r>
              <a:rPr lang="da-DK" dirty="0"/>
              <a:t>) sker på baggrund af inputs til Det Fælles Kompetenceskema. Når inputs er skrevet ind i Det Fælles Kompetenceskema – både team og individuelt fokus– skrives disse inputs ind i den enkeltes IKU-skema. Inden </a:t>
            </a:r>
            <a:r>
              <a:rPr lang="da-DK" dirty="0" err="1"/>
              <a:t>IKU’en</a:t>
            </a:r>
            <a:r>
              <a:rPr lang="da-DK" dirty="0"/>
              <a:t> lægges på personalesagen godkendes den af medarbejderen enten mundtligt eller skriftligt ex. via mail, hvorefter den lægges på den enkeltes personalesag og sendes til den enkelte i e-Boks. I</a:t>
            </a:r>
            <a:r>
              <a:rPr lang="da-DK" sz="1800" dirty="0">
                <a:effectLst/>
                <a:latin typeface="Segoe UI" panose="020B0502040204020203" pitchFamily="34" charset="0"/>
              </a:rPr>
              <a:t> henhold til overenskomsten er der pligt til, at der udarbejdes en IKU en gang årligt. </a:t>
            </a:r>
          </a:p>
          <a:p>
            <a:pPr marL="228600" indent="-228600">
              <a:buAutoNum type="arabicParenR"/>
            </a:pPr>
            <a:endParaRPr lang="da-DK" sz="1800" dirty="0">
              <a:solidFill>
                <a:srgbClr val="FF0000"/>
              </a:solidFill>
              <a:effectLst/>
              <a:latin typeface="Segoe UI" panose="020B0502040204020203" pitchFamily="34" charset="0"/>
            </a:endParaRPr>
          </a:p>
          <a:p>
            <a:pPr marL="228600" indent="-228600">
              <a:buAutoNum type="arabicParenR"/>
            </a:pPr>
            <a:r>
              <a:rPr lang="da-DK" sz="1800" dirty="0">
                <a:solidFill>
                  <a:srgbClr val="FF0000"/>
                </a:solidFill>
                <a:effectLst/>
                <a:latin typeface="Segoe UI" panose="020B0502040204020203" pitchFamily="34" charset="0"/>
              </a:rPr>
              <a:t>Lederen tydeliggør, hvad teamets kerneopgave er. Hvis der er tid til det, kan lederen være nysgerrig på, om alle har samme opfattelse af, hvad teamets kerneopgave er. Dette er væsentligt at have på plads fra start af, da forskellige opfattelser af kerneopgaven kan medføre misforståelser i de senere drøftelser. </a:t>
            </a:r>
            <a:endParaRPr lang="da-DK" dirty="0">
              <a:solidFill>
                <a:srgbClr val="FF0000"/>
              </a:solidFill>
            </a:endParaRPr>
          </a:p>
        </p:txBody>
      </p:sp>
      <p:sp>
        <p:nvSpPr>
          <p:cNvPr id="4" name="Pladsholder til slidenummer 3"/>
          <p:cNvSpPr>
            <a:spLocks noGrp="1"/>
          </p:cNvSpPr>
          <p:nvPr>
            <p:ph type="sldNum" sz="quarter" idx="10"/>
          </p:nvPr>
        </p:nvSpPr>
        <p:spPr/>
        <p:txBody>
          <a:bodyPr/>
          <a:lstStyle/>
          <a:p>
            <a:fld id="{A4069A2A-1817-4C1F-A870-CA322064BE82}" type="slidenum">
              <a:rPr lang="da-DK" smtClean="0"/>
              <a:t>3</a:t>
            </a:fld>
            <a:endParaRPr lang="da-DK"/>
          </a:p>
        </p:txBody>
      </p:sp>
    </p:spTree>
    <p:extLst>
      <p:ext uri="{BB962C8B-B14F-4D97-AF65-F5344CB8AC3E}">
        <p14:creationId xmlns:p14="http://schemas.microsoft.com/office/powerpoint/2010/main" val="1044939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4</a:t>
            </a:fld>
            <a:endParaRPr lang="da-DK"/>
          </a:p>
        </p:txBody>
      </p:sp>
    </p:spTree>
    <p:extLst>
      <p:ext uri="{BB962C8B-B14F-4D97-AF65-F5344CB8AC3E}">
        <p14:creationId xmlns:p14="http://schemas.microsoft.com/office/powerpoint/2010/main" val="2374856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0" dirty="0">
                <a:solidFill>
                  <a:srgbClr val="FF0000"/>
                </a:solidFill>
              </a:rPr>
              <a:t>Leder forklarer temaerne for teamets samtale er: ”faglighed” og ”relationer” (jf. samtalehjulet). Ved faglighed berøres ”opgaver” og ”kompetencer”, og ved relationer berøres ”borgere” og ”dem vi samarbejder med” (pårørende, fagpersoner mm.). Spørgsmålene på spørgsmålsarket under ”Teamfokus- del 1” relaterer sig således til disse temaer. </a:t>
            </a:r>
            <a:endParaRPr lang="da-DK" b="0" dirty="0">
              <a:solidFill>
                <a:schemeClr val="tx1"/>
              </a:solidFill>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0" dirty="0">
                <a:solidFill>
                  <a:srgbClr val="FF0000"/>
                </a:solidFill>
              </a:rPr>
              <a:t>Leder inddeler teamet i grupper á 3-4 personer og giver alle et spørgsmålsark og minder medarbejderne om, at drøftelsen skal tage udgangspunkt i spørgsmålene der relaterer sig til ”Teamfokus – del 1” og at fokus for dialogen således er ”</a:t>
            </a:r>
            <a:r>
              <a:rPr lang="da-DK" b="0" dirty="0" err="1">
                <a:solidFill>
                  <a:srgbClr val="FF0000"/>
                </a:solidFill>
              </a:rPr>
              <a:t>Vi’et</a:t>
            </a:r>
            <a:r>
              <a:rPr lang="da-DK" b="0" dirty="0">
                <a:solidFill>
                  <a:srgbClr val="FF0000"/>
                </a:solidFill>
              </a:rPr>
              <a:t>” i forhold til kerneopgaven og samarbejde. Sig at der er afsæt 30 minutter til at drøfte spørgsmålene. NB: Hvis der ikke er projektor i mødelokalet printes dette slide eller word-filen ”TUS med IKU – samtalehjul” ud og gives til medarbejderne.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0" dirty="0">
                <a:solidFill>
                  <a:srgbClr val="FF0000"/>
                </a:solidFill>
              </a:rPr>
              <a:t>Medarbejderne drøfter spørgsmålene.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0" dirty="0">
                <a:solidFill>
                  <a:srgbClr val="FF0000"/>
                </a:solidFill>
              </a:rPr>
              <a:t>Leder forklarer at tiden er gået, og at der nu skal samles op på hovedpointerne fra gruppedrøftelserne i plenum. Der er afsæt 15 min. til denne aktivitet.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da-DK" b="0" dirty="0">
                <a:solidFill>
                  <a:srgbClr val="FF0000"/>
                </a:solidFill>
              </a:rPr>
              <a:t>Tips og tricks: Del din skærm op i to, så du på den ene side har dette slide (6) og på den anden side har word-filen med Det Fælleskompetenceskema åbent. Noter efter dialog og aftale med medarbejderne, hvad der skal sættes ind af hovedpointer under kolonnen ”Teamfokus”.</a:t>
            </a:r>
          </a:p>
          <a:p>
            <a:r>
              <a:rPr lang="da-DK" dirty="0">
                <a:solidFill>
                  <a:srgbClr val="FF0000"/>
                </a:solidFill>
              </a:rPr>
              <a:t>OBS! I opsamlingen er det vigtigt, at du som leder er spids på, hvad der skal samles op på, da spørgsmålsarket ligger op til flere forskellige tematikker. Er det eksempelvis samarbejde, kompetence eller opgaveløsningen, du mener, der bør være fokus?</a:t>
            </a:r>
          </a:p>
          <a:p>
            <a:endParaRPr lang="da-DK" dirty="0">
              <a:solidFill>
                <a:srgbClr val="FF0000"/>
              </a:solidFill>
            </a:endParaRPr>
          </a:p>
          <a:p>
            <a:r>
              <a:rPr lang="da-DK" dirty="0">
                <a:solidFill>
                  <a:srgbClr val="FF0000"/>
                </a:solidFill>
              </a:rPr>
              <a:t>5) Når opsamlingen er færdig sætter lederen teamet i gang med næste slide (individuelt fokus). </a:t>
            </a:r>
            <a:endParaRPr lang="da-DK" sz="1200" dirty="0">
              <a:solidFill>
                <a:srgbClr val="222222"/>
              </a:solidFill>
              <a:effectLst/>
              <a:latin typeface="Roboto Slab" pitchFamily="2" charset="0"/>
              <a:ea typeface="Calibri" panose="020F0502020204030204" pitchFamily="34" charset="0"/>
              <a:cs typeface="Calibri" panose="020F0502020204030204" pitchFamily="34" charset="0"/>
            </a:endParaRPr>
          </a:p>
          <a:p>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5</a:t>
            </a:fld>
            <a:endParaRPr lang="da-DK"/>
          </a:p>
        </p:txBody>
      </p:sp>
    </p:spTree>
    <p:extLst>
      <p:ext uri="{BB962C8B-B14F-4D97-AF65-F5344CB8AC3E}">
        <p14:creationId xmlns:p14="http://schemas.microsoft.com/office/powerpoint/2010/main" val="4174596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dirty="0"/>
              <a:t>Leder fortæller, at </a:t>
            </a:r>
            <a:r>
              <a:rPr lang="da-DK" sz="1200" dirty="0"/>
              <a:t>medarbejderne nu skal tale sammen i grupper af to personer. De har hver især 7 minutter til at reflektere over de to spørgsmål, som står på </a:t>
            </a:r>
            <a:r>
              <a:rPr lang="da-DK" sz="1200" dirty="0" err="1"/>
              <a:t>slidet</a:t>
            </a:r>
            <a:r>
              <a:rPr lang="da-DK" sz="1200" dirty="0"/>
              <a:t>  - i alt er der afsat 14 minutter til denne aktivitet.</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sz="1200" dirty="0"/>
              <a:t>Medarbejderne drøfter ”individuelt fokus - del 2” i spørgsmålsarket</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da-DK" b="0" dirty="0">
                <a:solidFill>
                  <a:srgbClr val="FF0000"/>
                </a:solidFill>
              </a:rPr>
              <a:t>Leder forklarer at tiden er gået, og at der nu skal samles op på maks. to-tre fokus/udviklingsområder pr. medarbejder. Der er afsæt 15 min. til denne aktivitet. Husk at gøre opmærksom på at medarbejderne er velkommen til at komme</a:t>
            </a:r>
          </a:p>
          <a:p>
            <a:pPr marL="0" marR="0" lvl="0" indent="0" algn="l" defTabSz="914400" rtl="0" eaLnBrk="1" fontAlgn="auto" latinLnBrk="0" hangingPunct="1">
              <a:lnSpc>
                <a:spcPct val="100000"/>
              </a:lnSpc>
              <a:spcBef>
                <a:spcPts val="0"/>
              </a:spcBef>
              <a:spcAft>
                <a:spcPts val="0"/>
              </a:spcAft>
              <a:buClrTx/>
              <a:buSzTx/>
              <a:buFontTx/>
              <a:buNone/>
              <a:tabLst/>
              <a:defRPr/>
            </a:pPr>
            <a:r>
              <a:rPr lang="da-DK" b="0" dirty="0">
                <a:solidFill>
                  <a:srgbClr val="FF0000"/>
                </a:solidFill>
              </a:rPr>
              <a:t>OBS! Afhængig af hvor mange medarbejder man har med til TUS med IKU samtalen, er det nødvendigt som leder at vurdere inden samtalen, hvor meget ekstra tid der skal afsættes for at nå igennem alle medarbejdere.</a:t>
            </a:r>
            <a:r>
              <a:rPr lang="da-DK" dirty="0"/>
              <a:t> Der kan være tilfælde, hvor den enkelte medarbejder har ønsker til </a:t>
            </a:r>
            <a:r>
              <a:rPr lang="da-DK" dirty="0" err="1"/>
              <a:t>IKU’en</a:t>
            </a:r>
            <a:r>
              <a:rPr lang="da-DK" dirty="0"/>
              <a:t>, som vedkommende ikke ønsker at dele med sine kollegaer eller at der ønskes en MUS-samtale. Det er en god ide at italesætte dette som en mulighed for medarbejderne.</a:t>
            </a:r>
            <a:endParaRPr lang="da-DK" b="0" dirty="0">
              <a:solidFill>
                <a:srgbClr val="FF0000"/>
              </a:solidFill>
            </a:endParaRPr>
          </a:p>
          <a:p>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6</a:t>
            </a:fld>
            <a:endParaRPr lang="da-DK"/>
          </a:p>
        </p:txBody>
      </p:sp>
    </p:spTree>
    <p:extLst>
      <p:ext uri="{BB962C8B-B14F-4D97-AF65-F5344CB8AC3E}">
        <p14:creationId xmlns:p14="http://schemas.microsoft.com/office/powerpoint/2010/main" val="2342934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 </a:t>
            </a:r>
            <a:endParaRPr lang="da-DK" dirty="0">
              <a:solidFill>
                <a:srgbClr val="FF0000"/>
              </a:solidFill>
            </a:endParaRPr>
          </a:p>
          <a:p>
            <a:r>
              <a:rPr lang="da-DK" dirty="0">
                <a:solidFill>
                  <a:srgbClr val="FF0000"/>
                </a:solidFill>
              </a:rPr>
              <a:t>Lederen forklarer, at indholdet fra skemaet – både fra team og individuelt fokus – sættes ind i den enkelte medarbejders IKU. </a:t>
            </a:r>
          </a:p>
          <a:p>
            <a:r>
              <a:rPr lang="da-DK" dirty="0">
                <a:solidFill>
                  <a:srgbClr val="FF0000"/>
                </a:solidFill>
              </a:rPr>
              <a:t>Lederen lægger den enkeltes IKU på vedkommendes personalesag, hvorefter lederen sender </a:t>
            </a:r>
            <a:r>
              <a:rPr lang="da-DK" dirty="0" err="1">
                <a:solidFill>
                  <a:srgbClr val="FF0000"/>
                </a:solidFill>
              </a:rPr>
              <a:t>IKU’en</a:t>
            </a:r>
            <a:r>
              <a:rPr lang="da-DK" dirty="0">
                <a:solidFill>
                  <a:srgbClr val="FF0000"/>
                </a:solidFill>
              </a:rPr>
              <a:t> til medarbejderen via e-Boks.</a:t>
            </a:r>
            <a:br>
              <a:rPr lang="da-DK" dirty="0">
                <a:solidFill>
                  <a:srgbClr val="FF0000"/>
                </a:solidFill>
              </a:rPr>
            </a:br>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7</a:t>
            </a:fld>
            <a:endParaRPr lang="da-DK"/>
          </a:p>
        </p:txBody>
      </p:sp>
    </p:spTree>
    <p:extLst>
      <p:ext uri="{BB962C8B-B14F-4D97-AF65-F5344CB8AC3E}">
        <p14:creationId xmlns:p14="http://schemas.microsoft.com/office/powerpoint/2010/main" val="335032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 </a:t>
            </a:r>
          </a:p>
          <a:p>
            <a:r>
              <a:rPr lang="da-DK" dirty="0"/>
              <a:t>Lederen refererer til det der er aftalt og indsat under kolonnen ”teamfokus” i Det Fælles Kompetenceskema. Hvis der er tid kan der lægge op til en drøftelse i plenum om de spørgsmål, som står i dette slide. </a:t>
            </a:r>
          </a:p>
          <a:p>
            <a:endParaRPr lang="da-DK" dirty="0">
              <a:solidFill>
                <a:srgbClr val="FF0000"/>
              </a:solidFill>
            </a:endParaRPr>
          </a:p>
          <a:p>
            <a:r>
              <a:rPr lang="da-DK" dirty="0">
                <a:solidFill>
                  <a:srgbClr val="FF0000"/>
                </a:solidFill>
              </a:rPr>
              <a:t>Lederen har en plan for, hvordan der samles op på de aftaler, der er lavet men lader også teamet komme på banen med ideer til opsamling. Skal det ex. være på næstkommende team- eller personalemøde, at der tages en kort status på aftalerne? Giver det mening for teamet at lave et fast rul, hvor emnet tages op 3 gange årligt på et teammøde, hvor der tages en status? Skal der efter noget tid laves en evaluering af forløbet og brugen af TUS med IKU – er det fortsat en brugbar form for teamet og ledelsen?</a:t>
            </a:r>
          </a:p>
          <a:p>
            <a:endParaRPr lang="da-DK"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a:solidFill>
                <a:srgbClr val="222222"/>
              </a:solidFill>
              <a:effectLst/>
              <a:latin typeface="Roboto Slab" pitchFamily="2" charset="0"/>
              <a:ea typeface="Calibri" panose="020F0502020204030204" pitchFamily="34" charset="0"/>
              <a:cs typeface="Calibri" panose="020F0502020204030204" pitchFamily="34" charset="0"/>
            </a:endParaRPr>
          </a:p>
          <a:p>
            <a:endParaRPr lang="da-DK" dirty="0"/>
          </a:p>
        </p:txBody>
      </p:sp>
      <p:sp>
        <p:nvSpPr>
          <p:cNvPr id="4" name="Pladsholder til slidenummer 3"/>
          <p:cNvSpPr>
            <a:spLocks noGrp="1"/>
          </p:cNvSpPr>
          <p:nvPr>
            <p:ph type="sldNum" sz="quarter" idx="10"/>
          </p:nvPr>
        </p:nvSpPr>
        <p:spPr/>
        <p:txBody>
          <a:bodyPr/>
          <a:lstStyle/>
          <a:p>
            <a:fld id="{A4069A2A-1817-4C1F-A870-CA322064BE82}" type="slidenum">
              <a:rPr lang="da-DK" smtClean="0"/>
              <a:t>8</a:t>
            </a:fld>
            <a:endParaRPr lang="da-DK"/>
          </a:p>
        </p:txBody>
      </p:sp>
    </p:spTree>
    <p:extLst>
      <p:ext uri="{BB962C8B-B14F-4D97-AF65-F5344CB8AC3E}">
        <p14:creationId xmlns:p14="http://schemas.microsoft.com/office/powerpoint/2010/main" val="3831365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Note til lederen: </a:t>
            </a:r>
          </a:p>
          <a:p>
            <a:r>
              <a:rPr lang="da-DK" dirty="0"/>
              <a:t>Lederen takker for godt engagement og deltagelse. </a:t>
            </a:r>
          </a:p>
        </p:txBody>
      </p:sp>
      <p:sp>
        <p:nvSpPr>
          <p:cNvPr id="4" name="Pladsholder til slidenummer 3"/>
          <p:cNvSpPr>
            <a:spLocks noGrp="1"/>
          </p:cNvSpPr>
          <p:nvPr>
            <p:ph type="sldNum" sz="quarter" idx="10"/>
          </p:nvPr>
        </p:nvSpPr>
        <p:spPr/>
        <p:txBody>
          <a:bodyPr/>
          <a:lstStyle/>
          <a:p>
            <a:fld id="{A4069A2A-1817-4C1F-A870-CA322064BE82}" type="slidenum">
              <a:rPr lang="da-DK" smtClean="0"/>
              <a:t>9</a:t>
            </a:fld>
            <a:endParaRPr lang="da-DK"/>
          </a:p>
        </p:txBody>
      </p:sp>
    </p:spTree>
    <p:extLst>
      <p:ext uri="{BB962C8B-B14F-4D97-AF65-F5344CB8AC3E}">
        <p14:creationId xmlns:p14="http://schemas.microsoft.com/office/powerpoint/2010/main" val="1653800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a-DK"/>
              <a:t>Klik for at redigere i master</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endParaRPr lang="en-US" dirty="0"/>
          </a:p>
        </p:txBody>
      </p:sp>
      <p:sp>
        <p:nvSpPr>
          <p:cNvPr id="4" name="Date Placeholder 3"/>
          <p:cNvSpPr>
            <a:spLocks noGrp="1"/>
          </p:cNvSpPr>
          <p:nvPr>
            <p:ph type="dt" sz="half" idx="10"/>
          </p:nvPr>
        </p:nvSpPr>
        <p:spPr/>
        <p:txBody>
          <a:bodyPr/>
          <a:lstStyle/>
          <a:p>
            <a:fld id="{A880CA34-7950-4E49-AA8B-86AFB32029C6}" type="datetime1">
              <a:rPr lang="da-DK" smtClean="0"/>
              <a:t>05-11-2024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75645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F6936B5C-7D94-49E9-A6DA-E4E8B8E6546B}" type="datetime1">
              <a:rPr lang="da-DK" smtClean="0"/>
              <a:t>05-11-2024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1907090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a-DK"/>
              <a:t>Klik for at redigere i master</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3842077F-EFB3-48C3-A8AB-EA9ED419BACD}" type="datetime1">
              <a:rPr lang="da-DK" smtClean="0"/>
              <a:t>05-11-2024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195495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5E084F99-D732-4A4E-AE93-F3E66FB9E6CB}" type="datetime1">
              <a:rPr lang="da-DK" smtClean="0"/>
              <a:t>05-11-2024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257248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a-DK"/>
              <a:t>Klik for at redigere i master</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C8A2D133-FDBA-4524-A412-8933F4C7272E}" type="datetime1">
              <a:rPr lang="da-DK" smtClean="0"/>
              <a:t>05-11-2024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1170774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59BB6A65-77E3-4C17-BB45-CABF1F4F7FFD}" type="datetime1">
              <a:rPr lang="da-DK" smtClean="0"/>
              <a:t>05-11-2024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50223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a-DK"/>
              <a:t>Klik for at redigere i master</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Content Placeholder 3"/>
          <p:cNvSpPr>
            <a:spLocks noGrp="1"/>
          </p:cNvSpPr>
          <p:nvPr>
            <p:ph sz="half" idx="2"/>
          </p:nvPr>
        </p:nvSpPr>
        <p:spPr>
          <a:xfrm>
            <a:off x="629842" y="2505075"/>
            <a:ext cx="3868340"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Content Placeholder 5"/>
          <p:cNvSpPr>
            <a:spLocks noGrp="1"/>
          </p:cNvSpPr>
          <p:nvPr>
            <p:ph sz="quarter" idx="4"/>
          </p:nvPr>
        </p:nvSpPr>
        <p:spPr>
          <a:xfrm>
            <a:off x="4629150" y="2505075"/>
            <a:ext cx="3887391"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4D515804-34B5-462A-8A47-326A737662EA}" type="datetime1">
              <a:rPr lang="da-DK" smtClean="0"/>
              <a:t>05-11-2024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626263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Date Placeholder 2"/>
          <p:cNvSpPr>
            <a:spLocks noGrp="1"/>
          </p:cNvSpPr>
          <p:nvPr>
            <p:ph type="dt" sz="half" idx="10"/>
          </p:nvPr>
        </p:nvSpPr>
        <p:spPr/>
        <p:txBody>
          <a:bodyPr/>
          <a:lstStyle/>
          <a:p>
            <a:fld id="{5717FCD9-240F-4D2F-B967-F2EC80849EBA}" type="datetime1">
              <a:rPr lang="da-DK" smtClean="0"/>
              <a:t>05-11-2024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292821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9D4F8-0D87-4BB7-AFC9-42041DD1FCCB}" type="datetime1">
              <a:rPr lang="da-DK" smtClean="0"/>
              <a:t>05-11-2024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2899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a:t>Klik for at redigere i master</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Date Placeholder 4"/>
          <p:cNvSpPr>
            <a:spLocks noGrp="1"/>
          </p:cNvSpPr>
          <p:nvPr>
            <p:ph type="dt" sz="half" idx="10"/>
          </p:nvPr>
        </p:nvSpPr>
        <p:spPr/>
        <p:txBody>
          <a:bodyPr/>
          <a:lstStyle/>
          <a:p>
            <a:fld id="{AEE0207D-6634-43B7-BA67-9E3E7CEBB96C}" type="datetime1">
              <a:rPr lang="da-DK" smtClean="0"/>
              <a:t>05-11-2024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48710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a-DK"/>
              <a:t>Klik for at redigere i master</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Date Placeholder 4"/>
          <p:cNvSpPr>
            <a:spLocks noGrp="1"/>
          </p:cNvSpPr>
          <p:nvPr>
            <p:ph type="dt" sz="half" idx="10"/>
          </p:nvPr>
        </p:nvSpPr>
        <p:spPr/>
        <p:txBody>
          <a:bodyPr/>
          <a:lstStyle/>
          <a:p>
            <a:fld id="{7C67A399-C484-464A-A316-192D551BA8D0}" type="datetime1">
              <a:rPr lang="da-DK" smtClean="0"/>
              <a:t>05-11-2024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6C5E8DA-00BE-4907-8DE9-4CA399CA52DB}" type="slidenum">
              <a:rPr lang="da-DK" smtClean="0"/>
              <a:t>‹nr.›</a:t>
            </a:fld>
            <a:endParaRPr lang="da-DK"/>
          </a:p>
        </p:txBody>
      </p:sp>
    </p:spTree>
    <p:extLst>
      <p:ext uri="{BB962C8B-B14F-4D97-AF65-F5344CB8AC3E}">
        <p14:creationId xmlns:p14="http://schemas.microsoft.com/office/powerpoint/2010/main" val="150185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a-DK"/>
              <a:t>Klik for at redigere i master</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EC753-74FC-4892-8CA3-3C6E4A35000E}" type="datetime1">
              <a:rPr lang="da-DK" smtClean="0"/>
              <a:t>05-11-2024</a:t>
            </a:fld>
            <a:endParaRPr lang="da-D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5E8DA-00BE-4907-8DE9-4CA399CA52DB}" type="slidenum">
              <a:rPr lang="da-DK" smtClean="0"/>
              <a:t>‹nr.›</a:t>
            </a:fld>
            <a:endParaRPr lang="da-DK"/>
          </a:p>
        </p:txBody>
      </p:sp>
    </p:spTree>
    <p:extLst>
      <p:ext uri="{BB962C8B-B14F-4D97-AF65-F5344CB8AC3E}">
        <p14:creationId xmlns:p14="http://schemas.microsoft.com/office/powerpoint/2010/main" val="1482798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57472"/>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2" name="Titel 1"/>
          <p:cNvSpPr>
            <a:spLocks noGrp="1"/>
          </p:cNvSpPr>
          <p:nvPr>
            <p:ph type="ctrTitle"/>
          </p:nvPr>
        </p:nvSpPr>
        <p:spPr>
          <a:xfrm>
            <a:off x="685800" y="2045821"/>
            <a:ext cx="7772400" cy="1175717"/>
          </a:xfrm>
        </p:spPr>
        <p:txBody>
          <a:bodyPr>
            <a:normAutofit/>
          </a:bodyPr>
          <a:lstStyle/>
          <a:p>
            <a:r>
              <a:rPr lang="da-DK" sz="6600" dirty="0">
                <a:latin typeface="+mn-lt"/>
                <a:ea typeface="Roboto Black" panose="02000000000000000000" pitchFamily="2" charset="0"/>
                <a:cs typeface="Roboto Black" panose="02000000000000000000" pitchFamily="2" charset="0"/>
              </a:rPr>
              <a:t>TUS med IKU</a:t>
            </a:r>
            <a:r>
              <a:rPr lang="da-DK" sz="6600" dirty="0">
                <a:solidFill>
                  <a:srgbClr val="BFD268"/>
                </a:solidFill>
                <a:latin typeface="+mn-lt"/>
                <a:ea typeface="Roboto Black" panose="02000000000000000000" pitchFamily="2" charset="0"/>
                <a:cs typeface="Roboto Black" panose="02000000000000000000" pitchFamily="2" charset="0"/>
              </a:rPr>
              <a:t> </a:t>
            </a:r>
            <a:endParaRPr lang="da-DK" sz="6600" dirty="0">
              <a:solidFill>
                <a:schemeClr val="bg1"/>
              </a:solidFill>
              <a:latin typeface="+mn-lt"/>
              <a:ea typeface="Roboto Black" panose="02000000000000000000" pitchFamily="2" charset="0"/>
              <a:cs typeface="Roboto Black" panose="02000000000000000000" pitchFamily="2" charset="0"/>
            </a:endParaRPr>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8" name="Pladsholder til slidenummer 7">
            <a:extLst>
              <a:ext uri="{FF2B5EF4-FFF2-40B4-BE49-F238E27FC236}">
                <a16:creationId xmlns:a16="http://schemas.microsoft.com/office/drawing/2014/main" id="{CD035823-136D-44C2-6223-F9F81C069FEC}"/>
              </a:ext>
            </a:extLst>
          </p:cNvPr>
          <p:cNvSpPr>
            <a:spLocks noGrp="1"/>
          </p:cNvSpPr>
          <p:nvPr>
            <p:ph type="sldNum" sz="quarter" idx="12"/>
          </p:nvPr>
        </p:nvSpPr>
        <p:spPr>
          <a:xfrm>
            <a:off x="6954725" y="5324830"/>
            <a:ext cx="2057400" cy="365125"/>
          </a:xfrm>
        </p:spPr>
        <p:txBody>
          <a:bodyPr/>
          <a:lstStyle/>
          <a:p>
            <a:fld id="{46C5E8DA-00BE-4907-8DE9-4CA399CA52DB}" type="slidenum">
              <a:rPr lang="da-DK" b="1" smtClean="0">
                <a:solidFill>
                  <a:schemeClr val="tx1"/>
                </a:solidFill>
              </a:rPr>
              <a:t>1</a:t>
            </a:fld>
            <a:endParaRPr lang="da-DK" b="1" dirty="0">
              <a:solidFill>
                <a:schemeClr val="tx1"/>
              </a:solidFill>
            </a:endParaRPr>
          </a:p>
        </p:txBody>
      </p:sp>
    </p:spTree>
    <p:extLst>
      <p:ext uri="{BB962C8B-B14F-4D97-AF65-F5344CB8AC3E}">
        <p14:creationId xmlns:p14="http://schemas.microsoft.com/office/powerpoint/2010/main" val="3612573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57472"/>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itel 1">
            <a:extLst>
              <a:ext uri="{FF2B5EF4-FFF2-40B4-BE49-F238E27FC236}">
                <a16:creationId xmlns:a16="http://schemas.microsoft.com/office/drawing/2014/main" id="{E56A911B-A093-E4B7-CF84-655C0E457F3A}"/>
              </a:ext>
            </a:extLst>
          </p:cNvPr>
          <p:cNvSpPr txBox="1">
            <a:spLocks/>
          </p:cNvSpPr>
          <p:nvPr/>
        </p:nvSpPr>
        <p:spPr>
          <a:xfrm>
            <a:off x="628650" y="2103437"/>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a-DK" sz="6600" b="1" dirty="0">
                <a:ea typeface="Roboto Black" panose="02000000000000000000" pitchFamily="2" charset="0"/>
                <a:cs typeface="Roboto Black" panose="02000000000000000000" pitchFamily="2" charset="0"/>
              </a:rPr>
              <a:t>Tak for i dag</a:t>
            </a:r>
          </a:p>
        </p:txBody>
      </p:sp>
      <p:sp>
        <p:nvSpPr>
          <p:cNvPr id="2" name="Pladsholder til slidenummer 1">
            <a:extLst>
              <a:ext uri="{FF2B5EF4-FFF2-40B4-BE49-F238E27FC236}">
                <a16:creationId xmlns:a16="http://schemas.microsoft.com/office/drawing/2014/main" id="{3399CBF4-F40A-E92B-9FD8-356DA4F931FA}"/>
              </a:ext>
            </a:extLst>
          </p:cNvPr>
          <p:cNvSpPr>
            <a:spLocks noGrp="1"/>
          </p:cNvSpPr>
          <p:nvPr>
            <p:ph type="sldNum" sz="quarter" idx="12"/>
          </p:nvPr>
        </p:nvSpPr>
        <p:spPr>
          <a:xfrm>
            <a:off x="6954725" y="5324830"/>
            <a:ext cx="2057400" cy="365125"/>
          </a:xfrm>
        </p:spPr>
        <p:txBody>
          <a:bodyPr/>
          <a:lstStyle/>
          <a:p>
            <a:fld id="{46C5E8DA-00BE-4907-8DE9-4CA399CA52DB}" type="slidenum">
              <a:rPr lang="da-DK" b="1" smtClean="0">
                <a:solidFill>
                  <a:schemeClr val="tx1"/>
                </a:solidFill>
              </a:rPr>
              <a:t>10</a:t>
            </a:fld>
            <a:endParaRPr lang="da-DK" b="1" dirty="0">
              <a:solidFill>
                <a:schemeClr val="tx1"/>
              </a:solidFill>
            </a:endParaRPr>
          </a:p>
        </p:txBody>
      </p:sp>
    </p:spTree>
    <p:extLst>
      <p:ext uri="{BB962C8B-B14F-4D97-AF65-F5344CB8AC3E}">
        <p14:creationId xmlns:p14="http://schemas.microsoft.com/office/powerpoint/2010/main" val="289567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276605"/>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61670"/>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Titel 2">
            <a:extLst>
              <a:ext uri="{FF2B5EF4-FFF2-40B4-BE49-F238E27FC236}">
                <a16:creationId xmlns:a16="http://schemas.microsoft.com/office/drawing/2014/main" id="{6035B3F9-BDBF-1A30-2D7B-980B51FE529C}"/>
              </a:ext>
            </a:extLst>
          </p:cNvPr>
          <p:cNvSpPr>
            <a:spLocks noGrp="1"/>
          </p:cNvSpPr>
          <p:nvPr>
            <p:ph type="ctrTitle"/>
          </p:nvPr>
        </p:nvSpPr>
        <p:spPr>
          <a:xfrm>
            <a:off x="598440" y="166016"/>
            <a:ext cx="7711981" cy="689098"/>
          </a:xfrm>
        </p:spPr>
        <p:txBody>
          <a:bodyPr>
            <a:noAutofit/>
          </a:bodyPr>
          <a:lstStyle/>
          <a:p>
            <a:pPr algn="l"/>
            <a:r>
              <a:rPr lang="da-DK" sz="4000" b="1" dirty="0">
                <a:latin typeface="+mn-lt"/>
              </a:rPr>
              <a:t>Dagsorden</a:t>
            </a:r>
            <a:endParaRPr lang="da-DK" sz="4400" b="1" dirty="0">
              <a:latin typeface="+mn-lt"/>
            </a:endParaRPr>
          </a:p>
        </p:txBody>
      </p:sp>
      <p:sp>
        <p:nvSpPr>
          <p:cNvPr id="8" name="Pladsholder til indhold 2">
            <a:extLst>
              <a:ext uri="{FF2B5EF4-FFF2-40B4-BE49-F238E27FC236}">
                <a16:creationId xmlns:a16="http://schemas.microsoft.com/office/drawing/2014/main" id="{62B1BF08-DA87-BE23-7155-74E952DCEC0F}"/>
              </a:ext>
            </a:extLst>
          </p:cNvPr>
          <p:cNvSpPr txBox="1">
            <a:spLocks/>
          </p:cNvSpPr>
          <p:nvPr/>
        </p:nvSpPr>
        <p:spPr>
          <a:xfrm>
            <a:off x="598440" y="1105312"/>
            <a:ext cx="7886700" cy="38985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a-DK" dirty="0"/>
              <a:t>Hvad er TUS med IKU?</a:t>
            </a:r>
          </a:p>
          <a:p>
            <a:pPr algn="l"/>
            <a:r>
              <a:rPr lang="da-DK" dirty="0"/>
              <a:t>Spilleregler </a:t>
            </a:r>
          </a:p>
          <a:p>
            <a:pPr algn="l"/>
            <a:r>
              <a:rPr lang="da-DK" dirty="0"/>
              <a:t>Teamfokus – Del 1</a:t>
            </a:r>
          </a:p>
          <a:p>
            <a:pPr algn="l"/>
            <a:r>
              <a:rPr lang="da-DK" dirty="0"/>
              <a:t>Individuelt fokus – Del 2</a:t>
            </a:r>
          </a:p>
          <a:p>
            <a:pPr algn="l"/>
            <a:r>
              <a:rPr lang="da-DK" dirty="0"/>
              <a:t>Næste skridt</a:t>
            </a:r>
          </a:p>
          <a:p>
            <a:pPr algn="l"/>
            <a:r>
              <a:rPr lang="da-DK" dirty="0"/>
              <a:t>Afrunding og spørgsmål</a:t>
            </a:r>
          </a:p>
          <a:p>
            <a:pPr marL="800100" lvl="1" indent="-342900" algn="l">
              <a:buFont typeface="Arial" panose="020B0604020202020204" pitchFamily="34" charset="0"/>
              <a:buChar char="•"/>
            </a:pPr>
            <a:endParaRPr lang="da-DK" dirty="0"/>
          </a:p>
        </p:txBody>
      </p:sp>
      <p:sp>
        <p:nvSpPr>
          <p:cNvPr id="2" name="Pladsholder til slidenummer 1">
            <a:extLst>
              <a:ext uri="{FF2B5EF4-FFF2-40B4-BE49-F238E27FC236}">
                <a16:creationId xmlns:a16="http://schemas.microsoft.com/office/drawing/2014/main" id="{B22F07E3-1D10-8127-AE3F-BE6EAE7C74EC}"/>
              </a:ext>
            </a:extLst>
          </p:cNvPr>
          <p:cNvSpPr>
            <a:spLocks noGrp="1"/>
          </p:cNvSpPr>
          <p:nvPr>
            <p:ph type="sldNum" sz="quarter" idx="12"/>
          </p:nvPr>
        </p:nvSpPr>
        <p:spPr>
          <a:xfrm>
            <a:off x="6954725" y="5274170"/>
            <a:ext cx="2057400" cy="365125"/>
          </a:xfrm>
        </p:spPr>
        <p:txBody>
          <a:bodyPr/>
          <a:lstStyle/>
          <a:p>
            <a:fld id="{46C5E8DA-00BE-4907-8DE9-4CA399CA52DB}" type="slidenum">
              <a:rPr lang="da-DK" b="1" smtClean="0">
                <a:solidFill>
                  <a:schemeClr val="tx1"/>
                </a:solidFill>
              </a:rPr>
              <a:t>2</a:t>
            </a:fld>
            <a:endParaRPr lang="da-DK" b="1" dirty="0">
              <a:solidFill>
                <a:schemeClr val="tx1"/>
              </a:solidFill>
            </a:endParaRPr>
          </a:p>
        </p:txBody>
      </p:sp>
    </p:spTree>
    <p:extLst>
      <p:ext uri="{BB962C8B-B14F-4D97-AF65-F5344CB8AC3E}">
        <p14:creationId xmlns:p14="http://schemas.microsoft.com/office/powerpoint/2010/main" val="1001649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276605"/>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Titel 2">
            <a:extLst>
              <a:ext uri="{FF2B5EF4-FFF2-40B4-BE49-F238E27FC236}">
                <a16:creationId xmlns:a16="http://schemas.microsoft.com/office/drawing/2014/main" id="{6035B3F9-BDBF-1A30-2D7B-980B51FE529C}"/>
              </a:ext>
            </a:extLst>
          </p:cNvPr>
          <p:cNvSpPr>
            <a:spLocks noGrp="1"/>
          </p:cNvSpPr>
          <p:nvPr>
            <p:ph type="ctrTitle"/>
          </p:nvPr>
        </p:nvSpPr>
        <p:spPr>
          <a:xfrm>
            <a:off x="476434" y="144862"/>
            <a:ext cx="7711981" cy="689098"/>
          </a:xfrm>
        </p:spPr>
        <p:txBody>
          <a:bodyPr>
            <a:noAutofit/>
          </a:bodyPr>
          <a:lstStyle/>
          <a:p>
            <a:pPr algn="l"/>
            <a:r>
              <a:rPr lang="da-DK" sz="4000" b="1" dirty="0">
                <a:latin typeface="+mn-lt"/>
              </a:rPr>
              <a:t>Hvad er TUS med IKU? </a:t>
            </a:r>
          </a:p>
        </p:txBody>
      </p:sp>
      <p:sp>
        <p:nvSpPr>
          <p:cNvPr id="8" name="Pladsholder til indhold 2">
            <a:extLst>
              <a:ext uri="{FF2B5EF4-FFF2-40B4-BE49-F238E27FC236}">
                <a16:creationId xmlns:a16="http://schemas.microsoft.com/office/drawing/2014/main" id="{62B1BF08-DA87-BE23-7155-74E952DCEC0F}"/>
              </a:ext>
            </a:extLst>
          </p:cNvPr>
          <p:cNvSpPr txBox="1">
            <a:spLocks/>
          </p:cNvSpPr>
          <p:nvPr/>
        </p:nvSpPr>
        <p:spPr>
          <a:xfrm>
            <a:off x="511081" y="1071140"/>
            <a:ext cx="7964326" cy="44874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a-DK" dirty="0"/>
              <a:t>TUS med IKU er et alternativ til MUS-samtalen. </a:t>
            </a:r>
          </a:p>
          <a:p>
            <a:pPr algn="l"/>
            <a:r>
              <a:rPr lang="da-DK" dirty="0"/>
              <a:t>Formål: </a:t>
            </a:r>
          </a:p>
          <a:p>
            <a:pPr marL="800100" lvl="1" indent="-342900" algn="l">
              <a:buFont typeface="Arial" panose="020B0604020202020204" pitchFamily="34" charset="0"/>
              <a:buChar char="•"/>
            </a:pPr>
            <a:r>
              <a:rPr lang="da-DK" dirty="0"/>
              <a:t>At skabe fælles forståelse og retning som team i forhold til kerneopgaven og samarbejdet. </a:t>
            </a:r>
          </a:p>
          <a:p>
            <a:pPr marL="800100" lvl="1" indent="-342900" algn="l">
              <a:buFont typeface="Arial" panose="020B0604020202020204" pitchFamily="34" charset="0"/>
              <a:buChar char="•"/>
            </a:pPr>
            <a:r>
              <a:rPr lang="da-DK" dirty="0"/>
              <a:t>En mulighed for at gøre status og kigge fremad. </a:t>
            </a:r>
          </a:p>
          <a:p>
            <a:pPr marL="800100" lvl="1" indent="-342900" algn="l">
              <a:buFont typeface="Arial" panose="020B0604020202020204" pitchFamily="34" charset="0"/>
              <a:buChar char="•"/>
            </a:pPr>
            <a:r>
              <a:rPr lang="da-DK" dirty="0"/>
              <a:t>TUS med IKU munder ud i en Individuelle Kompetenceudviklingsplan (IKU). Der er pligt til, at den udarbejdes én gang årligt.  </a:t>
            </a:r>
          </a:p>
          <a:p>
            <a:pPr algn="l"/>
            <a:r>
              <a:rPr lang="da-DK" dirty="0"/>
              <a:t>Der anvendes et bredt perspektiv på kompetenceudvikling som mere og andet end formel uddannelse og kurser.</a:t>
            </a:r>
          </a:p>
          <a:p>
            <a:pPr algn="l"/>
            <a:r>
              <a:rPr lang="da-DK" dirty="0"/>
              <a:t>Hvis nogen ønsker en MUS-samtale, er man velkommen til at kontakte nærmeste leder umiddelbart efter TUS med IKU. </a:t>
            </a:r>
          </a:p>
        </p:txBody>
      </p:sp>
      <p:sp>
        <p:nvSpPr>
          <p:cNvPr id="2" name="Pladsholder til slidenummer 1">
            <a:extLst>
              <a:ext uri="{FF2B5EF4-FFF2-40B4-BE49-F238E27FC236}">
                <a16:creationId xmlns:a16="http://schemas.microsoft.com/office/drawing/2014/main" id="{4C58F894-0A7F-64DD-5E0C-5FB1753E4F8E}"/>
              </a:ext>
            </a:extLst>
          </p:cNvPr>
          <p:cNvSpPr>
            <a:spLocks noGrp="1"/>
          </p:cNvSpPr>
          <p:nvPr>
            <p:ph type="sldNum" sz="quarter" idx="12"/>
          </p:nvPr>
        </p:nvSpPr>
        <p:spPr>
          <a:xfrm>
            <a:off x="6954725" y="5352520"/>
            <a:ext cx="2057400" cy="365125"/>
          </a:xfrm>
        </p:spPr>
        <p:txBody>
          <a:bodyPr/>
          <a:lstStyle/>
          <a:p>
            <a:fld id="{46C5E8DA-00BE-4907-8DE9-4CA399CA52DB}" type="slidenum">
              <a:rPr lang="da-DK" b="1" smtClean="0">
                <a:solidFill>
                  <a:schemeClr val="tx1"/>
                </a:solidFill>
              </a:rPr>
              <a:t>3</a:t>
            </a:fld>
            <a:endParaRPr lang="da-DK" b="1" dirty="0">
              <a:solidFill>
                <a:schemeClr val="tx1"/>
              </a:solidFill>
            </a:endParaRPr>
          </a:p>
        </p:txBody>
      </p:sp>
    </p:spTree>
    <p:extLst>
      <p:ext uri="{BB962C8B-B14F-4D97-AF65-F5344CB8AC3E}">
        <p14:creationId xmlns:p14="http://schemas.microsoft.com/office/powerpoint/2010/main" val="1648743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276605"/>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Titel 2">
            <a:extLst>
              <a:ext uri="{FF2B5EF4-FFF2-40B4-BE49-F238E27FC236}">
                <a16:creationId xmlns:a16="http://schemas.microsoft.com/office/drawing/2014/main" id="{6035B3F9-BDBF-1A30-2D7B-980B51FE529C}"/>
              </a:ext>
            </a:extLst>
          </p:cNvPr>
          <p:cNvSpPr>
            <a:spLocks noGrp="1"/>
          </p:cNvSpPr>
          <p:nvPr>
            <p:ph type="ctrTitle"/>
          </p:nvPr>
        </p:nvSpPr>
        <p:spPr>
          <a:xfrm>
            <a:off x="511081" y="222987"/>
            <a:ext cx="7711981" cy="689098"/>
          </a:xfrm>
        </p:spPr>
        <p:txBody>
          <a:bodyPr>
            <a:noAutofit/>
          </a:bodyPr>
          <a:lstStyle/>
          <a:p>
            <a:pPr algn="l"/>
            <a:r>
              <a:rPr lang="da-DK" sz="4000" b="1" dirty="0">
                <a:latin typeface="+mn-lt"/>
              </a:rPr>
              <a:t>Spilleregler</a:t>
            </a:r>
          </a:p>
        </p:txBody>
      </p:sp>
      <p:sp>
        <p:nvSpPr>
          <p:cNvPr id="8" name="Pladsholder til indhold 2">
            <a:extLst>
              <a:ext uri="{FF2B5EF4-FFF2-40B4-BE49-F238E27FC236}">
                <a16:creationId xmlns:a16="http://schemas.microsoft.com/office/drawing/2014/main" id="{62B1BF08-DA87-BE23-7155-74E952DCEC0F}"/>
              </a:ext>
            </a:extLst>
          </p:cNvPr>
          <p:cNvSpPr txBox="1">
            <a:spLocks/>
          </p:cNvSpPr>
          <p:nvPr/>
        </p:nvSpPr>
        <p:spPr>
          <a:xfrm>
            <a:off x="511081" y="1127160"/>
            <a:ext cx="7886700" cy="44874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da-DK" dirty="0"/>
              <a:t>Det er et fortroligt rum – hvad der siges i lokalet, bliver i lokalet</a:t>
            </a:r>
          </a:p>
          <a:p>
            <a:pPr marL="342900" indent="-342900" algn="l">
              <a:buFont typeface="Arial" panose="020B0604020202020204" pitchFamily="34" charset="0"/>
              <a:buChar char="•"/>
            </a:pPr>
            <a:r>
              <a:rPr lang="da-DK" dirty="0"/>
              <a:t>Vi taler og lytter på skift</a:t>
            </a:r>
          </a:p>
          <a:p>
            <a:pPr marL="342900" indent="-342900" algn="l">
              <a:buFont typeface="Arial" panose="020B0604020202020204" pitchFamily="34" charset="0"/>
              <a:buChar char="•"/>
            </a:pPr>
            <a:r>
              <a:rPr lang="da-DK" dirty="0"/>
              <a:t>Vi har fokus på ressourcer, potentialer og muligheder</a:t>
            </a:r>
          </a:p>
          <a:p>
            <a:pPr marL="342900" indent="-342900" algn="l">
              <a:buFont typeface="Arial" panose="020B0604020202020204" pitchFamily="34" charset="0"/>
              <a:buChar char="•"/>
            </a:pPr>
            <a:r>
              <a:rPr lang="da-DK" dirty="0"/>
              <a:t>Vi forholder os nysgerrigt, respektfuldt og anerkendende til hinandens inputs</a:t>
            </a:r>
          </a:p>
          <a:p>
            <a:pPr marL="800100" lvl="1" indent="-342900" algn="l">
              <a:buFont typeface="Arial" panose="020B0604020202020204" pitchFamily="34" charset="0"/>
              <a:buChar char="•"/>
            </a:pPr>
            <a:endParaRPr lang="da-DK" dirty="0"/>
          </a:p>
        </p:txBody>
      </p:sp>
      <p:sp>
        <p:nvSpPr>
          <p:cNvPr id="2" name="Pladsholder til slidenummer 1">
            <a:extLst>
              <a:ext uri="{FF2B5EF4-FFF2-40B4-BE49-F238E27FC236}">
                <a16:creationId xmlns:a16="http://schemas.microsoft.com/office/drawing/2014/main" id="{4C58F894-0A7F-64DD-5E0C-5FB1753E4F8E}"/>
              </a:ext>
            </a:extLst>
          </p:cNvPr>
          <p:cNvSpPr>
            <a:spLocks noGrp="1"/>
          </p:cNvSpPr>
          <p:nvPr>
            <p:ph type="sldNum" sz="quarter" idx="12"/>
          </p:nvPr>
        </p:nvSpPr>
        <p:spPr>
          <a:xfrm>
            <a:off x="6954725" y="5352520"/>
            <a:ext cx="2057400" cy="365125"/>
          </a:xfrm>
        </p:spPr>
        <p:txBody>
          <a:bodyPr/>
          <a:lstStyle/>
          <a:p>
            <a:fld id="{46C5E8DA-00BE-4907-8DE9-4CA399CA52DB}" type="slidenum">
              <a:rPr lang="da-DK" b="1" smtClean="0">
                <a:solidFill>
                  <a:schemeClr val="tx1"/>
                </a:solidFill>
              </a:rPr>
              <a:t>4</a:t>
            </a:fld>
            <a:endParaRPr lang="da-DK" b="1" dirty="0">
              <a:solidFill>
                <a:schemeClr val="tx1"/>
              </a:solidFill>
            </a:endParaRPr>
          </a:p>
        </p:txBody>
      </p:sp>
    </p:spTree>
    <p:extLst>
      <p:ext uri="{BB962C8B-B14F-4D97-AF65-F5344CB8AC3E}">
        <p14:creationId xmlns:p14="http://schemas.microsoft.com/office/powerpoint/2010/main" val="400937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87596"/>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Tekstfelt 8">
            <a:extLst>
              <a:ext uri="{FF2B5EF4-FFF2-40B4-BE49-F238E27FC236}">
                <a16:creationId xmlns:a16="http://schemas.microsoft.com/office/drawing/2014/main" id="{D1EB809C-511F-80D0-CB98-A921B281FFC4}"/>
              </a:ext>
            </a:extLst>
          </p:cNvPr>
          <p:cNvSpPr txBox="1"/>
          <p:nvPr/>
        </p:nvSpPr>
        <p:spPr>
          <a:xfrm>
            <a:off x="512878" y="321845"/>
            <a:ext cx="7590503" cy="707886"/>
          </a:xfrm>
          <a:prstGeom prst="rect">
            <a:avLst/>
          </a:prstGeom>
          <a:noFill/>
        </p:spPr>
        <p:txBody>
          <a:bodyPr wrap="square" rtlCol="0">
            <a:spAutoFit/>
          </a:bodyPr>
          <a:lstStyle/>
          <a:p>
            <a:r>
              <a:rPr lang="da-DK" sz="4000" b="1" dirty="0">
                <a:latin typeface="+mn-lt"/>
              </a:rPr>
              <a:t>Teamfokus – </a:t>
            </a:r>
            <a:r>
              <a:rPr lang="da-DK" sz="4000" b="1" dirty="0"/>
              <a:t>D</a:t>
            </a:r>
            <a:r>
              <a:rPr lang="da-DK" sz="4000" b="1" dirty="0">
                <a:latin typeface="+mn-lt"/>
              </a:rPr>
              <a:t>el 1</a:t>
            </a:r>
            <a:endParaRPr lang="da-DK" sz="4000" b="1" dirty="0"/>
          </a:p>
        </p:txBody>
      </p:sp>
      <p:sp>
        <p:nvSpPr>
          <p:cNvPr id="2" name="Pladsholder til slidenummer 1">
            <a:extLst>
              <a:ext uri="{FF2B5EF4-FFF2-40B4-BE49-F238E27FC236}">
                <a16:creationId xmlns:a16="http://schemas.microsoft.com/office/drawing/2014/main" id="{18CA9501-EEAB-A6AE-63EE-C3CE1FD690E7}"/>
              </a:ext>
            </a:extLst>
          </p:cNvPr>
          <p:cNvSpPr>
            <a:spLocks noGrp="1"/>
          </p:cNvSpPr>
          <p:nvPr>
            <p:ph type="sldNum" sz="quarter" idx="12"/>
          </p:nvPr>
        </p:nvSpPr>
        <p:spPr>
          <a:xfrm>
            <a:off x="6954725" y="5255955"/>
            <a:ext cx="2057400" cy="365125"/>
          </a:xfrm>
        </p:spPr>
        <p:txBody>
          <a:bodyPr/>
          <a:lstStyle/>
          <a:p>
            <a:fld id="{46C5E8DA-00BE-4907-8DE9-4CA399CA52DB}" type="slidenum">
              <a:rPr lang="da-DK" b="1" smtClean="0">
                <a:solidFill>
                  <a:schemeClr val="tx1"/>
                </a:solidFill>
              </a:rPr>
              <a:t>5</a:t>
            </a:fld>
            <a:endParaRPr lang="da-DK" b="1" dirty="0">
              <a:solidFill>
                <a:schemeClr val="tx1"/>
              </a:solidFill>
            </a:endParaRPr>
          </a:p>
        </p:txBody>
      </p:sp>
      <p:sp>
        <p:nvSpPr>
          <p:cNvPr id="3" name="Tekstfelt 2">
            <a:extLst>
              <a:ext uri="{FF2B5EF4-FFF2-40B4-BE49-F238E27FC236}">
                <a16:creationId xmlns:a16="http://schemas.microsoft.com/office/drawing/2014/main" id="{67B507A0-0E8B-11FD-E0D0-3845E7467EB4}"/>
              </a:ext>
            </a:extLst>
          </p:cNvPr>
          <p:cNvSpPr txBox="1"/>
          <p:nvPr/>
        </p:nvSpPr>
        <p:spPr>
          <a:xfrm>
            <a:off x="4993534" y="2944861"/>
            <a:ext cx="3923072" cy="968278"/>
          </a:xfrm>
          <a:prstGeom prst="rect">
            <a:avLst/>
          </a:prstGeom>
          <a:noFill/>
        </p:spPr>
        <p:txBody>
          <a:bodyPr wrap="square" rtlCol="0">
            <a:spAutoFit/>
          </a:bodyPr>
          <a:lstStyle/>
          <a:p>
            <a:pPr marL="342900" lvl="0" indent="-342900">
              <a:lnSpc>
                <a:spcPct val="107000"/>
              </a:lnSpc>
              <a:buFont typeface="Arial" panose="020B0604020202020204" pitchFamily="34" charset="0"/>
              <a:buChar char="•"/>
            </a:pPr>
            <a:r>
              <a:rPr lang="da-DK" sz="1800" kern="100" dirty="0">
                <a:effectLst/>
                <a:ea typeface="Calibri" panose="020F0502020204030204" pitchFamily="34" charset="0"/>
                <a:cs typeface="Times New Roman" panose="02020603050405020304" pitchFamily="18" charset="0"/>
              </a:rPr>
              <a:t>Hvad kan vi i teamet blive bedre til?</a:t>
            </a:r>
          </a:p>
          <a:p>
            <a:pPr marL="342900" lvl="0" indent="-342900">
              <a:lnSpc>
                <a:spcPct val="107000"/>
              </a:lnSpc>
              <a:buFont typeface="Arial" panose="020B0604020202020204" pitchFamily="34" charset="0"/>
              <a:buChar char="•"/>
            </a:pPr>
            <a:r>
              <a:rPr lang="da-DK" kern="100" dirty="0">
                <a:cs typeface="Times New Roman" panose="02020603050405020304" pitchFamily="18" charset="0"/>
              </a:rPr>
              <a:t>Hvad skal vi fortsætte med at gøre?</a:t>
            </a:r>
          </a:p>
          <a:p>
            <a:pPr marL="342900" lvl="0" indent="-342900">
              <a:lnSpc>
                <a:spcPct val="107000"/>
              </a:lnSpc>
              <a:buFont typeface="Arial" panose="020B0604020202020204" pitchFamily="34" charset="0"/>
              <a:buChar char="•"/>
            </a:pPr>
            <a:endParaRPr lang="da-DK" dirty="0"/>
          </a:p>
        </p:txBody>
      </p:sp>
      <p:grpSp>
        <p:nvGrpSpPr>
          <p:cNvPr id="8" name="Gruppe 7">
            <a:extLst>
              <a:ext uri="{FF2B5EF4-FFF2-40B4-BE49-F238E27FC236}">
                <a16:creationId xmlns:a16="http://schemas.microsoft.com/office/drawing/2014/main" id="{9719B54B-B65E-962A-7B04-82EC23C3C453}"/>
              </a:ext>
            </a:extLst>
          </p:cNvPr>
          <p:cNvGrpSpPr>
            <a:grpSpLocks/>
          </p:cNvGrpSpPr>
          <p:nvPr/>
        </p:nvGrpSpPr>
        <p:grpSpPr bwMode="auto">
          <a:xfrm>
            <a:off x="759868" y="1439172"/>
            <a:ext cx="4006272" cy="3878781"/>
            <a:chOff x="1048114" y="1052141"/>
            <a:chExt cx="113335" cy="112016"/>
          </a:xfrm>
        </p:grpSpPr>
        <p:sp>
          <p:nvSpPr>
            <p:cNvPr id="12" name="Text Box 53">
              <a:extLst>
                <a:ext uri="{FF2B5EF4-FFF2-40B4-BE49-F238E27FC236}">
                  <a16:creationId xmlns:a16="http://schemas.microsoft.com/office/drawing/2014/main" id="{8026F8AC-11F9-E79A-4DFD-52CF963999E2}"/>
                </a:ext>
              </a:extLst>
            </p:cNvPr>
            <p:cNvSpPr txBox="1">
              <a:spLocks noChangeArrowheads="1"/>
            </p:cNvSpPr>
            <p:nvPr/>
          </p:nvSpPr>
          <p:spPr bwMode="auto">
            <a:xfrm>
              <a:off x="1072694" y="1082787"/>
              <a:ext cx="10611" cy="87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txBody>
            <a:bodyPr rot="0" vert="horz" wrap="square" lIns="36576" tIns="36576" rIns="36576" bIns="36576" anchor="t" anchorCtr="0" upright="1">
              <a:noAutofit/>
            </a:bodyPr>
            <a:lstStyle/>
            <a:p>
              <a:pPr>
                <a:lnSpc>
                  <a:spcPct val="118000"/>
                </a:lnSpc>
                <a:spcAft>
                  <a:spcPts val="600"/>
                </a:spcAft>
              </a:pPr>
              <a:r>
                <a:rPr lang="da-DK" sz="1000" kern="1400">
                  <a:solidFill>
                    <a:srgbClr val="000000"/>
                  </a:solidFill>
                  <a:effectLst/>
                  <a:latin typeface="Calibri" panose="020F0502020204030204" pitchFamily="34" charset="0"/>
                  <a:ea typeface="Times New Roman" panose="02020603050405020304" pitchFamily="18" charset="0"/>
                </a:rPr>
                <a:t> </a:t>
              </a:r>
            </a:p>
          </p:txBody>
        </p:sp>
        <p:sp>
          <p:nvSpPr>
            <p:cNvPr id="13" name="Arc 59">
              <a:extLst>
                <a:ext uri="{FF2B5EF4-FFF2-40B4-BE49-F238E27FC236}">
                  <a16:creationId xmlns:a16="http://schemas.microsoft.com/office/drawing/2014/main" id="{06C9BCDB-4A90-0863-C43F-E18FC0991E51}"/>
                </a:ext>
              </a:extLst>
            </p:cNvPr>
            <p:cNvSpPr>
              <a:spLocks/>
            </p:cNvSpPr>
            <p:nvPr/>
          </p:nvSpPr>
          <p:spPr bwMode="auto">
            <a:xfrm rot="-68340652">
              <a:off x="1128124" y="1140912"/>
              <a:ext cx="24791" cy="21700"/>
            </a:xfrm>
            <a:custGeom>
              <a:avLst/>
              <a:gdLst>
                <a:gd name="G0" fmla="+- 4558 0 0"/>
                <a:gd name="G1" fmla="+- 21600 0 0"/>
                <a:gd name="G2" fmla="+- 21600 0 0"/>
                <a:gd name="T0" fmla="*/ 0 w 26158"/>
                <a:gd name="T1" fmla="*/ 486 h 21600"/>
                <a:gd name="T2" fmla="*/ 26158 w 26158"/>
                <a:gd name="T3" fmla="*/ 21600 h 21600"/>
                <a:gd name="T4" fmla="*/ 4558 w 26158"/>
                <a:gd name="T5" fmla="*/ 21600 h 21600"/>
              </a:gdLst>
              <a:ahLst/>
              <a:cxnLst>
                <a:cxn ang="0">
                  <a:pos x="T0" y="T1"/>
                </a:cxn>
                <a:cxn ang="0">
                  <a:pos x="T2" y="T3"/>
                </a:cxn>
                <a:cxn ang="0">
                  <a:pos x="T4" y="T5"/>
                </a:cxn>
              </a:cxnLst>
              <a:rect l="0" t="0" r="r" b="b"/>
              <a:pathLst>
                <a:path w="26158" h="21600" fill="none">
                  <a:moveTo>
                    <a:pt x="0" y="486"/>
                  </a:moveTo>
                  <a:cubicBezTo>
                    <a:pt x="1497" y="163"/>
                    <a:pt x="3025" y="0"/>
                    <a:pt x="4558" y="0"/>
                  </a:cubicBezTo>
                  <a:cubicBezTo>
                    <a:pt x="16487" y="0"/>
                    <a:pt x="26158" y="9670"/>
                    <a:pt x="26158" y="21600"/>
                  </a:cubicBezTo>
                </a:path>
                <a:path w="26158" h="21600" stroke="0">
                  <a:moveTo>
                    <a:pt x="0" y="486"/>
                  </a:moveTo>
                  <a:cubicBezTo>
                    <a:pt x="1497" y="163"/>
                    <a:pt x="3025" y="0"/>
                    <a:pt x="4558" y="0"/>
                  </a:cubicBezTo>
                  <a:cubicBezTo>
                    <a:pt x="16487" y="0"/>
                    <a:pt x="26158" y="9670"/>
                    <a:pt x="26158" y="21600"/>
                  </a:cubicBezTo>
                  <a:lnTo>
                    <a:pt x="4558" y="21600"/>
                  </a:lnTo>
                  <a:close/>
                </a:path>
              </a:pathLst>
            </a:custGeom>
            <a:noFill/>
            <a:ln w="28575" cap="rnd">
              <a:solidFill>
                <a:schemeClr val="dk1">
                  <a:lumMod val="0"/>
                  <a:lumOff val="0"/>
                </a:schemeClr>
              </a:solidFill>
              <a:prstDash val="sysDot"/>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36576" tIns="36576" rIns="36576" bIns="36576" anchor="t" anchorCtr="0" upright="1">
              <a:noAutofit/>
            </a:bodyPr>
            <a:lstStyle/>
            <a:p>
              <a:endParaRPr lang="da-DK"/>
            </a:p>
          </p:txBody>
        </p:sp>
        <p:pic>
          <p:nvPicPr>
            <p:cNvPr id="14" name="Picture 61">
              <a:extLst>
                <a:ext uri="{FF2B5EF4-FFF2-40B4-BE49-F238E27FC236}">
                  <a16:creationId xmlns:a16="http://schemas.microsoft.com/office/drawing/2014/main" id="{9C19C7ED-D83D-7DB2-0B09-2D891231592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8114" y="1052141"/>
              <a:ext cx="113335" cy="105409"/>
            </a:xfrm>
            <a:prstGeom prst="rect">
              <a:avLst/>
            </a:prstGeom>
            <a:solidFill>
              <a:schemeClr val="bg1"/>
            </a:solidFill>
            <a:ln>
              <a:noFill/>
            </a:ln>
            <a:effectLst/>
            <a:extLst>
              <a:ext uri="{91240B29-F687-4F45-9708-019B960494DF}">
                <a14:hiddenLine xmlns:a14="http://schemas.microsoft.com/office/drawing/2010/main" w="25400">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pic>
      </p:grpSp>
    </p:spTree>
    <p:extLst>
      <p:ext uri="{BB962C8B-B14F-4D97-AF65-F5344CB8AC3E}">
        <p14:creationId xmlns:p14="http://schemas.microsoft.com/office/powerpoint/2010/main" val="345845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164700"/>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Titel 2">
            <a:extLst>
              <a:ext uri="{FF2B5EF4-FFF2-40B4-BE49-F238E27FC236}">
                <a16:creationId xmlns:a16="http://schemas.microsoft.com/office/drawing/2014/main" id="{6035B3F9-BDBF-1A30-2D7B-980B51FE529C}"/>
              </a:ext>
            </a:extLst>
          </p:cNvPr>
          <p:cNvSpPr>
            <a:spLocks noGrp="1"/>
          </p:cNvSpPr>
          <p:nvPr>
            <p:ph type="ctrTitle"/>
          </p:nvPr>
        </p:nvSpPr>
        <p:spPr>
          <a:xfrm>
            <a:off x="429296" y="160679"/>
            <a:ext cx="7711981" cy="689098"/>
          </a:xfrm>
        </p:spPr>
        <p:txBody>
          <a:bodyPr>
            <a:noAutofit/>
          </a:bodyPr>
          <a:lstStyle/>
          <a:p>
            <a:pPr algn="l"/>
            <a:r>
              <a:rPr lang="da-DK" sz="4000" b="1" dirty="0">
                <a:latin typeface="+mn-lt"/>
              </a:rPr>
              <a:t>Individuelt fokus - Del 2 </a:t>
            </a:r>
          </a:p>
        </p:txBody>
      </p:sp>
      <p:sp>
        <p:nvSpPr>
          <p:cNvPr id="8" name="Pladsholder til indhold 2">
            <a:extLst>
              <a:ext uri="{FF2B5EF4-FFF2-40B4-BE49-F238E27FC236}">
                <a16:creationId xmlns:a16="http://schemas.microsoft.com/office/drawing/2014/main" id="{62B1BF08-DA87-BE23-7155-74E952DCEC0F}"/>
              </a:ext>
            </a:extLst>
          </p:cNvPr>
          <p:cNvSpPr txBox="1">
            <a:spLocks/>
          </p:cNvSpPr>
          <p:nvPr/>
        </p:nvSpPr>
        <p:spPr>
          <a:xfrm>
            <a:off x="511081" y="1071140"/>
            <a:ext cx="7886700" cy="44874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lgn="l"/>
            <a:endParaRPr lang="da-DK" dirty="0"/>
          </a:p>
        </p:txBody>
      </p:sp>
      <p:sp>
        <p:nvSpPr>
          <p:cNvPr id="2" name="Taleboble: oval 1">
            <a:extLst>
              <a:ext uri="{FF2B5EF4-FFF2-40B4-BE49-F238E27FC236}">
                <a16:creationId xmlns:a16="http://schemas.microsoft.com/office/drawing/2014/main" id="{AFC474EF-18D0-9778-ACF4-F5E07D831957}"/>
              </a:ext>
            </a:extLst>
          </p:cNvPr>
          <p:cNvSpPr/>
          <p:nvPr/>
        </p:nvSpPr>
        <p:spPr>
          <a:xfrm>
            <a:off x="5419992" y="2507918"/>
            <a:ext cx="2163773" cy="1290262"/>
          </a:xfrm>
          <a:prstGeom prst="wedgeEllipseCallout">
            <a:avLst>
              <a:gd name="adj1" fmla="val 41875"/>
              <a:gd name="adj2" fmla="val 66937"/>
            </a:avLst>
          </a:prstGeom>
          <a:solidFill>
            <a:srgbClr val="BFD26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aleboble: oval 8">
            <a:extLst>
              <a:ext uri="{FF2B5EF4-FFF2-40B4-BE49-F238E27FC236}">
                <a16:creationId xmlns:a16="http://schemas.microsoft.com/office/drawing/2014/main" id="{6887754D-58EA-D4D6-83BC-1DF3701D5113}"/>
              </a:ext>
            </a:extLst>
          </p:cNvPr>
          <p:cNvSpPr/>
          <p:nvPr/>
        </p:nvSpPr>
        <p:spPr>
          <a:xfrm>
            <a:off x="4198890" y="3011009"/>
            <a:ext cx="2082214" cy="960512"/>
          </a:xfrm>
          <a:prstGeom prst="wedgeEllipseCallout">
            <a:avLst>
              <a:gd name="adj1" fmla="val -28388"/>
              <a:gd name="adj2" fmla="val 81949"/>
            </a:avLst>
          </a:prstGeom>
          <a:solidFill>
            <a:srgbClr val="BFD26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Pladsholder til indhold 2">
            <a:extLst>
              <a:ext uri="{FF2B5EF4-FFF2-40B4-BE49-F238E27FC236}">
                <a16:creationId xmlns:a16="http://schemas.microsoft.com/office/drawing/2014/main" id="{05A73DE2-B576-A309-2ED9-19A8396BD3E7}"/>
              </a:ext>
            </a:extLst>
          </p:cNvPr>
          <p:cNvSpPr txBox="1">
            <a:spLocks/>
          </p:cNvSpPr>
          <p:nvPr/>
        </p:nvSpPr>
        <p:spPr>
          <a:xfrm>
            <a:off x="429296" y="1185275"/>
            <a:ext cx="7886700" cy="44874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da-DK" dirty="0"/>
              <a:t>Hvilke kompetencer og relationer har du brug for at udvikle for at kunne løse kerneopgaven bedst muligt?</a:t>
            </a:r>
          </a:p>
          <a:p>
            <a:pPr marL="342900" indent="-342900" algn="l">
              <a:buFont typeface="Arial" panose="020B0604020202020204" pitchFamily="34" charset="0"/>
              <a:buChar char="•"/>
            </a:pPr>
            <a:r>
              <a:rPr lang="da-DK" dirty="0"/>
              <a:t>Hvad kan du gøre for at udvikle disse?</a:t>
            </a:r>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endParaRPr lang="da-DK" b="1" dirty="0"/>
          </a:p>
        </p:txBody>
      </p:sp>
      <p:sp>
        <p:nvSpPr>
          <p:cNvPr id="13" name="Pladsholder til slidenummer 12">
            <a:extLst>
              <a:ext uri="{FF2B5EF4-FFF2-40B4-BE49-F238E27FC236}">
                <a16:creationId xmlns:a16="http://schemas.microsoft.com/office/drawing/2014/main" id="{A308C0EB-9DA3-0C26-863E-83D30CF774C4}"/>
              </a:ext>
            </a:extLst>
          </p:cNvPr>
          <p:cNvSpPr>
            <a:spLocks noGrp="1"/>
          </p:cNvSpPr>
          <p:nvPr>
            <p:ph type="sldNum" sz="quarter" idx="12"/>
          </p:nvPr>
        </p:nvSpPr>
        <p:spPr>
          <a:xfrm>
            <a:off x="8479565" y="5274171"/>
            <a:ext cx="532559" cy="365125"/>
          </a:xfrm>
        </p:spPr>
        <p:txBody>
          <a:bodyPr/>
          <a:lstStyle/>
          <a:p>
            <a:fld id="{46C5E8DA-00BE-4907-8DE9-4CA399CA52DB}" type="slidenum">
              <a:rPr lang="da-DK" b="1" smtClean="0">
                <a:solidFill>
                  <a:schemeClr val="tx1"/>
                </a:solidFill>
              </a:rPr>
              <a:t>6</a:t>
            </a:fld>
            <a:endParaRPr lang="da-DK" b="1" dirty="0">
              <a:solidFill>
                <a:schemeClr val="tx1"/>
              </a:solidFill>
            </a:endParaRPr>
          </a:p>
        </p:txBody>
      </p:sp>
    </p:spTree>
    <p:extLst>
      <p:ext uri="{BB962C8B-B14F-4D97-AF65-F5344CB8AC3E}">
        <p14:creationId xmlns:p14="http://schemas.microsoft.com/office/powerpoint/2010/main" val="120130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39725"/>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Tekstfelt 8">
            <a:extLst>
              <a:ext uri="{FF2B5EF4-FFF2-40B4-BE49-F238E27FC236}">
                <a16:creationId xmlns:a16="http://schemas.microsoft.com/office/drawing/2014/main" id="{D1EB809C-511F-80D0-CB98-A921B281FFC4}"/>
              </a:ext>
            </a:extLst>
          </p:cNvPr>
          <p:cNvSpPr txBox="1"/>
          <p:nvPr/>
        </p:nvSpPr>
        <p:spPr>
          <a:xfrm>
            <a:off x="403639" y="251104"/>
            <a:ext cx="7590503" cy="707886"/>
          </a:xfrm>
          <a:prstGeom prst="rect">
            <a:avLst/>
          </a:prstGeom>
          <a:noFill/>
        </p:spPr>
        <p:txBody>
          <a:bodyPr wrap="square" rtlCol="0">
            <a:spAutoFit/>
          </a:bodyPr>
          <a:lstStyle/>
          <a:p>
            <a:r>
              <a:rPr lang="da-DK" sz="4000" b="1" dirty="0"/>
              <a:t>Fælles Kompetenceskema</a:t>
            </a:r>
          </a:p>
        </p:txBody>
      </p:sp>
      <p:sp>
        <p:nvSpPr>
          <p:cNvPr id="2" name="Pladsholder til slidenummer 1">
            <a:extLst>
              <a:ext uri="{FF2B5EF4-FFF2-40B4-BE49-F238E27FC236}">
                <a16:creationId xmlns:a16="http://schemas.microsoft.com/office/drawing/2014/main" id="{18CA9501-EEAB-A6AE-63EE-C3CE1FD690E7}"/>
              </a:ext>
            </a:extLst>
          </p:cNvPr>
          <p:cNvSpPr>
            <a:spLocks noGrp="1"/>
          </p:cNvSpPr>
          <p:nvPr>
            <p:ph type="sldNum" sz="quarter" idx="12"/>
          </p:nvPr>
        </p:nvSpPr>
        <p:spPr>
          <a:xfrm>
            <a:off x="6954725" y="5255955"/>
            <a:ext cx="2057400" cy="365125"/>
          </a:xfrm>
        </p:spPr>
        <p:txBody>
          <a:bodyPr/>
          <a:lstStyle/>
          <a:p>
            <a:fld id="{46C5E8DA-00BE-4907-8DE9-4CA399CA52DB}" type="slidenum">
              <a:rPr lang="da-DK" b="1" smtClean="0">
                <a:solidFill>
                  <a:schemeClr val="tx1"/>
                </a:solidFill>
              </a:rPr>
              <a:t>7</a:t>
            </a:fld>
            <a:endParaRPr lang="da-DK" b="1" dirty="0">
              <a:solidFill>
                <a:schemeClr val="tx1"/>
              </a:solidFill>
            </a:endParaRPr>
          </a:p>
        </p:txBody>
      </p:sp>
      <p:pic>
        <p:nvPicPr>
          <p:cNvPr id="8" name="Billede 7">
            <a:extLst>
              <a:ext uri="{FF2B5EF4-FFF2-40B4-BE49-F238E27FC236}">
                <a16:creationId xmlns:a16="http://schemas.microsoft.com/office/drawing/2014/main" id="{DA56A53C-D5E7-A2A8-271B-7B288FDFEFE4}"/>
              </a:ext>
            </a:extLst>
          </p:cNvPr>
          <p:cNvPicPr>
            <a:picLocks noChangeAspect="1"/>
          </p:cNvPicPr>
          <p:nvPr/>
        </p:nvPicPr>
        <p:blipFill>
          <a:blip r:embed="rId6"/>
          <a:stretch>
            <a:fillRect/>
          </a:stretch>
        </p:blipFill>
        <p:spPr>
          <a:xfrm>
            <a:off x="521111" y="1544827"/>
            <a:ext cx="8023122" cy="3263768"/>
          </a:xfrm>
          <a:prstGeom prst="rect">
            <a:avLst/>
          </a:prstGeom>
          <a:ln w="12700">
            <a:solidFill>
              <a:schemeClr val="tx1"/>
            </a:solidFill>
          </a:ln>
        </p:spPr>
      </p:pic>
    </p:spTree>
    <p:extLst>
      <p:ext uri="{BB962C8B-B14F-4D97-AF65-F5344CB8AC3E}">
        <p14:creationId xmlns:p14="http://schemas.microsoft.com/office/powerpoint/2010/main" val="200639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39725"/>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Tekstfelt 8">
            <a:extLst>
              <a:ext uri="{FF2B5EF4-FFF2-40B4-BE49-F238E27FC236}">
                <a16:creationId xmlns:a16="http://schemas.microsoft.com/office/drawing/2014/main" id="{D1EB809C-511F-80D0-CB98-A921B281FFC4}"/>
              </a:ext>
            </a:extLst>
          </p:cNvPr>
          <p:cNvSpPr txBox="1"/>
          <p:nvPr/>
        </p:nvSpPr>
        <p:spPr>
          <a:xfrm>
            <a:off x="597912" y="338690"/>
            <a:ext cx="7590503" cy="707886"/>
          </a:xfrm>
          <a:prstGeom prst="rect">
            <a:avLst/>
          </a:prstGeom>
          <a:noFill/>
        </p:spPr>
        <p:txBody>
          <a:bodyPr wrap="square" rtlCol="0">
            <a:spAutoFit/>
          </a:bodyPr>
          <a:lstStyle/>
          <a:p>
            <a:r>
              <a:rPr lang="da-DK" sz="4000" b="1" dirty="0"/>
              <a:t>Næste skridt</a:t>
            </a:r>
          </a:p>
        </p:txBody>
      </p:sp>
      <p:sp>
        <p:nvSpPr>
          <p:cNvPr id="2" name="Pladsholder til indhold 2">
            <a:extLst>
              <a:ext uri="{FF2B5EF4-FFF2-40B4-BE49-F238E27FC236}">
                <a16:creationId xmlns:a16="http://schemas.microsoft.com/office/drawing/2014/main" id="{5C765625-9CEA-8617-7396-9800B854A083}"/>
              </a:ext>
            </a:extLst>
          </p:cNvPr>
          <p:cNvSpPr txBox="1">
            <a:spLocks/>
          </p:cNvSpPr>
          <p:nvPr/>
        </p:nvSpPr>
        <p:spPr>
          <a:xfrm>
            <a:off x="511081" y="1335228"/>
            <a:ext cx="7886700" cy="42233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da-DK" sz="2200" dirty="0"/>
              <a:t>Hvordan vil vi samle op og gøre status på det, vi har aftalt i teamet? </a:t>
            </a:r>
          </a:p>
          <a:p>
            <a:pPr marL="342900" indent="-342900" algn="l">
              <a:buFont typeface="Arial" panose="020B0604020202020204" pitchFamily="34" charset="0"/>
              <a:buChar char="•"/>
            </a:pPr>
            <a:r>
              <a:rPr lang="da-DK" sz="2200" dirty="0"/>
              <a:t>Hvilke handlinger vil jeg som medarbejder selv gå i gang med for at leve op til det, vi har aftalt?</a:t>
            </a:r>
            <a:endParaRPr lang="da-DK" b="1" dirty="0"/>
          </a:p>
        </p:txBody>
      </p:sp>
      <p:sp>
        <p:nvSpPr>
          <p:cNvPr id="3" name="Pladsholder til slidenummer 2">
            <a:extLst>
              <a:ext uri="{FF2B5EF4-FFF2-40B4-BE49-F238E27FC236}">
                <a16:creationId xmlns:a16="http://schemas.microsoft.com/office/drawing/2014/main" id="{206FFFB1-1166-62BB-24D9-02302EB804A1}"/>
              </a:ext>
            </a:extLst>
          </p:cNvPr>
          <p:cNvSpPr>
            <a:spLocks noGrp="1"/>
          </p:cNvSpPr>
          <p:nvPr>
            <p:ph type="sldNum" sz="quarter" idx="12"/>
          </p:nvPr>
        </p:nvSpPr>
        <p:spPr>
          <a:xfrm>
            <a:off x="6954725" y="5276390"/>
            <a:ext cx="2057400" cy="365125"/>
          </a:xfrm>
        </p:spPr>
        <p:txBody>
          <a:bodyPr/>
          <a:lstStyle/>
          <a:p>
            <a:fld id="{46C5E8DA-00BE-4907-8DE9-4CA399CA52DB}" type="slidenum">
              <a:rPr lang="da-DK" b="1" smtClean="0">
                <a:solidFill>
                  <a:schemeClr val="tx1"/>
                </a:solidFill>
              </a:rPr>
              <a:t>8</a:t>
            </a:fld>
            <a:endParaRPr lang="da-DK" b="1" dirty="0">
              <a:solidFill>
                <a:schemeClr val="tx1"/>
              </a:solidFill>
            </a:endParaRPr>
          </a:p>
        </p:txBody>
      </p:sp>
    </p:spTree>
    <p:extLst>
      <p:ext uri="{BB962C8B-B14F-4D97-AF65-F5344CB8AC3E}">
        <p14:creationId xmlns:p14="http://schemas.microsoft.com/office/powerpoint/2010/main" val="3304862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e 6" title="Decorative"/>
          <p:cNvGrpSpPr/>
          <p:nvPr/>
        </p:nvGrpSpPr>
        <p:grpSpPr>
          <a:xfrm>
            <a:off x="0" y="-57472"/>
            <a:ext cx="9144000" cy="5788179"/>
            <a:chOff x="1019597" y="527377"/>
            <a:chExt cx="9144000" cy="5780087"/>
          </a:xfrm>
        </p:grpSpPr>
        <p:sp>
          <p:nvSpPr>
            <p:cNvPr id="6" name="Rectangle 4"/>
            <p:cNvSpPr>
              <a:spLocks noChangeArrowheads="1"/>
            </p:cNvSpPr>
            <p:nvPr/>
          </p:nvSpPr>
          <p:spPr bwMode="auto">
            <a:xfrm>
              <a:off x="1019597" y="527377"/>
              <a:ext cx="9144000" cy="5780087"/>
            </a:xfrm>
            <a:prstGeom prst="rect">
              <a:avLst/>
            </a:prstGeom>
            <a:solidFill>
              <a:schemeClr val="bg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dirty="0"/>
            </a:p>
          </p:txBody>
        </p:sp>
        <p:sp>
          <p:nvSpPr>
            <p:cNvPr id="5" name="Rectangle 3"/>
            <p:cNvSpPr>
              <a:spLocks noChangeArrowheads="1"/>
            </p:cNvSpPr>
            <p:nvPr/>
          </p:nvSpPr>
          <p:spPr bwMode="auto">
            <a:xfrm>
              <a:off x="1019597" y="6232263"/>
              <a:ext cx="9144000" cy="69012"/>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grpSp>
      <p:sp>
        <p:nvSpPr>
          <p:cNvPr id="4" name="Rectangle 2" title="Decorative"/>
          <p:cNvSpPr>
            <a:spLocks noChangeArrowheads="1"/>
          </p:cNvSpPr>
          <p:nvPr/>
        </p:nvSpPr>
        <p:spPr bwMode="auto">
          <a:xfrm>
            <a:off x="0" y="5780087"/>
            <a:ext cx="9144000" cy="1077913"/>
          </a:xfrm>
          <a:prstGeom prst="rect">
            <a:avLst/>
          </a:prstGeom>
          <a:solidFill>
            <a:srgbClr val="BFD26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da-DK"/>
          </a:p>
        </p:txBody>
      </p:sp>
      <p:pic>
        <p:nvPicPr>
          <p:cNvPr id="10" name="Billede 9" title="Decorativ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706" y="6093303"/>
            <a:ext cx="1647419" cy="796330"/>
          </a:xfrm>
          <a:prstGeom prst="rect">
            <a:avLst/>
          </a:prstGeom>
        </p:spPr>
      </p:pic>
      <p:pic>
        <p:nvPicPr>
          <p:cNvPr id="11" name="Billede 10" title="Decorative"/>
          <p:cNvPicPr>
            <a:picLocks noChangeAspect="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97781" y="226578"/>
            <a:ext cx="471090" cy="531346"/>
          </a:xfrm>
          <a:prstGeom prst="rect">
            <a:avLst/>
          </a:prstGeom>
          <a:solidFill>
            <a:schemeClr val="bg1"/>
          </a:solidFill>
        </p:spPr>
      </p:pic>
      <p:pic>
        <p:nvPicPr>
          <p:cNvPr id="1027" name="Picture 3" descr="TUS Logo"/>
          <p:cNvPicPr>
            <a:picLocks noChangeAspect="1" noChangeArrowheads="1"/>
          </p:cNvPicPr>
          <p:nvPr/>
        </p:nvPicPr>
        <p:blipFill>
          <a:blip r:embed="rId5" cstate="print">
            <a:extLst>
              <a:ext uri="{28A0092B-C50C-407E-A947-70E740481C1C}">
                <a14:useLocalDpi xmlns:a14="http://schemas.microsoft.com/office/drawing/2010/main" val="0"/>
              </a:ext>
            </a:extLst>
          </a:blip>
          <a:srcRect l="476" r="476"/>
          <a:stretch>
            <a:fillRect/>
          </a:stretch>
        </p:blipFill>
        <p:spPr bwMode="auto">
          <a:xfrm>
            <a:off x="131875" y="5272384"/>
            <a:ext cx="1002140" cy="10038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4" name="Titel 1">
            <a:extLst>
              <a:ext uri="{FF2B5EF4-FFF2-40B4-BE49-F238E27FC236}">
                <a16:creationId xmlns:a16="http://schemas.microsoft.com/office/drawing/2014/main" id="{644D0CA5-7506-7AC2-8D2F-5C1BFFF9A652}"/>
              </a:ext>
            </a:extLst>
          </p:cNvPr>
          <p:cNvSpPr>
            <a:spLocks noGrp="1"/>
          </p:cNvSpPr>
          <p:nvPr>
            <p:ph type="ctrTitle"/>
          </p:nvPr>
        </p:nvSpPr>
        <p:spPr>
          <a:xfrm>
            <a:off x="685800" y="2049311"/>
            <a:ext cx="7772400" cy="2387600"/>
          </a:xfrm>
        </p:spPr>
        <p:txBody>
          <a:bodyPr>
            <a:noAutofit/>
          </a:bodyPr>
          <a:lstStyle/>
          <a:p>
            <a:pPr algn="ctr"/>
            <a:r>
              <a:rPr lang="da-DK" sz="4000" b="1" dirty="0">
                <a:ea typeface="Roboto Black" panose="02000000000000000000" pitchFamily="2" charset="0"/>
                <a:cs typeface="Roboto Black" panose="02000000000000000000" pitchFamily="2" charset="0"/>
              </a:rPr>
              <a:t>Afrunding</a:t>
            </a:r>
            <a:br>
              <a:rPr lang="da-DK" sz="4000" b="1" dirty="0">
                <a:ea typeface="Roboto Black" panose="02000000000000000000" pitchFamily="2" charset="0"/>
                <a:cs typeface="Roboto Black" panose="02000000000000000000" pitchFamily="2" charset="0"/>
              </a:rPr>
            </a:br>
            <a:r>
              <a:rPr lang="da-DK" sz="4000" b="1" dirty="0">
                <a:ea typeface="Roboto Black" panose="02000000000000000000" pitchFamily="2" charset="0"/>
                <a:cs typeface="Roboto Black" panose="02000000000000000000" pitchFamily="2" charset="0"/>
              </a:rPr>
              <a:t>&amp;</a:t>
            </a:r>
            <a:br>
              <a:rPr lang="da-DK" sz="4000" b="1" dirty="0">
                <a:ea typeface="Roboto Black" panose="02000000000000000000" pitchFamily="2" charset="0"/>
                <a:cs typeface="Roboto Black" panose="02000000000000000000" pitchFamily="2" charset="0"/>
              </a:rPr>
            </a:br>
            <a:r>
              <a:rPr lang="da-DK" sz="4000" b="1" dirty="0">
                <a:ea typeface="Roboto Black" panose="02000000000000000000" pitchFamily="2" charset="0"/>
                <a:cs typeface="Roboto Black" panose="02000000000000000000" pitchFamily="2" charset="0"/>
              </a:rPr>
              <a:t>spørgsmål</a:t>
            </a:r>
            <a:br>
              <a:rPr lang="da-DK" sz="3600" b="1" dirty="0">
                <a:latin typeface="+mn-lt"/>
                <a:ea typeface="Roboto Black" panose="02000000000000000000" pitchFamily="2" charset="0"/>
                <a:cs typeface="Roboto Black" panose="02000000000000000000" pitchFamily="2" charset="0"/>
              </a:rPr>
            </a:br>
            <a:br>
              <a:rPr lang="da-DK" sz="3200" b="1" dirty="0">
                <a:latin typeface="+mn-lt"/>
                <a:ea typeface="Roboto Black" panose="02000000000000000000" pitchFamily="2" charset="0"/>
                <a:cs typeface="Roboto Black" panose="02000000000000000000" pitchFamily="2" charset="0"/>
              </a:rPr>
            </a:br>
            <a:endParaRPr lang="da-DK" sz="2800" b="1" dirty="0">
              <a:solidFill>
                <a:srgbClr val="8C5389"/>
              </a:solidFill>
              <a:latin typeface="+mn-lt"/>
              <a:ea typeface="Roboto Black" panose="02000000000000000000" pitchFamily="2" charset="0"/>
              <a:cs typeface="Roboto Black" panose="02000000000000000000" pitchFamily="2" charset="0"/>
            </a:endParaRPr>
          </a:p>
        </p:txBody>
      </p:sp>
      <p:sp>
        <p:nvSpPr>
          <p:cNvPr id="2" name="Pladsholder til slidenummer 1">
            <a:extLst>
              <a:ext uri="{FF2B5EF4-FFF2-40B4-BE49-F238E27FC236}">
                <a16:creationId xmlns:a16="http://schemas.microsoft.com/office/drawing/2014/main" id="{8578628F-BD82-2114-422E-E40D52656293}"/>
              </a:ext>
            </a:extLst>
          </p:cNvPr>
          <p:cNvSpPr>
            <a:spLocks noGrp="1"/>
          </p:cNvSpPr>
          <p:nvPr>
            <p:ph type="sldNum" sz="quarter" idx="12"/>
          </p:nvPr>
        </p:nvSpPr>
        <p:spPr>
          <a:xfrm>
            <a:off x="6954725" y="5240896"/>
            <a:ext cx="2057400" cy="365125"/>
          </a:xfrm>
        </p:spPr>
        <p:txBody>
          <a:bodyPr/>
          <a:lstStyle/>
          <a:p>
            <a:fld id="{46C5E8DA-00BE-4907-8DE9-4CA399CA52DB}" type="slidenum">
              <a:rPr lang="da-DK" b="1" smtClean="0">
                <a:solidFill>
                  <a:schemeClr val="tx1"/>
                </a:solidFill>
              </a:rPr>
              <a:t>9</a:t>
            </a:fld>
            <a:endParaRPr lang="da-DK" b="1" dirty="0">
              <a:solidFill>
                <a:schemeClr val="tx1"/>
              </a:solidFill>
            </a:endParaRPr>
          </a:p>
        </p:txBody>
      </p:sp>
    </p:spTree>
    <p:extLst>
      <p:ext uri="{BB962C8B-B14F-4D97-AF65-F5344CB8AC3E}">
        <p14:creationId xmlns:p14="http://schemas.microsoft.com/office/powerpoint/2010/main" val="4605249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340bdfcc-9967-4927-8d26-9b2a068305f3"/>
</p:tagLst>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5153</TotalTime>
  <Words>1253</Words>
  <Application>Microsoft Office PowerPoint</Application>
  <PresentationFormat>Skærmshow (4:3)</PresentationFormat>
  <Paragraphs>86</Paragraphs>
  <Slides>10</Slides>
  <Notes>10</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10</vt:i4>
      </vt:variant>
    </vt:vector>
  </HeadingPairs>
  <TitlesOfParts>
    <vt:vector size="18" baseType="lpstr">
      <vt:lpstr>Arial</vt:lpstr>
      <vt:lpstr>Calibri</vt:lpstr>
      <vt:lpstr>Calibri Light</vt:lpstr>
      <vt:lpstr>Roboto Black</vt:lpstr>
      <vt:lpstr>Roboto Slab</vt:lpstr>
      <vt:lpstr>Segoe UI</vt:lpstr>
      <vt:lpstr>Times New Roman</vt:lpstr>
      <vt:lpstr>Office-tema</vt:lpstr>
      <vt:lpstr>TUS med IKU </vt:lpstr>
      <vt:lpstr>Dagsorden</vt:lpstr>
      <vt:lpstr>Hvad er TUS med IKU? </vt:lpstr>
      <vt:lpstr>Spilleregler</vt:lpstr>
      <vt:lpstr>PowerPoint-præsentation</vt:lpstr>
      <vt:lpstr>Individuelt fokus - Del 2 </vt:lpstr>
      <vt:lpstr>PowerPoint-præsentation</vt:lpstr>
      <vt:lpstr>PowerPoint-præsentation</vt:lpstr>
      <vt:lpstr>Afrunding &amp; spørgsmål  </vt:lpstr>
      <vt:lpstr>PowerPoint-præsentation</vt:lpstr>
    </vt:vector>
  </TitlesOfParts>
  <Company>Randers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MUS-Samtale</dc:title>
  <dc:creator>Janette Pihlsbech D Lauridsen</dc:creator>
  <cp:lastModifiedBy>Line Svendstrup Gjesing</cp:lastModifiedBy>
  <cp:revision>193</cp:revision>
  <cp:lastPrinted>2020-11-18T12:55:09Z</cp:lastPrinted>
  <dcterms:created xsi:type="dcterms:W3CDTF">2020-08-18T08:27:30Z</dcterms:created>
  <dcterms:modified xsi:type="dcterms:W3CDTF">2024-11-05T09:23:55Z</dcterms:modified>
</cp:coreProperties>
</file>