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19"/>
  </p:notesMasterIdLst>
  <p:handoutMasterIdLst>
    <p:handoutMasterId r:id="rId20"/>
  </p:handoutMasterIdLst>
  <p:sldIdLst>
    <p:sldId id="300" r:id="rId2"/>
    <p:sldId id="305" r:id="rId3"/>
    <p:sldId id="263" r:id="rId4"/>
    <p:sldId id="266" r:id="rId5"/>
    <p:sldId id="274" r:id="rId6"/>
    <p:sldId id="275" r:id="rId7"/>
    <p:sldId id="276" r:id="rId8"/>
    <p:sldId id="277" r:id="rId9"/>
    <p:sldId id="278" r:id="rId10"/>
    <p:sldId id="273" r:id="rId11"/>
    <p:sldId id="280" r:id="rId12"/>
    <p:sldId id="281" r:id="rId13"/>
    <p:sldId id="282" r:id="rId14"/>
    <p:sldId id="310" r:id="rId15"/>
    <p:sldId id="311" r:id="rId16"/>
    <p:sldId id="309" r:id="rId17"/>
    <p:sldId id="289" r:id="rId18"/>
  </p:sldIdLst>
  <p:sldSz cx="9144000" cy="5143500" type="screen16x9"/>
  <p:notesSz cx="6797675" cy="9926638"/>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72" userDrawn="1">
          <p15:clr>
            <a:srgbClr val="A4A3A4"/>
          </p15:clr>
        </p15:guide>
        <p15:guide id="2" orient="horz" pos="2971" userDrawn="1">
          <p15:clr>
            <a:srgbClr val="A4A3A4"/>
          </p15:clr>
        </p15:guide>
        <p15:guide id="3" orient="horz" pos="1805" userDrawn="1">
          <p15:clr>
            <a:srgbClr val="A4A3A4"/>
          </p15:clr>
        </p15:guide>
        <p15:guide id="4" orient="horz" pos="1161" userDrawn="1">
          <p15:clr>
            <a:srgbClr val="A4A3A4"/>
          </p15:clr>
        </p15:guide>
        <p15:guide id="5" orient="horz" pos="978" userDrawn="1">
          <p15:clr>
            <a:srgbClr val="A4A3A4"/>
          </p15:clr>
        </p15:guide>
        <p15:guide id="6" orient="horz" pos="258" userDrawn="1">
          <p15:clr>
            <a:srgbClr val="A4A3A4"/>
          </p15:clr>
        </p15:guide>
        <p15:guide id="7" pos="4657" userDrawn="1">
          <p15:clr>
            <a:srgbClr val="A4A3A4"/>
          </p15:clr>
        </p15:guide>
        <p15:guide id="8" pos="396" userDrawn="1">
          <p15:clr>
            <a:srgbClr val="A4A3A4"/>
          </p15:clr>
        </p15:guide>
        <p15:guide id="9" pos="5391" userDrawn="1">
          <p15:clr>
            <a:srgbClr val="A4A3A4"/>
          </p15:clr>
        </p15:guide>
        <p15:guide id="10" pos="111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Forfatter" initials="F"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BE1"/>
    <a:srgbClr val="FFDBC9"/>
    <a:srgbClr val="FFE4C9"/>
    <a:srgbClr val="FFCC99"/>
    <a:srgbClr val="FF9900"/>
    <a:srgbClr val="49C5B1"/>
    <a:srgbClr val="FFCDD2"/>
    <a:srgbClr val="FFEBED"/>
    <a:srgbClr val="F8485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69"/>
    <p:restoredTop sz="73834" autoAdjust="0"/>
  </p:normalViewPr>
  <p:slideViewPr>
    <p:cSldViewPr snapToGrid="0" snapToObjects="1">
      <p:cViewPr varScale="1">
        <p:scale>
          <a:sx n="110" d="100"/>
          <a:sy n="110" d="100"/>
        </p:scale>
        <p:origin x="1650" y="96"/>
      </p:cViewPr>
      <p:guideLst>
        <p:guide orient="horz" pos="2672"/>
        <p:guide orient="horz" pos="2971"/>
        <p:guide orient="horz" pos="1805"/>
        <p:guide orient="horz" pos="1161"/>
        <p:guide orient="horz" pos="978"/>
        <p:guide orient="horz" pos="258"/>
        <p:guide pos="4657"/>
        <p:guide pos="396"/>
        <p:guide pos="5391"/>
        <p:guide pos="1116"/>
      </p:guideLst>
    </p:cSldViewPr>
  </p:slideViewPr>
  <p:notesTextViewPr>
    <p:cViewPr>
      <p:scale>
        <a:sx n="100" d="100"/>
        <a:sy n="100" d="100"/>
      </p:scale>
      <p:origin x="0" y="0"/>
    </p:cViewPr>
  </p:notesTextViewPr>
  <p:notesViewPr>
    <p:cSldViewPr snapToGrid="0" snapToObjects="1">
      <p:cViewPr varScale="1">
        <p:scale>
          <a:sx n="52" d="100"/>
          <a:sy n="52" d="100"/>
        </p:scale>
        <p:origin x="295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189EC6C3-F041-9140-B7F1-5B19AD65B673}" type="datetimeFigureOut">
              <a:t>23-11-2021</a:t>
            </a:fld>
            <a:endParaRPr lang="da-DK"/>
          </a:p>
        </p:txBody>
      </p:sp>
      <p:sp>
        <p:nvSpPr>
          <p:cNvPr id="4" name="Pladsholder til sidefod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a-DK"/>
          </a:p>
        </p:txBody>
      </p:sp>
      <p:sp>
        <p:nvSpPr>
          <p:cNvPr id="5" name="Pladsholder til dias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759700A5-DF0B-9B4B-98D4-F6B6165D28EA}" type="slidenum">
              <a:t>‹nr.›</a:t>
            </a:fld>
            <a:endParaRPr lang="da-DK"/>
          </a:p>
        </p:txBody>
      </p:sp>
    </p:spTree>
    <p:extLst>
      <p:ext uri="{BB962C8B-B14F-4D97-AF65-F5344CB8AC3E}">
        <p14:creationId xmlns:p14="http://schemas.microsoft.com/office/powerpoint/2010/main" val="17662924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D2771E3-E118-A64A-94C4-2BB8B54C7BA5}" type="datetimeFigureOut">
              <a:t>23-11-2021</a:t>
            </a:fld>
            <a:endParaRPr lang="da-DK"/>
          </a:p>
        </p:txBody>
      </p:sp>
      <p:sp>
        <p:nvSpPr>
          <p:cNvPr id="4" name="Pladsholder til diasbillede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1BF52B6-5609-5149-A324-2FB9B9CBEB49}" type="slidenum">
              <a:t>‹nr.›</a:t>
            </a:fld>
            <a:endParaRPr lang="da-DK"/>
          </a:p>
        </p:txBody>
      </p:sp>
    </p:spTree>
    <p:extLst>
      <p:ext uri="{BB962C8B-B14F-4D97-AF65-F5344CB8AC3E}">
        <p14:creationId xmlns:p14="http://schemas.microsoft.com/office/powerpoint/2010/main" val="384413163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smtClean="0"/>
              <a:t>I</a:t>
            </a:r>
            <a:r>
              <a:rPr lang="da-DK" b="1" baseline="0" dirty="0" smtClean="0"/>
              <a:t> dette PowerPoint har vi i notefeltet indsat nogle valgfrie talenoter, som du frit kan vælge at bruge i din præsentation af de forskellige slides. Omvendt står det dig frit for at slette dem, hvis de ikke er relevante for dig. </a:t>
            </a:r>
          </a:p>
          <a:p>
            <a:endParaRPr lang="da-DK" baseline="0" dirty="0" smtClean="0"/>
          </a:p>
          <a:p>
            <a:endParaRPr lang="da-DK" baseline="0" dirty="0" smtClean="0"/>
          </a:p>
          <a:p>
            <a:endParaRPr lang="da-DK" baseline="0" dirty="0" smtClean="0"/>
          </a:p>
          <a:p>
            <a:endParaRPr lang="da-DK" baseline="0" dirty="0" smtClean="0"/>
          </a:p>
          <a:p>
            <a:endParaRPr lang="da-DK" dirty="0"/>
          </a:p>
        </p:txBody>
      </p:sp>
      <p:sp>
        <p:nvSpPr>
          <p:cNvPr id="4" name="Pladsholder til slidenummer 3"/>
          <p:cNvSpPr>
            <a:spLocks noGrp="1"/>
          </p:cNvSpPr>
          <p:nvPr>
            <p:ph type="sldNum" sz="quarter" idx="10"/>
          </p:nvPr>
        </p:nvSpPr>
        <p:spPr/>
        <p:txBody>
          <a:bodyPr/>
          <a:lstStyle/>
          <a:p>
            <a:fld id="{91BF52B6-5609-5149-A324-2FB9B9CBEB49}" type="slidenum">
              <a:rPr lang="da-DK" smtClean="0"/>
              <a:t>1</a:t>
            </a:fld>
            <a:endParaRPr lang="da-DK"/>
          </a:p>
        </p:txBody>
      </p:sp>
    </p:spTree>
    <p:extLst>
      <p:ext uri="{BB962C8B-B14F-4D97-AF65-F5344CB8AC3E}">
        <p14:creationId xmlns:p14="http://schemas.microsoft.com/office/powerpoint/2010/main" val="3305934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smtClean="0">
                <a:solidFill>
                  <a:schemeClr val="tx1"/>
                </a:solidFill>
                <a:effectLst/>
                <a:latin typeface="+mn-lt"/>
                <a:ea typeface="+mn-ea"/>
                <a:cs typeface="+mn-cs"/>
              </a:rPr>
              <a:t>Valgfrie</a:t>
            </a:r>
            <a:r>
              <a:rPr lang="da-DK" sz="1200" b="1" kern="1200" baseline="0" dirty="0" smtClean="0">
                <a:solidFill>
                  <a:schemeClr val="tx1"/>
                </a:solidFill>
                <a:effectLst/>
                <a:latin typeface="+mn-lt"/>
                <a:ea typeface="+mn-ea"/>
                <a:cs typeface="+mn-cs"/>
              </a:rPr>
              <a:t> talenoter:</a:t>
            </a:r>
            <a:endParaRPr lang="da-DK" sz="1200" b="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Politikken er delt op i tre overordnede fokusområder. </a:t>
            </a:r>
          </a:p>
          <a:p>
            <a:pPr marL="685800" lvl="1" indent="-228600">
              <a:buFont typeface="+mj-lt"/>
              <a:buAutoNum type="arabicPeriod"/>
            </a:pPr>
            <a:r>
              <a:rPr lang="da-DK" sz="1200" kern="1200" dirty="0" smtClean="0">
                <a:solidFill>
                  <a:schemeClr val="tx1"/>
                </a:solidFill>
                <a:effectLst/>
                <a:latin typeface="+mn-lt"/>
                <a:ea typeface="+mn-ea"/>
                <a:cs typeface="+mn-cs"/>
              </a:rPr>
              <a:t>For det første arbejdet med kønsligestilling i Randers Kommune som arbejdsplads. </a:t>
            </a:r>
          </a:p>
          <a:p>
            <a:pPr marL="685800" lvl="1" indent="-228600">
              <a:buFont typeface="+mj-lt"/>
              <a:buAutoNum type="arabicPeriod"/>
            </a:pPr>
            <a:r>
              <a:rPr lang="da-DK" sz="1200" kern="1200" dirty="0" smtClean="0">
                <a:solidFill>
                  <a:schemeClr val="tx1"/>
                </a:solidFill>
                <a:effectLst/>
                <a:latin typeface="+mn-lt"/>
                <a:ea typeface="+mn-ea"/>
                <a:cs typeface="+mn-cs"/>
              </a:rPr>
              <a:t>For det andet kønsligestilling som et gennemgående tema i den måde, som Randers Kommune leverer serviceydelserne på</a:t>
            </a:r>
            <a:r>
              <a:rPr lang="da-DK" sz="1200" kern="1200" baseline="0" dirty="0" smtClean="0">
                <a:solidFill>
                  <a:schemeClr val="tx1"/>
                </a:solidFill>
                <a:effectLst/>
                <a:latin typeface="+mn-lt"/>
                <a:ea typeface="+mn-ea"/>
                <a:cs typeface="+mn-cs"/>
              </a:rPr>
              <a:t> i forhold til </a:t>
            </a:r>
            <a:r>
              <a:rPr lang="da-DK" sz="1200" kern="1200" dirty="0" smtClean="0">
                <a:solidFill>
                  <a:schemeClr val="tx1"/>
                </a:solidFill>
                <a:effectLst/>
                <a:latin typeface="+mn-lt"/>
                <a:ea typeface="+mn-ea"/>
                <a:cs typeface="+mn-cs"/>
              </a:rPr>
              <a:t>børn, unge og voksne. </a:t>
            </a:r>
          </a:p>
          <a:p>
            <a:pPr marL="685800" lvl="1" indent="-228600">
              <a:buFont typeface="+mj-lt"/>
              <a:buAutoNum type="arabicPeriod"/>
            </a:pPr>
            <a:r>
              <a:rPr lang="da-DK" sz="1200" kern="1200" dirty="0" smtClean="0">
                <a:solidFill>
                  <a:schemeClr val="tx1"/>
                </a:solidFill>
                <a:effectLst/>
                <a:latin typeface="+mn-lt"/>
                <a:ea typeface="+mn-ea"/>
                <a:cs typeface="+mn-cs"/>
              </a:rPr>
              <a:t>Og endelig for det tredje – kønsligestilling som et generelt forhold for alle borgerne i Randers Kommune.  </a:t>
            </a:r>
          </a:p>
        </p:txBody>
      </p:sp>
      <p:sp>
        <p:nvSpPr>
          <p:cNvPr id="4" name="Pladsholder til slidenummer 3"/>
          <p:cNvSpPr>
            <a:spLocks noGrp="1"/>
          </p:cNvSpPr>
          <p:nvPr>
            <p:ph type="sldNum" sz="quarter" idx="10"/>
          </p:nvPr>
        </p:nvSpPr>
        <p:spPr/>
        <p:txBody>
          <a:bodyPr/>
          <a:lstStyle/>
          <a:p>
            <a:fld id="{91BF52B6-5609-5149-A324-2FB9B9CBEB49}" type="slidenum">
              <a:rPr lang="da-DK" smtClean="0"/>
              <a:t>10</a:t>
            </a:fld>
            <a:endParaRPr lang="da-DK"/>
          </a:p>
        </p:txBody>
      </p:sp>
    </p:spTree>
    <p:extLst>
      <p:ext uri="{BB962C8B-B14F-4D97-AF65-F5344CB8AC3E}">
        <p14:creationId xmlns:p14="http://schemas.microsoft.com/office/powerpoint/2010/main" val="32497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b="1" kern="1200" dirty="0" smtClean="0">
                <a:solidFill>
                  <a:schemeClr val="tx1"/>
                </a:solidFill>
                <a:effectLst/>
                <a:latin typeface="+mn-lt"/>
                <a:ea typeface="+mn-ea"/>
                <a:cs typeface="+mn-cs"/>
              </a:rPr>
              <a:t>Valgfrie talenoter: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b="0" kern="1200" dirty="0" smtClean="0">
                <a:solidFill>
                  <a:schemeClr val="tx1"/>
                </a:solidFill>
                <a:effectLst/>
                <a:latin typeface="+mn-lt"/>
                <a:ea typeface="+mn-ea"/>
                <a:cs typeface="+mn-cs"/>
              </a:rPr>
              <a:t>Det</a:t>
            </a:r>
            <a:r>
              <a:rPr lang="da-DK" sz="1200" b="0" kern="1200" baseline="0" dirty="0" smtClean="0">
                <a:solidFill>
                  <a:schemeClr val="tx1"/>
                </a:solidFill>
                <a:effectLst/>
                <a:latin typeface="+mn-lt"/>
                <a:ea typeface="+mn-ea"/>
                <a:cs typeface="+mn-cs"/>
              </a:rPr>
              <a:t> første fokusområde: </a:t>
            </a:r>
            <a:r>
              <a:rPr lang="da-DK" sz="1200" b="0" i="1" kern="1200" baseline="0" dirty="0" smtClean="0">
                <a:solidFill>
                  <a:schemeClr val="tx1"/>
                </a:solidFill>
                <a:effectLst/>
                <a:latin typeface="+mn-lt"/>
                <a:ea typeface="+mn-ea"/>
                <a:cs typeface="+mn-cs"/>
              </a:rPr>
              <a:t>kønsligestilling på arbejdspladsen, </a:t>
            </a:r>
            <a:r>
              <a:rPr lang="da-DK" sz="1200" b="0" i="0" kern="1200" baseline="0" dirty="0" smtClean="0">
                <a:solidFill>
                  <a:schemeClr val="tx1"/>
                </a:solidFill>
                <a:effectLst/>
                <a:latin typeface="+mn-lt"/>
                <a:ea typeface="+mn-ea"/>
                <a:cs typeface="+mn-cs"/>
              </a:rPr>
              <a:t>rummer tre tematikker: Fleksibilitet og karrieremuligheder, Job og kompetencer samt Kommunikation og adfærd.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1" kern="1200" dirty="0" smtClean="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kern="1200" dirty="0" smtClean="0">
                <a:solidFill>
                  <a:schemeClr val="tx1"/>
                </a:solidFill>
                <a:effectLst/>
                <a:latin typeface="+mn-lt"/>
                <a:ea typeface="+mn-ea"/>
                <a:cs typeface="+mn-cs"/>
              </a:rPr>
              <a:t>I forhold til fleksibilitet og karrieremuligheder er det vigtigt, at alle uanset køn har lige muligheder for at gøre karrierer. Det skal vi være med til at sikre.</a:t>
            </a:r>
            <a:r>
              <a:rPr lang="da-DK" sz="1200" kern="1200" baseline="0" dirty="0" smtClean="0">
                <a:solidFill>
                  <a:schemeClr val="tx1"/>
                </a:solidFill>
                <a:effectLst/>
                <a:latin typeface="+mn-lt"/>
                <a:ea typeface="+mn-ea"/>
                <a:cs typeface="+mn-cs"/>
              </a:rPr>
              <a:t> </a:t>
            </a:r>
            <a:r>
              <a:rPr lang="da-DK" sz="1200" kern="1200" dirty="0" smtClean="0">
                <a:solidFill>
                  <a:schemeClr val="tx1"/>
                </a:solidFill>
                <a:effectLst/>
                <a:latin typeface="+mn-lt"/>
                <a:ea typeface="+mn-ea"/>
                <a:cs typeface="+mn-cs"/>
              </a:rPr>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kern="1200" dirty="0" smtClean="0">
                <a:solidFill>
                  <a:schemeClr val="tx1"/>
                </a:solidFill>
                <a:effectLst/>
                <a:latin typeface="+mn-lt"/>
                <a:ea typeface="+mn-ea"/>
                <a:cs typeface="+mn-cs"/>
              </a:rPr>
              <a:t>I Randers Kommune er</a:t>
            </a:r>
            <a:r>
              <a:rPr lang="da-DK" sz="1200" kern="1200" baseline="0" dirty="0" smtClean="0">
                <a:solidFill>
                  <a:schemeClr val="tx1"/>
                </a:solidFill>
                <a:effectLst/>
                <a:latin typeface="+mn-lt"/>
                <a:ea typeface="+mn-ea"/>
                <a:cs typeface="+mn-cs"/>
              </a:rPr>
              <a:t> der mange kvinder i lederstillingerne, hvilket vi skal være stolte af. På landsplan kan vi dog se, at der ikke er lighed mellem kønnene – f.eks. er der </a:t>
            </a:r>
            <a:r>
              <a:rPr lang="da-DK" sz="1200" kern="1200" dirty="0" smtClean="0">
                <a:solidFill>
                  <a:schemeClr val="tx1"/>
                </a:solidFill>
                <a:effectLst/>
                <a:latin typeface="+mn-lt"/>
                <a:ea typeface="+mn-ea"/>
                <a:cs typeface="+mn-cs"/>
              </a:rPr>
              <a:t>kun 10 kvindelige kommunaldirektører ud af 98 kommuner og generelt set, så er det hovedsageligt mænd, som har de øverste lederposter i virksomhederne.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kern="1200" dirty="0" smtClean="0">
                <a:solidFill>
                  <a:schemeClr val="tx1"/>
                </a:solidFill>
                <a:effectLst/>
                <a:latin typeface="+mn-lt"/>
                <a:ea typeface="+mn-ea"/>
                <a:cs typeface="+mn-cs"/>
              </a:rPr>
              <a:t>Når det kommer til fleksibilitet, så afholder færre mænd i Randers den fulde barselsorlov</a:t>
            </a:r>
            <a:r>
              <a:rPr lang="da-DK" sz="1200" kern="1200" baseline="0" dirty="0" smtClean="0">
                <a:solidFill>
                  <a:schemeClr val="tx1"/>
                </a:solidFill>
                <a:effectLst/>
                <a:latin typeface="+mn-lt"/>
                <a:ea typeface="+mn-ea"/>
                <a:cs typeface="+mn-cs"/>
              </a:rPr>
              <a:t> og det på trods, at vi ved, at </a:t>
            </a:r>
            <a:r>
              <a:rPr lang="da-DK" sz="1200" kern="1200" dirty="0" smtClean="0">
                <a:solidFill>
                  <a:schemeClr val="tx1"/>
                </a:solidFill>
                <a:effectLst/>
                <a:latin typeface="+mn-lt"/>
                <a:ea typeface="+mn-ea"/>
                <a:cs typeface="+mn-cs"/>
              </a:rPr>
              <a:t>hovedparten af mænd ønsker at være en aktiv del af deres børns opvækst.</a:t>
            </a:r>
            <a:r>
              <a:rPr lang="da-DK" sz="1200" kern="1200" baseline="0" dirty="0" smtClean="0">
                <a:solidFill>
                  <a:schemeClr val="tx1"/>
                </a:solidFill>
                <a:effectLst/>
                <a:latin typeface="+mn-lt"/>
                <a:ea typeface="+mn-ea"/>
                <a:cs typeface="+mn-cs"/>
              </a:rPr>
              <a:t> </a:t>
            </a:r>
            <a:endParaRPr lang="da-DK" dirty="0"/>
          </a:p>
        </p:txBody>
      </p:sp>
      <p:sp>
        <p:nvSpPr>
          <p:cNvPr id="4" name="Pladsholder til slidenummer 3"/>
          <p:cNvSpPr>
            <a:spLocks noGrp="1"/>
          </p:cNvSpPr>
          <p:nvPr>
            <p:ph type="sldNum" sz="quarter" idx="10"/>
          </p:nvPr>
        </p:nvSpPr>
        <p:spPr/>
        <p:txBody>
          <a:bodyPr/>
          <a:lstStyle/>
          <a:p>
            <a:fld id="{91BF52B6-5609-5149-A324-2FB9B9CBEB49}" type="slidenum">
              <a:rPr lang="da-DK" smtClean="0"/>
              <a:t>11</a:t>
            </a:fld>
            <a:endParaRPr lang="da-DK"/>
          </a:p>
        </p:txBody>
      </p:sp>
    </p:spTree>
    <p:extLst>
      <p:ext uri="{BB962C8B-B14F-4D97-AF65-F5344CB8AC3E}">
        <p14:creationId xmlns:p14="http://schemas.microsoft.com/office/powerpoint/2010/main" val="739379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b="1" kern="1200" dirty="0" smtClean="0">
                <a:solidFill>
                  <a:schemeClr val="tx1"/>
                </a:solidFill>
                <a:effectLst/>
                <a:latin typeface="+mn-lt"/>
                <a:ea typeface="+mn-ea"/>
                <a:cs typeface="+mn-cs"/>
              </a:rPr>
              <a:t>Valgfrie talenoter: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kern="1200" dirty="0" smtClean="0">
                <a:solidFill>
                  <a:schemeClr val="tx1"/>
                </a:solidFill>
                <a:effectLst/>
                <a:latin typeface="+mn-lt"/>
                <a:ea typeface="+mn-ea"/>
                <a:cs typeface="+mn-cs"/>
              </a:rPr>
              <a:t>I forhold til Job og kompetencer går problematikken på, at arbejdspladserne i Randers og Danmark generelt er meget kønsopdelte.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kern="1200" dirty="0" smtClean="0">
                <a:solidFill>
                  <a:schemeClr val="tx1"/>
                </a:solidFill>
                <a:effectLst/>
                <a:latin typeface="+mn-lt"/>
                <a:ea typeface="+mn-ea"/>
                <a:cs typeface="+mn-cs"/>
              </a:rPr>
              <a:t>I Randers er eksempelvis 9% af de ansatte i dagtilbud mænd, og 5 % af </a:t>
            </a:r>
            <a:r>
              <a:rPr lang="da-DK" sz="1200" kern="1200" dirty="0" err="1" smtClean="0">
                <a:solidFill>
                  <a:schemeClr val="tx1"/>
                </a:solidFill>
                <a:effectLst/>
                <a:latin typeface="+mn-lt"/>
                <a:ea typeface="+mn-ea"/>
                <a:cs typeface="+mn-cs"/>
              </a:rPr>
              <a:t>sosumedarbejderne</a:t>
            </a:r>
            <a:r>
              <a:rPr lang="da-DK" sz="1200" kern="1200" dirty="0" smtClean="0">
                <a:solidFill>
                  <a:schemeClr val="tx1"/>
                </a:solidFill>
                <a:effectLst/>
                <a:latin typeface="+mn-lt"/>
                <a:ea typeface="+mn-ea"/>
                <a:cs typeface="+mn-cs"/>
              </a:rPr>
              <a:t> er mænd. I Udvikling, Miljø og Teknik er det</a:t>
            </a:r>
            <a:r>
              <a:rPr lang="da-DK" sz="1200" kern="1200" baseline="0" dirty="0" smtClean="0">
                <a:solidFill>
                  <a:schemeClr val="tx1"/>
                </a:solidFill>
                <a:effectLst/>
                <a:latin typeface="+mn-lt"/>
                <a:ea typeface="+mn-ea"/>
                <a:cs typeface="+mn-cs"/>
              </a:rPr>
              <a:t> derimod </a:t>
            </a:r>
            <a:r>
              <a:rPr lang="da-DK" sz="1200" kern="1200" dirty="0" smtClean="0">
                <a:solidFill>
                  <a:schemeClr val="tx1"/>
                </a:solidFill>
                <a:effectLst/>
                <a:latin typeface="+mn-lt"/>
                <a:ea typeface="+mn-ea"/>
                <a:cs typeface="+mn-cs"/>
              </a:rPr>
              <a:t>mere ligeligt fordelt.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kern="1200" dirty="0" smtClean="0">
                <a:solidFill>
                  <a:schemeClr val="tx1"/>
                </a:solidFill>
                <a:effectLst/>
                <a:latin typeface="+mn-lt"/>
                <a:ea typeface="+mn-ea"/>
                <a:cs typeface="+mn-cs"/>
              </a:rPr>
              <a:t>Det er</a:t>
            </a:r>
            <a:r>
              <a:rPr lang="da-DK" sz="1200" kern="1200" baseline="0" dirty="0" smtClean="0">
                <a:solidFill>
                  <a:schemeClr val="tx1"/>
                </a:solidFill>
                <a:effectLst/>
                <a:latin typeface="+mn-lt"/>
                <a:ea typeface="+mn-ea"/>
                <a:cs typeface="+mn-cs"/>
              </a:rPr>
              <a:t> ikke fordi, vi </a:t>
            </a:r>
            <a:r>
              <a:rPr lang="da-DK" sz="1200" kern="1200" dirty="0" smtClean="0">
                <a:solidFill>
                  <a:schemeClr val="tx1"/>
                </a:solidFill>
                <a:effectLst/>
                <a:latin typeface="+mn-lt"/>
                <a:ea typeface="+mn-ea"/>
                <a:cs typeface="+mn-cs"/>
              </a:rPr>
              <a:t>absolut skal være ens.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kern="1200" dirty="0" smtClean="0">
                <a:solidFill>
                  <a:schemeClr val="tx1"/>
                </a:solidFill>
                <a:effectLst/>
                <a:latin typeface="+mn-lt"/>
                <a:ea typeface="+mn-ea"/>
                <a:cs typeface="+mn-cs"/>
              </a:rPr>
              <a:t>I Randers kommune er det altid</a:t>
            </a:r>
            <a:r>
              <a:rPr lang="da-DK" sz="1200" kern="1200" baseline="0" dirty="0" smtClean="0">
                <a:solidFill>
                  <a:schemeClr val="tx1"/>
                </a:solidFill>
                <a:effectLst/>
                <a:latin typeface="+mn-lt"/>
                <a:ea typeface="+mn-ea"/>
                <a:cs typeface="+mn-cs"/>
              </a:rPr>
              <a:t> den bedst kvalificerede til jobbet, som ansættes – og det er uanset køn.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kern="1200" baseline="0" dirty="0" smtClean="0">
                <a:solidFill>
                  <a:schemeClr val="tx1"/>
                </a:solidFill>
                <a:effectLst/>
                <a:latin typeface="+mn-lt"/>
                <a:ea typeface="+mn-ea"/>
                <a:cs typeface="+mn-cs"/>
              </a:rPr>
              <a:t>Dog skal vi være opmærksomme på, </a:t>
            </a:r>
            <a:r>
              <a:rPr lang="da-DK" sz="1200" kern="1200" dirty="0" smtClean="0">
                <a:solidFill>
                  <a:schemeClr val="tx1"/>
                </a:solidFill>
                <a:effectLst/>
                <a:latin typeface="+mn-lt"/>
                <a:ea typeface="+mn-ea"/>
                <a:cs typeface="+mn-cs"/>
              </a:rPr>
              <a:t>at alle har mulighed for at få det job, de har lyst til. Og at det ikke er kulturen, eller hvordan vi plejer at gøre, som sætter rammen for det.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1" dirty="0" smtClean="0">
              <a:solidFill>
                <a:schemeClr val="tx1"/>
              </a:solidFill>
              <a:latin typeface="Rockwell" panose="02060603020205020403" pitchFamily="18" charset="0"/>
            </a:endParaRPr>
          </a:p>
        </p:txBody>
      </p:sp>
      <p:sp>
        <p:nvSpPr>
          <p:cNvPr id="4" name="Pladsholder til slidenummer 3"/>
          <p:cNvSpPr>
            <a:spLocks noGrp="1"/>
          </p:cNvSpPr>
          <p:nvPr>
            <p:ph type="sldNum" sz="quarter" idx="10"/>
          </p:nvPr>
        </p:nvSpPr>
        <p:spPr/>
        <p:txBody>
          <a:bodyPr/>
          <a:lstStyle/>
          <a:p>
            <a:fld id="{91BF52B6-5609-5149-A324-2FB9B9CBEB49}" type="slidenum">
              <a:rPr lang="da-DK" smtClean="0"/>
              <a:t>12</a:t>
            </a:fld>
            <a:endParaRPr lang="da-DK"/>
          </a:p>
        </p:txBody>
      </p:sp>
    </p:spTree>
    <p:extLst>
      <p:ext uri="{BB962C8B-B14F-4D97-AF65-F5344CB8AC3E}">
        <p14:creationId xmlns:p14="http://schemas.microsoft.com/office/powerpoint/2010/main" val="2154888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b="1" kern="1200" dirty="0" smtClean="0">
                <a:solidFill>
                  <a:schemeClr val="tx1"/>
                </a:solidFill>
                <a:effectLst/>
                <a:latin typeface="+mn-lt"/>
                <a:ea typeface="+mn-ea"/>
                <a:cs typeface="+mn-cs"/>
              </a:rPr>
              <a:t>Valgfrie talenoter: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kern="1200" dirty="0" smtClean="0">
                <a:solidFill>
                  <a:schemeClr val="tx1"/>
                </a:solidFill>
                <a:effectLst/>
                <a:latin typeface="+mn-lt"/>
                <a:ea typeface="+mn-ea"/>
                <a:cs typeface="+mn-cs"/>
              </a:rPr>
              <a:t>Kommunikation og adfærd har fyldt og fylder fortsat meget i debatten i Danmark</a:t>
            </a:r>
            <a:r>
              <a:rPr lang="da-DK" sz="1200" kern="1200" baseline="0" dirty="0" smtClean="0">
                <a:solidFill>
                  <a:schemeClr val="tx1"/>
                </a:solidFill>
                <a:effectLst/>
                <a:latin typeface="+mn-lt"/>
                <a:ea typeface="+mn-ea"/>
                <a:cs typeface="+mn-cs"/>
              </a:rPr>
              <a:t> – særligt foranlediget af </a:t>
            </a:r>
            <a:r>
              <a:rPr lang="da-DK" sz="1200" kern="1200" dirty="0" err="1" smtClean="0">
                <a:solidFill>
                  <a:schemeClr val="tx1"/>
                </a:solidFill>
                <a:effectLst/>
                <a:latin typeface="+mn-lt"/>
                <a:ea typeface="+mn-ea"/>
                <a:cs typeface="+mn-cs"/>
              </a:rPr>
              <a:t>Me</a:t>
            </a:r>
            <a:r>
              <a:rPr lang="da-DK" sz="1200" kern="1200" dirty="0" smtClean="0">
                <a:solidFill>
                  <a:schemeClr val="tx1"/>
                </a:solidFill>
                <a:effectLst/>
                <a:latin typeface="+mn-lt"/>
                <a:ea typeface="+mn-ea"/>
                <a:cs typeface="+mn-cs"/>
              </a:rPr>
              <a:t> Too bevægelsen.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kern="1200" dirty="0" smtClean="0">
                <a:solidFill>
                  <a:schemeClr val="tx1"/>
                </a:solidFill>
                <a:effectLst/>
                <a:latin typeface="+mn-lt"/>
                <a:ea typeface="+mn-ea"/>
                <a:cs typeface="+mn-cs"/>
              </a:rPr>
              <a:t>I Randers er vi igennem trivselsmålingen</a:t>
            </a:r>
            <a:r>
              <a:rPr lang="da-DK" sz="1200" kern="1200" baseline="0" dirty="0" smtClean="0">
                <a:solidFill>
                  <a:schemeClr val="tx1"/>
                </a:solidFill>
                <a:effectLst/>
                <a:latin typeface="+mn-lt"/>
                <a:ea typeface="+mn-ea"/>
                <a:cs typeface="+mn-cs"/>
              </a:rPr>
              <a:t> blevet</a:t>
            </a:r>
            <a:r>
              <a:rPr lang="da-DK" sz="1200" kern="1200" dirty="0" smtClean="0">
                <a:solidFill>
                  <a:schemeClr val="tx1"/>
                </a:solidFill>
                <a:effectLst/>
                <a:latin typeface="+mn-lt"/>
                <a:ea typeface="+mn-ea"/>
                <a:cs typeface="+mn-cs"/>
              </a:rPr>
              <a:t> spurgt ind til seksuel chikane, ligesom der er udarbejdet</a:t>
            </a:r>
            <a:r>
              <a:rPr lang="da-DK" sz="1200" kern="1200" baseline="0" dirty="0" smtClean="0">
                <a:solidFill>
                  <a:schemeClr val="tx1"/>
                </a:solidFill>
                <a:effectLst/>
                <a:latin typeface="+mn-lt"/>
                <a:ea typeface="+mn-ea"/>
                <a:cs typeface="+mn-cs"/>
              </a:rPr>
              <a:t> konkrete handlingsplaner i det tilfælde, at </a:t>
            </a:r>
            <a:r>
              <a:rPr lang="da-DK" sz="1200" kern="1200" dirty="0" smtClean="0">
                <a:solidFill>
                  <a:schemeClr val="tx1"/>
                </a:solidFill>
                <a:effectLst/>
                <a:latin typeface="+mn-lt"/>
                <a:ea typeface="+mn-ea"/>
                <a:cs typeface="+mn-cs"/>
              </a:rPr>
              <a:t>der skulle opstå en eller flere hændelser med seksuel chikane.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kern="1200" dirty="0" smtClean="0">
                <a:solidFill>
                  <a:schemeClr val="tx1"/>
                </a:solidFill>
                <a:effectLst/>
                <a:latin typeface="+mn-lt"/>
                <a:ea typeface="+mn-ea"/>
                <a:cs typeface="+mn-cs"/>
              </a:rPr>
              <a:t>Men måske har vi ikke været nok opmærksomme på omgangstonen, og hvordan vi taler om køn og sexisme.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kern="1200" dirty="0" smtClean="0">
                <a:solidFill>
                  <a:schemeClr val="tx1"/>
                </a:solidFill>
                <a:effectLst/>
                <a:latin typeface="+mn-lt"/>
                <a:ea typeface="+mn-ea"/>
                <a:cs typeface="+mn-cs"/>
              </a:rPr>
              <a:t>D</a:t>
            </a:r>
            <a:r>
              <a:rPr lang="da-DK" sz="1200" kern="1200" baseline="0" dirty="0" smtClean="0">
                <a:solidFill>
                  <a:schemeClr val="tx1"/>
                </a:solidFill>
                <a:effectLst/>
                <a:latin typeface="+mn-lt"/>
                <a:ea typeface="+mn-ea"/>
                <a:cs typeface="+mn-cs"/>
              </a:rPr>
              <a:t>et er godt, at vi med kønsligestillingspolitikken </a:t>
            </a:r>
            <a:r>
              <a:rPr lang="da-DK" sz="1200" kern="1200" dirty="0" smtClean="0">
                <a:solidFill>
                  <a:schemeClr val="tx1"/>
                </a:solidFill>
                <a:effectLst/>
                <a:latin typeface="+mn-lt"/>
                <a:ea typeface="+mn-ea"/>
                <a:cs typeface="+mn-cs"/>
              </a:rPr>
              <a:t>får en debat om vores omgangstone og vores adfærd. For Randers Kommune ønsker ikke, at der på vores arbejdspladser er nogen form for negativ omtale af den enkelte medarbejders køn eller seksualitet.</a:t>
            </a:r>
            <a:endParaRPr lang="da-DK" b="1" dirty="0" smtClean="0"/>
          </a:p>
        </p:txBody>
      </p:sp>
      <p:sp>
        <p:nvSpPr>
          <p:cNvPr id="4" name="Pladsholder til slidenummer 3"/>
          <p:cNvSpPr>
            <a:spLocks noGrp="1"/>
          </p:cNvSpPr>
          <p:nvPr>
            <p:ph type="sldNum" sz="quarter" idx="10"/>
          </p:nvPr>
        </p:nvSpPr>
        <p:spPr/>
        <p:txBody>
          <a:bodyPr/>
          <a:lstStyle/>
          <a:p>
            <a:fld id="{91BF52B6-5609-5149-A324-2FB9B9CBEB49}" type="slidenum">
              <a:rPr lang="da-DK" smtClean="0"/>
              <a:t>13</a:t>
            </a:fld>
            <a:endParaRPr lang="da-DK"/>
          </a:p>
        </p:txBody>
      </p:sp>
    </p:spTree>
    <p:extLst>
      <p:ext uri="{BB962C8B-B14F-4D97-AF65-F5344CB8AC3E}">
        <p14:creationId xmlns:p14="http://schemas.microsoft.com/office/powerpoint/2010/main" val="324472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spcAft>
                <a:spcPts val="1800"/>
              </a:spcAft>
            </a:pPr>
            <a:r>
              <a:rPr lang="da-DK" sz="1200" i="1" kern="1200" dirty="0" smtClean="0">
                <a:solidFill>
                  <a:schemeClr val="tx1"/>
                </a:solidFill>
                <a:effectLst/>
                <a:latin typeface="+mn-lt"/>
                <a:ea typeface="+mn-ea"/>
                <a:cs typeface="+mn-cs"/>
              </a:rPr>
              <a:t>Her kan du vælge at køre en lille proces,</a:t>
            </a:r>
            <a:r>
              <a:rPr lang="da-DK" sz="1200" i="1" kern="1200" baseline="0" dirty="0" smtClean="0">
                <a:solidFill>
                  <a:schemeClr val="tx1"/>
                </a:solidFill>
                <a:effectLst/>
                <a:latin typeface="+mn-lt"/>
                <a:ea typeface="+mn-ea"/>
                <a:cs typeface="+mn-cs"/>
              </a:rPr>
              <a:t> hvor du gør brug af </a:t>
            </a:r>
            <a:r>
              <a:rPr lang="da-DK" sz="1200" i="1" dirty="0" smtClean="0">
                <a:solidFill>
                  <a:srgbClr val="C00000"/>
                </a:solidFill>
              </a:rPr>
              <a:t>dialogkortene eller dialogarket. Dialogkortene kan lånes hos Personale og HR eller printes</a:t>
            </a:r>
            <a:r>
              <a:rPr lang="da-DK" sz="1200" i="1" baseline="0" dirty="0" smtClean="0">
                <a:solidFill>
                  <a:srgbClr val="C00000"/>
                </a:solidFill>
              </a:rPr>
              <a:t> fra Broen</a:t>
            </a:r>
            <a:r>
              <a:rPr lang="da-DK" sz="1200" i="1" dirty="0" smtClean="0">
                <a:solidFill>
                  <a:srgbClr val="C00000"/>
                </a:solidFill>
              </a:rPr>
              <a:t>. Både dialogkortene og</a:t>
            </a:r>
            <a:r>
              <a:rPr lang="da-DK" sz="1200" i="1" baseline="0" dirty="0" smtClean="0">
                <a:solidFill>
                  <a:srgbClr val="C00000"/>
                </a:solidFill>
              </a:rPr>
              <a:t> dialogarket</a:t>
            </a:r>
            <a:r>
              <a:rPr lang="da-DK" sz="1200" i="1" dirty="0" smtClean="0">
                <a:solidFill>
                  <a:srgbClr val="C00000"/>
                </a:solidFill>
              </a:rPr>
              <a:t> kan bruges i større og mindre grupper.</a:t>
            </a:r>
          </a:p>
          <a:p>
            <a:pPr>
              <a:spcAft>
                <a:spcPts val="1800"/>
              </a:spcAft>
            </a:pPr>
            <a:r>
              <a:rPr lang="da-DK" sz="1200" i="1" dirty="0" smtClean="0">
                <a:solidFill>
                  <a:srgbClr val="C00000"/>
                </a:solidFill>
              </a:rPr>
              <a:t> </a:t>
            </a:r>
          </a:p>
          <a:p>
            <a:pPr>
              <a:spcAft>
                <a:spcPts val="1800"/>
              </a:spcAft>
            </a:pPr>
            <a:r>
              <a:rPr lang="da-DK" sz="1200" i="1" dirty="0" smtClean="0">
                <a:solidFill>
                  <a:srgbClr val="C00000"/>
                </a:solidFill>
              </a:rPr>
              <a:t>Ønsker du ikke at bruge dialogkort</a:t>
            </a:r>
            <a:r>
              <a:rPr lang="da-DK" sz="1200" i="1" baseline="0" dirty="0" smtClean="0">
                <a:solidFill>
                  <a:srgbClr val="C00000"/>
                </a:solidFill>
              </a:rPr>
              <a:t> eller dialogarket, kan du </a:t>
            </a:r>
            <a:r>
              <a:rPr lang="da-DK" sz="1200" i="1" dirty="0" smtClean="0">
                <a:solidFill>
                  <a:srgbClr val="C00000"/>
                </a:solidFill>
              </a:rPr>
              <a:t>tage udgangspunkt i spørgsmålene på</a:t>
            </a:r>
            <a:r>
              <a:rPr lang="da-DK" sz="1200" i="1" baseline="0" dirty="0" smtClean="0">
                <a:solidFill>
                  <a:srgbClr val="C00000"/>
                </a:solidFill>
              </a:rPr>
              <a:t> </a:t>
            </a:r>
            <a:r>
              <a:rPr lang="da-DK" sz="1200" i="1" dirty="0" smtClean="0">
                <a:solidFill>
                  <a:srgbClr val="C00000"/>
                </a:solidFill>
              </a:rPr>
              <a:t>slide </a:t>
            </a:r>
            <a:r>
              <a:rPr lang="da-DK" sz="1200" i="1" dirty="0" smtClean="0">
                <a:solidFill>
                  <a:srgbClr val="C00000"/>
                </a:solidFill>
              </a:rPr>
              <a:t>15 </a:t>
            </a:r>
            <a:r>
              <a:rPr lang="da-DK" sz="1200" i="1" dirty="0" smtClean="0">
                <a:solidFill>
                  <a:srgbClr val="C00000"/>
                </a:solidFill>
              </a:rPr>
              <a:t>og drøfte dem i plenum.</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0" i="1" kern="1200" dirty="0" smtClean="0">
                <a:solidFill>
                  <a:schemeClr val="tx1"/>
                </a:solidFill>
                <a:effectLst/>
                <a:latin typeface="+mn-lt"/>
                <a:ea typeface="+mn-ea"/>
                <a:cs typeface="+mn-cs"/>
              </a:rPr>
              <a:t>Forud for øvelsen</a:t>
            </a:r>
            <a:r>
              <a:rPr lang="da-DK" sz="1200" b="0" i="1" kern="1200" baseline="0" dirty="0" smtClean="0">
                <a:solidFill>
                  <a:schemeClr val="tx1"/>
                </a:solidFill>
                <a:effectLst/>
                <a:latin typeface="+mn-lt"/>
                <a:ea typeface="+mn-ea"/>
                <a:cs typeface="+mn-cs"/>
              </a:rPr>
              <a:t> kan du som leder vælge: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1" kern="1200" baseline="0" dirty="0" smtClean="0">
              <a:solidFill>
                <a:schemeClr val="tx1"/>
              </a:solidFill>
              <a:effectLst/>
              <a:latin typeface="+mn-lt"/>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lang="da-DK" sz="1200" b="0" i="1" kern="1200" baseline="0" dirty="0" smtClean="0">
                <a:solidFill>
                  <a:schemeClr val="tx1"/>
                </a:solidFill>
                <a:effectLst/>
                <a:latin typeface="+mn-lt"/>
                <a:ea typeface="+mn-ea"/>
                <a:cs typeface="+mn-cs"/>
              </a:rPr>
              <a:t>At udvælge den tematik, som du oplever er relevant hos jer. </a:t>
            </a:r>
            <a:r>
              <a:rPr lang="da-DK" sz="1200" b="1" i="1" kern="1200" baseline="0" dirty="0" smtClean="0">
                <a:solidFill>
                  <a:schemeClr val="tx1"/>
                </a:solidFill>
                <a:effectLst/>
                <a:latin typeface="+mn-lt"/>
                <a:ea typeface="+mn-ea"/>
                <a:cs typeface="+mn-cs"/>
              </a:rPr>
              <a:t>Ret dette slide til, hvis du vælger denne model. </a:t>
            </a:r>
            <a:r>
              <a:rPr lang="da-DK" sz="1200" b="0" i="1" kern="1200" baseline="0" dirty="0" smtClean="0">
                <a:solidFill>
                  <a:schemeClr val="tx1"/>
                </a:solidFill>
                <a:effectLst/>
                <a:latin typeface="+mn-lt"/>
                <a:ea typeface="+mn-ea"/>
                <a:cs typeface="+mn-cs"/>
              </a:rPr>
              <a:t> </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lang="da-DK" sz="1200" b="0" i="1" kern="1200" baseline="0" dirty="0" smtClean="0">
                <a:solidFill>
                  <a:schemeClr val="tx1"/>
                </a:solidFill>
                <a:effectLst/>
                <a:latin typeface="+mn-lt"/>
                <a:ea typeface="+mn-ea"/>
                <a:cs typeface="+mn-cs"/>
              </a:rPr>
              <a:t>At lade deltagerne/grupperne udvælge, hvilken tematik, de ønsker at tale om.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1"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0" i="1" kern="1200" baseline="0" dirty="0" smtClean="0">
                <a:solidFill>
                  <a:schemeClr val="tx1"/>
                </a:solidFill>
                <a:effectLst/>
                <a:latin typeface="+mn-lt"/>
                <a:ea typeface="+mn-ea"/>
                <a:cs typeface="+mn-cs"/>
              </a:rPr>
              <a:t>Det er også en mulighed at drøfte flere tematikker, men vær opmærksom på at afsætte god tid til drøftelserne, så grupperne når igennem hele arket – min. </a:t>
            </a:r>
            <a:r>
              <a:rPr lang="da-DK" sz="1200" b="0" i="1" kern="1200" baseline="0" dirty="0" smtClean="0">
                <a:solidFill>
                  <a:schemeClr val="tx1"/>
                </a:solidFill>
                <a:effectLst/>
                <a:latin typeface="+mn-lt"/>
                <a:ea typeface="+mn-ea"/>
                <a:cs typeface="+mn-cs"/>
              </a:rPr>
              <a:t>20-30 </a:t>
            </a:r>
            <a:r>
              <a:rPr lang="da-DK" sz="1200" b="0" i="1" kern="1200" baseline="0" dirty="0" smtClean="0">
                <a:solidFill>
                  <a:schemeClr val="tx1"/>
                </a:solidFill>
                <a:effectLst/>
                <a:latin typeface="+mn-lt"/>
                <a:ea typeface="+mn-ea"/>
                <a:cs typeface="+mn-cs"/>
              </a:rPr>
              <a:t>minutter pr. ark.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1"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1"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1"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0" i="0" kern="1200" baseline="0" dirty="0" smtClean="0">
                <a:solidFill>
                  <a:schemeClr val="tx1"/>
                </a:solidFill>
                <a:effectLst/>
                <a:latin typeface="+mn-lt"/>
                <a:ea typeface="+mn-ea"/>
                <a:cs typeface="+mn-cs"/>
              </a:rPr>
              <a:t>  </a:t>
            </a:r>
            <a:endParaRPr lang="da-DK" sz="1200" b="0" i="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1BF52B6-5609-5149-A324-2FB9B9CBEB49}" type="slidenum">
              <a:rPr lang="da-DK" smtClean="0">
                <a:solidFill>
                  <a:prstClr val="black"/>
                </a:solidFill>
              </a:rPr>
              <a:pPr/>
              <a:t>14</a:t>
            </a:fld>
            <a:endParaRPr lang="da-DK">
              <a:solidFill>
                <a:prstClr val="black"/>
              </a:solidFill>
            </a:endParaRPr>
          </a:p>
        </p:txBody>
      </p:sp>
    </p:spTree>
    <p:extLst>
      <p:ext uri="{BB962C8B-B14F-4D97-AF65-F5344CB8AC3E}">
        <p14:creationId xmlns:p14="http://schemas.microsoft.com/office/powerpoint/2010/main" val="848056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spcAft>
                <a:spcPts val="1800"/>
              </a:spcAft>
            </a:pPr>
            <a:r>
              <a:rPr lang="da-DK" sz="1200" i="1" kern="1200" dirty="0" smtClean="0">
                <a:solidFill>
                  <a:schemeClr val="tx1"/>
                </a:solidFill>
                <a:effectLst/>
                <a:latin typeface="+mn-lt"/>
                <a:ea typeface="+mn-ea"/>
                <a:cs typeface="+mn-cs"/>
              </a:rPr>
              <a:t>Her kan du vælge at køre en lille proces,</a:t>
            </a:r>
            <a:r>
              <a:rPr lang="da-DK" sz="1200" i="1" kern="1200" baseline="0" dirty="0" smtClean="0">
                <a:solidFill>
                  <a:schemeClr val="tx1"/>
                </a:solidFill>
                <a:effectLst/>
                <a:latin typeface="+mn-lt"/>
                <a:ea typeface="+mn-ea"/>
                <a:cs typeface="+mn-cs"/>
              </a:rPr>
              <a:t> hvor du gør brug af </a:t>
            </a:r>
            <a:r>
              <a:rPr lang="da-DK" sz="1200" i="1" dirty="0" smtClean="0">
                <a:solidFill>
                  <a:srgbClr val="C00000"/>
                </a:solidFill>
              </a:rPr>
              <a:t>dialogkortene. </a:t>
            </a:r>
            <a:r>
              <a:rPr lang="da-DK" sz="1200" i="1" dirty="0" smtClean="0">
                <a:solidFill>
                  <a:srgbClr val="C00000"/>
                </a:solidFill>
              </a:rPr>
              <a:t>Dialogkortene kan lånes hos Personale og HR eller printes</a:t>
            </a:r>
            <a:r>
              <a:rPr lang="da-DK" sz="1200" i="1" baseline="0" dirty="0" smtClean="0">
                <a:solidFill>
                  <a:srgbClr val="C00000"/>
                </a:solidFill>
              </a:rPr>
              <a:t> fra Broen</a:t>
            </a:r>
            <a:r>
              <a:rPr lang="da-DK" sz="1200" i="1" dirty="0" smtClean="0">
                <a:solidFill>
                  <a:srgbClr val="C00000"/>
                </a:solidFill>
              </a:rPr>
              <a:t>. Både dialogkortene og</a:t>
            </a:r>
            <a:r>
              <a:rPr lang="da-DK" sz="1200" i="1" baseline="0" dirty="0" smtClean="0">
                <a:solidFill>
                  <a:srgbClr val="C00000"/>
                </a:solidFill>
              </a:rPr>
              <a:t> dialogarket</a:t>
            </a:r>
            <a:r>
              <a:rPr lang="da-DK" sz="1200" i="1" dirty="0" smtClean="0">
                <a:solidFill>
                  <a:srgbClr val="C00000"/>
                </a:solidFill>
              </a:rPr>
              <a:t> kan bruges i større og mindre grupper</a:t>
            </a:r>
            <a:r>
              <a:rPr lang="da-DK" sz="1200" i="1" dirty="0" smtClean="0">
                <a:solidFill>
                  <a:srgbClr val="C00000"/>
                </a:solidFill>
              </a:rPr>
              <a:t>. Se evt. procesbeskrivelsen på Broen.</a:t>
            </a:r>
            <a:endParaRPr lang="da-DK" sz="1200" i="1" dirty="0" smtClean="0">
              <a:solidFill>
                <a:srgbClr val="C00000"/>
              </a:solidFill>
            </a:endParaRPr>
          </a:p>
          <a:p>
            <a:pPr>
              <a:spcAft>
                <a:spcPts val="1800"/>
              </a:spcAft>
            </a:pPr>
            <a:r>
              <a:rPr lang="da-DK" sz="1200" i="1" dirty="0" smtClean="0">
                <a:solidFill>
                  <a:srgbClr val="C00000"/>
                </a:solidFill>
              </a:rPr>
              <a:t> </a:t>
            </a:r>
          </a:p>
          <a:p>
            <a:pPr>
              <a:spcAft>
                <a:spcPts val="1800"/>
              </a:spcAft>
            </a:pPr>
            <a:r>
              <a:rPr lang="da-DK" sz="1200" i="1" dirty="0" smtClean="0">
                <a:solidFill>
                  <a:srgbClr val="C00000"/>
                </a:solidFill>
              </a:rPr>
              <a:t>Ønsker du ikke at bruge dialogkort</a:t>
            </a:r>
            <a:r>
              <a:rPr lang="da-DK" sz="1200" i="1" baseline="0" dirty="0" smtClean="0">
                <a:solidFill>
                  <a:srgbClr val="C00000"/>
                </a:solidFill>
              </a:rPr>
              <a:t> eller dialogarket, kan du istedet </a:t>
            </a:r>
            <a:r>
              <a:rPr lang="da-DK" sz="1200" i="1" dirty="0" smtClean="0">
                <a:solidFill>
                  <a:srgbClr val="C00000"/>
                </a:solidFill>
              </a:rPr>
              <a:t>tage udgangspunkt i spørgsmålene på næste</a:t>
            </a:r>
            <a:r>
              <a:rPr lang="da-DK" sz="1200" i="1" baseline="0" dirty="0" smtClean="0">
                <a:solidFill>
                  <a:srgbClr val="C00000"/>
                </a:solidFill>
              </a:rPr>
              <a:t> </a:t>
            </a:r>
            <a:r>
              <a:rPr lang="da-DK" sz="1200" i="1" dirty="0" smtClean="0">
                <a:solidFill>
                  <a:srgbClr val="C00000"/>
                </a:solidFill>
              </a:rPr>
              <a:t>slide (slide </a:t>
            </a:r>
            <a:r>
              <a:rPr lang="da-DK" sz="1200" i="1" dirty="0" smtClean="0">
                <a:solidFill>
                  <a:srgbClr val="C00000"/>
                </a:solidFill>
              </a:rPr>
              <a:t>15) </a:t>
            </a:r>
            <a:r>
              <a:rPr lang="da-DK" sz="1200" i="1" dirty="0" smtClean="0">
                <a:solidFill>
                  <a:srgbClr val="C00000"/>
                </a:solidFill>
              </a:rPr>
              <a:t>og drøfte dem i plenum.</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0" i="0" kern="1200" baseline="0" dirty="0" smtClean="0">
                <a:solidFill>
                  <a:schemeClr val="tx1"/>
                </a:solidFill>
                <a:effectLst/>
                <a:latin typeface="+mn-lt"/>
                <a:ea typeface="+mn-ea"/>
                <a:cs typeface="+mn-cs"/>
              </a:rPr>
              <a:t>  </a:t>
            </a:r>
            <a:endParaRPr lang="da-DK" sz="1200" b="0" i="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1BF52B6-5609-5149-A324-2FB9B9CBEB49}" type="slidenum">
              <a:rPr lang="da-DK" smtClean="0">
                <a:solidFill>
                  <a:prstClr val="black"/>
                </a:solidFill>
              </a:rPr>
              <a:pPr/>
              <a:t>15</a:t>
            </a:fld>
            <a:endParaRPr lang="da-DK">
              <a:solidFill>
                <a:prstClr val="black"/>
              </a:solidFill>
            </a:endParaRPr>
          </a:p>
        </p:txBody>
      </p:sp>
    </p:spTree>
    <p:extLst>
      <p:ext uri="{BB962C8B-B14F-4D97-AF65-F5344CB8AC3E}">
        <p14:creationId xmlns:p14="http://schemas.microsoft.com/office/powerpoint/2010/main" val="1115719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i="1" kern="1200" dirty="0" smtClean="0">
                <a:solidFill>
                  <a:schemeClr val="tx1"/>
                </a:solidFill>
                <a:effectLst/>
                <a:latin typeface="+mn-lt"/>
                <a:ea typeface="+mn-ea"/>
                <a:cs typeface="+mn-cs"/>
              </a:rPr>
              <a:t>Lav</a:t>
            </a:r>
            <a:r>
              <a:rPr lang="da-DK" sz="1200" i="1" kern="1200" baseline="0" dirty="0" smtClean="0">
                <a:solidFill>
                  <a:schemeClr val="tx1"/>
                </a:solidFill>
                <a:effectLst/>
                <a:latin typeface="+mn-lt"/>
                <a:ea typeface="+mn-ea"/>
                <a:cs typeface="+mn-cs"/>
              </a:rPr>
              <a:t> en opsamling efter gruppearbejdet eller plenumdrøftelserne. Spørg grupperne hvad de har talt om, hvad de er kommet frem til? Og hvad det giver anledning til?</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i="1"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1" i="1" kern="1200" baseline="0" dirty="0" smtClean="0">
                <a:solidFill>
                  <a:schemeClr val="tx1"/>
                </a:solidFill>
                <a:effectLst/>
                <a:latin typeface="+mn-lt"/>
                <a:ea typeface="+mn-ea"/>
                <a:cs typeface="+mn-cs"/>
              </a:rPr>
              <a:t>Inspiration til yderligere spørgsmål: </a:t>
            </a:r>
            <a:endParaRPr lang="da-DK" i="1" dirty="0" smtClean="0">
              <a:latin typeface="Arial" panose="020B0604020202020204" pitchFamily="34" charset="0"/>
              <a:cs typeface="Arial" panose="020B0604020202020204" pitchFamily="34" charset="0"/>
            </a:endParaRPr>
          </a:p>
          <a:p>
            <a:pPr marL="0" indent="0">
              <a:buFont typeface="Wingdings" panose="05000000000000000000" pitchFamily="2" charset="2"/>
              <a:buNone/>
            </a:pPr>
            <a:r>
              <a:rPr lang="da-DK" i="1" dirty="0" smtClean="0">
                <a:latin typeface="Arial" panose="020B0604020202020204" pitchFamily="34" charset="0"/>
                <a:cs typeface="Arial" panose="020B0604020202020204" pitchFamily="34" charset="0"/>
              </a:rPr>
              <a:t>Hvad er vi særligt dygtige til på vores arbejdsplads i forhold til …</a:t>
            </a:r>
            <a:r>
              <a:rPr lang="da-DK" i="1" dirty="0" smtClean="0">
                <a:solidFill>
                  <a:srgbClr val="FF0000"/>
                </a:solidFill>
                <a:latin typeface="Arial" panose="020B0604020202020204" pitchFamily="34" charset="0"/>
                <a:cs typeface="Arial" panose="020B0604020202020204" pitchFamily="34" charset="0"/>
              </a:rPr>
              <a:t>(den valgte tematik)</a:t>
            </a:r>
            <a:r>
              <a:rPr lang="da-DK" i="1" dirty="0" smtClean="0">
                <a:latin typeface="Arial" panose="020B0604020202020204" pitchFamily="34" charset="0"/>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i="1" dirty="0" smtClean="0">
                <a:latin typeface="Arial" panose="020B0604020202020204" pitchFamily="34" charset="0"/>
                <a:cs typeface="Arial" panose="020B0604020202020204" pitchFamily="34" charset="0"/>
              </a:rPr>
              <a:t>Hvor har vi særlige udfordringer på vores arbejdsplads i forhold til …</a:t>
            </a:r>
            <a:r>
              <a:rPr lang="da-DK" i="1" dirty="0" smtClean="0">
                <a:solidFill>
                  <a:srgbClr val="FF0000"/>
                </a:solidFill>
                <a:latin typeface="Arial" panose="020B0604020202020204" pitchFamily="34" charset="0"/>
                <a:cs typeface="Arial" panose="020B0604020202020204" pitchFamily="34" charset="0"/>
              </a:rPr>
              <a:t>(den valgte tematik)</a:t>
            </a:r>
            <a:r>
              <a:rPr lang="da-DK" i="1" dirty="0" smtClean="0">
                <a:latin typeface="Arial" panose="020B0604020202020204" pitchFamily="34" charset="0"/>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i="1" kern="1200" baseline="0" dirty="0" smtClean="0">
                <a:solidFill>
                  <a:schemeClr val="tx1"/>
                </a:solidFill>
                <a:effectLst/>
                <a:latin typeface="+mn-lt"/>
                <a:ea typeface="+mn-ea"/>
                <a:cs typeface="+mn-cs"/>
              </a:rPr>
              <a:t>Hvad skal I arbejde videre med?</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i="1" kern="1200" baseline="0" dirty="0" smtClean="0">
                <a:solidFill>
                  <a:schemeClr val="tx1"/>
                </a:solidFill>
                <a:effectLst/>
                <a:latin typeface="+mn-lt"/>
                <a:ea typeface="+mn-ea"/>
                <a:cs typeface="+mn-cs"/>
              </a:rPr>
              <a:t>Hvilke konkrete handlinger kræver det?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i="1" kern="1200" baseline="0" dirty="0" smtClean="0">
                <a:solidFill>
                  <a:schemeClr val="tx1"/>
                </a:solidFill>
                <a:effectLst/>
                <a:latin typeface="+mn-lt"/>
                <a:ea typeface="+mn-ea"/>
                <a:cs typeface="+mn-cs"/>
              </a:rPr>
              <a:t>Hvem gør hvad? </a:t>
            </a:r>
          </a:p>
        </p:txBody>
      </p:sp>
      <p:sp>
        <p:nvSpPr>
          <p:cNvPr id="4" name="Pladsholder til slidenummer 3"/>
          <p:cNvSpPr>
            <a:spLocks noGrp="1"/>
          </p:cNvSpPr>
          <p:nvPr>
            <p:ph type="sldNum" sz="quarter" idx="10"/>
          </p:nvPr>
        </p:nvSpPr>
        <p:spPr/>
        <p:txBody>
          <a:bodyPr/>
          <a:lstStyle/>
          <a:p>
            <a:fld id="{91BF52B6-5609-5149-A324-2FB9B9CBEB49}" type="slidenum">
              <a:rPr lang="da-DK" smtClean="0"/>
              <a:t>16</a:t>
            </a:fld>
            <a:endParaRPr lang="da-DK"/>
          </a:p>
        </p:txBody>
      </p:sp>
    </p:spTree>
    <p:extLst>
      <p:ext uri="{BB962C8B-B14F-4D97-AF65-F5344CB8AC3E}">
        <p14:creationId xmlns:p14="http://schemas.microsoft.com/office/powerpoint/2010/main" val="1990986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smtClean="0">
                <a:solidFill>
                  <a:srgbClr val="FF0000"/>
                </a:solidFill>
                <a:effectLst/>
                <a:latin typeface="+mn-lt"/>
                <a:ea typeface="+mn-ea"/>
                <a:cs typeface="+mn-cs"/>
              </a:rPr>
              <a:t>Leder/</a:t>
            </a:r>
            <a:r>
              <a:rPr lang="da-DK" sz="1200" kern="1200" dirty="0" err="1" smtClean="0">
                <a:solidFill>
                  <a:srgbClr val="FF0000"/>
                </a:solidFill>
                <a:effectLst/>
                <a:latin typeface="+mn-lt"/>
                <a:ea typeface="+mn-ea"/>
                <a:cs typeface="+mn-cs"/>
              </a:rPr>
              <a:t>mødefacilitator</a:t>
            </a:r>
            <a:r>
              <a:rPr lang="da-DK" sz="1200" kern="1200" dirty="0" smtClean="0">
                <a:solidFill>
                  <a:srgbClr val="FF0000"/>
                </a:solidFill>
                <a:effectLst/>
                <a:latin typeface="+mn-lt"/>
                <a:ea typeface="+mn-ea"/>
                <a:cs typeface="+mn-cs"/>
              </a:rPr>
              <a:t> laver selv en kort</a:t>
            </a:r>
            <a:r>
              <a:rPr lang="da-DK" sz="1200" kern="1200" baseline="0" dirty="0" smtClean="0">
                <a:solidFill>
                  <a:srgbClr val="FF0000"/>
                </a:solidFill>
                <a:effectLst/>
                <a:latin typeface="+mn-lt"/>
                <a:ea typeface="+mn-ea"/>
                <a:cs typeface="+mn-cs"/>
              </a:rPr>
              <a:t> præsentation til mødet, som passer til den ramme, som mødet afholdes under.</a:t>
            </a:r>
          </a:p>
          <a:p>
            <a:endParaRPr lang="da-DK" sz="1200" kern="1200" baseline="0" dirty="0" smtClean="0">
              <a:solidFill>
                <a:srgbClr val="FF0000"/>
              </a:solidFill>
              <a:effectLst/>
              <a:latin typeface="+mn-lt"/>
              <a:ea typeface="+mn-ea"/>
              <a:cs typeface="+mn-cs"/>
            </a:endParaRPr>
          </a:p>
          <a:p>
            <a:r>
              <a:rPr lang="da-DK" sz="1200" b="1" kern="1200" baseline="0" dirty="0" smtClean="0">
                <a:solidFill>
                  <a:srgbClr val="FF0000"/>
                </a:solidFill>
                <a:effectLst/>
                <a:latin typeface="+mn-lt"/>
                <a:ea typeface="+mn-ea"/>
                <a:cs typeface="+mn-cs"/>
              </a:rPr>
              <a:t>Valgfrie talenoter: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kern="1200" baseline="0" dirty="0" smtClean="0">
                <a:solidFill>
                  <a:srgbClr val="FF0000"/>
                </a:solidFill>
                <a:effectLst/>
                <a:latin typeface="+mn-lt"/>
                <a:ea typeface="+mn-ea"/>
                <a:cs typeface="+mn-cs"/>
              </a:rPr>
              <a:t>Randers Kommunes kønsligestillingspolitik </a:t>
            </a:r>
            <a:r>
              <a:rPr lang="da-DK" sz="1200" i="1" kern="1200" baseline="0" dirty="0" smtClean="0">
                <a:solidFill>
                  <a:srgbClr val="FF0000"/>
                </a:solidFill>
                <a:effectLst/>
                <a:latin typeface="+mn-lt"/>
                <a:ea typeface="+mn-ea"/>
                <a:cs typeface="+mn-cs"/>
              </a:rPr>
              <a:t>Kønsligestilling – lige muligheder for alle køn </a:t>
            </a:r>
            <a:r>
              <a:rPr lang="da-DK" sz="1200" kern="1200" baseline="0" dirty="0" smtClean="0">
                <a:solidFill>
                  <a:srgbClr val="FF0000"/>
                </a:solidFill>
                <a:effectLst/>
                <a:latin typeface="+mn-lt"/>
                <a:ea typeface="+mn-ea"/>
                <a:cs typeface="+mn-cs"/>
              </a:rPr>
              <a:t>sætter fokus på, at alle uanset køn, identitet og seksuel orientering skal have lige muligheder og frihed til at udleve dem, de er og leve det liv, de ønsker.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kern="1200" baseline="0" dirty="0" smtClean="0">
                <a:solidFill>
                  <a:srgbClr val="FF0000"/>
                </a:solidFill>
                <a:effectLst/>
                <a:latin typeface="+mn-lt"/>
                <a:ea typeface="+mn-ea"/>
                <a:cs typeface="+mn-cs"/>
              </a:rPr>
              <a:t>K</a:t>
            </a:r>
            <a:r>
              <a:rPr lang="da-DK" sz="1200" kern="1200" dirty="0" smtClean="0">
                <a:solidFill>
                  <a:srgbClr val="FF0000"/>
                </a:solidFill>
                <a:effectLst/>
                <a:latin typeface="+mn-lt"/>
                <a:ea typeface="+mn-ea"/>
                <a:cs typeface="+mn-cs"/>
              </a:rPr>
              <a:t>ønsligestilling er et vigtigt tema både på arbejdspladsen, i serviceydelserne og i mødet med</a:t>
            </a:r>
            <a:r>
              <a:rPr lang="da-DK" sz="1200" kern="1200" baseline="0" dirty="0" smtClean="0">
                <a:solidFill>
                  <a:srgbClr val="FF0000"/>
                </a:solidFill>
                <a:effectLst/>
                <a:latin typeface="+mn-lt"/>
                <a:ea typeface="+mn-ea"/>
                <a:cs typeface="+mn-cs"/>
              </a:rPr>
              <a:t> borgerne</a:t>
            </a:r>
            <a:r>
              <a:rPr lang="da-DK" sz="1200" kern="1200" baseline="0" smtClean="0">
                <a:solidFill>
                  <a:srgbClr val="FF0000"/>
                </a:solidFill>
                <a:effectLst/>
                <a:latin typeface="+mn-lt"/>
                <a:ea typeface="+mn-ea"/>
                <a:cs typeface="+mn-cs"/>
              </a:rPr>
              <a:t>. </a:t>
            </a:r>
            <a:r>
              <a:rPr lang="da-DK" sz="1200" kern="1200" smtClean="0">
                <a:solidFill>
                  <a:srgbClr val="FF0000"/>
                </a:solidFill>
                <a:effectLst/>
                <a:latin typeface="+mn-lt"/>
                <a:ea typeface="+mn-ea"/>
                <a:cs typeface="+mn-cs"/>
              </a:rPr>
              <a:t>Vidste </a:t>
            </a:r>
            <a:r>
              <a:rPr lang="da-DK" sz="1200" kern="1200" dirty="0" smtClean="0">
                <a:solidFill>
                  <a:srgbClr val="FF0000"/>
                </a:solidFill>
                <a:effectLst/>
                <a:latin typeface="+mn-lt"/>
                <a:ea typeface="+mn-ea"/>
                <a:cs typeface="+mn-cs"/>
              </a:rPr>
              <a:t>du, at der er 30 forskellige definitioner af køn?</a:t>
            </a:r>
            <a:r>
              <a:rPr lang="da-DK" sz="1200" kern="1200" baseline="0" dirty="0" smtClean="0">
                <a:solidFill>
                  <a:srgbClr val="FF0000"/>
                </a:solidFill>
                <a:effectLst/>
                <a:latin typeface="+mn-lt"/>
                <a:ea typeface="+mn-ea"/>
                <a:cs typeface="+mn-cs"/>
              </a:rPr>
              <a:t> Fordi der er så mange definitioner af køn hedder politikken også</a:t>
            </a:r>
            <a:r>
              <a:rPr lang="da-DK" sz="1200" kern="1200" dirty="0" smtClean="0">
                <a:solidFill>
                  <a:srgbClr val="FF0000"/>
                </a:solidFill>
                <a:effectLst/>
                <a:latin typeface="+mn-lt"/>
                <a:ea typeface="+mn-ea"/>
                <a:cs typeface="+mn-cs"/>
              </a:rPr>
              <a:t> Kønsligestilling - lige muligheder for alle køn.</a:t>
            </a:r>
          </a:p>
        </p:txBody>
      </p:sp>
      <p:sp>
        <p:nvSpPr>
          <p:cNvPr id="4" name="Pladsholder til slidenummer 3"/>
          <p:cNvSpPr>
            <a:spLocks noGrp="1"/>
          </p:cNvSpPr>
          <p:nvPr>
            <p:ph type="sldNum" sz="quarter" idx="10"/>
          </p:nvPr>
        </p:nvSpPr>
        <p:spPr/>
        <p:txBody>
          <a:bodyPr/>
          <a:lstStyle/>
          <a:p>
            <a:fld id="{91BF52B6-5609-5149-A324-2FB9B9CBEB49}" type="slidenum">
              <a:rPr lang="da-DK" smtClean="0"/>
              <a:t>2</a:t>
            </a:fld>
            <a:endParaRPr lang="da-DK"/>
          </a:p>
        </p:txBody>
      </p:sp>
    </p:spTree>
    <p:extLst>
      <p:ext uri="{BB962C8B-B14F-4D97-AF65-F5344CB8AC3E}">
        <p14:creationId xmlns:p14="http://schemas.microsoft.com/office/powerpoint/2010/main" val="1918642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1" kern="1200" dirty="0" smtClean="0">
                <a:solidFill>
                  <a:schemeClr val="tx1"/>
                </a:solidFill>
                <a:effectLst/>
                <a:latin typeface="+mn-lt"/>
                <a:ea typeface="+mn-ea"/>
                <a:cs typeface="+mn-cs"/>
              </a:rPr>
              <a:t>Valgfrie talenoter:</a:t>
            </a:r>
            <a:endParaRPr lang="da-DK"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Vi</a:t>
            </a:r>
            <a:r>
              <a:rPr lang="da-DK" sz="1200" kern="1200" baseline="0" dirty="0" smtClean="0">
                <a:solidFill>
                  <a:schemeClr val="tx1"/>
                </a:solidFill>
                <a:effectLst/>
                <a:latin typeface="+mn-lt"/>
                <a:ea typeface="+mn-ea"/>
                <a:cs typeface="+mn-cs"/>
              </a:rPr>
              <a:t> er samlet her i dag, fordi vi skal tage hul på arbejdet med at give politikken liv i praksis. </a:t>
            </a:r>
          </a:p>
          <a:p>
            <a:pPr marL="171450" indent="-171450">
              <a:buFont typeface="Arial" panose="020B0604020202020204" pitchFamily="34" charset="0"/>
              <a:buChar char="•"/>
            </a:pPr>
            <a:r>
              <a:rPr lang="da-DK" sz="1200" kern="1200" baseline="0" dirty="0" smtClean="0">
                <a:solidFill>
                  <a:schemeClr val="tx1"/>
                </a:solidFill>
                <a:effectLst/>
                <a:latin typeface="+mn-lt"/>
                <a:ea typeface="+mn-ea"/>
                <a:cs typeface="+mn-cs"/>
              </a:rPr>
              <a:t>Helt konkret opfordrer politikken til, at lige muligheder skal skabes, myter skal aflives og kønsopfattelser og traditionelle forståelser af køn og identitet skal udfordres.  </a:t>
            </a:r>
          </a:p>
          <a:p>
            <a:pPr marL="171450" indent="-171450">
              <a:buFont typeface="Arial" panose="020B0604020202020204" pitchFamily="34" charset="0"/>
              <a:buChar char="•"/>
            </a:pPr>
            <a:r>
              <a:rPr lang="da-DK" sz="1200" kern="1200" baseline="0" dirty="0" smtClean="0">
                <a:solidFill>
                  <a:schemeClr val="tx1"/>
                </a:solidFill>
                <a:effectLst/>
                <a:latin typeface="+mn-lt"/>
                <a:ea typeface="+mn-ea"/>
                <a:cs typeface="+mn-cs"/>
              </a:rPr>
              <a:t>Som ansat i Randers Kommune møder vi mange mennesker. Vores </a:t>
            </a:r>
            <a:r>
              <a:rPr lang="da-DK" sz="1200" b="0" i="0" kern="1200" dirty="0" smtClean="0">
                <a:solidFill>
                  <a:schemeClr val="tx1"/>
                </a:solidFill>
                <a:effectLst/>
                <a:latin typeface="+mn-lt"/>
                <a:ea typeface="+mn-ea"/>
                <a:cs typeface="+mn-cs"/>
              </a:rPr>
              <a:t>arbejdspladser og institutioner er bærere af værdier og kultur, og vi sætter aftryk i mødet med borgerne og hinanden - bevidst og ubevidst. </a:t>
            </a:r>
          </a:p>
          <a:p>
            <a:pPr marL="171450" indent="-171450">
              <a:buFont typeface="Arial" panose="020B0604020202020204" pitchFamily="34" charset="0"/>
              <a:buChar char="•"/>
            </a:pPr>
            <a:r>
              <a:rPr lang="da-DK" sz="1200" b="0" i="0" kern="1200" dirty="0" smtClean="0">
                <a:solidFill>
                  <a:schemeClr val="tx1"/>
                </a:solidFill>
                <a:effectLst/>
                <a:latin typeface="+mn-lt"/>
                <a:ea typeface="+mn-ea"/>
                <a:cs typeface="+mn-cs"/>
              </a:rPr>
              <a:t>Derfor er det vigtigt med en politik, som har fokus på</a:t>
            </a:r>
            <a:r>
              <a:rPr lang="da-DK" sz="1200" b="0" i="0" kern="1200" baseline="0" dirty="0" smtClean="0">
                <a:solidFill>
                  <a:schemeClr val="tx1"/>
                </a:solidFill>
                <a:effectLst/>
                <a:latin typeface="+mn-lt"/>
                <a:ea typeface="+mn-ea"/>
                <a:cs typeface="+mn-cs"/>
              </a:rPr>
              <a:t> kønsligestilling, således at vi bliver mere bevidste omkring, hvordan vi f.eks. taler om køn, rekrutterer mere kønsneutralt eller bringer kønsligestilling ned i børnehøjde. </a:t>
            </a:r>
          </a:p>
          <a:p>
            <a:pPr marL="171450" indent="-171450">
              <a:buFont typeface="Arial" panose="020B0604020202020204" pitchFamily="34" charset="0"/>
              <a:buChar char="•"/>
            </a:pPr>
            <a:endParaRPr lang="da-DK" sz="1200" b="0" i="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da-DK" sz="1200" b="0" i="0" kern="1200" baseline="0" dirty="0" smtClean="0">
                <a:solidFill>
                  <a:schemeClr val="tx1"/>
                </a:solidFill>
                <a:effectLst/>
                <a:latin typeface="+mn-lt"/>
                <a:ea typeface="+mn-ea"/>
                <a:cs typeface="+mn-cs"/>
              </a:rPr>
              <a:t>Politikken sætter en strategisk retning, men de konkrete handlingsforslag, har vi selv indvirkning på. Vi er eksperterne på vores arbejdsplads og på vores arbejdsområder, og derfor skal vi i dag tale om, hvordan politikken er relevant for os, og hvordan vi kan arbejde med den hos os. </a:t>
            </a:r>
          </a:p>
          <a:p>
            <a:endParaRPr lang="da-DK" sz="1200" b="0" i="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da-DK" sz="1200" b="0" i="0" kern="1200" baseline="0" dirty="0" smtClean="0">
                <a:solidFill>
                  <a:schemeClr val="tx1"/>
                </a:solidFill>
                <a:effectLst/>
                <a:latin typeface="+mn-lt"/>
                <a:ea typeface="+mn-ea"/>
                <a:cs typeface="+mn-cs"/>
              </a:rPr>
              <a:t>Jeg vil starte med ganske kort at fortælle om </a:t>
            </a:r>
            <a:r>
              <a:rPr lang="da-DK" sz="1200" kern="1200" dirty="0" smtClean="0">
                <a:solidFill>
                  <a:schemeClr val="tx1"/>
                </a:solidFill>
                <a:effectLst/>
                <a:latin typeface="+mn-lt"/>
                <a:ea typeface="+mn-ea"/>
                <a:cs typeface="+mn-cs"/>
              </a:rPr>
              <a:t>nogle af de overvejelser og bevæggrunde, som politikforslaget bygger på.</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Herefter vil jeg præsentere politikkens tre fokusområder.</a:t>
            </a:r>
            <a:r>
              <a:rPr lang="da-DK" sz="1200" kern="1200" baseline="0" dirty="0" smtClean="0">
                <a:solidFill>
                  <a:schemeClr val="tx1"/>
                </a:solidFill>
                <a:effectLst/>
                <a:latin typeface="+mn-lt"/>
                <a:ea typeface="+mn-ea"/>
                <a:cs typeface="+mn-cs"/>
              </a:rPr>
              <a:t> </a:t>
            </a:r>
          </a:p>
          <a:p>
            <a:pPr marL="171450" indent="-171450">
              <a:buFont typeface="Arial" panose="020B0604020202020204" pitchFamily="34" charset="0"/>
              <a:buChar char="•"/>
            </a:pPr>
            <a:r>
              <a:rPr lang="da-DK" sz="1200" kern="1200" baseline="0" dirty="0" smtClean="0">
                <a:solidFill>
                  <a:schemeClr val="tx1"/>
                </a:solidFill>
                <a:effectLst/>
                <a:latin typeface="+mn-lt"/>
                <a:ea typeface="+mn-ea"/>
                <a:cs typeface="+mn-cs"/>
              </a:rPr>
              <a:t>Bagefter vil vi så drøfte, hvordan vi kan arbejde med politikken med udgangspunkt i vores arbejdsplads/institution – altså hvad vi vil/skal prioritere og hvad vi vil arbejde videre med hos os. </a:t>
            </a:r>
            <a:endParaRPr lang="da-DK" sz="120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1BF52B6-5609-5149-A324-2FB9B9CBEB49}" type="slidenum">
              <a:rPr lang="da-DK" smtClean="0"/>
              <a:t>3</a:t>
            </a:fld>
            <a:endParaRPr lang="da-DK"/>
          </a:p>
        </p:txBody>
      </p:sp>
    </p:spTree>
    <p:extLst>
      <p:ext uri="{BB962C8B-B14F-4D97-AF65-F5344CB8AC3E}">
        <p14:creationId xmlns:p14="http://schemas.microsoft.com/office/powerpoint/2010/main" val="2222839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1" kern="1200" dirty="0" smtClean="0">
                <a:solidFill>
                  <a:schemeClr val="tx1"/>
                </a:solidFill>
                <a:effectLst/>
                <a:latin typeface="+mn-lt"/>
                <a:ea typeface="+mn-ea"/>
                <a:cs typeface="+mn-cs"/>
              </a:rPr>
              <a:t>Valgfrie talenoter:</a:t>
            </a:r>
            <a:endParaRPr lang="da-DK"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Hvorfor skal vi overhovedet have fokus på kønsligestilling?</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Faktisk er kønsligestilling et grundlæggende princip i det danske samfund. I 1988 fik Danmark en lov om ligestilling,</a:t>
            </a:r>
            <a:r>
              <a:rPr lang="da-DK" sz="1200" kern="1200" baseline="0" dirty="0" smtClean="0">
                <a:solidFill>
                  <a:schemeClr val="tx1"/>
                </a:solidFill>
                <a:effectLst/>
                <a:latin typeface="+mn-lt"/>
                <a:ea typeface="+mn-ea"/>
                <a:cs typeface="+mn-cs"/>
              </a:rPr>
              <a:t> som</a:t>
            </a:r>
            <a:r>
              <a:rPr lang="da-DK" sz="1200" kern="1200" dirty="0" smtClean="0">
                <a:solidFill>
                  <a:schemeClr val="tx1"/>
                </a:solidFill>
                <a:effectLst/>
                <a:latin typeface="+mn-lt"/>
                <a:ea typeface="+mn-ea"/>
                <a:cs typeface="+mn-cs"/>
              </a:rPr>
              <a:t> skal sikre, at alle offentlige myndigheder arbejder for ligestilling på deres område.</a:t>
            </a:r>
            <a:r>
              <a:rPr lang="da-DK" sz="1200" kern="1200" baseline="0" dirty="0" smtClean="0">
                <a:solidFill>
                  <a:schemeClr val="tx1"/>
                </a:solidFill>
                <a:effectLst/>
                <a:latin typeface="+mn-lt"/>
                <a:ea typeface="+mn-ea"/>
                <a:cs typeface="+mn-cs"/>
              </a:rPr>
              <a:t> Dermed skal vi altså også arbejde med kønsligestilling </a:t>
            </a:r>
            <a:r>
              <a:rPr lang="da-DK" sz="1200" kern="1200" dirty="0" smtClean="0">
                <a:solidFill>
                  <a:schemeClr val="tx1"/>
                </a:solidFill>
                <a:effectLst/>
                <a:latin typeface="+mn-lt"/>
                <a:ea typeface="+mn-ea"/>
                <a:cs typeface="+mn-cs"/>
              </a:rPr>
              <a:t>i Randers Kommune. </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I kommunen bliver der ca. hvert tredje år udarbejdet en ligestillingsredegørelse omhandlende kønsforskelle i kommunen. </a:t>
            </a:r>
          </a:p>
          <a:p>
            <a:pPr marL="171450" indent="-171450">
              <a:buFont typeface="Arial" panose="020B0604020202020204" pitchFamily="34" charset="0"/>
              <a:buChar char="•"/>
            </a:pPr>
            <a:endParaRPr lang="da-DK"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Ligestilling er et bredt begreb,</a:t>
            </a:r>
            <a:r>
              <a:rPr lang="da-DK" sz="1200" kern="1200" baseline="0" dirty="0" smtClean="0">
                <a:solidFill>
                  <a:schemeClr val="tx1"/>
                </a:solidFill>
                <a:effectLst/>
                <a:latin typeface="+mn-lt"/>
                <a:ea typeface="+mn-ea"/>
                <a:cs typeface="+mn-cs"/>
              </a:rPr>
              <a:t> som </a:t>
            </a:r>
            <a:r>
              <a:rPr lang="da-DK" sz="1200" kern="1200" dirty="0" smtClean="0">
                <a:solidFill>
                  <a:schemeClr val="tx1"/>
                </a:solidFill>
                <a:effectLst/>
                <a:latin typeface="+mn-lt"/>
                <a:ea typeface="+mn-ea"/>
                <a:cs typeface="+mn-cs"/>
              </a:rPr>
              <a:t>rummer mange aspekter – f.eks. etnicitet, religion, handicap og så videre. I Randers Kommune er disse forskellige aspekter af ligestilling skrevet ind i en række politikker. </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Men Randers Kommune har ikke tidligere haft en egentlig politik, som handler om ligestilling mellem køn.</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I forhold til ligestilling mellem køn handler det ikke om en kvindekamp, som nogen måske kan tro. Det handler om at skabe de bedste betingelser både for piger og drenge, for mænd og kvinder, for homoseksuelle og transkønnede osv.,</a:t>
            </a:r>
            <a:r>
              <a:rPr lang="da-DK" sz="1200" kern="1200" baseline="0" dirty="0" smtClean="0">
                <a:solidFill>
                  <a:schemeClr val="tx1"/>
                </a:solidFill>
                <a:effectLst/>
                <a:latin typeface="+mn-lt"/>
                <a:ea typeface="+mn-ea"/>
                <a:cs typeface="+mn-cs"/>
              </a:rPr>
              <a:t> så </a:t>
            </a:r>
            <a:r>
              <a:rPr lang="da-DK" sz="1200" kern="1200" dirty="0" smtClean="0">
                <a:solidFill>
                  <a:schemeClr val="tx1"/>
                </a:solidFill>
                <a:effectLst/>
                <a:latin typeface="+mn-lt"/>
                <a:ea typeface="+mn-ea"/>
                <a:cs typeface="+mn-cs"/>
              </a:rPr>
              <a:t>alle kan udleve og have lige muligheder uanset køn og kønsidentitet. </a:t>
            </a:r>
          </a:p>
          <a:p>
            <a:endParaRPr lang="da-DK" sz="120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1BF52B6-5609-5149-A324-2FB9B9CBEB49}" type="slidenum">
              <a:rPr lang="da-DK" smtClean="0"/>
              <a:t>4</a:t>
            </a:fld>
            <a:endParaRPr lang="da-DK"/>
          </a:p>
        </p:txBody>
      </p:sp>
    </p:spTree>
    <p:extLst>
      <p:ext uri="{BB962C8B-B14F-4D97-AF65-F5344CB8AC3E}">
        <p14:creationId xmlns:p14="http://schemas.microsoft.com/office/powerpoint/2010/main" val="1647587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sz="1200" b="1" kern="1200" dirty="0" smtClean="0">
                <a:solidFill>
                  <a:schemeClr val="tx1"/>
                </a:solidFill>
                <a:effectLst/>
                <a:latin typeface="+mn-lt"/>
                <a:ea typeface="+mn-ea"/>
                <a:cs typeface="+mn-cs"/>
              </a:rPr>
              <a:t>Valgfrie talenoter:</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Ønsket om ligestilling og lige muligheder mellem mænd og kvinder har rødder i oplysningstiden. Oplysningstiden handlede om, at frihed og lighed var vigtige begreber for den enkelte borger. Derudover var opfattelsen den, at det enkelte individ i samfundet havde ret til selvbestemmelse.</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I 1700-tallet blev det så fremført, at denne ret til selvbestemmelse ikke kun skulle gælde for mænd, men også for kvinder.</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Og i 1918 fik kvinder eksempelvis stemmeret. </a:t>
            </a:r>
          </a:p>
          <a:p>
            <a:pPr marL="171450" indent="-171450">
              <a:buFont typeface="Arial" panose="020B0604020202020204" pitchFamily="34" charset="0"/>
              <a:buChar char="•"/>
            </a:pPr>
            <a:endParaRPr lang="da-DK"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Det er 26 år siden, at ligestilling fik en global FN handlingsplan i Beijing, som alle verdens lande støttede op om. Og ligestilling mellem køn er også et af FN´s 17 verdensmål for bæredygtig udvikling.</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Kønsligestilling har altså været på den globale dagsorden i mange år, og det er et emne, som stadig optager og fylder meget i samfundsdebatten – både ude og herhjemme i Danmark. </a:t>
            </a:r>
          </a:p>
          <a:p>
            <a:endParaRPr lang="da-DK" dirty="0"/>
          </a:p>
        </p:txBody>
      </p:sp>
      <p:sp>
        <p:nvSpPr>
          <p:cNvPr id="4" name="Pladsholder til slidenummer 3"/>
          <p:cNvSpPr>
            <a:spLocks noGrp="1"/>
          </p:cNvSpPr>
          <p:nvPr>
            <p:ph type="sldNum" sz="quarter" idx="10"/>
          </p:nvPr>
        </p:nvSpPr>
        <p:spPr/>
        <p:txBody>
          <a:bodyPr/>
          <a:lstStyle/>
          <a:p>
            <a:fld id="{91BF52B6-5609-5149-A324-2FB9B9CBEB49}" type="slidenum">
              <a:rPr lang="da-DK" smtClean="0"/>
              <a:t>5</a:t>
            </a:fld>
            <a:endParaRPr lang="da-DK"/>
          </a:p>
        </p:txBody>
      </p:sp>
    </p:spTree>
    <p:extLst>
      <p:ext uri="{BB962C8B-B14F-4D97-AF65-F5344CB8AC3E}">
        <p14:creationId xmlns:p14="http://schemas.microsoft.com/office/powerpoint/2010/main" val="235400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smtClean="0">
                <a:solidFill>
                  <a:schemeClr val="tx1"/>
                </a:solidFill>
                <a:effectLst/>
                <a:latin typeface="+mn-lt"/>
                <a:ea typeface="+mn-ea"/>
                <a:cs typeface="+mn-cs"/>
              </a:rPr>
              <a:t>Valgfrie</a:t>
            </a:r>
            <a:r>
              <a:rPr lang="da-DK" sz="1200" b="1" kern="1200" baseline="0" dirty="0" smtClean="0">
                <a:solidFill>
                  <a:schemeClr val="tx1"/>
                </a:solidFill>
                <a:effectLst/>
                <a:latin typeface="+mn-lt"/>
                <a:ea typeface="+mn-ea"/>
                <a:cs typeface="+mn-cs"/>
              </a:rPr>
              <a:t> talenoter:</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Samtidig har der været mange bevægelser i samfundet, som har ændret vores forståelse af køn. </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Randers Kommune ønsker mangfoldighed og plads til forskellighed. Der skal være plads til os alle. Nogle har den forståelse, at der kun er 2 kønsforståelser – nemlig mand og kvinde. Andre har den forståelse, at der er mindst 30 forskellige kønsforståelser. Eksempelvis kan ens kønsidentitet være forskellig fra det køn, man blev tildelt ved fødslen. Det handler altså om den individuelle oplevelse af sit køn og sin seksualitet. </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På den måde handler kønsligestilling også om vores </a:t>
            </a:r>
            <a:r>
              <a:rPr lang="da-DK" sz="1200" b="1" kern="1200" dirty="0" smtClean="0">
                <a:solidFill>
                  <a:schemeClr val="tx1"/>
                </a:solidFill>
                <a:effectLst/>
                <a:latin typeface="+mn-lt"/>
                <a:ea typeface="+mn-ea"/>
                <a:cs typeface="+mn-cs"/>
              </a:rPr>
              <a:t>værdier og kultur</a:t>
            </a:r>
            <a:r>
              <a:rPr lang="da-DK" sz="1200" kern="1200" dirty="0" smtClean="0">
                <a:solidFill>
                  <a:schemeClr val="tx1"/>
                </a:solidFill>
                <a:effectLst/>
                <a:latin typeface="+mn-lt"/>
                <a:ea typeface="+mn-ea"/>
                <a:cs typeface="+mn-cs"/>
              </a:rPr>
              <a:t>. Vores holdninger og handlinger bygger på vores værdier og kultur. </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Både når vi er sammen med vores nærmeste, men også når vi er i skole, på arbejde eller færdes i det offentlige rum. </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Og her skal der væres plads til at alle uanset køn frit kan deltage og har lige muligheder. </a:t>
            </a:r>
          </a:p>
          <a:p>
            <a:endParaRPr lang="da-DK" dirty="0" smtClean="0"/>
          </a:p>
        </p:txBody>
      </p:sp>
      <p:sp>
        <p:nvSpPr>
          <p:cNvPr id="4" name="Pladsholder til slidenummer 3"/>
          <p:cNvSpPr>
            <a:spLocks noGrp="1"/>
          </p:cNvSpPr>
          <p:nvPr>
            <p:ph type="sldNum" sz="quarter" idx="10"/>
          </p:nvPr>
        </p:nvSpPr>
        <p:spPr/>
        <p:txBody>
          <a:bodyPr/>
          <a:lstStyle/>
          <a:p>
            <a:fld id="{91BF52B6-5609-5149-A324-2FB9B9CBEB49}" type="slidenum">
              <a:rPr lang="da-DK" smtClean="0"/>
              <a:t>6</a:t>
            </a:fld>
            <a:endParaRPr lang="da-DK"/>
          </a:p>
        </p:txBody>
      </p:sp>
    </p:spTree>
    <p:extLst>
      <p:ext uri="{BB962C8B-B14F-4D97-AF65-F5344CB8AC3E}">
        <p14:creationId xmlns:p14="http://schemas.microsoft.com/office/powerpoint/2010/main" val="2137651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smtClean="0">
                <a:solidFill>
                  <a:schemeClr val="tx1"/>
                </a:solidFill>
                <a:effectLst/>
                <a:latin typeface="+mn-lt"/>
                <a:ea typeface="+mn-ea"/>
                <a:cs typeface="+mn-cs"/>
              </a:rPr>
              <a:t>Valgfrie</a:t>
            </a:r>
            <a:r>
              <a:rPr lang="da-DK" sz="1200" b="1" kern="1200" baseline="0" dirty="0" smtClean="0">
                <a:solidFill>
                  <a:schemeClr val="tx1"/>
                </a:solidFill>
                <a:effectLst/>
                <a:latin typeface="+mn-lt"/>
                <a:ea typeface="+mn-ea"/>
                <a:cs typeface="+mn-cs"/>
              </a:rPr>
              <a:t> talenoter:</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I Danmark er der en udbredt opfattelse af, at der allerede er ligestilling mellem køn. Men statistikken fortæller os dog, at vi ikke er i mål endnu. </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Hvert år udarbejdes der en global rapport, som beskriver, hvordan de forskellige lande placeres</a:t>
            </a:r>
            <a:r>
              <a:rPr lang="da-DK" sz="1200" kern="1200" baseline="0" dirty="0" smtClean="0">
                <a:solidFill>
                  <a:schemeClr val="tx1"/>
                </a:solidFill>
                <a:effectLst/>
                <a:latin typeface="+mn-lt"/>
                <a:ea typeface="+mn-ea"/>
                <a:cs typeface="+mn-cs"/>
              </a:rPr>
              <a:t> i forhold til h</a:t>
            </a:r>
            <a:r>
              <a:rPr lang="da-DK" sz="1200" kern="1200" dirty="0" smtClean="0">
                <a:solidFill>
                  <a:schemeClr val="tx1"/>
                </a:solidFill>
                <a:effectLst/>
                <a:latin typeface="+mn-lt"/>
                <a:ea typeface="+mn-ea"/>
                <a:cs typeface="+mn-cs"/>
              </a:rPr>
              <a:t>inanden, når det handler om kønsligestilling. </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I år ligger Danmark på en 29. plads. Og kigger vi på de lande, som vi ellers plejer at sammenligne os med, så halter vi bagud. Vores nordiske naboer Island, Norge, Finland og Sverige ligger alle i top 5. </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Det er altså et tegn på, at vi har endnu har vej at gå med kønsligestilling i Danmark.</a:t>
            </a:r>
            <a:r>
              <a:rPr lang="da-DK" sz="1200" kern="1200" baseline="0" dirty="0" smtClean="0">
                <a:solidFill>
                  <a:schemeClr val="tx1"/>
                </a:solidFill>
                <a:effectLst/>
                <a:latin typeface="+mn-lt"/>
                <a:ea typeface="+mn-ea"/>
                <a:cs typeface="+mn-cs"/>
              </a:rPr>
              <a:t> Der er </a:t>
            </a:r>
            <a:r>
              <a:rPr lang="da-DK" sz="1200" kern="1200" dirty="0" smtClean="0">
                <a:solidFill>
                  <a:schemeClr val="tx1"/>
                </a:solidFill>
                <a:effectLst/>
                <a:latin typeface="+mn-lt"/>
                <a:ea typeface="+mn-ea"/>
                <a:cs typeface="+mn-cs"/>
              </a:rPr>
              <a:t>en stærk motivation for at gribe til handling og snakke om, hvordan vi her på vores arbejdsplads/i vores institution kan arbejde med ligestilling mellem køn i det daglige.    </a:t>
            </a:r>
          </a:p>
          <a:p>
            <a:endParaRPr lang="da-DK" dirty="0" smtClean="0"/>
          </a:p>
        </p:txBody>
      </p:sp>
      <p:sp>
        <p:nvSpPr>
          <p:cNvPr id="4" name="Pladsholder til slidenummer 3"/>
          <p:cNvSpPr>
            <a:spLocks noGrp="1"/>
          </p:cNvSpPr>
          <p:nvPr>
            <p:ph type="sldNum" sz="quarter" idx="10"/>
          </p:nvPr>
        </p:nvSpPr>
        <p:spPr/>
        <p:txBody>
          <a:bodyPr/>
          <a:lstStyle/>
          <a:p>
            <a:fld id="{91BF52B6-5609-5149-A324-2FB9B9CBEB49}" type="slidenum">
              <a:rPr lang="da-DK" smtClean="0"/>
              <a:t>7</a:t>
            </a:fld>
            <a:endParaRPr lang="da-DK"/>
          </a:p>
        </p:txBody>
      </p:sp>
    </p:spTree>
    <p:extLst>
      <p:ext uri="{BB962C8B-B14F-4D97-AF65-F5344CB8AC3E}">
        <p14:creationId xmlns:p14="http://schemas.microsoft.com/office/powerpoint/2010/main" val="1595703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b="1" kern="1200" dirty="0" smtClean="0">
                <a:solidFill>
                  <a:schemeClr val="tx1"/>
                </a:solidFill>
                <a:effectLst/>
                <a:latin typeface="+mn-lt"/>
                <a:ea typeface="+mn-ea"/>
                <a:cs typeface="+mn-cs"/>
              </a:rPr>
              <a:t>Valgfrie</a:t>
            </a:r>
            <a:r>
              <a:rPr lang="da-DK" sz="1200" b="1" kern="1200" baseline="0" dirty="0" smtClean="0">
                <a:solidFill>
                  <a:schemeClr val="tx1"/>
                </a:solidFill>
                <a:effectLst/>
                <a:latin typeface="+mn-lt"/>
                <a:ea typeface="+mn-ea"/>
                <a:cs typeface="+mn-cs"/>
              </a:rPr>
              <a:t> talenoter: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kern="1200" dirty="0" smtClean="0">
                <a:solidFill>
                  <a:schemeClr val="tx1"/>
                </a:solidFill>
                <a:effectLst/>
                <a:latin typeface="+mn-lt"/>
                <a:ea typeface="+mn-ea"/>
                <a:cs typeface="+mn-cs"/>
              </a:rPr>
              <a:t>Som kommune og arbejdsplads er vi i daglig kontakt med mange borgere og kollegaer, hvor vi spiller en stor og vigtig rolle i borgernes og hinandens liv og levemuligheder.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kern="1200" dirty="0" smtClean="0">
                <a:solidFill>
                  <a:schemeClr val="tx1"/>
                </a:solidFill>
                <a:effectLst/>
                <a:latin typeface="+mn-lt"/>
                <a:ea typeface="+mn-ea"/>
                <a:cs typeface="+mn-cs"/>
              </a:rPr>
              <a:t>Vi bærer alle rundt på værdier og indgår i forskellige kulturer, som sætter sine aftryk i mødet med borgerne og hinanden.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kern="1200" dirty="0" smtClean="0">
                <a:solidFill>
                  <a:schemeClr val="tx1"/>
                </a:solidFill>
                <a:effectLst/>
                <a:latin typeface="+mn-lt"/>
                <a:ea typeface="+mn-ea"/>
                <a:cs typeface="+mn-cs"/>
              </a:rPr>
              <a:t>Bevidst og ubevidst påvirker vi altså hinanden.</a:t>
            </a:r>
            <a:r>
              <a:rPr lang="da-DK" sz="1200" kern="1200" baseline="0" dirty="0" smtClean="0">
                <a:solidFill>
                  <a:schemeClr val="tx1"/>
                </a:solidFill>
                <a:effectLst/>
                <a:latin typeface="+mn-lt"/>
                <a:ea typeface="+mn-ea"/>
                <a:cs typeface="+mn-cs"/>
              </a:rPr>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kern="1200" baseline="0" dirty="0" smtClean="0">
                <a:solidFill>
                  <a:schemeClr val="tx1"/>
                </a:solidFill>
                <a:effectLst/>
                <a:latin typeface="+mn-lt"/>
                <a:ea typeface="+mn-ea"/>
                <a:cs typeface="+mn-cs"/>
              </a:rPr>
              <a:t>Derfor har </a:t>
            </a:r>
            <a:r>
              <a:rPr lang="da-DK" sz="1200" kern="1200" dirty="0" smtClean="0">
                <a:solidFill>
                  <a:schemeClr val="tx1"/>
                </a:solidFill>
                <a:effectLst/>
                <a:latin typeface="+mn-lt"/>
                <a:ea typeface="+mn-ea"/>
                <a:cs typeface="+mn-cs"/>
              </a:rPr>
              <a:t>vi alle et vigtigt og stort ansvar for at være bevidste omkring, hvordan vi møder borgerne og hinanden, ligesom vi også skal være bevidste omkring, hvordan mødet påvirker mulighederne for fri livsudfoldelse.    </a:t>
            </a:r>
          </a:p>
          <a:p>
            <a:endParaRPr lang="da-DK" dirty="0"/>
          </a:p>
        </p:txBody>
      </p:sp>
      <p:sp>
        <p:nvSpPr>
          <p:cNvPr id="4" name="Pladsholder til slidenummer 3"/>
          <p:cNvSpPr>
            <a:spLocks noGrp="1"/>
          </p:cNvSpPr>
          <p:nvPr>
            <p:ph type="sldNum" sz="quarter" idx="10"/>
          </p:nvPr>
        </p:nvSpPr>
        <p:spPr/>
        <p:txBody>
          <a:bodyPr/>
          <a:lstStyle/>
          <a:p>
            <a:fld id="{91BF52B6-5609-5149-A324-2FB9B9CBEB49}" type="slidenum">
              <a:rPr lang="da-DK" smtClean="0"/>
              <a:t>8</a:t>
            </a:fld>
            <a:endParaRPr lang="da-DK"/>
          </a:p>
        </p:txBody>
      </p:sp>
    </p:spTree>
    <p:extLst>
      <p:ext uri="{BB962C8B-B14F-4D97-AF65-F5344CB8AC3E}">
        <p14:creationId xmlns:p14="http://schemas.microsoft.com/office/powerpoint/2010/main" val="1931386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smtClean="0">
                <a:solidFill>
                  <a:schemeClr val="tx1"/>
                </a:solidFill>
                <a:effectLst/>
                <a:latin typeface="+mn-lt"/>
                <a:ea typeface="+mn-ea"/>
                <a:cs typeface="+mn-cs"/>
              </a:rPr>
              <a:t>Valgfrie</a:t>
            </a:r>
            <a:r>
              <a:rPr lang="da-DK" sz="1200" b="1" kern="1200" baseline="0" dirty="0" smtClean="0">
                <a:solidFill>
                  <a:schemeClr val="tx1"/>
                </a:solidFill>
                <a:effectLst/>
                <a:latin typeface="+mn-lt"/>
                <a:ea typeface="+mn-ea"/>
                <a:cs typeface="+mn-cs"/>
              </a:rPr>
              <a:t> talenoter:</a:t>
            </a:r>
            <a:endParaRPr lang="da-DK" sz="1200" b="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Politikere, ledere og medarbejdere blev samlet</a:t>
            </a:r>
            <a:r>
              <a:rPr lang="da-DK" sz="1200" kern="1200" baseline="0" dirty="0" smtClean="0">
                <a:solidFill>
                  <a:schemeClr val="tx1"/>
                </a:solidFill>
                <a:effectLst/>
                <a:latin typeface="+mn-lt"/>
                <a:ea typeface="+mn-ea"/>
                <a:cs typeface="+mn-cs"/>
              </a:rPr>
              <a:t> i et fælles udviklingsforum, hvor drøftelser, input og inspiration fra eksperter på området blev vendt og drejet, således at der til sidst blev formuleret en politik. </a:t>
            </a:r>
          </a:p>
          <a:p>
            <a:pPr marL="171450" indent="-171450">
              <a:buFont typeface="Arial" panose="020B0604020202020204" pitchFamily="34" charset="0"/>
              <a:buChar char="•"/>
            </a:pPr>
            <a:r>
              <a:rPr lang="da-DK" sz="1200" kern="1200" baseline="0" dirty="0" smtClean="0">
                <a:solidFill>
                  <a:schemeClr val="tx1"/>
                </a:solidFill>
                <a:effectLst/>
                <a:latin typeface="+mn-lt"/>
                <a:ea typeface="+mn-ea"/>
                <a:cs typeface="+mn-cs"/>
              </a:rPr>
              <a:t>Byrådet vedtog politikken i sommer. </a:t>
            </a:r>
            <a:endParaRPr lang="da-DK" sz="1200" kern="1200" dirty="0" smtClean="0">
              <a:solidFill>
                <a:schemeClr val="tx1"/>
              </a:solidFill>
              <a:effectLst/>
              <a:latin typeface="+mn-lt"/>
              <a:ea typeface="+mn-ea"/>
              <a:cs typeface="+mn-cs"/>
            </a:endParaRPr>
          </a:p>
          <a:p>
            <a:endParaRPr lang="da-DK" sz="1200" kern="1200" dirty="0" smtClean="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91BF52B6-5609-5149-A324-2FB9B9CBEB49}" type="slidenum">
              <a:rPr lang="da-DK" smtClean="0"/>
              <a:t>9</a:t>
            </a:fld>
            <a:endParaRPr lang="da-DK"/>
          </a:p>
        </p:txBody>
      </p:sp>
    </p:spTree>
    <p:extLst>
      <p:ext uri="{BB962C8B-B14F-4D97-AF65-F5344CB8AC3E}">
        <p14:creationId xmlns:p14="http://schemas.microsoft.com/office/powerpoint/2010/main" val="41442894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med logo_blå">
    <p:bg>
      <p:bgPr>
        <a:solidFill>
          <a:schemeClr val="accent1"/>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xmlns="" id="{FF9A00F5-DD0B-804C-A546-3FB7E790018A}"/>
              </a:ext>
            </a:extLst>
          </p:cNvPr>
          <p:cNvPicPr>
            <a:picLocks noChangeAspect="1"/>
          </p:cNvPicPr>
          <p:nvPr userDrawn="1"/>
        </p:nvPicPr>
        <p:blipFill>
          <a:blip r:embed="rId2"/>
          <a:stretch>
            <a:fillRect/>
          </a:stretch>
        </p:blipFill>
        <p:spPr>
          <a:xfrm>
            <a:off x="1798638" y="2108173"/>
            <a:ext cx="5594350" cy="927154"/>
          </a:xfrm>
          <a:prstGeom prst="rect">
            <a:avLst/>
          </a:prstGeom>
        </p:spPr>
      </p:pic>
    </p:spTree>
    <p:extLst>
      <p:ext uri="{BB962C8B-B14F-4D97-AF65-F5344CB8AC3E}">
        <p14:creationId xmlns:p14="http://schemas.microsoft.com/office/powerpoint/2010/main" val="495308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lede">
    <p:spTree>
      <p:nvGrpSpPr>
        <p:cNvPr id="1" name=""/>
        <p:cNvGrpSpPr/>
        <p:nvPr/>
      </p:nvGrpSpPr>
      <p:grpSpPr>
        <a:xfrm>
          <a:off x="0" y="0"/>
          <a:ext cx="0" cy="0"/>
          <a:chOff x="0" y="0"/>
          <a:chExt cx="0" cy="0"/>
        </a:xfrm>
      </p:grpSpPr>
      <p:sp>
        <p:nvSpPr>
          <p:cNvPr id="4" name="Pladsholder til billede 3"/>
          <p:cNvSpPr>
            <a:spLocks noGrp="1"/>
          </p:cNvSpPr>
          <p:nvPr>
            <p:ph type="pic" sz="quarter" idx="10" hasCustomPrompt="1"/>
          </p:nvPr>
        </p:nvSpPr>
        <p:spPr>
          <a:xfrm>
            <a:off x="0" y="0"/>
            <a:ext cx="9144000" cy="5143500"/>
          </a:xfrm>
          <a:solidFill>
            <a:schemeClr val="bg1">
              <a:lumMod val="65000"/>
            </a:schemeClr>
          </a:solidFill>
        </p:spPr>
        <p:txBody>
          <a:bodyPr/>
          <a:lstStyle>
            <a:lvl1pPr>
              <a:defRPr sz="1200" b="0" i="0">
                <a:latin typeface="Arial"/>
                <a:cs typeface="Arial"/>
              </a:defRPr>
            </a:lvl1pPr>
          </a:lstStyle>
          <a:p>
            <a:r>
              <a:rPr lang="da-DK"/>
              <a:t>Indsæt billede</a:t>
            </a:r>
          </a:p>
        </p:txBody>
      </p:sp>
    </p:spTree>
    <p:extLst>
      <p:ext uri="{BB962C8B-B14F-4D97-AF65-F5344CB8AC3E}">
        <p14:creationId xmlns:p14="http://schemas.microsoft.com/office/powerpoint/2010/main" val="1355755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lede med hvid overskrift">
    <p:spTree>
      <p:nvGrpSpPr>
        <p:cNvPr id="1" name=""/>
        <p:cNvGrpSpPr/>
        <p:nvPr/>
      </p:nvGrpSpPr>
      <p:grpSpPr>
        <a:xfrm>
          <a:off x="0" y="0"/>
          <a:ext cx="0" cy="0"/>
          <a:chOff x="0" y="0"/>
          <a:chExt cx="0" cy="0"/>
        </a:xfrm>
      </p:grpSpPr>
      <p:sp>
        <p:nvSpPr>
          <p:cNvPr id="4" name="Pladsholder til billede 3"/>
          <p:cNvSpPr>
            <a:spLocks noGrp="1"/>
          </p:cNvSpPr>
          <p:nvPr>
            <p:ph type="pic" sz="quarter" idx="10" hasCustomPrompt="1"/>
          </p:nvPr>
        </p:nvSpPr>
        <p:spPr>
          <a:xfrm>
            <a:off x="0" y="0"/>
            <a:ext cx="9144000" cy="5143500"/>
          </a:xfrm>
          <a:solidFill>
            <a:schemeClr val="bg1">
              <a:lumMod val="65000"/>
            </a:schemeClr>
          </a:solidFill>
        </p:spPr>
        <p:txBody>
          <a:bodyPr/>
          <a:lstStyle>
            <a:lvl1pPr>
              <a:defRPr sz="1200" b="0" i="0">
                <a:latin typeface="Arial"/>
                <a:cs typeface="Arial"/>
              </a:defRPr>
            </a:lvl1pPr>
          </a:lstStyle>
          <a:p>
            <a:r>
              <a:rPr lang="da-DK"/>
              <a:t>Indsæt billede</a:t>
            </a:r>
          </a:p>
        </p:txBody>
      </p:sp>
      <p:sp>
        <p:nvSpPr>
          <p:cNvPr id="2" name="Titel 1"/>
          <p:cNvSpPr>
            <a:spLocks noGrp="1"/>
          </p:cNvSpPr>
          <p:nvPr>
            <p:ph type="title" hasCustomPrompt="1"/>
          </p:nvPr>
        </p:nvSpPr>
        <p:spPr>
          <a:xfrm>
            <a:off x="628650" y="2864645"/>
            <a:ext cx="6759574" cy="1927893"/>
          </a:xfrm>
        </p:spPr>
        <p:txBody>
          <a:bodyPr/>
          <a:lstStyle>
            <a:lvl1pPr>
              <a:lnSpc>
                <a:spcPts val="6000"/>
              </a:lnSpc>
              <a:defRPr sz="6000">
                <a:solidFill>
                  <a:schemeClr val="bg1"/>
                </a:solidFill>
              </a:defRPr>
            </a:lvl1pPr>
          </a:lstStyle>
          <a:p>
            <a:r>
              <a:rPr lang="da-DK"/>
              <a:t>Overskrift </a:t>
            </a:r>
            <a:br>
              <a:rPr lang="da-DK"/>
            </a:br>
            <a:r>
              <a:rPr lang="da-DK"/>
              <a:t>på breaker</a:t>
            </a:r>
          </a:p>
        </p:txBody>
      </p:sp>
    </p:spTree>
    <p:extLst>
      <p:ext uri="{BB962C8B-B14F-4D97-AF65-F5344CB8AC3E}">
        <p14:creationId xmlns:p14="http://schemas.microsoft.com/office/powerpoint/2010/main" val="3551218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lede med gul overskrift">
    <p:spTree>
      <p:nvGrpSpPr>
        <p:cNvPr id="1" name=""/>
        <p:cNvGrpSpPr/>
        <p:nvPr/>
      </p:nvGrpSpPr>
      <p:grpSpPr>
        <a:xfrm>
          <a:off x="0" y="0"/>
          <a:ext cx="0" cy="0"/>
          <a:chOff x="0" y="0"/>
          <a:chExt cx="0" cy="0"/>
        </a:xfrm>
      </p:grpSpPr>
      <p:sp>
        <p:nvSpPr>
          <p:cNvPr id="4" name="Pladsholder til billede 3"/>
          <p:cNvSpPr>
            <a:spLocks noGrp="1"/>
          </p:cNvSpPr>
          <p:nvPr>
            <p:ph type="pic" sz="quarter" idx="10" hasCustomPrompt="1"/>
          </p:nvPr>
        </p:nvSpPr>
        <p:spPr>
          <a:xfrm>
            <a:off x="0" y="0"/>
            <a:ext cx="9144000" cy="5143500"/>
          </a:xfrm>
          <a:solidFill>
            <a:schemeClr val="bg1">
              <a:lumMod val="65000"/>
            </a:schemeClr>
          </a:solidFill>
        </p:spPr>
        <p:txBody>
          <a:bodyPr/>
          <a:lstStyle>
            <a:lvl1pPr>
              <a:defRPr sz="1200" b="0" i="0">
                <a:latin typeface="Arial"/>
                <a:cs typeface="Arial"/>
              </a:defRPr>
            </a:lvl1pPr>
          </a:lstStyle>
          <a:p>
            <a:r>
              <a:rPr lang="da-DK"/>
              <a:t>Indsæt billede</a:t>
            </a:r>
          </a:p>
        </p:txBody>
      </p:sp>
      <p:sp>
        <p:nvSpPr>
          <p:cNvPr id="2" name="Titel 1"/>
          <p:cNvSpPr>
            <a:spLocks noGrp="1"/>
          </p:cNvSpPr>
          <p:nvPr>
            <p:ph type="title" hasCustomPrompt="1"/>
          </p:nvPr>
        </p:nvSpPr>
        <p:spPr>
          <a:xfrm>
            <a:off x="628650" y="2864645"/>
            <a:ext cx="6759574" cy="1927893"/>
          </a:xfrm>
        </p:spPr>
        <p:txBody>
          <a:bodyPr/>
          <a:lstStyle>
            <a:lvl1pPr>
              <a:lnSpc>
                <a:spcPts val="6000"/>
              </a:lnSpc>
              <a:defRPr sz="6000">
                <a:solidFill>
                  <a:schemeClr val="accent3"/>
                </a:solidFill>
              </a:defRPr>
            </a:lvl1pPr>
          </a:lstStyle>
          <a:p>
            <a:r>
              <a:rPr lang="da-DK"/>
              <a:t>Overskrift </a:t>
            </a:r>
            <a:br>
              <a:rPr lang="da-DK"/>
            </a:br>
            <a:r>
              <a:rPr lang="da-DK"/>
              <a:t>på breaker</a:t>
            </a:r>
          </a:p>
        </p:txBody>
      </p:sp>
    </p:spTree>
    <p:extLst>
      <p:ext uri="{BB962C8B-B14F-4D97-AF65-F5344CB8AC3E}">
        <p14:creationId xmlns:p14="http://schemas.microsoft.com/office/powerpoint/2010/main" val="3390076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med overskrift_blå">
    <p:bg>
      <p:bgPr>
        <a:solidFill>
          <a:schemeClr val="accent1"/>
        </a:solidFill>
        <a:effectLst/>
      </p:bgPr>
    </p:bg>
    <p:spTree>
      <p:nvGrpSpPr>
        <p:cNvPr id="1" name=""/>
        <p:cNvGrpSpPr/>
        <p:nvPr/>
      </p:nvGrpSpPr>
      <p:grpSpPr>
        <a:xfrm>
          <a:off x="0" y="0"/>
          <a:ext cx="0" cy="0"/>
          <a:chOff x="0" y="0"/>
          <a:chExt cx="0" cy="0"/>
        </a:xfrm>
      </p:grpSpPr>
      <p:sp>
        <p:nvSpPr>
          <p:cNvPr id="6" name="Pladsholder til titel 1"/>
          <p:cNvSpPr>
            <a:spLocks noGrp="1"/>
          </p:cNvSpPr>
          <p:nvPr>
            <p:ph type="title" hasCustomPrompt="1"/>
          </p:nvPr>
        </p:nvSpPr>
        <p:spPr>
          <a:xfrm>
            <a:off x="1798640" y="1552575"/>
            <a:ext cx="5594349" cy="1309565"/>
          </a:xfrm>
          <a:prstGeom prst="rect">
            <a:avLst/>
          </a:prstGeom>
        </p:spPr>
        <p:txBody>
          <a:bodyPr vert="horz" lIns="0" tIns="0" rIns="0" bIns="0" rtlCol="0" anchor="b" anchorCtr="0">
            <a:noAutofit/>
          </a:bodyPr>
          <a:lstStyle>
            <a:lvl1pPr>
              <a:lnSpc>
                <a:spcPts val="5800"/>
              </a:lnSpc>
              <a:defRPr sz="5800" b="1" baseline="0">
                <a:solidFill>
                  <a:schemeClr val="accent6"/>
                </a:solidFill>
              </a:defRPr>
            </a:lvl1pPr>
          </a:lstStyle>
          <a:p>
            <a:r>
              <a:rPr lang="da-DK"/>
              <a:t>Indsæt overskrift</a:t>
            </a:r>
          </a:p>
        </p:txBody>
      </p:sp>
      <p:sp>
        <p:nvSpPr>
          <p:cNvPr id="10" name="Pladsholder til tekst 9"/>
          <p:cNvSpPr>
            <a:spLocks noGrp="1"/>
          </p:cNvSpPr>
          <p:nvPr>
            <p:ph type="body" sz="quarter" idx="10" hasCustomPrompt="1"/>
          </p:nvPr>
        </p:nvSpPr>
        <p:spPr>
          <a:xfrm>
            <a:off x="1798639" y="2864644"/>
            <a:ext cx="5594349" cy="373856"/>
          </a:xfrm>
        </p:spPr>
        <p:txBody>
          <a:bodyPr/>
          <a:lstStyle>
            <a:lvl1pPr>
              <a:defRPr>
                <a:solidFill>
                  <a:schemeClr val="bg1"/>
                </a:solidFill>
              </a:defRPr>
            </a:lvl1pPr>
          </a:lstStyle>
          <a:p>
            <a:pPr lvl="0"/>
            <a:r>
              <a:rPr lang="en-US"/>
              <a:t>Indsæt dato</a:t>
            </a:r>
            <a:endParaRPr lang="da-DK"/>
          </a:p>
        </p:txBody>
      </p:sp>
      <p:pic>
        <p:nvPicPr>
          <p:cNvPr id="5" name="Billede 4">
            <a:extLst>
              <a:ext uri="{FF2B5EF4-FFF2-40B4-BE49-F238E27FC236}">
                <a16:creationId xmlns:a16="http://schemas.microsoft.com/office/drawing/2014/main" xmlns="" id="{B489D3FE-B3E9-1B4B-9575-295199922E91}"/>
              </a:ext>
            </a:extLst>
          </p:cNvPr>
          <p:cNvPicPr>
            <a:picLocks noChangeAspect="1"/>
          </p:cNvPicPr>
          <p:nvPr userDrawn="1"/>
        </p:nvPicPr>
        <p:blipFill>
          <a:blip r:embed="rId2"/>
          <a:stretch>
            <a:fillRect/>
          </a:stretch>
        </p:blipFill>
        <p:spPr>
          <a:xfrm>
            <a:off x="633413" y="202233"/>
            <a:ext cx="1165226" cy="193113"/>
          </a:xfrm>
          <a:prstGeom prst="rect">
            <a:avLst/>
          </a:prstGeom>
        </p:spPr>
      </p:pic>
    </p:spTree>
    <p:extLst>
      <p:ext uri="{BB962C8B-B14F-4D97-AF65-F5344CB8AC3E}">
        <p14:creationId xmlns:p14="http://schemas.microsoft.com/office/powerpoint/2010/main" val="2442760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itat_blå">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3414" y="421822"/>
            <a:ext cx="7340372" cy="3819185"/>
          </a:xfrm>
        </p:spPr>
        <p:txBody>
          <a:bodyPr anchor="t" anchorCtr="0"/>
          <a:lstStyle>
            <a:lvl1pPr>
              <a:lnSpc>
                <a:spcPts val="4400"/>
              </a:lnSpc>
              <a:defRPr sz="4200" b="1" i="0" cap="none" baseline="0">
                <a:solidFill>
                  <a:schemeClr val="accent6"/>
                </a:solidFill>
                <a:latin typeface="Rockwell"/>
                <a:cs typeface="Rockwell"/>
              </a:defRPr>
            </a:lvl1pPr>
          </a:lstStyle>
          <a:p>
            <a:r>
              <a:rPr lang="da-DK"/>
              <a:t>“Indsæt citat”</a:t>
            </a:r>
          </a:p>
        </p:txBody>
      </p:sp>
    </p:spTree>
    <p:extLst>
      <p:ext uri="{BB962C8B-B14F-4D97-AF65-F5344CB8AC3E}">
        <p14:creationId xmlns:p14="http://schemas.microsoft.com/office/powerpoint/2010/main" val="2683829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med logo_rød">
    <p:bg>
      <p:bgPr>
        <a:solidFill>
          <a:schemeClr val="accent2"/>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xmlns="" id="{3E254900-5768-9F48-9416-65C21E67B53A}"/>
              </a:ext>
            </a:extLst>
          </p:cNvPr>
          <p:cNvPicPr>
            <a:picLocks noChangeAspect="1"/>
          </p:cNvPicPr>
          <p:nvPr userDrawn="1"/>
        </p:nvPicPr>
        <p:blipFill>
          <a:blip r:embed="rId2"/>
          <a:stretch>
            <a:fillRect/>
          </a:stretch>
        </p:blipFill>
        <p:spPr>
          <a:xfrm>
            <a:off x="1798637" y="2107628"/>
            <a:ext cx="5600930" cy="928244"/>
          </a:xfrm>
          <a:prstGeom prst="rect">
            <a:avLst/>
          </a:prstGeom>
        </p:spPr>
      </p:pic>
    </p:spTree>
    <p:extLst>
      <p:ext uri="{BB962C8B-B14F-4D97-AF65-F5344CB8AC3E}">
        <p14:creationId xmlns:p14="http://schemas.microsoft.com/office/powerpoint/2010/main" val="3187315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med overskrift_rød">
    <p:bg>
      <p:bgPr>
        <a:solidFill>
          <a:schemeClr val="accent2"/>
        </a:solidFill>
        <a:effectLst/>
      </p:bgPr>
    </p:bg>
    <p:spTree>
      <p:nvGrpSpPr>
        <p:cNvPr id="1" name=""/>
        <p:cNvGrpSpPr/>
        <p:nvPr/>
      </p:nvGrpSpPr>
      <p:grpSpPr>
        <a:xfrm>
          <a:off x="0" y="0"/>
          <a:ext cx="0" cy="0"/>
          <a:chOff x="0" y="0"/>
          <a:chExt cx="0" cy="0"/>
        </a:xfrm>
      </p:grpSpPr>
      <p:sp>
        <p:nvSpPr>
          <p:cNvPr id="6" name="Pladsholder til titel 1"/>
          <p:cNvSpPr>
            <a:spLocks noGrp="1"/>
          </p:cNvSpPr>
          <p:nvPr>
            <p:ph type="title" hasCustomPrompt="1"/>
          </p:nvPr>
        </p:nvSpPr>
        <p:spPr>
          <a:xfrm>
            <a:off x="1798640" y="1552575"/>
            <a:ext cx="5594349" cy="1309565"/>
          </a:xfrm>
          <a:prstGeom prst="rect">
            <a:avLst/>
          </a:prstGeom>
        </p:spPr>
        <p:txBody>
          <a:bodyPr vert="horz" lIns="0" tIns="0" rIns="0" bIns="0" rtlCol="0" anchor="b" anchorCtr="0">
            <a:noAutofit/>
          </a:bodyPr>
          <a:lstStyle>
            <a:lvl1pPr>
              <a:lnSpc>
                <a:spcPts val="5800"/>
              </a:lnSpc>
              <a:defRPr sz="5800" b="1" baseline="0">
                <a:solidFill>
                  <a:schemeClr val="accent3"/>
                </a:solidFill>
              </a:defRPr>
            </a:lvl1pPr>
          </a:lstStyle>
          <a:p>
            <a:r>
              <a:rPr lang="da-DK"/>
              <a:t>Indsæt overskrift</a:t>
            </a:r>
          </a:p>
        </p:txBody>
      </p:sp>
      <p:sp>
        <p:nvSpPr>
          <p:cNvPr id="10" name="Pladsholder til tekst 9"/>
          <p:cNvSpPr>
            <a:spLocks noGrp="1"/>
          </p:cNvSpPr>
          <p:nvPr>
            <p:ph type="body" sz="quarter" idx="10" hasCustomPrompt="1"/>
          </p:nvPr>
        </p:nvSpPr>
        <p:spPr>
          <a:xfrm>
            <a:off x="1798639" y="2864644"/>
            <a:ext cx="5594349" cy="373856"/>
          </a:xfrm>
        </p:spPr>
        <p:txBody>
          <a:bodyPr/>
          <a:lstStyle>
            <a:lvl1pPr>
              <a:defRPr>
                <a:solidFill>
                  <a:schemeClr val="bg1"/>
                </a:solidFill>
              </a:defRPr>
            </a:lvl1pPr>
          </a:lstStyle>
          <a:p>
            <a:pPr lvl="0"/>
            <a:r>
              <a:rPr lang="en-US"/>
              <a:t>Indsæt dato</a:t>
            </a:r>
            <a:endParaRPr lang="da-DK"/>
          </a:p>
        </p:txBody>
      </p:sp>
      <p:pic>
        <p:nvPicPr>
          <p:cNvPr id="5" name="Billede 4">
            <a:extLst>
              <a:ext uri="{FF2B5EF4-FFF2-40B4-BE49-F238E27FC236}">
                <a16:creationId xmlns:a16="http://schemas.microsoft.com/office/drawing/2014/main" xmlns="" id="{77391A95-8D2F-2846-86B3-0659D7D040AF}"/>
              </a:ext>
            </a:extLst>
          </p:cNvPr>
          <p:cNvPicPr>
            <a:picLocks noChangeAspect="1"/>
          </p:cNvPicPr>
          <p:nvPr userDrawn="1"/>
        </p:nvPicPr>
        <p:blipFill>
          <a:blip r:embed="rId2"/>
          <a:stretch>
            <a:fillRect/>
          </a:stretch>
        </p:blipFill>
        <p:spPr>
          <a:xfrm>
            <a:off x="633413" y="200477"/>
            <a:ext cx="1165226" cy="193113"/>
          </a:xfrm>
          <a:prstGeom prst="rect">
            <a:avLst/>
          </a:prstGeom>
        </p:spPr>
      </p:pic>
    </p:spTree>
    <p:extLst>
      <p:ext uri="{BB962C8B-B14F-4D97-AF65-F5344CB8AC3E}">
        <p14:creationId xmlns:p14="http://schemas.microsoft.com/office/powerpoint/2010/main" val="4231656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itat_rød">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3414" y="421822"/>
            <a:ext cx="7340372" cy="3819185"/>
          </a:xfrm>
        </p:spPr>
        <p:txBody>
          <a:bodyPr anchor="t" anchorCtr="0"/>
          <a:lstStyle>
            <a:lvl1pPr>
              <a:lnSpc>
                <a:spcPts val="4400"/>
              </a:lnSpc>
              <a:defRPr sz="4200" b="1" i="0" cap="none" baseline="0">
                <a:solidFill>
                  <a:srgbClr val="FAFF00"/>
                </a:solidFill>
                <a:latin typeface="Rockwell"/>
                <a:cs typeface="Rockwell"/>
              </a:defRPr>
            </a:lvl1pPr>
          </a:lstStyle>
          <a:p>
            <a:r>
              <a:rPr lang="da-DK"/>
              <a:t>“Indsæt citat”</a:t>
            </a:r>
          </a:p>
        </p:txBody>
      </p:sp>
    </p:spTree>
    <p:extLst>
      <p:ext uri="{BB962C8B-B14F-4D97-AF65-F5344CB8AC3E}">
        <p14:creationId xmlns:p14="http://schemas.microsoft.com/office/powerpoint/2010/main" val="1177481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14" name="Pladsholder til sidefod 4"/>
          <p:cNvSpPr>
            <a:spLocks noGrp="1"/>
          </p:cNvSpPr>
          <p:nvPr>
            <p:ph type="ftr" sz="quarter" idx="3"/>
          </p:nvPr>
        </p:nvSpPr>
        <p:spPr>
          <a:xfrm>
            <a:off x="1358901" y="198121"/>
            <a:ext cx="3206236" cy="188369"/>
          </a:xfrm>
          <a:prstGeom prst="rect">
            <a:avLst/>
          </a:prstGeom>
        </p:spPr>
        <p:txBody>
          <a:bodyPr vert="horz" lIns="0" tIns="0" rIns="0" bIns="0" rtlCol="0" anchor="t" anchorCtr="0"/>
          <a:lstStyle>
            <a:lvl1pPr algn="l">
              <a:defRPr sz="600" b="0" i="0" cap="all">
                <a:solidFill>
                  <a:schemeClr val="tx1"/>
                </a:solidFill>
                <a:latin typeface="Arial"/>
                <a:cs typeface="Arial"/>
              </a:defRPr>
            </a:lvl1pPr>
          </a:lstStyle>
          <a:p>
            <a:endParaRPr lang="da-DK" dirty="0"/>
          </a:p>
        </p:txBody>
      </p:sp>
      <p:sp>
        <p:nvSpPr>
          <p:cNvPr id="15" name="Pladsholder til titel 1"/>
          <p:cNvSpPr>
            <a:spLocks noGrp="1"/>
          </p:cNvSpPr>
          <p:nvPr>
            <p:ph type="title" hasCustomPrompt="1"/>
          </p:nvPr>
        </p:nvSpPr>
        <p:spPr>
          <a:xfrm>
            <a:off x="1350000" y="705600"/>
            <a:ext cx="7207200" cy="1137600"/>
          </a:xfrm>
          <a:prstGeom prst="rect">
            <a:avLst/>
          </a:prstGeom>
        </p:spPr>
        <p:txBody>
          <a:bodyPr vert="horz" lIns="0" tIns="0" rIns="0" bIns="0" rtlCol="0" anchor="b" anchorCtr="0">
            <a:noAutofit/>
          </a:bodyPr>
          <a:lstStyle/>
          <a:p>
            <a:r>
              <a:rPr lang="da-DK"/>
              <a:t>Indsæt overskrift</a:t>
            </a:r>
          </a:p>
        </p:txBody>
      </p:sp>
      <p:sp>
        <p:nvSpPr>
          <p:cNvPr id="9" name="Pladsholder til tekst 8"/>
          <p:cNvSpPr>
            <a:spLocks noGrp="1"/>
          </p:cNvSpPr>
          <p:nvPr>
            <p:ph type="body" sz="quarter" idx="11" hasCustomPrompt="1"/>
          </p:nvPr>
        </p:nvSpPr>
        <p:spPr>
          <a:xfrm>
            <a:off x="1358899" y="2127600"/>
            <a:ext cx="7207200" cy="2250000"/>
          </a:xfrm>
        </p:spPr>
        <p:txBody>
          <a:bodyPr/>
          <a:lstStyle>
            <a:lvl1pPr>
              <a:lnSpc>
                <a:spcPts val="1700"/>
              </a:lnSpc>
              <a:spcAft>
                <a:spcPts val="0"/>
              </a:spcAft>
              <a:defRPr/>
            </a:lvl1pPr>
            <a:lvl2pPr>
              <a:spcBef>
                <a:spcPts val="300"/>
              </a:spcBef>
              <a:spcAft>
                <a:spcPts val="0"/>
              </a:spcAft>
              <a:defRPr/>
            </a:lvl2pPr>
            <a:lvl3pPr>
              <a:spcBef>
                <a:spcPts val="300"/>
              </a:spcBef>
              <a:spcAft>
                <a:spcPts val="0"/>
              </a:spcAft>
              <a:defRPr/>
            </a:lvl3pPr>
            <a:lvl4pPr>
              <a:spcBef>
                <a:spcPts val="200"/>
              </a:spcBef>
              <a:spcAft>
                <a:spcPts val="0"/>
              </a:spcAft>
              <a:defRPr/>
            </a:lvl4pPr>
            <a:lvl5pPr>
              <a:spcBef>
                <a:spcPts val="200"/>
              </a:spcBef>
              <a:spcAft>
                <a:spcPts val="0"/>
              </a:spcAft>
              <a:defRPr/>
            </a:lvl5pPr>
          </a:lstStyle>
          <a:p>
            <a:pPr lvl="0"/>
            <a:r>
              <a:rPr lang="da-DK" dirty="0"/>
              <a:t>Indsæt tekst</a:t>
            </a:r>
          </a:p>
        </p:txBody>
      </p:sp>
      <p:cxnSp>
        <p:nvCxnSpPr>
          <p:cNvPr id="20" name="Lige forbindelse 19"/>
          <p:cNvCxnSpPr>
            <a:cxnSpLocks/>
          </p:cNvCxnSpPr>
          <p:nvPr userDrawn="1"/>
        </p:nvCxnSpPr>
        <p:spPr>
          <a:xfrm>
            <a:off x="1358900" y="480551"/>
            <a:ext cx="7199313"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 name="Billede 6">
            <a:extLst>
              <a:ext uri="{FF2B5EF4-FFF2-40B4-BE49-F238E27FC236}">
                <a16:creationId xmlns:a16="http://schemas.microsoft.com/office/drawing/2014/main" xmlns="" id="{A5CE1244-5A8B-6745-918F-79F335FDC1ED}"/>
              </a:ext>
            </a:extLst>
          </p:cNvPr>
          <p:cNvPicPr>
            <a:picLocks noChangeAspect="1"/>
          </p:cNvPicPr>
          <p:nvPr userDrawn="1"/>
        </p:nvPicPr>
        <p:blipFill>
          <a:blip r:embed="rId2"/>
          <a:stretch>
            <a:fillRect/>
          </a:stretch>
        </p:blipFill>
        <p:spPr>
          <a:xfrm>
            <a:off x="7397607" y="199532"/>
            <a:ext cx="1165225" cy="193113"/>
          </a:xfrm>
          <a:prstGeom prst="rect">
            <a:avLst/>
          </a:prstGeom>
        </p:spPr>
      </p:pic>
    </p:spTree>
    <p:extLst>
      <p:ext uri="{BB962C8B-B14F-4D97-AF65-F5344CB8AC3E}">
        <p14:creationId xmlns:p14="http://schemas.microsoft.com/office/powerpoint/2010/main" val="1135608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hold med billede">
    <p:spTree>
      <p:nvGrpSpPr>
        <p:cNvPr id="1" name=""/>
        <p:cNvGrpSpPr/>
        <p:nvPr/>
      </p:nvGrpSpPr>
      <p:grpSpPr>
        <a:xfrm>
          <a:off x="0" y="0"/>
          <a:ext cx="0" cy="0"/>
          <a:chOff x="0" y="0"/>
          <a:chExt cx="0" cy="0"/>
        </a:xfrm>
      </p:grpSpPr>
      <p:sp>
        <p:nvSpPr>
          <p:cNvPr id="15" name="Pladsholder til titel 1"/>
          <p:cNvSpPr>
            <a:spLocks noGrp="1"/>
          </p:cNvSpPr>
          <p:nvPr>
            <p:ph type="title" hasCustomPrompt="1"/>
          </p:nvPr>
        </p:nvSpPr>
        <p:spPr>
          <a:xfrm>
            <a:off x="1350000" y="706693"/>
            <a:ext cx="3681516" cy="1137600"/>
          </a:xfrm>
          <a:prstGeom prst="rect">
            <a:avLst/>
          </a:prstGeom>
        </p:spPr>
        <p:txBody>
          <a:bodyPr vert="horz" lIns="0" tIns="0" rIns="0" bIns="0" rtlCol="0" anchor="b" anchorCtr="0">
            <a:noAutofit/>
          </a:bodyPr>
          <a:lstStyle>
            <a:lvl1pPr>
              <a:lnSpc>
                <a:spcPts val="3000"/>
              </a:lnSpc>
              <a:defRPr sz="3000" baseline="0"/>
            </a:lvl1pPr>
          </a:lstStyle>
          <a:p>
            <a:r>
              <a:rPr lang="da-DK"/>
              <a:t>Indsæt overskrift</a:t>
            </a:r>
          </a:p>
        </p:txBody>
      </p:sp>
      <p:sp>
        <p:nvSpPr>
          <p:cNvPr id="22" name="Pladsholder til tekst 21"/>
          <p:cNvSpPr>
            <a:spLocks noGrp="1"/>
          </p:cNvSpPr>
          <p:nvPr>
            <p:ph type="body" sz="quarter" idx="11" hasCustomPrompt="1"/>
          </p:nvPr>
        </p:nvSpPr>
        <p:spPr>
          <a:xfrm>
            <a:off x="1357200" y="2127600"/>
            <a:ext cx="3682800" cy="2250000"/>
          </a:xfrm>
        </p:spPr>
        <p:txBody>
          <a:bodyPr/>
          <a:lstStyle>
            <a:lvl1pPr>
              <a:lnSpc>
                <a:spcPts val="1700"/>
              </a:lnSpc>
              <a:spcAft>
                <a:spcPts val="0"/>
              </a:spcAft>
              <a:defRPr/>
            </a:lvl1pPr>
          </a:lstStyle>
          <a:p>
            <a:pPr lvl="0"/>
            <a:r>
              <a:rPr lang="da-DK"/>
              <a:t>Indsæt tekst</a:t>
            </a:r>
          </a:p>
        </p:txBody>
      </p:sp>
      <p:cxnSp>
        <p:nvCxnSpPr>
          <p:cNvPr id="24" name="Lige forbindelse 23"/>
          <p:cNvCxnSpPr>
            <a:cxnSpLocks/>
          </p:cNvCxnSpPr>
          <p:nvPr userDrawn="1"/>
        </p:nvCxnSpPr>
        <p:spPr>
          <a:xfrm>
            <a:off x="1357200" y="478800"/>
            <a:ext cx="72000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Pladsholder til sidefod 4"/>
          <p:cNvSpPr>
            <a:spLocks noGrp="1"/>
          </p:cNvSpPr>
          <p:nvPr>
            <p:ph type="ftr" sz="quarter" idx="3"/>
          </p:nvPr>
        </p:nvSpPr>
        <p:spPr>
          <a:xfrm>
            <a:off x="1341131" y="198121"/>
            <a:ext cx="3224006" cy="188369"/>
          </a:xfrm>
          <a:prstGeom prst="rect">
            <a:avLst/>
          </a:prstGeom>
        </p:spPr>
        <p:txBody>
          <a:bodyPr vert="horz" lIns="0" tIns="0" rIns="0" bIns="0" rtlCol="0" anchor="t" anchorCtr="0"/>
          <a:lstStyle>
            <a:lvl1pPr algn="l">
              <a:defRPr sz="600" b="0" i="0" cap="all">
                <a:solidFill>
                  <a:schemeClr val="tx1"/>
                </a:solidFill>
                <a:latin typeface="Arial"/>
                <a:cs typeface="Arial"/>
              </a:defRPr>
            </a:lvl1pPr>
          </a:lstStyle>
          <a:p>
            <a:endParaRPr lang="da-DK" dirty="0"/>
          </a:p>
        </p:txBody>
      </p:sp>
      <p:sp>
        <p:nvSpPr>
          <p:cNvPr id="28" name="Pladsholder til billede 27"/>
          <p:cNvSpPr>
            <a:spLocks noGrp="1"/>
          </p:cNvSpPr>
          <p:nvPr>
            <p:ph type="pic" sz="quarter" idx="12" hasCustomPrompt="1"/>
          </p:nvPr>
        </p:nvSpPr>
        <p:spPr>
          <a:xfrm>
            <a:off x="5297715" y="614795"/>
            <a:ext cx="3846285" cy="3827879"/>
          </a:xfrm>
        </p:spPr>
        <p:txBody>
          <a:bodyPr/>
          <a:lstStyle>
            <a:lvl1pPr>
              <a:defRPr sz="800">
                <a:latin typeface="Arial"/>
                <a:cs typeface="Arial"/>
              </a:defRPr>
            </a:lvl1pPr>
          </a:lstStyle>
          <a:p>
            <a:r>
              <a:rPr lang="da-DK"/>
              <a:t>Indsæt billede</a:t>
            </a:r>
          </a:p>
        </p:txBody>
      </p:sp>
      <p:pic>
        <p:nvPicPr>
          <p:cNvPr id="9" name="Billede 8">
            <a:extLst>
              <a:ext uri="{FF2B5EF4-FFF2-40B4-BE49-F238E27FC236}">
                <a16:creationId xmlns:a16="http://schemas.microsoft.com/office/drawing/2014/main" xmlns="" id="{279C555C-A88D-E84E-9A33-7D51833DD6C8}"/>
              </a:ext>
            </a:extLst>
          </p:cNvPr>
          <p:cNvPicPr>
            <a:picLocks noChangeAspect="1"/>
          </p:cNvPicPr>
          <p:nvPr userDrawn="1"/>
        </p:nvPicPr>
        <p:blipFill>
          <a:blip r:embed="rId2"/>
          <a:stretch>
            <a:fillRect/>
          </a:stretch>
        </p:blipFill>
        <p:spPr>
          <a:xfrm>
            <a:off x="7397607" y="199532"/>
            <a:ext cx="1165225" cy="193113"/>
          </a:xfrm>
          <a:prstGeom prst="rect">
            <a:avLst/>
          </a:prstGeom>
        </p:spPr>
      </p:pic>
    </p:spTree>
    <p:extLst>
      <p:ext uri="{BB962C8B-B14F-4D97-AF65-F5344CB8AC3E}">
        <p14:creationId xmlns:p14="http://schemas.microsoft.com/office/powerpoint/2010/main" val="1937639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dhold med bullets">
    <p:spTree>
      <p:nvGrpSpPr>
        <p:cNvPr id="1" name=""/>
        <p:cNvGrpSpPr/>
        <p:nvPr/>
      </p:nvGrpSpPr>
      <p:grpSpPr>
        <a:xfrm>
          <a:off x="0" y="0"/>
          <a:ext cx="0" cy="0"/>
          <a:chOff x="0" y="0"/>
          <a:chExt cx="0" cy="0"/>
        </a:xfrm>
      </p:grpSpPr>
      <p:sp>
        <p:nvSpPr>
          <p:cNvPr id="14" name="Pladsholder til sidefod 4"/>
          <p:cNvSpPr>
            <a:spLocks noGrp="1"/>
          </p:cNvSpPr>
          <p:nvPr>
            <p:ph type="ftr" sz="quarter" idx="3"/>
          </p:nvPr>
        </p:nvSpPr>
        <p:spPr>
          <a:xfrm>
            <a:off x="1358901" y="198121"/>
            <a:ext cx="3206236" cy="188369"/>
          </a:xfrm>
          <a:prstGeom prst="rect">
            <a:avLst/>
          </a:prstGeom>
        </p:spPr>
        <p:txBody>
          <a:bodyPr vert="horz" lIns="0" tIns="0" rIns="0" bIns="0" rtlCol="0" anchor="t" anchorCtr="0"/>
          <a:lstStyle>
            <a:lvl1pPr algn="l">
              <a:defRPr sz="600" b="0" i="0" cap="all">
                <a:solidFill>
                  <a:schemeClr val="tx1"/>
                </a:solidFill>
                <a:latin typeface="Arial"/>
                <a:cs typeface="Arial"/>
              </a:defRPr>
            </a:lvl1pPr>
          </a:lstStyle>
          <a:p>
            <a:endParaRPr lang="da-DK" dirty="0"/>
          </a:p>
        </p:txBody>
      </p:sp>
      <p:sp>
        <p:nvSpPr>
          <p:cNvPr id="15" name="Pladsholder til titel 1"/>
          <p:cNvSpPr>
            <a:spLocks noGrp="1"/>
          </p:cNvSpPr>
          <p:nvPr>
            <p:ph type="title" hasCustomPrompt="1"/>
          </p:nvPr>
        </p:nvSpPr>
        <p:spPr>
          <a:xfrm>
            <a:off x="1350000" y="706693"/>
            <a:ext cx="7207200" cy="1137600"/>
          </a:xfrm>
          <a:prstGeom prst="rect">
            <a:avLst/>
          </a:prstGeom>
        </p:spPr>
        <p:txBody>
          <a:bodyPr vert="horz" lIns="0" tIns="0" rIns="0" bIns="0" rtlCol="0" anchor="b" anchorCtr="0">
            <a:noAutofit/>
          </a:bodyPr>
          <a:lstStyle/>
          <a:p>
            <a:r>
              <a:rPr lang="da-DK"/>
              <a:t>Indsæt overskrift</a:t>
            </a:r>
          </a:p>
        </p:txBody>
      </p:sp>
      <p:sp>
        <p:nvSpPr>
          <p:cNvPr id="9" name="Pladsholder til tekst 8"/>
          <p:cNvSpPr>
            <a:spLocks noGrp="1"/>
          </p:cNvSpPr>
          <p:nvPr>
            <p:ph type="body" sz="quarter" idx="11" hasCustomPrompt="1"/>
          </p:nvPr>
        </p:nvSpPr>
        <p:spPr>
          <a:xfrm>
            <a:off x="1358899" y="2127600"/>
            <a:ext cx="7207200" cy="2250000"/>
          </a:xfrm>
        </p:spPr>
        <p:txBody>
          <a:bodyPr/>
          <a:lstStyle>
            <a:lvl1pPr>
              <a:lnSpc>
                <a:spcPts val="1700"/>
              </a:lnSpc>
              <a:spcAft>
                <a:spcPts val="0"/>
              </a:spcAft>
              <a:defRPr/>
            </a:lvl1pPr>
            <a:lvl2pPr>
              <a:spcBef>
                <a:spcPts val="300"/>
              </a:spcBef>
              <a:spcAft>
                <a:spcPts val="0"/>
              </a:spcAft>
              <a:defRPr/>
            </a:lvl2pPr>
            <a:lvl3pPr>
              <a:spcBef>
                <a:spcPts val="300"/>
              </a:spcBef>
              <a:spcAft>
                <a:spcPts val="0"/>
              </a:spcAft>
              <a:defRPr/>
            </a:lvl3pPr>
            <a:lvl4pPr>
              <a:spcBef>
                <a:spcPts val="200"/>
              </a:spcBef>
              <a:spcAft>
                <a:spcPts val="0"/>
              </a:spcAft>
              <a:defRPr/>
            </a:lvl4pPr>
            <a:lvl5pPr>
              <a:spcBef>
                <a:spcPts val="200"/>
              </a:spcBef>
              <a:spcAft>
                <a:spcPts val="0"/>
              </a:spcAft>
              <a:defRPr/>
            </a:lvl5pPr>
          </a:lstStyle>
          <a:p>
            <a:pPr lvl="0"/>
            <a:r>
              <a:rPr lang="da-DK"/>
              <a:t>Indsæt tekst</a:t>
            </a:r>
          </a:p>
          <a:p>
            <a:pPr lvl="1"/>
            <a:r>
              <a:rPr lang="da-DK"/>
              <a:t>Andet niveau</a:t>
            </a:r>
          </a:p>
          <a:p>
            <a:pPr lvl="2"/>
            <a:r>
              <a:rPr lang="da-DK"/>
              <a:t>Tredje niveau</a:t>
            </a:r>
          </a:p>
          <a:p>
            <a:pPr lvl="3"/>
            <a:r>
              <a:rPr lang="da-DK"/>
              <a:t>Fjerde niveau</a:t>
            </a:r>
          </a:p>
          <a:p>
            <a:pPr lvl="4"/>
            <a:r>
              <a:rPr lang="da-DK"/>
              <a:t>Femte niveau</a:t>
            </a:r>
          </a:p>
        </p:txBody>
      </p:sp>
      <p:pic>
        <p:nvPicPr>
          <p:cNvPr id="7" name="Billede 6">
            <a:extLst>
              <a:ext uri="{FF2B5EF4-FFF2-40B4-BE49-F238E27FC236}">
                <a16:creationId xmlns:a16="http://schemas.microsoft.com/office/drawing/2014/main" xmlns="" id="{071AB75F-44E3-7248-B9EA-B343664C17A6}"/>
              </a:ext>
            </a:extLst>
          </p:cNvPr>
          <p:cNvPicPr>
            <a:picLocks noChangeAspect="1"/>
          </p:cNvPicPr>
          <p:nvPr userDrawn="1"/>
        </p:nvPicPr>
        <p:blipFill>
          <a:blip r:embed="rId2"/>
          <a:stretch>
            <a:fillRect/>
          </a:stretch>
        </p:blipFill>
        <p:spPr>
          <a:xfrm>
            <a:off x="7397607" y="199532"/>
            <a:ext cx="1165225" cy="193113"/>
          </a:xfrm>
          <a:prstGeom prst="rect">
            <a:avLst/>
          </a:prstGeom>
        </p:spPr>
      </p:pic>
      <p:cxnSp>
        <p:nvCxnSpPr>
          <p:cNvPr id="10" name="Lige forbindelse 9">
            <a:extLst>
              <a:ext uri="{FF2B5EF4-FFF2-40B4-BE49-F238E27FC236}">
                <a16:creationId xmlns:a16="http://schemas.microsoft.com/office/drawing/2014/main" xmlns="" id="{E326493D-0036-2A4D-85C2-A8572A1EA478}"/>
              </a:ext>
            </a:extLst>
          </p:cNvPr>
          <p:cNvCxnSpPr>
            <a:cxnSpLocks/>
          </p:cNvCxnSpPr>
          <p:nvPr userDrawn="1"/>
        </p:nvCxnSpPr>
        <p:spPr>
          <a:xfrm>
            <a:off x="1358900" y="480551"/>
            <a:ext cx="7199313"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908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1349220" y="706692"/>
            <a:ext cx="7208993" cy="1136396"/>
          </a:xfrm>
          <a:prstGeom prst="rect">
            <a:avLst/>
          </a:prstGeom>
        </p:spPr>
        <p:txBody>
          <a:bodyPr vert="horz" lIns="0" tIns="0" rIns="0" bIns="0" rtlCol="0" anchor="b" anchorCtr="0">
            <a:noAutofit/>
          </a:bodyPr>
          <a:lstStyle/>
          <a:p>
            <a:r>
              <a:rPr lang="da-DK" dirty="0"/>
              <a:t>Klik for at redigere i masteren</a:t>
            </a:r>
          </a:p>
        </p:txBody>
      </p:sp>
      <p:sp>
        <p:nvSpPr>
          <p:cNvPr id="3" name="Pladsholder til tekst 2"/>
          <p:cNvSpPr>
            <a:spLocks noGrp="1"/>
          </p:cNvSpPr>
          <p:nvPr>
            <p:ph type="body" idx="1"/>
          </p:nvPr>
        </p:nvSpPr>
        <p:spPr>
          <a:xfrm>
            <a:off x="1357426" y="2129337"/>
            <a:ext cx="7208992" cy="2250831"/>
          </a:xfrm>
          <a:prstGeom prst="rect">
            <a:avLst/>
          </a:prstGeom>
        </p:spPr>
        <p:txBody>
          <a:bodyPr vert="horz" lIns="0" tIns="0" rIns="0" bIns="0" rtlCol="0">
            <a:noAutofit/>
          </a:bodyPr>
          <a:lstStyle/>
          <a:p>
            <a:pPr marL="0" marR="0" lvl="0" indent="0" algn="l" defTabSz="457200" rtl="0" eaLnBrk="1" fontAlgn="auto" latinLnBrk="0" hangingPunct="1">
              <a:lnSpc>
                <a:spcPts val="1800"/>
              </a:lnSpc>
              <a:spcBef>
                <a:spcPts val="0"/>
              </a:spcBef>
              <a:spcAft>
                <a:spcPts val="300"/>
              </a:spcAft>
              <a:buClrTx/>
              <a:buSzTx/>
              <a:buFont typeface="Arial"/>
              <a:buNone/>
              <a:tabLst/>
              <a:defRPr/>
            </a:pPr>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748691313"/>
      </p:ext>
    </p:extLst>
  </p:cSld>
  <p:clrMap bg1="lt1" tx1="dk1" bg2="lt2" tx2="dk2" accent1="accent1" accent2="accent2" accent3="accent3" accent4="accent4" accent5="accent5" accent6="accent6" hlink="hlink" folHlink="folHlink"/>
  <p:sldLayoutIdLst>
    <p:sldLayoutId id="2147483651" r:id="rId1"/>
    <p:sldLayoutId id="2147483653" r:id="rId2"/>
    <p:sldLayoutId id="2147483656" r:id="rId3"/>
    <p:sldLayoutId id="2147483652" r:id="rId4"/>
    <p:sldLayoutId id="2147483654" r:id="rId5"/>
    <p:sldLayoutId id="2147483657" r:id="rId6"/>
    <p:sldLayoutId id="2147483650" r:id="rId7"/>
    <p:sldLayoutId id="2147483649" r:id="rId8"/>
    <p:sldLayoutId id="2147483655" r:id="rId9"/>
    <p:sldLayoutId id="2147483661" r:id="rId10"/>
    <p:sldLayoutId id="2147483659" r:id="rId11"/>
    <p:sldLayoutId id="2147483660" r:id="rId12"/>
  </p:sldLayoutIdLst>
  <p:hf sldNum="0" hdr="0" ftr="0"/>
  <p:txStyles>
    <p:titleStyle>
      <a:lvl1pPr algn="l" defTabSz="457200" rtl="0" eaLnBrk="1" latinLnBrk="0" hangingPunct="1">
        <a:lnSpc>
          <a:spcPts val="4000"/>
        </a:lnSpc>
        <a:spcBef>
          <a:spcPct val="0"/>
        </a:spcBef>
        <a:buNone/>
        <a:defRPr sz="4000" b="1" i="0" kern="1200" cap="all">
          <a:solidFill>
            <a:schemeClr val="tx1"/>
          </a:solidFill>
          <a:latin typeface="Arial"/>
          <a:ea typeface="+mj-ea"/>
          <a:cs typeface="Arial"/>
        </a:defRPr>
      </a:lvl1pPr>
    </p:titleStyle>
    <p:bodyStyle>
      <a:lvl1pPr marL="0" indent="0" algn="l" defTabSz="457200" rtl="0" eaLnBrk="1" latinLnBrk="0" hangingPunct="1">
        <a:lnSpc>
          <a:spcPts val="1700"/>
        </a:lnSpc>
        <a:spcBef>
          <a:spcPts val="0"/>
        </a:spcBef>
        <a:spcAft>
          <a:spcPts val="300"/>
        </a:spcAft>
        <a:buFont typeface="Arial"/>
        <a:buNone/>
        <a:defRPr sz="1400" b="0" i="0" kern="1200" baseline="0">
          <a:solidFill>
            <a:schemeClr val="tx1"/>
          </a:solidFill>
          <a:latin typeface="Rockwell"/>
          <a:ea typeface="+mn-ea"/>
          <a:cs typeface="Rockwell"/>
        </a:defRPr>
      </a:lvl1pPr>
      <a:lvl2pPr marL="180000" indent="-180000" algn="l" defTabSz="457200" rtl="0" eaLnBrk="1" latinLnBrk="0" hangingPunct="1">
        <a:lnSpc>
          <a:spcPts val="1400"/>
        </a:lnSpc>
        <a:spcBef>
          <a:spcPts val="0"/>
        </a:spcBef>
        <a:spcAft>
          <a:spcPts val="300"/>
        </a:spcAft>
        <a:buFont typeface="Arial"/>
        <a:buChar char="•"/>
        <a:defRPr sz="1200" b="0" i="0" kern="1200">
          <a:solidFill>
            <a:schemeClr val="tx1"/>
          </a:solidFill>
          <a:latin typeface="Rockwell"/>
          <a:ea typeface="+mn-ea"/>
          <a:cs typeface="Rockwell"/>
        </a:defRPr>
      </a:lvl2pPr>
      <a:lvl3pPr marL="360000" indent="-180000" algn="l" defTabSz="457200" rtl="0" eaLnBrk="1" latinLnBrk="0" hangingPunct="1">
        <a:lnSpc>
          <a:spcPts val="1200"/>
        </a:lnSpc>
        <a:spcBef>
          <a:spcPts val="0"/>
        </a:spcBef>
        <a:spcAft>
          <a:spcPts val="200"/>
        </a:spcAft>
        <a:buFont typeface="Arial"/>
        <a:buChar char="•"/>
        <a:defRPr sz="1000" b="0" i="0" kern="1200" baseline="0">
          <a:solidFill>
            <a:schemeClr val="tx1"/>
          </a:solidFill>
          <a:latin typeface="Rockwell"/>
          <a:ea typeface="+mn-ea"/>
          <a:cs typeface="Rockwell"/>
        </a:defRPr>
      </a:lvl3pPr>
      <a:lvl4pPr marL="540000" indent="-180000" algn="l" defTabSz="457200" rtl="0" eaLnBrk="1" latinLnBrk="0" hangingPunct="1">
        <a:lnSpc>
          <a:spcPts val="1100"/>
        </a:lnSpc>
        <a:spcBef>
          <a:spcPts val="0"/>
        </a:spcBef>
        <a:spcAft>
          <a:spcPts val="200"/>
        </a:spcAft>
        <a:buFont typeface="Arial"/>
        <a:buChar char="•"/>
        <a:defRPr sz="900" b="0" i="0" kern="1200">
          <a:solidFill>
            <a:schemeClr val="tx1"/>
          </a:solidFill>
          <a:latin typeface="Rockwell"/>
          <a:ea typeface="+mn-ea"/>
          <a:cs typeface="Rockwell"/>
        </a:defRPr>
      </a:lvl4pPr>
      <a:lvl5pPr marL="720000" indent="-180000" algn="l" defTabSz="457200" rtl="0" eaLnBrk="1" latinLnBrk="0" hangingPunct="1">
        <a:lnSpc>
          <a:spcPts val="1000"/>
        </a:lnSpc>
        <a:spcBef>
          <a:spcPts val="0"/>
        </a:spcBef>
        <a:spcAft>
          <a:spcPts val="200"/>
        </a:spcAft>
        <a:buFont typeface="Arial"/>
        <a:buChar char="•"/>
        <a:defRPr sz="800" b="0" i="0" kern="1200">
          <a:solidFill>
            <a:schemeClr val="tx1"/>
          </a:solidFill>
          <a:latin typeface="Rockwell"/>
          <a:ea typeface="+mn-ea"/>
          <a:cs typeface="Rockwel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rgbClr val="FFEBE1"/>
        </a:solidFill>
        <a:effectLst/>
      </p:bgPr>
    </p:bg>
    <p:spTree>
      <p:nvGrpSpPr>
        <p:cNvPr id="1" name=""/>
        <p:cNvGrpSpPr/>
        <p:nvPr/>
      </p:nvGrpSpPr>
      <p:grpSpPr>
        <a:xfrm>
          <a:off x="0" y="0"/>
          <a:ext cx="0" cy="0"/>
          <a:chOff x="0" y="0"/>
          <a:chExt cx="0" cy="0"/>
        </a:xfrm>
      </p:grpSpPr>
      <p:grpSp>
        <p:nvGrpSpPr>
          <p:cNvPr id="9" name="Gruppe 8"/>
          <p:cNvGrpSpPr/>
          <p:nvPr/>
        </p:nvGrpSpPr>
        <p:grpSpPr>
          <a:xfrm>
            <a:off x="-1605" y="4203701"/>
            <a:ext cx="9144000" cy="956733"/>
            <a:chOff x="-16934" y="0"/>
            <a:chExt cx="9144000" cy="956733"/>
          </a:xfrm>
        </p:grpSpPr>
        <p:sp>
          <p:nvSpPr>
            <p:cNvPr id="10" name="Rektangel 9"/>
            <p:cNvSpPr/>
            <p:nvPr/>
          </p:nvSpPr>
          <p:spPr>
            <a:xfrm>
              <a:off x="-16934"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11" name="Lige forbindelse 10"/>
            <p:cNvCxnSpPr/>
            <p:nvPr/>
          </p:nvCxnSpPr>
          <p:spPr>
            <a:xfrm>
              <a:off x="1312332" y="584199"/>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2" name="Tekstfelt 11"/>
            <p:cNvSpPr txBox="1"/>
            <p:nvPr/>
          </p:nvSpPr>
          <p:spPr>
            <a:xfrm>
              <a:off x="1269997" y="601133"/>
              <a:ext cx="6592100" cy="261610"/>
            </a:xfrm>
            <a:prstGeom prst="rect">
              <a:avLst/>
            </a:prstGeom>
            <a:noFill/>
          </p:spPr>
          <p:txBody>
            <a:bodyPr wrap="square" rtlCol="0">
              <a:spAutoFit/>
            </a:bodyPr>
            <a:lstStyle/>
            <a:p>
              <a:pPr algn="ctr"/>
              <a:r>
                <a:rPr lang="da-DK" sz="1050" dirty="0" smtClean="0">
                  <a:latin typeface="Corbel Light" panose="020B0303020204020204" pitchFamily="34" charset="0"/>
                </a:rPr>
                <a:t>FRA POLITIK TIL LOKALE HANDLINGER</a:t>
              </a:r>
              <a:endParaRPr lang="da-DK" sz="1050" dirty="0">
                <a:latin typeface="Corbel Light" panose="020B0303020204020204" pitchFamily="34" charset="0"/>
              </a:endParaRPr>
            </a:p>
          </p:txBody>
        </p:sp>
      </p:grpSp>
      <p:grpSp>
        <p:nvGrpSpPr>
          <p:cNvPr id="14" name="Gruppe 13"/>
          <p:cNvGrpSpPr/>
          <p:nvPr/>
        </p:nvGrpSpPr>
        <p:grpSpPr>
          <a:xfrm>
            <a:off x="0" y="0"/>
            <a:ext cx="9144000" cy="956733"/>
            <a:chOff x="0" y="0"/>
            <a:chExt cx="9144000" cy="956733"/>
          </a:xfrm>
        </p:grpSpPr>
        <p:sp>
          <p:nvSpPr>
            <p:cNvPr id="3" name="Rektangel 2"/>
            <p:cNvSpPr/>
            <p:nvPr/>
          </p:nvSpPr>
          <p:spPr>
            <a:xfrm>
              <a:off x="0"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6" name="Lige forbindelse 5"/>
            <p:cNvCxnSpPr/>
            <p:nvPr/>
          </p:nvCxnSpPr>
          <p:spPr>
            <a:xfrm>
              <a:off x="1337733" y="626533"/>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7" name="Tekstfelt 6"/>
            <p:cNvSpPr txBox="1"/>
            <p:nvPr/>
          </p:nvSpPr>
          <p:spPr>
            <a:xfrm>
              <a:off x="1261530" y="287864"/>
              <a:ext cx="6592100" cy="307777"/>
            </a:xfrm>
            <a:prstGeom prst="rect">
              <a:avLst/>
            </a:prstGeom>
            <a:noFill/>
          </p:spPr>
          <p:txBody>
            <a:bodyPr wrap="square" rtlCol="0">
              <a:spAutoFit/>
            </a:bodyPr>
            <a:lstStyle/>
            <a:p>
              <a:r>
                <a:rPr lang="da-DK" sz="1400" dirty="0" smtClean="0">
                  <a:latin typeface="Corbel Light" panose="020B0303020204020204" pitchFamily="34" charset="0"/>
                </a:rPr>
                <a:t>POLITIK FOR </a:t>
              </a:r>
              <a:r>
                <a:rPr lang="da-DK" sz="1400" b="1" dirty="0" smtClean="0">
                  <a:latin typeface="Corbel Light" panose="020B0303020204020204" pitchFamily="34" charset="0"/>
                </a:rPr>
                <a:t>KØNSLIGESTILLING</a:t>
              </a:r>
              <a:r>
                <a:rPr lang="da-DK" sz="1400" dirty="0" smtClean="0">
                  <a:latin typeface="Corbel Light" panose="020B0303020204020204" pitchFamily="34" charset="0"/>
                </a:rPr>
                <a:t> – LIGE MULIGHEDER FOR ALLE KØN</a:t>
              </a:r>
              <a:endParaRPr lang="da-DK" sz="1400" dirty="0">
                <a:latin typeface="Corbel Light" panose="020B0303020204020204" pitchFamily="34" charset="0"/>
              </a:endParaRPr>
            </a:p>
          </p:txBody>
        </p:sp>
        <p:pic>
          <p:nvPicPr>
            <p:cNvPr id="13" name="Billede 12"/>
            <p:cNvPicPr>
              <a:picLocks noChangeAspect="1"/>
            </p:cNvPicPr>
            <p:nvPr/>
          </p:nvPicPr>
          <p:blipFill>
            <a:blip r:embed="rId3">
              <a:duotone>
                <a:prstClr val="black"/>
                <a:schemeClr val="tx1">
                  <a:lumMod val="95000"/>
                  <a:lumOff val="5000"/>
                  <a:tint val="45000"/>
                  <a:satMod val="400000"/>
                </a:schemeClr>
              </a:duotone>
              <a:extLst>
                <a:ext uri="{28A0092B-C50C-407E-A947-70E740481C1C}">
                  <a14:useLocalDpi xmlns:a14="http://schemas.microsoft.com/office/drawing/2010/main" val="0"/>
                </a:ext>
              </a:extLst>
            </a:blip>
            <a:stretch>
              <a:fillRect/>
            </a:stretch>
          </p:blipFill>
          <p:spPr>
            <a:xfrm>
              <a:off x="6925733" y="182334"/>
              <a:ext cx="982132" cy="474743"/>
            </a:xfrm>
            <a:prstGeom prst="rect">
              <a:avLst/>
            </a:prstGeom>
          </p:spPr>
        </p:pic>
      </p:grpSp>
      <p:sp>
        <p:nvSpPr>
          <p:cNvPr id="4" name="Pladsholder til tekst 2"/>
          <p:cNvSpPr txBox="1">
            <a:spLocks/>
          </p:cNvSpPr>
          <p:nvPr/>
        </p:nvSpPr>
        <p:spPr>
          <a:xfrm>
            <a:off x="1261760" y="997313"/>
            <a:ext cx="6685007" cy="3798198"/>
          </a:xfrm>
          <a:prstGeom prst="rect">
            <a:avLst/>
          </a:prstGeom>
        </p:spPr>
        <p:txBody>
          <a:bodyPr/>
          <a:lstStyle>
            <a:lvl1pPr marL="0" indent="0" algn="l" defTabSz="457200" rtl="0" eaLnBrk="1" latinLnBrk="0" hangingPunct="1">
              <a:lnSpc>
                <a:spcPts val="1700"/>
              </a:lnSpc>
              <a:spcBef>
                <a:spcPts val="0"/>
              </a:spcBef>
              <a:spcAft>
                <a:spcPts val="300"/>
              </a:spcAft>
              <a:buFont typeface="Arial"/>
              <a:buNone/>
              <a:defRPr sz="1400" b="0" i="0" kern="1200" baseline="0">
                <a:solidFill>
                  <a:schemeClr val="tx1"/>
                </a:solidFill>
                <a:latin typeface="Rockwell"/>
                <a:ea typeface="+mn-ea"/>
                <a:cs typeface="Rockwell"/>
              </a:defRPr>
            </a:lvl1pPr>
            <a:lvl2pPr marL="180000" indent="-180000" algn="l" defTabSz="457200" rtl="0" eaLnBrk="1" latinLnBrk="0" hangingPunct="1">
              <a:lnSpc>
                <a:spcPts val="1400"/>
              </a:lnSpc>
              <a:spcBef>
                <a:spcPts val="0"/>
              </a:spcBef>
              <a:spcAft>
                <a:spcPts val="300"/>
              </a:spcAft>
              <a:buFont typeface="Arial"/>
              <a:buChar char="•"/>
              <a:defRPr sz="1200" b="0" i="0" kern="1200">
                <a:solidFill>
                  <a:schemeClr val="tx1"/>
                </a:solidFill>
                <a:latin typeface="Rockwell"/>
                <a:ea typeface="+mn-ea"/>
                <a:cs typeface="Rockwell"/>
              </a:defRPr>
            </a:lvl2pPr>
            <a:lvl3pPr marL="360000" indent="-180000" algn="l" defTabSz="457200" rtl="0" eaLnBrk="1" latinLnBrk="0" hangingPunct="1">
              <a:lnSpc>
                <a:spcPts val="1200"/>
              </a:lnSpc>
              <a:spcBef>
                <a:spcPts val="0"/>
              </a:spcBef>
              <a:spcAft>
                <a:spcPts val="200"/>
              </a:spcAft>
              <a:buFont typeface="Arial"/>
              <a:buChar char="•"/>
              <a:defRPr sz="1000" b="0" i="0" kern="1200" baseline="0">
                <a:solidFill>
                  <a:schemeClr val="tx1"/>
                </a:solidFill>
                <a:latin typeface="Rockwell"/>
                <a:ea typeface="+mn-ea"/>
                <a:cs typeface="Rockwell"/>
              </a:defRPr>
            </a:lvl3pPr>
            <a:lvl4pPr marL="540000" indent="-180000" algn="l" defTabSz="457200" rtl="0" eaLnBrk="1" latinLnBrk="0" hangingPunct="1">
              <a:lnSpc>
                <a:spcPts val="1100"/>
              </a:lnSpc>
              <a:spcBef>
                <a:spcPts val="0"/>
              </a:spcBef>
              <a:spcAft>
                <a:spcPts val="200"/>
              </a:spcAft>
              <a:buFont typeface="Arial"/>
              <a:buChar char="•"/>
              <a:defRPr sz="900" b="0" i="0" kern="1200">
                <a:solidFill>
                  <a:schemeClr val="tx1"/>
                </a:solidFill>
                <a:latin typeface="Rockwell"/>
                <a:ea typeface="+mn-ea"/>
                <a:cs typeface="Rockwell"/>
              </a:defRPr>
            </a:lvl4pPr>
            <a:lvl5pPr marL="720000" indent="-180000" algn="l" defTabSz="457200" rtl="0" eaLnBrk="1" latinLnBrk="0" hangingPunct="1">
              <a:lnSpc>
                <a:spcPts val="1000"/>
              </a:lnSpc>
              <a:spcBef>
                <a:spcPts val="0"/>
              </a:spcBef>
              <a:spcAft>
                <a:spcPts val="200"/>
              </a:spcAft>
              <a:buFont typeface="Arial"/>
              <a:buChar char="•"/>
              <a:defRPr sz="800" b="0" i="0" kern="1200">
                <a:solidFill>
                  <a:schemeClr val="tx1"/>
                </a:solidFill>
                <a:latin typeface="Rockwell"/>
                <a:ea typeface="+mn-ea"/>
                <a:cs typeface="Rockwel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pPr>
            <a:r>
              <a:rPr lang="da-DK" sz="2000" dirty="0" smtClean="0">
                <a:solidFill>
                  <a:srgbClr val="FF0000"/>
                </a:solidFill>
                <a:latin typeface="Arial" panose="020B0604020202020204" pitchFamily="34" charset="0"/>
                <a:cs typeface="Arial" panose="020B0604020202020204" pitchFamily="34" charset="0"/>
              </a:rPr>
              <a:t>Kære leder</a:t>
            </a:r>
          </a:p>
          <a:p>
            <a:pPr lvl="0">
              <a:lnSpc>
                <a:spcPct val="100000"/>
              </a:lnSpc>
              <a:spcAft>
                <a:spcPts val="1200"/>
              </a:spcAft>
            </a:pPr>
            <a:r>
              <a:rPr lang="da-DK" sz="1200" i="1" dirty="0">
                <a:solidFill>
                  <a:srgbClr val="FF0000"/>
                </a:solidFill>
                <a:latin typeface="Arial" panose="020B0604020202020204" pitchFamily="34" charset="0"/>
                <a:cs typeface="Arial" panose="020B0604020202020204" pitchFamily="34" charset="0"/>
              </a:rPr>
              <a:t>Dette PowerPoint kan du bruge, når du skal præsentere indholdet af politikken</a:t>
            </a:r>
            <a:r>
              <a:rPr lang="da-DK" sz="1200" i="1" dirty="0" smtClean="0">
                <a:solidFill>
                  <a:srgbClr val="FF0000"/>
                </a:solidFill>
                <a:latin typeface="Arial" panose="020B0604020202020204" pitchFamily="34" charset="0"/>
                <a:cs typeface="Arial" panose="020B0604020202020204" pitchFamily="34" charset="0"/>
              </a:rPr>
              <a:t>. Det står dig frit for om du ønsker at bruge </a:t>
            </a:r>
            <a:r>
              <a:rPr lang="da-DK" sz="1200" i="1" dirty="0" err="1" smtClean="0">
                <a:solidFill>
                  <a:srgbClr val="FF0000"/>
                </a:solidFill>
                <a:latin typeface="Arial" panose="020B0604020202020204" pitchFamily="34" charset="0"/>
                <a:cs typeface="Arial" panose="020B0604020202020204" pitchFamily="34" charset="0"/>
              </a:rPr>
              <a:t>powerpointen</a:t>
            </a:r>
            <a:r>
              <a:rPr lang="da-DK" sz="1200" i="1" dirty="0" smtClean="0">
                <a:solidFill>
                  <a:srgbClr val="FF0000"/>
                </a:solidFill>
                <a:latin typeface="Arial" panose="020B0604020202020204" pitchFamily="34" charset="0"/>
                <a:cs typeface="Arial" panose="020B0604020202020204" pitchFamily="34" charset="0"/>
              </a:rPr>
              <a:t>, som den er eller selv ønsker at lave nogle justeringer. </a:t>
            </a:r>
            <a:r>
              <a:rPr lang="da-DK" sz="1200" i="1" dirty="0" smtClean="0">
                <a:solidFill>
                  <a:srgbClr val="FF0000"/>
                </a:solidFill>
                <a:latin typeface="Arial" panose="020B0604020202020204" pitchFamily="34" charset="0"/>
                <a:cs typeface="Arial" panose="020B0604020202020204" pitchFamily="34" charset="0"/>
              </a:rPr>
              <a:t> </a:t>
            </a:r>
            <a:endParaRPr lang="da-DK" sz="1200" i="1" dirty="0">
              <a:solidFill>
                <a:srgbClr val="FF0000"/>
              </a:solidFill>
              <a:latin typeface="Arial" panose="020B0604020202020204" pitchFamily="34" charset="0"/>
              <a:cs typeface="Arial" panose="020B0604020202020204" pitchFamily="34" charset="0"/>
            </a:endParaRPr>
          </a:p>
          <a:p>
            <a:pPr lvl="0">
              <a:lnSpc>
                <a:spcPct val="100000"/>
              </a:lnSpc>
              <a:spcAft>
                <a:spcPts val="1200"/>
              </a:spcAft>
            </a:pPr>
            <a:r>
              <a:rPr lang="da-DK" sz="1200" i="1" dirty="0">
                <a:solidFill>
                  <a:srgbClr val="FF0000"/>
                </a:solidFill>
                <a:latin typeface="Arial" panose="020B0604020202020204" pitchFamily="34" charset="0"/>
                <a:cs typeface="Arial" panose="020B0604020202020204" pitchFamily="34" charset="0"/>
              </a:rPr>
              <a:t>Ønsker du at </a:t>
            </a:r>
            <a:r>
              <a:rPr lang="da-DK" sz="1200" i="1" dirty="0" smtClean="0">
                <a:solidFill>
                  <a:srgbClr val="FF0000"/>
                </a:solidFill>
                <a:latin typeface="Arial" panose="020B0604020202020204" pitchFamily="34" charset="0"/>
                <a:cs typeface="Arial" panose="020B0604020202020204" pitchFamily="34" charset="0"/>
              </a:rPr>
              <a:t>have en drøftelse om, </a:t>
            </a:r>
            <a:r>
              <a:rPr lang="da-DK" sz="1200" i="1" dirty="0">
                <a:solidFill>
                  <a:srgbClr val="FF0000"/>
                </a:solidFill>
                <a:latin typeface="Arial" panose="020B0604020202020204" pitchFamily="34" charset="0"/>
                <a:cs typeface="Arial" panose="020B0604020202020204" pitchFamily="34" charset="0"/>
              </a:rPr>
              <a:t>hvordan din arbejdsplads/afdeling kan understøtte </a:t>
            </a:r>
            <a:r>
              <a:rPr lang="da-DK" sz="1200" i="1" dirty="0" smtClean="0">
                <a:solidFill>
                  <a:srgbClr val="FF0000"/>
                </a:solidFill>
                <a:latin typeface="Arial" panose="020B0604020202020204" pitchFamily="34" charset="0"/>
                <a:cs typeface="Arial" panose="020B0604020202020204" pitchFamily="34" charset="0"/>
              </a:rPr>
              <a:t>politikken, kan du vælge at </a:t>
            </a:r>
            <a:r>
              <a:rPr lang="da-DK" sz="1200" i="1" dirty="0">
                <a:solidFill>
                  <a:srgbClr val="FF0000"/>
                </a:solidFill>
                <a:latin typeface="Arial" panose="020B0604020202020204" pitchFamily="34" charset="0"/>
                <a:cs typeface="Arial" panose="020B0604020202020204" pitchFamily="34" charset="0"/>
              </a:rPr>
              <a:t>lave en proces, </a:t>
            </a:r>
            <a:r>
              <a:rPr lang="da-DK" sz="1200" i="1" dirty="0" smtClean="0">
                <a:solidFill>
                  <a:srgbClr val="FF0000"/>
                </a:solidFill>
                <a:latin typeface="Arial" panose="020B0604020202020204" pitchFamily="34" charset="0"/>
                <a:cs typeface="Arial" panose="020B0604020202020204" pitchFamily="34" charset="0"/>
              </a:rPr>
              <a:t>hvor du kan anvende </a:t>
            </a:r>
            <a:r>
              <a:rPr lang="da-DK" sz="1200" i="1" dirty="0">
                <a:solidFill>
                  <a:srgbClr val="FF0000"/>
                </a:solidFill>
                <a:latin typeface="Arial" panose="020B0604020202020204" pitchFamily="34" charset="0"/>
                <a:cs typeface="Arial" panose="020B0604020202020204" pitchFamily="34" charset="0"/>
              </a:rPr>
              <a:t>Dialogkortene eller Dialogarket, som knytter sig til de tre fokusområder og tilhørende tematikker. </a:t>
            </a:r>
            <a:endParaRPr lang="da-DK" sz="1200" i="1" dirty="0" smtClean="0">
              <a:solidFill>
                <a:srgbClr val="FF0000"/>
              </a:solidFill>
              <a:latin typeface="Arial" panose="020B0604020202020204" pitchFamily="34" charset="0"/>
              <a:cs typeface="Arial" panose="020B0604020202020204" pitchFamily="34" charset="0"/>
            </a:endParaRPr>
          </a:p>
          <a:p>
            <a:pPr lvl="0">
              <a:lnSpc>
                <a:spcPct val="100000"/>
              </a:lnSpc>
              <a:spcAft>
                <a:spcPts val="1200"/>
              </a:spcAft>
            </a:pPr>
            <a:r>
              <a:rPr lang="da-DK" sz="1200" i="1" dirty="0" smtClean="0">
                <a:solidFill>
                  <a:srgbClr val="FF0000"/>
                </a:solidFill>
                <a:latin typeface="Arial" panose="020B0604020202020204" pitchFamily="34" charset="0"/>
                <a:cs typeface="Arial" panose="020B0604020202020204" pitchFamily="34" charset="0"/>
              </a:rPr>
              <a:t>Dialogkortene </a:t>
            </a:r>
            <a:r>
              <a:rPr lang="da-DK" sz="1200" i="1" dirty="0">
                <a:solidFill>
                  <a:srgbClr val="FF0000"/>
                </a:solidFill>
                <a:latin typeface="Arial" panose="020B0604020202020204" pitchFamily="34" charset="0"/>
                <a:cs typeface="Arial" panose="020B0604020202020204" pitchFamily="34" charset="0"/>
              </a:rPr>
              <a:t>kan udlånes af Personale og HR, men findes også i en </a:t>
            </a:r>
            <a:r>
              <a:rPr lang="da-DK" sz="1200" i="1" dirty="0" smtClean="0">
                <a:solidFill>
                  <a:srgbClr val="FF0000"/>
                </a:solidFill>
                <a:latin typeface="Arial" panose="020B0604020202020204" pitchFamily="34" charset="0"/>
                <a:cs typeface="Arial" panose="020B0604020202020204" pitchFamily="34" charset="0"/>
              </a:rPr>
              <a:t>print version </a:t>
            </a:r>
            <a:r>
              <a:rPr lang="da-DK" sz="1200" i="1" dirty="0">
                <a:solidFill>
                  <a:srgbClr val="FF0000"/>
                </a:solidFill>
                <a:latin typeface="Arial" panose="020B0604020202020204" pitchFamily="34" charset="0"/>
                <a:cs typeface="Arial" panose="020B0604020202020204" pitchFamily="34" charset="0"/>
              </a:rPr>
              <a:t>på </a:t>
            </a:r>
            <a:r>
              <a:rPr lang="da-DK" sz="1200" i="1" dirty="0" smtClean="0">
                <a:solidFill>
                  <a:srgbClr val="FF0000"/>
                </a:solidFill>
                <a:latin typeface="Arial" panose="020B0604020202020204" pitchFamily="34" charset="0"/>
                <a:cs typeface="Arial" panose="020B0604020202020204" pitchFamily="34" charset="0"/>
              </a:rPr>
              <a:t>Broen. </a:t>
            </a:r>
            <a:r>
              <a:rPr lang="da-DK" sz="1200" i="1" dirty="0">
                <a:solidFill>
                  <a:srgbClr val="FF0000"/>
                </a:solidFill>
                <a:latin typeface="Arial" panose="020B0604020202020204" pitchFamily="34" charset="0"/>
                <a:cs typeface="Arial" panose="020B0604020202020204" pitchFamily="34" charset="0"/>
              </a:rPr>
              <a:t>På Broen finder du også </a:t>
            </a:r>
            <a:r>
              <a:rPr lang="da-DK" sz="1200" i="1" dirty="0" smtClean="0">
                <a:solidFill>
                  <a:srgbClr val="FF0000"/>
                </a:solidFill>
                <a:latin typeface="Arial" panose="020B0604020202020204" pitchFamily="34" charset="0"/>
                <a:cs typeface="Arial" panose="020B0604020202020204" pitchFamily="34" charset="0"/>
              </a:rPr>
              <a:t>Dialogarket samt en procesbeskrivelse for, hvordan du kan strukturere drøftelsen. </a:t>
            </a:r>
            <a:endParaRPr lang="da-DK" sz="1200" i="1" dirty="0">
              <a:solidFill>
                <a:srgbClr val="FF0000"/>
              </a:solidFill>
              <a:latin typeface="Arial" panose="020B0604020202020204" pitchFamily="34" charset="0"/>
              <a:cs typeface="Arial" panose="020B0604020202020204" pitchFamily="34" charset="0"/>
            </a:endParaRPr>
          </a:p>
          <a:p>
            <a:pPr lvl="0">
              <a:lnSpc>
                <a:spcPct val="100000"/>
              </a:lnSpc>
              <a:spcAft>
                <a:spcPts val="1200"/>
              </a:spcAft>
            </a:pPr>
            <a:r>
              <a:rPr lang="da-DK" sz="1200" i="1" dirty="0" smtClean="0">
                <a:solidFill>
                  <a:srgbClr val="FF0000"/>
                </a:solidFill>
                <a:latin typeface="Arial" panose="020B0604020202020204" pitchFamily="34" charset="0"/>
                <a:cs typeface="Arial" panose="020B0604020202020204" pitchFamily="34" charset="0"/>
              </a:rPr>
              <a:t>Rigtig </a:t>
            </a:r>
            <a:r>
              <a:rPr lang="da-DK" sz="1200" i="1" dirty="0">
                <a:solidFill>
                  <a:srgbClr val="FF0000"/>
                </a:solidFill>
                <a:latin typeface="Arial" panose="020B0604020202020204" pitchFamily="34" charset="0"/>
                <a:cs typeface="Arial" panose="020B0604020202020204" pitchFamily="34" charset="0"/>
              </a:rPr>
              <a:t>god fornøjelse. </a:t>
            </a:r>
          </a:p>
          <a:p>
            <a:pPr>
              <a:spcAft>
                <a:spcPts val="1200"/>
              </a:spcAft>
            </a:pPr>
            <a:endParaRPr lang="da-DK" sz="2000" dirty="0" smtClean="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1195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BE1"/>
        </a:solidFill>
        <a:effectLst/>
      </p:bgPr>
    </p:bg>
    <p:spTree>
      <p:nvGrpSpPr>
        <p:cNvPr id="1" name=""/>
        <p:cNvGrpSpPr/>
        <p:nvPr/>
      </p:nvGrpSpPr>
      <p:grpSpPr>
        <a:xfrm>
          <a:off x="0" y="0"/>
          <a:ext cx="0" cy="0"/>
          <a:chOff x="0" y="0"/>
          <a:chExt cx="0" cy="0"/>
        </a:xfrm>
      </p:grpSpPr>
      <p:grpSp>
        <p:nvGrpSpPr>
          <p:cNvPr id="18" name="Gruppe 17"/>
          <p:cNvGrpSpPr/>
          <p:nvPr/>
        </p:nvGrpSpPr>
        <p:grpSpPr>
          <a:xfrm>
            <a:off x="0" y="0"/>
            <a:ext cx="9144000" cy="956733"/>
            <a:chOff x="0" y="0"/>
            <a:chExt cx="9144000" cy="956733"/>
          </a:xfrm>
        </p:grpSpPr>
        <p:sp>
          <p:nvSpPr>
            <p:cNvPr id="19" name="Rektangel 18"/>
            <p:cNvSpPr/>
            <p:nvPr/>
          </p:nvSpPr>
          <p:spPr>
            <a:xfrm>
              <a:off x="0"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20" name="Lige forbindelse 19"/>
            <p:cNvCxnSpPr/>
            <p:nvPr/>
          </p:nvCxnSpPr>
          <p:spPr>
            <a:xfrm>
              <a:off x="1337733" y="626533"/>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21" name="Tekstfelt 20"/>
            <p:cNvSpPr txBox="1"/>
            <p:nvPr/>
          </p:nvSpPr>
          <p:spPr>
            <a:xfrm>
              <a:off x="1261530" y="287864"/>
              <a:ext cx="6592100" cy="307777"/>
            </a:xfrm>
            <a:prstGeom prst="rect">
              <a:avLst/>
            </a:prstGeom>
            <a:noFill/>
          </p:spPr>
          <p:txBody>
            <a:bodyPr wrap="square" rtlCol="0">
              <a:spAutoFit/>
            </a:bodyPr>
            <a:lstStyle/>
            <a:p>
              <a:r>
                <a:rPr lang="da-DK" sz="1400" dirty="0" smtClean="0">
                  <a:latin typeface="Corbel Light" panose="020B0303020204020204" pitchFamily="34" charset="0"/>
                </a:rPr>
                <a:t>POLITIK FOR </a:t>
              </a:r>
              <a:r>
                <a:rPr lang="da-DK" sz="1400" b="1" dirty="0" smtClean="0">
                  <a:latin typeface="Corbel Light" panose="020B0303020204020204" pitchFamily="34" charset="0"/>
                </a:rPr>
                <a:t>KØNSLIGESTILLING</a:t>
              </a:r>
              <a:r>
                <a:rPr lang="da-DK" sz="1400" dirty="0" smtClean="0">
                  <a:latin typeface="Corbel Light" panose="020B0303020204020204" pitchFamily="34" charset="0"/>
                </a:rPr>
                <a:t> – LIGE MULIGHEDER FOR ALLE KØN</a:t>
              </a:r>
              <a:endParaRPr lang="da-DK" sz="1400" dirty="0">
                <a:latin typeface="Corbel Light" panose="020B0303020204020204" pitchFamily="34" charset="0"/>
              </a:endParaRPr>
            </a:p>
          </p:txBody>
        </p:sp>
        <p:pic>
          <p:nvPicPr>
            <p:cNvPr id="22" name="Billede 21"/>
            <p:cNvPicPr>
              <a:picLocks noChangeAspect="1"/>
            </p:cNvPicPr>
            <p:nvPr/>
          </p:nvPicPr>
          <p:blipFill>
            <a:blip r:embed="rId3">
              <a:duotone>
                <a:prstClr val="black"/>
                <a:schemeClr val="tx1">
                  <a:lumMod val="95000"/>
                  <a:lumOff val="5000"/>
                  <a:tint val="45000"/>
                  <a:satMod val="400000"/>
                </a:schemeClr>
              </a:duotone>
              <a:extLst>
                <a:ext uri="{28A0092B-C50C-407E-A947-70E740481C1C}">
                  <a14:useLocalDpi xmlns:a14="http://schemas.microsoft.com/office/drawing/2010/main" val="0"/>
                </a:ext>
              </a:extLst>
            </a:blip>
            <a:stretch>
              <a:fillRect/>
            </a:stretch>
          </p:blipFill>
          <p:spPr>
            <a:xfrm>
              <a:off x="6925733" y="182334"/>
              <a:ext cx="982132" cy="474743"/>
            </a:xfrm>
            <a:prstGeom prst="rect">
              <a:avLst/>
            </a:prstGeom>
          </p:spPr>
        </p:pic>
      </p:grpSp>
      <p:sp>
        <p:nvSpPr>
          <p:cNvPr id="6" name="Titel 5"/>
          <p:cNvSpPr>
            <a:spLocks noGrp="1"/>
          </p:cNvSpPr>
          <p:nvPr>
            <p:ph type="title"/>
          </p:nvPr>
        </p:nvSpPr>
        <p:spPr>
          <a:xfrm>
            <a:off x="1337733" y="988062"/>
            <a:ext cx="7340372" cy="3819185"/>
          </a:xfrm>
        </p:spPr>
        <p:txBody>
          <a:bodyPr/>
          <a:lstStyle/>
          <a:p>
            <a:r>
              <a:rPr lang="da-DK" sz="2900" dirty="0" smtClean="0">
                <a:solidFill>
                  <a:schemeClr val="tx1"/>
                </a:solidFill>
                <a:latin typeface="Arial" panose="020B0604020202020204" pitchFamily="34" charset="0"/>
                <a:cs typeface="Arial" panose="020B0604020202020204" pitchFamily="34" charset="0"/>
              </a:rPr>
              <a:t>Politikken rummer tre fokusområder</a:t>
            </a:r>
            <a:endParaRPr lang="da-DK" sz="2900" dirty="0">
              <a:solidFill>
                <a:schemeClr val="tx1"/>
              </a:solidFill>
              <a:latin typeface="Arial" panose="020B0604020202020204" pitchFamily="34" charset="0"/>
              <a:cs typeface="Arial" panose="020B0604020202020204" pitchFamily="34" charset="0"/>
            </a:endParaRPr>
          </a:p>
        </p:txBody>
      </p:sp>
      <p:sp>
        <p:nvSpPr>
          <p:cNvPr id="2" name="Pentagon 1"/>
          <p:cNvSpPr/>
          <p:nvPr/>
        </p:nvSpPr>
        <p:spPr>
          <a:xfrm rot="5400000">
            <a:off x="1121067" y="2117057"/>
            <a:ext cx="1154097" cy="703831"/>
          </a:xfrm>
          <a:prstGeom prst="homePlate">
            <a:avLst/>
          </a:prstGeom>
          <a:solidFill>
            <a:srgbClr val="49C5B1"/>
          </a:solidFill>
          <a:ln>
            <a:noFill/>
          </a:ln>
          <a:effectLst>
            <a:outerShdw blurRad="50800" dist="38100" dir="2700000" algn="tl" rotWithShape="0">
              <a:prstClr val="black">
                <a:alpha val="40000"/>
              </a:prstClr>
            </a:outerShdw>
            <a:reflection blurRad="6350" stA="50000" endA="300" endPos="5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1" name="Pentagon 10"/>
          <p:cNvSpPr/>
          <p:nvPr/>
        </p:nvSpPr>
        <p:spPr>
          <a:xfrm rot="5400000">
            <a:off x="3472157" y="2150882"/>
            <a:ext cx="1154097" cy="703831"/>
          </a:xfrm>
          <a:prstGeom prst="homePlate">
            <a:avLst/>
          </a:prstGeom>
          <a:solidFill>
            <a:srgbClr val="F8485E"/>
          </a:solidFill>
          <a:ln>
            <a:noFill/>
          </a:ln>
          <a:effectLst>
            <a:outerShdw blurRad="50800" dist="38100" dir="2700000" algn="tl" rotWithShape="0">
              <a:prstClr val="black">
                <a:alpha val="40000"/>
              </a:prstClr>
            </a:outerShdw>
            <a:reflection blurRad="6350" stA="50000" endA="300" endPos="5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grpSp>
        <p:nvGrpSpPr>
          <p:cNvPr id="23" name="Gruppe 22"/>
          <p:cNvGrpSpPr/>
          <p:nvPr/>
        </p:nvGrpSpPr>
        <p:grpSpPr>
          <a:xfrm>
            <a:off x="-1605" y="4203701"/>
            <a:ext cx="9144000" cy="956733"/>
            <a:chOff x="-16934" y="0"/>
            <a:chExt cx="9144000" cy="956733"/>
          </a:xfrm>
        </p:grpSpPr>
        <p:sp>
          <p:nvSpPr>
            <p:cNvPr id="24" name="Rektangel 23"/>
            <p:cNvSpPr/>
            <p:nvPr/>
          </p:nvSpPr>
          <p:spPr>
            <a:xfrm>
              <a:off x="-16934"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25" name="Lige forbindelse 24"/>
            <p:cNvCxnSpPr/>
            <p:nvPr/>
          </p:nvCxnSpPr>
          <p:spPr>
            <a:xfrm>
              <a:off x="1312332" y="584199"/>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26" name="Tekstfelt 25"/>
            <p:cNvSpPr txBox="1"/>
            <p:nvPr/>
          </p:nvSpPr>
          <p:spPr>
            <a:xfrm>
              <a:off x="1269997" y="601133"/>
              <a:ext cx="6592100" cy="261610"/>
            </a:xfrm>
            <a:prstGeom prst="rect">
              <a:avLst/>
            </a:prstGeom>
            <a:noFill/>
          </p:spPr>
          <p:txBody>
            <a:bodyPr wrap="square" rtlCol="0">
              <a:spAutoFit/>
            </a:bodyPr>
            <a:lstStyle/>
            <a:p>
              <a:pPr algn="ctr"/>
              <a:r>
                <a:rPr lang="da-DK" sz="1050" dirty="0" smtClean="0">
                  <a:latin typeface="Corbel Light" panose="020B0303020204020204" pitchFamily="34" charset="0"/>
                </a:rPr>
                <a:t>FRA POLITIK TIL LOKALE HANDLINGER</a:t>
              </a:r>
              <a:endParaRPr lang="da-DK" sz="1050" dirty="0">
                <a:latin typeface="Corbel Light" panose="020B0303020204020204" pitchFamily="34" charset="0"/>
              </a:endParaRPr>
            </a:p>
          </p:txBody>
        </p:sp>
      </p:grpSp>
      <p:sp>
        <p:nvSpPr>
          <p:cNvPr id="12" name="Pentagon 11"/>
          <p:cNvSpPr/>
          <p:nvPr/>
        </p:nvSpPr>
        <p:spPr>
          <a:xfrm rot="5400000">
            <a:off x="5823247" y="2150882"/>
            <a:ext cx="1154097" cy="703831"/>
          </a:xfrm>
          <a:prstGeom prst="homePlate">
            <a:avLst/>
          </a:prstGeom>
          <a:solidFill>
            <a:srgbClr val="FFEBED"/>
          </a:solidFill>
          <a:ln>
            <a:noFill/>
          </a:ln>
          <a:effectLst>
            <a:outerShdw blurRad="50800" dist="38100" dir="2700000" algn="tl" rotWithShape="0">
              <a:prstClr val="black">
                <a:alpha val="40000"/>
              </a:prstClr>
            </a:outerShdw>
            <a:reflection blurRad="6350" stA="50000" endA="300" endPos="5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3" name="Tekstfelt 2"/>
          <p:cNvSpPr txBox="1"/>
          <p:nvPr/>
        </p:nvSpPr>
        <p:spPr>
          <a:xfrm>
            <a:off x="1249096" y="3738284"/>
            <a:ext cx="1954611" cy="830997"/>
          </a:xfrm>
          <a:prstGeom prst="rect">
            <a:avLst/>
          </a:prstGeom>
          <a:noFill/>
        </p:spPr>
        <p:txBody>
          <a:bodyPr wrap="square" rtlCol="0">
            <a:spAutoFit/>
          </a:bodyPr>
          <a:lstStyle/>
          <a:p>
            <a:r>
              <a:rPr lang="da-DK" sz="1600" b="1" dirty="0" smtClean="0">
                <a:latin typeface="Arial" panose="020B0604020202020204" pitchFamily="34" charset="0"/>
                <a:cs typeface="Arial" panose="020B0604020202020204" pitchFamily="34" charset="0"/>
              </a:rPr>
              <a:t>Kønsligestilling på arbejdspladsen</a:t>
            </a:r>
            <a:endParaRPr lang="da-DK" sz="1600" b="1" dirty="0">
              <a:latin typeface="Arial" panose="020B0604020202020204" pitchFamily="34" charset="0"/>
              <a:cs typeface="Arial" panose="020B0604020202020204" pitchFamily="34" charset="0"/>
            </a:endParaRPr>
          </a:p>
        </p:txBody>
      </p:sp>
      <p:sp>
        <p:nvSpPr>
          <p:cNvPr id="13" name="Tekstfelt 12"/>
          <p:cNvSpPr txBox="1"/>
          <p:nvPr/>
        </p:nvSpPr>
        <p:spPr>
          <a:xfrm>
            <a:off x="3593965" y="3731990"/>
            <a:ext cx="2351174" cy="861774"/>
          </a:xfrm>
          <a:prstGeom prst="rect">
            <a:avLst/>
          </a:prstGeom>
          <a:noFill/>
        </p:spPr>
        <p:txBody>
          <a:bodyPr wrap="square" rtlCol="0">
            <a:spAutoFit/>
          </a:bodyPr>
          <a:lstStyle/>
          <a:p>
            <a:r>
              <a:rPr lang="da-DK" sz="1600" b="1" dirty="0" smtClean="0">
                <a:latin typeface="Arial" panose="020B0604020202020204" pitchFamily="34" charset="0"/>
                <a:cs typeface="Arial" panose="020B0604020202020204" pitchFamily="34" charset="0"/>
              </a:rPr>
              <a:t>Kønsligestilling</a:t>
            </a:r>
          </a:p>
          <a:p>
            <a:r>
              <a:rPr lang="da-DK" sz="1600" b="1" dirty="0" smtClean="0">
                <a:latin typeface="Arial" panose="020B0604020202020204" pitchFamily="34" charset="0"/>
                <a:cs typeface="Arial" panose="020B0604020202020204" pitchFamily="34" charset="0"/>
              </a:rPr>
              <a:t>i </a:t>
            </a:r>
          </a:p>
          <a:p>
            <a:r>
              <a:rPr lang="da-DK" sz="1600" b="1" dirty="0" smtClean="0">
                <a:latin typeface="Arial" panose="020B0604020202020204" pitchFamily="34" charset="0"/>
                <a:cs typeface="Arial" panose="020B0604020202020204" pitchFamily="34" charset="0"/>
              </a:rPr>
              <a:t>serviceydelserne</a:t>
            </a:r>
            <a:endParaRPr lang="da-DK" sz="1600" b="1" dirty="0">
              <a:latin typeface="Arial" panose="020B0604020202020204" pitchFamily="34" charset="0"/>
              <a:cs typeface="Arial" panose="020B0604020202020204" pitchFamily="34" charset="0"/>
            </a:endParaRPr>
          </a:p>
        </p:txBody>
      </p:sp>
      <p:sp>
        <p:nvSpPr>
          <p:cNvPr id="14" name="Tekstfelt 13"/>
          <p:cNvSpPr txBox="1"/>
          <p:nvPr/>
        </p:nvSpPr>
        <p:spPr>
          <a:xfrm>
            <a:off x="5900693" y="3700661"/>
            <a:ext cx="3167670" cy="861774"/>
          </a:xfrm>
          <a:prstGeom prst="rect">
            <a:avLst/>
          </a:prstGeom>
          <a:noFill/>
        </p:spPr>
        <p:txBody>
          <a:bodyPr wrap="square" rtlCol="0">
            <a:spAutoFit/>
          </a:bodyPr>
          <a:lstStyle/>
          <a:p>
            <a:r>
              <a:rPr lang="da-DK" sz="1600" b="1" dirty="0" smtClean="0">
                <a:latin typeface="Arial" panose="020B0604020202020204" pitchFamily="34" charset="0"/>
                <a:cs typeface="Arial" panose="020B0604020202020204" pitchFamily="34" charset="0"/>
              </a:rPr>
              <a:t>Kønsligestilling</a:t>
            </a:r>
          </a:p>
          <a:p>
            <a:r>
              <a:rPr lang="da-DK" sz="1600" b="1" dirty="0" smtClean="0">
                <a:latin typeface="Arial" panose="020B0604020202020204" pitchFamily="34" charset="0"/>
                <a:cs typeface="Arial" panose="020B0604020202020204" pitchFamily="34" charset="0"/>
              </a:rPr>
              <a:t>for borgere</a:t>
            </a:r>
          </a:p>
          <a:p>
            <a:r>
              <a:rPr lang="da-DK" sz="1600" b="1" dirty="0" smtClean="0">
                <a:latin typeface="Arial" panose="020B0604020202020204" pitchFamily="34" charset="0"/>
                <a:cs typeface="Arial" panose="020B0604020202020204" pitchFamily="34" charset="0"/>
              </a:rPr>
              <a:t>i kommunen</a:t>
            </a:r>
            <a:endParaRPr lang="da-DK"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59754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BE1"/>
        </a:solidFill>
        <a:effectLst/>
      </p:bgPr>
    </p:bg>
    <p:spTree>
      <p:nvGrpSpPr>
        <p:cNvPr id="1" name=""/>
        <p:cNvGrpSpPr/>
        <p:nvPr/>
      </p:nvGrpSpPr>
      <p:grpSpPr>
        <a:xfrm>
          <a:off x="0" y="0"/>
          <a:ext cx="0" cy="0"/>
          <a:chOff x="0" y="0"/>
          <a:chExt cx="0" cy="0"/>
        </a:xfrm>
      </p:grpSpPr>
      <p:sp>
        <p:nvSpPr>
          <p:cNvPr id="8" name="Rektangel 7"/>
          <p:cNvSpPr/>
          <p:nvPr/>
        </p:nvSpPr>
        <p:spPr>
          <a:xfrm>
            <a:off x="3613212" y="0"/>
            <a:ext cx="5530788" cy="5143500"/>
          </a:xfrm>
          <a:prstGeom prst="rect">
            <a:avLst/>
          </a:prstGeom>
          <a:blipFill dpi="0" rotWithShape="1">
            <a:blip r:embed="rId3"/>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7" name="Pentagon 6"/>
          <p:cNvSpPr/>
          <p:nvPr/>
        </p:nvSpPr>
        <p:spPr>
          <a:xfrm>
            <a:off x="230818" y="194674"/>
            <a:ext cx="1154097" cy="665825"/>
          </a:xfrm>
          <a:prstGeom prst="homePlate">
            <a:avLst/>
          </a:prstGeom>
          <a:solidFill>
            <a:srgbClr val="49C5B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0" name="Tekstfelt 9"/>
          <p:cNvSpPr txBox="1"/>
          <p:nvPr/>
        </p:nvSpPr>
        <p:spPr>
          <a:xfrm>
            <a:off x="1473684" y="238424"/>
            <a:ext cx="8087566" cy="584775"/>
          </a:xfrm>
          <a:prstGeom prst="rect">
            <a:avLst/>
          </a:prstGeom>
          <a:noFill/>
        </p:spPr>
        <p:txBody>
          <a:bodyPr wrap="square" rtlCol="0">
            <a:spAutoFit/>
          </a:bodyPr>
          <a:lstStyle/>
          <a:p>
            <a:r>
              <a:rPr lang="da-DK" sz="3200" b="1" dirty="0" smtClean="0">
                <a:latin typeface="Arial" panose="020B0604020202020204" pitchFamily="34" charset="0"/>
                <a:cs typeface="Arial" panose="020B0604020202020204" pitchFamily="34" charset="0"/>
              </a:rPr>
              <a:t>Kønsligestilling på arbejdspladsen</a:t>
            </a:r>
            <a:endParaRPr lang="da-DK" sz="3200" b="1" dirty="0">
              <a:latin typeface="Arial" panose="020B0604020202020204" pitchFamily="34" charset="0"/>
              <a:cs typeface="Arial" panose="020B0604020202020204" pitchFamily="34" charset="0"/>
            </a:endParaRPr>
          </a:p>
        </p:txBody>
      </p:sp>
      <p:sp>
        <p:nvSpPr>
          <p:cNvPr id="5" name="Tekstfelt 4"/>
          <p:cNvSpPr txBox="1"/>
          <p:nvPr/>
        </p:nvSpPr>
        <p:spPr>
          <a:xfrm>
            <a:off x="159794" y="1322772"/>
            <a:ext cx="4030464" cy="830997"/>
          </a:xfrm>
          <a:prstGeom prst="rect">
            <a:avLst/>
          </a:prstGeom>
          <a:noFill/>
        </p:spPr>
        <p:txBody>
          <a:bodyPr wrap="square" rtlCol="0">
            <a:spAutoFit/>
          </a:bodyPr>
          <a:lstStyle/>
          <a:p>
            <a:r>
              <a:rPr lang="da-DK" sz="2400" b="1" dirty="0" smtClean="0">
                <a:latin typeface="Arial" panose="020B0604020202020204" pitchFamily="34" charset="0"/>
                <a:cs typeface="Arial" panose="020B0604020202020204" pitchFamily="34" charset="0"/>
              </a:rPr>
              <a:t>Fleksibilitet og karrieremuligheder</a:t>
            </a:r>
            <a:endParaRPr lang="da-DK" sz="2400" b="1" dirty="0">
              <a:latin typeface="Arial" panose="020B0604020202020204" pitchFamily="34" charset="0"/>
              <a:cs typeface="Arial" panose="020B0604020202020204" pitchFamily="34" charset="0"/>
            </a:endParaRPr>
          </a:p>
        </p:txBody>
      </p:sp>
      <p:sp>
        <p:nvSpPr>
          <p:cNvPr id="12" name="Rektangel 11"/>
          <p:cNvSpPr/>
          <p:nvPr/>
        </p:nvSpPr>
        <p:spPr>
          <a:xfrm>
            <a:off x="5199729" y="1855433"/>
            <a:ext cx="3701988" cy="3073974"/>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da-DK" sz="2000" dirty="0" smtClean="0">
              <a:solidFill>
                <a:schemeClr val="tx1"/>
              </a:solidFill>
              <a:latin typeface="Rockwell" panose="02060603020205020403" pitchFamily="18" charset="0"/>
            </a:endParaRPr>
          </a:p>
          <a:p>
            <a:pPr marL="88900"/>
            <a:r>
              <a:rPr lang="da-DK" sz="2000" i="1" dirty="0">
                <a:solidFill>
                  <a:schemeClr val="tx1"/>
                </a:solidFill>
                <a:latin typeface="Rockwell" panose="02060603020205020403" pitchFamily="18" charset="0"/>
              </a:rPr>
              <a:t>I DK er der flere kvinder på et lavere </a:t>
            </a:r>
            <a:r>
              <a:rPr lang="da-DK" sz="2000" i="1" dirty="0" smtClean="0">
                <a:solidFill>
                  <a:schemeClr val="tx1"/>
                </a:solidFill>
                <a:latin typeface="Rockwell" panose="02060603020205020403" pitchFamily="18" charset="0"/>
              </a:rPr>
              <a:t>ledelsesniveau </a:t>
            </a:r>
            <a:r>
              <a:rPr lang="da-DK" sz="2000" i="1" dirty="0">
                <a:solidFill>
                  <a:schemeClr val="tx1"/>
                </a:solidFill>
                <a:latin typeface="Rockwell" panose="02060603020205020403" pitchFamily="18" charset="0"/>
              </a:rPr>
              <a:t>end på et højere </a:t>
            </a:r>
            <a:r>
              <a:rPr lang="da-DK" sz="2000" i="1" dirty="0" smtClean="0">
                <a:solidFill>
                  <a:schemeClr val="tx1"/>
                </a:solidFill>
                <a:latin typeface="Rockwell" panose="02060603020205020403" pitchFamily="18" charset="0"/>
              </a:rPr>
              <a:t>ledelsesniveau.</a:t>
            </a:r>
          </a:p>
          <a:p>
            <a:pPr marL="88900"/>
            <a:endParaRPr lang="da-DK" sz="2000" i="1" dirty="0">
              <a:solidFill>
                <a:schemeClr val="tx1"/>
              </a:solidFill>
              <a:latin typeface="Rockwell" panose="02060603020205020403" pitchFamily="18" charset="0"/>
            </a:endParaRPr>
          </a:p>
          <a:p>
            <a:pPr marL="88900"/>
            <a:r>
              <a:rPr lang="da-DK" sz="2000" i="1" dirty="0">
                <a:solidFill>
                  <a:schemeClr val="tx1"/>
                </a:solidFill>
                <a:latin typeface="Rockwell" panose="02060603020205020403" pitchFamily="18" charset="0"/>
              </a:rPr>
              <a:t>Hovedparten af danske fædre ønsker at være </a:t>
            </a:r>
            <a:r>
              <a:rPr lang="da-DK" sz="2000" i="1" dirty="0" smtClean="0">
                <a:solidFill>
                  <a:schemeClr val="tx1"/>
                </a:solidFill>
                <a:latin typeface="Rockwell" panose="02060603020205020403" pitchFamily="18" charset="0"/>
              </a:rPr>
              <a:t>stærkt </a:t>
            </a:r>
            <a:r>
              <a:rPr lang="da-DK" sz="2000" i="1" dirty="0">
                <a:solidFill>
                  <a:schemeClr val="tx1"/>
                </a:solidFill>
                <a:latin typeface="Rockwell" panose="02060603020205020403" pitchFamily="18" charset="0"/>
              </a:rPr>
              <a:t>involveret i børnepasningen. </a:t>
            </a:r>
            <a:endParaRPr lang="da-DK" sz="2000" i="1" dirty="0" smtClean="0">
              <a:solidFill>
                <a:schemeClr val="tx1"/>
              </a:solidFill>
              <a:latin typeface="Rockwell" panose="02060603020205020403" pitchFamily="18" charset="0"/>
            </a:endParaRPr>
          </a:p>
          <a:p>
            <a:pPr algn="ctr"/>
            <a:endParaRPr lang="da-DK" dirty="0"/>
          </a:p>
        </p:txBody>
      </p:sp>
      <p:sp>
        <p:nvSpPr>
          <p:cNvPr id="13" name="Tekstfelt 12"/>
          <p:cNvSpPr txBox="1"/>
          <p:nvPr/>
        </p:nvSpPr>
        <p:spPr>
          <a:xfrm>
            <a:off x="204184" y="2299313"/>
            <a:ext cx="3124941" cy="2554545"/>
          </a:xfrm>
          <a:prstGeom prst="rect">
            <a:avLst/>
          </a:prstGeom>
          <a:noFill/>
        </p:spPr>
        <p:txBody>
          <a:bodyPr wrap="square" rtlCol="0">
            <a:spAutoFit/>
          </a:bodyPr>
          <a:lstStyle/>
          <a:p>
            <a:r>
              <a:rPr lang="da-DK" sz="2000" dirty="0">
                <a:latin typeface="Rockwell" panose="02060603020205020403" pitchFamily="18" charset="0"/>
              </a:rPr>
              <a:t>Alle medarbejdere uanset køn skal have lige gode muligheder for at gøre </a:t>
            </a:r>
            <a:r>
              <a:rPr lang="da-DK" sz="2000" dirty="0" smtClean="0">
                <a:latin typeface="Rockwell" panose="02060603020205020403" pitchFamily="18" charset="0"/>
              </a:rPr>
              <a:t>karriere. Og </a:t>
            </a:r>
            <a:r>
              <a:rPr lang="da-DK" sz="2000" dirty="0">
                <a:latin typeface="Rockwell" panose="02060603020205020403" pitchFamily="18" charset="0"/>
              </a:rPr>
              <a:t>både mødre og fædre </a:t>
            </a:r>
            <a:r>
              <a:rPr lang="da-DK" sz="2000" dirty="0" smtClean="0">
                <a:latin typeface="Rockwell" panose="02060603020205020403" pitchFamily="18" charset="0"/>
              </a:rPr>
              <a:t>skal have </a:t>
            </a:r>
            <a:r>
              <a:rPr lang="da-DK" sz="2000" dirty="0">
                <a:latin typeface="Rockwell" panose="02060603020205020403" pitchFamily="18" charset="0"/>
              </a:rPr>
              <a:t>lige gode muligheder for at tage del i familielivet </a:t>
            </a:r>
          </a:p>
        </p:txBody>
      </p:sp>
      <p:sp>
        <p:nvSpPr>
          <p:cNvPr id="9" name="Tekstfelt 8"/>
          <p:cNvSpPr txBox="1"/>
          <p:nvPr/>
        </p:nvSpPr>
        <p:spPr>
          <a:xfrm>
            <a:off x="5167937" y="1594290"/>
            <a:ext cx="559294" cy="1569660"/>
          </a:xfrm>
          <a:prstGeom prst="rect">
            <a:avLst/>
          </a:prstGeom>
          <a:noFill/>
        </p:spPr>
        <p:txBody>
          <a:bodyPr wrap="square" rtlCol="0">
            <a:spAutoFit/>
          </a:bodyPr>
          <a:lstStyle/>
          <a:p>
            <a:r>
              <a:rPr lang="da-DK" sz="9600" dirty="0" smtClean="0">
                <a:solidFill>
                  <a:srgbClr val="49C5B1"/>
                </a:solidFill>
              </a:rPr>
              <a:t>”</a:t>
            </a:r>
            <a:endParaRPr lang="da-DK" sz="1600" dirty="0">
              <a:solidFill>
                <a:srgbClr val="49C5B1"/>
              </a:solidFill>
            </a:endParaRPr>
          </a:p>
        </p:txBody>
      </p:sp>
    </p:spTree>
    <p:extLst>
      <p:ext uri="{BB962C8B-B14F-4D97-AF65-F5344CB8AC3E}">
        <p14:creationId xmlns:p14="http://schemas.microsoft.com/office/powerpoint/2010/main" val="2044990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BE1"/>
        </a:solidFill>
        <a:effectLst/>
      </p:bgPr>
    </p:bg>
    <p:spTree>
      <p:nvGrpSpPr>
        <p:cNvPr id="1" name=""/>
        <p:cNvGrpSpPr/>
        <p:nvPr/>
      </p:nvGrpSpPr>
      <p:grpSpPr>
        <a:xfrm>
          <a:off x="0" y="0"/>
          <a:ext cx="0" cy="0"/>
          <a:chOff x="0" y="0"/>
          <a:chExt cx="0" cy="0"/>
        </a:xfrm>
      </p:grpSpPr>
      <p:sp>
        <p:nvSpPr>
          <p:cNvPr id="8" name="Rektangel 7"/>
          <p:cNvSpPr/>
          <p:nvPr/>
        </p:nvSpPr>
        <p:spPr>
          <a:xfrm>
            <a:off x="3613212" y="0"/>
            <a:ext cx="5530788" cy="5143500"/>
          </a:xfrm>
          <a:prstGeom prst="rect">
            <a:avLst/>
          </a:prstGeom>
          <a:blipFill dpi="0" rotWithShape="1">
            <a:blip r:embed="rId3"/>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7" name="Pentagon 6"/>
          <p:cNvSpPr/>
          <p:nvPr/>
        </p:nvSpPr>
        <p:spPr>
          <a:xfrm>
            <a:off x="230818" y="194674"/>
            <a:ext cx="1154097" cy="665825"/>
          </a:xfrm>
          <a:prstGeom prst="homePlate">
            <a:avLst/>
          </a:prstGeom>
          <a:solidFill>
            <a:srgbClr val="49C5B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0" name="Tekstfelt 9"/>
          <p:cNvSpPr txBox="1"/>
          <p:nvPr/>
        </p:nvSpPr>
        <p:spPr>
          <a:xfrm>
            <a:off x="1473684" y="238424"/>
            <a:ext cx="8087566" cy="584775"/>
          </a:xfrm>
          <a:prstGeom prst="rect">
            <a:avLst/>
          </a:prstGeom>
          <a:noFill/>
        </p:spPr>
        <p:txBody>
          <a:bodyPr wrap="square" rtlCol="0">
            <a:spAutoFit/>
          </a:bodyPr>
          <a:lstStyle/>
          <a:p>
            <a:r>
              <a:rPr lang="da-DK" sz="3200" b="1" dirty="0" smtClean="0">
                <a:latin typeface="Arial" panose="020B0604020202020204" pitchFamily="34" charset="0"/>
                <a:cs typeface="Arial" panose="020B0604020202020204" pitchFamily="34" charset="0"/>
              </a:rPr>
              <a:t>Kønsligestilling på arbejdspladsen</a:t>
            </a:r>
            <a:endParaRPr lang="da-DK" sz="3200" b="1" dirty="0">
              <a:latin typeface="Arial" panose="020B0604020202020204" pitchFamily="34" charset="0"/>
              <a:cs typeface="Arial" panose="020B0604020202020204" pitchFamily="34" charset="0"/>
            </a:endParaRPr>
          </a:p>
        </p:txBody>
      </p:sp>
      <p:sp>
        <p:nvSpPr>
          <p:cNvPr id="5" name="Tekstfelt 4"/>
          <p:cNvSpPr txBox="1"/>
          <p:nvPr/>
        </p:nvSpPr>
        <p:spPr>
          <a:xfrm>
            <a:off x="159794" y="1322772"/>
            <a:ext cx="4030464" cy="461665"/>
          </a:xfrm>
          <a:prstGeom prst="rect">
            <a:avLst/>
          </a:prstGeom>
          <a:noFill/>
        </p:spPr>
        <p:txBody>
          <a:bodyPr wrap="square" rtlCol="0">
            <a:spAutoFit/>
          </a:bodyPr>
          <a:lstStyle/>
          <a:p>
            <a:r>
              <a:rPr lang="da-DK" sz="2400" b="1" dirty="0" smtClean="0">
                <a:latin typeface="Arial" panose="020B0604020202020204" pitchFamily="34" charset="0"/>
                <a:cs typeface="Arial" panose="020B0604020202020204" pitchFamily="34" charset="0"/>
              </a:rPr>
              <a:t>Job og kompetencer</a:t>
            </a:r>
            <a:endParaRPr lang="da-DK" sz="2400" b="1" dirty="0">
              <a:latin typeface="Arial" panose="020B0604020202020204" pitchFamily="34" charset="0"/>
              <a:cs typeface="Arial" panose="020B0604020202020204" pitchFamily="34" charset="0"/>
            </a:endParaRPr>
          </a:p>
        </p:txBody>
      </p:sp>
      <p:sp>
        <p:nvSpPr>
          <p:cNvPr id="12" name="Rektangel 11"/>
          <p:cNvSpPr/>
          <p:nvPr/>
        </p:nvSpPr>
        <p:spPr>
          <a:xfrm>
            <a:off x="5217485" y="1711993"/>
            <a:ext cx="3701988" cy="3217414"/>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da-DK" sz="2000" dirty="0" smtClean="0">
              <a:solidFill>
                <a:schemeClr val="tx1"/>
              </a:solidFill>
              <a:latin typeface="Rockwell" panose="02060603020205020403" pitchFamily="18" charset="0"/>
            </a:endParaRPr>
          </a:p>
          <a:p>
            <a:endParaRPr lang="da-DK" sz="2000" dirty="0" smtClean="0">
              <a:solidFill>
                <a:schemeClr val="tx1"/>
              </a:solidFill>
              <a:latin typeface="Rockwell" panose="02060603020205020403" pitchFamily="18" charset="0"/>
            </a:endParaRPr>
          </a:p>
          <a:p>
            <a:pPr marL="177800"/>
            <a:r>
              <a:rPr lang="da-DK" sz="2000" dirty="0" smtClean="0">
                <a:solidFill>
                  <a:schemeClr val="tx1"/>
                </a:solidFill>
                <a:latin typeface="Rockwell" panose="02060603020205020403" pitchFamily="18" charset="0"/>
              </a:rPr>
              <a:t>I Randers er 9% af medarbejderne i dagtilbud mænd. Blandt social- og sundhedsassistenter og </a:t>
            </a:r>
          </a:p>
          <a:p>
            <a:pPr marL="177800"/>
            <a:r>
              <a:rPr lang="da-DK" sz="2000" dirty="0" smtClean="0">
                <a:solidFill>
                  <a:schemeClr val="tx1"/>
                </a:solidFill>
                <a:latin typeface="Rockwell" panose="02060603020205020403" pitchFamily="18" charset="0"/>
              </a:rPr>
              <a:t>-hjælpere er 5% mænd. I Udvikling, Miljø og Teknik er 49% af medarbejderne mænd.</a:t>
            </a:r>
            <a:endParaRPr lang="da-DK" sz="2000" dirty="0">
              <a:solidFill>
                <a:schemeClr val="tx1"/>
              </a:solidFill>
              <a:latin typeface="Rockwell" panose="02060603020205020403" pitchFamily="18" charset="0"/>
            </a:endParaRPr>
          </a:p>
          <a:p>
            <a:endParaRPr lang="da-DK" sz="2000" dirty="0" smtClean="0">
              <a:solidFill>
                <a:schemeClr val="tx1"/>
              </a:solidFill>
              <a:latin typeface="Rockwell" panose="02060603020205020403" pitchFamily="18" charset="0"/>
            </a:endParaRPr>
          </a:p>
        </p:txBody>
      </p:sp>
      <p:sp>
        <p:nvSpPr>
          <p:cNvPr id="13" name="Tekstfelt 12"/>
          <p:cNvSpPr txBox="1"/>
          <p:nvPr/>
        </p:nvSpPr>
        <p:spPr>
          <a:xfrm>
            <a:off x="159794" y="1917573"/>
            <a:ext cx="3124941" cy="2554545"/>
          </a:xfrm>
          <a:prstGeom prst="rect">
            <a:avLst/>
          </a:prstGeom>
          <a:noFill/>
        </p:spPr>
        <p:txBody>
          <a:bodyPr wrap="square" rtlCol="0">
            <a:spAutoFit/>
          </a:bodyPr>
          <a:lstStyle/>
          <a:p>
            <a:r>
              <a:rPr lang="da-DK" sz="2000" dirty="0" smtClean="0">
                <a:latin typeface="Rockwell" panose="02060603020205020403" pitchFamily="18" charset="0"/>
              </a:rPr>
              <a:t>Arbejdspladser og jobmuligheder skal være attraktive for alle uanset køn. Køn har ikke nogen betydning i ansættelsen, og særregler må ikke være diskriminerende  </a:t>
            </a:r>
            <a:endParaRPr lang="da-DK" sz="2000" dirty="0">
              <a:latin typeface="Rockwell" panose="02060603020205020403" pitchFamily="18" charset="0"/>
            </a:endParaRPr>
          </a:p>
        </p:txBody>
      </p:sp>
      <p:sp>
        <p:nvSpPr>
          <p:cNvPr id="9" name="Tekstfelt 8"/>
          <p:cNvSpPr txBox="1"/>
          <p:nvPr/>
        </p:nvSpPr>
        <p:spPr>
          <a:xfrm>
            <a:off x="5175686" y="1447058"/>
            <a:ext cx="559294" cy="1569660"/>
          </a:xfrm>
          <a:prstGeom prst="rect">
            <a:avLst/>
          </a:prstGeom>
          <a:noFill/>
        </p:spPr>
        <p:txBody>
          <a:bodyPr wrap="square" rtlCol="0">
            <a:spAutoFit/>
          </a:bodyPr>
          <a:lstStyle/>
          <a:p>
            <a:r>
              <a:rPr lang="da-DK" sz="9600" dirty="0" smtClean="0">
                <a:solidFill>
                  <a:srgbClr val="49C5B1"/>
                </a:solidFill>
              </a:rPr>
              <a:t>”</a:t>
            </a:r>
            <a:endParaRPr lang="da-DK" sz="1600" dirty="0">
              <a:solidFill>
                <a:srgbClr val="49C5B1"/>
              </a:solidFill>
            </a:endParaRPr>
          </a:p>
        </p:txBody>
      </p:sp>
    </p:spTree>
    <p:extLst>
      <p:ext uri="{BB962C8B-B14F-4D97-AF65-F5344CB8AC3E}">
        <p14:creationId xmlns:p14="http://schemas.microsoft.com/office/powerpoint/2010/main" val="14593343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BE1"/>
        </a:solidFill>
        <a:effectLst/>
      </p:bgPr>
    </p:bg>
    <p:spTree>
      <p:nvGrpSpPr>
        <p:cNvPr id="1" name=""/>
        <p:cNvGrpSpPr/>
        <p:nvPr/>
      </p:nvGrpSpPr>
      <p:grpSpPr>
        <a:xfrm>
          <a:off x="0" y="0"/>
          <a:ext cx="0" cy="0"/>
          <a:chOff x="0" y="0"/>
          <a:chExt cx="0" cy="0"/>
        </a:xfrm>
      </p:grpSpPr>
      <p:sp>
        <p:nvSpPr>
          <p:cNvPr id="8" name="Rektangel 7"/>
          <p:cNvSpPr/>
          <p:nvPr/>
        </p:nvSpPr>
        <p:spPr>
          <a:xfrm>
            <a:off x="3613212" y="0"/>
            <a:ext cx="5530788" cy="5143500"/>
          </a:xfrm>
          <a:prstGeom prst="rect">
            <a:avLst/>
          </a:prstGeom>
          <a:blipFill dpi="0" rotWithShape="1">
            <a:blip r:embed="rId3"/>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7" name="Pentagon 6"/>
          <p:cNvSpPr/>
          <p:nvPr/>
        </p:nvSpPr>
        <p:spPr>
          <a:xfrm>
            <a:off x="230818" y="194674"/>
            <a:ext cx="1154097" cy="665825"/>
          </a:xfrm>
          <a:prstGeom prst="homePlate">
            <a:avLst/>
          </a:prstGeom>
          <a:solidFill>
            <a:srgbClr val="49C5B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0" name="Tekstfelt 9"/>
          <p:cNvSpPr txBox="1"/>
          <p:nvPr/>
        </p:nvSpPr>
        <p:spPr>
          <a:xfrm>
            <a:off x="1473684" y="238424"/>
            <a:ext cx="8087566" cy="584775"/>
          </a:xfrm>
          <a:prstGeom prst="rect">
            <a:avLst/>
          </a:prstGeom>
          <a:noFill/>
        </p:spPr>
        <p:txBody>
          <a:bodyPr wrap="square" rtlCol="0">
            <a:spAutoFit/>
          </a:bodyPr>
          <a:lstStyle/>
          <a:p>
            <a:r>
              <a:rPr lang="da-DK" sz="3200" b="1" dirty="0" smtClean="0">
                <a:latin typeface="Arial" panose="020B0604020202020204" pitchFamily="34" charset="0"/>
                <a:cs typeface="Arial" panose="020B0604020202020204" pitchFamily="34" charset="0"/>
              </a:rPr>
              <a:t>Kønsligestilling på arbejdspladsen</a:t>
            </a:r>
            <a:endParaRPr lang="da-DK" sz="3200" b="1" dirty="0">
              <a:latin typeface="Arial" panose="020B0604020202020204" pitchFamily="34" charset="0"/>
              <a:cs typeface="Arial" panose="020B0604020202020204" pitchFamily="34" charset="0"/>
            </a:endParaRPr>
          </a:p>
        </p:txBody>
      </p:sp>
      <p:sp>
        <p:nvSpPr>
          <p:cNvPr id="5" name="Tekstfelt 4"/>
          <p:cNvSpPr txBox="1"/>
          <p:nvPr/>
        </p:nvSpPr>
        <p:spPr>
          <a:xfrm>
            <a:off x="159794" y="1322772"/>
            <a:ext cx="4030464" cy="830997"/>
          </a:xfrm>
          <a:prstGeom prst="rect">
            <a:avLst/>
          </a:prstGeom>
          <a:noFill/>
        </p:spPr>
        <p:txBody>
          <a:bodyPr wrap="square" rtlCol="0">
            <a:spAutoFit/>
          </a:bodyPr>
          <a:lstStyle/>
          <a:p>
            <a:r>
              <a:rPr lang="da-DK" sz="2400" b="1" dirty="0" smtClean="0">
                <a:latin typeface="Arial" panose="020B0604020202020204" pitchFamily="34" charset="0"/>
                <a:cs typeface="Arial" panose="020B0604020202020204" pitchFamily="34" charset="0"/>
              </a:rPr>
              <a:t>Kommunikation og adfærd</a:t>
            </a:r>
            <a:endParaRPr lang="da-DK" sz="2400" b="1" dirty="0">
              <a:latin typeface="Arial" panose="020B0604020202020204" pitchFamily="34" charset="0"/>
              <a:cs typeface="Arial" panose="020B0604020202020204" pitchFamily="34" charset="0"/>
            </a:endParaRPr>
          </a:p>
        </p:txBody>
      </p:sp>
      <p:sp>
        <p:nvSpPr>
          <p:cNvPr id="12" name="Rektangel 11"/>
          <p:cNvSpPr/>
          <p:nvPr/>
        </p:nvSpPr>
        <p:spPr>
          <a:xfrm>
            <a:off x="5217485" y="1711993"/>
            <a:ext cx="3701988" cy="3217414"/>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77800"/>
            <a:r>
              <a:rPr lang="da-DK" sz="2000" dirty="0" smtClean="0">
                <a:solidFill>
                  <a:schemeClr val="tx1"/>
                </a:solidFill>
                <a:latin typeface="Rockwell" panose="02060603020205020403" pitchFamily="18" charset="0"/>
              </a:rPr>
              <a:t>I en </a:t>
            </a:r>
            <a:r>
              <a:rPr lang="da-DK" sz="2000" dirty="0">
                <a:solidFill>
                  <a:schemeClr val="tx1"/>
                </a:solidFill>
                <a:latin typeface="Rockwell" panose="02060603020205020403" pitchFamily="18" charset="0"/>
              </a:rPr>
              <a:t>national </a:t>
            </a:r>
            <a:r>
              <a:rPr lang="da-DK" sz="2000" dirty="0" smtClean="0">
                <a:solidFill>
                  <a:schemeClr val="tx1"/>
                </a:solidFill>
                <a:latin typeface="Rockwell" panose="02060603020205020403" pitchFamily="18" charset="0"/>
              </a:rPr>
              <a:t>undersøgelse har </a:t>
            </a:r>
            <a:r>
              <a:rPr lang="da-DK" sz="2000" dirty="0">
                <a:solidFill>
                  <a:schemeClr val="tx1"/>
                </a:solidFill>
                <a:latin typeface="Rockwell" panose="02060603020205020403" pitchFamily="18" charset="0"/>
              </a:rPr>
              <a:t>6% af </a:t>
            </a:r>
            <a:r>
              <a:rPr lang="da-DK" sz="2000" dirty="0" smtClean="0">
                <a:solidFill>
                  <a:schemeClr val="tx1"/>
                </a:solidFill>
                <a:latin typeface="Rockwell" panose="02060603020205020403" pitchFamily="18" charset="0"/>
              </a:rPr>
              <a:t>kvinderne svaret, </a:t>
            </a:r>
            <a:r>
              <a:rPr lang="da-DK" sz="2000" dirty="0">
                <a:solidFill>
                  <a:schemeClr val="tx1"/>
                </a:solidFill>
                <a:latin typeface="Rockwell" panose="02060603020205020403" pitchFamily="18" charset="0"/>
              </a:rPr>
              <a:t>at </a:t>
            </a:r>
            <a:r>
              <a:rPr lang="da-DK" sz="2000" dirty="0" smtClean="0">
                <a:solidFill>
                  <a:schemeClr val="tx1"/>
                </a:solidFill>
                <a:latin typeface="Rockwell" panose="02060603020205020403" pitchFamily="18" charset="0"/>
              </a:rPr>
              <a:t>de har </a:t>
            </a:r>
            <a:r>
              <a:rPr lang="da-DK" sz="2000" dirty="0">
                <a:solidFill>
                  <a:schemeClr val="tx1"/>
                </a:solidFill>
                <a:latin typeface="Rockwell" panose="02060603020205020403" pitchFamily="18" charset="0"/>
              </a:rPr>
              <a:t>været udsat for seksuel chikane på arbejdspladsen, mens det </a:t>
            </a:r>
            <a:r>
              <a:rPr lang="da-DK" sz="2000" dirty="0" smtClean="0">
                <a:solidFill>
                  <a:schemeClr val="tx1"/>
                </a:solidFill>
                <a:latin typeface="Rockwell" panose="02060603020205020403" pitchFamily="18" charset="0"/>
              </a:rPr>
              <a:t>gjaldt 2</a:t>
            </a:r>
            <a:r>
              <a:rPr lang="da-DK" sz="2000" dirty="0">
                <a:solidFill>
                  <a:schemeClr val="tx1"/>
                </a:solidFill>
                <a:latin typeface="Rockwell" panose="02060603020205020403" pitchFamily="18" charset="0"/>
              </a:rPr>
              <a:t>% af </a:t>
            </a:r>
            <a:r>
              <a:rPr lang="da-DK" sz="2000" dirty="0" smtClean="0">
                <a:solidFill>
                  <a:schemeClr val="tx1"/>
                </a:solidFill>
                <a:latin typeface="Rockwell" panose="02060603020205020403" pitchFamily="18" charset="0"/>
              </a:rPr>
              <a:t>mændene.</a:t>
            </a:r>
          </a:p>
        </p:txBody>
      </p:sp>
      <p:sp>
        <p:nvSpPr>
          <p:cNvPr id="13" name="Tekstfelt 12"/>
          <p:cNvSpPr txBox="1"/>
          <p:nvPr/>
        </p:nvSpPr>
        <p:spPr>
          <a:xfrm>
            <a:off x="177550" y="2192786"/>
            <a:ext cx="3435662" cy="2862322"/>
          </a:xfrm>
          <a:prstGeom prst="rect">
            <a:avLst/>
          </a:prstGeom>
          <a:noFill/>
        </p:spPr>
        <p:txBody>
          <a:bodyPr wrap="square" rtlCol="0">
            <a:spAutoFit/>
          </a:bodyPr>
          <a:lstStyle/>
          <a:p>
            <a:r>
              <a:rPr lang="da-DK" sz="2000" dirty="0">
                <a:latin typeface="Rockwell" panose="02060603020205020403" pitchFamily="18" charset="0"/>
              </a:rPr>
              <a:t>A</a:t>
            </a:r>
            <a:r>
              <a:rPr lang="da-DK" sz="2000" dirty="0" smtClean="0">
                <a:latin typeface="Rockwell" panose="02060603020205020403" pitchFamily="18" charset="0"/>
              </a:rPr>
              <a:t>rbejdspladser </a:t>
            </a:r>
            <a:r>
              <a:rPr lang="da-DK" sz="2000" dirty="0">
                <a:latin typeface="Rockwell" panose="02060603020205020403" pitchFamily="18" charset="0"/>
              </a:rPr>
              <a:t>skal have en tryg og respektfuld kultur med klare rammer for god adfærd. Ingen skal opleve </a:t>
            </a:r>
            <a:r>
              <a:rPr lang="da-DK" sz="2000" dirty="0" smtClean="0">
                <a:latin typeface="Rockwell" panose="02060603020205020403" pitchFamily="18" charset="0"/>
              </a:rPr>
              <a:t>sexistisk, </a:t>
            </a:r>
            <a:r>
              <a:rPr lang="da-DK" sz="2000" dirty="0">
                <a:latin typeface="Rockwell" panose="02060603020205020403" pitchFamily="18" charset="0"/>
              </a:rPr>
              <a:t>krænkende adfærd. </a:t>
            </a:r>
            <a:r>
              <a:rPr lang="da-DK" sz="2000" dirty="0" smtClean="0">
                <a:latin typeface="Rockwell" panose="02060603020205020403" pitchFamily="18" charset="0"/>
              </a:rPr>
              <a:t>Derfor er der fokus på, hvordan </a:t>
            </a:r>
            <a:r>
              <a:rPr lang="da-DK" sz="2000" dirty="0">
                <a:latin typeface="Rockwell" panose="02060603020205020403" pitchFamily="18" charset="0"/>
              </a:rPr>
              <a:t>vi kommunikerer med hinanden</a:t>
            </a:r>
          </a:p>
        </p:txBody>
      </p:sp>
      <p:sp>
        <p:nvSpPr>
          <p:cNvPr id="9" name="Tekstfelt 8"/>
          <p:cNvSpPr txBox="1"/>
          <p:nvPr/>
        </p:nvSpPr>
        <p:spPr>
          <a:xfrm>
            <a:off x="5175686" y="1447058"/>
            <a:ext cx="559294" cy="1569660"/>
          </a:xfrm>
          <a:prstGeom prst="rect">
            <a:avLst/>
          </a:prstGeom>
          <a:noFill/>
        </p:spPr>
        <p:txBody>
          <a:bodyPr wrap="square" rtlCol="0">
            <a:spAutoFit/>
          </a:bodyPr>
          <a:lstStyle/>
          <a:p>
            <a:r>
              <a:rPr lang="da-DK" sz="9600" dirty="0" smtClean="0">
                <a:solidFill>
                  <a:srgbClr val="49C5B1"/>
                </a:solidFill>
              </a:rPr>
              <a:t>”</a:t>
            </a:r>
            <a:endParaRPr lang="da-DK" sz="1600" dirty="0">
              <a:solidFill>
                <a:srgbClr val="49C5B1"/>
              </a:solidFill>
            </a:endParaRPr>
          </a:p>
        </p:txBody>
      </p:sp>
    </p:spTree>
    <p:extLst>
      <p:ext uri="{BB962C8B-B14F-4D97-AF65-F5344CB8AC3E}">
        <p14:creationId xmlns:p14="http://schemas.microsoft.com/office/powerpoint/2010/main" val="37090031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BE1"/>
        </a:solidFill>
        <a:effectLst/>
      </p:bgPr>
    </p:bg>
    <p:spTree>
      <p:nvGrpSpPr>
        <p:cNvPr id="1" name=""/>
        <p:cNvGrpSpPr/>
        <p:nvPr/>
      </p:nvGrpSpPr>
      <p:grpSpPr>
        <a:xfrm>
          <a:off x="0" y="0"/>
          <a:ext cx="0" cy="0"/>
          <a:chOff x="0" y="0"/>
          <a:chExt cx="0" cy="0"/>
        </a:xfrm>
      </p:grpSpPr>
      <p:grpSp>
        <p:nvGrpSpPr>
          <p:cNvPr id="8" name="Gruppe 7"/>
          <p:cNvGrpSpPr/>
          <p:nvPr/>
        </p:nvGrpSpPr>
        <p:grpSpPr>
          <a:xfrm>
            <a:off x="0" y="0"/>
            <a:ext cx="9144000" cy="956733"/>
            <a:chOff x="0" y="0"/>
            <a:chExt cx="9144000" cy="956733"/>
          </a:xfrm>
        </p:grpSpPr>
        <p:sp>
          <p:nvSpPr>
            <p:cNvPr id="9" name="Rektangel 8"/>
            <p:cNvSpPr/>
            <p:nvPr/>
          </p:nvSpPr>
          <p:spPr>
            <a:xfrm>
              <a:off x="0"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prstClr val="white"/>
                </a:solidFill>
              </a:endParaRPr>
            </a:p>
          </p:txBody>
        </p:sp>
        <p:cxnSp>
          <p:nvCxnSpPr>
            <p:cNvPr id="10" name="Lige forbindelse 9"/>
            <p:cNvCxnSpPr/>
            <p:nvPr/>
          </p:nvCxnSpPr>
          <p:spPr>
            <a:xfrm>
              <a:off x="1337733" y="626533"/>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2" name="Tekstfelt 11"/>
            <p:cNvSpPr txBox="1"/>
            <p:nvPr/>
          </p:nvSpPr>
          <p:spPr>
            <a:xfrm>
              <a:off x="1261530" y="287864"/>
              <a:ext cx="6592100" cy="307777"/>
            </a:xfrm>
            <a:prstGeom prst="rect">
              <a:avLst/>
            </a:prstGeom>
            <a:noFill/>
          </p:spPr>
          <p:txBody>
            <a:bodyPr wrap="square" rtlCol="0">
              <a:spAutoFit/>
            </a:bodyPr>
            <a:lstStyle/>
            <a:p>
              <a:r>
                <a:rPr lang="da-DK" sz="1400" dirty="0" smtClean="0">
                  <a:solidFill>
                    <a:prstClr val="black"/>
                  </a:solidFill>
                  <a:latin typeface="Corbel Light" panose="020B0303020204020204" pitchFamily="34" charset="0"/>
                </a:rPr>
                <a:t>POLITIK FOR </a:t>
              </a:r>
              <a:r>
                <a:rPr lang="da-DK" sz="1400" b="1" dirty="0" smtClean="0">
                  <a:solidFill>
                    <a:prstClr val="black"/>
                  </a:solidFill>
                  <a:latin typeface="Corbel Light" panose="020B0303020204020204" pitchFamily="34" charset="0"/>
                </a:rPr>
                <a:t>KØNSLIGESTILLING</a:t>
              </a:r>
              <a:r>
                <a:rPr lang="da-DK" sz="1400" dirty="0" smtClean="0">
                  <a:solidFill>
                    <a:prstClr val="black"/>
                  </a:solidFill>
                  <a:latin typeface="Corbel Light" panose="020B0303020204020204" pitchFamily="34" charset="0"/>
                </a:rPr>
                <a:t> – LIGE MULIGHEDER FOR ALLE KØN</a:t>
              </a:r>
              <a:endParaRPr lang="da-DK" sz="1400" dirty="0">
                <a:solidFill>
                  <a:prstClr val="black"/>
                </a:solidFill>
                <a:latin typeface="Corbel Light" panose="020B0303020204020204" pitchFamily="34" charset="0"/>
              </a:endParaRPr>
            </a:p>
          </p:txBody>
        </p:sp>
        <p:pic>
          <p:nvPicPr>
            <p:cNvPr id="15" name="Billede 14"/>
            <p:cNvPicPr>
              <a:picLocks noChangeAspect="1"/>
            </p:cNvPicPr>
            <p:nvPr/>
          </p:nvPicPr>
          <p:blipFill>
            <a:blip r:embed="rId3">
              <a:duotone>
                <a:prstClr val="black"/>
                <a:schemeClr val="tx1">
                  <a:lumMod val="95000"/>
                  <a:lumOff val="5000"/>
                  <a:tint val="45000"/>
                  <a:satMod val="400000"/>
                </a:schemeClr>
              </a:duotone>
              <a:extLst>
                <a:ext uri="{28A0092B-C50C-407E-A947-70E740481C1C}">
                  <a14:useLocalDpi xmlns:a14="http://schemas.microsoft.com/office/drawing/2010/main" val="0"/>
                </a:ext>
              </a:extLst>
            </a:blip>
            <a:stretch>
              <a:fillRect/>
            </a:stretch>
          </p:blipFill>
          <p:spPr>
            <a:xfrm>
              <a:off x="6925733" y="182334"/>
              <a:ext cx="982132" cy="474743"/>
            </a:xfrm>
            <a:prstGeom prst="rect">
              <a:avLst/>
            </a:prstGeom>
          </p:spPr>
        </p:pic>
      </p:grpSp>
      <p:grpSp>
        <p:nvGrpSpPr>
          <p:cNvPr id="16" name="Gruppe 15"/>
          <p:cNvGrpSpPr/>
          <p:nvPr/>
        </p:nvGrpSpPr>
        <p:grpSpPr>
          <a:xfrm>
            <a:off x="-1605" y="4203701"/>
            <a:ext cx="9144000" cy="956733"/>
            <a:chOff x="-16934" y="0"/>
            <a:chExt cx="9144000" cy="956733"/>
          </a:xfrm>
        </p:grpSpPr>
        <p:sp>
          <p:nvSpPr>
            <p:cNvPr id="17" name="Rektangel 16"/>
            <p:cNvSpPr/>
            <p:nvPr/>
          </p:nvSpPr>
          <p:spPr>
            <a:xfrm>
              <a:off x="-16934"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prstClr val="white"/>
                </a:solidFill>
              </a:endParaRPr>
            </a:p>
          </p:txBody>
        </p:sp>
        <p:cxnSp>
          <p:nvCxnSpPr>
            <p:cNvPr id="18" name="Lige forbindelse 17"/>
            <p:cNvCxnSpPr/>
            <p:nvPr/>
          </p:nvCxnSpPr>
          <p:spPr>
            <a:xfrm>
              <a:off x="1312332" y="584199"/>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9" name="Tekstfelt 18"/>
            <p:cNvSpPr txBox="1"/>
            <p:nvPr/>
          </p:nvSpPr>
          <p:spPr>
            <a:xfrm>
              <a:off x="1269997" y="601133"/>
              <a:ext cx="6592100" cy="261610"/>
            </a:xfrm>
            <a:prstGeom prst="rect">
              <a:avLst/>
            </a:prstGeom>
            <a:noFill/>
          </p:spPr>
          <p:txBody>
            <a:bodyPr wrap="square" rtlCol="0">
              <a:spAutoFit/>
            </a:bodyPr>
            <a:lstStyle/>
            <a:p>
              <a:pPr algn="ctr"/>
              <a:r>
                <a:rPr lang="da-DK" sz="1050" dirty="0" smtClean="0">
                  <a:solidFill>
                    <a:prstClr val="black"/>
                  </a:solidFill>
                  <a:latin typeface="Corbel Light" panose="020B0303020204020204" pitchFamily="34" charset="0"/>
                </a:rPr>
                <a:t>FRA POLITIK TIL LOKALE HANDLINGER</a:t>
              </a:r>
              <a:endParaRPr lang="da-DK" sz="1050" dirty="0">
                <a:solidFill>
                  <a:prstClr val="black"/>
                </a:solidFill>
                <a:latin typeface="Corbel Light" panose="020B0303020204020204" pitchFamily="34" charset="0"/>
              </a:endParaRPr>
            </a:p>
          </p:txBody>
        </p:sp>
      </p:grpSp>
      <p:sp>
        <p:nvSpPr>
          <p:cNvPr id="5" name="Tekstfelt 4"/>
          <p:cNvSpPr txBox="1"/>
          <p:nvPr/>
        </p:nvSpPr>
        <p:spPr>
          <a:xfrm>
            <a:off x="1285326" y="1387288"/>
            <a:ext cx="7001938" cy="1723549"/>
          </a:xfrm>
          <a:prstGeom prst="rect">
            <a:avLst/>
          </a:prstGeom>
          <a:noFill/>
        </p:spPr>
        <p:txBody>
          <a:bodyPr wrap="square" rtlCol="0">
            <a:spAutoFit/>
          </a:bodyPr>
          <a:lstStyle/>
          <a:p>
            <a:r>
              <a:rPr lang="da-DK" sz="3200" dirty="0" smtClean="0">
                <a:solidFill>
                  <a:prstClr val="black"/>
                </a:solidFill>
                <a:latin typeface="Arial" panose="020B0604020202020204" pitchFamily="34" charset="0"/>
                <a:cs typeface="Arial" panose="020B0604020202020204" pitchFamily="34" charset="0"/>
              </a:rPr>
              <a:t>Drøftelse </a:t>
            </a:r>
            <a:r>
              <a:rPr lang="da-DK" sz="3200" dirty="0" smtClean="0">
                <a:solidFill>
                  <a:prstClr val="black"/>
                </a:solidFill>
                <a:latin typeface="Arial" panose="020B0604020202020204" pitchFamily="34" charset="0"/>
                <a:cs typeface="Arial" panose="020B0604020202020204" pitchFamily="34" charset="0"/>
              </a:rPr>
              <a:t>i grupper </a:t>
            </a:r>
            <a:r>
              <a:rPr lang="da-DK" sz="3200" dirty="0">
                <a:solidFill>
                  <a:prstClr val="black"/>
                </a:solidFill>
                <a:latin typeface="Arial" panose="020B0604020202020204" pitchFamily="34" charset="0"/>
                <a:cs typeface="Arial" panose="020B0604020202020204" pitchFamily="34" charset="0"/>
              </a:rPr>
              <a:t>- </a:t>
            </a:r>
            <a:r>
              <a:rPr lang="da-DK" sz="3200" dirty="0" smtClean="0">
                <a:solidFill>
                  <a:prstClr val="black"/>
                </a:solidFill>
                <a:latin typeface="Arial" panose="020B0604020202020204" pitchFamily="34" charset="0"/>
                <a:cs typeface="Arial" panose="020B0604020202020204" pitchFamily="34" charset="0"/>
              </a:rPr>
              <a:t>Dialogark</a:t>
            </a:r>
          </a:p>
          <a:p>
            <a:endParaRPr lang="da-DK" dirty="0" smtClean="0">
              <a:solidFill>
                <a:prstClr val="black"/>
              </a:solidFill>
              <a:latin typeface="Arial" panose="020B0604020202020204" pitchFamily="34" charset="0"/>
              <a:cs typeface="Arial" panose="020B0604020202020204" pitchFamily="34" charset="0"/>
            </a:endParaRPr>
          </a:p>
          <a:p>
            <a:r>
              <a:rPr lang="da-DK" b="1" dirty="0" smtClean="0">
                <a:solidFill>
                  <a:prstClr val="black"/>
                </a:solidFill>
                <a:latin typeface="Arial" panose="020B0604020202020204" pitchFamily="34" charset="0"/>
                <a:cs typeface="Arial" panose="020B0604020202020204" pitchFamily="34" charset="0"/>
              </a:rPr>
              <a:t>Fremgangsmåde: </a:t>
            </a:r>
            <a:r>
              <a:rPr lang="da-DK" dirty="0" smtClean="0">
                <a:solidFill>
                  <a:prstClr val="black"/>
                </a:solidFill>
                <a:latin typeface="Arial" panose="020B0604020202020204" pitchFamily="34" charset="0"/>
                <a:cs typeface="Arial" panose="020B0604020202020204" pitchFamily="34" charset="0"/>
              </a:rPr>
              <a:t>Følg </a:t>
            </a:r>
            <a:r>
              <a:rPr lang="da-DK" dirty="0" smtClean="0">
                <a:solidFill>
                  <a:prstClr val="black"/>
                </a:solidFill>
                <a:latin typeface="Arial" panose="020B0604020202020204" pitchFamily="34" charset="0"/>
                <a:cs typeface="Arial" panose="020B0604020202020204" pitchFamily="34" charset="0"/>
              </a:rPr>
              <a:t>anvisningerne på arket og drøft spørgsmålene samtidig med, at I skriver ned på arket.</a:t>
            </a:r>
            <a:endParaRPr lang="da-DK" b="1" dirty="0" smtClean="0">
              <a:solidFill>
                <a:prstClr val="black"/>
              </a:solidFill>
              <a:latin typeface="Arial" panose="020B0604020202020204" pitchFamily="34" charset="0"/>
              <a:cs typeface="Arial" panose="020B0604020202020204" pitchFamily="34" charset="0"/>
            </a:endParaRPr>
          </a:p>
          <a:p>
            <a:endParaRPr lang="da-DK"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51107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BE1"/>
        </a:solidFill>
        <a:effectLst/>
      </p:bgPr>
    </p:bg>
    <p:spTree>
      <p:nvGrpSpPr>
        <p:cNvPr id="1" name=""/>
        <p:cNvGrpSpPr/>
        <p:nvPr/>
      </p:nvGrpSpPr>
      <p:grpSpPr>
        <a:xfrm>
          <a:off x="0" y="0"/>
          <a:ext cx="0" cy="0"/>
          <a:chOff x="0" y="0"/>
          <a:chExt cx="0" cy="0"/>
        </a:xfrm>
      </p:grpSpPr>
      <p:grpSp>
        <p:nvGrpSpPr>
          <p:cNvPr id="8" name="Gruppe 7"/>
          <p:cNvGrpSpPr/>
          <p:nvPr/>
        </p:nvGrpSpPr>
        <p:grpSpPr>
          <a:xfrm>
            <a:off x="0" y="0"/>
            <a:ext cx="9144000" cy="956733"/>
            <a:chOff x="0" y="0"/>
            <a:chExt cx="9144000" cy="956733"/>
          </a:xfrm>
        </p:grpSpPr>
        <p:sp>
          <p:nvSpPr>
            <p:cNvPr id="9" name="Rektangel 8"/>
            <p:cNvSpPr/>
            <p:nvPr/>
          </p:nvSpPr>
          <p:spPr>
            <a:xfrm>
              <a:off x="0"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prstClr val="white"/>
                </a:solidFill>
              </a:endParaRPr>
            </a:p>
          </p:txBody>
        </p:sp>
        <p:cxnSp>
          <p:nvCxnSpPr>
            <p:cNvPr id="10" name="Lige forbindelse 9"/>
            <p:cNvCxnSpPr/>
            <p:nvPr/>
          </p:nvCxnSpPr>
          <p:spPr>
            <a:xfrm>
              <a:off x="1337733" y="626533"/>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2" name="Tekstfelt 11"/>
            <p:cNvSpPr txBox="1"/>
            <p:nvPr/>
          </p:nvSpPr>
          <p:spPr>
            <a:xfrm>
              <a:off x="1261530" y="287864"/>
              <a:ext cx="6592100" cy="307777"/>
            </a:xfrm>
            <a:prstGeom prst="rect">
              <a:avLst/>
            </a:prstGeom>
            <a:noFill/>
          </p:spPr>
          <p:txBody>
            <a:bodyPr wrap="square" rtlCol="0">
              <a:spAutoFit/>
            </a:bodyPr>
            <a:lstStyle/>
            <a:p>
              <a:r>
                <a:rPr lang="da-DK" sz="1400" dirty="0" smtClean="0">
                  <a:solidFill>
                    <a:prstClr val="black"/>
                  </a:solidFill>
                  <a:latin typeface="Corbel Light" panose="020B0303020204020204" pitchFamily="34" charset="0"/>
                </a:rPr>
                <a:t>POLITIK FOR </a:t>
              </a:r>
              <a:r>
                <a:rPr lang="da-DK" sz="1400" b="1" dirty="0" smtClean="0">
                  <a:solidFill>
                    <a:prstClr val="black"/>
                  </a:solidFill>
                  <a:latin typeface="Corbel Light" panose="020B0303020204020204" pitchFamily="34" charset="0"/>
                </a:rPr>
                <a:t>KØNSLIGESTILLING</a:t>
              </a:r>
              <a:r>
                <a:rPr lang="da-DK" sz="1400" dirty="0" smtClean="0">
                  <a:solidFill>
                    <a:prstClr val="black"/>
                  </a:solidFill>
                  <a:latin typeface="Corbel Light" panose="020B0303020204020204" pitchFamily="34" charset="0"/>
                </a:rPr>
                <a:t> – LIGE MULIGHEDER FOR ALLE KØN</a:t>
              </a:r>
              <a:endParaRPr lang="da-DK" sz="1400" dirty="0">
                <a:solidFill>
                  <a:prstClr val="black"/>
                </a:solidFill>
                <a:latin typeface="Corbel Light" panose="020B0303020204020204" pitchFamily="34" charset="0"/>
              </a:endParaRPr>
            </a:p>
          </p:txBody>
        </p:sp>
        <p:pic>
          <p:nvPicPr>
            <p:cNvPr id="15" name="Billede 14"/>
            <p:cNvPicPr>
              <a:picLocks noChangeAspect="1"/>
            </p:cNvPicPr>
            <p:nvPr/>
          </p:nvPicPr>
          <p:blipFill>
            <a:blip r:embed="rId3">
              <a:duotone>
                <a:prstClr val="black"/>
                <a:schemeClr val="tx1">
                  <a:lumMod val="95000"/>
                  <a:lumOff val="5000"/>
                  <a:tint val="45000"/>
                  <a:satMod val="400000"/>
                </a:schemeClr>
              </a:duotone>
              <a:extLst>
                <a:ext uri="{28A0092B-C50C-407E-A947-70E740481C1C}">
                  <a14:useLocalDpi xmlns:a14="http://schemas.microsoft.com/office/drawing/2010/main" val="0"/>
                </a:ext>
              </a:extLst>
            </a:blip>
            <a:stretch>
              <a:fillRect/>
            </a:stretch>
          </p:blipFill>
          <p:spPr>
            <a:xfrm>
              <a:off x="6925733" y="182334"/>
              <a:ext cx="982132" cy="474743"/>
            </a:xfrm>
            <a:prstGeom prst="rect">
              <a:avLst/>
            </a:prstGeom>
          </p:spPr>
        </p:pic>
      </p:grpSp>
      <p:grpSp>
        <p:nvGrpSpPr>
          <p:cNvPr id="16" name="Gruppe 15"/>
          <p:cNvGrpSpPr/>
          <p:nvPr/>
        </p:nvGrpSpPr>
        <p:grpSpPr>
          <a:xfrm>
            <a:off x="-1605" y="4203701"/>
            <a:ext cx="9144000" cy="956733"/>
            <a:chOff x="-16934" y="0"/>
            <a:chExt cx="9144000" cy="956733"/>
          </a:xfrm>
        </p:grpSpPr>
        <p:sp>
          <p:nvSpPr>
            <p:cNvPr id="17" name="Rektangel 16"/>
            <p:cNvSpPr/>
            <p:nvPr/>
          </p:nvSpPr>
          <p:spPr>
            <a:xfrm>
              <a:off x="-16934"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prstClr val="white"/>
                </a:solidFill>
              </a:endParaRPr>
            </a:p>
          </p:txBody>
        </p:sp>
        <p:cxnSp>
          <p:nvCxnSpPr>
            <p:cNvPr id="18" name="Lige forbindelse 17"/>
            <p:cNvCxnSpPr/>
            <p:nvPr/>
          </p:nvCxnSpPr>
          <p:spPr>
            <a:xfrm>
              <a:off x="1312332" y="584199"/>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9" name="Tekstfelt 18"/>
            <p:cNvSpPr txBox="1"/>
            <p:nvPr/>
          </p:nvSpPr>
          <p:spPr>
            <a:xfrm>
              <a:off x="1269997" y="601133"/>
              <a:ext cx="6592100" cy="261610"/>
            </a:xfrm>
            <a:prstGeom prst="rect">
              <a:avLst/>
            </a:prstGeom>
            <a:noFill/>
          </p:spPr>
          <p:txBody>
            <a:bodyPr wrap="square" rtlCol="0">
              <a:spAutoFit/>
            </a:bodyPr>
            <a:lstStyle/>
            <a:p>
              <a:pPr algn="ctr"/>
              <a:r>
                <a:rPr lang="da-DK" sz="1050" dirty="0" smtClean="0">
                  <a:solidFill>
                    <a:prstClr val="black"/>
                  </a:solidFill>
                  <a:latin typeface="Corbel Light" panose="020B0303020204020204" pitchFamily="34" charset="0"/>
                </a:rPr>
                <a:t>FRA POLITIK TIL LOKALE HANDLINGER</a:t>
              </a:r>
              <a:endParaRPr lang="da-DK" sz="1050" dirty="0">
                <a:solidFill>
                  <a:prstClr val="black"/>
                </a:solidFill>
                <a:latin typeface="Corbel Light" panose="020B0303020204020204" pitchFamily="34" charset="0"/>
              </a:endParaRPr>
            </a:p>
          </p:txBody>
        </p:sp>
      </p:grpSp>
      <p:sp>
        <p:nvSpPr>
          <p:cNvPr id="5" name="Tekstfelt 4"/>
          <p:cNvSpPr txBox="1"/>
          <p:nvPr/>
        </p:nvSpPr>
        <p:spPr>
          <a:xfrm>
            <a:off x="1285326" y="1387288"/>
            <a:ext cx="7001938" cy="2554545"/>
          </a:xfrm>
          <a:prstGeom prst="rect">
            <a:avLst/>
          </a:prstGeom>
          <a:noFill/>
        </p:spPr>
        <p:txBody>
          <a:bodyPr wrap="square" rtlCol="0">
            <a:spAutoFit/>
          </a:bodyPr>
          <a:lstStyle/>
          <a:p>
            <a:r>
              <a:rPr lang="da-DK" sz="3200" dirty="0" smtClean="0">
                <a:solidFill>
                  <a:prstClr val="black"/>
                </a:solidFill>
                <a:latin typeface="Arial" panose="020B0604020202020204" pitchFamily="34" charset="0"/>
                <a:cs typeface="Arial" panose="020B0604020202020204" pitchFamily="34" charset="0"/>
              </a:rPr>
              <a:t>Drøftelse </a:t>
            </a:r>
            <a:r>
              <a:rPr lang="da-DK" sz="3200" dirty="0" smtClean="0">
                <a:solidFill>
                  <a:prstClr val="black"/>
                </a:solidFill>
                <a:latin typeface="Arial" panose="020B0604020202020204" pitchFamily="34" charset="0"/>
                <a:cs typeface="Arial" panose="020B0604020202020204" pitchFamily="34" charset="0"/>
              </a:rPr>
              <a:t>i grupper - </a:t>
            </a:r>
            <a:r>
              <a:rPr lang="da-DK" sz="3200" dirty="0" smtClean="0">
                <a:solidFill>
                  <a:prstClr val="black"/>
                </a:solidFill>
                <a:latin typeface="Arial" panose="020B0604020202020204" pitchFamily="34" charset="0"/>
                <a:cs typeface="Arial" panose="020B0604020202020204" pitchFamily="34" charset="0"/>
              </a:rPr>
              <a:t>Dialogkort</a:t>
            </a:r>
          </a:p>
          <a:p>
            <a:endParaRPr lang="da-DK" dirty="0" smtClean="0">
              <a:solidFill>
                <a:prstClr val="black"/>
              </a:solidFill>
              <a:latin typeface="Arial" panose="020B0604020202020204" pitchFamily="34" charset="0"/>
              <a:cs typeface="Arial" panose="020B0604020202020204" pitchFamily="34" charset="0"/>
            </a:endParaRPr>
          </a:p>
          <a:p>
            <a:r>
              <a:rPr lang="da-DK" b="1" dirty="0">
                <a:solidFill>
                  <a:prstClr val="black"/>
                </a:solidFill>
                <a:latin typeface="Arial" panose="020B0604020202020204" pitchFamily="34" charset="0"/>
                <a:cs typeface="Arial" panose="020B0604020202020204" pitchFamily="34" charset="0"/>
              </a:rPr>
              <a:t>Fremgangsmåde: </a:t>
            </a:r>
            <a:r>
              <a:rPr lang="da-DK" dirty="0">
                <a:solidFill>
                  <a:prstClr val="black"/>
                </a:solidFill>
                <a:latin typeface="Arial" panose="020B0604020202020204" pitchFamily="34" charset="0"/>
                <a:cs typeface="Arial" panose="020B0604020202020204" pitchFamily="34" charset="0"/>
              </a:rPr>
              <a:t>Placer dialogkortene på midten af bordet. Kortene er mærket med tal, som bestemmer rækkefølgen for, hvordan kortene skal trækkes. Start med kort 1 og så fremdeles. Deltagerne trækker nu på skift et kort, læser spørgsmålet op og drøfter det i gruppen.</a:t>
            </a:r>
            <a:endParaRPr lang="da-DK" b="1" dirty="0">
              <a:solidFill>
                <a:prstClr val="black"/>
              </a:solidFill>
              <a:latin typeface="Arial" panose="020B0604020202020204" pitchFamily="34" charset="0"/>
              <a:cs typeface="Arial" panose="020B0604020202020204" pitchFamily="34" charset="0"/>
            </a:endParaRPr>
          </a:p>
          <a:p>
            <a:endParaRPr lang="da-DK"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23686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BE1"/>
        </a:solidFill>
        <a:effectLst/>
      </p:bgPr>
    </p:bg>
    <p:spTree>
      <p:nvGrpSpPr>
        <p:cNvPr id="1" name=""/>
        <p:cNvGrpSpPr/>
        <p:nvPr/>
      </p:nvGrpSpPr>
      <p:grpSpPr>
        <a:xfrm>
          <a:off x="0" y="0"/>
          <a:ext cx="0" cy="0"/>
          <a:chOff x="0" y="0"/>
          <a:chExt cx="0" cy="0"/>
        </a:xfrm>
      </p:grpSpPr>
      <p:grpSp>
        <p:nvGrpSpPr>
          <p:cNvPr id="8" name="Gruppe 7"/>
          <p:cNvGrpSpPr/>
          <p:nvPr/>
        </p:nvGrpSpPr>
        <p:grpSpPr>
          <a:xfrm>
            <a:off x="0" y="0"/>
            <a:ext cx="9144000" cy="956733"/>
            <a:chOff x="0" y="0"/>
            <a:chExt cx="9144000" cy="956733"/>
          </a:xfrm>
        </p:grpSpPr>
        <p:sp>
          <p:nvSpPr>
            <p:cNvPr id="9" name="Rektangel 8"/>
            <p:cNvSpPr/>
            <p:nvPr/>
          </p:nvSpPr>
          <p:spPr>
            <a:xfrm>
              <a:off x="0"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10" name="Lige forbindelse 9"/>
            <p:cNvCxnSpPr/>
            <p:nvPr/>
          </p:nvCxnSpPr>
          <p:spPr>
            <a:xfrm>
              <a:off x="1337733" y="626533"/>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2" name="Tekstfelt 11"/>
            <p:cNvSpPr txBox="1"/>
            <p:nvPr/>
          </p:nvSpPr>
          <p:spPr>
            <a:xfrm>
              <a:off x="1261530" y="287864"/>
              <a:ext cx="6592100" cy="307777"/>
            </a:xfrm>
            <a:prstGeom prst="rect">
              <a:avLst/>
            </a:prstGeom>
            <a:noFill/>
          </p:spPr>
          <p:txBody>
            <a:bodyPr wrap="square" rtlCol="0">
              <a:spAutoFit/>
            </a:bodyPr>
            <a:lstStyle/>
            <a:p>
              <a:r>
                <a:rPr lang="da-DK" sz="1400" dirty="0" smtClean="0">
                  <a:latin typeface="Corbel Light" panose="020B0303020204020204" pitchFamily="34" charset="0"/>
                </a:rPr>
                <a:t>POLITIK FOR </a:t>
              </a:r>
              <a:r>
                <a:rPr lang="da-DK" sz="1400" b="1" dirty="0" smtClean="0">
                  <a:latin typeface="Corbel Light" panose="020B0303020204020204" pitchFamily="34" charset="0"/>
                </a:rPr>
                <a:t>KØNSLIGESTILLING</a:t>
              </a:r>
              <a:r>
                <a:rPr lang="da-DK" sz="1400" dirty="0" smtClean="0">
                  <a:latin typeface="Corbel Light" panose="020B0303020204020204" pitchFamily="34" charset="0"/>
                </a:rPr>
                <a:t> – LIGE MULIGHEDER FOR ALLE KØN</a:t>
              </a:r>
              <a:endParaRPr lang="da-DK" sz="1400" dirty="0">
                <a:latin typeface="Corbel Light" panose="020B0303020204020204" pitchFamily="34" charset="0"/>
              </a:endParaRPr>
            </a:p>
          </p:txBody>
        </p:sp>
        <p:pic>
          <p:nvPicPr>
            <p:cNvPr id="15" name="Billede 14"/>
            <p:cNvPicPr>
              <a:picLocks noChangeAspect="1"/>
            </p:cNvPicPr>
            <p:nvPr/>
          </p:nvPicPr>
          <p:blipFill>
            <a:blip r:embed="rId3">
              <a:duotone>
                <a:prstClr val="black"/>
                <a:schemeClr val="tx1">
                  <a:lumMod val="95000"/>
                  <a:lumOff val="5000"/>
                  <a:tint val="45000"/>
                  <a:satMod val="400000"/>
                </a:schemeClr>
              </a:duotone>
              <a:extLst>
                <a:ext uri="{28A0092B-C50C-407E-A947-70E740481C1C}">
                  <a14:useLocalDpi xmlns:a14="http://schemas.microsoft.com/office/drawing/2010/main" val="0"/>
                </a:ext>
              </a:extLst>
            </a:blip>
            <a:stretch>
              <a:fillRect/>
            </a:stretch>
          </p:blipFill>
          <p:spPr>
            <a:xfrm>
              <a:off x="6925733" y="182334"/>
              <a:ext cx="982132" cy="474743"/>
            </a:xfrm>
            <a:prstGeom prst="rect">
              <a:avLst/>
            </a:prstGeom>
          </p:spPr>
        </p:pic>
      </p:grpSp>
      <p:grpSp>
        <p:nvGrpSpPr>
          <p:cNvPr id="16" name="Gruppe 15"/>
          <p:cNvGrpSpPr/>
          <p:nvPr/>
        </p:nvGrpSpPr>
        <p:grpSpPr>
          <a:xfrm>
            <a:off x="-1605" y="4203701"/>
            <a:ext cx="9144000" cy="956733"/>
            <a:chOff x="-16934" y="0"/>
            <a:chExt cx="9144000" cy="956733"/>
          </a:xfrm>
        </p:grpSpPr>
        <p:sp>
          <p:nvSpPr>
            <p:cNvPr id="17" name="Rektangel 16"/>
            <p:cNvSpPr/>
            <p:nvPr/>
          </p:nvSpPr>
          <p:spPr>
            <a:xfrm>
              <a:off x="-16934"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18" name="Lige forbindelse 17"/>
            <p:cNvCxnSpPr/>
            <p:nvPr/>
          </p:nvCxnSpPr>
          <p:spPr>
            <a:xfrm>
              <a:off x="1312332" y="584199"/>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9" name="Tekstfelt 18"/>
            <p:cNvSpPr txBox="1"/>
            <p:nvPr/>
          </p:nvSpPr>
          <p:spPr>
            <a:xfrm>
              <a:off x="1269997" y="601133"/>
              <a:ext cx="6592100" cy="261610"/>
            </a:xfrm>
            <a:prstGeom prst="rect">
              <a:avLst/>
            </a:prstGeom>
            <a:noFill/>
          </p:spPr>
          <p:txBody>
            <a:bodyPr wrap="square" rtlCol="0">
              <a:spAutoFit/>
            </a:bodyPr>
            <a:lstStyle/>
            <a:p>
              <a:pPr algn="ctr"/>
              <a:r>
                <a:rPr lang="da-DK" sz="1050" dirty="0" smtClean="0">
                  <a:latin typeface="Corbel Light" panose="020B0303020204020204" pitchFamily="34" charset="0"/>
                </a:rPr>
                <a:t>FRA POLITIK TIL LOKALE HANDLINGER</a:t>
              </a:r>
              <a:endParaRPr lang="da-DK" sz="1050" dirty="0">
                <a:latin typeface="Corbel Light" panose="020B0303020204020204" pitchFamily="34" charset="0"/>
              </a:endParaRPr>
            </a:p>
          </p:txBody>
        </p:sp>
      </p:grpSp>
      <p:sp>
        <p:nvSpPr>
          <p:cNvPr id="5" name="Tekstfelt 4"/>
          <p:cNvSpPr txBox="1"/>
          <p:nvPr/>
        </p:nvSpPr>
        <p:spPr>
          <a:xfrm>
            <a:off x="1269996" y="1391509"/>
            <a:ext cx="6663270" cy="2246769"/>
          </a:xfrm>
          <a:prstGeom prst="rect">
            <a:avLst/>
          </a:prstGeom>
          <a:noFill/>
        </p:spPr>
        <p:txBody>
          <a:bodyPr wrap="square" rtlCol="0">
            <a:spAutoFit/>
          </a:bodyPr>
          <a:lstStyle/>
          <a:p>
            <a:r>
              <a:rPr lang="da-DK" sz="2800" b="1" dirty="0" smtClean="0">
                <a:latin typeface="Arial" panose="020B0604020202020204" pitchFamily="34" charset="0"/>
                <a:cs typeface="Arial" panose="020B0604020202020204" pitchFamily="34" charset="0"/>
              </a:rPr>
              <a:t>Opsamling i plenum</a:t>
            </a:r>
          </a:p>
          <a:p>
            <a:endParaRPr lang="da-DK" sz="2800" b="1" dirty="0">
              <a:latin typeface="Arial" panose="020B0604020202020204" pitchFamily="34" charset="0"/>
              <a:cs typeface="Arial" panose="020B0604020202020204" pitchFamily="34" charset="0"/>
            </a:endParaRPr>
          </a:p>
          <a:p>
            <a:r>
              <a:rPr lang="da-DK" sz="2800" i="1" dirty="0" smtClean="0"/>
              <a:t>Hvad har I talt om? Hvad </a:t>
            </a:r>
            <a:r>
              <a:rPr lang="da-DK" sz="2800" i="1" dirty="0"/>
              <a:t>skal </a:t>
            </a:r>
            <a:r>
              <a:rPr lang="da-DK" sz="2800" i="1" dirty="0" smtClean="0"/>
              <a:t>vi </a:t>
            </a:r>
            <a:r>
              <a:rPr lang="da-DK" sz="2800" i="1" dirty="0"/>
              <a:t>arbejde videre med? Hvilke konkrete handlinger kræver det</a:t>
            </a:r>
            <a:r>
              <a:rPr lang="da-DK" sz="2800" i="1" dirty="0" smtClean="0"/>
              <a:t>?</a:t>
            </a:r>
            <a:endParaRPr lang="da-DK" sz="28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12149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0156" b="10156"/>
          <a:stretch>
            <a:fillRect/>
          </a:stretch>
        </p:blipFill>
        <p:spPr/>
      </p:pic>
      <p:sp>
        <p:nvSpPr>
          <p:cNvPr id="4" name="Titel 3"/>
          <p:cNvSpPr>
            <a:spLocks noGrp="1"/>
          </p:cNvSpPr>
          <p:nvPr>
            <p:ph type="title"/>
          </p:nvPr>
        </p:nvSpPr>
        <p:spPr>
          <a:xfrm>
            <a:off x="464263" y="273845"/>
            <a:ext cx="6759574" cy="1927893"/>
          </a:xfrm>
        </p:spPr>
        <p:txBody>
          <a:bodyPr/>
          <a:lstStyle/>
          <a:p>
            <a:r>
              <a:rPr lang="da-DK" dirty="0" smtClean="0"/>
              <a:t>Tak for i dag</a:t>
            </a:r>
            <a:endParaRPr lang="da-DK" dirty="0"/>
          </a:p>
        </p:txBody>
      </p:sp>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1630" y="97653"/>
            <a:ext cx="1364577" cy="659609"/>
          </a:xfrm>
          <a:prstGeom prst="rect">
            <a:avLst/>
          </a:prstGeom>
        </p:spPr>
      </p:pic>
    </p:spTree>
    <p:extLst>
      <p:ext uri="{BB962C8B-B14F-4D97-AF65-F5344CB8AC3E}">
        <p14:creationId xmlns:p14="http://schemas.microsoft.com/office/powerpoint/2010/main" val="28562997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156" b="10156"/>
          <a:stretch>
            <a:fillRect/>
          </a:stretch>
        </p:blipFill>
        <p:spPr/>
      </p:pic>
      <p:pic>
        <p:nvPicPr>
          <p:cNvPr id="2" name="Billed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1630" y="97653"/>
            <a:ext cx="1364577" cy="659609"/>
          </a:xfrm>
          <a:prstGeom prst="rect">
            <a:avLst/>
          </a:prstGeom>
        </p:spPr>
      </p:pic>
      <p:sp>
        <p:nvSpPr>
          <p:cNvPr id="6" name="Tekstfelt 5"/>
          <p:cNvSpPr txBox="1"/>
          <p:nvPr/>
        </p:nvSpPr>
        <p:spPr>
          <a:xfrm>
            <a:off x="457196" y="568411"/>
            <a:ext cx="8303744" cy="1754326"/>
          </a:xfrm>
          <a:prstGeom prst="rect">
            <a:avLst/>
          </a:prstGeom>
          <a:noFill/>
        </p:spPr>
        <p:txBody>
          <a:bodyPr wrap="square" rtlCol="0">
            <a:spAutoFit/>
          </a:bodyPr>
          <a:lstStyle/>
          <a:p>
            <a:r>
              <a:rPr lang="da-DK" sz="4000" b="1" dirty="0" smtClean="0">
                <a:solidFill>
                  <a:schemeClr val="bg1"/>
                </a:solidFill>
                <a:latin typeface="Arial" panose="020B0604020202020204" pitchFamily="34" charset="0"/>
                <a:cs typeface="Arial" panose="020B0604020202020204" pitchFamily="34" charset="0"/>
              </a:rPr>
              <a:t>POLITIK FOR KØNSLIGESTILLING</a:t>
            </a:r>
            <a:r>
              <a:rPr lang="da-DK" sz="2800" dirty="0" smtClean="0">
                <a:solidFill>
                  <a:schemeClr val="bg1"/>
                </a:solidFill>
                <a:latin typeface="Arial" panose="020B0604020202020204" pitchFamily="34" charset="0"/>
                <a:cs typeface="Arial" panose="020B0604020202020204" pitchFamily="34" charset="0"/>
              </a:rPr>
              <a:t> </a:t>
            </a:r>
          </a:p>
          <a:p>
            <a:r>
              <a:rPr lang="da-DK" sz="2800" dirty="0" smtClean="0">
                <a:solidFill>
                  <a:schemeClr val="bg1"/>
                </a:solidFill>
                <a:latin typeface="Arial" panose="020B0604020202020204" pitchFamily="34" charset="0"/>
                <a:cs typeface="Arial" panose="020B0604020202020204" pitchFamily="34" charset="0"/>
              </a:rPr>
              <a:t>LIGE MULIGHEDER FOR ALLE KØN </a:t>
            </a:r>
            <a:endParaRPr lang="da-DK"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71760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BE1"/>
        </a:solidFill>
        <a:effectLst/>
      </p:bgPr>
    </p:bg>
    <p:spTree>
      <p:nvGrpSpPr>
        <p:cNvPr id="1" name=""/>
        <p:cNvGrpSpPr/>
        <p:nvPr/>
      </p:nvGrpSpPr>
      <p:grpSpPr>
        <a:xfrm>
          <a:off x="0" y="0"/>
          <a:ext cx="0" cy="0"/>
          <a:chOff x="0" y="0"/>
          <a:chExt cx="0" cy="0"/>
        </a:xfrm>
      </p:grpSpPr>
      <p:grpSp>
        <p:nvGrpSpPr>
          <p:cNvPr id="8" name="Gruppe 7"/>
          <p:cNvGrpSpPr/>
          <p:nvPr/>
        </p:nvGrpSpPr>
        <p:grpSpPr>
          <a:xfrm>
            <a:off x="0" y="0"/>
            <a:ext cx="9144000" cy="956733"/>
            <a:chOff x="0" y="0"/>
            <a:chExt cx="9144000" cy="956733"/>
          </a:xfrm>
        </p:grpSpPr>
        <p:sp>
          <p:nvSpPr>
            <p:cNvPr id="9" name="Rektangel 8"/>
            <p:cNvSpPr/>
            <p:nvPr/>
          </p:nvSpPr>
          <p:spPr>
            <a:xfrm>
              <a:off x="0"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10" name="Lige forbindelse 9"/>
            <p:cNvCxnSpPr/>
            <p:nvPr/>
          </p:nvCxnSpPr>
          <p:spPr>
            <a:xfrm>
              <a:off x="1337733" y="626533"/>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2" name="Tekstfelt 11"/>
            <p:cNvSpPr txBox="1"/>
            <p:nvPr/>
          </p:nvSpPr>
          <p:spPr>
            <a:xfrm>
              <a:off x="1261530" y="287864"/>
              <a:ext cx="6592100" cy="307777"/>
            </a:xfrm>
            <a:prstGeom prst="rect">
              <a:avLst/>
            </a:prstGeom>
            <a:noFill/>
          </p:spPr>
          <p:txBody>
            <a:bodyPr wrap="square" rtlCol="0">
              <a:spAutoFit/>
            </a:bodyPr>
            <a:lstStyle/>
            <a:p>
              <a:r>
                <a:rPr lang="da-DK" sz="1400" dirty="0" smtClean="0">
                  <a:latin typeface="Corbel Light" panose="020B0303020204020204" pitchFamily="34" charset="0"/>
                </a:rPr>
                <a:t>POLITIK FOR </a:t>
              </a:r>
              <a:r>
                <a:rPr lang="da-DK" sz="1400" b="1" dirty="0" smtClean="0">
                  <a:latin typeface="Corbel Light" panose="020B0303020204020204" pitchFamily="34" charset="0"/>
                </a:rPr>
                <a:t>KØNSLIGESTILLING</a:t>
              </a:r>
              <a:r>
                <a:rPr lang="da-DK" sz="1400" dirty="0" smtClean="0">
                  <a:latin typeface="Corbel Light" panose="020B0303020204020204" pitchFamily="34" charset="0"/>
                </a:rPr>
                <a:t> – LIGE MULIGHEDER FOR ALLE KØN</a:t>
              </a:r>
              <a:endParaRPr lang="da-DK" sz="1400" dirty="0">
                <a:latin typeface="Corbel Light" panose="020B0303020204020204" pitchFamily="34" charset="0"/>
              </a:endParaRPr>
            </a:p>
          </p:txBody>
        </p:sp>
        <p:pic>
          <p:nvPicPr>
            <p:cNvPr id="15" name="Billede 14"/>
            <p:cNvPicPr>
              <a:picLocks noChangeAspect="1"/>
            </p:cNvPicPr>
            <p:nvPr/>
          </p:nvPicPr>
          <p:blipFill>
            <a:blip r:embed="rId3">
              <a:duotone>
                <a:prstClr val="black"/>
                <a:schemeClr val="tx1">
                  <a:lumMod val="95000"/>
                  <a:lumOff val="5000"/>
                  <a:tint val="45000"/>
                  <a:satMod val="400000"/>
                </a:schemeClr>
              </a:duotone>
              <a:extLst>
                <a:ext uri="{28A0092B-C50C-407E-A947-70E740481C1C}">
                  <a14:useLocalDpi xmlns:a14="http://schemas.microsoft.com/office/drawing/2010/main" val="0"/>
                </a:ext>
              </a:extLst>
            </a:blip>
            <a:stretch>
              <a:fillRect/>
            </a:stretch>
          </p:blipFill>
          <p:spPr>
            <a:xfrm>
              <a:off x="6925733" y="182334"/>
              <a:ext cx="982132" cy="474743"/>
            </a:xfrm>
            <a:prstGeom prst="rect">
              <a:avLst/>
            </a:prstGeom>
          </p:spPr>
        </p:pic>
      </p:grpSp>
      <p:grpSp>
        <p:nvGrpSpPr>
          <p:cNvPr id="16" name="Gruppe 15"/>
          <p:cNvGrpSpPr/>
          <p:nvPr/>
        </p:nvGrpSpPr>
        <p:grpSpPr>
          <a:xfrm>
            <a:off x="-1605" y="4203701"/>
            <a:ext cx="9144000" cy="956733"/>
            <a:chOff x="-16934" y="0"/>
            <a:chExt cx="9144000" cy="956733"/>
          </a:xfrm>
        </p:grpSpPr>
        <p:sp>
          <p:nvSpPr>
            <p:cNvPr id="17" name="Rektangel 16"/>
            <p:cNvSpPr/>
            <p:nvPr/>
          </p:nvSpPr>
          <p:spPr>
            <a:xfrm>
              <a:off x="-16934"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18" name="Lige forbindelse 17"/>
            <p:cNvCxnSpPr/>
            <p:nvPr/>
          </p:nvCxnSpPr>
          <p:spPr>
            <a:xfrm>
              <a:off x="1312332" y="584199"/>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9" name="Tekstfelt 18"/>
            <p:cNvSpPr txBox="1"/>
            <p:nvPr/>
          </p:nvSpPr>
          <p:spPr>
            <a:xfrm>
              <a:off x="1269997" y="601133"/>
              <a:ext cx="6592100" cy="261610"/>
            </a:xfrm>
            <a:prstGeom prst="rect">
              <a:avLst/>
            </a:prstGeom>
            <a:noFill/>
          </p:spPr>
          <p:txBody>
            <a:bodyPr wrap="square" rtlCol="0">
              <a:spAutoFit/>
            </a:bodyPr>
            <a:lstStyle/>
            <a:p>
              <a:pPr algn="ctr"/>
              <a:r>
                <a:rPr lang="da-DK" sz="1050" dirty="0" smtClean="0">
                  <a:latin typeface="Corbel Light" panose="020B0303020204020204" pitchFamily="34" charset="0"/>
                </a:rPr>
                <a:t>FRA POLITIK TIL LOKALE HANDLINGER</a:t>
              </a:r>
              <a:endParaRPr lang="da-DK" sz="1050" dirty="0">
                <a:latin typeface="Corbel Light" panose="020B0303020204020204" pitchFamily="34" charset="0"/>
              </a:endParaRPr>
            </a:p>
          </p:txBody>
        </p:sp>
      </p:grpSp>
      <p:sp>
        <p:nvSpPr>
          <p:cNvPr id="5" name="Tekstfelt 4"/>
          <p:cNvSpPr txBox="1"/>
          <p:nvPr/>
        </p:nvSpPr>
        <p:spPr>
          <a:xfrm>
            <a:off x="1236133" y="1196774"/>
            <a:ext cx="6578600" cy="3600986"/>
          </a:xfrm>
          <a:prstGeom prst="rect">
            <a:avLst/>
          </a:prstGeom>
          <a:noFill/>
        </p:spPr>
        <p:txBody>
          <a:bodyPr wrap="square" rtlCol="0">
            <a:spAutoFit/>
          </a:bodyPr>
          <a:lstStyle/>
          <a:p>
            <a:r>
              <a:rPr lang="da-DK" sz="3200" dirty="0" smtClean="0">
                <a:latin typeface="Arial" panose="020B0604020202020204" pitchFamily="34" charset="0"/>
                <a:cs typeface="Arial" panose="020B0604020202020204" pitchFamily="34" charset="0"/>
              </a:rPr>
              <a:t>I DAG SKAL VI TALE OM…</a:t>
            </a:r>
          </a:p>
          <a:p>
            <a:endParaRPr lang="da-DK" sz="32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da-DK" sz="2000" i="1" dirty="0" smtClean="0">
                <a:latin typeface="Arial" panose="020B0604020202020204" pitchFamily="34" charset="0"/>
                <a:cs typeface="Arial" panose="020B0604020202020204" pitchFamily="34" charset="0"/>
              </a:rPr>
              <a:t>Hvorfor </a:t>
            </a:r>
            <a:r>
              <a:rPr lang="da-DK" sz="2000" i="1" dirty="0" smtClean="0">
                <a:latin typeface="Arial" panose="020B0604020202020204" pitchFamily="34" charset="0"/>
                <a:cs typeface="Arial" panose="020B0604020202020204" pitchFamily="34" charset="0"/>
              </a:rPr>
              <a:t>en Politik for kønsligestilling?</a:t>
            </a:r>
          </a:p>
          <a:p>
            <a:pPr marL="342900" indent="-342900">
              <a:buFont typeface="Wingdings" panose="05000000000000000000" pitchFamily="2" charset="2"/>
              <a:buChar char="v"/>
            </a:pPr>
            <a:endParaRPr lang="da-DK" sz="2000" i="1" dirty="0" smtClean="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da-DK" sz="2000" i="1" dirty="0" smtClean="0">
                <a:latin typeface="Arial" panose="020B0604020202020204" pitchFamily="34" charset="0"/>
                <a:cs typeface="Arial" panose="020B0604020202020204" pitchFamily="34" charset="0"/>
              </a:rPr>
              <a:t>Hvad </a:t>
            </a:r>
            <a:r>
              <a:rPr lang="da-DK" sz="2000" i="1" dirty="0" smtClean="0">
                <a:latin typeface="Arial" panose="020B0604020202020204" pitchFamily="34" charset="0"/>
                <a:cs typeface="Arial" panose="020B0604020202020204" pitchFamily="34" charset="0"/>
              </a:rPr>
              <a:t>indeholder politikken?</a:t>
            </a:r>
          </a:p>
          <a:p>
            <a:pPr marL="342900" indent="-342900">
              <a:buFont typeface="Wingdings" panose="05000000000000000000" pitchFamily="2" charset="2"/>
              <a:buChar char="v"/>
            </a:pPr>
            <a:endParaRPr lang="da-DK" sz="2000" i="1" dirty="0" smtClean="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da-DK" sz="2000" i="1" dirty="0" smtClean="0">
                <a:latin typeface="Arial" panose="020B0604020202020204" pitchFamily="34" charset="0"/>
                <a:cs typeface="Arial" panose="020B0604020202020204" pitchFamily="34" charset="0"/>
              </a:rPr>
              <a:t>Drøftelse i grupper</a:t>
            </a:r>
            <a:endParaRPr lang="da-DK" sz="2000" i="1" dirty="0" smtClean="0">
              <a:latin typeface="Arial" panose="020B0604020202020204" pitchFamily="34" charset="0"/>
              <a:cs typeface="Arial" panose="020B0604020202020204" pitchFamily="34" charset="0"/>
            </a:endParaRPr>
          </a:p>
          <a:p>
            <a:endParaRPr lang="da-DK" sz="3200" dirty="0">
              <a:latin typeface="Arial" panose="020B0604020202020204" pitchFamily="34" charset="0"/>
              <a:cs typeface="Arial" panose="020B0604020202020204" pitchFamily="34" charset="0"/>
            </a:endParaRPr>
          </a:p>
          <a:p>
            <a:endParaRPr lang="da-DK"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34996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BE1"/>
        </a:solidFill>
        <a:effectLst/>
      </p:bgPr>
    </p:bg>
    <p:spTree>
      <p:nvGrpSpPr>
        <p:cNvPr id="1" name=""/>
        <p:cNvGrpSpPr/>
        <p:nvPr/>
      </p:nvGrpSpPr>
      <p:grpSpPr>
        <a:xfrm>
          <a:off x="0" y="0"/>
          <a:ext cx="0" cy="0"/>
          <a:chOff x="0" y="0"/>
          <a:chExt cx="0" cy="0"/>
        </a:xfrm>
      </p:grpSpPr>
      <p:sp>
        <p:nvSpPr>
          <p:cNvPr id="8" name="Rektangel 7"/>
          <p:cNvSpPr/>
          <p:nvPr/>
        </p:nvSpPr>
        <p:spPr>
          <a:xfrm>
            <a:off x="3613212" y="0"/>
            <a:ext cx="5530788" cy="5143500"/>
          </a:xfrm>
          <a:prstGeom prst="rect">
            <a:avLst/>
          </a:prstGeom>
          <a:blipFill dpi="0" rotWithShape="1">
            <a:blip r:embed="rId3"/>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6" name="Titel 12"/>
          <p:cNvSpPr>
            <a:spLocks noGrp="1"/>
          </p:cNvSpPr>
          <p:nvPr>
            <p:ph type="title"/>
          </p:nvPr>
        </p:nvSpPr>
        <p:spPr>
          <a:xfrm>
            <a:off x="344564" y="1200308"/>
            <a:ext cx="3162116" cy="3167506"/>
          </a:xfrm>
        </p:spPr>
        <p:txBody>
          <a:bodyPr/>
          <a:lstStyle/>
          <a:p>
            <a:pPr>
              <a:lnSpc>
                <a:spcPct val="100000"/>
              </a:lnSpc>
            </a:pPr>
            <a:r>
              <a:rPr lang="da-DK" sz="4400" dirty="0" smtClean="0">
                <a:solidFill>
                  <a:schemeClr val="tx1"/>
                </a:solidFill>
                <a:latin typeface="Arial" panose="020B0604020202020204" pitchFamily="34" charset="0"/>
                <a:cs typeface="Arial" panose="020B0604020202020204" pitchFamily="34" charset="0"/>
              </a:rPr>
              <a:t>HVORFOR FOKUS PÅ KØNSLIGE-STILLING?</a:t>
            </a:r>
            <a:endParaRPr lang="da-DK" sz="4400" dirty="0">
              <a:solidFill>
                <a:schemeClr val="tx1"/>
              </a:solidFill>
              <a:latin typeface="Arial" panose="020B0604020202020204" pitchFamily="34" charset="0"/>
              <a:cs typeface="Arial" panose="020B0604020202020204" pitchFamily="34" charset="0"/>
            </a:endParaRPr>
          </a:p>
        </p:txBody>
      </p:sp>
      <p:pic>
        <p:nvPicPr>
          <p:cNvPr id="9" name="Bille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1630" y="97653"/>
            <a:ext cx="1364577" cy="659609"/>
          </a:xfrm>
          <a:prstGeom prst="rect">
            <a:avLst/>
          </a:prstGeom>
        </p:spPr>
      </p:pic>
    </p:spTree>
    <p:extLst>
      <p:ext uri="{BB962C8B-B14F-4D97-AF65-F5344CB8AC3E}">
        <p14:creationId xmlns:p14="http://schemas.microsoft.com/office/powerpoint/2010/main" val="24660007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BE1"/>
        </a:solidFill>
        <a:effectLst/>
      </p:bgPr>
    </p:bg>
    <p:spTree>
      <p:nvGrpSpPr>
        <p:cNvPr id="1" name=""/>
        <p:cNvGrpSpPr/>
        <p:nvPr/>
      </p:nvGrpSpPr>
      <p:grpSpPr>
        <a:xfrm>
          <a:off x="0" y="0"/>
          <a:ext cx="0" cy="0"/>
          <a:chOff x="0" y="0"/>
          <a:chExt cx="0" cy="0"/>
        </a:xfrm>
      </p:grpSpPr>
      <p:grpSp>
        <p:nvGrpSpPr>
          <p:cNvPr id="4" name="Gruppe 3"/>
          <p:cNvGrpSpPr/>
          <p:nvPr/>
        </p:nvGrpSpPr>
        <p:grpSpPr>
          <a:xfrm>
            <a:off x="-1605" y="4203701"/>
            <a:ext cx="9144000" cy="956733"/>
            <a:chOff x="-16934" y="0"/>
            <a:chExt cx="9144000" cy="956733"/>
          </a:xfrm>
        </p:grpSpPr>
        <p:sp>
          <p:nvSpPr>
            <p:cNvPr id="5" name="Rektangel 4"/>
            <p:cNvSpPr/>
            <p:nvPr/>
          </p:nvSpPr>
          <p:spPr>
            <a:xfrm>
              <a:off x="-16934"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6" name="Lige forbindelse 5"/>
            <p:cNvCxnSpPr/>
            <p:nvPr/>
          </p:nvCxnSpPr>
          <p:spPr>
            <a:xfrm>
              <a:off x="1312332" y="584199"/>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7" name="Tekstfelt 6"/>
            <p:cNvSpPr txBox="1"/>
            <p:nvPr/>
          </p:nvSpPr>
          <p:spPr>
            <a:xfrm>
              <a:off x="1269997" y="601133"/>
              <a:ext cx="6592100" cy="261610"/>
            </a:xfrm>
            <a:prstGeom prst="rect">
              <a:avLst/>
            </a:prstGeom>
            <a:noFill/>
          </p:spPr>
          <p:txBody>
            <a:bodyPr wrap="square" rtlCol="0">
              <a:spAutoFit/>
            </a:bodyPr>
            <a:lstStyle/>
            <a:p>
              <a:pPr algn="ctr"/>
              <a:r>
                <a:rPr lang="da-DK" sz="1050" dirty="0" smtClean="0">
                  <a:latin typeface="Corbel Light" panose="020B0303020204020204" pitchFamily="34" charset="0"/>
                </a:rPr>
                <a:t>FRA POLITIK TIL LOKALE HANDLINGER</a:t>
              </a:r>
              <a:endParaRPr lang="da-DK" sz="1050" dirty="0">
                <a:latin typeface="Corbel Light" panose="020B0303020204020204" pitchFamily="34" charset="0"/>
              </a:endParaRPr>
            </a:p>
          </p:txBody>
        </p:sp>
      </p:grpSp>
      <p:grpSp>
        <p:nvGrpSpPr>
          <p:cNvPr id="8" name="Gruppe 7"/>
          <p:cNvGrpSpPr/>
          <p:nvPr/>
        </p:nvGrpSpPr>
        <p:grpSpPr>
          <a:xfrm>
            <a:off x="0" y="0"/>
            <a:ext cx="9144000" cy="956733"/>
            <a:chOff x="0" y="0"/>
            <a:chExt cx="9144000" cy="956733"/>
          </a:xfrm>
        </p:grpSpPr>
        <p:sp>
          <p:nvSpPr>
            <p:cNvPr id="9" name="Rektangel 8"/>
            <p:cNvSpPr/>
            <p:nvPr/>
          </p:nvSpPr>
          <p:spPr>
            <a:xfrm>
              <a:off x="0"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10" name="Lige forbindelse 9"/>
            <p:cNvCxnSpPr/>
            <p:nvPr/>
          </p:nvCxnSpPr>
          <p:spPr>
            <a:xfrm>
              <a:off x="1337733" y="626533"/>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1" name="Tekstfelt 10"/>
            <p:cNvSpPr txBox="1"/>
            <p:nvPr/>
          </p:nvSpPr>
          <p:spPr>
            <a:xfrm>
              <a:off x="1261530" y="287864"/>
              <a:ext cx="6592100" cy="307777"/>
            </a:xfrm>
            <a:prstGeom prst="rect">
              <a:avLst/>
            </a:prstGeom>
            <a:noFill/>
          </p:spPr>
          <p:txBody>
            <a:bodyPr wrap="square" rtlCol="0">
              <a:spAutoFit/>
            </a:bodyPr>
            <a:lstStyle/>
            <a:p>
              <a:r>
                <a:rPr lang="da-DK" sz="1400" dirty="0" smtClean="0">
                  <a:latin typeface="Corbel Light" panose="020B0303020204020204" pitchFamily="34" charset="0"/>
                </a:rPr>
                <a:t>POLITIK FOR </a:t>
              </a:r>
              <a:r>
                <a:rPr lang="da-DK" sz="1400" b="1" dirty="0" smtClean="0">
                  <a:latin typeface="Corbel Light" panose="020B0303020204020204" pitchFamily="34" charset="0"/>
                </a:rPr>
                <a:t>KØNSLIGESTILLING</a:t>
              </a:r>
              <a:r>
                <a:rPr lang="da-DK" sz="1400" dirty="0" smtClean="0">
                  <a:latin typeface="Corbel Light" panose="020B0303020204020204" pitchFamily="34" charset="0"/>
                </a:rPr>
                <a:t> – LIGE MULIGHEDER FOR ALLE KØN</a:t>
              </a:r>
              <a:endParaRPr lang="da-DK" sz="1400" dirty="0">
                <a:latin typeface="Corbel Light" panose="020B0303020204020204" pitchFamily="34" charset="0"/>
              </a:endParaRPr>
            </a:p>
          </p:txBody>
        </p:sp>
        <p:pic>
          <p:nvPicPr>
            <p:cNvPr id="12" name="Billede 11"/>
            <p:cNvPicPr>
              <a:picLocks noChangeAspect="1"/>
            </p:cNvPicPr>
            <p:nvPr/>
          </p:nvPicPr>
          <p:blipFill>
            <a:blip r:embed="rId3">
              <a:duotone>
                <a:prstClr val="black"/>
                <a:schemeClr val="tx1">
                  <a:lumMod val="95000"/>
                  <a:lumOff val="5000"/>
                  <a:tint val="45000"/>
                  <a:satMod val="400000"/>
                </a:schemeClr>
              </a:duotone>
              <a:extLst>
                <a:ext uri="{28A0092B-C50C-407E-A947-70E740481C1C}">
                  <a14:useLocalDpi xmlns:a14="http://schemas.microsoft.com/office/drawing/2010/main" val="0"/>
                </a:ext>
              </a:extLst>
            </a:blip>
            <a:stretch>
              <a:fillRect/>
            </a:stretch>
          </p:blipFill>
          <p:spPr>
            <a:xfrm>
              <a:off x="6925733" y="182334"/>
              <a:ext cx="982132" cy="474743"/>
            </a:xfrm>
            <a:prstGeom prst="rect">
              <a:avLst/>
            </a:prstGeom>
          </p:spPr>
        </p:pic>
      </p:grpSp>
      <p:sp>
        <p:nvSpPr>
          <p:cNvPr id="3" name="Pladsholder til tekst 2"/>
          <p:cNvSpPr>
            <a:spLocks noGrp="1"/>
          </p:cNvSpPr>
          <p:nvPr>
            <p:ph type="body" sz="quarter" idx="4294967295"/>
          </p:nvPr>
        </p:nvSpPr>
        <p:spPr>
          <a:xfrm>
            <a:off x="1337733" y="1559451"/>
            <a:ext cx="6477000" cy="3811587"/>
          </a:xfrm>
        </p:spPr>
        <p:txBody>
          <a:bodyPr/>
          <a:lstStyle/>
          <a:p>
            <a:pPr marL="285750" indent="-285750">
              <a:lnSpc>
                <a:spcPct val="100000"/>
              </a:lnSpc>
              <a:buFont typeface="Arial" panose="020B0604020202020204" pitchFamily="34" charset="0"/>
              <a:buChar char="•"/>
            </a:pPr>
            <a:r>
              <a:rPr lang="da-DK" sz="2400" dirty="0" smtClean="0"/>
              <a:t>Det er 26 </a:t>
            </a:r>
            <a:r>
              <a:rPr lang="da-DK" sz="2400" dirty="0"/>
              <a:t>år siden, at ligestilling fik </a:t>
            </a:r>
            <a:r>
              <a:rPr lang="da-DK" sz="2400" dirty="0" smtClean="0"/>
              <a:t>en global FN handlingsplan, </a:t>
            </a:r>
            <a:r>
              <a:rPr lang="da-DK" sz="2400" dirty="0"/>
              <a:t>som alle verdens lande støttede op </a:t>
            </a:r>
            <a:r>
              <a:rPr lang="da-DK" sz="2400" dirty="0" smtClean="0"/>
              <a:t>om</a:t>
            </a:r>
          </a:p>
          <a:p>
            <a:pPr marL="285750" indent="-285750">
              <a:lnSpc>
                <a:spcPct val="100000"/>
              </a:lnSpc>
              <a:buFont typeface="Arial" panose="020B0604020202020204" pitchFamily="34" charset="0"/>
              <a:buChar char="•"/>
            </a:pPr>
            <a:endParaRPr lang="da-DK" sz="2400" dirty="0" smtClean="0"/>
          </a:p>
          <a:p>
            <a:pPr marL="285750" indent="-285750">
              <a:lnSpc>
                <a:spcPct val="100000"/>
              </a:lnSpc>
              <a:buFont typeface="Arial" panose="020B0604020202020204" pitchFamily="34" charset="0"/>
              <a:buChar char="•"/>
            </a:pPr>
            <a:r>
              <a:rPr lang="da-DK" sz="2400" dirty="0"/>
              <a:t>Ligestilling mellem kønnene er ét af FN’s 17 verdensmål for bæredygtig </a:t>
            </a:r>
            <a:r>
              <a:rPr lang="da-DK" sz="2400" dirty="0" smtClean="0"/>
              <a:t>udvikling</a:t>
            </a:r>
          </a:p>
          <a:p>
            <a:endParaRPr lang="da-DK" dirty="0"/>
          </a:p>
        </p:txBody>
      </p:sp>
    </p:spTree>
    <p:extLst>
      <p:ext uri="{BB962C8B-B14F-4D97-AF65-F5344CB8AC3E}">
        <p14:creationId xmlns:p14="http://schemas.microsoft.com/office/powerpoint/2010/main" val="14509124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BE1"/>
        </a:soli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1"/>
          </p:nvPr>
        </p:nvSpPr>
        <p:spPr>
          <a:xfrm>
            <a:off x="1337733" y="1179840"/>
            <a:ext cx="6477000" cy="2621671"/>
          </a:xfrm>
        </p:spPr>
        <p:txBody>
          <a:bodyPr/>
          <a:lstStyle/>
          <a:p>
            <a:pPr marL="285750" indent="-285750">
              <a:lnSpc>
                <a:spcPct val="100000"/>
              </a:lnSpc>
              <a:buFont typeface="Arial" panose="020B0604020202020204" pitchFamily="34" charset="0"/>
              <a:buChar char="•"/>
            </a:pPr>
            <a:r>
              <a:rPr lang="da-DK" sz="2400" dirty="0" smtClean="0"/>
              <a:t>Forståelsen af køn har ændret sig over tid. Du skal frit kunne leve det liv, du ønsker og samtidig rumme, at andre måske ønsker noget andet   </a:t>
            </a:r>
          </a:p>
          <a:p>
            <a:pPr marL="285750" indent="-285750">
              <a:lnSpc>
                <a:spcPct val="100000"/>
              </a:lnSpc>
              <a:buFont typeface="Arial" panose="020B0604020202020204" pitchFamily="34" charset="0"/>
              <a:buChar char="•"/>
            </a:pPr>
            <a:endParaRPr lang="da-DK" sz="2400" dirty="0" smtClean="0"/>
          </a:p>
          <a:p>
            <a:pPr marL="285750" indent="-285750">
              <a:lnSpc>
                <a:spcPct val="100000"/>
              </a:lnSpc>
              <a:buFont typeface="Arial" panose="020B0604020202020204" pitchFamily="34" charset="0"/>
              <a:buChar char="•"/>
            </a:pPr>
            <a:r>
              <a:rPr lang="da-DK" sz="2400" dirty="0" smtClean="0"/>
              <a:t>Kønsligestilling handler om vores værdier og kultur – i hjemmet, i institutionerne, på arbejdspladsen og </a:t>
            </a:r>
            <a:r>
              <a:rPr lang="da-DK" sz="2400" dirty="0"/>
              <a:t>i det offentlige </a:t>
            </a:r>
            <a:r>
              <a:rPr lang="da-DK" sz="2400" dirty="0" smtClean="0"/>
              <a:t>rum </a:t>
            </a:r>
          </a:p>
        </p:txBody>
      </p:sp>
      <p:grpSp>
        <p:nvGrpSpPr>
          <p:cNvPr id="4" name="Gruppe 3"/>
          <p:cNvGrpSpPr/>
          <p:nvPr/>
        </p:nvGrpSpPr>
        <p:grpSpPr>
          <a:xfrm>
            <a:off x="-1605" y="4203701"/>
            <a:ext cx="9144000" cy="956733"/>
            <a:chOff x="-16934" y="0"/>
            <a:chExt cx="9144000" cy="956733"/>
          </a:xfrm>
        </p:grpSpPr>
        <p:sp>
          <p:nvSpPr>
            <p:cNvPr id="5" name="Rektangel 4"/>
            <p:cNvSpPr/>
            <p:nvPr/>
          </p:nvSpPr>
          <p:spPr>
            <a:xfrm>
              <a:off x="-16934"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6" name="Lige forbindelse 5"/>
            <p:cNvCxnSpPr/>
            <p:nvPr/>
          </p:nvCxnSpPr>
          <p:spPr>
            <a:xfrm>
              <a:off x="1312332" y="584199"/>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7" name="Tekstfelt 6"/>
            <p:cNvSpPr txBox="1"/>
            <p:nvPr/>
          </p:nvSpPr>
          <p:spPr>
            <a:xfrm>
              <a:off x="1269997" y="601133"/>
              <a:ext cx="6592100" cy="261610"/>
            </a:xfrm>
            <a:prstGeom prst="rect">
              <a:avLst/>
            </a:prstGeom>
            <a:noFill/>
          </p:spPr>
          <p:txBody>
            <a:bodyPr wrap="square" rtlCol="0">
              <a:spAutoFit/>
            </a:bodyPr>
            <a:lstStyle/>
            <a:p>
              <a:pPr algn="ctr"/>
              <a:r>
                <a:rPr lang="da-DK" sz="1050" dirty="0" smtClean="0">
                  <a:latin typeface="Corbel Light" panose="020B0303020204020204" pitchFamily="34" charset="0"/>
                </a:rPr>
                <a:t>FRA POLITIK TIL LOKALE HANDLINGER</a:t>
              </a:r>
              <a:endParaRPr lang="da-DK" sz="1050" dirty="0">
                <a:latin typeface="Corbel Light" panose="020B0303020204020204" pitchFamily="34" charset="0"/>
              </a:endParaRPr>
            </a:p>
          </p:txBody>
        </p:sp>
      </p:grpSp>
      <p:grpSp>
        <p:nvGrpSpPr>
          <p:cNvPr id="8" name="Gruppe 7"/>
          <p:cNvGrpSpPr/>
          <p:nvPr/>
        </p:nvGrpSpPr>
        <p:grpSpPr>
          <a:xfrm>
            <a:off x="0" y="0"/>
            <a:ext cx="9144000" cy="956733"/>
            <a:chOff x="0" y="0"/>
            <a:chExt cx="9144000" cy="956733"/>
          </a:xfrm>
        </p:grpSpPr>
        <p:sp>
          <p:nvSpPr>
            <p:cNvPr id="9" name="Rektangel 8"/>
            <p:cNvSpPr/>
            <p:nvPr/>
          </p:nvSpPr>
          <p:spPr>
            <a:xfrm>
              <a:off x="0"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10" name="Lige forbindelse 9"/>
            <p:cNvCxnSpPr/>
            <p:nvPr/>
          </p:nvCxnSpPr>
          <p:spPr>
            <a:xfrm>
              <a:off x="1337733" y="626533"/>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1" name="Tekstfelt 10"/>
            <p:cNvSpPr txBox="1"/>
            <p:nvPr/>
          </p:nvSpPr>
          <p:spPr>
            <a:xfrm>
              <a:off x="1261530" y="287864"/>
              <a:ext cx="6592100" cy="307777"/>
            </a:xfrm>
            <a:prstGeom prst="rect">
              <a:avLst/>
            </a:prstGeom>
            <a:noFill/>
          </p:spPr>
          <p:txBody>
            <a:bodyPr wrap="square" rtlCol="0">
              <a:spAutoFit/>
            </a:bodyPr>
            <a:lstStyle/>
            <a:p>
              <a:r>
                <a:rPr lang="da-DK" sz="1400" dirty="0" smtClean="0">
                  <a:latin typeface="Corbel Light" panose="020B0303020204020204" pitchFamily="34" charset="0"/>
                </a:rPr>
                <a:t>POLITIK FOR </a:t>
              </a:r>
              <a:r>
                <a:rPr lang="da-DK" sz="1400" b="1" dirty="0" smtClean="0">
                  <a:latin typeface="Corbel Light" panose="020B0303020204020204" pitchFamily="34" charset="0"/>
                </a:rPr>
                <a:t>KØNSLIGESTILLING</a:t>
              </a:r>
              <a:r>
                <a:rPr lang="da-DK" sz="1400" dirty="0" smtClean="0">
                  <a:latin typeface="Corbel Light" panose="020B0303020204020204" pitchFamily="34" charset="0"/>
                </a:rPr>
                <a:t> – LIGE MULIGHEDER FOR ALLE KØN</a:t>
              </a:r>
              <a:endParaRPr lang="da-DK" sz="1400" dirty="0">
                <a:latin typeface="Corbel Light" panose="020B0303020204020204" pitchFamily="34" charset="0"/>
              </a:endParaRPr>
            </a:p>
          </p:txBody>
        </p:sp>
        <p:pic>
          <p:nvPicPr>
            <p:cNvPr id="12" name="Billede 11"/>
            <p:cNvPicPr>
              <a:picLocks noChangeAspect="1"/>
            </p:cNvPicPr>
            <p:nvPr/>
          </p:nvPicPr>
          <p:blipFill>
            <a:blip r:embed="rId3">
              <a:duotone>
                <a:prstClr val="black"/>
                <a:schemeClr val="tx1">
                  <a:lumMod val="95000"/>
                  <a:lumOff val="5000"/>
                  <a:tint val="45000"/>
                  <a:satMod val="400000"/>
                </a:schemeClr>
              </a:duotone>
              <a:extLst>
                <a:ext uri="{28A0092B-C50C-407E-A947-70E740481C1C}">
                  <a14:useLocalDpi xmlns:a14="http://schemas.microsoft.com/office/drawing/2010/main" val="0"/>
                </a:ext>
              </a:extLst>
            </a:blip>
            <a:stretch>
              <a:fillRect/>
            </a:stretch>
          </p:blipFill>
          <p:spPr>
            <a:xfrm>
              <a:off x="6925733" y="182334"/>
              <a:ext cx="982132" cy="474743"/>
            </a:xfrm>
            <a:prstGeom prst="rect">
              <a:avLst/>
            </a:prstGeom>
          </p:spPr>
        </p:pic>
      </p:grpSp>
    </p:spTree>
    <p:extLst>
      <p:ext uri="{BB962C8B-B14F-4D97-AF65-F5344CB8AC3E}">
        <p14:creationId xmlns:p14="http://schemas.microsoft.com/office/powerpoint/2010/main" val="13313327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BE1"/>
        </a:soli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1"/>
          </p:nvPr>
        </p:nvSpPr>
        <p:spPr>
          <a:xfrm>
            <a:off x="1327661" y="1341128"/>
            <a:ext cx="6525969" cy="3811560"/>
          </a:xfrm>
        </p:spPr>
        <p:txBody>
          <a:bodyPr/>
          <a:lstStyle/>
          <a:p>
            <a:pPr marL="285750" indent="-285750">
              <a:lnSpc>
                <a:spcPct val="100000"/>
              </a:lnSpc>
              <a:buFont typeface="Arial" panose="020B0604020202020204" pitchFamily="34" charset="0"/>
              <a:buChar char="•"/>
            </a:pPr>
            <a:r>
              <a:rPr lang="da-DK" sz="2400" dirty="0"/>
              <a:t>I Danmark er der en udbredt forståelse af, at vi har ligestilling mellem køn. </a:t>
            </a:r>
            <a:r>
              <a:rPr lang="da-DK" sz="2400" dirty="0" smtClean="0"/>
              <a:t>Statistik fortæller dog, at vi ikke er i mål  </a:t>
            </a:r>
            <a:endParaRPr lang="da-DK" sz="2400" dirty="0"/>
          </a:p>
          <a:p>
            <a:pPr marL="285750" indent="-285750">
              <a:lnSpc>
                <a:spcPct val="100000"/>
              </a:lnSpc>
              <a:buFont typeface="Arial" panose="020B0604020202020204" pitchFamily="34" charset="0"/>
              <a:buChar char="•"/>
            </a:pPr>
            <a:endParaRPr lang="da-DK" sz="2400" dirty="0" smtClean="0"/>
          </a:p>
          <a:p>
            <a:pPr marL="285750" indent="-285750">
              <a:lnSpc>
                <a:spcPct val="100000"/>
              </a:lnSpc>
              <a:buFont typeface="Arial" panose="020B0604020202020204" pitchFamily="34" charset="0"/>
              <a:buChar char="•"/>
            </a:pPr>
            <a:r>
              <a:rPr lang="da-DK" sz="2400" dirty="0"/>
              <a:t>Danmark ligger på en 29. plads i verden. </a:t>
            </a:r>
            <a:r>
              <a:rPr lang="da-DK" sz="2400" dirty="0" smtClean="0"/>
              <a:t>Vores nordiske </a:t>
            </a:r>
            <a:r>
              <a:rPr lang="da-DK" sz="2400" dirty="0"/>
              <a:t>naboer Island, Norge, Finland og Sverige </a:t>
            </a:r>
            <a:r>
              <a:rPr lang="da-DK" sz="2400" dirty="0" smtClean="0"/>
              <a:t>ligger </a:t>
            </a:r>
            <a:r>
              <a:rPr lang="da-DK" sz="2400" dirty="0"/>
              <a:t>i top 5</a:t>
            </a:r>
          </a:p>
        </p:txBody>
      </p:sp>
      <p:grpSp>
        <p:nvGrpSpPr>
          <p:cNvPr id="4" name="Gruppe 3"/>
          <p:cNvGrpSpPr/>
          <p:nvPr/>
        </p:nvGrpSpPr>
        <p:grpSpPr>
          <a:xfrm>
            <a:off x="-1605" y="4203701"/>
            <a:ext cx="9144000" cy="956733"/>
            <a:chOff x="-16934" y="0"/>
            <a:chExt cx="9144000" cy="956733"/>
          </a:xfrm>
        </p:grpSpPr>
        <p:sp>
          <p:nvSpPr>
            <p:cNvPr id="5" name="Rektangel 4"/>
            <p:cNvSpPr/>
            <p:nvPr/>
          </p:nvSpPr>
          <p:spPr>
            <a:xfrm>
              <a:off x="-16934"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6" name="Lige forbindelse 5"/>
            <p:cNvCxnSpPr/>
            <p:nvPr/>
          </p:nvCxnSpPr>
          <p:spPr>
            <a:xfrm>
              <a:off x="1312332" y="584199"/>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7" name="Tekstfelt 6"/>
            <p:cNvSpPr txBox="1"/>
            <p:nvPr/>
          </p:nvSpPr>
          <p:spPr>
            <a:xfrm>
              <a:off x="1269997" y="601133"/>
              <a:ext cx="6592100" cy="261610"/>
            </a:xfrm>
            <a:prstGeom prst="rect">
              <a:avLst/>
            </a:prstGeom>
            <a:noFill/>
          </p:spPr>
          <p:txBody>
            <a:bodyPr wrap="square" rtlCol="0">
              <a:spAutoFit/>
            </a:bodyPr>
            <a:lstStyle/>
            <a:p>
              <a:pPr algn="ctr"/>
              <a:r>
                <a:rPr lang="da-DK" sz="1050" dirty="0" smtClean="0">
                  <a:latin typeface="Corbel Light" panose="020B0303020204020204" pitchFamily="34" charset="0"/>
                </a:rPr>
                <a:t>FRA POLITIK TIL LOKALE HANDLINGER</a:t>
              </a:r>
              <a:endParaRPr lang="da-DK" sz="1050" dirty="0">
                <a:latin typeface="Corbel Light" panose="020B0303020204020204" pitchFamily="34" charset="0"/>
              </a:endParaRPr>
            </a:p>
          </p:txBody>
        </p:sp>
      </p:grpSp>
      <p:grpSp>
        <p:nvGrpSpPr>
          <p:cNvPr id="8" name="Gruppe 7"/>
          <p:cNvGrpSpPr/>
          <p:nvPr/>
        </p:nvGrpSpPr>
        <p:grpSpPr>
          <a:xfrm>
            <a:off x="0" y="0"/>
            <a:ext cx="9144000" cy="956733"/>
            <a:chOff x="0" y="0"/>
            <a:chExt cx="9144000" cy="956733"/>
          </a:xfrm>
        </p:grpSpPr>
        <p:sp>
          <p:nvSpPr>
            <p:cNvPr id="9" name="Rektangel 8"/>
            <p:cNvSpPr/>
            <p:nvPr/>
          </p:nvSpPr>
          <p:spPr>
            <a:xfrm>
              <a:off x="0" y="0"/>
              <a:ext cx="9144000" cy="956733"/>
            </a:xfrm>
            <a:prstGeom prst="rect">
              <a:avLst/>
            </a:prstGeom>
            <a:solidFill>
              <a:srgbClr val="FFE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10" name="Lige forbindelse 9"/>
            <p:cNvCxnSpPr/>
            <p:nvPr/>
          </p:nvCxnSpPr>
          <p:spPr>
            <a:xfrm>
              <a:off x="1337733" y="626533"/>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1" name="Tekstfelt 10"/>
            <p:cNvSpPr txBox="1"/>
            <p:nvPr/>
          </p:nvSpPr>
          <p:spPr>
            <a:xfrm>
              <a:off x="1261530" y="287864"/>
              <a:ext cx="6592100" cy="307777"/>
            </a:xfrm>
            <a:prstGeom prst="rect">
              <a:avLst/>
            </a:prstGeom>
            <a:noFill/>
          </p:spPr>
          <p:txBody>
            <a:bodyPr wrap="square" rtlCol="0">
              <a:spAutoFit/>
            </a:bodyPr>
            <a:lstStyle/>
            <a:p>
              <a:r>
                <a:rPr lang="da-DK" sz="1400" dirty="0" smtClean="0">
                  <a:latin typeface="Corbel Light" panose="020B0303020204020204" pitchFamily="34" charset="0"/>
                </a:rPr>
                <a:t>POLITIK FOR </a:t>
              </a:r>
              <a:r>
                <a:rPr lang="da-DK" sz="1400" b="1" dirty="0" smtClean="0">
                  <a:latin typeface="Corbel Light" panose="020B0303020204020204" pitchFamily="34" charset="0"/>
                </a:rPr>
                <a:t>KØNSLIGESTILLING</a:t>
              </a:r>
              <a:r>
                <a:rPr lang="da-DK" sz="1400" dirty="0" smtClean="0">
                  <a:latin typeface="Corbel Light" panose="020B0303020204020204" pitchFamily="34" charset="0"/>
                </a:rPr>
                <a:t> – LIGE MULIGHEDER FOR ALLE KØN</a:t>
              </a:r>
              <a:endParaRPr lang="da-DK" sz="1400" dirty="0">
                <a:latin typeface="Corbel Light" panose="020B0303020204020204" pitchFamily="34" charset="0"/>
              </a:endParaRPr>
            </a:p>
          </p:txBody>
        </p:sp>
        <p:pic>
          <p:nvPicPr>
            <p:cNvPr id="12" name="Billede 11"/>
            <p:cNvPicPr>
              <a:picLocks noChangeAspect="1"/>
            </p:cNvPicPr>
            <p:nvPr/>
          </p:nvPicPr>
          <p:blipFill>
            <a:blip r:embed="rId3">
              <a:duotone>
                <a:prstClr val="black"/>
                <a:schemeClr val="tx1">
                  <a:lumMod val="95000"/>
                  <a:lumOff val="5000"/>
                  <a:tint val="45000"/>
                  <a:satMod val="400000"/>
                </a:schemeClr>
              </a:duotone>
              <a:extLst>
                <a:ext uri="{28A0092B-C50C-407E-A947-70E740481C1C}">
                  <a14:useLocalDpi xmlns:a14="http://schemas.microsoft.com/office/drawing/2010/main" val="0"/>
                </a:ext>
              </a:extLst>
            </a:blip>
            <a:stretch>
              <a:fillRect/>
            </a:stretch>
          </p:blipFill>
          <p:spPr>
            <a:xfrm>
              <a:off x="6925733" y="182334"/>
              <a:ext cx="982132" cy="474743"/>
            </a:xfrm>
            <a:prstGeom prst="rect">
              <a:avLst/>
            </a:prstGeom>
          </p:spPr>
        </p:pic>
      </p:grpSp>
    </p:spTree>
    <p:extLst>
      <p:ext uri="{BB962C8B-B14F-4D97-AF65-F5344CB8AC3E}">
        <p14:creationId xmlns:p14="http://schemas.microsoft.com/office/powerpoint/2010/main" val="29161323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BE1"/>
        </a:solidFill>
        <a:effectLst/>
      </p:bgPr>
    </p:bg>
    <p:spTree>
      <p:nvGrpSpPr>
        <p:cNvPr id="1" name=""/>
        <p:cNvGrpSpPr/>
        <p:nvPr/>
      </p:nvGrpSpPr>
      <p:grpSpPr>
        <a:xfrm>
          <a:off x="0" y="0"/>
          <a:ext cx="0" cy="0"/>
          <a:chOff x="0" y="0"/>
          <a:chExt cx="0" cy="0"/>
        </a:xfrm>
      </p:grpSpPr>
      <p:sp>
        <p:nvSpPr>
          <p:cNvPr id="8" name="Rektangel 7"/>
          <p:cNvSpPr/>
          <p:nvPr/>
        </p:nvSpPr>
        <p:spPr>
          <a:xfrm>
            <a:off x="3613212" y="0"/>
            <a:ext cx="5530788" cy="5143500"/>
          </a:xfrm>
          <a:prstGeom prst="rect">
            <a:avLst/>
          </a:prstGeom>
          <a:blipFill dpi="0" rotWithShape="1">
            <a:blip r:embed="rId3"/>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6" name="Titel 12"/>
          <p:cNvSpPr>
            <a:spLocks noGrp="1"/>
          </p:cNvSpPr>
          <p:nvPr>
            <p:ph type="title"/>
          </p:nvPr>
        </p:nvSpPr>
        <p:spPr>
          <a:xfrm>
            <a:off x="419880" y="641642"/>
            <a:ext cx="2797454" cy="4836656"/>
          </a:xfrm>
        </p:spPr>
        <p:txBody>
          <a:bodyPr/>
          <a:lstStyle/>
          <a:p>
            <a:pPr>
              <a:lnSpc>
                <a:spcPct val="100000"/>
              </a:lnSpc>
            </a:pPr>
            <a:r>
              <a:rPr lang="da-DK" sz="2400" b="0" dirty="0" smtClean="0">
                <a:solidFill>
                  <a:schemeClr val="tx1"/>
                </a:solidFill>
              </a:rPr>
              <a:t>Som ansat i en kommune har </a:t>
            </a:r>
            <a:r>
              <a:rPr lang="da-DK" sz="2400" b="0" dirty="0">
                <a:solidFill>
                  <a:schemeClr val="tx1"/>
                </a:solidFill>
              </a:rPr>
              <a:t>vi et stort ansvar for at være bevidste om, hvordan vi </a:t>
            </a:r>
            <a:r>
              <a:rPr lang="da-DK" sz="2400" b="0" dirty="0" smtClean="0">
                <a:solidFill>
                  <a:schemeClr val="tx1"/>
                </a:solidFill>
              </a:rPr>
              <a:t>dels møder borgerne og hinanden, dels hvordan vi påvirker deres og hinandens muligheder</a:t>
            </a:r>
            <a:endParaRPr lang="da-DK" sz="2400" b="0" dirty="0">
              <a:solidFill>
                <a:schemeClr val="tx1"/>
              </a:solidFill>
              <a:latin typeface="Arial" panose="020B0604020202020204" pitchFamily="34" charset="0"/>
              <a:cs typeface="Arial" panose="020B0604020202020204" pitchFamily="34" charset="0"/>
            </a:endParaRPr>
          </a:p>
        </p:txBody>
      </p:sp>
      <p:pic>
        <p:nvPicPr>
          <p:cNvPr id="9" name="Bille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1630" y="97653"/>
            <a:ext cx="1364577" cy="659609"/>
          </a:xfrm>
          <a:prstGeom prst="rect">
            <a:avLst/>
          </a:prstGeom>
        </p:spPr>
      </p:pic>
    </p:spTree>
    <p:extLst>
      <p:ext uri="{BB962C8B-B14F-4D97-AF65-F5344CB8AC3E}">
        <p14:creationId xmlns:p14="http://schemas.microsoft.com/office/powerpoint/2010/main" val="14597858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BE1"/>
        </a:solidFill>
        <a:effectLst/>
      </p:bgPr>
    </p:bg>
    <p:spTree>
      <p:nvGrpSpPr>
        <p:cNvPr id="1" name=""/>
        <p:cNvGrpSpPr/>
        <p:nvPr/>
      </p:nvGrpSpPr>
      <p:grpSpPr>
        <a:xfrm>
          <a:off x="0" y="0"/>
          <a:ext cx="0" cy="0"/>
          <a:chOff x="0" y="0"/>
          <a:chExt cx="0" cy="0"/>
        </a:xfrm>
      </p:grpSpPr>
      <p:sp>
        <p:nvSpPr>
          <p:cNvPr id="8" name="Rektangel 7"/>
          <p:cNvSpPr/>
          <p:nvPr/>
        </p:nvSpPr>
        <p:spPr>
          <a:xfrm>
            <a:off x="3613212" y="0"/>
            <a:ext cx="5530788" cy="5143500"/>
          </a:xfrm>
          <a:prstGeom prst="rect">
            <a:avLst/>
          </a:prstGeom>
          <a:blipFill dpi="0" rotWithShape="1">
            <a:blip r:embed="rId3"/>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9" name="Bille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1630" y="97653"/>
            <a:ext cx="1364577" cy="659609"/>
          </a:xfrm>
          <a:prstGeom prst="rect">
            <a:avLst/>
          </a:prstGeom>
        </p:spPr>
      </p:pic>
      <p:sp>
        <p:nvSpPr>
          <p:cNvPr id="2" name="Tekstfelt 1"/>
          <p:cNvSpPr txBox="1"/>
          <p:nvPr/>
        </p:nvSpPr>
        <p:spPr>
          <a:xfrm>
            <a:off x="149255" y="818141"/>
            <a:ext cx="3428445" cy="4154984"/>
          </a:xfrm>
          <a:prstGeom prst="rect">
            <a:avLst/>
          </a:prstGeom>
          <a:noFill/>
        </p:spPr>
        <p:txBody>
          <a:bodyPr wrap="square" rtlCol="0">
            <a:spAutoFit/>
          </a:bodyPr>
          <a:lstStyle/>
          <a:p>
            <a:r>
              <a:rPr lang="da-DK" sz="2400" dirty="0">
                <a:latin typeface="Rockwell" panose="02060603020205020403" pitchFamily="18" charset="0"/>
              </a:rPr>
              <a:t>Politikken er udviklet af </a:t>
            </a:r>
            <a:r>
              <a:rPr lang="da-DK" sz="2400" dirty="0" smtClean="0">
                <a:latin typeface="Rockwell" panose="02060603020205020403" pitchFamily="18" charset="0"/>
              </a:rPr>
              <a:t>politikere, ledere og medarbejdere i et fælles udviklingsforum. </a:t>
            </a:r>
          </a:p>
          <a:p>
            <a:endParaRPr lang="da-DK" sz="2400" dirty="0">
              <a:latin typeface="Rockwell" panose="02060603020205020403" pitchFamily="18" charset="0"/>
            </a:endParaRPr>
          </a:p>
          <a:p>
            <a:r>
              <a:rPr lang="da-DK" sz="2400" dirty="0" smtClean="0">
                <a:latin typeface="Rockwell" panose="02060603020205020403" pitchFamily="18" charset="0"/>
              </a:rPr>
              <a:t>Byrådet vedtog politikken i sommeren 2021. </a:t>
            </a:r>
            <a:r>
              <a:rPr lang="da-DK" sz="2400" dirty="0">
                <a:latin typeface="Rockwell" panose="02060603020205020403" pitchFamily="18" charset="0"/>
              </a:rPr>
              <a:t/>
            </a:r>
            <a:br>
              <a:rPr lang="da-DK" sz="2400" dirty="0">
                <a:latin typeface="Rockwell" panose="02060603020205020403" pitchFamily="18" charset="0"/>
              </a:rPr>
            </a:br>
            <a:r>
              <a:rPr lang="da-DK" sz="2400" dirty="0">
                <a:latin typeface="Rockwell" panose="02060603020205020403" pitchFamily="18" charset="0"/>
              </a:rPr>
              <a:t/>
            </a:r>
            <a:br>
              <a:rPr lang="da-DK" sz="2400" dirty="0">
                <a:latin typeface="Rockwell" panose="02060603020205020403" pitchFamily="18" charset="0"/>
              </a:rPr>
            </a:br>
            <a:endParaRPr lang="da-DK" sz="2400" dirty="0">
              <a:latin typeface="Rockwell" panose="02060603020205020403" pitchFamily="18" charset="0"/>
            </a:endParaRPr>
          </a:p>
        </p:txBody>
      </p:sp>
    </p:spTree>
    <p:extLst>
      <p:ext uri="{BB962C8B-B14F-4D97-AF65-F5344CB8AC3E}">
        <p14:creationId xmlns:p14="http://schemas.microsoft.com/office/powerpoint/2010/main" val="1090101276"/>
      </p:ext>
    </p:extLst>
  </p:cSld>
  <p:clrMapOvr>
    <a:masterClrMapping/>
  </p:clrMapOvr>
  <p:timing>
    <p:tnLst>
      <p:par>
        <p:cTn id="1" dur="indefinite" restart="never" nodeType="tmRoot"/>
      </p:par>
    </p:tnLst>
  </p:timing>
</p:sld>
</file>

<file path=ppt/theme/theme1.xml><?xml version="1.0" encoding="utf-8"?>
<a:theme xmlns:a="http://schemas.openxmlformats.org/drawingml/2006/main" name="Kontortema">
  <a:themeElements>
    <a:clrScheme name="Brugerdefineret 10">
      <a:dk1>
        <a:sysClr val="windowText" lastClr="000000"/>
      </a:dk1>
      <a:lt1>
        <a:sysClr val="window" lastClr="FFFFFF"/>
      </a:lt1>
      <a:dk2>
        <a:srgbClr val="000000"/>
      </a:dk2>
      <a:lt2>
        <a:srgbClr val="FFFFFF"/>
      </a:lt2>
      <a:accent1>
        <a:srgbClr val="71C5E8"/>
      </a:accent1>
      <a:accent2>
        <a:srgbClr val="F8485E"/>
      </a:accent2>
      <a:accent3>
        <a:srgbClr val="FAFF00"/>
      </a:accent3>
      <a:accent4>
        <a:srgbClr val="1B365D"/>
      </a:accent4>
      <a:accent5>
        <a:srgbClr val="49C5B1"/>
      </a:accent5>
      <a:accent6>
        <a:srgbClr val="1E22AA"/>
      </a:accent6>
      <a:hlink>
        <a:srgbClr val="F8485E"/>
      </a:hlink>
      <a:folHlink>
        <a:srgbClr val="F848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2660</Words>
  <Application>Microsoft Office PowerPoint</Application>
  <PresentationFormat>Skærmshow (16:9)</PresentationFormat>
  <Paragraphs>208</Paragraphs>
  <Slides>17</Slides>
  <Notes>16</Notes>
  <HiddenSlides>1</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17</vt:i4>
      </vt:variant>
    </vt:vector>
  </HeadingPairs>
  <TitlesOfParts>
    <vt:vector size="23" baseType="lpstr">
      <vt:lpstr>Arial</vt:lpstr>
      <vt:lpstr>Calibri</vt:lpstr>
      <vt:lpstr>Corbel Light</vt:lpstr>
      <vt:lpstr>Rockwell</vt:lpstr>
      <vt:lpstr>Wingdings</vt:lpstr>
      <vt:lpstr>Kontortema</vt:lpstr>
      <vt:lpstr>PowerPoint-præsentation</vt:lpstr>
      <vt:lpstr>PowerPoint-præsentation</vt:lpstr>
      <vt:lpstr>PowerPoint-præsentation</vt:lpstr>
      <vt:lpstr>HVORFOR FOKUS PÅ KØNSLIGE-STILLING?</vt:lpstr>
      <vt:lpstr>PowerPoint-præsentation</vt:lpstr>
      <vt:lpstr>PowerPoint-præsentation</vt:lpstr>
      <vt:lpstr>PowerPoint-præsentation</vt:lpstr>
      <vt:lpstr>Som ansat i en kommune har vi et stort ansvar for at være bevidste om, hvordan vi dels møder borgerne og hinanden, dels hvordan vi påvirker deres og hinandens muligheder</vt:lpstr>
      <vt:lpstr>PowerPoint-præsentation</vt:lpstr>
      <vt:lpstr>Politikken rummer tre fokusområder</vt:lpstr>
      <vt:lpstr>PowerPoint-præsentation</vt:lpstr>
      <vt:lpstr>PowerPoint-præsentation</vt:lpstr>
      <vt:lpstr>PowerPoint-præsentation</vt:lpstr>
      <vt:lpstr>PowerPoint-præsentation</vt:lpstr>
      <vt:lpstr>PowerPoint-præsentation</vt:lpstr>
      <vt:lpstr>PowerPoint-præsentation</vt:lpstr>
      <vt:lpstr>Tak for i dag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2018-01-10T09:58:27Z</dcterms:created>
  <dcterms:modified xsi:type="dcterms:W3CDTF">2021-11-23T13:16:17Z</dcterms:modified>
</cp:coreProperties>
</file>