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59" r:id="rId4"/>
    <p:sldId id="260" r:id="rId5"/>
    <p:sldId id="262" r:id="rId6"/>
    <p:sldId id="263"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a-DK" smtClean="0"/>
              <a:t>Klik for at redigere i master</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2658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6419741-8E25-41B3-8DE3-A9C87F2079C5}" type="datetimeFigureOut">
              <a:rPr lang="da-DK" smtClean="0"/>
              <a:t>29-04-2021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2856436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a-DK" smtClean="0"/>
              <a:t>Klik for at redigere i master</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538787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a-DK" smtClean="0"/>
              <a:t>Klik for at redigere i master</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a-DK" smtClean="0"/>
              <a:t>Klik for at redigere i master</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4478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2661216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smtClean="0"/>
              <a:t>Klik for at redigere i master</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4"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1140217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a-DK" smtClean="0"/>
              <a:t>Klik for at redigere i master</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4"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353205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nchor="t" anchorCtr="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2138773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a-DK" smtClean="0"/>
              <a:t>Klik for at redigere i master</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10691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282470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a-DK" smtClean="0"/>
              <a:t>Klik for at redigere i master</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4319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6419741-8E25-41B3-8DE3-A9C87F2079C5}" type="datetimeFigureOut">
              <a:rPr lang="da-DK" smtClean="0"/>
              <a:t>29-04-2021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343417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F6419741-8E25-41B3-8DE3-A9C87F2079C5}" type="datetimeFigureOut">
              <a:rPr lang="da-DK" smtClean="0"/>
              <a:t>29-04-2021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322952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7" name="Date Placeholder 2"/>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3"/>
          <p:cNvSpPr>
            <a:spLocks noGrp="1"/>
          </p:cNvSpPr>
          <p:nvPr>
            <p:ph type="ftr" sz="quarter" idx="11"/>
          </p:nvPr>
        </p:nvSpPr>
        <p:spPr/>
        <p:txBody>
          <a:bodyPr/>
          <a:lstStyle/>
          <a:p>
            <a:endParaRPr lang="da-DK"/>
          </a:p>
        </p:txBody>
      </p:sp>
      <p:sp>
        <p:nvSpPr>
          <p:cNvPr id="6" name="Slide Number Placeholder 4"/>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69231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2"/>
          <p:cNvSpPr>
            <a:spLocks noGrp="1"/>
          </p:cNvSpPr>
          <p:nvPr>
            <p:ph type="ftr" sz="quarter" idx="11"/>
          </p:nvPr>
        </p:nvSpPr>
        <p:spPr/>
        <p:txBody>
          <a:bodyPr/>
          <a:lstStyle/>
          <a:p>
            <a:endParaRPr lang="da-DK"/>
          </a:p>
        </p:txBody>
      </p:sp>
      <p:sp>
        <p:nvSpPr>
          <p:cNvPr id="6" name="Slide Number Placeholder 3"/>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18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a-DK" smtClean="0"/>
              <a:t>Klik for at redigere i master</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7" name="Date Placeholder 4"/>
          <p:cNvSpPr>
            <a:spLocks noGrp="1"/>
          </p:cNvSpPr>
          <p:nvPr>
            <p:ph type="dt" sz="half" idx="10"/>
          </p:nvPr>
        </p:nvSpPr>
        <p:spPr/>
        <p:txBody>
          <a:bodyPr/>
          <a:lstStyle/>
          <a:p>
            <a:fld id="{F6419741-8E25-41B3-8DE3-A9C87F2079C5}" type="datetimeFigureOut">
              <a:rPr lang="da-DK" smtClean="0"/>
              <a:t>29-04-2021</a:t>
            </a:fld>
            <a:endParaRPr lang="da-DK"/>
          </a:p>
        </p:txBody>
      </p:sp>
      <p:sp>
        <p:nvSpPr>
          <p:cNvPr id="5" name="Footer Placeholder 5"/>
          <p:cNvSpPr>
            <a:spLocks noGrp="1"/>
          </p:cNvSpPr>
          <p:nvPr>
            <p:ph type="ftr" sz="quarter" idx="11"/>
          </p:nvPr>
        </p:nvSpPr>
        <p:spPr/>
        <p:txBody>
          <a:bodyPr/>
          <a:lstStyle/>
          <a:p>
            <a:endParaRPr lang="da-DK"/>
          </a:p>
        </p:txBody>
      </p:sp>
      <p:sp>
        <p:nvSpPr>
          <p:cNvPr id="6" name="Slide Number Placeholder 6"/>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1243962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6419741-8E25-41B3-8DE3-A9C87F2079C5}" type="datetimeFigureOut">
              <a:rPr lang="da-DK" smtClean="0"/>
              <a:t>29-04-2021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A351A52-A6F6-47F3-B9BB-A605E8348A98}" type="slidenum">
              <a:rPr lang="da-DK" smtClean="0"/>
              <a:t>‹nr.›</a:t>
            </a:fld>
            <a:endParaRPr lang="da-DK"/>
          </a:p>
        </p:txBody>
      </p:sp>
    </p:spTree>
    <p:extLst>
      <p:ext uri="{BB962C8B-B14F-4D97-AF65-F5344CB8AC3E}">
        <p14:creationId xmlns:p14="http://schemas.microsoft.com/office/powerpoint/2010/main" val="309460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a-DK" smtClean="0"/>
              <a:t>Klik for at redigere i master</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419741-8E25-41B3-8DE3-A9C87F2079C5}" type="datetimeFigureOut">
              <a:rPr lang="da-DK" smtClean="0"/>
              <a:t>29-04-2021</a:t>
            </a:fld>
            <a:endParaRPr lang="da-DK"/>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a-DK"/>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351A52-A6F6-47F3-B9BB-A605E8348A98}" type="slidenum">
              <a:rPr lang="da-DK" smtClean="0"/>
              <a:t>‹nr.›</a:t>
            </a:fld>
            <a:endParaRPr lang="da-DK"/>
          </a:p>
        </p:txBody>
      </p:sp>
    </p:spTree>
    <p:extLst>
      <p:ext uri="{BB962C8B-B14F-4D97-AF65-F5344CB8AC3E}">
        <p14:creationId xmlns:p14="http://schemas.microsoft.com/office/powerpoint/2010/main" val="10977560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Far </a:t>
            </a:r>
            <a:r>
              <a:rPr lang="da-DK" dirty="0" smtClean="0"/>
              <a:t>ambassadør </a:t>
            </a:r>
            <a:endParaRPr lang="da-DK" dirty="0"/>
          </a:p>
        </p:txBody>
      </p:sp>
      <p:pic>
        <p:nvPicPr>
          <p:cNvPr id="4" name="Pladsholder til indhold 3"/>
          <p:cNvPicPr>
            <a:picLocks noGrp="1" noChangeAspect="1"/>
          </p:cNvPicPr>
          <p:nvPr>
            <p:ph idx="1"/>
          </p:nvPr>
        </p:nvPicPr>
        <p:blipFill>
          <a:blip r:embed="rId2"/>
          <a:stretch>
            <a:fillRect/>
          </a:stretch>
        </p:blipFill>
        <p:spPr>
          <a:xfrm>
            <a:off x="664028" y="2117612"/>
            <a:ext cx="10515600" cy="3651250"/>
          </a:xfrm>
          <a:prstGeom prst="rect">
            <a:avLst/>
          </a:prstGeom>
        </p:spPr>
      </p:pic>
    </p:spTree>
    <p:extLst>
      <p:ext uri="{BB962C8B-B14F-4D97-AF65-F5344CB8AC3E}">
        <p14:creationId xmlns:p14="http://schemas.microsoft.com/office/powerpoint/2010/main" val="344993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arbejde med fædre?</a:t>
            </a:r>
            <a:endParaRPr lang="da-DK" dirty="0"/>
          </a:p>
        </p:txBody>
      </p:sp>
      <p:sp>
        <p:nvSpPr>
          <p:cNvPr id="3" name="Pladsholder til indhold 2"/>
          <p:cNvSpPr>
            <a:spLocks noGrp="1"/>
          </p:cNvSpPr>
          <p:nvPr>
            <p:ph idx="1"/>
          </p:nvPr>
        </p:nvSpPr>
        <p:spPr/>
        <p:txBody>
          <a:bodyPr>
            <a:normAutofit fontScale="92500" lnSpcReduction="10000"/>
          </a:bodyPr>
          <a:lstStyle/>
          <a:p>
            <a:r>
              <a:rPr lang="da-DK" dirty="0" smtClean="0"/>
              <a:t>- Arbejde for ligestillede forældreskab</a:t>
            </a:r>
          </a:p>
          <a:p>
            <a:r>
              <a:rPr lang="da-DK" dirty="0" smtClean="0"/>
              <a:t>- Fædre bruger dobbelt så meget tid med deres børn som for 20 år siden.</a:t>
            </a:r>
          </a:p>
          <a:p>
            <a:r>
              <a:rPr lang="da-DK" dirty="0" smtClean="0"/>
              <a:t>- Flere </a:t>
            </a:r>
            <a:r>
              <a:rPr lang="da-DK" dirty="0"/>
              <a:t>børn (75%) føler de kan snakke fortroligt med deres far: steget med 20% siden </a:t>
            </a:r>
            <a:r>
              <a:rPr lang="da-DK" dirty="0" smtClean="0"/>
              <a:t>1998. Jo mere samvær første tid = Jo mere samvær i barnets voksenliv</a:t>
            </a:r>
            <a:endParaRPr lang="da-DK" dirty="0"/>
          </a:p>
          <a:p>
            <a:r>
              <a:rPr lang="da-DK" dirty="0" smtClean="0"/>
              <a:t>- 64</a:t>
            </a:r>
            <a:r>
              <a:rPr lang="da-DK" dirty="0"/>
              <a:t>% af vordende fædre angiver at ville benytte sig af de 2 måneders </a:t>
            </a:r>
            <a:r>
              <a:rPr lang="da-DK" dirty="0" err="1"/>
              <a:t>fædrebarsel</a:t>
            </a:r>
            <a:r>
              <a:rPr lang="da-DK" dirty="0"/>
              <a:t> (11% svarer nej, 25% ved ikke)= rigtig mange fædre på barsel i </a:t>
            </a:r>
            <a:r>
              <a:rPr lang="da-DK" dirty="0" smtClean="0"/>
              <a:t>2022 – 2 måneder øremærket til fædre. </a:t>
            </a:r>
          </a:p>
          <a:p>
            <a:r>
              <a:rPr lang="da-DK" dirty="0" smtClean="0"/>
              <a:t>- 89 procent af de danske fædre ønsker at være involverede i de første måneder og år af deres børns liv. </a:t>
            </a:r>
          </a:p>
          <a:p>
            <a:r>
              <a:rPr lang="da-DK" dirty="0" smtClean="0"/>
              <a:t>- 86 procent af fædre mener, at det er deres ansvar at være stærkt involveret i børnepasningen.</a:t>
            </a:r>
          </a:p>
          <a:p>
            <a:endParaRPr lang="da-DK" dirty="0">
              <a:solidFill>
                <a:schemeClr val="tx1">
                  <a:lumMod val="95000"/>
                </a:schemeClr>
              </a:solidFill>
            </a:endParaRPr>
          </a:p>
          <a:p>
            <a:endParaRPr lang="da-DK" dirty="0">
              <a:solidFill>
                <a:srgbClr val="000000"/>
              </a:solidFill>
              <a:latin typeface="Century Schoolbook" panose="02040604050505020304" pitchFamily="18" charset="0"/>
            </a:endParaRPr>
          </a:p>
        </p:txBody>
      </p:sp>
    </p:spTree>
    <p:extLst>
      <p:ext uri="{BB962C8B-B14F-4D97-AF65-F5344CB8AC3E}">
        <p14:creationId xmlns:p14="http://schemas.microsoft.com/office/powerpoint/2010/main" val="81727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17600" y="762000"/>
            <a:ext cx="8135056" cy="5016758"/>
          </a:xfrm>
          <a:prstGeom prst="rect">
            <a:avLst/>
          </a:prstGeom>
        </p:spPr>
        <p:txBody>
          <a:bodyPr wrap="square">
            <a:spAutoFit/>
          </a:bodyPr>
          <a:lstStyle/>
          <a:p>
            <a:r>
              <a:rPr lang="da-DK" sz="4000" b="0" i="0" u="none" strike="noStrike" baseline="0" dirty="0" smtClean="0">
                <a:solidFill>
                  <a:schemeClr val="tx1">
                    <a:lumMod val="95000"/>
                  </a:schemeClr>
                </a:solidFill>
                <a:latin typeface="Century Schoolbook" panose="02040604050505020304" pitchFamily="18" charset="0"/>
              </a:rPr>
              <a:t>Hvorfor</a:t>
            </a:r>
            <a:r>
              <a:rPr lang="da-DK" sz="4000" b="0" i="0" u="none" strike="noStrike" dirty="0" smtClean="0">
                <a:solidFill>
                  <a:schemeClr val="tx1">
                    <a:lumMod val="95000"/>
                  </a:schemeClr>
                </a:solidFill>
                <a:latin typeface="Century Schoolbook" panose="02040604050505020304" pitchFamily="18" charset="0"/>
              </a:rPr>
              <a:t> er</a:t>
            </a:r>
            <a:r>
              <a:rPr lang="da-DK" sz="4000" b="0" i="0" u="none" strike="noStrike" baseline="0" dirty="0" smtClean="0">
                <a:solidFill>
                  <a:schemeClr val="tx1">
                    <a:lumMod val="95000"/>
                  </a:schemeClr>
                </a:solidFill>
                <a:latin typeface="Century Schoolbook" panose="02040604050505020304" pitchFamily="18" charset="0"/>
              </a:rPr>
              <a:t> det vigtigt vi som sundhedsplejerske henvender os til fædre i besøget?</a:t>
            </a:r>
            <a:r>
              <a:rPr lang="da-DK" sz="4000" b="0" i="0" u="none" strike="noStrike" dirty="0" smtClean="0">
                <a:solidFill>
                  <a:schemeClr val="tx1">
                    <a:lumMod val="95000"/>
                  </a:schemeClr>
                </a:solidFill>
                <a:latin typeface="Century Schoolbook" panose="02040604050505020304" pitchFamily="18" charset="0"/>
              </a:rPr>
              <a:t> </a:t>
            </a:r>
          </a:p>
          <a:p>
            <a:endParaRPr lang="da-DK" sz="4000" baseline="0" dirty="0">
              <a:solidFill>
                <a:schemeClr val="tx1">
                  <a:lumMod val="95000"/>
                </a:schemeClr>
              </a:solidFill>
              <a:latin typeface="Century Schoolbook" panose="02040604050505020304" pitchFamily="18" charset="0"/>
            </a:endParaRPr>
          </a:p>
          <a:p>
            <a:r>
              <a:rPr lang="da-DK" sz="2000" b="0" i="0" u="none" strike="noStrike" dirty="0" smtClean="0">
                <a:solidFill>
                  <a:schemeClr val="tx1">
                    <a:lumMod val="95000"/>
                  </a:schemeClr>
                </a:solidFill>
                <a:latin typeface="Century Schoolbook" panose="02040604050505020304" pitchFamily="18" charset="0"/>
              </a:rPr>
              <a:t>Fordi - </a:t>
            </a:r>
            <a:r>
              <a:rPr lang="da-DK" sz="2000" dirty="0">
                <a:solidFill>
                  <a:schemeClr val="tx1">
                    <a:lumMod val="95000"/>
                  </a:schemeClr>
                </a:solidFill>
                <a:latin typeface="Century Schoolbook" panose="02040604050505020304" pitchFamily="18" charset="0"/>
              </a:rPr>
              <a:t>m</a:t>
            </a:r>
            <a:r>
              <a:rPr lang="da-DK" sz="2000" b="0" i="0" u="none" strike="noStrike" baseline="0" dirty="0" smtClean="0">
                <a:solidFill>
                  <a:schemeClr val="tx1">
                    <a:lumMod val="95000"/>
                  </a:schemeClr>
                </a:solidFill>
                <a:latin typeface="Century Schoolbook" panose="02040604050505020304" pitchFamily="18" charset="0"/>
              </a:rPr>
              <a:t>anglende inddragelse kan hæmme deltagelse fra far</a:t>
            </a:r>
            <a:r>
              <a:rPr lang="da-DK" sz="2000" dirty="0" smtClean="0">
                <a:solidFill>
                  <a:schemeClr val="tx1">
                    <a:lumMod val="95000"/>
                  </a:schemeClr>
                </a:solidFill>
                <a:latin typeface="Century Schoolbook" panose="02040604050505020304" pitchFamily="18" charset="0"/>
              </a:rPr>
              <a:t>.</a:t>
            </a:r>
          </a:p>
          <a:p>
            <a:endParaRPr lang="da-DK" sz="2000" dirty="0" smtClean="0">
              <a:solidFill>
                <a:schemeClr val="tx1">
                  <a:lumMod val="95000"/>
                </a:schemeClr>
              </a:solidFill>
              <a:latin typeface="Century Schoolbook" panose="02040604050505020304" pitchFamily="18" charset="0"/>
            </a:endParaRPr>
          </a:p>
          <a:p>
            <a:r>
              <a:rPr lang="da-DK" sz="2000" dirty="0">
                <a:solidFill>
                  <a:schemeClr val="tx1">
                    <a:lumMod val="95000"/>
                  </a:schemeClr>
                </a:solidFill>
                <a:latin typeface="Century Schoolbook" panose="02040604050505020304" pitchFamily="18" charset="0"/>
              </a:rPr>
              <a:t>F</a:t>
            </a:r>
            <a:r>
              <a:rPr lang="da-DK" sz="2000" b="0" i="0" u="none" strike="noStrike" dirty="0" smtClean="0">
                <a:solidFill>
                  <a:schemeClr val="tx1">
                    <a:lumMod val="95000"/>
                  </a:schemeClr>
                </a:solidFill>
                <a:latin typeface="Century Schoolbook" panose="02040604050505020304" pitchFamily="18" charset="0"/>
              </a:rPr>
              <a:t>ar udtalelse:</a:t>
            </a:r>
            <a:endParaRPr lang="da-DK" sz="2000" b="0" i="0" u="none" strike="noStrike" baseline="0" dirty="0" smtClean="0">
              <a:solidFill>
                <a:schemeClr val="tx1">
                  <a:lumMod val="95000"/>
                </a:schemeClr>
              </a:solidFill>
              <a:latin typeface="Century Schoolbook" panose="02040604050505020304" pitchFamily="18" charset="0"/>
            </a:endParaRPr>
          </a:p>
          <a:p>
            <a:r>
              <a:rPr lang="da-DK" sz="2000" b="0" i="1" u="none" strike="noStrike" baseline="0" dirty="0" smtClean="0">
                <a:solidFill>
                  <a:schemeClr val="tx1">
                    <a:lumMod val="95000"/>
                  </a:schemeClr>
                </a:solidFill>
                <a:latin typeface="Century Schoolbook" panose="02040604050505020304" pitchFamily="18" charset="0"/>
              </a:rPr>
              <a:t>”Altså hun kiggede selvfølgelig på mig, men hun forventede ikke at jeg svarede eller noget. Det var moren, der fik informationen hvis der var noget, og så var det barnet der blev taget hånd om selvfølgelig. Men jeg kunne egentlig ligeså godt ikke have været der så at sige”</a:t>
            </a:r>
            <a:endParaRPr lang="da-DK" sz="2000" b="0" i="0" u="none" strike="noStrike" baseline="0" dirty="0" smtClean="0">
              <a:solidFill>
                <a:schemeClr val="tx1">
                  <a:lumMod val="95000"/>
                </a:schemeClr>
              </a:solidFill>
              <a:latin typeface="Century Schoolbook" panose="02040604050505020304" pitchFamily="18" charset="0"/>
            </a:endParaRPr>
          </a:p>
        </p:txBody>
      </p:sp>
    </p:spTree>
    <p:extLst>
      <p:ext uri="{BB962C8B-B14F-4D97-AF65-F5344CB8AC3E}">
        <p14:creationId xmlns:p14="http://schemas.microsoft.com/office/powerpoint/2010/main" val="22375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Fars in</a:t>
            </a:r>
            <a:r>
              <a:rPr lang="da-DK" sz="4000" dirty="0" smtClean="0"/>
              <a:t>volver</a:t>
            </a:r>
            <a:r>
              <a:rPr lang="da-DK" dirty="0" smtClean="0"/>
              <a:t>ing har positiv betydning for:</a:t>
            </a:r>
            <a:endParaRPr lang="da-DK" dirty="0"/>
          </a:p>
        </p:txBody>
      </p:sp>
      <p:sp>
        <p:nvSpPr>
          <p:cNvPr id="3" name="Pladsholder til indhold 2"/>
          <p:cNvSpPr>
            <a:spLocks noGrp="1"/>
          </p:cNvSpPr>
          <p:nvPr>
            <p:ph idx="1"/>
          </p:nvPr>
        </p:nvSpPr>
        <p:spPr>
          <a:xfrm>
            <a:off x="1104293" y="1976718"/>
            <a:ext cx="8946541" cy="4195481"/>
          </a:xfrm>
        </p:spPr>
        <p:txBody>
          <a:bodyPr>
            <a:normAutofit fontScale="40000" lnSpcReduction="20000"/>
          </a:bodyPr>
          <a:lstStyle/>
          <a:p>
            <a:pPr marL="0" indent="0">
              <a:buNone/>
            </a:pPr>
            <a:r>
              <a:rPr lang="da-DK" sz="2500" dirty="0" smtClean="0"/>
              <a:t>Barnet:</a:t>
            </a:r>
          </a:p>
          <a:p>
            <a:r>
              <a:rPr lang="da-DK" sz="2500" dirty="0" smtClean="0"/>
              <a:t>-</a:t>
            </a:r>
            <a:r>
              <a:rPr lang="da-DK" sz="2500" dirty="0"/>
              <a:t>Psykosociale udvikling</a:t>
            </a:r>
          </a:p>
          <a:p>
            <a:r>
              <a:rPr lang="da-DK" sz="2500" dirty="0"/>
              <a:t>-Uddannelsesmuligheder</a:t>
            </a:r>
          </a:p>
          <a:p>
            <a:r>
              <a:rPr lang="da-DK" sz="2500" dirty="0"/>
              <a:t>-Trivsel</a:t>
            </a:r>
          </a:p>
          <a:p>
            <a:r>
              <a:rPr lang="da-DK" sz="2500" dirty="0"/>
              <a:t>-Evne til at indgå i nye trygge relationer</a:t>
            </a:r>
          </a:p>
          <a:p>
            <a:r>
              <a:rPr lang="da-DK" sz="2500" dirty="0"/>
              <a:t>-Evne til at kaste sig ud i udfordringer</a:t>
            </a:r>
          </a:p>
          <a:p>
            <a:r>
              <a:rPr lang="da-DK" sz="2500" dirty="0"/>
              <a:t>-Nysgerrighed, selvstændighed, entusiasme</a:t>
            </a:r>
          </a:p>
          <a:p>
            <a:r>
              <a:rPr lang="da-DK" sz="2500" dirty="0"/>
              <a:t>-Positiv betydning for temperament og robusthed</a:t>
            </a:r>
          </a:p>
          <a:p>
            <a:r>
              <a:rPr lang="da-DK" sz="2500" dirty="0"/>
              <a:t>-Fysiske sundhed</a:t>
            </a:r>
          </a:p>
          <a:p>
            <a:r>
              <a:rPr lang="da-DK" sz="2500" dirty="0"/>
              <a:t>-Mentale </a:t>
            </a:r>
            <a:r>
              <a:rPr lang="da-DK" sz="2500" dirty="0" smtClean="0"/>
              <a:t>sundhed</a:t>
            </a:r>
          </a:p>
          <a:p>
            <a:pPr marL="0" indent="0">
              <a:buNone/>
            </a:pPr>
            <a:r>
              <a:rPr lang="da-DK" sz="2500" dirty="0"/>
              <a:t>Far selv:</a:t>
            </a:r>
          </a:p>
          <a:p>
            <a:r>
              <a:rPr lang="da-DK" sz="2500" dirty="0"/>
              <a:t>-Forbedret trivsel</a:t>
            </a:r>
          </a:p>
          <a:p>
            <a:r>
              <a:rPr lang="da-DK" sz="2500" dirty="0"/>
              <a:t>-Forbedret sundhed / mindsket dødelighed</a:t>
            </a:r>
          </a:p>
          <a:p>
            <a:endParaRPr lang="da-DK" sz="2500" dirty="0"/>
          </a:p>
          <a:p>
            <a:pPr marL="0" indent="0">
              <a:buNone/>
            </a:pPr>
            <a:r>
              <a:rPr lang="da-DK" sz="2500" dirty="0"/>
              <a:t>Parforholdet:</a:t>
            </a:r>
          </a:p>
          <a:p>
            <a:r>
              <a:rPr lang="da-DK" sz="2500" dirty="0"/>
              <a:t>-Mindre risiko for brud/skilsmisse</a:t>
            </a:r>
          </a:p>
          <a:p>
            <a:endParaRPr lang="da-DK" dirty="0"/>
          </a:p>
          <a:p>
            <a:endParaRPr lang="da-DK" dirty="0"/>
          </a:p>
        </p:txBody>
      </p:sp>
    </p:spTree>
    <p:extLst>
      <p:ext uri="{BB962C8B-B14F-4D97-AF65-F5344CB8AC3E}">
        <p14:creationId xmlns:p14="http://schemas.microsoft.com/office/powerpoint/2010/main" val="291142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Dårlig relation til far medfører tendens til:</a:t>
            </a:r>
            <a:endParaRPr lang="da-DK" dirty="0"/>
          </a:p>
        </p:txBody>
      </p:sp>
      <p:sp>
        <p:nvSpPr>
          <p:cNvPr id="3" name="Pladsholder til indhold 2"/>
          <p:cNvSpPr>
            <a:spLocks noGrp="1"/>
          </p:cNvSpPr>
          <p:nvPr>
            <p:ph idx="1"/>
          </p:nvPr>
        </p:nvSpPr>
        <p:spPr/>
        <p:txBody>
          <a:bodyPr/>
          <a:lstStyle/>
          <a:p>
            <a:pPr marL="0" indent="0">
              <a:buNone/>
            </a:pPr>
            <a:endParaRPr lang="da-DK" dirty="0"/>
          </a:p>
          <a:p>
            <a:r>
              <a:rPr lang="da-DK" dirty="0"/>
              <a:t>-Kriminalitet</a:t>
            </a:r>
          </a:p>
          <a:p>
            <a:r>
              <a:rPr lang="da-DK" dirty="0"/>
              <a:t>-Druk</a:t>
            </a:r>
          </a:p>
          <a:p>
            <a:r>
              <a:rPr lang="da-DK" dirty="0"/>
              <a:t>-Rygning</a:t>
            </a:r>
          </a:p>
          <a:p>
            <a:r>
              <a:rPr lang="da-DK" dirty="0"/>
              <a:t>-Euforiserende stoffer</a:t>
            </a:r>
          </a:p>
          <a:p>
            <a:r>
              <a:rPr lang="da-DK" dirty="0"/>
              <a:t>-Droppe ud af skolen</a:t>
            </a:r>
          </a:p>
          <a:p>
            <a:endParaRPr lang="da-DK" dirty="0"/>
          </a:p>
        </p:txBody>
      </p:sp>
    </p:spTree>
    <p:extLst>
      <p:ext uri="{BB962C8B-B14F-4D97-AF65-F5344CB8AC3E}">
        <p14:creationId xmlns:p14="http://schemas.microsoft.com/office/powerpoint/2010/main" val="4051318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inddrager vi bedre fædre i besøgene?</a:t>
            </a:r>
            <a:endParaRPr lang="da-DK" dirty="0"/>
          </a:p>
        </p:txBody>
      </p:sp>
      <p:sp>
        <p:nvSpPr>
          <p:cNvPr id="3" name="Pladsholder til indhold 2"/>
          <p:cNvSpPr>
            <a:spLocks noGrp="1"/>
          </p:cNvSpPr>
          <p:nvPr>
            <p:ph idx="1"/>
          </p:nvPr>
        </p:nvSpPr>
        <p:spPr/>
        <p:txBody>
          <a:bodyPr>
            <a:normAutofit fontScale="70000" lnSpcReduction="20000"/>
          </a:bodyPr>
          <a:lstStyle/>
          <a:p>
            <a:endParaRPr lang="da-DK" dirty="0"/>
          </a:p>
          <a:p>
            <a:r>
              <a:rPr lang="da-DK" dirty="0" smtClean="0"/>
              <a:t>- Sid – rettet mod begge forældre og få øjenkontakt</a:t>
            </a:r>
          </a:p>
          <a:p>
            <a:r>
              <a:rPr lang="da-DK" dirty="0" smtClean="0"/>
              <a:t>- Kommunikation -  </a:t>
            </a:r>
            <a:r>
              <a:rPr lang="da-DK" dirty="0"/>
              <a:t>udbred de underforståede </a:t>
            </a:r>
            <a:r>
              <a:rPr lang="da-DK" dirty="0" smtClean="0"/>
              <a:t>ting - </a:t>
            </a:r>
            <a:r>
              <a:rPr lang="da-DK" dirty="0"/>
              <a:t>far har ikke leget med </a:t>
            </a:r>
            <a:r>
              <a:rPr lang="da-DK" dirty="0" smtClean="0"/>
              <a:t>  dukker</a:t>
            </a:r>
            <a:r>
              <a:rPr lang="da-DK" dirty="0"/>
              <a:t>, snakket med </a:t>
            </a:r>
            <a:r>
              <a:rPr lang="da-DK" dirty="0" smtClean="0"/>
              <a:t>veninder  (Hånd om barnets nakke)</a:t>
            </a:r>
          </a:p>
          <a:p>
            <a:r>
              <a:rPr lang="da-DK" dirty="0" smtClean="0"/>
              <a:t>- Hold pause efter hans udsagn, vent og lyt – måske kommer der tilføjelser</a:t>
            </a:r>
          </a:p>
          <a:p>
            <a:r>
              <a:rPr lang="da-DK" dirty="0" smtClean="0"/>
              <a:t>- Spørg ikke om følelser først </a:t>
            </a:r>
          </a:p>
          <a:p>
            <a:r>
              <a:rPr lang="da-DK" dirty="0" smtClean="0"/>
              <a:t>- Lad </a:t>
            </a:r>
            <a:r>
              <a:rPr lang="da-DK" dirty="0"/>
              <a:t>være med at tillægge </a:t>
            </a:r>
            <a:r>
              <a:rPr lang="da-DK" dirty="0" smtClean="0"/>
              <a:t>fædre følelser, </a:t>
            </a:r>
            <a:r>
              <a:rPr lang="da-DK" dirty="0"/>
              <a:t>de ikke giver udtryk for. </a:t>
            </a:r>
            <a:endParaRPr lang="da-DK" dirty="0" smtClean="0"/>
          </a:p>
          <a:p>
            <a:r>
              <a:rPr lang="da-DK" dirty="0" smtClean="0"/>
              <a:t>- Snak gerne om hvad far laver - arbejde/interesser (tilbringer megen tid)</a:t>
            </a:r>
          </a:p>
          <a:p>
            <a:r>
              <a:rPr lang="da-DK" dirty="0" smtClean="0"/>
              <a:t>- Spørg </a:t>
            </a:r>
            <a:r>
              <a:rPr lang="da-DK" dirty="0" err="1" smtClean="0"/>
              <a:t>evt</a:t>
            </a:r>
            <a:r>
              <a:rPr lang="da-DK" dirty="0" smtClean="0"/>
              <a:t> ”Er der kammerater , du kender, som også skal være far”</a:t>
            </a:r>
          </a:p>
          <a:p>
            <a:r>
              <a:rPr lang="da-DK" dirty="0" smtClean="0"/>
              <a:t>- Stil konkrete spørgsmål om hvad, hvornår, hvor meget, hvor ofte..</a:t>
            </a:r>
            <a:endParaRPr lang="da-DK" dirty="0"/>
          </a:p>
          <a:p>
            <a:r>
              <a:rPr lang="da-DK" dirty="0" smtClean="0"/>
              <a:t>- Brug </a:t>
            </a:r>
            <a:r>
              <a:rPr lang="da-DK" dirty="0"/>
              <a:t>gerne humor, men med </a:t>
            </a:r>
            <a:r>
              <a:rPr lang="da-DK" dirty="0" smtClean="0"/>
              <a:t>måde</a:t>
            </a:r>
          </a:p>
          <a:p>
            <a:r>
              <a:rPr lang="da-DK" dirty="0" smtClean="0"/>
              <a:t>- Se </a:t>
            </a:r>
            <a:r>
              <a:rPr lang="da-DK" dirty="0"/>
              <a:t>om det kan være en </a:t>
            </a:r>
            <a:r>
              <a:rPr lang="da-DK" dirty="0" smtClean="0"/>
              <a:t>mulighed, </a:t>
            </a:r>
            <a:r>
              <a:rPr lang="da-DK" dirty="0"/>
              <a:t>at far kan være med i næste </a:t>
            </a:r>
            <a:r>
              <a:rPr lang="da-DK" dirty="0" smtClean="0"/>
              <a:t>besøg</a:t>
            </a:r>
          </a:p>
          <a:p>
            <a:r>
              <a:rPr lang="da-DK" dirty="0" smtClean="0"/>
              <a:t>- Evaluere besøget fra gang til gang </a:t>
            </a:r>
            <a:endParaRPr lang="da-DK" dirty="0" smtClean="0"/>
          </a:p>
          <a:p>
            <a:r>
              <a:rPr lang="da-DK" dirty="0" smtClean="0"/>
              <a:t>- Udlever postkortet ”Til Far”- Mht. hjemmesiden ”Far for livet” (40%)</a:t>
            </a:r>
          </a:p>
          <a:p>
            <a:endParaRPr lang="da-DK" dirty="0"/>
          </a:p>
        </p:txBody>
      </p:sp>
    </p:spTree>
    <p:extLst>
      <p:ext uri="{BB962C8B-B14F-4D97-AF65-F5344CB8AC3E}">
        <p14:creationId xmlns:p14="http://schemas.microsoft.com/office/powerpoint/2010/main" val="1949128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219</TotalTime>
  <Words>495</Words>
  <Application>Microsoft Office PowerPoint</Application>
  <PresentationFormat>Widescreen</PresentationFormat>
  <Paragraphs>52</Paragraphs>
  <Slides>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Century Gothic</vt:lpstr>
      <vt:lpstr>Century Schoolbook</vt:lpstr>
      <vt:lpstr>Wingdings 3</vt:lpstr>
      <vt:lpstr>Ion</vt:lpstr>
      <vt:lpstr>Far ambassadør </vt:lpstr>
      <vt:lpstr>Hvorfor arbejde med fædre?</vt:lpstr>
      <vt:lpstr>PowerPoint-præsentation</vt:lpstr>
      <vt:lpstr>Fars involvering har positiv betydning for:</vt:lpstr>
      <vt:lpstr>Dårlig relation til far medfører tendens til:</vt:lpstr>
      <vt:lpstr>Hvordan inddrager vi bedre fædre i besøgene?</vt:lpstr>
    </vt:vector>
  </TitlesOfParts>
  <Company>Randers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 ambassadør</dc:title>
  <dc:creator>Rikke Nissen</dc:creator>
  <cp:lastModifiedBy>Rikke Nissen</cp:lastModifiedBy>
  <cp:revision>23</cp:revision>
  <dcterms:created xsi:type="dcterms:W3CDTF">2021-04-28T17:13:44Z</dcterms:created>
  <dcterms:modified xsi:type="dcterms:W3CDTF">2021-04-29T08:13:22Z</dcterms:modified>
</cp:coreProperties>
</file>