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13" r:id="rId5"/>
    <p:sldMasterId id="2147483701" r:id="rId6"/>
  </p:sldMasterIdLst>
  <p:notesMasterIdLst>
    <p:notesMasterId r:id="rId60"/>
  </p:notesMasterIdLst>
  <p:sldIdLst>
    <p:sldId id="265" r:id="rId7"/>
    <p:sldId id="363" r:id="rId8"/>
    <p:sldId id="381" r:id="rId9"/>
    <p:sldId id="327" r:id="rId10"/>
    <p:sldId id="269" r:id="rId11"/>
    <p:sldId id="268" r:id="rId12"/>
    <p:sldId id="367" r:id="rId13"/>
    <p:sldId id="294" r:id="rId14"/>
    <p:sldId id="370" r:id="rId15"/>
    <p:sldId id="326" r:id="rId16"/>
    <p:sldId id="328" r:id="rId17"/>
    <p:sldId id="365" r:id="rId18"/>
    <p:sldId id="297" r:id="rId19"/>
    <p:sldId id="296" r:id="rId20"/>
    <p:sldId id="331" r:id="rId21"/>
    <p:sldId id="330" r:id="rId22"/>
    <p:sldId id="392" r:id="rId23"/>
    <p:sldId id="298" r:id="rId24"/>
    <p:sldId id="341" r:id="rId25"/>
    <p:sldId id="292" r:id="rId26"/>
    <p:sldId id="343" r:id="rId27"/>
    <p:sldId id="283" r:id="rId28"/>
    <p:sldId id="344" r:id="rId29"/>
    <p:sldId id="390" r:id="rId30"/>
    <p:sldId id="346" r:id="rId31"/>
    <p:sldId id="342" r:id="rId32"/>
    <p:sldId id="289" r:id="rId33"/>
    <p:sldId id="379" r:id="rId34"/>
    <p:sldId id="371" r:id="rId35"/>
    <p:sldId id="377" r:id="rId36"/>
    <p:sldId id="394" r:id="rId37"/>
    <p:sldId id="395" r:id="rId38"/>
    <p:sldId id="323" r:id="rId39"/>
    <p:sldId id="325" r:id="rId40"/>
    <p:sldId id="393" r:id="rId41"/>
    <p:sldId id="303"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360" r:id="rId55"/>
    <p:sldId id="264" r:id="rId56"/>
    <p:sldId id="361" r:id="rId57"/>
    <p:sldId id="336" r:id="rId58"/>
    <p:sldId id="34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7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Qvist Kaasgaard" initials="KQK" lastIdx="3" clrIdx="0">
    <p:extLst>
      <p:ext uri="{19B8F6BF-5375-455C-9EA6-DF929625EA0E}">
        <p15:presenceInfo xmlns:p15="http://schemas.microsoft.com/office/powerpoint/2012/main" userId="S::KAQK@kl.dk::c40ef5bd-a5ae-4fd0-b609-8f344b8cc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22E"/>
    <a:srgbClr val="000000"/>
    <a:srgbClr val="E7E7E7"/>
    <a:srgbClr val="2B2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5226" autoAdjust="0"/>
  </p:normalViewPr>
  <p:slideViewPr>
    <p:cSldViewPr snapToGrid="0" snapToObjects="1">
      <p:cViewPr varScale="1">
        <p:scale>
          <a:sx n="78" d="100"/>
          <a:sy n="78" d="100"/>
        </p:scale>
        <p:origin x="1123" y="91"/>
      </p:cViewPr>
      <p:guideLst>
        <p:guide orient="horz" pos="3793"/>
        <p:guide pos="710"/>
      </p:guideLst>
    </p:cSldViewPr>
  </p:slideViewPr>
  <p:outlineViewPr>
    <p:cViewPr>
      <p:scale>
        <a:sx n="33" d="100"/>
        <a:sy n="33" d="100"/>
      </p:scale>
      <p:origin x="0" y="-15907"/>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91C19-6DE1-40D5-98E6-57271424D3DA}" type="doc">
      <dgm:prSet loTypeId="urn:microsoft.com/office/officeart/2005/8/layout/chevron1" loCatId="process" qsTypeId="urn:microsoft.com/office/officeart/2005/8/quickstyle/simple1" qsCatId="simple" csTypeId="urn:microsoft.com/office/officeart/2005/8/colors/accent1_2" csCatId="accent1" phldr="1"/>
      <dgm:spPr/>
    </dgm:pt>
    <dgm:pt modelId="{52D6CC07-CE75-4BFF-B6CC-8FD7F9CE0062}">
      <dgm:prSet phldrT="[Tekst]"/>
      <dgm:spPr/>
      <dgm:t>
        <a:bodyPr/>
        <a:lstStyle/>
        <a:p>
          <a:r>
            <a:rPr lang="da-DK" dirty="0"/>
            <a:t>Økonomi</a:t>
          </a:r>
        </a:p>
      </dgm:t>
    </dgm:pt>
    <dgm:pt modelId="{78B6602E-7257-486F-85E6-9BC95A8EBF28}" type="parTrans" cxnId="{74680FBA-61F5-4033-9385-4096DBFB8CFD}">
      <dgm:prSet/>
      <dgm:spPr/>
      <dgm:t>
        <a:bodyPr/>
        <a:lstStyle/>
        <a:p>
          <a:endParaRPr lang="da-DK"/>
        </a:p>
      </dgm:t>
    </dgm:pt>
    <dgm:pt modelId="{C3CA95D1-49F7-4D67-87B4-C361D817F9FA}" type="sibTrans" cxnId="{74680FBA-61F5-4033-9385-4096DBFB8CFD}">
      <dgm:prSet/>
      <dgm:spPr/>
      <dgm:t>
        <a:bodyPr/>
        <a:lstStyle/>
        <a:p>
          <a:endParaRPr lang="da-DK"/>
        </a:p>
      </dgm:t>
    </dgm:pt>
    <dgm:pt modelId="{AC2AB473-166A-422E-9B7F-57CCBA754909}">
      <dgm:prSet phldrT="[Tekst]"/>
      <dgm:spPr/>
      <dgm:t>
        <a:bodyPr/>
        <a:lstStyle/>
        <a:p>
          <a:r>
            <a:rPr lang="da-DK" dirty="0"/>
            <a:t>Betalingskontoret</a:t>
          </a:r>
        </a:p>
      </dgm:t>
    </dgm:pt>
    <dgm:pt modelId="{0C09AB9C-0DBF-4234-9835-17B76DAB5BE4}" type="parTrans" cxnId="{F9ADC0CE-43F8-4BF5-B124-EB5A23ECA24E}">
      <dgm:prSet/>
      <dgm:spPr/>
      <dgm:t>
        <a:bodyPr/>
        <a:lstStyle/>
        <a:p>
          <a:endParaRPr lang="da-DK"/>
        </a:p>
      </dgm:t>
    </dgm:pt>
    <dgm:pt modelId="{FC037F6B-0A0E-439C-8D30-3442EE8E200F}" type="sibTrans" cxnId="{F9ADC0CE-43F8-4BF5-B124-EB5A23ECA24E}">
      <dgm:prSet/>
      <dgm:spPr/>
      <dgm:t>
        <a:bodyPr/>
        <a:lstStyle/>
        <a:p>
          <a:endParaRPr lang="da-DK"/>
        </a:p>
      </dgm:t>
    </dgm:pt>
    <dgm:pt modelId="{09731FA0-C48E-4470-91CB-F6A5288D891A}">
      <dgm:prSet phldrT="[Tekst]"/>
      <dgm:spPr/>
      <dgm:t>
        <a:bodyPr/>
        <a:lstStyle/>
        <a:p>
          <a:r>
            <a:rPr lang="da-DK" dirty="0"/>
            <a:t>PSRM </a:t>
          </a:r>
        </a:p>
      </dgm:t>
    </dgm:pt>
    <dgm:pt modelId="{15148168-88BE-4A96-8ACA-25C1C8FE578C}" type="parTrans" cxnId="{1CACE994-DD9D-4AA1-8CB6-A42C21CE7FA2}">
      <dgm:prSet/>
      <dgm:spPr/>
      <dgm:t>
        <a:bodyPr/>
        <a:lstStyle/>
        <a:p>
          <a:endParaRPr lang="da-DK"/>
        </a:p>
      </dgm:t>
    </dgm:pt>
    <dgm:pt modelId="{1442F43D-9C83-44A1-88DB-9D934B10EB4F}" type="sibTrans" cxnId="{1CACE994-DD9D-4AA1-8CB6-A42C21CE7FA2}">
      <dgm:prSet/>
      <dgm:spPr/>
      <dgm:t>
        <a:bodyPr/>
        <a:lstStyle/>
        <a:p>
          <a:endParaRPr lang="da-DK"/>
        </a:p>
      </dgm:t>
    </dgm:pt>
    <dgm:pt modelId="{78291385-B784-4E1D-A828-0EA51059FDA6}" type="pres">
      <dgm:prSet presAssocID="{BCE91C19-6DE1-40D5-98E6-57271424D3DA}" presName="Name0" presStyleCnt="0">
        <dgm:presLayoutVars>
          <dgm:dir/>
          <dgm:animLvl val="lvl"/>
          <dgm:resizeHandles val="exact"/>
        </dgm:presLayoutVars>
      </dgm:prSet>
      <dgm:spPr/>
    </dgm:pt>
    <dgm:pt modelId="{54D49D0F-EAF2-4D47-A5DE-4BC607F91EB1}" type="pres">
      <dgm:prSet presAssocID="{52D6CC07-CE75-4BFF-B6CC-8FD7F9CE0062}" presName="parTxOnly" presStyleLbl="node1" presStyleIdx="0" presStyleCnt="3" custScaleY="100601">
        <dgm:presLayoutVars>
          <dgm:chMax val="0"/>
          <dgm:chPref val="0"/>
          <dgm:bulletEnabled val="1"/>
        </dgm:presLayoutVars>
      </dgm:prSet>
      <dgm:spPr/>
    </dgm:pt>
    <dgm:pt modelId="{CA661705-0CCE-4241-AD04-2E8B0C1787A2}" type="pres">
      <dgm:prSet presAssocID="{C3CA95D1-49F7-4D67-87B4-C361D817F9FA}" presName="parTxOnlySpace" presStyleCnt="0"/>
      <dgm:spPr/>
    </dgm:pt>
    <dgm:pt modelId="{69A4E504-D6BD-43BE-9A17-4FE70CAE9D5F}" type="pres">
      <dgm:prSet presAssocID="{AC2AB473-166A-422E-9B7F-57CCBA754909}" presName="parTxOnly" presStyleLbl="node1" presStyleIdx="1" presStyleCnt="3">
        <dgm:presLayoutVars>
          <dgm:chMax val="0"/>
          <dgm:chPref val="0"/>
          <dgm:bulletEnabled val="1"/>
        </dgm:presLayoutVars>
      </dgm:prSet>
      <dgm:spPr/>
    </dgm:pt>
    <dgm:pt modelId="{842746E3-2321-4C1C-9AC4-7FD12D2DFE37}" type="pres">
      <dgm:prSet presAssocID="{FC037F6B-0A0E-439C-8D30-3442EE8E200F}" presName="parTxOnlySpace" presStyleCnt="0"/>
      <dgm:spPr/>
    </dgm:pt>
    <dgm:pt modelId="{6BF77FC7-84ED-44EF-BA75-8B0ABFBA8C6E}" type="pres">
      <dgm:prSet presAssocID="{09731FA0-C48E-4470-91CB-F6A5288D891A}" presName="parTxOnly" presStyleLbl="node1" presStyleIdx="2" presStyleCnt="3">
        <dgm:presLayoutVars>
          <dgm:chMax val="0"/>
          <dgm:chPref val="0"/>
          <dgm:bulletEnabled val="1"/>
        </dgm:presLayoutVars>
      </dgm:prSet>
      <dgm:spPr/>
    </dgm:pt>
  </dgm:ptLst>
  <dgm:cxnLst>
    <dgm:cxn modelId="{E04AD640-6E26-40B1-9505-9CB87B635384}" type="presOf" srcId="{BCE91C19-6DE1-40D5-98E6-57271424D3DA}" destId="{78291385-B784-4E1D-A828-0EA51059FDA6}" srcOrd="0" destOrd="0" presId="urn:microsoft.com/office/officeart/2005/8/layout/chevron1"/>
    <dgm:cxn modelId="{C2249C81-60AE-425C-9159-B01B7EF758E8}" type="presOf" srcId="{09731FA0-C48E-4470-91CB-F6A5288D891A}" destId="{6BF77FC7-84ED-44EF-BA75-8B0ABFBA8C6E}" srcOrd="0" destOrd="0" presId="urn:microsoft.com/office/officeart/2005/8/layout/chevron1"/>
    <dgm:cxn modelId="{1CACE994-DD9D-4AA1-8CB6-A42C21CE7FA2}" srcId="{BCE91C19-6DE1-40D5-98E6-57271424D3DA}" destId="{09731FA0-C48E-4470-91CB-F6A5288D891A}" srcOrd="2" destOrd="0" parTransId="{15148168-88BE-4A96-8ACA-25C1C8FE578C}" sibTransId="{1442F43D-9C83-44A1-88DB-9D934B10EB4F}"/>
    <dgm:cxn modelId="{74680FBA-61F5-4033-9385-4096DBFB8CFD}" srcId="{BCE91C19-6DE1-40D5-98E6-57271424D3DA}" destId="{52D6CC07-CE75-4BFF-B6CC-8FD7F9CE0062}" srcOrd="0" destOrd="0" parTransId="{78B6602E-7257-486F-85E6-9BC95A8EBF28}" sibTransId="{C3CA95D1-49F7-4D67-87B4-C361D817F9FA}"/>
    <dgm:cxn modelId="{F9ADC0CE-43F8-4BF5-B124-EB5A23ECA24E}" srcId="{BCE91C19-6DE1-40D5-98E6-57271424D3DA}" destId="{AC2AB473-166A-422E-9B7F-57CCBA754909}" srcOrd="1" destOrd="0" parTransId="{0C09AB9C-0DBF-4234-9835-17B76DAB5BE4}" sibTransId="{FC037F6B-0A0E-439C-8D30-3442EE8E200F}"/>
    <dgm:cxn modelId="{F59236D6-05AA-46A7-97F7-7323EAE4A253}" type="presOf" srcId="{AC2AB473-166A-422E-9B7F-57CCBA754909}" destId="{69A4E504-D6BD-43BE-9A17-4FE70CAE9D5F}" srcOrd="0" destOrd="0" presId="urn:microsoft.com/office/officeart/2005/8/layout/chevron1"/>
    <dgm:cxn modelId="{DCADB8EB-B464-4376-9BAC-11152BB4043A}" type="presOf" srcId="{52D6CC07-CE75-4BFF-B6CC-8FD7F9CE0062}" destId="{54D49D0F-EAF2-4D47-A5DE-4BC607F91EB1}" srcOrd="0" destOrd="0" presId="urn:microsoft.com/office/officeart/2005/8/layout/chevron1"/>
    <dgm:cxn modelId="{9A10404F-1C57-407A-9B01-B5A077AE3AEB}" type="presParOf" srcId="{78291385-B784-4E1D-A828-0EA51059FDA6}" destId="{54D49D0F-EAF2-4D47-A5DE-4BC607F91EB1}" srcOrd="0" destOrd="0" presId="urn:microsoft.com/office/officeart/2005/8/layout/chevron1"/>
    <dgm:cxn modelId="{81789521-5608-448C-AA71-6E9920A30937}" type="presParOf" srcId="{78291385-B784-4E1D-A828-0EA51059FDA6}" destId="{CA661705-0CCE-4241-AD04-2E8B0C1787A2}" srcOrd="1" destOrd="0" presId="urn:microsoft.com/office/officeart/2005/8/layout/chevron1"/>
    <dgm:cxn modelId="{7ECC432C-A2C0-49F6-BBCE-39F3E5A6CA5C}" type="presParOf" srcId="{78291385-B784-4E1D-A828-0EA51059FDA6}" destId="{69A4E504-D6BD-43BE-9A17-4FE70CAE9D5F}" srcOrd="2" destOrd="0" presId="urn:microsoft.com/office/officeart/2005/8/layout/chevron1"/>
    <dgm:cxn modelId="{484A4D43-846B-4DE4-982A-EAB7E2C1C7FD}" type="presParOf" srcId="{78291385-B784-4E1D-A828-0EA51059FDA6}" destId="{842746E3-2321-4C1C-9AC4-7FD12D2DFE37}" srcOrd="3" destOrd="0" presId="urn:microsoft.com/office/officeart/2005/8/layout/chevron1"/>
    <dgm:cxn modelId="{4869E9F2-493E-423A-A833-70D90CEFC4E2}" type="presParOf" srcId="{78291385-B784-4E1D-A828-0EA51059FDA6}" destId="{6BF77FC7-84ED-44EF-BA75-8B0ABFBA8C6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49D0F-EAF2-4D47-A5DE-4BC607F91EB1}">
      <dsp:nvSpPr>
        <dsp:cNvPr id="0" name=""/>
        <dsp:cNvSpPr/>
      </dsp:nvSpPr>
      <dsp:spPr>
        <a:xfrm>
          <a:off x="1536" y="274097"/>
          <a:ext cx="1871689" cy="7531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Økonomi</a:t>
          </a:r>
        </a:p>
      </dsp:txBody>
      <dsp:txXfrm>
        <a:off x="378124" y="274097"/>
        <a:ext cx="1118514" cy="753175"/>
      </dsp:txXfrm>
    </dsp:sp>
    <dsp:sp modelId="{69A4E504-D6BD-43BE-9A17-4FE70CAE9D5F}">
      <dsp:nvSpPr>
        <dsp:cNvPr id="0" name=""/>
        <dsp:cNvSpPr/>
      </dsp:nvSpPr>
      <dsp:spPr>
        <a:xfrm>
          <a:off x="1686057" y="276347"/>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Betalingskontoret</a:t>
          </a:r>
        </a:p>
      </dsp:txBody>
      <dsp:txXfrm>
        <a:off x="2060395" y="276347"/>
        <a:ext cx="1123014" cy="748675"/>
      </dsp:txXfrm>
    </dsp:sp>
    <dsp:sp modelId="{6BF77FC7-84ED-44EF-BA75-8B0ABFBA8C6E}">
      <dsp:nvSpPr>
        <dsp:cNvPr id="0" name=""/>
        <dsp:cNvSpPr/>
      </dsp:nvSpPr>
      <dsp:spPr>
        <a:xfrm>
          <a:off x="3370577" y="276347"/>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PSRM </a:t>
          </a:r>
        </a:p>
      </dsp:txBody>
      <dsp:txXfrm>
        <a:off x="3744915" y="276347"/>
        <a:ext cx="1123014" cy="748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65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11</a:t>
            </a:fld>
            <a:endParaRPr lang="en-US"/>
          </a:p>
        </p:txBody>
      </p:sp>
    </p:spTree>
    <p:extLst>
      <p:ext uri="{BB962C8B-B14F-4D97-AF65-F5344CB8AC3E}">
        <p14:creationId xmlns:p14="http://schemas.microsoft.com/office/powerpoint/2010/main" val="188627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75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15</a:t>
            </a:fld>
            <a:endParaRPr lang="en-US"/>
          </a:p>
        </p:txBody>
      </p:sp>
    </p:spTree>
    <p:extLst>
      <p:ext uri="{BB962C8B-B14F-4D97-AF65-F5344CB8AC3E}">
        <p14:creationId xmlns:p14="http://schemas.microsoft.com/office/powerpoint/2010/main" val="1843170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16</a:t>
            </a:fld>
            <a:endParaRPr lang="en-US"/>
          </a:p>
        </p:txBody>
      </p:sp>
    </p:spTree>
    <p:extLst>
      <p:ext uri="{BB962C8B-B14F-4D97-AF65-F5344CB8AC3E}">
        <p14:creationId xmlns:p14="http://schemas.microsoft.com/office/powerpoint/2010/main" val="345683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17</a:t>
            </a:fld>
            <a:endParaRPr lang="en-US"/>
          </a:p>
        </p:txBody>
      </p:sp>
    </p:spTree>
    <p:extLst>
      <p:ext uri="{BB962C8B-B14F-4D97-AF65-F5344CB8AC3E}">
        <p14:creationId xmlns:p14="http://schemas.microsoft.com/office/powerpoint/2010/main" val="982857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18</a:t>
            </a:fld>
            <a:endParaRPr lang="en-US"/>
          </a:p>
        </p:txBody>
      </p:sp>
    </p:spTree>
    <p:extLst>
      <p:ext uri="{BB962C8B-B14F-4D97-AF65-F5344CB8AC3E}">
        <p14:creationId xmlns:p14="http://schemas.microsoft.com/office/powerpoint/2010/main" val="2469509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19</a:t>
            </a:fld>
            <a:endParaRPr lang="en-US"/>
          </a:p>
        </p:txBody>
      </p:sp>
    </p:spTree>
    <p:extLst>
      <p:ext uri="{BB962C8B-B14F-4D97-AF65-F5344CB8AC3E}">
        <p14:creationId xmlns:p14="http://schemas.microsoft.com/office/powerpoint/2010/main" val="324513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20</a:t>
            </a:fld>
            <a:endParaRPr lang="en-US"/>
          </a:p>
        </p:txBody>
      </p:sp>
    </p:spTree>
    <p:extLst>
      <p:ext uri="{BB962C8B-B14F-4D97-AF65-F5344CB8AC3E}">
        <p14:creationId xmlns:p14="http://schemas.microsoft.com/office/powerpoint/2010/main" val="190311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21</a:t>
            </a:fld>
            <a:endParaRPr lang="en-US"/>
          </a:p>
        </p:txBody>
      </p:sp>
    </p:spTree>
    <p:extLst>
      <p:ext uri="{BB962C8B-B14F-4D97-AF65-F5344CB8AC3E}">
        <p14:creationId xmlns:p14="http://schemas.microsoft.com/office/powerpoint/2010/main" val="421791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22</a:t>
            </a:fld>
            <a:endParaRPr lang="en-US"/>
          </a:p>
        </p:txBody>
      </p:sp>
    </p:spTree>
    <p:extLst>
      <p:ext uri="{BB962C8B-B14F-4D97-AF65-F5344CB8AC3E}">
        <p14:creationId xmlns:p14="http://schemas.microsoft.com/office/powerpoint/2010/main" val="147023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764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23</a:t>
            </a:fld>
            <a:endParaRPr lang="en-US"/>
          </a:p>
        </p:txBody>
      </p:sp>
    </p:spTree>
    <p:extLst>
      <p:ext uri="{BB962C8B-B14F-4D97-AF65-F5344CB8AC3E}">
        <p14:creationId xmlns:p14="http://schemas.microsoft.com/office/powerpoint/2010/main" val="3542223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24</a:t>
            </a:fld>
            <a:endParaRPr lang="en-US"/>
          </a:p>
        </p:txBody>
      </p:sp>
    </p:spTree>
    <p:extLst>
      <p:ext uri="{BB962C8B-B14F-4D97-AF65-F5344CB8AC3E}">
        <p14:creationId xmlns:p14="http://schemas.microsoft.com/office/powerpoint/2010/main" val="248186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25</a:t>
            </a:fld>
            <a:endParaRPr lang="en-US"/>
          </a:p>
        </p:txBody>
      </p:sp>
    </p:spTree>
    <p:extLst>
      <p:ext uri="{BB962C8B-B14F-4D97-AF65-F5344CB8AC3E}">
        <p14:creationId xmlns:p14="http://schemas.microsoft.com/office/powerpoint/2010/main" val="1963563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26</a:t>
            </a:fld>
            <a:endParaRPr lang="en-US"/>
          </a:p>
        </p:txBody>
      </p:sp>
    </p:spTree>
    <p:extLst>
      <p:ext uri="{BB962C8B-B14F-4D97-AF65-F5344CB8AC3E}">
        <p14:creationId xmlns:p14="http://schemas.microsoft.com/office/powerpoint/2010/main" val="290450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27</a:t>
            </a:fld>
            <a:endParaRPr lang="en-US"/>
          </a:p>
        </p:txBody>
      </p:sp>
    </p:spTree>
    <p:extLst>
      <p:ext uri="{BB962C8B-B14F-4D97-AF65-F5344CB8AC3E}">
        <p14:creationId xmlns:p14="http://schemas.microsoft.com/office/powerpoint/2010/main" val="864679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28</a:t>
            </a:fld>
            <a:endParaRPr lang="en-US"/>
          </a:p>
        </p:txBody>
      </p:sp>
    </p:spTree>
    <p:extLst>
      <p:ext uri="{BB962C8B-B14F-4D97-AF65-F5344CB8AC3E}">
        <p14:creationId xmlns:p14="http://schemas.microsoft.com/office/powerpoint/2010/main" val="305474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29</a:t>
            </a:fld>
            <a:endParaRPr lang="en-US"/>
          </a:p>
        </p:txBody>
      </p:sp>
    </p:spTree>
    <p:extLst>
      <p:ext uri="{BB962C8B-B14F-4D97-AF65-F5344CB8AC3E}">
        <p14:creationId xmlns:p14="http://schemas.microsoft.com/office/powerpoint/2010/main" val="160042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30</a:t>
            </a:fld>
            <a:endParaRPr lang="en-US"/>
          </a:p>
        </p:txBody>
      </p:sp>
    </p:spTree>
    <p:extLst>
      <p:ext uri="{BB962C8B-B14F-4D97-AF65-F5344CB8AC3E}">
        <p14:creationId xmlns:p14="http://schemas.microsoft.com/office/powerpoint/2010/main" val="3944962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27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32</a:t>
            </a:fld>
            <a:endParaRPr lang="en-US"/>
          </a:p>
        </p:txBody>
      </p:sp>
    </p:spTree>
    <p:extLst>
      <p:ext uri="{BB962C8B-B14F-4D97-AF65-F5344CB8AC3E}">
        <p14:creationId xmlns:p14="http://schemas.microsoft.com/office/powerpoint/2010/main" val="43607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a:t>
            </a:fld>
            <a:endParaRPr lang="en-US"/>
          </a:p>
        </p:txBody>
      </p:sp>
    </p:spTree>
    <p:extLst>
      <p:ext uri="{BB962C8B-B14F-4D97-AF65-F5344CB8AC3E}">
        <p14:creationId xmlns:p14="http://schemas.microsoft.com/office/powerpoint/2010/main" val="1473397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33</a:t>
            </a:fld>
            <a:endParaRPr lang="en-US"/>
          </a:p>
        </p:txBody>
      </p:sp>
    </p:spTree>
    <p:extLst>
      <p:ext uri="{BB962C8B-B14F-4D97-AF65-F5344CB8AC3E}">
        <p14:creationId xmlns:p14="http://schemas.microsoft.com/office/powerpoint/2010/main" val="3275870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34</a:t>
            </a:fld>
            <a:endParaRPr lang="en-US"/>
          </a:p>
        </p:txBody>
      </p:sp>
    </p:spTree>
    <p:extLst>
      <p:ext uri="{BB962C8B-B14F-4D97-AF65-F5344CB8AC3E}">
        <p14:creationId xmlns:p14="http://schemas.microsoft.com/office/powerpoint/2010/main" val="930009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35</a:t>
            </a:fld>
            <a:endParaRPr lang="en-US"/>
          </a:p>
        </p:txBody>
      </p:sp>
    </p:spTree>
    <p:extLst>
      <p:ext uri="{BB962C8B-B14F-4D97-AF65-F5344CB8AC3E}">
        <p14:creationId xmlns:p14="http://schemas.microsoft.com/office/powerpoint/2010/main" val="2821453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53</a:t>
            </a:fld>
            <a:endParaRPr lang="en-US"/>
          </a:p>
        </p:txBody>
      </p:sp>
    </p:spTree>
    <p:extLst>
      <p:ext uri="{BB962C8B-B14F-4D97-AF65-F5344CB8AC3E}">
        <p14:creationId xmlns:p14="http://schemas.microsoft.com/office/powerpoint/2010/main" val="226225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5</a:t>
            </a:fld>
            <a:endParaRPr lang="en-US"/>
          </a:p>
        </p:txBody>
      </p:sp>
    </p:spTree>
    <p:extLst>
      <p:ext uri="{BB962C8B-B14F-4D97-AF65-F5344CB8AC3E}">
        <p14:creationId xmlns:p14="http://schemas.microsoft.com/office/powerpoint/2010/main" val="84584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6</a:t>
            </a:fld>
            <a:endParaRPr lang="en-US"/>
          </a:p>
        </p:txBody>
      </p:sp>
    </p:spTree>
    <p:extLst>
      <p:ext uri="{BB962C8B-B14F-4D97-AF65-F5344CB8AC3E}">
        <p14:creationId xmlns:p14="http://schemas.microsoft.com/office/powerpoint/2010/main" val="1029280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8</a:t>
            </a:fld>
            <a:endParaRPr lang="en-US"/>
          </a:p>
        </p:txBody>
      </p:sp>
    </p:spTree>
    <p:extLst>
      <p:ext uri="{BB962C8B-B14F-4D97-AF65-F5344CB8AC3E}">
        <p14:creationId xmlns:p14="http://schemas.microsoft.com/office/powerpoint/2010/main" val="289605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9</a:t>
            </a:fld>
            <a:endParaRPr lang="en-US"/>
          </a:p>
        </p:txBody>
      </p:sp>
    </p:spTree>
    <p:extLst>
      <p:ext uri="{BB962C8B-B14F-4D97-AF65-F5344CB8AC3E}">
        <p14:creationId xmlns:p14="http://schemas.microsoft.com/office/powerpoint/2010/main" val="308135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10</a:t>
            </a:fld>
            <a:endParaRPr lang="en-US"/>
          </a:p>
        </p:txBody>
      </p:sp>
    </p:spTree>
    <p:extLst>
      <p:ext uri="{BB962C8B-B14F-4D97-AF65-F5344CB8AC3E}">
        <p14:creationId xmlns:p14="http://schemas.microsoft.com/office/powerpoint/2010/main" val="2958306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fast baggrundsbille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6"/>
          <p:cNvSpPr>
            <a:spLocks noGrp="1"/>
          </p:cNvSpPr>
          <p:nvPr>
            <p:ph type="body" sz="quarter" idx="10" hasCustomPrompt="1"/>
          </p:nvPr>
        </p:nvSpPr>
        <p:spPr>
          <a:xfrm>
            <a:off x="1042861" y="2240217"/>
            <a:ext cx="7168451" cy="960183"/>
          </a:xfrm>
        </p:spPr>
        <p:txBody>
          <a:bodyPr>
            <a:normAutofit/>
          </a:bodyPr>
          <a:lstStyle>
            <a:lvl1pPr marL="0" indent="0">
              <a:buNone/>
              <a:defRPr sz="5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3044952"/>
            <a:ext cx="7168451" cy="648589"/>
          </a:xfrm>
        </p:spPr>
        <p:txBody>
          <a:bodyPr>
            <a:normAutofit/>
          </a:bodyPr>
          <a:lstStyle>
            <a:lvl1pPr marL="0" indent="0">
              <a:buNone/>
              <a:defRPr sz="3500" baseline="0">
                <a:solidFill>
                  <a:schemeClr val="bg1"/>
                </a:solidFill>
              </a:defRPr>
            </a:lvl1pPr>
          </a:lstStyle>
          <a:p>
            <a:pPr lvl="0"/>
            <a:r>
              <a:rPr lang="da-DK" noProof="0" dirty="0"/>
              <a:t>Underoverskrift</a:t>
            </a:r>
          </a:p>
        </p:txBody>
      </p:sp>
      <p:sp>
        <p:nvSpPr>
          <p:cNvPr id="11" name="Donut 10"/>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cSld>
  <p:clrMapOvr>
    <a:masterClrMapping/>
  </p:clrMapOvr>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guide id="3" pos="665" userDrawn="1">
          <p15:clr>
            <a:srgbClr val="FBAE40"/>
          </p15:clr>
        </p15:guide>
        <p15:guide id="4" orient="horz" pos="2160" userDrawn="1">
          <p15:clr>
            <a:srgbClr val="FBAE40"/>
          </p15:clr>
        </p15:guide>
        <p15:guide id="5" pos="74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højrestillet billede - blå">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1" name="Rectangle 10"/>
          <p:cNvSpPr/>
          <p:nvPr userDrawn="1"/>
        </p:nvSpPr>
        <p:spPr>
          <a:xfrm>
            <a:off x="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bg1"/>
                </a:solidFill>
              </a:defRPr>
            </a:lvl1pPr>
          </a:lstStyle>
          <a:p>
            <a:pPr lvl="0"/>
            <a:r>
              <a:rPr lang="da-DK" noProof="0" dirty="0"/>
              <a:t>Brødtekst</a:t>
            </a:r>
          </a:p>
        </p:txBody>
      </p:sp>
      <p:sp>
        <p:nvSpPr>
          <p:cNvPr id="3" name="Slide Number Placeholder 2"/>
          <p:cNvSpPr>
            <a:spLocks noGrp="1"/>
          </p:cNvSpPr>
          <p:nvPr>
            <p:ph type="sldNum" sz="quarter" idx="17"/>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3"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tx1"/>
                </a:solidFill>
              </a:defRPr>
            </a:lvl1pPr>
          </a:lstStyle>
          <a:p>
            <a:pPr lvl="0"/>
            <a:r>
              <a:rPr lang="da-DK" noProof="0" dirty="0"/>
              <a:t>Brødtekst</a:t>
            </a:r>
          </a:p>
        </p:txBody>
      </p:sp>
      <p:sp>
        <p:nvSpPr>
          <p:cNvPr id="9" name="Donut 8"/>
          <p:cNvSpPr/>
          <p:nvPr userDrawn="1"/>
        </p:nvSpPr>
        <p:spPr>
          <a:xfrm>
            <a:off x="-106553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extLst>
      <p:ext uri="{BB962C8B-B14F-4D97-AF65-F5344CB8AC3E}">
        <p14:creationId xmlns:p14="http://schemas.microsoft.com/office/powerpoint/2010/main" val="140124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 blå">
    <p:spTree>
      <p:nvGrpSpPr>
        <p:cNvPr id="1" name=""/>
        <p:cNvGrpSpPr/>
        <p:nvPr/>
      </p:nvGrpSpPr>
      <p:grpSpPr>
        <a:xfrm>
          <a:off x="0" y="0"/>
          <a:ext cx="0" cy="0"/>
          <a:chOff x="0" y="0"/>
          <a:chExt cx="0" cy="0"/>
        </a:xfrm>
      </p:grpSpPr>
      <p:sp>
        <p:nvSpPr>
          <p:cNvPr id="11" name="Rectangle 10"/>
          <p:cNvSpPr/>
          <p:nvPr userDrawn="1"/>
        </p:nvSpPr>
        <p:spPr>
          <a:xfrm>
            <a:off x="612000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3" name="TextBox 12"/>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d to billeder">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1042987" y="3385824"/>
            <a:ext cx="7200000" cy="1143000"/>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1042989" y="4528824"/>
            <a:ext cx="7199998" cy="1499802"/>
          </a:xfrm>
        </p:spPr>
        <p:txBody>
          <a:bodyPr numCol="1" spcCol="720000">
            <a:normAutofit/>
          </a:bodyPr>
          <a:lstStyle>
            <a:lvl1pPr marL="0" indent="0" algn="l">
              <a:buNone/>
              <a:defRPr sz="1400" baseline="0">
                <a:solidFill>
                  <a:schemeClr val="tx1"/>
                </a:solidFill>
              </a:defRPr>
            </a:lvl1pPr>
          </a:lstStyle>
          <a:p>
            <a:pPr lvl="0"/>
            <a:r>
              <a:rPr lang="da-DK" noProof="0" dirty="0"/>
              <a:t>Brødtekst (en kolonne)</a:t>
            </a:r>
          </a:p>
        </p:txBody>
      </p:sp>
      <p:sp>
        <p:nvSpPr>
          <p:cNvPr id="9" name="Picture Placeholder 3"/>
          <p:cNvSpPr>
            <a:spLocks noGrp="1"/>
          </p:cNvSpPr>
          <p:nvPr>
            <p:ph type="pic" sz="quarter" idx="16" hasCustomPrompt="1"/>
          </p:nvPr>
        </p:nvSpPr>
        <p:spPr>
          <a:xfrm>
            <a:off x="607200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0" name="Donut 9"/>
          <p:cNvSpPr/>
          <p:nvPr userDrawn="1"/>
        </p:nvSpPr>
        <p:spPr>
          <a:xfrm>
            <a:off x="-117856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Slide Number Placeholder 12"/>
          <p:cNvSpPr>
            <a:spLocks noGrp="1"/>
          </p:cNvSpPr>
          <p:nvPr>
            <p:ph type="sldNum" sz="quarter" idx="18"/>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7" name="TextBox 16"/>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to billeder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Prøv at holde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1</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linje.</a:t>
            </a:r>
          </a:p>
        </p:txBody>
      </p:sp>
      <p:sp>
        <p:nvSpPr>
          <p:cNvPr id="12"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26570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med Logo">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6" name="TextBox 5"/>
          <p:cNvSpPr txBox="1"/>
          <p:nvPr userDrawn="1"/>
        </p:nvSpPr>
        <p:spPr>
          <a:xfrm>
            <a:off x="-2590800" y="17531"/>
            <a:ext cx="2429288" cy="2308324"/>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Du kan bruge</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en blank side som denne, hvis du vil</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lave din helt egen side.</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Skrifttype: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skrifttypen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til al tekst.</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Overskrifter: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40px Fed</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Brødtekster: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14px Almindelig </a:t>
            </a:r>
            <a:endParaRPr lang="da-DK" sz="1200" b="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7"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62214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3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a-DK"/>
              <a:t>Klik for at redigere titeltypografien i masteren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extLst>
      <p:ext uri="{BB962C8B-B14F-4D97-AF65-F5344CB8AC3E}">
        <p14:creationId xmlns:p14="http://schemas.microsoft.com/office/powerpoint/2010/main" val="180056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97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30996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1431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1" hasCustomPrompt="1"/>
          </p:nvPr>
        </p:nvSpPr>
        <p:spPr>
          <a:xfrm>
            <a:off x="1042861" y="2240217"/>
            <a:ext cx="7168451" cy="960183"/>
          </a:xfrm>
        </p:spPr>
        <p:txBody>
          <a:bodyPr>
            <a:normAutofit/>
          </a:bodyPr>
          <a:lstStyle>
            <a:lvl1pPr marL="0" indent="0">
              <a:buNone/>
              <a:defRPr sz="5000" b="1">
                <a:solidFill>
                  <a:schemeClr val="tx1"/>
                </a:solidFill>
              </a:defRPr>
            </a:lvl1pPr>
          </a:lstStyle>
          <a:p>
            <a:pPr lvl="0"/>
            <a:r>
              <a:rPr lang="da-DK" noProof="0" dirty="0"/>
              <a:t>Overskrift</a:t>
            </a:r>
          </a:p>
        </p:txBody>
      </p:sp>
      <p:sp>
        <p:nvSpPr>
          <p:cNvPr id="8" name="Text Placeholder 8"/>
          <p:cNvSpPr>
            <a:spLocks noGrp="1"/>
          </p:cNvSpPr>
          <p:nvPr>
            <p:ph type="body" sz="quarter" idx="12" hasCustomPrompt="1"/>
          </p:nvPr>
        </p:nvSpPr>
        <p:spPr>
          <a:xfrm>
            <a:off x="1042861" y="3044952"/>
            <a:ext cx="7168451" cy="648589"/>
          </a:xfrm>
        </p:spPr>
        <p:txBody>
          <a:bodyPr>
            <a:normAutofit/>
          </a:bodyPr>
          <a:lstStyle>
            <a:lvl1pPr marL="0" indent="0">
              <a:buNone/>
              <a:defRPr sz="3500" baseline="0">
                <a:solidFill>
                  <a:schemeClr val="tx1"/>
                </a:solidFill>
              </a:defRPr>
            </a:lvl1pPr>
          </a:lstStyle>
          <a:p>
            <a:pPr lvl="0"/>
            <a:r>
              <a:rPr lang="da-DK" noProof="0" dirty="0"/>
              <a:t>Underoverskrift</a:t>
            </a:r>
          </a:p>
        </p:txBody>
      </p:sp>
      <p:sp>
        <p:nvSpPr>
          <p:cNvPr id="10" name="TextBox 9"/>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extLst>
      <p:ext uri="{BB962C8B-B14F-4D97-AF65-F5344CB8AC3E}">
        <p14:creationId xmlns:p14="http://schemas.microsoft.com/office/powerpoint/2010/main" val="10935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7178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27C6BD73-5B12-4ABD-B6A0-042C650ED448}" type="datetimeFigureOut">
              <a:rPr lang="da-DK" smtClean="0"/>
              <a:t>13-08-2024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21206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7C6BD73-5B12-4ABD-B6A0-042C650ED448}" type="datetimeFigureOut">
              <a:rPr lang="da-DK" smtClean="0"/>
              <a:t>13-08-2024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71009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7C6BD73-5B12-4ABD-B6A0-042C650ED448}" type="datetimeFigureOut">
              <a:rPr lang="da-DK" smtClean="0"/>
              <a:t>13-08-2024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22310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7C6BD73-5B12-4ABD-B6A0-042C650ED448}" type="datetimeFigureOut">
              <a:rPr lang="da-DK" smtClean="0"/>
              <a:t>13-08-2024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53876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13-08-2024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99426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13-08-2024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363943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414204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3402225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318604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Donut 7"/>
          <p:cNvSpPr/>
          <p:nvPr userDrawn="1"/>
        </p:nvSpPr>
        <p:spPr>
          <a:xfrm>
            <a:off x="-69986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5"/>
          <p:cNvSpPr>
            <a:spLocks noGrp="1"/>
          </p:cNvSpPr>
          <p:nvPr>
            <p:ph type="body" sz="quarter" idx="12" hasCustomPrompt="1"/>
          </p:nvPr>
        </p:nvSpPr>
        <p:spPr>
          <a:xfrm>
            <a:off x="1042860" y="680724"/>
            <a:ext cx="8999999" cy="1414776"/>
          </a:xfrm>
        </p:spPr>
        <p:txBody>
          <a:bodyPr>
            <a:normAutofit/>
          </a:bodyPr>
          <a:lstStyle>
            <a:lvl1pPr marL="0" indent="0">
              <a:buNone/>
              <a:defRPr sz="4000" b="1" baseline="0">
                <a:solidFill>
                  <a:schemeClr val="tx1"/>
                </a:solidFill>
              </a:defRPr>
            </a:lvl1pPr>
          </a:lstStyle>
          <a:p>
            <a:pPr lvl="0"/>
            <a:r>
              <a:rPr lang="da-DK" noProof="0" dirty="0"/>
              <a:t>Agenda overskrift</a:t>
            </a:r>
          </a:p>
        </p:txBody>
      </p:sp>
      <p:sp>
        <p:nvSpPr>
          <p:cNvPr id="6" name="Text Placeholder 8"/>
          <p:cNvSpPr>
            <a:spLocks noGrp="1"/>
          </p:cNvSpPr>
          <p:nvPr>
            <p:ph type="body" sz="quarter" idx="13" hasCustomPrompt="1"/>
          </p:nvPr>
        </p:nvSpPr>
        <p:spPr>
          <a:xfrm>
            <a:off x="1042860" y="2095500"/>
            <a:ext cx="9000000" cy="2905538"/>
          </a:xfrm>
        </p:spPr>
        <p:txBody>
          <a:bodyPr numCol="1" spcCol="720000">
            <a:normAutofit/>
          </a:bodyPr>
          <a:lstStyle>
            <a:lvl1pPr marL="285750" indent="-285750">
              <a:buFont typeface="Arial" charset="0"/>
              <a:buChar char="•"/>
              <a:defRPr sz="1800" baseline="0">
                <a:solidFill>
                  <a:schemeClr val="tx1"/>
                </a:solidFill>
              </a:defRPr>
            </a:lvl1pPr>
            <a:lvl2pPr>
              <a:defRPr sz="1800"/>
            </a:lvl2pPr>
            <a:lvl3pPr>
              <a:defRPr sz="1800"/>
            </a:lvl3pPr>
            <a:lvl4pPr marL="1371600" indent="0">
              <a:buNone/>
              <a:defRPr/>
            </a:lvl4pPr>
          </a:lstStyle>
          <a:p>
            <a:pPr lvl="0"/>
            <a:r>
              <a:rPr lang="da-DK" noProof="0" dirty="0"/>
              <a:t>Agenda punkt</a:t>
            </a:r>
          </a:p>
          <a:p>
            <a:pPr lvl="1"/>
            <a:r>
              <a:rPr lang="da-DK" noProof="0" dirty="0"/>
              <a:t>Agenda punkt</a:t>
            </a:r>
          </a:p>
          <a:p>
            <a:pPr lvl="2"/>
            <a:r>
              <a:rPr lang="da-DK" noProof="0" dirty="0"/>
              <a:t>Agenda punkt</a:t>
            </a:r>
          </a:p>
        </p:txBody>
      </p:sp>
      <p:sp>
        <p:nvSpPr>
          <p:cNvPr id="13" name="TextBox 12"/>
          <p:cNvSpPr txBox="1"/>
          <p:nvPr userDrawn="1"/>
        </p:nvSpPr>
        <p:spPr>
          <a:xfrm>
            <a:off x="-2210404" y="25363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agenda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endParaRPr lang="da-DK" sz="1200" kern="1200" baseline="0" noProof="0">
              <a:solidFill>
                <a:srgbClr val="FF0000"/>
              </a:solidFill>
              <a:latin typeface="+mn-lt"/>
              <a:ea typeface="Calibri" panose="020F0502020204030204" pitchFamily="34" charset="0"/>
              <a:cs typeface="Arial" panose="020B0604020202020204" pitchFamily="34" charset="0"/>
            </a:endParaRP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803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78863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837936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94938AE-DB21-449F-B58D-55AF91D0BC42}" type="datetimeFigureOut">
              <a:rPr lang="da-DK" smtClean="0"/>
              <a:t>13-08-2024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21185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94938AE-DB21-449F-B58D-55AF91D0BC42}" type="datetimeFigureOut">
              <a:rPr lang="da-DK" smtClean="0"/>
              <a:t>13-08-2024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9688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94938AE-DB21-449F-B58D-55AF91D0BC42}" type="datetimeFigureOut">
              <a:rPr lang="da-DK" smtClean="0"/>
              <a:t>13-08-2024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09254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94938AE-DB21-449F-B58D-55AF91D0BC42}" type="datetimeFigureOut">
              <a:rPr lang="da-DK" smtClean="0"/>
              <a:t>13-08-2024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505589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13-08-2024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125967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13-08-2024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4243599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70468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13-08-2024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79442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med baggrundsbille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8" name="Donut 7"/>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495135"/>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p:spPr>
        <p:txBody>
          <a:bodyPr anchor="ctr">
            <a:normAutofit/>
          </a:bodyPr>
          <a:lstStyle>
            <a:lvl1pPr marL="0" indent="0" algn="ctr">
              <a:buNone/>
              <a:defRPr sz="1800" baseline="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3" hasCustomPrompt="1"/>
          </p:nvPr>
        </p:nvSpPr>
        <p:spPr>
          <a:xfrm>
            <a:off x="1042861" y="2570417"/>
            <a:ext cx="9000000" cy="1468183"/>
          </a:xfrm>
        </p:spPr>
        <p:txBody>
          <a:bodyPr>
            <a:normAutofit/>
          </a:bodyPr>
          <a:lstStyle>
            <a:lvl1pPr marL="0" indent="0">
              <a:buNone/>
              <a:defRPr sz="4000" b="1">
                <a:solidFill>
                  <a:schemeClr val="tx1"/>
                </a:solidFill>
              </a:defRPr>
            </a:lvl1pPr>
          </a:lstStyle>
          <a:p>
            <a:pPr lvl="0"/>
            <a:r>
              <a:rPr lang="da-DK" noProof="0" dirty="0"/>
              <a:t>Overskrift</a:t>
            </a:r>
          </a:p>
        </p:txBody>
      </p:sp>
      <p:sp>
        <p:nvSpPr>
          <p:cNvPr id="10" name="TextBox 9"/>
          <p:cNvSpPr txBox="1"/>
          <p:nvPr userDrawn="1"/>
        </p:nvSpPr>
        <p:spPr>
          <a:xfrm>
            <a:off x="-2210404" y="2439806"/>
            <a:ext cx="2048892" cy="193899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 teksten hvid, hvis det gør siden mere læsbar.</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224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med baggrundsfarv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13" name="TextBox 12"/>
          <p:cNvSpPr txBox="1"/>
          <p:nvPr userDrawn="1"/>
        </p:nvSpPr>
        <p:spPr>
          <a:xfrm>
            <a:off x="-2210404" y="2570417"/>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extLst>
      <p:ext uri="{BB962C8B-B14F-4D97-AF65-F5344CB8AC3E}">
        <p14:creationId xmlns:p14="http://schemas.microsoft.com/office/powerpoint/2010/main" val="17871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nders Kommune ">
    <p:spTree>
      <p:nvGrpSpPr>
        <p:cNvPr id="1" name=""/>
        <p:cNvGrpSpPr/>
        <p:nvPr/>
      </p:nvGrpSpPr>
      <p:grpSpPr>
        <a:xfrm>
          <a:off x="0" y="0"/>
          <a:ext cx="0" cy="0"/>
          <a:chOff x="0" y="0"/>
          <a:chExt cx="0" cy="0"/>
        </a:xfrm>
      </p:grpSpPr>
      <p:sp>
        <p:nvSpPr>
          <p:cNvPr id="8" name="Donut 7"/>
          <p:cNvSpPr/>
          <p:nvPr userDrawn="1"/>
        </p:nvSpPr>
        <p:spPr>
          <a:xfrm>
            <a:off x="-34807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5"/>
          <p:cNvSpPr>
            <a:spLocks noGrp="1"/>
          </p:cNvSpPr>
          <p:nvPr>
            <p:ph type="body" sz="quarter" idx="10" hasCustomPrompt="1"/>
          </p:nvPr>
        </p:nvSpPr>
        <p:spPr>
          <a:xfrm>
            <a:off x="1042860" y="1353824"/>
            <a:ext cx="8999999"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0" y="2768600"/>
            <a:ext cx="9000000" cy="2905538"/>
          </a:xfrm>
        </p:spPr>
        <p:txBody>
          <a:bodyPr numCol="2" spcCol="720000">
            <a:normAutofit/>
          </a:bodyPr>
          <a:lstStyle>
            <a:lvl1pPr marL="0" indent="0">
              <a:buNone/>
              <a:defRPr sz="1400" baseline="0">
                <a:solidFill>
                  <a:schemeClr val="tx1"/>
                </a:solidFill>
              </a:defRPr>
            </a:lvl1pPr>
          </a:lstStyle>
          <a:p>
            <a:pPr lvl="0"/>
            <a:r>
              <a:rPr lang="da-DK" noProof="0" dirty="0"/>
              <a:t>Brødtekst (to kolonner)</a:t>
            </a:r>
          </a:p>
        </p:txBody>
      </p:sp>
      <p:sp>
        <p:nvSpPr>
          <p:cNvPr id="11" name="Slide Number Placeholder 10"/>
          <p:cNvSpPr>
            <a:spLocks noGrp="1"/>
          </p:cNvSpPr>
          <p:nvPr>
            <p:ph type="sldNum" sz="quarter" idx="13"/>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4" name="TextBox 13"/>
          <p:cNvSpPr txBox="1"/>
          <p:nvPr userDrawn="1"/>
        </p:nvSpPr>
        <p:spPr>
          <a:xfrm>
            <a:off x="-2210404" y="2536303"/>
            <a:ext cx="2048892" cy="286232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 tekstbaseret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i to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endParaRPr lang="da-DK" sz="1200" b="1"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Teksten ombrydes automatisk i to kolonner. Kolonner kan styres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fanebladet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Hjem</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Vælg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Tilpas kolonner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sektionen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Afsnit.</a:t>
            </a:r>
            <a:endParaRPr lang="da-DK" sz="1200" kern="1200" baseline="0" noProof="0">
              <a:solidFill>
                <a:srgbClr val="FF0000"/>
              </a:solidFill>
              <a:latin typeface="+mn-lt"/>
              <a:ea typeface="Calibri" panose="020F0502020204030204" pitchFamily="34" charset="0"/>
              <a:cs typeface="Arial" panose="020B0604020202020204" pitchFamily="34" charset="0"/>
            </a:endParaRPr>
          </a:p>
        </p:txBody>
      </p:sp>
      <p:pic>
        <p:nvPicPr>
          <p:cNvPr id="4" name="Picture 3"/>
          <p:cNvPicPr>
            <a:picLocks noChangeAspect="1"/>
          </p:cNvPicPr>
          <p:nvPr userDrawn="1"/>
        </p:nvPicPr>
        <p:blipFill>
          <a:blip r:embed="rId2"/>
          <a:stretch>
            <a:fillRect/>
          </a:stretch>
        </p:blipFill>
        <p:spPr>
          <a:xfrm>
            <a:off x="-3582982" y="5589385"/>
            <a:ext cx="3421470" cy="970479"/>
          </a:xfrm>
          <a:prstGeom prst="rect">
            <a:avLst/>
          </a:prstGeom>
        </p:spPr>
      </p:pic>
    </p:spTree>
    <p:extLst>
      <p:ext uri="{BB962C8B-B14F-4D97-AF65-F5344CB8AC3E}">
        <p14:creationId xmlns:p14="http://schemas.microsoft.com/office/powerpoint/2010/main" val="169989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3 kolonner med ikoner - blå">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1" hasCustomPrompt="1"/>
          </p:nvPr>
        </p:nvSpPr>
        <p:spPr>
          <a:xfrm>
            <a:off x="1042988"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9" name="Text Placeholder 5"/>
          <p:cNvSpPr>
            <a:spLocks noGrp="1"/>
          </p:cNvSpPr>
          <p:nvPr>
            <p:ph type="body" sz="quarter" idx="10" hasCustomPrompt="1"/>
          </p:nvPr>
        </p:nvSpPr>
        <p:spPr>
          <a:xfrm>
            <a:off x="1042860" y="519637"/>
            <a:ext cx="9383839" cy="1670883"/>
          </a:xfrm>
        </p:spPr>
        <p:txBody>
          <a:bodyPr>
            <a:normAutofit/>
          </a:bodyPr>
          <a:lstStyle>
            <a:lvl1pPr marL="0" indent="0">
              <a:buNone/>
              <a:defRPr sz="4000" b="1">
                <a:solidFill>
                  <a:schemeClr val="bg1"/>
                </a:solidFill>
              </a:defRPr>
            </a:lvl1pPr>
          </a:lstStyle>
          <a:p>
            <a:pPr lvl="0"/>
            <a:r>
              <a:rPr lang="da-DK" noProof="0" dirty="0"/>
              <a:t>Overskrift</a:t>
            </a:r>
          </a:p>
        </p:txBody>
      </p:sp>
      <p:sp>
        <p:nvSpPr>
          <p:cNvPr id="10" name="Picture Placeholder 10"/>
          <p:cNvSpPr>
            <a:spLocks noGrp="1"/>
          </p:cNvSpPr>
          <p:nvPr>
            <p:ph type="pic" sz="quarter" idx="12" hasCustomPrompt="1"/>
          </p:nvPr>
        </p:nvSpPr>
        <p:spPr>
          <a:xfrm>
            <a:off x="114567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1" name="Picture Placeholder 10"/>
          <p:cNvSpPr>
            <a:spLocks noGrp="1"/>
          </p:cNvSpPr>
          <p:nvPr>
            <p:ph type="pic" sz="quarter" idx="13" hasCustomPrompt="1"/>
          </p:nvPr>
        </p:nvSpPr>
        <p:spPr>
          <a:xfrm>
            <a:off x="4450849"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2" name="Picture Placeholder 10"/>
          <p:cNvSpPr>
            <a:spLocks noGrp="1"/>
          </p:cNvSpPr>
          <p:nvPr>
            <p:ph type="pic" sz="quarter" idx="14" hasCustomPrompt="1"/>
          </p:nvPr>
        </p:nvSpPr>
        <p:spPr>
          <a:xfrm>
            <a:off x="771792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3" name="Text Placeholder 8"/>
          <p:cNvSpPr>
            <a:spLocks noGrp="1"/>
          </p:cNvSpPr>
          <p:nvPr>
            <p:ph type="body" sz="quarter" idx="17" hasCustomPrompt="1"/>
          </p:nvPr>
        </p:nvSpPr>
        <p:spPr>
          <a:xfrm>
            <a:off x="4331366"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4" name="Text Placeholder 8"/>
          <p:cNvSpPr>
            <a:spLocks noGrp="1"/>
          </p:cNvSpPr>
          <p:nvPr>
            <p:ph type="body" sz="quarter" idx="18" hasCustomPrompt="1"/>
          </p:nvPr>
        </p:nvSpPr>
        <p:spPr>
          <a:xfrm>
            <a:off x="7619744"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Slide Number Placeholder 15"/>
          <p:cNvSpPr>
            <a:spLocks noGrp="1"/>
          </p:cNvSpPr>
          <p:nvPr>
            <p:ph type="sldNum" sz="quarter" idx="20"/>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9" name="TextBox 18"/>
          <p:cNvSpPr txBox="1"/>
          <p:nvPr userDrawn="1"/>
        </p:nvSpPr>
        <p:spPr>
          <a:xfrm>
            <a:off x="-2210404" y="2561703"/>
            <a:ext cx="2048892" cy="2862322"/>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ikoner og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Indsæt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simple ikoner, som er sigende for teksten.</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Du kan se vores ikoner i Horsens Kommunes designguide.</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15"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extLst>
      <p:ext uri="{BB962C8B-B14F-4D97-AF65-F5344CB8AC3E}">
        <p14:creationId xmlns:p14="http://schemas.microsoft.com/office/powerpoint/2010/main" val="164221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d højrestillet billede">
    <p:spTree>
      <p:nvGrpSpPr>
        <p:cNvPr id="1" name=""/>
        <p:cNvGrpSpPr/>
        <p:nvPr/>
      </p:nvGrpSpPr>
      <p:grpSpPr>
        <a:xfrm>
          <a:off x="0" y="0"/>
          <a:ext cx="0" cy="0"/>
          <a:chOff x="0" y="0"/>
          <a:chExt cx="0" cy="0"/>
        </a:xfrm>
      </p:grpSpPr>
      <p:sp>
        <p:nvSpPr>
          <p:cNvPr id="8"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tx1"/>
                </a:solidFill>
              </a:defRPr>
            </a:lvl1pPr>
          </a:lstStyle>
          <a:p>
            <a:pPr lvl="0"/>
            <a:r>
              <a:rPr lang="da-DK" noProof="0" dirty="0"/>
              <a:t>Brødtekst</a:t>
            </a:r>
          </a:p>
        </p:txBody>
      </p:sp>
      <p:sp>
        <p:nvSpPr>
          <p:cNvPr id="11" name="Slide Number Placeholder 10"/>
          <p:cNvSpPr>
            <a:spLocks noGrp="1"/>
          </p:cNvSpPr>
          <p:nvPr>
            <p:ph type="sldNum" sz="quarter" idx="17"/>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6" name="TextBox 15"/>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0"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31524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chorCtr="1">
            <a:normAutofit/>
          </a:bodyPr>
          <a:lstStyle/>
          <a:p>
            <a:r>
              <a:rPr lang="da-DK"/>
              <a:t>Klik for at redigere i master</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46793055"/>
      </p:ext>
    </p:extLst>
  </p:cSld>
  <p:clrMap bg1="lt1" tx1="dk1" bg2="lt2" tx2="dk2" accent1="accent1" accent2="accent2" accent3="accent3" accent4="accent4" accent5="accent5" accent6="accent6" hlink="hlink" folHlink="folHlink"/>
  <p:sldLayoutIdLst>
    <p:sldLayoutId id="2147483683" r:id="rId1"/>
    <p:sldLayoutId id="2147483697" r:id="rId2"/>
    <p:sldLayoutId id="2147483694" r:id="rId3"/>
    <p:sldLayoutId id="2147483676" r:id="rId4"/>
    <p:sldLayoutId id="2147483695" r:id="rId5"/>
    <p:sldLayoutId id="2147483684" r:id="rId6"/>
    <p:sldLayoutId id="2147483685" r:id="rId7"/>
    <p:sldLayoutId id="2147483687" r:id="rId8"/>
    <p:sldLayoutId id="2147483689" r:id="rId9"/>
    <p:sldLayoutId id="2147483679" r:id="rId10"/>
    <p:sldLayoutId id="2147483690" r:id="rId11"/>
    <p:sldLayoutId id="2147483680" r:id="rId12"/>
    <p:sldLayoutId id="2147483691" r:id="rId13"/>
    <p:sldLayoutId id="2147483692" r:id="rId14"/>
    <p:sldLayoutId id="2147483696" r:id="rId15"/>
    <p:sldLayoutId id="2147483698" r:id="rId16"/>
    <p:sldLayoutId id="2147483699"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D73-5B12-4ABD-B6A0-042C650ED448}" type="datetimeFigureOut">
              <a:rPr lang="da-DK" smtClean="0"/>
              <a:t>13-08-2024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5992-5A2C-48A1-8614-859F8E3B508A}" type="slidenum">
              <a:rPr lang="da-DK" smtClean="0"/>
              <a:t>‹nr.›</a:t>
            </a:fld>
            <a:endParaRPr lang="da-DK"/>
          </a:p>
        </p:txBody>
      </p:sp>
    </p:spTree>
    <p:extLst>
      <p:ext uri="{BB962C8B-B14F-4D97-AF65-F5344CB8AC3E}">
        <p14:creationId xmlns:p14="http://schemas.microsoft.com/office/powerpoint/2010/main" val="38651278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938AE-DB21-449F-B58D-55AF91D0BC42}" type="datetimeFigureOut">
              <a:rPr lang="da-DK" smtClean="0"/>
              <a:t>13-08-2024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6A8DE-F7E2-4599-BE02-338642184C97}" type="slidenum">
              <a:rPr lang="da-DK" smtClean="0"/>
              <a:t>‹nr.›</a:t>
            </a:fld>
            <a:endParaRPr lang="da-DK"/>
          </a:p>
        </p:txBody>
      </p:sp>
    </p:spTree>
    <p:extLst>
      <p:ext uri="{BB962C8B-B14F-4D97-AF65-F5344CB8AC3E}">
        <p14:creationId xmlns:p14="http://schemas.microsoft.com/office/powerpoint/2010/main" val="9045155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broen.randers.dk/%C3%B8konomi/betalingskontoret/psrm/undervisning-og-caf%C3%A9moeder-vedr-psrmfordringstyper/caf%C3%A9moeder-vedr-psrmfordringstyper/"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broen.randers.dk/%C3%B8konomi/betalingskontoret/psrm/" TargetMode="External"/><Relationship Id="rId5" Type="http://schemas.openxmlformats.org/officeDocument/2006/relationships/hyperlink" Target="https://fordringstyperguide.kmd.dk/" TargetMode="External"/><Relationship Id="rId4" Type="http://schemas.openxmlformats.org/officeDocument/2006/relationships/hyperlink" Target="https://gaeldst.dk/fordringshaver/individuelle-aftaler/kommun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15.tmp"/><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7.tmp"/></Relationships>
</file>

<file path=ppt/slides/_rels/slide2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broen.randers.dk/%C3%B8konomi/betalingskontoret/psrm/fordringstype/"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8.tmp"/></Relationships>
</file>

<file path=ppt/slides/_rels/slide2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gaeldst.dk/fordringshaver/individuelle-aftaler/kommuner"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hyperlink" Target="https://broen.randers.dk/%C3%B8konomi/betalingskontoret/psrm/" TargetMode="External"/><Relationship Id="rId2" Type="http://schemas.openxmlformats.org/officeDocument/2006/relationships/hyperlink" Target="https://www.gaeldst.dk/fordringshaver/individuelle-aftaler/kommuner/forretningsomraader-og-fordringstyper/" TargetMode="Externa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randers-adm.topdesk.net/tas/public/ssp/content/search?q=opret%20faktura" TargetMode="Externa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mailto:%20helle.ringberg.bay@randers.dk"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45.JPG"/><Relationship Id="rId4" Type="http://schemas.openxmlformats.org/officeDocument/2006/relationships/hyperlink" Target="https://broen.randers.dk/%C3%B8konomi/betalingskontoret/psrm/undervisning-og-caf%C3%A9moeder-vedr-psrmfordringstyper/caf%C3%A9moeder-vedr-psrmfordringstyp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0"/>
          </p:nvPr>
        </p:nvPicPr>
        <p:blipFill>
          <a:blip r:embed="rId2">
            <a:duotone>
              <a:schemeClr val="accent1">
                <a:shade val="45000"/>
                <a:satMod val="135000"/>
              </a:schemeClr>
              <a:prstClr val="white"/>
            </a:duotone>
            <a:lum contrast="-2000"/>
            <a:extLst>
              <a:ext uri="{28A0092B-C50C-407E-A947-70E740481C1C}">
                <a14:useLocalDpi xmlns:a14="http://schemas.microsoft.com/office/drawing/2010/main" val="0"/>
              </a:ext>
            </a:extLst>
          </a:blip>
          <a:srcRect t="1097" b="1097"/>
          <a:stretch>
            <a:fillRect/>
          </a:stretch>
        </p:blipFill>
        <p:spPr>
          <a:xfrm>
            <a:off x="-226142" y="-137652"/>
            <a:ext cx="12192000" cy="6858000"/>
          </a:xfrm>
          <a:blipFill dpi="0" rotWithShape="1">
            <a:blip r:embed="rId3">
              <a:alphaModFix amt="77000"/>
            </a:blip>
            <a:srcRect/>
            <a:tile tx="0" ty="0" sx="100000" sy="100000" flip="none" algn="tl"/>
          </a:blipFill>
        </p:spPr>
      </p:pic>
      <p:sp>
        <p:nvSpPr>
          <p:cNvPr id="3" name="Pladsholder til tekst 2"/>
          <p:cNvSpPr>
            <a:spLocks noGrp="1"/>
          </p:cNvSpPr>
          <p:nvPr>
            <p:ph type="body" sz="quarter" idx="11"/>
          </p:nvPr>
        </p:nvSpPr>
        <p:spPr>
          <a:xfrm>
            <a:off x="5347252" y="1669775"/>
            <a:ext cx="6241774" cy="765312"/>
          </a:xfrm>
          <a:ln>
            <a:noFill/>
          </a:ln>
        </p:spPr>
        <p:txBody>
          <a:bodyPr>
            <a:noAutofit/>
          </a:bodyPr>
          <a:lstStyle/>
          <a:p>
            <a:r>
              <a:rPr lang="da-DK" sz="4000" dirty="0">
                <a:solidFill>
                  <a:schemeClr val="bg1"/>
                </a:solidFill>
              </a:rPr>
              <a:t>Salgsstyring, opkrævning og PSRM</a:t>
            </a:r>
            <a:r>
              <a:rPr lang="da-DK" sz="4000" dirty="0"/>
              <a:t> </a:t>
            </a:r>
          </a:p>
        </p:txBody>
      </p:sp>
    </p:spTree>
    <p:extLst>
      <p:ext uri="{BB962C8B-B14F-4D97-AF65-F5344CB8AC3E}">
        <p14:creationId xmlns:p14="http://schemas.microsoft.com/office/powerpoint/2010/main" val="321834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xfrm>
            <a:off x="6072000" y="0"/>
            <a:ext cx="6120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1166327"/>
          </a:xfrm>
        </p:spPr>
        <p:txBody>
          <a:bodyPr>
            <a:normAutofit lnSpcReduction="10000"/>
          </a:bodyPr>
          <a:lstStyle/>
          <a:p>
            <a:r>
              <a:rPr lang="da-DK" dirty="0"/>
              <a:t>Gældsstyrelsens PSRM materiale </a:t>
            </a:r>
          </a:p>
        </p:txBody>
      </p:sp>
      <p:sp>
        <p:nvSpPr>
          <p:cNvPr id="4" name="Pladsholder til tekst 3"/>
          <p:cNvSpPr>
            <a:spLocks noGrp="1"/>
          </p:cNvSpPr>
          <p:nvPr>
            <p:ph type="body" sz="quarter" idx="11"/>
          </p:nvPr>
        </p:nvSpPr>
        <p:spPr>
          <a:xfrm>
            <a:off x="755780" y="1688840"/>
            <a:ext cx="4973694" cy="4814597"/>
          </a:xfrm>
        </p:spPr>
        <p:txBody>
          <a:bodyPr>
            <a:noAutofit/>
          </a:bodyPr>
          <a:lstStyle/>
          <a:p>
            <a:r>
              <a:rPr lang="da-DK" sz="2400" dirty="0">
                <a:solidFill>
                  <a:srgbClr val="FFC000"/>
                </a:solidFill>
              </a:rPr>
              <a:t>**** OPGIVET AT BLIVE VED MED AT TÆLLE **** </a:t>
            </a:r>
            <a:r>
              <a:rPr lang="da-DK" sz="2400" dirty="0">
                <a:solidFill>
                  <a:srgbClr val="FFC000"/>
                </a:solidFill>
                <a:sym typeface="Wingdings" panose="05000000000000000000" pitchFamily="2" charset="2"/>
              </a:rPr>
              <a:t></a:t>
            </a:r>
            <a:endParaRPr lang="da-DK" sz="2400" dirty="0">
              <a:solidFill>
                <a:srgbClr val="FFC000"/>
              </a:solidFill>
            </a:endParaRPr>
          </a:p>
          <a:p>
            <a:endParaRPr lang="da-DK" sz="2400" dirty="0"/>
          </a:p>
          <a:p>
            <a:r>
              <a:rPr lang="da-DK" sz="2400" dirty="0"/>
              <a:t>Forretningsområder: 15</a:t>
            </a:r>
          </a:p>
          <a:p>
            <a:r>
              <a:rPr lang="da-DK" sz="2400" dirty="0"/>
              <a:t>Sider: ca. 2.500 sider</a:t>
            </a:r>
          </a:p>
          <a:p>
            <a:r>
              <a:rPr lang="da-DK" sz="2400" dirty="0"/>
              <a:t>Antal fordringstyper: </a:t>
            </a:r>
            <a:r>
              <a:rPr lang="da-DK" sz="2400" dirty="0" err="1"/>
              <a:t>ca</a:t>
            </a:r>
            <a:r>
              <a:rPr lang="da-DK" sz="2400" dirty="0"/>
              <a:t> 150</a:t>
            </a:r>
          </a:p>
          <a:p>
            <a:endParaRPr lang="da-DK" sz="2400" dirty="0"/>
          </a:p>
          <a:p>
            <a:r>
              <a:rPr lang="da-DK" sz="2400" dirty="0"/>
              <a:t>Der er en grund til at det er fagområdernes ansvar at holde sig ajour </a:t>
            </a:r>
            <a:r>
              <a:rPr lang="da-DK" sz="2400" dirty="0">
                <a:sym typeface="Wingdings" panose="05000000000000000000" pitchFamily="2" charset="2"/>
              </a:rPr>
              <a:t></a:t>
            </a:r>
            <a:endParaRPr lang="da-DK" sz="2400" dirty="0"/>
          </a:p>
        </p:txBody>
      </p:sp>
      <p:sp>
        <p:nvSpPr>
          <p:cNvPr id="2" name="Tekstfelt 1">
            <a:extLst>
              <a:ext uri="{FF2B5EF4-FFF2-40B4-BE49-F238E27FC236}">
                <a16:creationId xmlns:a16="http://schemas.microsoft.com/office/drawing/2014/main" id="{06081F18-F687-C8C3-8E7A-E4B0E6CEF174}"/>
              </a:ext>
            </a:extLst>
          </p:cNvPr>
          <p:cNvSpPr txBox="1"/>
          <p:nvPr/>
        </p:nvSpPr>
        <p:spPr>
          <a:xfrm>
            <a:off x="6887183" y="768485"/>
            <a:ext cx="4834647" cy="2462213"/>
          </a:xfrm>
          <a:custGeom>
            <a:avLst/>
            <a:gdLst>
              <a:gd name="connsiteX0" fmla="*/ 0 w 4834647"/>
              <a:gd name="connsiteY0" fmla="*/ 0 h 2462213"/>
              <a:gd name="connsiteX1" fmla="*/ 633876 w 4834647"/>
              <a:gd name="connsiteY1" fmla="*/ 0 h 2462213"/>
              <a:gd name="connsiteX2" fmla="*/ 1267752 w 4834647"/>
              <a:gd name="connsiteY2" fmla="*/ 0 h 2462213"/>
              <a:gd name="connsiteX3" fmla="*/ 1804935 w 4834647"/>
              <a:gd name="connsiteY3" fmla="*/ 0 h 2462213"/>
              <a:gd name="connsiteX4" fmla="*/ 2390464 w 4834647"/>
              <a:gd name="connsiteY4" fmla="*/ 0 h 2462213"/>
              <a:gd name="connsiteX5" fmla="*/ 2879301 w 4834647"/>
              <a:gd name="connsiteY5" fmla="*/ 0 h 2462213"/>
              <a:gd name="connsiteX6" fmla="*/ 3416484 w 4834647"/>
              <a:gd name="connsiteY6" fmla="*/ 0 h 2462213"/>
              <a:gd name="connsiteX7" fmla="*/ 4050360 w 4834647"/>
              <a:gd name="connsiteY7" fmla="*/ 0 h 2462213"/>
              <a:gd name="connsiteX8" fmla="*/ 4834647 w 4834647"/>
              <a:gd name="connsiteY8" fmla="*/ 0 h 2462213"/>
              <a:gd name="connsiteX9" fmla="*/ 4834647 w 4834647"/>
              <a:gd name="connsiteY9" fmla="*/ 517065 h 2462213"/>
              <a:gd name="connsiteX10" fmla="*/ 4834647 w 4834647"/>
              <a:gd name="connsiteY10" fmla="*/ 960263 h 2462213"/>
              <a:gd name="connsiteX11" fmla="*/ 4834647 w 4834647"/>
              <a:gd name="connsiteY11" fmla="*/ 1428084 h 2462213"/>
              <a:gd name="connsiteX12" fmla="*/ 4834647 w 4834647"/>
              <a:gd name="connsiteY12" fmla="*/ 1920526 h 2462213"/>
              <a:gd name="connsiteX13" fmla="*/ 4834647 w 4834647"/>
              <a:gd name="connsiteY13" fmla="*/ 2462213 h 2462213"/>
              <a:gd name="connsiteX14" fmla="*/ 4200771 w 4834647"/>
              <a:gd name="connsiteY14" fmla="*/ 2462213 h 2462213"/>
              <a:gd name="connsiteX15" fmla="*/ 3663588 w 4834647"/>
              <a:gd name="connsiteY15" fmla="*/ 2462213 h 2462213"/>
              <a:gd name="connsiteX16" fmla="*/ 3126405 w 4834647"/>
              <a:gd name="connsiteY16" fmla="*/ 2462213 h 2462213"/>
              <a:gd name="connsiteX17" fmla="*/ 2589222 w 4834647"/>
              <a:gd name="connsiteY17" fmla="*/ 2462213 h 2462213"/>
              <a:gd name="connsiteX18" fmla="*/ 2052039 w 4834647"/>
              <a:gd name="connsiteY18" fmla="*/ 2462213 h 2462213"/>
              <a:gd name="connsiteX19" fmla="*/ 1563203 w 4834647"/>
              <a:gd name="connsiteY19" fmla="*/ 2462213 h 2462213"/>
              <a:gd name="connsiteX20" fmla="*/ 977673 w 4834647"/>
              <a:gd name="connsiteY20" fmla="*/ 2462213 h 2462213"/>
              <a:gd name="connsiteX21" fmla="*/ 0 w 4834647"/>
              <a:gd name="connsiteY21" fmla="*/ 2462213 h 2462213"/>
              <a:gd name="connsiteX22" fmla="*/ 0 w 4834647"/>
              <a:gd name="connsiteY22" fmla="*/ 1920526 h 2462213"/>
              <a:gd name="connsiteX23" fmla="*/ 0 w 4834647"/>
              <a:gd name="connsiteY23" fmla="*/ 1403461 h 2462213"/>
              <a:gd name="connsiteX24" fmla="*/ 0 w 4834647"/>
              <a:gd name="connsiteY24" fmla="*/ 861775 h 2462213"/>
              <a:gd name="connsiteX25" fmla="*/ 0 w 4834647"/>
              <a:gd name="connsiteY25" fmla="*/ 0 h 24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34647" h="2462213" fill="none" extrusionOk="0">
                <a:moveTo>
                  <a:pt x="0" y="0"/>
                </a:moveTo>
                <a:cubicBezTo>
                  <a:pt x="159455" y="-23082"/>
                  <a:pt x="474077" y="26558"/>
                  <a:pt x="633876" y="0"/>
                </a:cubicBezTo>
                <a:cubicBezTo>
                  <a:pt x="793675" y="-26558"/>
                  <a:pt x="950895" y="66965"/>
                  <a:pt x="1267752" y="0"/>
                </a:cubicBezTo>
                <a:cubicBezTo>
                  <a:pt x="1584609" y="-66965"/>
                  <a:pt x="1650868" y="36594"/>
                  <a:pt x="1804935" y="0"/>
                </a:cubicBezTo>
                <a:cubicBezTo>
                  <a:pt x="1959002" y="-36594"/>
                  <a:pt x="2226757" y="41257"/>
                  <a:pt x="2390464" y="0"/>
                </a:cubicBezTo>
                <a:cubicBezTo>
                  <a:pt x="2554171" y="-41257"/>
                  <a:pt x="2647600" y="7115"/>
                  <a:pt x="2879301" y="0"/>
                </a:cubicBezTo>
                <a:cubicBezTo>
                  <a:pt x="3111002" y="-7115"/>
                  <a:pt x="3273059" y="58520"/>
                  <a:pt x="3416484" y="0"/>
                </a:cubicBezTo>
                <a:cubicBezTo>
                  <a:pt x="3559909" y="-58520"/>
                  <a:pt x="3738771" y="3447"/>
                  <a:pt x="4050360" y="0"/>
                </a:cubicBezTo>
                <a:cubicBezTo>
                  <a:pt x="4361949" y="-3447"/>
                  <a:pt x="4487432" y="27802"/>
                  <a:pt x="4834647" y="0"/>
                </a:cubicBezTo>
                <a:cubicBezTo>
                  <a:pt x="4888223" y="236307"/>
                  <a:pt x="4786202" y="318327"/>
                  <a:pt x="4834647" y="517065"/>
                </a:cubicBezTo>
                <a:cubicBezTo>
                  <a:pt x="4883092" y="715803"/>
                  <a:pt x="4833976" y="766804"/>
                  <a:pt x="4834647" y="960263"/>
                </a:cubicBezTo>
                <a:cubicBezTo>
                  <a:pt x="4835318" y="1153722"/>
                  <a:pt x="4810108" y="1244259"/>
                  <a:pt x="4834647" y="1428084"/>
                </a:cubicBezTo>
                <a:cubicBezTo>
                  <a:pt x="4859186" y="1611909"/>
                  <a:pt x="4827357" y="1709883"/>
                  <a:pt x="4834647" y="1920526"/>
                </a:cubicBezTo>
                <a:cubicBezTo>
                  <a:pt x="4841937" y="2131169"/>
                  <a:pt x="4800710" y="2324550"/>
                  <a:pt x="4834647" y="2462213"/>
                </a:cubicBezTo>
                <a:cubicBezTo>
                  <a:pt x="4671967" y="2524775"/>
                  <a:pt x="4376756" y="2419682"/>
                  <a:pt x="4200771" y="2462213"/>
                </a:cubicBezTo>
                <a:cubicBezTo>
                  <a:pt x="4024786" y="2504744"/>
                  <a:pt x="3882633" y="2410190"/>
                  <a:pt x="3663588" y="2462213"/>
                </a:cubicBezTo>
                <a:cubicBezTo>
                  <a:pt x="3444543" y="2514236"/>
                  <a:pt x="3346593" y="2441189"/>
                  <a:pt x="3126405" y="2462213"/>
                </a:cubicBezTo>
                <a:cubicBezTo>
                  <a:pt x="2906217" y="2483237"/>
                  <a:pt x="2760687" y="2398988"/>
                  <a:pt x="2589222" y="2462213"/>
                </a:cubicBezTo>
                <a:cubicBezTo>
                  <a:pt x="2417757" y="2525438"/>
                  <a:pt x="2318948" y="2443852"/>
                  <a:pt x="2052039" y="2462213"/>
                </a:cubicBezTo>
                <a:cubicBezTo>
                  <a:pt x="1785130" y="2480574"/>
                  <a:pt x="1774351" y="2413889"/>
                  <a:pt x="1563203" y="2462213"/>
                </a:cubicBezTo>
                <a:cubicBezTo>
                  <a:pt x="1352055" y="2510537"/>
                  <a:pt x="1179223" y="2415886"/>
                  <a:pt x="977673" y="2462213"/>
                </a:cubicBezTo>
                <a:cubicBezTo>
                  <a:pt x="776123" y="2508540"/>
                  <a:pt x="357558" y="2396391"/>
                  <a:pt x="0" y="2462213"/>
                </a:cubicBezTo>
                <a:cubicBezTo>
                  <a:pt x="-16567" y="2338846"/>
                  <a:pt x="58041" y="2034568"/>
                  <a:pt x="0" y="1920526"/>
                </a:cubicBezTo>
                <a:cubicBezTo>
                  <a:pt x="-58041" y="1806484"/>
                  <a:pt x="47957" y="1638234"/>
                  <a:pt x="0" y="1403461"/>
                </a:cubicBezTo>
                <a:cubicBezTo>
                  <a:pt x="-47957" y="1168689"/>
                  <a:pt x="62710" y="993488"/>
                  <a:pt x="0" y="861775"/>
                </a:cubicBezTo>
                <a:cubicBezTo>
                  <a:pt x="-62710" y="730062"/>
                  <a:pt x="61870" y="391542"/>
                  <a:pt x="0" y="0"/>
                </a:cubicBezTo>
                <a:close/>
              </a:path>
              <a:path w="4834647" h="2462213" stroke="0" extrusionOk="0">
                <a:moveTo>
                  <a:pt x="0" y="0"/>
                </a:moveTo>
                <a:cubicBezTo>
                  <a:pt x="130346" y="-19166"/>
                  <a:pt x="284507" y="52584"/>
                  <a:pt x="488837" y="0"/>
                </a:cubicBezTo>
                <a:cubicBezTo>
                  <a:pt x="693167" y="-52584"/>
                  <a:pt x="693220" y="3076"/>
                  <a:pt x="880980" y="0"/>
                </a:cubicBezTo>
                <a:cubicBezTo>
                  <a:pt x="1068740" y="-3076"/>
                  <a:pt x="1284892" y="21985"/>
                  <a:pt x="1514856" y="0"/>
                </a:cubicBezTo>
                <a:cubicBezTo>
                  <a:pt x="1744820" y="-21985"/>
                  <a:pt x="1864869" y="13613"/>
                  <a:pt x="2003693" y="0"/>
                </a:cubicBezTo>
                <a:cubicBezTo>
                  <a:pt x="2142517" y="-13613"/>
                  <a:pt x="2342496" y="2396"/>
                  <a:pt x="2492529" y="0"/>
                </a:cubicBezTo>
                <a:cubicBezTo>
                  <a:pt x="2642562" y="-2396"/>
                  <a:pt x="2897797" y="36918"/>
                  <a:pt x="3126405" y="0"/>
                </a:cubicBezTo>
                <a:cubicBezTo>
                  <a:pt x="3355013" y="-36918"/>
                  <a:pt x="3377163" y="41251"/>
                  <a:pt x="3566895" y="0"/>
                </a:cubicBezTo>
                <a:cubicBezTo>
                  <a:pt x="3756627" y="-41251"/>
                  <a:pt x="4058127" y="6322"/>
                  <a:pt x="4200771" y="0"/>
                </a:cubicBezTo>
                <a:cubicBezTo>
                  <a:pt x="4343415" y="-6322"/>
                  <a:pt x="4700249" y="65419"/>
                  <a:pt x="4834647" y="0"/>
                </a:cubicBezTo>
                <a:cubicBezTo>
                  <a:pt x="4868839" y="165707"/>
                  <a:pt x="4832857" y="320163"/>
                  <a:pt x="4834647" y="492443"/>
                </a:cubicBezTo>
                <a:cubicBezTo>
                  <a:pt x="4836437" y="664723"/>
                  <a:pt x="4834415" y="752494"/>
                  <a:pt x="4834647" y="984885"/>
                </a:cubicBezTo>
                <a:cubicBezTo>
                  <a:pt x="4834879" y="1217276"/>
                  <a:pt x="4833495" y="1301598"/>
                  <a:pt x="4834647" y="1501950"/>
                </a:cubicBezTo>
                <a:cubicBezTo>
                  <a:pt x="4835799" y="1702302"/>
                  <a:pt x="4828658" y="1728468"/>
                  <a:pt x="4834647" y="1920526"/>
                </a:cubicBezTo>
                <a:cubicBezTo>
                  <a:pt x="4840636" y="2112584"/>
                  <a:pt x="4812399" y="2323405"/>
                  <a:pt x="4834647" y="2462213"/>
                </a:cubicBezTo>
                <a:cubicBezTo>
                  <a:pt x="4620862" y="2477490"/>
                  <a:pt x="4507811" y="2431718"/>
                  <a:pt x="4297464" y="2462213"/>
                </a:cubicBezTo>
                <a:cubicBezTo>
                  <a:pt x="4087117" y="2492708"/>
                  <a:pt x="4002853" y="2456881"/>
                  <a:pt x="3760281" y="2462213"/>
                </a:cubicBezTo>
                <a:cubicBezTo>
                  <a:pt x="3517709" y="2467545"/>
                  <a:pt x="3360776" y="2421895"/>
                  <a:pt x="3126405" y="2462213"/>
                </a:cubicBezTo>
                <a:cubicBezTo>
                  <a:pt x="2892034" y="2502531"/>
                  <a:pt x="2761208" y="2409936"/>
                  <a:pt x="2589222" y="2462213"/>
                </a:cubicBezTo>
                <a:cubicBezTo>
                  <a:pt x="2417236" y="2514490"/>
                  <a:pt x="2331897" y="2415947"/>
                  <a:pt x="2197078" y="2462213"/>
                </a:cubicBezTo>
                <a:cubicBezTo>
                  <a:pt x="2062259" y="2508479"/>
                  <a:pt x="1873188" y="2414817"/>
                  <a:pt x="1756588" y="2462213"/>
                </a:cubicBezTo>
                <a:cubicBezTo>
                  <a:pt x="1639988" y="2509609"/>
                  <a:pt x="1277326" y="2427119"/>
                  <a:pt x="1122712" y="2462213"/>
                </a:cubicBezTo>
                <a:cubicBezTo>
                  <a:pt x="968098" y="2497307"/>
                  <a:pt x="724018" y="2438811"/>
                  <a:pt x="585529" y="2462213"/>
                </a:cubicBezTo>
                <a:cubicBezTo>
                  <a:pt x="447040" y="2485615"/>
                  <a:pt x="270736" y="2415833"/>
                  <a:pt x="0" y="2462213"/>
                </a:cubicBezTo>
                <a:cubicBezTo>
                  <a:pt x="-58372" y="2319841"/>
                  <a:pt x="26221" y="2117752"/>
                  <a:pt x="0" y="1969770"/>
                </a:cubicBezTo>
                <a:cubicBezTo>
                  <a:pt x="-26221" y="1821788"/>
                  <a:pt x="35310" y="1726956"/>
                  <a:pt x="0" y="1551194"/>
                </a:cubicBezTo>
                <a:cubicBezTo>
                  <a:pt x="-35310" y="1375432"/>
                  <a:pt x="21153" y="1333429"/>
                  <a:pt x="0" y="1132618"/>
                </a:cubicBezTo>
                <a:cubicBezTo>
                  <a:pt x="-21153" y="931807"/>
                  <a:pt x="7477" y="863778"/>
                  <a:pt x="0" y="615553"/>
                </a:cubicBezTo>
                <a:cubicBezTo>
                  <a:pt x="-7477" y="367329"/>
                  <a:pt x="44328" y="239516"/>
                  <a:pt x="0" y="0"/>
                </a:cubicBezTo>
                <a:close/>
              </a:path>
            </a:pathLst>
          </a:custGeom>
          <a:ln w="57150" cap="rnd">
            <a:solidFill>
              <a:srgbClr val="00206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da-DK" sz="2400" b="1" dirty="0"/>
              <a:t>Nyhed! Den gode nyhed! </a:t>
            </a:r>
          </a:p>
          <a:p>
            <a:r>
              <a:rPr lang="da-DK" dirty="0"/>
              <a:t>Gældsstyrelsens materiale er blevet bedre! </a:t>
            </a:r>
          </a:p>
          <a:p>
            <a:r>
              <a:rPr lang="da-DK" dirty="0"/>
              <a:t>Det er blevet </a:t>
            </a:r>
          </a:p>
          <a:p>
            <a:pPr algn="ctr"/>
            <a:r>
              <a:rPr lang="da-DK" sz="2000" b="1" dirty="0">
                <a:effectLst>
                  <a:outerShdw blurRad="60007" dist="200025" dir="15000000" sy="30000" kx="-1800000" algn="bl" rotWithShape="0">
                    <a:prstClr val="black">
                      <a:alpha val="32000"/>
                    </a:prstClr>
                  </a:outerShdw>
                </a:effectLst>
              </a:rPr>
              <a:t>mere læsbart og søgbart </a:t>
            </a:r>
          </a:p>
          <a:p>
            <a:endParaRPr lang="da-DK" sz="2000" b="1" dirty="0">
              <a:effectLst>
                <a:outerShdw blurRad="60007" dist="200025" dir="15000000" sy="30000" kx="-1800000" algn="bl" rotWithShape="0">
                  <a:prstClr val="black">
                    <a:alpha val="32000"/>
                  </a:prstClr>
                </a:outerShdw>
              </a:effectLst>
            </a:endParaRPr>
          </a:p>
          <a:p>
            <a:pPr algn="ctr"/>
            <a:r>
              <a:rPr lang="da-DK" dirty="0"/>
              <a:t>Du kan søge i materialet! </a:t>
            </a:r>
            <a:br>
              <a:rPr lang="da-DK" dirty="0"/>
            </a:br>
            <a:endParaRPr lang="da-DK" dirty="0"/>
          </a:p>
        </p:txBody>
      </p:sp>
    </p:spTree>
    <p:extLst>
      <p:ext uri="{BB962C8B-B14F-4D97-AF65-F5344CB8AC3E}">
        <p14:creationId xmlns:p14="http://schemas.microsoft.com/office/powerpoint/2010/main" val="127136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70000" lnSpcReduction="20000"/>
          </a:bodyPr>
          <a:lstStyle/>
          <a:p>
            <a:r>
              <a:rPr lang="da-DK" dirty="0"/>
              <a:t>Stamdata også vigtigt for korrekt opkrævning</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Fordringstyperne bliver anvendt i PSRM – altså når krav er gået til inddrivelse</a:t>
            </a:r>
          </a:p>
          <a:p>
            <a:endParaRPr lang="da-DK" sz="2400" dirty="0"/>
          </a:p>
          <a:p>
            <a:r>
              <a:rPr lang="da-DK" sz="2400" dirty="0"/>
              <a:t>Men korrekt stamdata er også vigtigt når kravet bliver oprettet/sendt til opkrævning </a:t>
            </a:r>
          </a:p>
          <a:p>
            <a:endParaRPr lang="da-DK" sz="2400" dirty="0"/>
          </a:p>
          <a:p>
            <a:r>
              <a:rPr lang="da-DK" sz="2400" b="1" dirty="0"/>
              <a:t>Kommunen må heller ikke opkræve krav/faktura hos nogen der ikke hæfter, krav der er forældet osv.</a:t>
            </a:r>
          </a:p>
        </p:txBody>
      </p:sp>
    </p:spTree>
    <p:extLst>
      <p:ext uri="{BB962C8B-B14F-4D97-AF65-F5344CB8AC3E}">
        <p14:creationId xmlns:p14="http://schemas.microsoft.com/office/powerpoint/2010/main" val="2766625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096000" y="-170805"/>
            <a:ext cx="6095999"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222250"/>
            <a:ext cx="5413321" cy="503174"/>
          </a:xfrm>
        </p:spPr>
        <p:txBody>
          <a:bodyPr>
            <a:normAutofit fontScale="25000" lnSpcReduction="20000"/>
          </a:bodyPr>
          <a:lstStyle/>
          <a:p>
            <a:r>
              <a:rPr lang="da-DK" sz="11200" dirty="0"/>
              <a:t>Det starter i fagsystemet. </a:t>
            </a:r>
          </a:p>
          <a:p>
            <a:r>
              <a:rPr lang="da-DK" sz="11200" dirty="0"/>
              <a:t>Godt at kende til: </a:t>
            </a:r>
          </a:p>
          <a:p>
            <a:endParaRPr lang="da-DK" sz="11200" dirty="0"/>
          </a:p>
          <a:p>
            <a:endParaRPr lang="da-DK" sz="2800" dirty="0"/>
          </a:p>
        </p:txBody>
      </p:sp>
      <p:sp>
        <p:nvSpPr>
          <p:cNvPr id="4" name="Pladsholder til tekst 3"/>
          <p:cNvSpPr>
            <a:spLocks noGrp="1"/>
          </p:cNvSpPr>
          <p:nvPr>
            <p:ph type="body" sz="quarter" idx="11"/>
          </p:nvPr>
        </p:nvSpPr>
        <p:spPr>
          <a:xfrm>
            <a:off x="172211" y="1001949"/>
            <a:ext cx="5790439" cy="5094050"/>
          </a:xfrm>
        </p:spPr>
        <p:txBody>
          <a:bodyPr>
            <a:normAutofit/>
          </a:bodyPr>
          <a:lstStyle/>
          <a:p>
            <a:r>
              <a:rPr lang="da-DK" dirty="0"/>
              <a:t>Et par helt centrale begreber: </a:t>
            </a:r>
            <a:br>
              <a:rPr lang="da-DK" dirty="0"/>
            </a:br>
            <a:br>
              <a:rPr lang="da-DK" dirty="0"/>
            </a:br>
            <a:r>
              <a:rPr lang="da-DK" sz="2400" b="1" dirty="0"/>
              <a:t>Civilretslig og offentretligt </a:t>
            </a:r>
            <a:endParaRPr lang="da-DK" b="1" dirty="0"/>
          </a:p>
          <a:p>
            <a:r>
              <a:rPr lang="da-DK" sz="1600" dirty="0"/>
              <a:t>Eller sagt på en anden måde: </a:t>
            </a:r>
            <a:br>
              <a:rPr lang="da-DK" sz="1800" dirty="0"/>
            </a:br>
            <a:endParaRPr lang="da-DK" sz="1800" dirty="0"/>
          </a:p>
          <a:p>
            <a:r>
              <a:rPr lang="da-DK" sz="2000" dirty="0"/>
              <a:t>Hvornår arbejder vi </a:t>
            </a:r>
            <a:r>
              <a:rPr lang="da-DK" sz="2000" b="1" dirty="0"/>
              <a:t>som en myndighed </a:t>
            </a:r>
            <a:r>
              <a:rPr lang="da-DK" sz="2000" dirty="0"/>
              <a:t>og hvornår arbejder vi </a:t>
            </a:r>
            <a:r>
              <a:rPr lang="da-DK" sz="2000" b="1" dirty="0"/>
              <a:t>med kommunens drift</a:t>
            </a:r>
            <a:r>
              <a:rPr lang="da-DK" sz="2000" dirty="0"/>
              <a:t>? </a:t>
            </a:r>
          </a:p>
          <a:p>
            <a:r>
              <a:rPr lang="da-DK" sz="2000" dirty="0"/>
              <a:t>Fx Udbetaling af løn vs. udbetaling af kontanthjælp </a:t>
            </a:r>
          </a:p>
          <a:p>
            <a:endParaRPr lang="da-DK" sz="2000" dirty="0"/>
          </a:p>
          <a:p>
            <a:r>
              <a:rPr lang="da-DK" sz="1800" dirty="0"/>
              <a:t>Vigtigt at kende forskellen for, at:</a:t>
            </a:r>
          </a:p>
          <a:p>
            <a:pPr marL="285750" indent="-285750">
              <a:buFont typeface="Arial" panose="020B0604020202020204" pitchFamily="34" charset="0"/>
              <a:buChar char="•"/>
            </a:pPr>
            <a:r>
              <a:rPr lang="da-DK" sz="1800" dirty="0"/>
              <a:t>kunne opkræve korrekt </a:t>
            </a:r>
          </a:p>
          <a:p>
            <a:pPr marL="285750" indent="-285750">
              <a:buFont typeface="Arial" panose="020B0604020202020204" pitchFamily="34" charset="0"/>
              <a:buChar char="•"/>
            </a:pPr>
            <a:r>
              <a:rPr lang="da-DK" sz="1800" dirty="0"/>
              <a:t>kunne bruge materialet på BROEN eller Gældsstyrelsens materiale</a:t>
            </a:r>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flipV="1">
            <a:off x="1428750" y="6635750"/>
            <a:ext cx="9925050" cy="5143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36923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20624"/>
            <a:ext cx="12192000" cy="6816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70947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810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Endnu en hjælperegel - §§’er</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buNone/>
            </a:pPr>
            <a:r>
              <a:rPr lang="da-DK" sz="2400" dirty="0">
                <a:solidFill>
                  <a:schemeClr val="bg1"/>
                </a:solidFill>
              </a:rPr>
              <a:t>Spørgsmål du kan stille </a:t>
            </a:r>
            <a:r>
              <a:rPr lang="da-DK" sz="2400" dirty="0" err="1">
                <a:solidFill>
                  <a:schemeClr val="bg1"/>
                </a:solidFill>
              </a:rPr>
              <a:t>digselv</a:t>
            </a:r>
            <a:r>
              <a:rPr lang="da-DK" sz="2400" dirty="0">
                <a:solidFill>
                  <a:schemeClr val="bg1"/>
                </a:solidFill>
              </a:rPr>
              <a:t>: </a:t>
            </a:r>
          </a:p>
          <a:p>
            <a:r>
              <a:rPr lang="da-DK" sz="2000" dirty="0">
                <a:solidFill>
                  <a:schemeClr val="bg1"/>
                </a:solidFill>
              </a:rPr>
              <a:t>Er der en udbetalingsparagraf? </a:t>
            </a:r>
          </a:p>
          <a:p>
            <a:r>
              <a:rPr lang="da-DK" sz="2000" dirty="0">
                <a:solidFill>
                  <a:schemeClr val="bg1"/>
                </a:solidFill>
              </a:rPr>
              <a:t>Er der både en udbetalingsparagraf og en tilbagebetalingsparagraf? </a:t>
            </a:r>
          </a:p>
          <a:p>
            <a:pPr algn="l"/>
            <a:endParaRPr lang="da-DK" sz="1800" b="1" i="0" u="none" strike="noStrike" baseline="0" dirty="0">
              <a:solidFill>
                <a:srgbClr val="000000"/>
              </a:solidFill>
            </a:endParaRPr>
          </a:p>
          <a:p>
            <a:pPr marL="0" indent="0">
              <a:buNone/>
            </a:pPr>
            <a:r>
              <a:rPr lang="da-DK" sz="2000" b="1" i="0" u="none" strike="noStrike" baseline="0" dirty="0">
                <a:solidFill>
                  <a:schemeClr val="bg1"/>
                </a:solidFill>
              </a:rPr>
              <a:t>Civilretslige krav: Kun en udbetalingsparagraf </a:t>
            </a:r>
          </a:p>
          <a:p>
            <a:pPr marL="0" indent="0">
              <a:buNone/>
            </a:pPr>
            <a:r>
              <a:rPr lang="da-DK" sz="2000" b="0" i="0" u="none" strike="noStrike" baseline="0" dirty="0">
                <a:solidFill>
                  <a:schemeClr val="bg1"/>
                </a:solidFill>
              </a:rPr>
              <a:t>Eksempel: opkrævning af husleje. </a:t>
            </a:r>
          </a:p>
          <a:p>
            <a:endParaRPr lang="da-DK" sz="2000" dirty="0">
              <a:solidFill>
                <a:schemeClr val="bg1"/>
              </a:solidFill>
            </a:endParaRPr>
          </a:p>
          <a:p>
            <a:pPr marL="0" indent="0">
              <a:buNone/>
            </a:pPr>
            <a:r>
              <a:rPr lang="da-DK" sz="2000" b="1" i="0" u="none" strike="noStrike" baseline="0" dirty="0">
                <a:solidFill>
                  <a:schemeClr val="bg1"/>
                </a:solidFill>
              </a:rPr>
              <a:t>Offentretlige krav: </a:t>
            </a:r>
          </a:p>
          <a:p>
            <a:r>
              <a:rPr lang="da-DK" sz="2000" b="0" i="0" u="none" strike="noStrike" baseline="0" dirty="0">
                <a:solidFill>
                  <a:schemeClr val="bg1"/>
                </a:solidFill>
              </a:rPr>
              <a:t>Både en udbetalings- og tilbagebetalingsparagraf eller </a:t>
            </a:r>
          </a:p>
          <a:p>
            <a:r>
              <a:rPr lang="da-DK" sz="2000" dirty="0">
                <a:solidFill>
                  <a:schemeClr val="bg1"/>
                </a:solidFill>
              </a:rPr>
              <a:t>kun </a:t>
            </a:r>
            <a:r>
              <a:rPr lang="da-DK" sz="2000" b="0" i="0" u="none" strike="noStrike" baseline="0" dirty="0">
                <a:solidFill>
                  <a:schemeClr val="bg1"/>
                </a:solidFill>
              </a:rPr>
              <a:t>en tilbagebetalingsparagraf</a:t>
            </a:r>
            <a:r>
              <a:rPr lang="da-DK" sz="2400" b="0" i="0" u="none" strike="noStrike" baseline="0" dirty="0">
                <a:solidFill>
                  <a:schemeClr val="bg1"/>
                </a:solidFill>
              </a:rPr>
              <a:t>. </a:t>
            </a:r>
          </a:p>
          <a:p>
            <a:pPr marL="0" indent="0">
              <a:buNone/>
            </a:pPr>
            <a:endParaRPr lang="da-DK" sz="2000" b="0" i="0" u="none" strike="noStrike" baseline="0" dirty="0">
              <a:solidFill>
                <a:schemeClr val="bg1"/>
              </a:solidFill>
            </a:endParaRPr>
          </a:p>
          <a:p>
            <a:endParaRPr lang="da-DK" dirty="0">
              <a:solidFill>
                <a:schemeClr val="bg1"/>
              </a:solidFill>
            </a:endParaRPr>
          </a:p>
          <a:p>
            <a:endParaRPr lang="da-DK" sz="3200" dirty="0">
              <a:solidFill>
                <a:schemeClr val="bg1"/>
              </a:solidFill>
            </a:endParaRPr>
          </a:p>
          <a:p>
            <a:endParaRPr lang="da-DK" dirty="0"/>
          </a:p>
        </p:txBody>
      </p:sp>
    </p:spTree>
    <p:extLst>
      <p:ext uri="{BB962C8B-B14F-4D97-AF65-F5344CB8AC3E}">
        <p14:creationId xmlns:p14="http://schemas.microsoft.com/office/powerpoint/2010/main" val="726566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visitkort, dokument&#10;&#10;Automatisk genereret beskrivelse">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7454" r="-1" b="-1"/>
          <a:stretch/>
        </p:blipFill>
        <p:spPr>
          <a:xfrm>
            <a:off x="20" y="10"/>
            <a:ext cx="611998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49139" y="228600"/>
            <a:ext cx="4500000" cy="1172817"/>
          </a:xfrm>
        </p:spPr>
        <p:txBody>
          <a:bodyPr>
            <a:normAutofit lnSpcReduction="10000"/>
          </a:bodyPr>
          <a:lstStyle/>
          <a:p>
            <a:r>
              <a:rPr lang="da-DK" dirty="0"/>
              <a:t>Det begynder hos dig … </a:t>
            </a:r>
          </a:p>
        </p:txBody>
      </p:sp>
      <p:sp>
        <p:nvSpPr>
          <p:cNvPr id="4" name="Pladsholder til tekst 3"/>
          <p:cNvSpPr>
            <a:spLocks noGrp="1"/>
          </p:cNvSpPr>
          <p:nvPr>
            <p:ph type="body" sz="quarter" idx="11"/>
          </p:nvPr>
        </p:nvSpPr>
        <p:spPr>
          <a:xfrm>
            <a:off x="6649139" y="1401417"/>
            <a:ext cx="5297696" cy="5148470"/>
          </a:xfrm>
        </p:spPr>
        <p:txBody>
          <a:bodyPr>
            <a:normAutofit/>
          </a:bodyPr>
          <a:lstStyle/>
          <a:p>
            <a:r>
              <a:rPr lang="da-DK" sz="2400" dirty="0"/>
              <a:t>Hvad skal du have styr på: </a:t>
            </a:r>
          </a:p>
          <a:p>
            <a:endParaRPr lang="da-DK" dirty="0"/>
          </a:p>
          <a:p>
            <a:pPr marL="457200" indent="-457200">
              <a:buFont typeface="+mj-lt"/>
              <a:buAutoNum type="arabicPeriod"/>
            </a:pPr>
            <a:r>
              <a:rPr lang="da-DK" sz="2400" dirty="0"/>
              <a:t>Lovhjemmel til at opkræve, hvilke type krav er det? </a:t>
            </a:r>
            <a:r>
              <a:rPr lang="da-DK" sz="2400" b="1" dirty="0"/>
              <a:t>Fordringstypen</a:t>
            </a:r>
            <a:r>
              <a:rPr lang="da-DK" sz="2400" dirty="0"/>
              <a:t>.</a:t>
            </a:r>
          </a:p>
          <a:p>
            <a:pPr marL="457200" indent="-457200">
              <a:buFont typeface="+mj-lt"/>
              <a:buAutoNum type="arabicPeriod"/>
            </a:pPr>
            <a:r>
              <a:rPr lang="da-DK" sz="2400" dirty="0"/>
              <a:t>Hvem skal opkræves/hvem      hæfter for kravet? Herunder:</a:t>
            </a:r>
          </a:p>
          <a:p>
            <a:pPr marL="1143000" lvl="1" indent="-457200">
              <a:buFont typeface="+mj-lt"/>
              <a:buAutoNum type="alphaLcParenR"/>
            </a:pPr>
            <a:r>
              <a:rPr lang="da-DK" dirty="0">
                <a:solidFill>
                  <a:schemeClr val="bg1"/>
                </a:solidFill>
              </a:rPr>
              <a:t>Cpr./cvr. </a:t>
            </a:r>
          </a:p>
          <a:p>
            <a:pPr marL="1143000" lvl="1" indent="-457200">
              <a:buFont typeface="+mj-lt"/>
              <a:buAutoNum type="alphaLcParenR"/>
            </a:pPr>
            <a:r>
              <a:rPr lang="da-DK" dirty="0">
                <a:solidFill>
                  <a:schemeClr val="bg1"/>
                </a:solidFill>
              </a:rPr>
              <a:t>Børn/forælder</a:t>
            </a:r>
          </a:p>
          <a:p>
            <a:pPr marL="1143000" lvl="1" indent="-457200">
              <a:buFont typeface="+mj-lt"/>
              <a:buAutoNum type="alphaLcParenR"/>
            </a:pPr>
            <a:r>
              <a:rPr lang="da-DK" dirty="0">
                <a:solidFill>
                  <a:schemeClr val="bg1"/>
                </a:solidFill>
              </a:rPr>
              <a:t>Myndig/umyndig (værge)</a:t>
            </a:r>
          </a:p>
          <a:p>
            <a:pPr marL="1143000" lvl="1" indent="-457200">
              <a:buFont typeface="+mj-lt"/>
              <a:buAutoNum type="alphaLcParenR"/>
            </a:pPr>
            <a:r>
              <a:rPr lang="da-DK" dirty="0">
                <a:solidFill>
                  <a:schemeClr val="bg1"/>
                </a:solidFill>
              </a:rPr>
              <a:t>Solidarisk </a:t>
            </a:r>
            <a:r>
              <a:rPr lang="da-DK" dirty="0" err="1">
                <a:solidFill>
                  <a:schemeClr val="bg1"/>
                </a:solidFill>
              </a:rPr>
              <a:t>hæftere</a:t>
            </a:r>
            <a:r>
              <a:rPr lang="da-DK" dirty="0">
                <a:solidFill>
                  <a:schemeClr val="bg1"/>
                </a:solidFill>
              </a:rPr>
              <a:t> </a:t>
            </a:r>
          </a:p>
          <a:p>
            <a:pPr marL="457200" indent="-457200">
              <a:buFont typeface="+mj-lt"/>
              <a:buAutoNum type="arabicPeriod"/>
            </a:pPr>
            <a:r>
              <a:rPr lang="da-DK" sz="2400" dirty="0"/>
              <a:t>Er kravet retskraftigt – er det i live eller forældet? </a:t>
            </a:r>
          </a:p>
          <a:p>
            <a:endParaRPr lang="da-DK" dirty="0"/>
          </a:p>
        </p:txBody>
      </p:sp>
    </p:spTree>
    <p:extLst>
      <p:ext uri="{BB962C8B-B14F-4D97-AF65-F5344CB8AC3E}">
        <p14:creationId xmlns:p14="http://schemas.microsoft.com/office/powerpoint/2010/main" val="730327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visitkort, dokument&#10;&#10;Automatisk genereret beskrivelse">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7454" r="-1" b="-1"/>
          <a:stretch/>
        </p:blipFill>
        <p:spPr>
          <a:xfrm>
            <a:off x="20" y="10"/>
            <a:ext cx="611998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49139" y="228600"/>
            <a:ext cx="4500000" cy="1172817"/>
          </a:xfrm>
        </p:spPr>
        <p:txBody>
          <a:bodyPr>
            <a:normAutofit lnSpcReduction="10000"/>
          </a:bodyPr>
          <a:lstStyle/>
          <a:p>
            <a:r>
              <a:rPr lang="da-DK" dirty="0"/>
              <a:t>Det begynder hos dig … </a:t>
            </a:r>
          </a:p>
        </p:txBody>
      </p:sp>
      <p:sp>
        <p:nvSpPr>
          <p:cNvPr id="4" name="Pladsholder til tekst 3"/>
          <p:cNvSpPr>
            <a:spLocks noGrp="1"/>
          </p:cNvSpPr>
          <p:nvPr>
            <p:ph type="body" sz="quarter" idx="11"/>
          </p:nvPr>
        </p:nvSpPr>
        <p:spPr>
          <a:xfrm>
            <a:off x="6649139" y="1401417"/>
            <a:ext cx="5297696" cy="5148470"/>
          </a:xfrm>
        </p:spPr>
        <p:txBody>
          <a:bodyPr>
            <a:normAutofit/>
          </a:bodyPr>
          <a:lstStyle/>
          <a:p>
            <a:r>
              <a:rPr lang="da-DK" sz="2400" b="1" dirty="0"/>
              <a:t>Andre spørgsmål/arbejdsgange: </a:t>
            </a:r>
          </a:p>
          <a:p>
            <a:endParaRPr lang="da-DK" dirty="0"/>
          </a:p>
          <a:p>
            <a:r>
              <a:rPr lang="da-DK" sz="2400" dirty="0"/>
              <a:t>Hvad er jeres procedure vedr. </a:t>
            </a:r>
          </a:p>
          <a:p>
            <a:r>
              <a:rPr lang="da-DK" sz="2400" dirty="0"/>
              <a:t>opkrævning når der er: </a:t>
            </a:r>
          </a:p>
          <a:p>
            <a:endParaRPr lang="da-DK" sz="2400" dirty="0"/>
          </a:p>
          <a:p>
            <a:pPr marL="342900" indent="-342900">
              <a:buFont typeface="Arial" panose="020B0604020202020204" pitchFamily="34" charset="0"/>
              <a:buChar char="•"/>
            </a:pPr>
            <a:r>
              <a:rPr lang="da-DK" sz="2400" dirty="0"/>
              <a:t>En værge</a:t>
            </a:r>
          </a:p>
          <a:p>
            <a:pPr marL="342900" indent="-342900">
              <a:buFont typeface="Arial" panose="020B0604020202020204" pitchFamily="34" charset="0"/>
              <a:buChar char="•"/>
            </a:pPr>
            <a:r>
              <a:rPr lang="da-DK" sz="2400" dirty="0"/>
              <a:t>Givet fuldmagt til en anden </a:t>
            </a:r>
          </a:p>
          <a:p>
            <a:pPr marL="342900" indent="-342900">
              <a:buFont typeface="Arial" panose="020B0604020202020204" pitchFamily="34" charset="0"/>
              <a:buChar char="•"/>
            </a:pPr>
            <a:r>
              <a:rPr lang="da-DK" sz="2400" dirty="0"/>
              <a:t>Kontaktperson </a:t>
            </a:r>
          </a:p>
          <a:p>
            <a:pPr marL="342900" indent="-342900">
              <a:buFont typeface="Arial" panose="020B0604020202020204" pitchFamily="34" charset="0"/>
              <a:buChar char="•"/>
            </a:pPr>
            <a:endParaRPr lang="da-DK" sz="2400" dirty="0"/>
          </a:p>
          <a:p>
            <a:endParaRPr lang="da-DK" dirty="0"/>
          </a:p>
        </p:txBody>
      </p:sp>
    </p:spTree>
    <p:extLst>
      <p:ext uri="{BB962C8B-B14F-4D97-AF65-F5344CB8AC3E}">
        <p14:creationId xmlns:p14="http://schemas.microsoft.com/office/powerpoint/2010/main" val="2224710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85000" lnSpcReduction="10000"/>
          </a:bodyPr>
          <a:lstStyle/>
          <a:p>
            <a:r>
              <a:rPr lang="da-DK" dirty="0"/>
              <a:t>Manuelle regninger</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Hvor skal jeg starte?</a:t>
            </a:r>
          </a:p>
          <a:p>
            <a:endParaRPr lang="da-DK" sz="2400" dirty="0"/>
          </a:p>
          <a:p>
            <a:endParaRPr lang="da-DK" sz="2400" dirty="0"/>
          </a:p>
          <a:p>
            <a:endParaRPr lang="da-DK" sz="2400" dirty="0"/>
          </a:p>
          <a:p>
            <a:endParaRPr lang="da-DK" sz="2400" dirty="0"/>
          </a:p>
          <a:p>
            <a:endParaRPr lang="da-DK" sz="2400" dirty="0"/>
          </a:p>
          <a:p>
            <a:r>
              <a:rPr lang="da-DK" sz="2400" dirty="0"/>
              <a:t>OBS: Anvendes ikke ved </a:t>
            </a:r>
          </a:p>
          <a:p>
            <a:pPr marL="342900" indent="-342900">
              <a:buFont typeface="Arial" panose="020B0604020202020204" pitchFamily="34" charset="0"/>
              <a:buChar char="•"/>
            </a:pPr>
            <a:r>
              <a:rPr lang="da-DK" sz="2400" dirty="0"/>
              <a:t>Interne regninger </a:t>
            </a:r>
          </a:p>
          <a:p>
            <a:pPr marL="342900" indent="-342900">
              <a:buFont typeface="Arial" panose="020B0604020202020204" pitchFamily="34" charset="0"/>
              <a:buChar char="•"/>
            </a:pPr>
            <a:r>
              <a:rPr lang="da-DK" sz="2400" dirty="0"/>
              <a:t>Til andre kommuner/offentlige myndigheder</a:t>
            </a:r>
          </a:p>
        </p:txBody>
      </p:sp>
      <p:sp>
        <p:nvSpPr>
          <p:cNvPr id="5" name="Højrepil 4"/>
          <p:cNvSpPr/>
          <p:nvPr/>
        </p:nvSpPr>
        <p:spPr>
          <a:xfrm>
            <a:off x="662474" y="2267339"/>
            <a:ext cx="4516017" cy="19221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sp>
        <p:nvSpPr>
          <p:cNvPr id="6" name="Tekstfelt 5"/>
          <p:cNvSpPr txBox="1"/>
          <p:nvPr/>
        </p:nvSpPr>
        <p:spPr>
          <a:xfrm>
            <a:off x="662474" y="2997559"/>
            <a:ext cx="3890865" cy="461665"/>
          </a:xfrm>
          <a:prstGeom prst="rect">
            <a:avLst/>
          </a:prstGeom>
          <a:noFill/>
        </p:spPr>
        <p:txBody>
          <a:bodyPr wrap="square" rtlCol="0">
            <a:spAutoFit/>
          </a:bodyPr>
          <a:lstStyle/>
          <a:p>
            <a:r>
              <a:rPr lang="da-DK" sz="2400" b="1" spc="50" dirty="0">
                <a:ln w="9525" cmpd="sng">
                  <a:solidFill>
                    <a:schemeClr val="accent1"/>
                  </a:solidFill>
                  <a:prstDash val="solid"/>
                </a:ln>
                <a:solidFill>
                  <a:srgbClr val="70AD47">
                    <a:tint val="1000"/>
                  </a:srgbClr>
                </a:solidFill>
                <a:effectLst>
                  <a:glow rad="38100">
                    <a:schemeClr val="accent1">
                      <a:alpha val="40000"/>
                    </a:schemeClr>
                  </a:glow>
                </a:effectLst>
              </a:rPr>
              <a:t>FORDRINGSTYPEN </a:t>
            </a:r>
          </a:p>
        </p:txBody>
      </p:sp>
    </p:spTree>
    <p:extLst>
      <p:ext uri="{BB962C8B-B14F-4D97-AF65-F5344CB8AC3E}">
        <p14:creationId xmlns:p14="http://schemas.microsoft.com/office/powerpoint/2010/main" val="252405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20224" y="1"/>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16633"/>
            <a:ext cx="11066107" cy="905069"/>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000" b="1" spc="-60" dirty="0">
                <a:solidFill>
                  <a:srgbClr val="FFFFFF"/>
                </a:solidFill>
                <a:latin typeface="+mj-lt"/>
                <a:ea typeface="+mj-ea"/>
                <a:cs typeface="+mj-cs"/>
              </a:rPr>
              <a:t>Fordringstype – Hvordan? Hvor? Hjælp!</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571500"/>
            <a:ext cx="10926785" cy="5950598"/>
          </a:xfrm>
        </p:spPr>
        <p:txBody>
          <a:bodyPr>
            <a:normAutofit/>
          </a:bodyPr>
          <a:lstStyle/>
          <a:p>
            <a:pPr marL="0" indent="0">
              <a:buNone/>
            </a:pPr>
            <a:endParaRPr lang="da-DK" sz="1400" b="1" dirty="0"/>
          </a:p>
          <a:p>
            <a:pPr marL="0" indent="0">
              <a:buNone/>
            </a:pPr>
            <a:r>
              <a:rPr lang="da-DK" sz="2000" b="1" dirty="0"/>
              <a:t>Gældsstyrelsens materiale inddelt efter forretningsområder: </a:t>
            </a:r>
          </a:p>
          <a:p>
            <a:pPr marL="0" indent="0">
              <a:buNone/>
            </a:pPr>
            <a:r>
              <a:rPr lang="da-DK" sz="2000" b="1" dirty="0">
                <a:hlinkClick r:id="rId4"/>
              </a:rPr>
              <a:t>https://gaeldst.dk/fordringshaver/individuelle-aftaler/kommuner</a:t>
            </a:r>
            <a:endParaRPr lang="da-DK" sz="2000" b="1" dirty="0"/>
          </a:p>
          <a:p>
            <a:pPr marL="0" indent="0">
              <a:buNone/>
            </a:pPr>
            <a:endParaRPr lang="da-DK" sz="2000" b="1" dirty="0"/>
          </a:p>
          <a:p>
            <a:pPr marL="0" indent="0">
              <a:buNone/>
            </a:pPr>
            <a:r>
              <a:rPr lang="da-DK" sz="2000" b="1" dirty="0"/>
              <a:t>KMDs Guide: </a:t>
            </a:r>
          </a:p>
          <a:p>
            <a:pPr marL="0" indent="0">
              <a:buNone/>
            </a:pPr>
            <a:r>
              <a:rPr lang="da-DK" sz="2000" b="1" dirty="0">
                <a:hlinkClick r:id="rId5"/>
              </a:rPr>
              <a:t>https://fordringstyperguide.kmd.dk/</a:t>
            </a:r>
            <a:endParaRPr lang="da-DK" sz="2000" b="1" dirty="0"/>
          </a:p>
          <a:p>
            <a:pPr marL="0" indent="0">
              <a:buNone/>
            </a:pPr>
            <a:endParaRPr lang="da-DK" sz="1400" dirty="0"/>
          </a:p>
          <a:p>
            <a:pPr marL="0" indent="0">
              <a:buNone/>
            </a:pPr>
            <a:r>
              <a:rPr lang="da-DK" sz="2000" b="1" dirty="0"/>
              <a:t>BROEN:</a:t>
            </a:r>
          </a:p>
          <a:p>
            <a:pPr marL="0" indent="0">
              <a:buNone/>
            </a:pPr>
            <a:r>
              <a:rPr lang="da-DK" sz="2400" b="1" dirty="0">
                <a:hlinkClick r:id="rId6"/>
              </a:rPr>
              <a:t>https://broen.randers.dk/%C3%B8konomi/betalingskontoret/psrm/</a:t>
            </a:r>
            <a:endParaRPr lang="da-DK" sz="2400" b="1" dirty="0"/>
          </a:p>
          <a:p>
            <a:pPr marL="0" indent="0">
              <a:buNone/>
            </a:pPr>
            <a:endParaRPr lang="da-DK" sz="2400" b="1" dirty="0"/>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a-DK" sz="2400" b="1" dirty="0"/>
              <a:t>Cafemøder:</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a-DK" sz="1600" b="1" i="0" u="none" strike="noStrike" kern="1200" cap="none" spc="0" normalizeH="0" baseline="0" noProof="0" dirty="0">
                <a:ln>
                  <a:noFill/>
                </a:ln>
                <a:solidFill>
                  <a:schemeClr val="accent5"/>
                </a:solidFill>
                <a:effectLst/>
                <a:uLnTx/>
                <a:uFillTx/>
                <a:latin typeface="Verdana"/>
                <a:ea typeface="+mn-ea"/>
                <a:cs typeface="+mn-cs"/>
                <a:hlinkClick r:id="rId7">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kumimoji="0" lang="da-DK" sz="1600" b="1" i="0" u="none" strike="noStrike" kern="1200" cap="none" spc="0" normalizeH="0" baseline="0" noProof="0" dirty="0">
              <a:ln>
                <a:noFill/>
              </a:ln>
              <a:solidFill>
                <a:schemeClr val="accent5"/>
              </a:solidFill>
              <a:effectLst/>
              <a:uLnTx/>
              <a:uFillTx/>
              <a:latin typeface="Verdana"/>
              <a:ea typeface="+mn-ea"/>
              <a:cs typeface="+mn-cs"/>
            </a:endParaRPr>
          </a:p>
          <a:p>
            <a:pPr marL="0" indent="0">
              <a:buNone/>
            </a:pPr>
            <a:endParaRPr lang="da-DK" sz="3600" b="1" dirty="0"/>
          </a:p>
          <a:p>
            <a:pPr marL="0" indent="0">
              <a:buNone/>
            </a:pPr>
            <a:endParaRPr lang="da-DK" sz="2600" b="1" dirty="0"/>
          </a:p>
          <a:p>
            <a:pPr marL="0" indent="0">
              <a:buNone/>
            </a:pPr>
            <a:endParaRPr lang="da-DK" sz="2600" b="1" dirty="0"/>
          </a:p>
          <a:p>
            <a:pPr marL="0" indent="0">
              <a:buNone/>
            </a:pPr>
            <a:endParaRPr lang="da-DK" sz="2600" b="1" dirty="0"/>
          </a:p>
        </p:txBody>
      </p:sp>
    </p:spTree>
    <p:extLst>
      <p:ext uri="{BB962C8B-B14F-4D97-AF65-F5344CB8AC3E}">
        <p14:creationId xmlns:p14="http://schemas.microsoft.com/office/powerpoint/2010/main" val="170092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19456"/>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Hvad skal vi gennemgå i dag: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575881"/>
            <a:ext cx="11057571" cy="4694289"/>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3200" dirty="0"/>
              <a:t>Intro til PSRM – Gældsstyrelsens inddrivelsesystem </a:t>
            </a:r>
          </a:p>
          <a:p>
            <a:r>
              <a:rPr lang="da-DK" sz="3200" dirty="0"/>
              <a:t>Snak om nogle af de minimums krav der stilles til en faktura når den er til opkrævning og når den er til inddrivelse, herunder intro til SD oversigten </a:t>
            </a:r>
          </a:p>
          <a:p>
            <a:r>
              <a:rPr lang="da-DK" sz="3200" dirty="0"/>
              <a:t>Gældsstyrelsens materiale</a:t>
            </a:r>
          </a:p>
          <a:p>
            <a:r>
              <a:rPr lang="da-DK" sz="3200" dirty="0"/>
              <a:t>Hvordan opretter du en faktura</a:t>
            </a:r>
          </a:p>
          <a:p>
            <a:r>
              <a:rPr lang="da-DK" sz="3200" dirty="0"/>
              <a:t>Hvor og hvordan du kan få hjælp; hjælpeværktøjer,  cafemøder og Betalingskontoret</a:t>
            </a:r>
          </a:p>
          <a:p>
            <a:r>
              <a:rPr lang="da-DK" sz="3200" b="1" dirty="0"/>
              <a:t>Spørgsmål !!! </a:t>
            </a:r>
            <a:r>
              <a:rPr lang="da-DK" sz="3200" b="1" dirty="0">
                <a:sym typeface="Wingdings" panose="05000000000000000000" pitchFamily="2" charset="2"/>
              </a:rPr>
              <a:t></a:t>
            </a:r>
            <a:endParaRPr lang="da-DK" sz="3200" dirty="0"/>
          </a:p>
          <a:p>
            <a:pPr marL="0" indent="0">
              <a:buNone/>
            </a:pPr>
            <a:endParaRPr lang="da-DK" sz="2400" dirty="0"/>
          </a:p>
          <a:p>
            <a:endParaRPr lang="da-DK" sz="1600" dirty="0"/>
          </a:p>
        </p:txBody>
      </p:sp>
    </p:spTree>
    <p:extLst>
      <p:ext uri="{BB962C8B-B14F-4D97-AF65-F5344CB8AC3E}">
        <p14:creationId xmlns:p14="http://schemas.microsoft.com/office/powerpoint/2010/main" val="1878121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070312"/>
          </a:xfrm>
        </p:spPr>
        <p:txBody>
          <a:bodyPr>
            <a:normAutofit/>
          </a:bodyPr>
          <a:lstStyle/>
          <a:p>
            <a:r>
              <a:rPr lang="da-DK" sz="3200" dirty="0" err="1"/>
              <a:t>BROEN:Materiale</a:t>
            </a:r>
            <a:r>
              <a:rPr lang="da-DK" sz="3200" dirty="0"/>
              <a:t> og opdateringer</a:t>
            </a:r>
          </a:p>
        </p:txBody>
      </p:sp>
      <p:sp>
        <p:nvSpPr>
          <p:cNvPr id="4" name="Pladsholder til tekst 3"/>
          <p:cNvSpPr>
            <a:spLocks noGrp="1"/>
          </p:cNvSpPr>
          <p:nvPr>
            <p:ph type="body" sz="quarter" idx="11"/>
          </p:nvPr>
        </p:nvSpPr>
        <p:spPr>
          <a:xfrm>
            <a:off x="755780" y="1592826"/>
            <a:ext cx="4973694" cy="4612128"/>
          </a:xfrm>
        </p:spPr>
        <p:txBody>
          <a:bodyPr>
            <a:noAutofit/>
          </a:bodyPr>
          <a:lstStyle/>
          <a:p>
            <a:r>
              <a:rPr lang="da-DK" sz="2400" dirty="0"/>
              <a:t>Du kan finde:</a:t>
            </a:r>
          </a:p>
          <a:p>
            <a:pPr marL="342900" indent="-342900">
              <a:buFont typeface="Arial" panose="020B0604020202020204" pitchFamily="34" charset="0"/>
              <a:buChar char="•"/>
            </a:pPr>
            <a:r>
              <a:rPr lang="da-DK" sz="2400" dirty="0"/>
              <a:t>Vejledninger</a:t>
            </a:r>
          </a:p>
          <a:p>
            <a:pPr marL="342900" indent="-342900">
              <a:buFont typeface="Arial" panose="020B0604020202020204" pitchFamily="34" charset="0"/>
              <a:buChar char="•"/>
            </a:pPr>
            <a:r>
              <a:rPr lang="da-DK" sz="2400" dirty="0"/>
              <a:t>Hjælpemateriale</a:t>
            </a:r>
          </a:p>
          <a:p>
            <a:pPr marL="342900" indent="-342900">
              <a:buFont typeface="Arial" panose="020B0604020202020204" pitchFamily="34" charset="0"/>
              <a:buChar char="•"/>
            </a:pPr>
            <a:r>
              <a:rPr lang="da-DK" sz="2400" dirty="0"/>
              <a:t>Links</a:t>
            </a:r>
          </a:p>
          <a:p>
            <a:pPr marL="342900" indent="-342900">
              <a:buFont typeface="Arial" panose="020B0604020202020204" pitchFamily="34" charset="0"/>
              <a:buChar char="•"/>
            </a:pPr>
            <a:r>
              <a:rPr lang="da-DK" sz="2400" dirty="0"/>
              <a:t>Nyheder/ændringer fra Betalingskontoret</a:t>
            </a:r>
          </a:p>
          <a:p>
            <a:pPr marL="342900" indent="-342900">
              <a:buFont typeface="Arial" panose="020B0604020202020204" pitchFamily="34" charset="0"/>
              <a:buChar char="•"/>
            </a:pPr>
            <a:r>
              <a:rPr lang="da-DK" sz="2400" dirty="0"/>
              <a:t>Nyheder fra Gældsstyrelsen </a:t>
            </a:r>
            <a:br>
              <a:rPr lang="da-DK" sz="2400" dirty="0"/>
            </a:br>
            <a:br>
              <a:rPr lang="da-DK" sz="2400" dirty="0"/>
            </a:br>
            <a:endParaRPr lang="da-DK" sz="2400" dirty="0"/>
          </a:p>
          <a:p>
            <a:endParaRPr lang="da-DK" sz="2400" dirty="0"/>
          </a:p>
          <a:p>
            <a:endParaRPr lang="da-DK" sz="2400" dirty="0"/>
          </a:p>
          <a:p>
            <a:endParaRPr lang="da-DK" sz="2400" dirty="0"/>
          </a:p>
        </p:txBody>
      </p:sp>
      <p:graphicFrame>
        <p:nvGraphicFramePr>
          <p:cNvPr id="2" name="Diagram 1"/>
          <p:cNvGraphicFramePr/>
          <p:nvPr>
            <p:extLst>
              <p:ext uri="{D42A27DB-BD31-4B8C-83A1-F6EECF244321}">
                <p14:modId xmlns:p14="http://schemas.microsoft.com/office/powerpoint/2010/main" val="1329935453"/>
              </p:ext>
            </p:extLst>
          </p:nvPr>
        </p:nvGraphicFramePr>
        <p:xfrm>
          <a:off x="354563" y="5034115"/>
          <a:ext cx="5243804" cy="1301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ladsholder til billede 11" descr="Skærmklip"/>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23835" r="23835"/>
          <a:stretch>
            <a:fillRect/>
          </a:stretch>
        </p:blipFill>
        <p:spPr>
          <a:xfrm>
            <a:off x="5598367" y="0"/>
            <a:ext cx="6593633"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6506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7926FB5A-2C57-A239-DB52-F3BD1714AD3A}"/>
              </a:ext>
            </a:extLst>
          </p:cNvPr>
          <p:cNvPicPr>
            <a:picLocks noGrp="1" noChangeAspect="1"/>
          </p:cNvPicPr>
          <p:nvPr>
            <p:ph type="pic" sz="quarter" idx="15"/>
          </p:nvPr>
        </p:nvPicPr>
        <p:blipFill rotWithShape="1">
          <a:blip r:embed="rId3"/>
          <a:srcRect l="-1280" t="12849" r="1280" b="12853"/>
          <a:stretch/>
        </p:blipFill>
        <p:spPr>
          <a:xfrm>
            <a:off x="2585889" y="893618"/>
            <a:ext cx="7148045" cy="32654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Pladsholder til tekst 2"/>
          <p:cNvSpPr>
            <a:spLocks noGrp="1"/>
          </p:cNvSpPr>
          <p:nvPr>
            <p:ph type="body" sz="quarter" idx="10"/>
          </p:nvPr>
        </p:nvSpPr>
        <p:spPr>
          <a:xfrm>
            <a:off x="1042986" y="311728"/>
            <a:ext cx="10310813" cy="505835"/>
          </a:xfrm>
        </p:spPr>
        <p:txBody>
          <a:bodyPr>
            <a:normAutofit lnSpcReduction="10000"/>
          </a:bodyPr>
          <a:lstStyle/>
          <a:p>
            <a:r>
              <a:rPr lang="da-DK" sz="3100" dirty="0">
                <a:solidFill>
                  <a:schemeClr val="bg1"/>
                </a:solidFill>
              </a:rPr>
              <a:t>KMD Guide – Flere måder at søge på </a:t>
            </a:r>
          </a:p>
        </p:txBody>
      </p:sp>
      <p:sp>
        <p:nvSpPr>
          <p:cNvPr id="4" name="Pladsholder til tekst 3"/>
          <p:cNvSpPr>
            <a:spLocks noGrp="1"/>
          </p:cNvSpPr>
          <p:nvPr>
            <p:ph type="body" sz="quarter" idx="11"/>
          </p:nvPr>
        </p:nvSpPr>
        <p:spPr>
          <a:xfrm>
            <a:off x="1195261" y="4424516"/>
            <a:ext cx="10463340" cy="2121756"/>
          </a:xfrm>
        </p:spPr>
        <p:txBody>
          <a:bodyPr>
            <a:normAutofit fontScale="85000" lnSpcReduction="20000"/>
          </a:bodyPr>
          <a:lstStyle/>
          <a:p>
            <a:pPr marL="285750" indent="-285750">
              <a:buFont typeface="Arial" panose="020B0604020202020204" pitchFamily="34" charset="0"/>
              <a:buChar char="•"/>
            </a:pPr>
            <a:r>
              <a:rPr lang="da-DK" sz="2400" b="1" dirty="0"/>
              <a:t>Flere indgange – flere søge muligheder </a:t>
            </a:r>
          </a:p>
          <a:p>
            <a:endParaRPr lang="da-DK" sz="2400" b="1" dirty="0"/>
          </a:p>
          <a:p>
            <a:pPr marL="285750" indent="-285750">
              <a:buFont typeface="Arial" panose="020B0604020202020204" pitchFamily="34" charset="0"/>
              <a:buChar char="•"/>
            </a:pPr>
            <a:r>
              <a:rPr lang="da-DK" sz="2400" b="1" dirty="0"/>
              <a:t>Mere information på hver enkelt søgning/krav/fordringstype.</a:t>
            </a:r>
          </a:p>
          <a:p>
            <a:r>
              <a:rPr lang="da-DK" sz="2400" b="1" dirty="0"/>
              <a:t> </a:t>
            </a:r>
          </a:p>
          <a:p>
            <a:pPr algn="ctr"/>
            <a:r>
              <a:rPr lang="nb-NO" sz="1900" b="1" i="0" u="none" strike="noStrike" dirty="0">
                <a:solidFill>
                  <a:srgbClr val="356093"/>
                </a:solidFill>
                <a:effectLst/>
                <a:latin typeface="Lato" panose="020F0502020204030203" pitchFamily="34" charset="0"/>
                <a:hlinkClick r:id="rId4"/>
              </a:rPr>
              <a:t>https://fordringstyperguide.kmd.dk/</a:t>
            </a:r>
            <a:endParaRPr lang="da-DK" sz="1900" dirty="0">
              <a:solidFill>
                <a:schemeClr val="bg1"/>
              </a:solidFill>
            </a:endParaRPr>
          </a:p>
          <a:p>
            <a:br>
              <a:rPr lang="da-DK" sz="1800" dirty="0"/>
            </a:br>
            <a:endParaRPr lang="da-DK" sz="1800" dirty="0"/>
          </a:p>
        </p:txBody>
      </p:sp>
    </p:spTree>
    <p:extLst>
      <p:ext uri="{BB962C8B-B14F-4D97-AF65-F5344CB8AC3E}">
        <p14:creationId xmlns:p14="http://schemas.microsoft.com/office/powerpoint/2010/main" val="2485929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57200" y="541177"/>
            <a:ext cx="2743200" cy="1371600"/>
          </a:xfrm>
        </p:spPr>
        <p:txBody>
          <a:bodyPr>
            <a:normAutofit/>
          </a:bodyPr>
          <a:lstStyle/>
          <a:p>
            <a:r>
              <a:rPr lang="da-DK" sz="2400">
                <a:solidFill>
                  <a:schemeClr val="bg1"/>
                </a:solidFill>
              </a:rPr>
              <a:t>KMD Guide</a:t>
            </a:r>
            <a:endParaRPr lang="da-DK" sz="2400" dirty="0">
              <a:solidFill>
                <a:schemeClr val="bg1"/>
              </a:solidFill>
            </a:endParaRPr>
          </a:p>
        </p:txBody>
      </p:sp>
      <p:sp>
        <p:nvSpPr>
          <p:cNvPr id="4" name="Pladsholder til tekst 3"/>
          <p:cNvSpPr>
            <a:spLocks noGrp="1"/>
          </p:cNvSpPr>
          <p:nvPr>
            <p:ph type="body" sz="quarter" idx="11"/>
          </p:nvPr>
        </p:nvSpPr>
        <p:spPr>
          <a:xfrm>
            <a:off x="371475" y="1091682"/>
            <a:ext cx="3448050" cy="5383763"/>
          </a:xfrm>
        </p:spPr>
        <p:txBody>
          <a:bodyPr/>
          <a:lstStyle/>
          <a:p>
            <a:r>
              <a:rPr lang="da-DK" sz="1600">
                <a:solidFill>
                  <a:schemeClr val="bg1"/>
                </a:solidFill>
              </a:rPr>
              <a:t>Eksempel på søgning: </a:t>
            </a:r>
          </a:p>
          <a:p>
            <a:endParaRPr lang="da-DK">
              <a:solidFill>
                <a:schemeClr val="bg1"/>
              </a:solidFill>
            </a:endParaRPr>
          </a:p>
          <a:p>
            <a:endParaRPr lang="da-DK">
              <a:solidFill>
                <a:schemeClr val="bg1"/>
              </a:solidFill>
            </a:endParaRPr>
          </a:p>
          <a:p>
            <a:endParaRPr lang="da-DK">
              <a:solidFill>
                <a:schemeClr val="bg1"/>
              </a:solidFill>
            </a:endParaRPr>
          </a:p>
          <a:p>
            <a:endParaRPr lang="da-DK">
              <a:solidFill>
                <a:schemeClr val="bg1"/>
              </a:solidFill>
            </a:endParaRPr>
          </a:p>
          <a:p>
            <a:r>
              <a:rPr lang="nb-NO" sz="2000" b="1" i="0">
                <a:solidFill>
                  <a:schemeClr val="bg1"/>
                </a:solidFill>
                <a:effectLst/>
                <a:latin typeface="Lato" panose="020F0502020204030203" pitchFamily="34" charset="0"/>
              </a:rPr>
              <a:t>I kan tilgå løsningen via: </a:t>
            </a:r>
          </a:p>
          <a:p>
            <a:r>
              <a:rPr lang="nb-NO" sz="2000" b="1" i="0" u="none" strike="noStrike">
                <a:solidFill>
                  <a:srgbClr val="356093"/>
                </a:solidFill>
                <a:effectLst/>
                <a:latin typeface="Lato" panose="020F0502020204030203" pitchFamily="34" charset="0"/>
                <a:hlinkClick r:id="rId3"/>
              </a:rPr>
              <a:t>https://fordringstyperguide.kmd.dk/</a:t>
            </a:r>
            <a:endParaRPr lang="da-DK" sz="2000" dirty="0">
              <a:solidFill>
                <a:schemeClr val="bg1"/>
              </a:solidFill>
            </a:endParaRPr>
          </a:p>
        </p:txBody>
      </p:sp>
      <p:pic>
        <p:nvPicPr>
          <p:cNvPr id="17" name="Pladsholder til billede 16" descr="Et billede, der indeholder tekst, skærmbillede, software, Computerikon&#10;&#10;Automatisk genereret beskrivelse">
            <a:extLst>
              <a:ext uri="{FF2B5EF4-FFF2-40B4-BE49-F238E27FC236}">
                <a16:creationId xmlns:a16="http://schemas.microsoft.com/office/drawing/2014/main" id="{97E5F211-1902-E1BF-54A8-C0E7DC1A515B}"/>
              </a:ext>
            </a:extLst>
          </p:cNvPr>
          <p:cNvPicPr>
            <a:picLocks noGrp="1" noChangeAspect="1"/>
          </p:cNvPicPr>
          <p:nvPr>
            <p:ph type="pic" sz="quarter" idx="15"/>
          </p:nvPr>
        </p:nvPicPr>
        <p:blipFill>
          <a:blip r:embed="rId4"/>
          <a:srcRect l="17385" r="17385"/>
          <a:stretch>
            <a:fillRect/>
          </a:stretch>
        </p:blipFill>
        <p:spPr>
          <a:xfrm>
            <a:off x="3919538" y="-863600"/>
            <a:ext cx="8272462" cy="8788400"/>
          </a:xfrm>
          <a:prstGeom prst="ellipse">
            <a:avLst/>
          </a:prstGeom>
          <a:ln>
            <a:noFill/>
          </a:ln>
          <a:effectLst>
            <a:softEdge rad="112500"/>
          </a:effectLst>
        </p:spPr>
      </p:pic>
    </p:spTree>
    <p:extLst>
      <p:ext uri="{BB962C8B-B14F-4D97-AF65-F5344CB8AC3E}">
        <p14:creationId xmlns:p14="http://schemas.microsoft.com/office/powerpoint/2010/main" val="2054263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Civilretslige</a:t>
            </a:r>
          </a:p>
          <a:p>
            <a:r>
              <a:rPr lang="da-DK" sz="2400" dirty="0">
                <a:solidFill>
                  <a:schemeClr val="bg1"/>
                </a:solidFill>
              </a:rPr>
              <a:t>Fordringer</a:t>
            </a:r>
          </a:p>
        </p:txBody>
      </p:sp>
      <p:sp>
        <p:nvSpPr>
          <p:cNvPr id="4" name="Pladsholder til tekst 3"/>
          <p:cNvSpPr>
            <a:spLocks noGrp="1"/>
          </p:cNvSpPr>
          <p:nvPr>
            <p:ph type="body" sz="quarter" idx="11"/>
          </p:nvPr>
        </p:nvSpPr>
        <p:spPr>
          <a:xfrm>
            <a:off x="506896" y="1739348"/>
            <a:ext cx="2792896" cy="4736097"/>
          </a:xfrm>
          <a:effectLst>
            <a:innerShdw blurRad="63500" dist="50800" dir="135000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Man kan blive </a:t>
            </a:r>
          </a:p>
          <a:p>
            <a:r>
              <a:rPr lang="da-DK" sz="1800" b="1" dirty="0">
                <a:solidFill>
                  <a:schemeClr val="bg1"/>
                </a:solidFill>
              </a:rPr>
              <a:t>”snydt” </a:t>
            </a:r>
          </a:p>
          <a:p>
            <a:endParaRPr lang="da-DK" sz="1800" b="1" dirty="0">
              <a:solidFill>
                <a:schemeClr val="bg1"/>
              </a:solidFill>
            </a:endParaRPr>
          </a:p>
          <a:p>
            <a:r>
              <a:rPr lang="da-DK" sz="1800" b="1" dirty="0">
                <a:solidFill>
                  <a:schemeClr val="bg1"/>
                </a:solidFill>
              </a:rPr>
              <a:t>Det kan se ud som om, at der kun er </a:t>
            </a:r>
          </a:p>
          <a:p>
            <a:pPr algn="ctr"/>
            <a:r>
              <a:rPr lang="da-DK" sz="1800" b="1" dirty="0">
                <a:solidFill>
                  <a:schemeClr val="bg1"/>
                </a:solidFill>
              </a:rPr>
              <a:t>8</a:t>
            </a:r>
            <a:r>
              <a:rPr lang="da-DK" sz="1800" b="1">
                <a:solidFill>
                  <a:schemeClr val="bg1"/>
                </a:solidFill>
              </a:rPr>
              <a:t> </a:t>
            </a:r>
            <a:endParaRPr lang="da-DK" sz="1800" b="1" dirty="0">
              <a:solidFill>
                <a:schemeClr val="bg1"/>
              </a:solidFill>
            </a:endParaRPr>
          </a:p>
          <a:p>
            <a:r>
              <a:rPr lang="da-DK" sz="1800" b="1" dirty="0">
                <a:solidFill>
                  <a:schemeClr val="bg1"/>
                </a:solidFill>
              </a:rPr>
              <a:t>fordringstyper</a:t>
            </a:r>
          </a:p>
        </p:txBody>
      </p:sp>
      <p:pic>
        <p:nvPicPr>
          <p:cNvPr id="16" name="Pladsholder til billede 16" descr="Et billede, der indeholder tekst, skærmbillede, software, Computerikon&#10;&#10;Automatisk genereret beskrivelse">
            <a:extLst>
              <a:ext uri="{FF2B5EF4-FFF2-40B4-BE49-F238E27FC236}">
                <a16:creationId xmlns:a16="http://schemas.microsoft.com/office/drawing/2014/main" id="{0932A220-04A6-63F4-F9D2-55B93F65EDA9}"/>
              </a:ext>
            </a:extLst>
          </p:cNvPr>
          <p:cNvPicPr>
            <a:picLocks noGrp="1" noChangeAspect="1"/>
          </p:cNvPicPr>
          <p:nvPr>
            <p:ph type="pic" sz="quarter" idx="15"/>
          </p:nvPr>
        </p:nvPicPr>
        <p:blipFill>
          <a:blip r:embed="rId3"/>
          <a:srcRect l="17385" r="17385"/>
          <a:stretch>
            <a:fillRect/>
          </a:stretch>
        </p:blipFill>
        <p:spPr>
          <a:xfrm>
            <a:off x="3919538" y="-863600"/>
            <a:ext cx="8272462" cy="8788400"/>
          </a:xfrm>
          <a:prstGeom prst="ellipse">
            <a:avLst/>
          </a:prstGeom>
          <a:ln>
            <a:noFill/>
          </a:ln>
          <a:effectLst>
            <a:softEdge rad="112500"/>
          </a:effectLst>
        </p:spPr>
      </p:pic>
      <p:sp>
        <p:nvSpPr>
          <p:cNvPr id="17" name="Ellipse 16">
            <a:extLst>
              <a:ext uri="{FF2B5EF4-FFF2-40B4-BE49-F238E27FC236}">
                <a16:creationId xmlns:a16="http://schemas.microsoft.com/office/drawing/2014/main" id="{F2EBDABD-07BE-A175-CB69-51B0B4ACE879}"/>
              </a:ext>
            </a:extLst>
          </p:cNvPr>
          <p:cNvSpPr/>
          <p:nvPr/>
        </p:nvSpPr>
        <p:spPr>
          <a:xfrm>
            <a:off x="7721600" y="673100"/>
            <a:ext cx="3581400" cy="6045200"/>
          </a:xfrm>
          <a:prstGeom prst="ellipse">
            <a:avLst/>
          </a:prstGeom>
          <a:noFill/>
          <a:ln w="38100">
            <a:solidFill>
              <a:srgbClr val="EC0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56716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533400" y="480060"/>
            <a:ext cx="9151620" cy="2026919"/>
          </a:xfrm>
        </p:spPr>
        <p:txBody>
          <a:bodyPr>
            <a:normAutofit fontScale="55000" lnSpcReduction="20000"/>
          </a:bodyPr>
          <a:lstStyle/>
          <a:p>
            <a:r>
              <a:rPr lang="da-DK" sz="3600" dirty="0">
                <a:solidFill>
                  <a:schemeClr val="bg1"/>
                </a:solidFill>
              </a:rPr>
              <a:t>SD Skemaet - en oversigt som indeholder: </a:t>
            </a:r>
          </a:p>
          <a:p>
            <a:r>
              <a:rPr lang="da-DK" sz="3600" dirty="0">
                <a:solidFill>
                  <a:schemeClr val="bg1"/>
                </a:solidFill>
              </a:rPr>
              <a:t>Aftaleindholdstype, hovedtransaktion, deltransaktion, fordringstyper ….</a:t>
            </a:r>
          </a:p>
          <a:p>
            <a:r>
              <a:rPr lang="da-DK" sz="3300" dirty="0">
                <a:solidFill>
                  <a:srgbClr val="FFC000"/>
                </a:solidFill>
                <a:hlinkClick r:id="rId3">
                  <a:extLst>
                    <a:ext uri="{A12FA001-AC4F-418D-AE19-62706E023703}">
                      <ahyp:hlinkClr xmlns:ahyp="http://schemas.microsoft.com/office/drawing/2018/hyperlinkcolor" val="tx"/>
                    </a:ext>
                  </a:extLst>
                </a:hlinkClick>
              </a:rPr>
              <a:t>https://broen.randers.dk/%C3%B8konomi/betalingskontoret/psrm/fordringstype/</a:t>
            </a:r>
            <a:r>
              <a:rPr lang="da-DK" sz="3300" dirty="0">
                <a:solidFill>
                  <a:srgbClr val="FFC000"/>
                </a:solidFill>
              </a:rPr>
              <a:t> </a:t>
            </a:r>
          </a:p>
          <a:p>
            <a:r>
              <a:rPr lang="da-DK" sz="3600" dirty="0">
                <a:solidFill>
                  <a:schemeClr val="bg1"/>
                </a:solidFill>
              </a:rPr>
              <a:t>Dette skema er blot et af de mange ”hjælpeværktøjer” I kan finde på BROEN</a:t>
            </a:r>
          </a:p>
          <a:p>
            <a:endParaRPr lang="da-DK" dirty="0">
              <a:solidFill>
                <a:srgbClr val="FFC000"/>
              </a:solidFill>
            </a:endParaRPr>
          </a:p>
          <a:p>
            <a:endParaRPr lang="da-DK" sz="2400" dirty="0">
              <a:solidFill>
                <a:schemeClr val="bg1"/>
              </a:solidFill>
            </a:endParaRPr>
          </a:p>
        </p:txBody>
      </p:sp>
      <p:pic>
        <p:nvPicPr>
          <p:cNvPr id="2" name="Billede 1" descr="Konverteringstabel NY SD - Aftaleindholdstype hovedtrans og deltrans og gamle betalingsarter med eksempler på fordringstyper tilrettet BD - Excel">
            <a:extLst>
              <a:ext uri="{FF2B5EF4-FFF2-40B4-BE49-F238E27FC236}">
                <a16:creationId xmlns:a16="http://schemas.microsoft.com/office/drawing/2014/main" id="{9AA3CFEF-18C7-FEFB-D1B6-749ABFBF6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0" y="2377828"/>
            <a:ext cx="8488680" cy="4256435"/>
          </a:xfrm>
          <a:prstGeom prst="rect">
            <a:avLst/>
          </a:prstGeom>
        </p:spPr>
      </p:pic>
    </p:spTree>
    <p:extLst>
      <p:ext uri="{BB962C8B-B14F-4D97-AF65-F5344CB8AC3E}">
        <p14:creationId xmlns:p14="http://schemas.microsoft.com/office/powerpoint/2010/main" val="2542667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SD skema: Aftale-indholdstyper, hovedtrans, deltrans mv. </a:t>
            </a:r>
          </a:p>
        </p:txBody>
      </p:sp>
      <p:sp>
        <p:nvSpPr>
          <p:cNvPr id="4" name="Pladsholder til tekst 3"/>
          <p:cNvSpPr>
            <a:spLocks noGrp="1"/>
          </p:cNvSpPr>
          <p:nvPr>
            <p:ph type="body" sz="quarter" idx="11"/>
          </p:nvPr>
        </p:nvSpPr>
        <p:spPr>
          <a:xfrm>
            <a:off x="506896" y="2597727"/>
            <a:ext cx="2077278" cy="3719096"/>
          </a:xfrm>
          <a:effectLst>
            <a:innerShdw blurRad="63500" dist="50800" dir="135000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Opsætningen i debitor. </a:t>
            </a:r>
          </a:p>
          <a:p>
            <a:endParaRPr lang="da-DK" sz="1800" b="1" dirty="0">
              <a:solidFill>
                <a:schemeClr val="bg1"/>
              </a:solidFill>
            </a:endParaRPr>
          </a:p>
          <a:p>
            <a:pPr>
              <a:spcBef>
                <a:spcPts val="0"/>
              </a:spcBef>
            </a:pPr>
            <a:r>
              <a:rPr lang="da-DK" sz="1800" b="1" dirty="0" err="1">
                <a:solidFill>
                  <a:schemeClr val="bg1"/>
                </a:solidFill>
              </a:rPr>
              <a:t>Udfra</a:t>
            </a:r>
            <a:r>
              <a:rPr lang="da-DK" sz="1800" b="1" dirty="0">
                <a:solidFill>
                  <a:schemeClr val="bg1"/>
                </a:solidFill>
              </a:rPr>
              <a:t> denne opsætning styres rykker</a:t>
            </a:r>
          </a:p>
          <a:p>
            <a:pPr>
              <a:spcBef>
                <a:spcPts val="0"/>
              </a:spcBef>
            </a:pPr>
            <a:r>
              <a:rPr lang="da-DK" sz="1800" b="1" dirty="0">
                <a:solidFill>
                  <a:schemeClr val="bg1"/>
                </a:solidFill>
              </a:rPr>
              <a:t>procedure, rykkersats, forældelse mv. </a:t>
            </a:r>
          </a:p>
          <a:p>
            <a:pPr>
              <a:spcBef>
                <a:spcPts val="0"/>
              </a:spcBef>
            </a:pPr>
            <a:endParaRPr lang="da-DK" sz="1800" b="1" dirty="0">
              <a:solidFill>
                <a:schemeClr val="bg1"/>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ladsholder til billede 13" descr="Et billede, der indeholder bord&#10;&#10;Automatisk genereret beskrivelse">
            <a:extLst>
              <a:ext uri="{FF2B5EF4-FFF2-40B4-BE49-F238E27FC236}">
                <a16:creationId xmlns:a16="http://schemas.microsoft.com/office/drawing/2014/main" id="{113C37BA-E4F8-2726-205E-D04FED1E2EE8}"/>
              </a:ext>
            </a:extLst>
          </p:cNvPr>
          <p:cNvPicPr>
            <a:picLocks noGrp="1" noChangeAspect="1"/>
          </p:cNvPicPr>
          <p:nvPr>
            <p:ph type="pic" sz="quarter" idx="15"/>
          </p:nvPr>
        </p:nvPicPr>
        <p:blipFill>
          <a:blip r:embed="rId3"/>
          <a:srcRect l="14087" r="14087"/>
          <a:stretch>
            <a:fillRect/>
          </a:stretch>
        </p:blipFill>
        <p:spPr>
          <a:xfrm>
            <a:off x="3082925" y="0"/>
            <a:ext cx="9109075" cy="6858000"/>
          </a:xfrm>
        </p:spPr>
      </p:pic>
      <p:sp>
        <p:nvSpPr>
          <p:cNvPr id="15" name="Ellipse 14">
            <a:extLst>
              <a:ext uri="{FF2B5EF4-FFF2-40B4-BE49-F238E27FC236}">
                <a16:creationId xmlns:a16="http://schemas.microsoft.com/office/drawing/2014/main" id="{8A1ED61C-6C0F-7D24-2F2B-8E2888AEDD9E}"/>
              </a:ext>
            </a:extLst>
          </p:cNvPr>
          <p:cNvSpPr/>
          <p:nvPr/>
        </p:nvSpPr>
        <p:spPr>
          <a:xfrm>
            <a:off x="5875821" y="3190672"/>
            <a:ext cx="3881022" cy="3307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63B8B7C0-B2C7-7660-55FE-4C7E967B3D29}"/>
              </a:ext>
            </a:extLst>
          </p:cNvPr>
          <p:cNvSpPr/>
          <p:nvPr/>
        </p:nvSpPr>
        <p:spPr>
          <a:xfrm>
            <a:off x="5875822" y="3599235"/>
            <a:ext cx="3881022" cy="408562"/>
          </a:xfrm>
          <a:prstGeom prst="ellipse">
            <a:avLst/>
          </a:prstGeom>
          <a:noFill/>
          <a:ln>
            <a:solidFill>
              <a:srgbClr val="EC0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60735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839755"/>
          </a:xfrm>
        </p:spPr>
        <p:txBody>
          <a:bodyPr>
            <a:normAutofit fontScale="85000" lnSpcReduction="20000"/>
          </a:bodyPr>
          <a:lstStyle/>
          <a:p>
            <a:r>
              <a:rPr lang="da-DK" dirty="0"/>
              <a:t>Gældsstyrelsens materiale</a:t>
            </a:r>
          </a:p>
        </p:txBody>
      </p:sp>
      <p:sp>
        <p:nvSpPr>
          <p:cNvPr id="4" name="Pladsholder til tekst 3"/>
          <p:cNvSpPr>
            <a:spLocks noGrp="1"/>
          </p:cNvSpPr>
          <p:nvPr>
            <p:ph type="body" sz="quarter" idx="11"/>
          </p:nvPr>
        </p:nvSpPr>
        <p:spPr>
          <a:xfrm>
            <a:off x="755780" y="1390260"/>
            <a:ext cx="4973694" cy="5117544"/>
          </a:xfrm>
        </p:spPr>
        <p:txBody>
          <a:bodyPr>
            <a:noAutofit/>
          </a:bodyPr>
          <a:lstStyle/>
          <a:p>
            <a:endParaRPr lang="da-DK" sz="2400" dirty="0"/>
          </a:p>
          <a:p>
            <a:r>
              <a:rPr lang="da-DK" sz="2400" b="1" dirty="0"/>
              <a:t>Det er her du starter! </a:t>
            </a:r>
          </a:p>
          <a:p>
            <a:endParaRPr lang="da-DK" sz="2400" dirty="0"/>
          </a:p>
          <a:p>
            <a:r>
              <a:rPr lang="da-DK" sz="2400" dirty="0"/>
              <a:t>Det er her du går tilbage til – </a:t>
            </a:r>
            <a:r>
              <a:rPr lang="da-DK" sz="2400" dirty="0" err="1"/>
              <a:t>when</a:t>
            </a:r>
            <a:r>
              <a:rPr lang="da-DK" sz="2400" dirty="0"/>
              <a:t> in </a:t>
            </a:r>
            <a:r>
              <a:rPr lang="da-DK" sz="2400" dirty="0" err="1"/>
              <a:t>doubt</a:t>
            </a:r>
            <a:endParaRPr lang="da-DK" sz="2400" dirty="0"/>
          </a:p>
          <a:p>
            <a:endParaRPr lang="da-DK" sz="2400" dirty="0"/>
          </a:p>
          <a:p>
            <a:r>
              <a:rPr lang="da-DK" sz="2400" dirty="0"/>
              <a:t>Giv det en chance – det er blevet bedre! </a:t>
            </a:r>
          </a:p>
          <a:p>
            <a:endParaRPr lang="da-DK" sz="2400" dirty="0"/>
          </a:p>
          <a:p>
            <a:endParaRPr lang="da-DK" sz="2400" dirty="0"/>
          </a:p>
        </p:txBody>
      </p:sp>
      <p:sp>
        <p:nvSpPr>
          <p:cNvPr id="5" name="Højrepil 4"/>
          <p:cNvSpPr/>
          <p:nvPr/>
        </p:nvSpPr>
        <p:spPr>
          <a:xfrm>
            <a:off x="333376" y="4254233"/>
            <a:ext cx="5600700" cy="195072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D6B1787D-2905-F9B5-C778-25C937A91A81}"/>
              </a:ext>
            </a:extLst>
          </p:cNvPr>
          <p:cNvSpPr txBox="1"/>
          <p:nvPr/>
        </p:nvSpPr>
        <p:spPr>
          <a:xfrm>
            <a:off x="755779" y="4895850"/>
            <a:ext cx="4168645" cy="646331"/>
          </a:xfrm>
          <a:prstGeom prst="rect">
            <a:avLst/>
          </a:prstGeom>
          <a:noFill/>
        </p:spPr>
        <p:txBody>
          <a:bodyPr wrap="square" rtlCol="0">
            <a:spAutoFit/>
          </a:bodyPr>
          <a:lstStyle/>
          <a:p>
            <a:r>
              <a:rPr lang="da-DK" dirty="0">
                <a:hlinkClick r:id="rId3"/>
              </a:rPr>
              <a:t>https://gaeldst.dk/fordringshaver/individuelle-aftaler/kommuner</a:t>
            </a:r>
            <a:endParaRPr lang="da-DK" dirty="0"/>
          </a:p>
        </p:txBody>
      </p:sp>
      <p:pic>
        <p:nvPicPr>
          <p:cNvPr id="12" name="Pladsholder til billede 11" descr="Et billede, der indeholder tekst, skærmbillede, software, display/skærm/fremvisning&#10;&#10;Automatisk genereret beskrivelse">
            <a:extLst>
              <a:ext uri="{FF2B5EF4-FFF2-40B4-BE49-F238E27FC236}">
                <a16:creationId xmlns:a16="http://schemas.microsoft.com/office/drawing/2014/main" id="{C3267B19-F488-3432-6E8B-1237668F7244}"/>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artisticPhotocopy/>
                    </a14:imgEffect>
                  </a14:imgLayer>
                </a14:imgProps>
              </a:ext>
            </a:extLst>
          </a:blip>
          <a:srcRect l="25872" r="25872"/>
          <a:stretch>
            <a:fillRect/>
          </a:stretch>
        </p:blipFill>
        <p:spPr>
          <a:xfrm>
            <a:off x="6096000" y="-1841500"/>
            <a:ext cx="6096000" cy="8890000"/>
          </a:xfrm>
          <a:prstGeom prst="rect">
            <a:avLst/>
          </a:prstGeom>
          <a:ln>
            <a:noFill/>
          </a:ln>
          <a:effectLst>
            <a:softEdge rad="112500"/>
          </a:effectLst>
        </p:spPr>
      </p:pic>
    </p:spTree>
    <p:extLst>
      <p:ext uri="{BB962C8B-B14F-4D97-AF65-F5344CB8AC3E}">
        <p14:creationId xmlns:p14="http://schemas.microsoft.com/office/powerpoint/2010/main" val="4106081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OPDATERINGER</a:t>
            </a:r>
          </a:p>
          <a:p>
            <a:r>
              <a:rPr lang="da-DK" sz="3600" dirty="0"/>
              <a:t>fra Gældsstyrelsen</a:t>
            </a:r>
          </a:p>
          <a:p>
            <a:endParaRPr lang="da-DK" dirty="0"/>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Der kommer løbende opdateringer </a:t>
            </a:r>
          </a:p>
          <a:p>
            <a:endParaRPr lang="da-DK" sz="2400" dirty="0"/>
          </a:p>
          <a:p>
            <a:r>
              <a:rPr lang="da-DK" sz="2400" dirty="0"/>
              <a:t>Husk at </a:t>
            </a:r>
            <a:r>
              <a:rPr lang="da-DK" sz="2400" dirty="0" err="1"/>
              <a:t>checke</a:t>
            </a:r>
            <a:r>
              <a:rPr lang="da-DK" sz="2400" dirty="0"/>
              <a:t> materialet </a:t>
            </a:r>
          </a:p>
          <a:p>
            <a:pPr marL="342900" indent="-342900">
              <a:buFontTx/>
              <a:buChar char="-"/>
            </a:pPr>
            <a:r>
              <a:rPr lang="da-DK" sz="2400" dirty="0"/>
              <a:t>at der ikke er kommet </a:t>
            </a:r>
          </a:p>
          <a:p>
            <a:r>
              <a:rPr lang="da-DK" sz="2400" dirty="0"/>
              <a:t>   ændringer </a:t>
            </a:r>
          </a:p>
          <a:p>
            <a:endParaRPr lang="da-DK" sz="2400" dirty="0"/>
          </a:p>
          <a:p>
            <a:endParaRPr lang="da-DK" sz="2400" dirty="0"/>
          </a:p>
          <a:p>
            <a:endParaRPr lang="da-DK" sz="2400" dirty="0"/>
          </a:p>
        </p:txBody>
      </p:sp>
      <p:pic>
        <p:nvPicPr>
          <p:cNvPr id="11" name="Pladsholder til billede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075" r="12075"/>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3977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32619" y="522514"/>
            <a:ext cx="5296855" cy="1415616"/>
          </a:xfrm>
        </p:spPr>
        <p:txBody>
          <a:bodyPr>
            <a:normAutofit fontScale="92500" lnSpcReduction="10000"/>
          </a:bodyPr>
          <a:lstStyle/>
          <a:p>
            <a:r>
              <a:rPr lang="da-DK" sz="2800" dirty="0"/>
              <a:t>Er der kommet OPDATERINGER?</a:t>
            </a:r>
          </a:p>
          <a:p>
            <a:r>
              <a:rPr lang="da-DK" sz="2400" dirty="0"/>
              <a:t>Salgsstyring og Debitor ændrer sig også …</a:t>
            </a:r>
          </a:p>
          <a:p>
            <a:endParaRPr lang="da-DK" dirty="0"/>
          </a:p>
        </p:txBody>
      </p:sp>
      <p:sp>
        <p:nvSpPr>
          <p:cNvPr id="4" name="Pladsholder til tekst 3"/>
          <p:cNvSpPr>
            <a:spLocks noGrp="1"/>
          </p:cNvSpPr>
          <p:nvPr>
            <p:ph type="body" sz="quarter" idx="11"/>
          </p:nvPr>
        </p:nvSpPr>
        <p:spPr>
          <a:xfrm>
            <a:off x="432619" y="1938130"/>
            <a:ext cx="5296855" cy="4266824"/>
          </a:xfrm>
        </p:spPr>
        <p:txBody>
          <a:bodyPr>
            <a:noAutofit/>
          </a:bodyPr>
          <a:lstStyle/>
          <a:p>
            <a:r>
              <a:rPr lang="da-DK" sz="2000" dirty="0"/>
              <a:t>Husk at holde dig ajour på hjemmesiden, kurser mv. </a:t>
            </a:r>
          </a:p>
          <a:p>
            <a:r>
              <a:rPr lang="da-DK" sz="2000" dirty="0"/>
              <a:t>Der er kommet nyt siden vi begyndte at undervise i PSRM</a:t>
            </a:r>
          </a:p>
          <a:p>
            <a:pPr marL="342900" indent="-342900">
              <a:buFont typeface="Arial" panose="020B0604020202020204" pitchFamily="34" charset="0"/>
              <a:buChar char="•"/>
            </a:pPr>
            <a:r>
              <a:rPr lang="da-DK" sz="2000" dirty="0"/>
              <a:t>Gældsstyrelsens materiale er ændret – til det bedre </a:t>
            </a:r>
          </a:p>
          <a:p>
            <a:pPr marL="342900" indent="-342900">
              <a:buFont typeface="Arial" panose="020B0604020202020204" pitchFamily="34" charset="0"/>
              <a:buChar char="•"/>
            </a:pPr>
            <a:r>
              <a:rPr lang="da-DK" sz="2000" dirty="0"/>
              <a:t>Flere fordringstyper</a:t>
            </a:r>
          </a:p>
          <a:p>
            <a:pPr marL="342900" indent="-342900">
              <a:buFont typeface="Arial" panose="020B0604020202020204" pitchFamily="34" charset="0"/>
              <a:buChar char="•"/>
            </a:pPr>
            <a:r>
              <a:rPr lang="da-DK" sz="2000" dirty="0"/>
              <a:t>Fordringstyper er ændret Eksempel – KFYBOCF ændret fuldstændig  </a:t>
            </a:r>
          </a:p>
          <a:p>
            <a:pPr marL="342900" indent="-342900">
              <a:buFont typeface="Arial" panose="020B0604020202020204" pitchFamily="34" charset="0"/>
              <a:buChar char="•"/>
            </a:pPr>
            <a:r>
              <a:rPr lang="da-DK" sz="2000" dirty="0"/>
              <a:t>Nye muligheder i OPUS</a:t>
            </a:r>
          </a:p>
          <a:p>
            <a:pPr marL="342900" indent="-342900">
              <a:buFont typeface="Arial" panose="020B0604020202020204" pitchFamily="34" charset="0"/>
              <a:buChar char="•"/>
            </a:pPr>
            <a:r>
              <a:rPr lang="da-DK" sz="2000" dirty="0"/>
              <a:t>Der er også generel </a:t>
            </a:r>
          </a:p>
          <a:p>
            <a:endParaRPr lang="da-DK" sz="2400" dirty="0"/>
          </a:p>
          <a:p>
            <a:endParaRPr lang="da-DK" sz="2400" dirty="0"/>
          </a:p>
        </p:txBody>
      </p:sp>
      <p:pic>
        <p:nvPicPr>
          <p:cNvPr id="9" name="Pladsholder til billede 8" descr="Et billede, der indeholder tekst, Font/skrifttype, skærmbillede, papir">
            <a:extLst>
              <a:ext uri="{FF2B5EF4-FFF2-40B4-BE49-F238E27FC236}">
                <a16:creationId xmlns:a16="http://schemas.microsoft.com/office/drawing/2014/main" id="{B1EAB0EE-7B26-92E0-D6A2-1A94B7E32574}"/>
              </a:ext>
            </a:extLst>
          </p:cNvPr>
          <p:cNvPicPr>
            <a:picLocks noGrp="1" noChangeAspect="1"/>
          </p:cNvPicPr>
          <p:nvPr>
            <p:ph type="pic" sz="quarter" idx="15"/>
          </p:nvPr>
        </p:nvPicPr>
        <p:blipFill>
          <a:blip r:embed="rId3"/>
          <a:srcRect l="13772" r="13772"/>
          <a:stretch>
            <a:fillRect/>
          </a:stretch>
        </p:blipFill>
        <p:spPr>
          <a:xfrm>
            <a:off x="5845858" y="-580104"/>
            <a:ext cx="6120000" cy="6858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Rektangel 9">
            <a:extLst>
              <a:ext uri="{FF2B5EF4-FFF2-40B4-BE49-F238E27FC236}">
                <a16:creationId xmlns:a16="http://schemas.microsoft.com/office/drawing/2014/main" id="{FF175F6F-A77A-B6A2-8741-37FCE2ABC8A1}"/>
              </a:ext>
            </a:extLst>
          </p:cNvPr>
          <p:cNvSpPr/>
          <p:nvPr/>
        </p:nvSpPr>
        <p:spPr>
          <a:xfrm rot="256026">
            <a:off x="6341526" y="3439806"/>
            <a:ext cx="5422636" cy="79887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77144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fontScale="92500" lnSpcReduction="20000"/>
          </a:bodyPr>
          <a:lstStyle/>
          <a:p>
            <a:r>
              <a:rPr lang="da-DK" sz="3600" dirty="0"/>
              <a:t>Fordringstype: Hjælp/sparring med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lgn="l" rtl="0" fontAlgn="base">
              <a:lnSpc>
                <a:spcPct val="100000"/>
              </a:lnSpc>
              <a:buNone/>
            </a:pPr>
            <a:r>
              <a:rPr lang="da-DK" sz="2000" b="1" i="0" dirty="0">
                <a:solidFill>
                  <a:srgbClr val="E7E7E7"/>
                </a:solidFill>
                <a:effectLst/>
                <a:latin typeface="Calibri" panose="020F0502020204030204" pitchFamily="34" charset="0"/>
              </a:rPr>
              <a:t>Betalingskontoret hjælper også gerne … </a:t>
            </a:r>
          </a:p>
          <a:p>
            <a:pPr fontAlgn="base">
              <a:lnSpc>
                <a:spcPct val="100000"/>
              </a:lnSpc>
            </a:pPr>
            <a:r>
              <a:rPr lang="da-DK" sz="2000" dirty="0">
                <a:solidFill>
                  <a:srgbClr val="E7E7E7"/>
                </a:solidFill>
                <a:latin typeface="Calibri" panose="020F0502020204030204" pitchFamily="34" charset="0"/>
              </a:rPr>
              <a:t>Vi er en sparringspartner</a:t>
            </a:r>
          </a:p>
          <a:p>
            <a:pPr fontAlgn="base">
              <a:lnSpc>
                <a:spcPct val="100000"/>
              </a:lnSpc>
            </a:pPr>
            <a:r>
              <a:rPr lang="da-DK" sz="2000" dirty="0">
                <a:solidFill>
                  <a:srgbClr val="E7E7E7"/>
                </a:solidFill>
                <a:latin typeface="Calibri" panose="020F0502020204030204" pitchFamily="34" charset="0"/>
              </a:rPr>
              <a:t>Vi kan stille de undrende/dumme spørgsmål</a:t>
            </a:r>
          </a:p>
          <a:p>
            <a:pPr fontAlgn="base">
              <a:lnSpc>
                <a:spcPct val="100000"/>
              </a:lnSpc>
            </a:pPr>
            <a:r>
              <a:rPr lang="da-DK" sz="2000" dirty="0">
                <a:solidFill>
                  <a:srgbClr val="E7E7E7"/>
                </a:solidFill>
                <a:latin typeface="Calibri" panose="020F0502020204030204" pitchFamily="34" charset="0"/>
              </a:rPr>
              <a:t>Vi ser/læser måske andre ting </a:t>
            </a:r>
          </a:p>
          <a:p>
            <a:pPr fontAlgn="base">
              <a:lnSpc>
                <a:spcPct val="100000"/>
              </a:lnSpc>
            </a:pPr>
            <a:r>
              <a:rPr lang="da-DK" sz="2000" dirty="0">
                <a:solidFill>
                  <a:srgbClr val="E7E7E7"/>
                </a:solidFill>
                <a:latin typeface="Calibri" panose="020F0502020204030204" pitchFamily="34" charset="0"/>
              </a:rPr>
              <a:t>Vi tager kontakt til Gældsstyrelsen ved tvivl/mangler mv. </a:t>
            </a:r>
          </a:p>
          <a:p>
            <a:pPr marL="0" indent="0" fontAlgn="base">
              <a:lnSpc>
                <a:spcPct val="100000"/>
              </a:lnSpc>
              <a:buNone/>
            </a:pPr>
            <a:r>
              <a:rPr lang="da-DK" sz="2000" dirty="0">
                <a:solidFill>
                  <a:srgbClr val="E7E7E7"/>
                </a:solidFill>
                <a:latin typeface="Calibri" panose="020F0502020204030204" pitchFamily="34" charset="0"/>
              </a:rPr>
              <a:t>                                            </a:t>
            </a:r>
            <a:r>
              <a:rPr lang="da-DK" sz="2000" b="1" dirty="0">
                <a:solidFill>
                  <a:srgbClr val="E7E7E7"/>
                </a:solidFill>
                <a:latin typeface="Calibri" panose="020F0502020204030204" pitchFamily="34" charset="0"/>
              </a:rPr>
              <a:t>MEN</a:t>
            </a:r>
          </a:p>
          <a:p>
            <a:pPr fontAlgn="base"/>
            <a:r>
              <a:rPr lang="da-DK" sz="2000" dirty="0">
                <a:solidFill>
                  <a:srgbClr val="E7E7E7"/>
                </a:solidFill>
                <a:latin typeface="Calibri" panose="020F0502020204030204" pitchFamily="34" charset="0"/>
              </a:rPr>
              <a:t>V</a:t>
            </a:r>
            <a:r>
              <a:rPr lang="da-DK" sz="2000" b="0" i="0" dirty="0">
                <a:solidFill>
                  <a:srgbClr val="E7E7E7"/>
                </a:solidFill>
                <a:effectLst/>
                <a:latin typeface="Calibri" panose="020F0502020204030204" pitchFamily="34" charset="0"/>
              </a:rPr>
              <a:t>i læser </a:t>
            </a:r>
            <a:r>
              <a:rPr lang="da-DK" sz="2000" dirty="0">
                <a:solidFill>
                  <a:srgbClr val="E7E7E7"/>
                </a:solidFill>
                <a:latin typeface="Calibri" panose="020F0502020204030204" pitchFamily="34" charset="0"/>
              </a:rPr>
              <a:t>nødvendigvis ikke loven med samme indsigt som den fagprofessionelle på området</a:t>
            </a:r>
          </a:p>
          <a:p>
            <a:pPr fontAlgn="base"/>
            <a:r>
              <a:rPr lang="da-DK" sz="2000" dirty="0">
                <a:solidFill>
                  <a:srgbClr val="E7E7E7"/>
                </a:solidFill>
                <a:latin typeface="Calibri" panose="020F0502020204030204" pitchFamily="34" charset="0"/>
              </a:rPr>
              <a:t>Det er fagområdet der har ansvaret … </a:t>
            </a:r>
          </a:p>
          <a:p>
            <a:pPr fontAlgn="base"/>
            <a:r>
              <a:rPr lang="da-DK" sz="2000" b="0" i="0" dirty="0">
                <a:solidFill>
                  <a:srgbClr val="E7E7E7"/>
                </a:solidFill>
                <a:effectLst/>
                <a:latin typeface="Calibri" panose="020F0502020204030204" pitchFamily="34" charset="0"/>
              </a:rPr>
              <a:t>Vi </a:t>
            </a:r>
            <a:r>
              <a:rPr lang="da-DK" sz="2000" dirty="0">
                <a:solidFill>
                  <a:srgbClr val="E7E7E7"/>
                </a:solidFill>
                <a:latin typeface="Calibri" panose="020F0502020204030204" pitchFamily="34" charset="0"/>
              </a:rPr>
              <a:t>giver ikke altid ”svaret” – for så er ansvaret flyttet fra fagområdet til Betalingskontoret. </a:t>
            </a:r>
          </a:p>
          <a:p>
            <a:pPr marL="0" indent="0" algn="ctr" fontAlgn="base">
              <a:buNone/>
            </a:pPr>
            <a:r>
              <a:rPr lang="da-DK" sz="2000" b="1" dirty="0">
                <a:solidFill>
                  <a:srgbClr val="FFFF00"/>
                </a:solidFill>
                <a:latin typeface="Calibri" panose="020F0502020204030204" pitchFamily="34" charset="0"/>
              </a:rPr>
              <a:t>Men vi vil rigtig gerne være din sparringspartner! </a:t>
            </a:r>
            <a:endParaRPr lang="da-DK" sz="3200" b="1" i="0" dirty="0">
              <a:solidFill>
                <a:srgbClr val="FFFF00"/>
              </a:solidFill>
              <a:effectLst/>
              <a:latin typeface="Segoe UI" panose="020B0502040204020203" pitchFamily="34" charset="0"/>
            </a:endParaRPr>
          </a:p>
          <a:p>
            <a:endParaRPr lang="da-DK" dirty="0">
              <a:solidFill>
                <a:srgbClr val="E7E7E7"/>
              </a:solidFill>
            </a:endParaRPr>
          </a:p>
          <a:p>
            <a:endParaRPr lang="da-DK" sz="3200" dirty="0">
              <a:solidFill>
                <a:srgbClr val="E7E7E7"/>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Tree>
    <p:extLst>
      <p:ext uri="{BB962C8B-B14F-4D97-AF65-F5344CB8AC3E}">
        <p14:creationId xmlns:p14="http://schemas.microsoft.com/office/powerpoint/2010/main" val="2098030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447472"/>
            <a:ext cx="10534263" cy="5822698"/>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fontScale="92500"/>
          </a:bodyPr>
          <a:lstStyle/>
          <a:p>
            <a:pPr marL="0" indent="0">
              <a:buNone/>
            </a:pPr>
            <a:r>
              <a:rPr lang="da-DK" sz="4000" b="1" dirty="0"/>
              <a:t>Formål og opgavefordeling:</a:t>
            </a:r>
          </a:p>
          <a:p>
            <a:pPr marL="0" indent="0">
              <a:buNone/>
            </a:pPr>
            <a:endParaRPr lang="da-DK" sz="2400" dirty="0"/>
          </a:p>
          <a:p>
            <a:pPr marL="0" indent="0">
              <a:buNone/>
            </a:pPr>
            <a:r>
              <a:rPr lang="da-DK" sz="4000" i="0" dirty="0">
                <a:solidFill>
                  <a:schemeClr val="bg1"/>
                </a:solidFill>
                <a:effectLst/>
                <a:latin typeface="var(--font-primary)"/>
              </a:rPr>
              <a:t>Kommunerne står for opkrævning af kommunale krav. </a:t>
            </a:r>
          </a:p>
          <a:p>
            <a:pPr marL="0" indent="0">
              <a:buNone/>
            </a:pPr>
            <a:r>
              <a:rPr lang="da-DK" sz="4000" i="0" dirty="0">
                <a:solidFill>
                  <a:schemeClr val="bg1"/>
                </a:solidFill>
                <a:effectLst/>
                <a:latin typeface="var(--font-primary)"/>
              </a:rPr>
              <a:t>Gældsstyrelsen står for inddrivelsen af alle krav og dens opgave er at sikre, at borgere og virksomheder betaler deres gæld til det offentlige.</a:t>
            </a:r>
          </a:p>
          <a:p>
            <a:pPr marL="0" indent="0">
              <a:buNone/>
            </a:pPr>
            <a:endParaRPr lang="da-DK" sz="4000" dirty="0">
              <a:solidFill>
                <a:schemeClr val="bg1"/>
              </a:solidFill>
              <a:latin typeface="var(--font-primary)"/>
            </a:endParaRPr>
          </a:p>
          <a:p>
            <a:pPr marL="0" indent="0">
              <a:buNone/>
            </a:pPr>
            <a:r>
              <a:rPr lang="da-DK" sz="4000" dirty="0">
                <a:solidFill>
                  <a:schemeClr val="bg1"/>
                </a:solidFill>
                <a:latin typeface="var(--font-primary)"/>
              </a:rPr>
              <a:t>Det er en lovbestemt opgave – </a:t>
            </a:r>
          </a:p>
          <a:p>
            <a:pPr marL="0" indent="0">
              <a:buNone/>
            </a:pPr>
            <a:r>
              <a:rPr lang="da-DK" sz="4000" dirty="0">
                <a:solidFill>
                  <a:schemeClr val="bg1"/>
                </a:solidFill>
                <a:latin typeface="var(--font-primary)"/>
              </a:rPr>
              <a:t>snittet mellem kommunerne og Gældsstyrelsen er også lovbestemt! </a:t>
            </a:r>
            <a:endParaRPr lang="da-DK" sz="4000" i="0" dirty="0">
              <a:solidFill>
                <a:schemeClr val="bg1"/>
              </a:solidFill>
              <a:effectLst/>
              <a:latin typeface="var(--font-primary)"/>
            </a:endParaRPr>
          </a:p>
          <a:p>
            <a:endParaRPr lang="da-DK" sz="1600" dirty="0"/>
          </a:p>
        </p:txBody>
      </p:sp>
    </p:spTree>
    <p:extLst>
      <p:ext uri="{BB962C8B-B14F-4D97-AF65-F5344CB8AC3E}">
        <p14:creationId xmlns:p14="http://schemas.microsoft.com/office/powerpoint/2010/main" val="2921081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Hjælp til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buNone/>
            </a:pPr>
            <a:r>
              <a:rPr lang="da-DK" dirty="0">
                <a:solidFill>
                  <a:schemeClr val="bg2"/>
                </a:solidFill>
              </a:rPr>
              <a:t>Betalingskontoret har kun det samme materiale som I, vi læser i de samme vejledninger. For at vi kan give den bedste hjælp, så er det en hjælp, at I: </a:t>
            </a:r>
          </a:p>
          <a:p>
            <a:pPr marL="0" indent="0">
              <a:buNone/>
            </a:pPr>
            <a:endParaRPr lang="da-DK" dirty="0">
              <a:solidFill>
                <a:schemeClr val="bg2"/>
              </a:solidFill>
            </a:endParaRPr>
          </a:p>
          <a:p>
            <a:r>
              <a:rPr lang="da-DK" dirty="0">
                <a:solidFill>
                  <a:schemeClr val="bg2"/>
                </a:solidFill>
              </a:rPr>
              <a:t>Kender lovgivningen og hvor man har hjemmel til at opkræve</a:t>
            </a:r>
          </a:p>
          <a:p>
            <a:r>
              <a:rPr lang="da-DK" dirty="0">
                <a:solidFill>
                  <a:schemeClr val="bg2"/>
                </a:solidFill>
              </a:rPr>
              <a:t>Beskriver hvorfor/hvad man opkræver </a:t>
            </a:r>
          </a:p>
          <a:p>
            <a:r>
              <a:rPr lang="da-DK" dirty="0">
                <a:solidFill>
                  <a:schemeClr val="bg2"/>
                </a:solidFill>
              </a:rPr>
              <a:t>Er så præcis som muligt i ”beskrivelsen” – der kan nemt opstå misforståelser </a:t>
            </a:r>
            <a:r>
              <a:rPr lang="da-DK" dirty="0">
                <a:solidFill>
                  <a:schemeClr val="bg2"/>
                </a:solidFill>
                <a:sym typeface="Wingdings" panose="05000000000000000000" pitchFamily="2" charset="2"/>
              </a:rPr>
              <a:t> </a:t>
            </a:r>
            <a:endParaRPr lang="da-DK" dirty="0">
              <a:solidFill>
                <a:schemeClr val="bg2"/>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Tree>
    <p:extLst>
      <p:ext uri="{BB962C8B-B14F-4D97-AF65-F5344CB8AC3E}">
        <p14:creationId xmlns:p14="http://schemas.microsoft.com/office/powerpoint/2010/main" val="134907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1053685"/>
          </a:xfrm>
        </p:spPr>
        <p:txBody>
          <a:bodyPr>
            <a:normAutofit fontScale="25000" lnSpcReduction="20000"/>
          </a:bodyPr>
          <a:lstStyle/>
          <a:p>
            <a:r>
              <a:rPr lang="da-DK" sz="8000" b="0" dirty="0"/>
              <a:t>Eksempel fra hverdagen/supporten: </a:t>
            </a:r>
          </a:p>
          <a:p>
            <a:r>
              <a:rPr lang="da-DK" sz="9600" dirty="0"/>
              <a:t>Spørgsmål: ”</a:t>
            </a:r>
            <a:r>
              <a:rPr lang="da-DK" sz="9600" dirty="0" err="1"/>
              <a:t>Pgl</a:t>
            </a:r>
            <a:r>
              <a:rPr lang="da-DK" sz="9600" dirty="0"/>
              <a:t>. har fået løn for at passe” …</a:t>
            </a:r>
          </a:p>
          <a:p>
            <a:r>
              <a:rPr lang="da-DK" sz="7200" b="0" dirty="0"/>
              <a:t>Vi undersøger og finder ud af:</a:t>
            </a:r>
          </a:p>
          <a:p>
            <a:r>
              <a:rPr lang="da-DK" sz="7200" dirty="0"/>
              <a:t>Der er to typer af plejeorlov i Serviceloven: </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858617"/>
            <a:ext cx="3578746" cy="4134679"/>
          </a:xfrm>
        </p:spPr>
        <p:txBody>
          <a:bodyPr>
            <a:normAutofit lnSpcReduction="10000"/>
          </a:bodyPr>
          <a:lstStyle/>
          <a:p>
            <a:pPr marL="0" indent="0">
              <a:buNone/>
            </a:pPr>
            <a:r>
              <a:rPr lang="da-DK" sz="1800" b="1" spc="10" dirty="0">
                <a:solidFill>
                  <a:schemeClr val="bg2"/>
                </a:solidFill>
                <a:latin typeface="Titillium Web" panose="00000500000000000000" pitchFamily="2" charset="0"/>
                <a:cs typeface="Times New Roman" panose="02020603050405020304" pitchFamily="18" charset="0"/>
              </a:rPr>
              <a:t>§118 Pasningsorlov efter Servicelovens (omsorgsorlov):</a:t>
            </a:r>
          </a:p>
          <a:p>
            <a:pPr marL="0" indent="0">
              <a:buNone/>
            </a:pPr>
            <a:r>
              <a:rPr lang="da-DK" sz="1800" spc="10" dirty="0">
                <a:solidFill>
                  <a:schemeClr val="bg2"/>
                </a:solidFill>
                <a:latin typeface="Titillium Web" panose="00000500000000000000" pitchFamily="2" charset="0"/>
                <a:ea typeface="Calibri" panose="020F0502020204030204" pitchFamily="34" charset="0"/>
                <a:cs typeface="Times New Roman" panose="02020603050405020304" pitchFamily="18" charset="0"/>
              </a:rPr>
              <a:t>N</a:t>
            </a:r>
            <a:r>
              <a:rPr lang="da-DK" sz="1800" spc="10" dirty="0">
                <a:solidFill>
                  <a:schemeClr val="bg2"/>
                </a:solidFill>
                <a:effectLst/>
                <a:latin typeface="Titillium Web" panose="00000500000000000000" pitchFamily="2" charset="0"/>
                <a:ea typeface="Calibri" panose="020F0502020204030204" pitchFamily="34" charset="0"/>
                <a:cs typeface="Times New Roman" panose="02020603050405020304" pitchFamily="18" charset="0"/>
              </a:rPr>
              <a:t>år en nærtstående har et handicap eller en alvorlig sygdom og har brug for at blive passet </a:t>
            </a:r>
          </a:p>
          <a:p>
            <a:r>
              <a:rPr lang="da-DK" sz="1800" spc="10" dirty="0">
                <a:solidFill>
                  <a:schemeClr val="bg2"/>
                </a:solidFill>
                <a:latin typeface="Titillium Web" panose="00000500000000000000" pitchFamily="2" charset="0"/>
                <a:ea typeface="Calibri" panose="020F0502020204030204" pitchFamily="34" charset="0"/>
                <a:cs typeface="Times New Roman" panose="02020603050405020304" pitchFamily="18" charset="0"/>
              </a:rPr>
              <a:t>Man</a:t>
            </a:r>
            <a:r>
              <a:rPr lang="da-DK" sz="1800" spc="10" dirty="0">
                <a:solidFill>
                  <a:schemeClr val="bg2"/>
                </a:solidFill>
                <a:effectLst/>
                <a:latin typeface="Titillium Web" panose="00000500000000000000" pitchFamily="2" charset="0"/>
                <a:ea typeface="Calibri" panose="020F0502020204030204" pitchFamily="34" charset="0"/>
                <a:cs typeface="Times New Roman" panose="02020603050405020304" pitchFamily="18" charset="0"/>
              </a:rPr>
              <a:t> bliver ansat af kommunen med løn</a:t>
            </a:r>
          </a:p>
          <a:p>
            <a:r>
              <a:rPr lang="da-DK" sz="180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Under orloven bliver man ansat af den kommune, som den nærtstående bor i, og får en løn på 25.138 kr. pr. måned (2023). </a:t>
            </a:r>
            <a:r>
              <a:rPr lang="da-DK" sz="1800" dirty="0">
                <a:solidFill>
                  <a:schemeClr val="bg2"/>
                </a:solidFill>
                <a:latin typeface="Arial" panose="020B0604020202020204" pitchFamily="34" charset="0"/>
                <a:ea typeface="Times New Roman" panose="02020603050405020304" pitchFamily="18" charset="0"/>
                <a:cs typeface="Times New Roman" panose="02020603050405020304" pitchFamily="18" charset="0"/>
              </a:rPr>
              <a:t>Man</a:t>
            </a:r>
            <a:r>
              <a:rPr lang="da-DK" sz="180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 kan dog ikke få et beløb, der er større end det, man får udbetalt fra arbejdsgiver.</a:t>
            </a:r>
            <a:endParaRPr lang="da-DK"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5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FFCF30"/>
                  </a:outerShdw>
                </a:effectLst>
                <a:uLnTx/>
                <a:uFillTx/>
                <a:latin typeface="Verdana"/>
                <a:ea typeface="+mn-ea"/>
                <a:cs typeface="+mn-cs"/>
              </a:rPr>
              <a:t>HJÆLP</a:t>
            </a:r>
          </a:p>
        </p:txBody>
      </p:sp>
      <p:sp>
        <p:nvSpPr>
          <p:cNvPr id="6" name="Tekstfelt 5">
            <a:extLst>
              <a:ext uri="{FF2B5EF4-FFF2-40B4-BE49-F238E27FC236}">
                <a16:creationId xmlns:a16="http://schemas.microsoft.com/office/drawing/2014/main" id="{D94E09AA-7297-ED39-4578-5CAECFB8D120}"/>
              </a:ext>
            </a:extLst>
          </p:cNvPr>
          <p:cNvSpPr txBox="1"/>
          <p:nvPr/>
        </p:nvSpPr>
        <p:spPr>
          <a:xfrm>
            <a:off x="7702825" y="1858617"/>
            <a:ext cx="397565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10" normalizeH="0" baseline="0" noProof="0" dirty="0">
                <a:ln>
                  <a:noFill/>
                </a:ln>
                <a:solidFill>
                  <a:srgbClr val="FFFFFF"/>
                </a:solidFill>
                <a:effectLst/>
                <a:uLnTx/>
                <a:uFillTx/>
                <a:latin typeface="Titillium Web" panose="00000500000000000000" pitchFamily="2" charset="0"/>
                <a:ea typeface="Calibri" panose="020F0502020204030204" pitchFamily="34" charset="0"/>
                <a:cs typeface="Times New Roman" panose="02020603050405020304" pitchFamily="18" charset="0"/>
              </a:rPr>
              <a:t>§119 Plejeorlov efter Servicelovens: Når en nærtstående er døende og ønsker at dø i eget hjem.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Man modtager plejevederlag fra kommunen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Plejevederlaget udbetales månedsvis.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Der trækkes A-skat og arbejdsmarkedsbidrag og evt. SP-bidrag af plejevederlaget. Men der trækkes ikke ATP-bidrag eller udbetales feriepenge.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1"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Der er ikke tale om et egentligt ansættelsesforhold</a:t>
            </a:r>
          </a:p>
        </p:txBody>
      </p:sp>
      <p:sp>
        <p:nvSpPr>
          <p:cNvPr id="9" name="Tekstfelt 8">
            <a:extLst>
              <a:ext uri="{FF2B5EF4-FFF2-40B4-BE49-F238E27FC236}">
                <a16:creationId xmlns:a16="http://schemas.microsoft.com/office/drawing/2014/main" id="{0FD08805-946D-0D5B-425C-ACB47E1D765C}"/>
              </a:ext>
            </a:extLst>
          </p:cNvPr>
          <p:cNvSpPr txBox="1"/>
          <p:nvPr/>
        </p:nvSpPr>
        <p:spPr>
          <a:xfrm>
            <a:off x="4333461" y="5993296"/>
            <a:ext cx="72356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00"/>
                </a:solidFill>
                <a:effectLst/>
                <a:uLnTx/>
                <a:uFillTx/>
                <a:latin typeface="Verdana"/>
                <a:ea typeface="+mn-ea"/>
                <a:cs typeface="+mn-cs"/>
              </a:rPr>
              <a:t>Dvs. </a:t>
            </a:r>
            <a:r>
              <a:rPr lang="da-DK" b="1" dirty="0">
                <a:solidFill>
                  <a:srgbClr val="FFFF00"/>
                </a:solidFill>
                <a:latin typeface="Verdana"/>
              </a:rPr>
              <a:t>ikke samme fordringstype </a:t>
            </a:r>
            <a:endParaRPr kumimoji="0" lang="da-DK" sz="1800" b="1" i="0" u="none" strike="noStrike" kern="1200" cap="none" spc="0" normalizeH="0" baseline="0" noProof="0" dirty="0">
              <a:ln>
                <a:noFill/>
              </a:ln>
              <a:solidFill>
                <a:srgbClr val="FFFF00"/>
              </a:solidFill>
              <a:effectLst/>
              <a:uLnTx/>
              <a:uFillTx/>
              <a:latin typeface="Verdana"/>
              <a:ea typeface="+mn-ea"/>
              <a:cs typeface="+mn-cs"/>
            </a:endParaRPr>
          </a:p>
        </p:txBody>
      </p:sp>
    </p:spTree>
    <p:extLst>
      <p:ext uri="{BB962C8B-B14F-4D97-AF65-F5344CB8AC3E}">
        <p14:creationId xmlns:p14="http://schemas.microsoft.com/office/powerpoint/2010/main" val="1640275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fontScale="92500"/>
          </a:bodyPr>
          <a:lstStyle/>
          <a:p>
            <a:r>
              <a:rPr lang="da-DK" sz="3600" dirty="0"/>
              <a:t>Sparring med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lgn="l" rtl="0" fontAlgn="base">
              <a:lnSpc>
                <a:spcPct val="100000"/>
              </a:lnSpc>
              <a:buNone/>
            </a:pPr>
            <a:r>
              <a:rPr lang="da-DK" sz="2000" b="1" i="0" dirty="0">
                <a:solidFill>
                  <a:srgbClr val="E7E7E7"/>
                </a:solidFill>
                <a:effectLst/>
                <a:latin typeface="Calibri" panose="020F0502020204030204" pitchFamily="34" charset="0"/>
              </a:rPr>
              <a:t>Brug os også når … </a:t>
            </a:r>
          </a:p>
          <a:p>
            <a:pPr fontAlgn="base">
              <a:lnSpc>
                <a:spcPct val="100000"/>
              </a:lnSpc>
            </a:pPr>
            <a:r>
              <a:rPr lang="da-DK" sz="2000" dirty="0">
                <a:solidFill>
                  <a:srgbClr val="E7E7E7"/>
                </a:solidFill>
                <a:latin typeface="Calibri" panose="020F0502020204030204" pitchFamily="34" charset="0"/>
              </a:rPr>
              <a:t>I får gode ideer/ændringer af arbejdsgange der hvor det påvirker krav der skal opkræves</a:t>
            </a:r>
          </a:p>
          <a:p>
            <a:pPr fontAlgn="base">
              <a:lnSpc>
                <a:spcPct val="100000"/>
              </a:lnSpc>
            </a:pPr>
            <a:r>
              <a:rPr lang="da-DK" sz="2000" dirty="0">
                <a:solidFill>
                  <a:srgbClr val="E7E7E7"/>
                </a:solidFill>
                <a:latin typeface="Calibri" panose="020F0502020204030204" pitchFamily="34" charset="0"/>
              </a:rPr>
              <a:t>I overvejer nyt fagsystem/tilretninger af fagsystemet hvis det har en snitflade til Debitor</a:t>
            </a:r>
          </a:p>
          <a:p>
            <a:pPr fontAlgn="base">
              <a:lnSpc>
                <a:spcPct val="100000"/>
              </a:lnSpc>
            </a:pPr>
            <a:r>
              <a:rPr lang="da-DK" sz="2000" dirty="0">
                <a:solidFill>
                  <a:srgbClr val="E7E7E7"/>
                </a:solidFill>
                <a:latin typeface="Calibri" panose="020F0502020204030204" pitchFamily="34" charset="0"/>
              </a:rPr>
              <a:t>Skifte snitflade til ØiR/</a:t>
            </a:r>
          </a:p>
          <a:p>
            <a:pPr fontAlgn="base">
              <a:lnSpc>
                <a:spcPct val="100000"/>
              </a:lnSpc>
            </a:pPr>
            <a:r>
              <a:rPr lang="da-DK" sz="2000" dirty="0">
                <a:solidFill>
                  <a:srgbClr val="E7E7E7"/>
                </a:solidFill>
                <a:latin typeface="Calibri" panose="020F0502020204030204" pitchFamily="34" charset="0"/>
              </a:rPr>
              <a:t>Vi bliver ofte inddraget alt for sent:</a:t>
            </a:r>
          </a:p>
          <a:p>
            <a:pPr lvl="1" fontAlgn="base">
              <a:lnSpc>
                <a:spcPct val="100000"/>
              </a:lnSpc>
            </a:pPr>
            <a:r>
              <a:rPr lang="da-DK" sz="1600" dirty="0">
                <a:solidFill>
                  <a:srgbClr val="E7E7E7"/>
                </a:solidFill>
                <a:latin typeface="Calibri" panose="020F0502020204030204" pitchFamily="34" charset="0"/>
              </a:rPr>
              <a:t>Det kan forsinke processen</a:t>
            </a:r>
          </a:p>
          <a:p>
            <a:pPr lvl="1" fontAlgn="base">
              <a:lnSpc>
                <a:spcPct val="100000"/>
              </a:lnSpc>
            </a:pPr>
            <a:r>
              <a:rPr lang="da-DK" sz="1600" dirty="0">
                <a:solidFill>
                  <a:srgbClr val="E7E7E7"/>
                </a:solidFill>
                <a:latin typeface="Calibri" panose="020F0502020204030204" pitchFamily="34" charset="0"/>
              </a:rPr>
              <a:t>Det kan betyde øget udgifter fordi der skal laves ændringer i snitfladen efter den er sat i drift</a:t>
            </a:r>
          </a:p>
          <a:p>
            <a:pPr lvl="1" fontAlgn="base">
              <a:lnSpc>
                <a:spcPct val="100000"/>
              </a:lnSpc>
            </a:pPr>
            <a:r>
              <a:rPr lang="da-DK" sz="1600" dirty="0">
                <a:solidFill>
                  <a:srgbClr val="E7E7E7"/>
                </a:solidFill>
                <a:latin typeface="Calibri" panose="020F0502020204030204" pitchFamily="34" charset="0"/>
              </a:rPr>
              <a:t>Der er ting der måske er vanskelige – måske endda umulige – at få tilrettet, så man kan ikke lave de ting der er nødvendig. Fx tænker en leverandør ikke altid på, at man også skal kunne lave en kreditnota</a:t>
            </a:r>
          </a:p>
          <a:p>
            <a:pPr marL="0" indent="0" algn="ctr" fontAlgn="base">
              <a:buNone/>
            </a:pPr>
            <a:r>
              <a:rPr lang="da-DK" sz="2000" b="1" dirty="0">
                <a:solidFill>
                  <a:srgbClr val="FFFF00"/>
                </a:solidFill>
                <a:latin typeface="Calibri" panose="020F0502020204030204" pitchFamily="34" charset="0"/>
              </a:rPr>
              <a:t>BRUG OS – VI VIL HELLERE VÆRE PÅ FORKANT</a:t>
            </a:r>
            <a:endParaRPr lang="da-DK" sz="3200" b="1" i="0" dirty="0">
              <a:solidFill>
                <a:srgbClr val="FFFF00"/>
              </a:solidFill>
              <a:effectLst/>
              <a:latin typeface="Segoe UI" panose="020B0502040204020203" pitchFamily="34" charset="0"/>
            </a:endParaRPr>
          </a:p>
          <a:p>
            <a:endParaRPr lang="da-DK" dirty="0">
              <a:solidFill>
                <a:srgbClr val="E7E7E7"/>
              </a:solidFill>
            </a:endParaRPr>
          </a:p>
          <a:p>
            <a:endParaRPr lang="da-DK" sz="3200" dirty="0">
              <a:solidFill>
                <a:srgbClr val="E7E7E7"/>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Tree>
    <p:extLst>
      <p:ext uri="{BB962C8B-B14F-4D97-AF65-F5344CB8AC3E}">
        <p14:creationId xmlns:p14="http://schemas.microsoft.com/office/powerpoint/2010/main" val="1136454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Hjælpeværktøj og KVALITETSSIKRING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951722"/>
            <a:ext cx="10664891" cy="5514392"/>
          </a:xfrm>
          <a:effectLst>
            <a:glow rad="139700">
              <a:schemeClr val="accent2">
                <a:lumMod val="40000"/>
                <a:lumOff val="60000"/>
                <a:alpha val="40000"/>
              </a:schemeClr>
            </a:glow>
          </a:effectLst>
        </p:spPr>
        <p:txBody>
          <a:bodyPr>
            <a:normAutofit/>
          </a:bodyPr>
          <a:lstStyle/>
          <a:p>
            <a:pPr marL="0" indent="0">
              <a:buNone/>
            </a:pPr>
            <a:endParaRPr lang="da-DK" sz="1400" b="1" dirty="0"/>
          </a:p>
          <a:p>
            <a:pPr marL="0" indent="0">
              <a:buNone/>
            </a:pPr>
            <a:endParaRPr lang="da-DK" sz="2000" b="1" dirty="0"/>
          </a:p>
          <a:p>
            <a:endParaRPr lang="da-DK" sz="2000" dirty="0"/>
          </a:p>
          <a:p>
            <a:pPr marL="0" indent="0">
              <a:buNone/>
            </a:pPr>
            <a:r>
              <a:rPr lang="da-DK" sz="2000" dirty="0"/>
              <a: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pic>
        <p:nvPicPr>
          <p:cNvPr id="3" name="Billede 2"/>
          <p:cNvPicPr>
            <a:picLocks noChangeAspect="1"/>
          </p:cNvPicPr>
          <p:nvPr/>
        </p:nvPicPr>
        <p:blipFill>
          <a:blip r:embed="rId4"/>
          <a:stretch>
            <a:fillRect/>
          </a:stretch>
        </p:blipFill>
        <p:spPr>
          <a:xfrm>
            <a:off x="1449607" y="951722"/>
            <a:ext cx="9292804" cy="57022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kstfelt 1">
            <a:extLst>
              <a:ext uri="{FF2B5EF4-FFF2-40B4-BE49-F238E27FC236}">
                <a16:creationId xmlns:a16="http://schemas.microsoft.com/office/drawing/2014/main" id="{F7EC3772-F6A8-8A3C-0969-F61B7A1CCB98}"/>
              </a:ext>
            </a:extLst>
          </p:cNvPr>
          <p:cNvSpPr txBox="1"/>
          <p:nvPr/>
        </p:nvSpPr>
        <p:spPr>
          <a:xfrm>
            <a:off x="6096000" y="1780162"/>
            <a:ext cx="4215319" cy="2862322"/>
          </a:xfrm>
          <a:prstGeom prst="rect">
            <a:avLst/>
          </a:prstGeom>
          <a:noFill/>
          <a:ln w="76200">
            <a:solidFill>
              <a:srgbClr val="FFFF00"/>
            </a:solidFill>
          </a:ln>
        </p:spPr>
        <p:txBody>
          <a:bodyPr wrap="square" rtlCol="0">
            <a:spAutoFit/>
          </a:bodyPr>
          <a:lstStyle/>
          <a:p>
            <a:endParaRPr lang="da-DK" dirty="0"/>
          </a:p>
          <a:p>
            <a:endParaRPr lang="da-DK" dirty="0"/>
          </a:p>
          <a:p>
            <a:r>
              <a:rPr lang="da-DK" b="1" dirty="0"/>
              <a:t>Når validering+ er slået til på jeres krav</a:t>
            </a:r>
          </a:p>
          <a:p>
            <a:endParaRPr lang="da-DK" b="1" dirty="0"/>
          </a:p>
          <a:p>
            <a:r>
              <a:rPr lang="da-DK" b="1" dirty="0"/>
              <a:t>kan I opleve at blive bremset allerede ved oprettelse af kravet </a:t>
            </a:r>
          </a:p>
          <a:p>
            <a:endParaRPr lang="da-DK" b="1" dirty="0"/>
          </a:p>
          <a:p>
            <a:endParaRPr lang="da-DK" b="1" dirty="0"/>
          </a:p>
        </p:txBody>
      </p:sp>
    </p:spTree>
    <p:extLst>
      <p:ext uri="{BB962C8B-B14F-4D97-AF65-F5344CB8AC3E}">
        <p14:creationId xmlns:p14="http://schemas.microsoft.com/office/powerpoint/2010/main" val="118143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xfrm>
            <a:off x="6165306" y="-1"/>
            <a:ext cx="6120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178904"/>
            <a:ext cx="5067000" cy="1232453"/>
          </a:xfrm>
        </p:spPr>
        <p:txBody>
          <a:bodyPr>
            <a:normAutofit/>
          </a:bodyPr>
          <a:lstStyle/>
          <a:p>
            <a:r>
              <a:rPr lang="da-DK" dirty="0"/>
              <a:t>Kvalitetssikring - også manuelt </a:t>
            </a:r>
          </a:p>
        </p:txBody>
      </p:sp>
      <p:sp>
        <p:nvSpPr>
          <p:cNvPr id="4" name="Pladsholder til tekst 3"/>
          <p:cNvSpPr>
            <a:spLocks noGrp="1"/>
          </p:cNvSpPr>
          <p:nvPr>
            <p:ph type="body" sz="quarter" idx="11"/>
          </p:nvPr>
        </p:nvSpPr>
        <p:spPr>
          <a:xfrm>
            <a:off x="755780" y="1331844"/>
            <a:ext cx="4973694" cy="5171594"/>
          </a:xfrm>
        </p:spPr>
        <p:txBody>
          <a:bodyPr>
            <a:noAutofit/>
          </a:bodyPr>
          <a:lstStyle/>
          <a:p>
            <a:r>
              <a:rPr lang="da-DK" sz="2400" dirty="0"/>
              <a:t>Kvalitetssikring er en løbende aktivitet, som er nødvendig  for at</a:t>
            </a:r>
          </a:p>
          <a:p>
            <a:pPr marL="342900" indent="-342900">
              <a:buFont typeface="Arial" panose="020B0604020202020204" pitchFamily="34" charset="0"/>
              <a:buChar char="•"/>
            </a:pPr>
            <a:r>
              <a:rPr lang="da-DK" sz="2400" dirty="0"/>
              <a:t>klargøre til opsætning i validering+ </a:t>
            </a:r>
          </a:p>
          <a:p>
            <a:pPr marL="342900" indent="-342900">
              <a:buFont typeface="Arial" panose="020B0604020202020204" pitchFamily="34" charset="0"/>
              <a:buChar char="•"/>
            </a:pPr>
            <a:r>
              <a:rPr lang="da-DK" sz="2400" dirty="0"/>
              <a:t>der kan ske onboarding -  der skal ske oprydning/få ændret adfærd før onboarding </a:t>
            </a:r>
          </a:p>
          <a:p>
            <a:pPr marL="342900" indent="-342900">
              <a:buFont typeface="Arial" panose="020B0604020202020204" pitchFamily="34" charset="0"/>
              <a:buChar char="•"/>
            </a:pPr>
            <a:r>
              <a:rPr lang="da-DK" sz="2400" dirty="0"/>
              <a:t>Forsøge at ”fange” det der ikke kan ikke fanges i filteret/validering så der sker korrekt opkrævning/inddrivelse</a:t>
            </a:r>
          </a:p>
          <a:p>
            <a:endParaRPr lang="da-DK" sz="2400" dirty="0"/>
          </a:p>
        </p:txBody>
      </p:sp>
      <p:pic>
        <p:nvPicPr>
          <p:cNvPr id="2" name="Billede 1"/>
          <p:cNvPicPr>
            <a:picLocks noChangeAspect="1"/>
          </p:cNvPicPr>
          <p:nvPr/>
        </p:nvPicPr>
        <p:blipFill>
          <a:blip r:embed="rId4"/>
          <a:stretch>
            <a:fillRect/>
          </a:stretch>
        </p:blipFill>
        <p:spPr>
          <a:xfrm>
            <a:off x="8416802" y="1675426"/>
            <a:ext cx="1704975" cy="18002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8338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Du har lavet en fejl – hvad så</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lnSpcReduction="10000"/>
          </a:bodyPr>
          <a:lstStyle/>
          <a:p>
            <a:pPr marL="0" indent="0">
              <a:buNone/>
            </a:pPr>
            <a:r>
              <a:rPr lang="da-DK" dirty="0">
                <a:solidFill>
                  <a:schemeClr val="bg2"/>
                </a:solidFill>
              </a:rPr>
              <a:t>Det er meget vigtigt </a:t>
            </a:r>
            <a:r>
              <a:rPr lang="da-DK" b="1" dirty="0">
                <a:solidFill>
                  <a:schemeClr val="bg2"/>
                </a:solidFill>
              </a:rPr>
              <a:t>straks</a:t>
            </a:r>
            <a:r>
              <a:rPr lang="da-DK" dirty="0">
                <a:solidFill>
                  <a:schemeClr val="bg2"/>
                </a:solidFill>
              </a:rPr>
              <a:t> at kikke på fejlsagerne</a:t>
            </a:r>
          </a:p>
          <a:p>
            <a:pPr marL="0" indent="0">
              <a:buNone/>
            </a:pPr>
            <a:endParaRPr lang="da-DK" dirty="0">
              <a:solidFill>
                <a:schemeClr val="bg2"/>
              </a:solidFill>
            </a:endParaRPr>
          </a:p>
          <a:p>
            <a:r>
              <a:rPr lang="da-DK" dirty="0">
                <a:solidFill>
                  <a:schemeClr val="bg2"/>
                </a:solidFill>
              </a:rPr>
              <a:t>Regningen er ikke sendt ud til borgeren</a:t>
            </a:r>
          </a:p>
          <a:p>
            <a:r>
              <a:rPr lang="da-DK" dirty="0">
                <a:solidFill>
                  <a:schemeClr val="bg2"/>
                </a:solidFill>
              </a:rPr>
              <a:t>Hvis fejl ikke bliver lavet straks – så misser man måske BS træk</a:t>
            </a:r>
          </a:p>
          <a:p>
            <a:endParaRPr lang="da-DK" dirty="0">
              <a:solidFill>
                <a:schemeClr val="bg2"/>
              </a:solidFill>
            </a:endParaRPr>
          </a:p>
          <a:p>
            <a:pPr marL="0" indent="0">
              <a:buNone/>
            </a:pPr>
            <a:r>
              <a:rPr lang="da-DK" sz="2400" b="1" dirty="0">
                <a:solidFill>
                  <a:schemeClr val="bg1"/>
                </a:solidFill>
              </a:rPr>
              <a:t>Husk</a:t>
            </a:r>
            <a:r>
              <a:rPr lang="da-DK" sz="2400" dirty="0">
                <a:solidFill>
                  <a:schemeClr val="bg1"/>
                </a:solidFill>
              </a:rPr>
              <a:t>: Hvis du har kontrakter og har lavet en generel fejl – så er det alle kontrakterne der skal ændres. </a:t>
            </a:r>
          </a:p>
          <a:p>
            <a:pPr marL="0" indent="0">
              <a:buNone/>
            </a:pPr>
            <a:r>
              <a:rPr lang="da-DK" b="1" dirty="0">
                <a:solidFill>
                  <a:schemeClr val="bg1"/>
                </a:solidFill>
                <a:effectLst/>
                <a:latin typeface="Calibri" panose="020F0502020204030204" pitchFamily="34" charset="0"/>
                <a:ea typeface="Calibri" panose="020F0502020204030204" pitchFamily="34" charset="0"/>
              </a:rPr>
              <a:t>OBS</a:t>
            </a:r>
            <a:r>
              <a:rPr lang="da-DK" dirty="0">
                <a:solidFill>
                  <a:schemeClr val="bg1"/>
                </a:solidFill>
                <a:effectLst/>
                <a:latin typeface="Calibri" panose="020F0502020204030204" pitchFamily="34" charset="0"/>
                <a:ea typeface="Calibri" panose="020F0502020204030204" pitchFamily="34" charset="0"/>
              </a:rPr>
              <a:t> Når en kontrakt ændres fra en H/d-trans til en anden, så kan den miste BS’en</a:t>
            </a:r>
            <a:r>
              <a:rPr lang="da-DK" dirty="0">
                <a:solidFill>
                  <a:schemeClr val="bg1"/>
                </a:solidFill>
                <a:latin typeface="Calibri" panose="020F0502020204030204" pitchFamily="34" charset="0"/>
                <a:ea typeface="Calibri" panose="020F0502020204030204" pitchFamily="34" charset="0"/>
              </a:rPr>
              <a:t> – s</a:t>
            </a:r>
            <a:r>
              <a:rPr lang="da-DK" dirty="0">
                <a:solidFill>
                  <a:schemeClr val="bg1"/>
                </a:solidFill>
                <a:effectLst/>
                <a:latin typeface="Calibri" panose="020F0502020204030204" pitchFamily="34" charset="0"/>
                <a:ea typeface="Calibri" panose="020F0502020204030204" pitchFamily="34" charset="0"/>
              </a:rPr>
              <a:t>ærligt hvis det er fra uden udlæg til med udlæg – eller den anden vej</a:t>
            </a:r>
            <a:endParaRPr lang="da-DK" sz="4000" dirty="0">
              <a:solidFill>
                <a:schemeClr val="bg1"/>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FEJL</a:t>
            </a:r>
          </a:p>
        </p:txBody>
      </p:sp>
    </p:spTree>
    <p:extLst>
      <p:ext uri="{BB962C8B-B14F-4D97-AF65-F5344CB8AC3E}">
        <p14:creationId xmlns:p14="http://schemas.microsoft.com/office/powerpoint/2010/main" val="1646456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3EAAB98-73DF-458D-82BA-8B74B617DDD4}"/>
              </a:ext>
            </a:extLst>
          </p:cNvPr>
          <p:cNvSpPr txBox="1"/>
          <p:nvPr/>
        </p:nvSpPr>
        <p:spPr>
          <a:xfrm>
            <a:off x="857756" y="436970"/>
            <a:ext cx="10930590" cy="7556428"/>
          </a:xfrm>
          <a:prstGeom prst="rect">
            <a:avLst/>
          </a:prstGeom>
          <a:noFill/>
        </p:spPr>
        <p:txBody>
          <a:bodyPr wrap="square" rtlCol="0">
            <a:spAutoFit/>
          </a:bodyPr>
          <a:lstStyle/>
          <a:p>
            <a:r>
              <a:rPr lang="da-DK" b="1" u="sng" dirty="0"/>
              <a:t>SD faktura med fordringstype</a:t>
            </a:r>
          </a:p>
          <a:p>
            <a:endParaRPr lang="da-DK" b="1" dirty="0"/>
          </a:p>
          <a:p>
            <a:r>
              <a:rPr lang="da-DK" b="1" dirty="0"/>
              <a:t>Inden du går i gang med at oprette en ekstern faktura skal du bruge følgende oplysninger:</a:t>
            </a:r>
          </a:p>
          <a:p>
            <a:endParaRPr lang="da-DK" b="1" dirty="0"/>
          </a:p>
          <a:p>
            <a:pPr marL="285750" indent="-285750">
              <a:buFont typeface="Arial" panose="020B0604020202020204" pitchFamily="34" charset="0"/>
              <a:buChar char="•"/>
            </a:pPr>
            <a:r>
              <a:rPr lang="da-DK" b="1" dirty="0"/>
              <a:t>Aftaleindholdstype – hovedtrans og deltrans fra SD-aftaleindholdstype skemaet</a:t>
            </a:r>
          </a:p>
          <a:p>
            <a:pPr marL="285750" indent="-285750">
              <a:buFont typeface="Arial" panose="020B0604020202020204" pitchFamily="34" charset="0"/>
              <a:buChar char="•"/>
            </a:pPr>
            <a:r>
              <a:rPr lang="da-DK" b="1" dirty="0"/>
              <a:t>Fordringstype og oplysninger omkring hvilke stamdata der er for denne fordringstype (hjælp kan hentes hos sit sekretariat eller betalingskontoret)</a:t>
            </a:r>
          </a:p>
          <a:p>
            <a:endParaRPr lang="da-DK" sz="1600" dirty="0"/>
          </a:p>
          <a:p>
            <a:pPr marL="285750" indent="-285750">
              <a:buFont typeface="Arial" panose="020B0604020202020204" pitchFamily="34" charset="0"/>
              <a:buChar char="•"/>
            </a:pPr>
            <a:r>
              <a:rPr lang="da-DK" sz="1600" b="1" dirty="0"/>
              <a:t>Undtagelse for fordringstyper</a:t>
            </a:r>
          </a:p>
          <a:p>
            <a:pPr marL="285750" indent="-285750">
              <a:buFont typeface="Arial" panose="020B0604020202020204" pitchFamily="34" charset="0"/>
              <a:buChar char="•"/>
            </a:pPr>
            <a:r>
              <a:rPr lang="da-DK" sz="1600" b="1" dirty="0"/>
              <a:t>Faktura til kommuner/region/stat på følgende aftaleindholdstyper </a:t>
            </a:r>
          </a:p>
          <a:p>
            <a:pPr marL="285750" indent="-285750">
              <a:buFont typeface="Arial" panose="020B0604020202020204" pitchFamily="34" charset="0"/>
              <a:buChar char="•"/>
            </a:pPr>
            <a:r>
              <a:rPr lang="da-DK" sz="1600" b="1" dirty="0"/>
              <a:t>Interne faktura </a:t>
            </a:r>
          </a:p>
          <a:p>
            <a:endParaRPr lang="da-DK" dirty="0"/>
          </a:p>
          <a:p>
            <a:endParaRPr lang="da-DK" dirty="0"/>
          </a:p>
          <a:p>
            <a:endParaRPr lang="da-DK" dirty="0"/>
          </a:p>
          <a:p>
            <a:endParaRPr lang="da-DK" dirty="0"/>
          </a:p>
          <a:p>
            <a:endParaRPr lang="da-DK" dirty="0"/>
          </a:p>
          <a:p>
            <a:endParaRPr lang="da-DK" dirty="0"/>
          </a:p>
          <a:p>
            <a:endParaRPr lang="da-DK" b="1" u="sng" dirty="0"/>
          </a:p>
          <a:p>
            <a:endParaRPr lang="da-DK" b="1" u="sng" dirty="0"/>
          </a:p>
          <a:p>
            <a:pPr>
              <a:lnSpc>
                <a:spcPct val="107000"/>
              </a:lnSpc>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et</a:t>
            </a:r>
          </a:p>
        </p:txBody>
      </p:sp>
      <p:pic>
        <p:nvPicPr>
          <p:cNvPr id="13" name="Billede 12">
            <a:extLst>
              <a:ext uri="{FF2B5EF4-FFF2-40B4-BE49-F238E27FC236}">
                <a16:creationId xmlns:a16="http://schemas.microsoft.com/office/drawing/2014/main" id="{15848257-53DF-9CE4-DDD5-B858F104D0EF}"/>
              </a:ext>
            </a:extLst>
          </p:cNvPr>
          <p:cNvPicPr>
            <a:picLocks noChangeAspect="1"/>
          </p:cNvPicPr>
          <p:nvPr/>
        </p:nvPicPr>
        <p:blipFill>
          <a:blip r:embed="rId2"/>
          <a:stretch>
            <a:fillRect/>
          </a:stretch>
        </p:blipFill>
        <p:spPr>
          <a:xfrm>
            <a:off x="857756" y="3780804"/>
            <a:ext cx="10577384" cy="2061991"/>
          </a:xfrm>
          <a:prstGeom prst="rect">
            <a:avLst/>
          </a:prstGeom>
        </p:spPr>
      </p:pic>
    </p:spTree>
    <p:extLst>
      <p:ext uri="{BB962C8B-B14F-4D97-AF65-F5344CB8AC3E}">
        <p14:creationId xmlns:p14="http://schemas.microsoft.com/office/powerpoint/2010/main" val="949055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764EE74-D3E6-51F2-2165-2B20FD58753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kstfelt 4">
            <a:extLst>
              <a:ext uri="{FF2B5EF4-FFF2-40B4-BE49-F238E27FC236}">
                <a16:creationId xmlns:a16="http://schemas.microsoft.com/office/drawing/2014/main" id="{590FD77C-A0A7-E8DC-A504-24CC7CEB7298}"/>
              </a:ext>
            </a:extLst>
          </p:cNvPr>
          <p:cNvSpPr txBox="1"/>
          <p:nvPr/>
        </p:nvSpPr>
        <p:spPr>
          <a:xfrm>
            <a:off x="849169" y="318951"/>
            <a:ext cx="11370276" cy="57398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sng" strike="noStrike" kern="1200" cap="none" spc="0" normalizeH="0" baseline="0" noProof="0" dirty="0">
                <a:ln>
                  <a:noFill/>
                </a:ln>
                <a:solidFill>
                  <a:srgbClr val="000000"/>
                </a:solidFill>
                <a:effectLst/>
                <a:uLnTx/>
                <a:uFillTx/>
                <a:latin typeface="Verdana"/>
                <a:ea typeface="+mn-ea"/>
                <a:cs typeface="+mn-cs"/>
              </a:rPr>
              <a:t>Regler vedr. fordringstyper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rPr>
              <a:t>Der kan kun påføres en aftaleindholdstype pr. faktura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salgsordre linje.</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 </a:t>
            </a:r>
            <a:r>
              <a:rPr kumimoji="0" lang="da-DK" sz="1800" b="1"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a:t>
            </a: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Der kan oprettes forskellige fordringstyper med forskellige stiftelsesdatoer pr. salgsordre linje. </a:t>
            </a:r>
          </a:p>
          <a:p>
            <a:pPr marL="0" marR="0" lvl="0" indent="0" algn="l" defTabSz="914400" rtl="0" eaLnBrk="1" fontAlgn="auto" latinLnBrk="0" hangingPunct="1">
              <a:lnSpc>
                <a:spcPct val="107000"/>
              </a:lnSpc>
              <a:spcBef>
                <a:spcPts val="0"/>
              </a:spcBef>
              <a:spcAft>
                <a:spcPts val="2400"/>
              </a:spcAft>
              <a:buClrTx/>
              <a:buSzTx/>
              <a:buFontTx/>
              <a:buNone/>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Hvis man har forskellige fordringstyper  på sin faktura , skal man være opmærksom på at skal man sætte oplysningerne på alle linjerne, indtastninger på topdata niveau nedarves IKKE. </a:t>
            </a:r>
          </a:p>
        </p:txBody>
      </p:sp>
      <p:pic>
        <p:nvPicPr>
          <p:cNvPr id="7" name="Billede 6">
            <a:extLst>
              <a:ext uri="{FF2B5EF4-FFF2-40B4-BE49-F238E27FC236}">
                <a16:creationId xmlns:a16="http://schemas.microsoft.com/office/drawing/2014/main" id="{5239398B-206C-1827-89FF-803B4ADD2336}"/>
              </a:ext>
            </a:extLst>
          </p:cNvPr>
          <p:cNvPicPr>
            <a:picLocks noChangeAspect="1"/>
          </p:cNvPicPr>
          <p:nvPr/>
        </p:nvPicPr>
        <p:blipFill>
          <a:blip r:embed="rId2"/>
          <a:stretch>
            <a:fillRect/>
          </a:stretch>
        </p:blipFill>
        <p:spPr>
          <a:xfrm>
            <a:off x="1276164" y="1301351"/>
            <a:ext cx="10742068" cy="776268"/>
          </a:xfrm>
          <a:prstGeom prst="rect">
            <a:avLst/>
          </a:prstGeom>
        </p:spPr>
      </p:pic>
      <p:pic>
        <p:nvPicPr>
          <p:cNvPr id="9" name="Billede 8">
            <a:extLst>
              <a:ext uri="{FF2B5EF4-FFF2-40B4-BE49-F238E27FC236}">
                <a16:creationId xmlns:a16="http://schemas.microsoft.com/office/drawing/2014/main" id="{7D7000D2-69DA-133A-2D97-AF4E404B6D45}"/>
              </a:ext>
            </a:extLst>
          </p:cNvPr>
          <p:cNvPicPr>
            <a:picLocks noChangeAspect="1"/>
          </p:cNvPicPr>
          <p:nvPr/>
        </p:nvPicPr>
        <p:blipFill>
          <a:blip r:embed="rId3"/>
          <a:stretch>
            <a:fillRect/>
          </a:stretch>
        </p:blipFill>
        <p:spPr>
          <a:xfrm>
            <a:off x="1276164" y="2809986"/>
            <a:ext cx="10066667" cy="1485714"/>
          </a:xfrm>
          <a:prstGeom prst="rect">
            <a:avLst/>
          </a:prstGeom>
        </p:spPr>
      </p:pic>
    </p:spTree>
    <p:extLst>
      <p:ext uri="{BB962C8B-B14F-4D97-AF65-F5344CB8AC3E}">
        <p14:creationId xmlns:p14="http://schemas.microsoft.com/office/powerpoint/2010/main" val="2273313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AFB239D-404F-4965-89AF-255C478F11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kstfelt 7">
            <a:extLst>
              <a:ext uri="{FF2B5EF4-FFF2-40B4-BE49-F238E27FC236}">
                <a16:creationId xmlns:a16="http://schemas.microsoft.com/office/drawing/2014/main" id="{BF346F1E-2828-46EB-AAA7-0652A9C3C1BF}"/>
              </a:ext>
            </a:extLst>
          </p:cNvPr>
          <p:cNvSpPr txBox="1"/>
          <p:nvPr/>
        </p:nvSpPr>
        <p:spPr>
          <a:xfrm>
            <a:off x="529209" y="632298"/>
            <a:ext cx="9723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Sådan går du til fanen bestillingsdata – hvor RIM/PSRM felterne findes </a:t>
            </a:r>
          </a:p>
        </p:txBody>
      </p:sp>
      <p:sp>
        <p:nvSpPr>
          <p:cNvPr id="9" name="Tekstfelt 8">
            <a:extLst>
              <a:ext uri="{FF2B5EF4-FFF2-40B4-BE49-F238E27FC236}">
                <a16:creationId xmlns:a16="http://schemas.microsoft.com/office/drawing/2014/main" id="{2CAC82CB-F7FA-4CA0-93C0-262A82247765}"/>
              </a:ext>
            </a:extLst>
          </p:cNvPr>
          <p:cNvSpPr txBox="1"/>
          <p:nvPr/>
        </p:nvSpPr>
        <p:spPr>
          <a:xfrm>
            <a:off x="529209" y="1459149"/>
            <a:ext cx="17762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Topdata </a:t>
            </a:r>
          </a:p>
        </p:txBody>
      </p:sp>
      <p:sp>
        <p:nvSpPr>
          <p:cNvPr id="10" name="Tekstfelt 9">
            <a:extLst>
              <a:ext uri="{FF2B5EF4-FFF2-40B4-BE49-F238E27FC236}">
                <a16:creationId xmlns:a16="http://schemas.microsoft.com/office/drawing/2014/main" id="{E3F513B7-EACD-4D2A-8344-23A7EF7317E3}"/>
              </a:ext>
            </a:extLst>
          </p:cNvPr>
          <p:cNvSpPr txBox="1"/>
          <p:nvPr/>
        </p:nvSpPr>
        <p:spPr>
          <a:xfrm>
            <a:off x="5950369" y="1459149"/>
            <a:ext cx="2716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Position/salgslinje</a:t>
            </a:r>
          </a:p>
        </p:txBody>
      </p:sp>
      <p:pic>
        <p:nvPicPr>
          <p:cNvPr id="6" name="Billede 5">
            <a:extLst>
              <a:ext uri="{FF2B5EF4-FFF2-40B4-BE49-F238E27FC236}">
                <a16:creationId xmlns:a16="http://schemas.microsoft.com/office/drawing/2014/main" id="{3B5FFB9C-C4EB-51DF-E30D-ADC2F9CE5F8D}"/>
              </a:ext>
            </a:extLst>
          </p:cNvPr>
          <p:cNvPicPr>
            <a:picLocks noChangeAspect="1"/>
          </p:cNvPicPr>
          <p:nvPr/>
        </p:nvPicPr>
        <p:blipFill>
          <a:blip r:embed="rId2"/>
          <a:stretch>
            <a:fillRect/>
          </a:stretch>
        </p:blipFill>
        <p:spPr>
          <a:xfrm>
            <a:off x="601763" y="1922143"/>
            <a:ext cx="5166773" cy="3499066"/>
          </a:xfrm>
          <a:prstGeom prst="rect">
            <a:avLst/>
          </a:prstGeom>
        </p:spPr>
      </p:pic>
      <p:pic>
        <p:nvPicPr>
          <p:cNvPr id="14" name="Billede 13">
            <a:extLst>
              <a:ext uri="{FF2B5EF4-FFF2-40B4-BE49-F238E27FC236}">
                <a16:creationId xmlns:a16="http://schemas.microsoft.com/office/drawing/2014/main" id="{9F7AF2C8-3807-5491-106C-AB999E750188}"/>
              </a:ext>
            </a:extLst>
          </p:cNvPr>
          <p:cNvPicPr>
            <a:picLocks noChangeAspect="1"/>
          </p:cNvPicPr>
          <p:nvPr/>
        </p:nvPicPr>
        <p:blipFill>
          <a:blip r:embed="rId3"/>
          <a:stretch>
            <a:fillRect/>
          </a:stretch>
        </p:blipFill>
        <p:spPr>
          <a:xfrm>
            <a:off x="6034575" y="1922143"/>
            <a:ext cx="4984539" cy="4600566"/>
          </a:xfrm>
          <a:prstGeom prst="rect">
            <a:avLst/>
          </a:prstGeom>
        </p:spPr>
      </p:pic>
    </p:spTree>
    <p:extLst>
      <p:ext uri="{BB962C8B-B14F-4D97-AF65-F5344CB8AC3E}">
        <p14:creationId xmlns:p14="http://schemas.microsoft.com/office/powerpoint/2010/main" val="1040208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D27769F0-4E99-4DE4-BE71-866294E88DE2}"/>
              </a:ext>
            </a:extLst>
          </p:cNvPr>
          <p:cNvSpPr txBox="1"/>
          <p:nvPr/>
        </p:nvSpPr>
        <p:spPr>
          <a:xfrm>
            <a:off x="525982" y="453154"/>
            <a:ext cx="10972800"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Topdata - betydning af at udfylde data på top niveau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 oplysninger du sætter på Topdata er gældende for hele fakturaen – hvis du ikke foretager ændringer på de enkelte salgsordre linjer som er oprettet på fakturaen.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Data vil kun blive kopieret for de felter, der er helt ens. Er der forskel i data på Topdata og Salgsordre linjen, så vil data ikke blive kopieret, og du vil få følgende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popup</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der bare betyder, at du ikke har fået overskrevet de data, du selv har indtastet.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Billede 5">
            <a:extLst>
              <a:ext uri="{FF2B5EF4-FFF2-40B4-BE49-F238E27FC236}">
                <a16:creationId xmlns:a16="http://schemas.microsoft.com/office/drawing/2014/main" id="{7818476F-1C6B-404E-9280-DDB07E312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354" y="2834097"/>
            <a:ext cx="4864101" cy="1578911"/>
          </a:xfrm>
          <a:prstGeom prst="rect">
            <a:avLst/>
          </a:prstGeom>
        </p:spPr>
      </p:pic>
    </p:spTree>
    <p:extLst>
      <p:ext uri="{BB962C8B-B14F-4D97-AF65-F5344CB8AC3E}">
        <p14:creationId xmlns:p14="http://schemas.microsoft.com/office/powerpoint/2010/main" val="2669313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Intro: PSRM </a:t>
            </a:r>
          </a:p>
          <a:p>
            <a:pPr>
              <a:lnSpc>
                <a:spcPct val="90000"/>
              </a:lnSpc>
              <a:spcBef>
                <a:spcPct val="0"/>
              </a:spcBef>
              <a:spcAft>
                <a:spcPts val="600"/>
              </a:spcAft>
            </a:pPr>
            <a:r>
              <a:rPr lang="en-US" sz="3600" b="1" spc="-60" dirty="0">
                <a:solidFill>
                  <a:srgbClr val="FFFFFF"/>
                </a:solidFill>
                <a:latin typeface="+mj-lt"/>
                <a:ea typeface="+mj-ea"/>
                <a:cs typeface="+mj-cs"/>
              </a:rPr>
              <a:t>– </a:t>
            </a:r>
            <a:r>
              <a:rPr lang="da-DK" sz="3600" b="1" spc="-60" dirty="0">
                <a:solidFill>
                  <a:srgbClr val="FFFFFF"/>
                </a:solidFill>
                <a:latin typeface="+mj-lt"/>
                <a:ea typeface="+mj-ea"/>
                <a:cs typeface="+mj-cs"/>
              </a:rPr>
              <a:t>Gældsstyrelsens nye </a:t>
            </a:r>
            <a:r>
              <a:rPr lang="da-DK" sz="3600" b="1" spc="-60" dirty="0" err="1">
                <a:solidFill>
                  <a:srgbClr val="FFFFFF"/>
                </a:solidFill>
                <a:latin typeface="+mj-lt"/>
                <a:ea typeface="+mj-ea"/>
                <a:cs typeface="+mj-cs"/>
              </a:rPr>
              <a:t>inddrivelsessystem</a:t>
            </a:r>
            <a:r>
              <a:rPr lang="da-DK" sz="3600" b="1" spc="-60" dirty="0">
                <a:solidFill>
                  <a:srgbClr val="FFFFFF"/>
                </a:solidFill>
                <a:latin typeface="+mj-lt"/>
                <a:ea typeface="+mj-ea"/>
                <a:cs typeface="+mj-cs"/>
              </a:rPr>
              <a:t>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978090"/>
            <a:ext cx="10534263" cy="4292080"/>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2400" dirty="0"/>
              <a:t>Gældsstyrelsens hovedformål: </a:t>
            </a:r>
          </a:p>
          <a:p>
            <a:pPr marL="0" indent="0">
              <a:buNone/>
            </a:pPr>
            <a:endParaRPr lang="da-DK" sz="2400" dirty="0"/>
          </a:p>
          <a:p>
            <a:pPr lvl="1"/>
            <a:r>
              <a:rPr lang="da-DK" dirty="0"/>
              <a:t>At få skabt et nyt grundlag for </a:t>
            </a:r>
            <a:r>
              <a:rPr lang="da-DK" u="sng" dirty="0"/>
              <a:t>automatiseret</a:t>
            </a:r>
            <a:r>
              <a:rPr lang="da-DK" dirty="0"/>
              <a:t> inddrivelse. </a:t>
            </a:r>
          </a:p>
          <a:p>
            <a:pPr lvl="1"/>
            <a:r>
              <a:rPr lang="da-DK" dirty="0"/>
              <a:t>Korrekt inddrivelse af retskraftige krav </a:t>
            </a:r>
          </a:p>
          <a:p>
            <a:pPr lvl="1"/>
            <a:r>
              <a:rPr lang="da-DK" dirty="0"/>
              <a:t>EFI skandalen må ikke gentages </a:t>
            </a:r>
          </a:p>
          <a:p>
            <a:pPr marL="457200" lvl="1" indent="0">
              <a:buNone/>
            </a:pPr>
            <a:endParaRPr lang="da-DK" dirty="0"/>
          </a:p>
          <a:p>
            <a:pPr marL="0" indent="0">
              <a:buNone/>
            </a:pPr>
            <a:r>
              <a:rPr lang="da-DK" sz="2400" dirty="0"/>
              <a:t>	OBS - Lovændring: </a:t>
            </a:r>
          </a:p>
          <a:p>
            <a:pPr marL="0" indent="0">
              <a:buNone/>
            </a:pPr>
            <a:r>
              <a:rPr lang="da-DK" sz="2400" dirty="0"/>
              <a:t>	Gældsstyrelsen må suspendere al inddrivelse for en 	kommune – blot på </a:t>
            </a:r>
            <a:r>
              <a:rPr lang="da-DK" sz="2400" b="1" dirty="0"/>
              <a:t>en mistanke</a:t>
            </a:r>
            <a:r>
              <a:rPr lang="da-DK" sz="2400" dirty="0"/>
              <a:t> om fejl! </a:t>
            </a:r>
          </a:p>
          <a:p>
            <a:endParaRPr lang="da-DK" sz="1600" dirty="0"/>
          </a:p>
        </p:txBody>
      </p:sp>
    </p:spTree>
    <p:extLst>
      <p:ext uri="{BB962C8B-B14F-4D97-AF65-F5344CB8AC3E}">
        <p14:creationId xmlns:p14="http://schemas.microsoft.com/office/powerpoint/2010/main" val="23884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969700-CBDC-80C4-D73E-AA143318EB1B}"/>
              </a:ext>
            </a:extLst>
          </p:cNvPr>
          <p:cNvPicPr>
            <a:picLocks noChangeAspect="1"/>
          </p:cNvPicPr>
          <p:nvPr/>
        </p:nvPicPr>
        <p:blipFill>
          <a:blip r:embed="rId2"/>
          <a:stretch>
            <a:fillRect/>
          </a:stretch>
        </p:blipFill>
        <p:spPr>
          <a:xfrm>
            <a:off x="4800683" y="695527"/>
            <a:ext cx="6400033" cy="5700409"/>
          </a:xfrm>
          <a:prstGeom prst="rect">
            <a:avLst/>
          </a:prstGeom>
        </p:spPr>
      </p:pic>
      <p:sp>
        <p:nvSpPr>
          <p:cNvPr id="4" name="Tekstfelt 3">
            <a:extLst>
              <a:ext uri="{FF2B5EF4-FFF2-40B4-BE49-F238E27FC236}">
                <a16:creationId xmlns:a16="http://schemas.microsoft.com/office/drawing/2014/main" id="{D0C1395B-92F0-1558-E822-ABA5E61C0262}"/>
              </a:ext>
            </a:extLst>
          </p:cNvPr>
          <p:cNvSpPr txBox="1"/>
          <p:nvPr/>
        </p:nvSpPr>
        <p:spPr>
          <a:xfrm>
            <a:off x="136187" y="826851"/>
            <a:ext cx="4105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Fanen bestillingsdata: </a:t>
            </a:r>
          </a:p>
        </p:txBody>
      </p:sp>
    </p:spTree>
    <p:extLst>
      <p:ext uri="{BB962C8B-B14F-4D97-AF65-F5344CB8AC3E}">
        <p14:creationId xmlns:p14="http://schemas.microsoft.com/office/powerpoint/2010/main" val="3518224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387779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Fordringstype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F4 tasten kan bruges til at se de forskellige fordringstyper og ved hjælp af gældsstyrelsens hjemmeside, eller hjælpeværktøjet fra Betalingskontoret kan du finde hvilken fordringstype dit område skal anvende til din fordring. </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Det er afdelingens eget ansvar at finde den rigtige fordringstype via de hjælpeværktøjer som er</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stillet til rådighed fra gældsstyrelsen eller Betalingskontoret.</a:t>
            </a:r>
            <a:r>
              <a:rPr kumimoji="0" lang="da-DK" sz="1800" b="0"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Knappen </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GS regler</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er et opslagsværk til KMD guide for fordringstyper og kan bruges til at finde den rigtige fordringstype for ens fagområde.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Brug dette link til KMD GUIDEN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https://fordringstyperguide.kmd.dk/</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E54E6534-4EC1-6F8A-0034-6714DFBCD2C3}"/>
              </a:ext>
            </a:extLst>
          </p:cNvPr>
          <p:cNvPicPr>
            <a:picLocks noChangeAspect="1"/>
          </p:cNvPicPr>
          <p:nvPr/>
        </p:nvPicPr>
        <p:blipFill>
          <a:blip r:embed="rId3"/>
          <a:stretch>
            <a:fillRect/>
          </a:stretch>
        </p:blipFill>
        <p:spPr>
          <a:xfrm>
            <a:off x="757953" y="463802"/>
            <a:ext cx="5904762" cy="352381"/>
          </a:xfrm>
          <a:prstGeom prst="rect">
            <a:avLst/>
          </a:prstGeom>
        </p:spPr>
      </p:pic>
    </p:spTree>
    <p:extLst>
      <p:ext uri="{BB962C8B-B14F-4D97-AF65-F5344CB8AC3E}">
        <p14:creationId xmlns:p14="http://schemas.microsoft.com/office/powerpoint/2010/main" val="712612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04522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Stiftelsesdato</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slå fodringstypen/fordringstypeområdet op i guiden for dit fagområde og se stamdata for din fordringstypes stiftelsesdato.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kstfelt 1">
            <a:extLst>
              <a:ext uri="{FF2B5EF4-FFF2-40B4-BE49-F238E27FC236}">
                <a16:creationId xmlns:a16="http://schemas.microsoft.com/office/drawing/2014/main" id="{F24E9842-5C82-6A0A-D086-5DADD2E4F1F6}"/>
              </a:ext>
            </a:extLst>
          </p:cNvPr>
          <p:cNvSpPr txBox="1"/>
          <p:nvPr/>
        </p:nvSpPr>
        <p:spPr>
          <a:xfrm>
            <a:off x="684695" y="2823386"/>
            <a:ext cx="10110172"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Verdana"/>
                <a:ea typeface="+mn-ea"/>
                <a:cs typeface="+mn-cs"/>
              </a:rPr>
              <a:t>Sammenlignet med stamdatakrav for KOCVDAG: </a:t>
            </a:r>
            <a:br>
              <a:rPr kumimoji="0" lang="da-DK" sz="1600" b="0" i="0" u="none" strike="noStrike" kern="1200" cap="none" spc="0" normalizeH="0" baseline="0" noProof="0" dirty="0">
                <a:ln>
                  <a:noFill/>
                </a:ln>
                <a:solidFill>
                  <a:srgbClr val="000000"/>
                </a:solidFill>
                <a:effectLst/>
                <a:uLnTx/>
                <a:uFillTx/>
                <a:latin typeface="Verdana"/>
                <a:ea typeface="+mn-ea"/>
                <a:cs typeface="+mn-cs"/>
              </a:rPr>
            </a:br>
            <a:r>
              <a:rPr kumimoji="0" lang="da-DK" sz="1600" b="0" i="0" u="none" strike="noStrike" kern="1200" cap="none" spc="0" normalizeH="0" baseline="0" noProof="0" dirty="0">
                <a:ln>
                  <a:noFill/>
                </a:ln>
                <a:solidFill>
                  <a:srgbClr val="000000"/>
                </a:solidFill>
                <a:effectLst/>
                <a:uLnTx/>
                <a:uFillTx/>
                <a:latin typeface="Verdana"/>
                <a:ea typeface="+mn-ea"/>
                <a:cs typeface="+mn-cs"/>
              </a:rPr>
              <a:t>Feltet </a:t>
            </a:r>
            <a:r>
              <a:rPr kumimoji="0" lang="da-DK" sz="1200" b="0" i="0" u="none" strike="noStrike" kern="1200" cap="none" spc="0" normalizeH="0" baseline="0" noProof="0" dirty="0">
                <a:ln>
                  <a:noFill/>
                </a:ln>
                <a:solidFill>
                  <a:srgbClr val="000000"/>
                </a:solidFill>
                <a:effectLst/>
                <a:uLnTx/>
                <a:uFillTx/>
                <a:latin typeface="Verdana"/>
                <a:ea typeface="+mn-ea"/>
                <a:cs typeface="+mn-cs"/>
              </a:rPr>
              <a:t>”</a:t>
            </a: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 Tidspunktet for den retsstiftende begivenhed, dvs. det tidspunkt hvor fordringen opstår: Når kontrakten er indgået, når skaden er sket eller når berigelsen er indtruffet.”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Stiftelsesdatoen for denne fordringstype er </a:t>
            </a:r>
            <a:r>
              <a:rPr kumimoji="0" lang="da-DK" sz="1600" b="1" i="0" u="none" strike="noStrike" kern="1200" cap="none" spc="0" normalizeH="0" baseline="0" noProof="0" dirty="0">
                <a:ln>
                  <a:noFill/>
                </a:ln>
                <a:solidFill>
                  <a:srgbClr val="000000"/>
                </a:solidFill>
                <a:effectLst/>
                <a:uLnTx/>
                <a:uFillTx/>
                <a:latin typeface="Verdana"/>
                <a:ea typeface="+mn-ea"/>
                <a:cs typeface="+mn-cs"/>
              </a:rPr>
              <a:t>datoen for aftalens indgåelse</a:t>
            </a:r>
            <a:r>
              <a:rPr kumimoji="0" lang="da-DK" sz="1600" b="0" i="0" u="none" strike="noStrike" kern="1200" cap="none" spc="0" normalizeH="0" baseline="0" noProof="0" dirty="0">
                <a:ln>
                  <a:noFill/>
                </a:ln>
                <a:solidFill>
                  <a:srgbClr val="000000"/>
                </a:solidFill>
                <a:effectLst/>
                <a:uLnTx/>
                <a:uFillTx/>
                <a:latin typeface="Verdana"/>
                <a:ea typeface="+mn-ea"/>
                <a:cs typeface="+mn-cs"/>
              </a:rPr>
              <a:t>. </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8" name="Billede 7">
            <a:extLst>
              <a:ext uri="{FF2B5EF4-FFF2-40B4-BE49-F238E27FC236}">
                <a16:creationId xmlns:a16="http://schemas.microsoft.com/office/drawing/2014/main" id="{7AC0B1F3-066D-813C-3E46-B115A4D6BE2C}"/>
              </a:ext>
            </a:extLst>
          </p:cNvPr>
          <p:cNvPicPr>
            <a:picLocks noChangeAspect="1"/>
          </p:cNvPicPr>
          <p:nvPr/>
        </p:nvPicPr>
        <p:blipFill>
          <a:blip r:embed="rId2"/>
          <a:stretch>
            <a:fillRect/>
          </a:stretch>
        </p:blipFill>
        <p:spPr>
          <a:xfrm>
            <a:off x="684695" y="265568"/>
            <a:ext cx="2914286" cy="428571"/>
          </a:xfrm>
          <a:prstGeom prst="rect">
            <a:avLst/>
          </a:prstGeom>
        </p:spPr>
      </p:pic>
    </p:spTree>
    <p:extLst>
      <p:ext uri="{BB962C8B-B14F-4D97-AF65-F5344CB8AC3E}">
        <p14:creationId xmlns:p14="http://schemas.microsoft.com/office/powerpoint/2010/main" val="1656039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791837"/>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3"/>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Periode fra og periode til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Omfatter den periode dit krav vedrører. Det kan være eks. en dag, en måned, et år, eller en helt anden periode, check igen din fordringstypes stamdata.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5EAACF80-32CE-B912-894A-2D37EB890DEB}"/>
              </a:ext>
            </a:extLst>
          </p:cNvPr>
          <p:cNvPicPr>
            <a:picLocks noChangeAspect="1"/>
          </p:cNvPicPr>
          <p:nvPr/>
        </p:nvPicPr>
        <p:blipFill>
          <a:blip r:embed="rId2"/>
          <a:stretch>
            <a:fillRect/>
          </a:stretch>
        </p:blipFill>
        <p:spPr>
          <a:xfrm>
            <a:off x="514284" y="511499"/>
            <a:ext cx="5133333" cy="371429"/>
          </a:xfrm>
          <a:prstGeom prst="rect">
            <a:avLst/>
          </a:prstGeom>
        </p:spPr>
      </p:pic>
    </p:spTree>
    <p:extLst>
      <p:ext uri="{BB962C8B-B14F-4D97-AF65-F5344CB8AC3E}">
        <p14:creationId xmlns:p14="http://schemas.microsoft.com/office/powerpoint/2010/main" val="2768895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1063932" cy="2834815"/>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4"/>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Forfaldsdato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–skal indtastes og i mange tilfælde er den lig stiftelsesdatoen – men check jeres stamdata for fordringstypen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Bemærk at forfaldsdato IKKE er lige med betaling senest og forfaldsdato vil fremover stå under hver salgsordre linje på fakturaen </a:t>
            </a: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Billede 9">
            <a:extLst>
              <a:ext uri="{FF2B5EF4-FFF2-40B4-BE49-F238E27FC236}">
                <a16:creationId xmlns:a16="http://schemas.microsoft.com/office/drawing/2014/main" id="{2EBB975E-CBC7-4184-87E8-5CA5AA8F402A}"/>
              </a:ext>
            </a:extLst>
          </p:cNvPr>
          <p:cNvPicPr>
            <a:picLocks noChangeAspect="1"/>
          </p:cNvPicPr>
          <p:nvPr/>
        </p:nvPicPr>
        <p:blipFill>
          <a:blip r:embed="rId2"/>
          <a:stretch>
            <a:fillRect/>
          </a:stretch>
        </p:blipFill>
        <p:spPr>
          <a:xfrm>
            <a:off x="2417759" y="3612756"/>
            <a:ext cx="7989211" cy="1960285"/>
          </a:xfrm>
          <a:prstGeom prst="rect">
            <a:avLst/>
          </a:prstGeom>
        </p:spPr>
      </p:pic>
      <p:sp>
        <p:nvSpPr>
          <p:cNvPr id="6" name="Tekstfelt 5">
            <a:extLst>
              <a:ext uri="{FF2B5EF4-FFF2-40B4-BE49-F238E27FC236}">
                <a16:creationId xmlns:a16="http://schemas.microsoft.com/office/drawing/2014/main" id="{D939FD86-3576-47FF-F2EC-9453FC7474EA}"/>
              </a:ext>
            </a:extLst>
          </p:cNvPr>
          <p:cNvSpPr txBox="1"/>
          <p:nvPr/>
        </p:nvSpPr>
        <p:spPr>
          <a:xfrm>
            <a:off x="3772280" y="1474859"/>
            <a:ext cx="37602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000000"/>
                </a:solidFill>
                <a:effectLst/>
                <a:highlight>
                  <a:srgbClr val="FFFF00"/>
                </a:highlight>
                <a:uLnTx/>
                <a:uFillTx/>
                <a:latin typeface="Verdana"/>
                <a:ea typeface="+mn-ea"/>
                <a:cs typeface="+mn-cs"/>
              </a:rPr>
              <a:t>F.eks</a:t>
            </a:r>
            <a:r>
              <a:rPr kumimoji="0" lang="da-DK" sz="1800" b="1" i="0" u="none" strike="noStrike" kern="1200" cap="none" spc="0" normalizeH="0" baseline="0" noProof="0" dirty="0">
                <a:ln>
                  <a:noFill/>
                </a:ln>
                <a:solidFill>
                  <a:srgbClr val="000000"/>
                </a:solidFill>
                <a:effectLst/>
                <a:uLnTx/>
                <a:uFillTx/>
                <a:latin typeface="Verdana"/>
                <a:ea typeface="+mn-ea"/>
                <a:cs typeface="+mn-cs"/>
              </a:rPr>
              <a:t> stamdata for KOCVDAG: </a:t>
            </a:r>
            <a:br>
              <a:rPr kumimoji="0" lang="da-DK" sz="1800" b="0" i="0" u="none" strike="noStrike" kern="1200" cap="none" spc="0" normalizeH="0" baseline="0" noProof="0" dirty="0">
                <a:ln>
                  <a:noFill/>
                </a:ln>
                <a:solidFill>
                  <a:srgbClr val="000000"/>
                </a:solidFill>
                <a:effectLst/>
                <a:uLnTx/>
                <a:uFillTx/>
                <a:latin typeface="Verdana"/>
                <a:ea typeface="+mn-ea"/>
                <a:cs typeface="+mn-cs"/>
              </a:rPr>
            </a:br>
            <a:r>
              <a:rPr kumimoji="0" lang="da-DK" sz="1800" b="0" i="0" u="none" strike="noStrike" kern="1200" cap="none" spc="0" normalizeH="0" baseline="0" noProof="0" dirty="0">
                <a:ln>
                  <a:noFill/>
                </a:ln>
                <a:solidFill>
                  <a:srgbClr val="000000"/>
                </a:solidFill>
                <a:effectLst/>
                <a:uLnTx/>
                <a:uFillTx/>
                <a:latin typeface="Verdana"/>
                <a:ea typeface="+mn-ea"/>
                <a:cs typeface="+mn-cs"/>
              </a:rPr>
              <a:t>Forfaldsdato=stiftelsesdatoen. </a:t>
            </a:r>
          </a:p>
        </p:txBody>
      </p:sp>
      <p:pic>
        <p:nvPicPr>
          <p:cNvPr id="4" name="Billede 3">
            <a:extLst>
              <a:ext uri="{FF2B5EF4-FFF2-40B4-BE49-F238E27FC236}">
                <a16:creationId xmlns:a16="http://schemas.microsoft.com/office/drawing/2014/main" id="{A00A0F4C-357E-9D40-BDF2-1514096943E6}"/>
              </a:ext>
            </a:extLst>
          </p:cNvPr>
          <p:cNvPicPr>
            <a:picLocks noChangeAspect="1"/>
          </p:cNvPicPr>
          <p:nvPr/>
        </p:nvPicPr>
        <p:blipFill>
          <a:blip r:embed="rId3"/>
          <a:stretch>
            <a:fillRect/>
          </a:stretch>
        </p:blipFill>
        <p:spPr>
          <a:xfrm>
            <a:off x="757953" y="316688"/>
            <a:ext cx="3161905" cy="276190"/>
          </a:xfrm>
          <a:prstGeom prst="rect">
            <a:avLst/>
          </a:prstGeom>
        </p:spPr>
      </p:pic>
    </p:spTree>
    <p:extLst>
      <p:ext uri="{BB962C8B-B14F-4D97-AF65-F5344CB8AC3E}">
        <p14:creationId xmlns:p14="http://schemas.microsoft.com/office/powerpoint/2010/main" val="2497638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0425239" cy="7559570"/>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5"/>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Henstand til</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skal du indtaste den dato hvor regningen skal betales (jeres betalingsbetingelser som er typisk + 30 dage)</a:t>
            </a:r>
          </a:p>
          <a:p>
            <a:pPr marR="0" lvl="0" algn="l" defTabSz="914400" rtl="0" eaLnBrk="1" fontAlgn="auto" latinLnBrk="0" hangingPunct="1">
              <a:lnSpc>
                <a:spcPct val="107000"/>
              </a:lnSpc>
              <a:spcBef>
                <a:spcPts val="0"/>
              </a:spcBef>
              <a:spcAft>
                <a:spcPts val="600"/>
              </a:spcAft>
              <a:buClrTx/>
              <a:buSzTx/>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Yderligere forklaring på feltet henstand til – vær opmærksom på: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Hvis du opretter en salgsordre/kontrakt, hvor forfaldsdatoen ligger tilbage i tiden, og fakturaen faktisk bliver skyldig ved oprettelsen, skal du </a:t>
            </a: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altid</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udfylde feltet med + 30 dage fra oprettelsesdatoen, da den ellers vil gå på fejl og starte en rykkergebyr sag med det samme.</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oprettes en faktura den 01.05.2022 med forfaldsdato 01.03.2022 skal du i feltet ’ henstand til’ skrive 31.05.2022.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opretter du en faktura den 01.03.2022 med forfaldsdato 01.03.2022 og ‘Henstand til’ er 07.07.2022, så vil debitor have indtil 07.07.2022 til at betale fakturaen.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Fremover vil henstand til feltet være = betaling senest og vil stå øverst på fakturaen uanset hvad der står i forfaldsdatoen.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Henstand til feltet findes også kun på Topdata niveau </a:t>
            </a: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21A7A3F7-C18B-182E-E13C-7A807FE9CEDD}"/>
              </a:ext>
            </a:extLst>
          </p:cNvPr>
          <p:cNvPicPr>
            <a:picLocks noChangeAspect="1"/>
          </p:cNvPicPr>
          <p:nvPr/>
        </p:nvPicPr>
        <p:blipFill>
          <a:blip r:embed="rId2"/>
          <a:stretch>
            <a:fillRect/>
          </a:stretch>
        </p:blipFill>
        <p:spPr>
          <a:xfrm>
            <a:off x="757953" y="379471"/>
            <a:ext cx="3342857" cy="266667"/>
          </a:xfrm>
          <a:prstGeom prst="rect">
            <a:avLst/>
          </a:prstGeom>
        </p:spPr>
      </p:pic>
    </p:spTree>
    <p:extLst>
      <p:ext uri="{BB962C8B-B14F-4D97-AF65-F5344CB8AC3E}">
        <p14:creationId xmlns:p14="http://schemas.microsoft.com/office/powerpoint/2010/main" val="2791402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1CCB831-0366-486C-97F3-D3C1D5CC87F1}"/>
              </a:ext>
            </a:extLst>
          </p:cNvPr>
          <p:cNvPicPr>
            <a:picLocks noChangeAspect="1"/>
          </p:cNvPicPr>
          <p:nvPr/>
        </p:nvPicPr>
        <p:blipFill>
          <a:blip r:embed="rId2"/>
          <a:stretch>
            <a:fillRect/>
          </a:stretch>
        </p:blipFill>
        <p:spPr>
          <a:xfrm>
            <a:off x="424571" y="1966059"/>
            <a:ext cx="11342857" cy="4190476"/>
          </a:xfrm>
          <a:prstGeom prst="rect">
            <a:avLst/>
          </a:prstGeom>
        </p:spPr>
      </p:pic>
      <p:sp>
        <p:nvSpPr>
          <p:cNvPr id="4" name="Tekstfelt 3">
            <a:extLst>
              <a:ext uri="{FF2B5EF4-FFF2-40B4-BE49-F238E27FC236}">
                <a16:creationId xmlns:a16="http://schemas.microsoft.com/office/drawing/2014/main" id="{4564B2E7-D862-4028-B872-D8023FD345BD}"/>
              </a:ext>
            </a:extLst>
          </p:cNvPr>
          <p:cNvSpPr txBox="1"/>
          <p:nvPr/>
        </p:nvSpPr>
        <p:spPr>
          <a:xfrm>
            <a:off x="622570" y="1060315"/>
            <a:ext cx="1643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Eksempel:</a:t>
            </a:r>
          </a:p>
        </p:txBody>
      </p:sp>
    </p:spTree>
    <p:extLst>
      <p:ext uri="{BB962C8B-B14F-4D97-AF65-F5344CB8AC3E}">
        <p14:creationId xmlns:p14="http://schemas.microsoft.com/office/powerpoint/2010/main" val="2801565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883380" y="978498"/>
            <a:ext cx="10425239" cy="453322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6"/>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Inddrivelsestekst</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Der må </a:t>
            </a: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ALDRIG</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indtastes personfølsomme data i dette felt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Hvis feltet er blankt, udfyldes det automatisk med fakturanummer</a:t>
            </a:r>
            <a:endPar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Beskrivelsesfeltet bliver først til inddrivelsestekst når det overgår til inddrivelse</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HUSK at </a:t>
            </a:r>
            <a:r>
              <a:rPr kumimoji="0" lang="da-DK" sz="1800" b="0"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checke</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dine stamdata for om dette felt er obligatorisk med en bestemt tekst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Fx ved KFLEJKA Leje af kommunale arealer og faciliteter står der: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Billede 1">
            <a:extLst>
              <a:ext uri="{FF2B5EF4-FFF2-40B4-BE49-F238E27FC236}">
                <a16:creationId xmlns:a16="http://schemas.microsoft.com/office/drawing/2014/main" id="{07B6C242-A3D2-4F7B-9842-8FCDDE19A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80" y="3245112"/>
            <a:ext cx="8039101"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a:extLst>
              <a:ext uri="{FF2B5EF4-FFF2-40B4-BE49-F238E27FC236}">
                <a16:creationId xmlns:a16="http://schemas.microsoft.com/office/drawing/2014/main" id="{5E451B80-A098-EEDF-35AD-D2ED35325E54}"/>
              </a:ext>
            </a:extLst>
          </p:cNvPr>
          <p:cNvPicPr>
            <a:picLocks noChangeAspect="1"/>
          </p:cNvPicPr>
          <p:nvPr/>
        </p:nvPicPr>
        <p:blipFill>
          <a:blip r:embed="rId3"/>
          <a:stretch>
            <a:fillRect/>
          </a:stretch>
        </p:blipFill>
        <p:spPr>
          <a:xfrm>
            <a:off x="961546" y="336997"/>
            <a:ext cx="8819048" cy="285714"/>
          </a:xfrm>
          <a:prstGeom prst="rect">
            <a:avLst/>
          </a:prstGeom>
        </p:spPr>
      </p:pic>
    </p:spTree>
    <p:extLst>
      <p:ext uri="{BB962C8B-B14F-4D97-AF65-F5344CB8AC3E}">
        <p14:creationId xmlns:p14="http://schemas.microsoft.com/office/powerpoint/2010/main" val="2614640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25144F3-7DC6-4094-97C5-5F06576AC698}"/>
              </a:ext>
            </a:extLst>
          </p:cNvPr>
          <p:cNvSpPr txBox="1"/>
          <p:nvPr/>
        </p:nvSpPr>
        <p:spPr>
          <a:xfrm>
            <a:off x="799070" y="584886"/>
            <a:ext cx="10107827" cy="46439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Udfyldelse af salgsordre linje (Positionsdata) – bestillingsdata fanen RIM/PSRM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HUSK AT CHECKE FORDRINGSTYPEN FOR JERES OMRÅDE på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gældsstyrelsens hjemmeside</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eller hjælpeværktøjet fra Betalingskontoret eller (KMD-guide hvis du har adgang til teams),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eller på broen</a:t>
            </a: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position/linje.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da-DK" b="1" dirty="0">
                <a:solidFill>
                  <a:srgbClr val="00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Hvis du gør dette skal du være opmærksom på at det skal gøres for alle linjer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Forudsætningen er at ”aftaleindholdstype” er ens for de forskellige krav.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Reglerne for udfyldelse af felterne er det samme som for Topdata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Bemærk at </a:t>
            </a:r>
            <a:r>
              <a:rPr kumimoji="0" lang="da-DK" sz="1800" b="1" i="0" u="sng" strike="noStrike" kern="1200" cap="none" spc="0" normalizeH="0" baseline="0" noProof="0" dirty="0">
                <a:ln>
                  <a:noFill/>
                </a:ln>
                <a:solidFill>
                  <a:srgbClr val="000000"/>
                </a:solidFill>
                <a:effectLst/>
                <a:uLnTx/>
                <a:uFillTx/>
                <a:latin typeface="Verdana"/>
                <a:ea typeface="+mn-ea"/>
                <a:cs typeface="+mn-cs"/>
              </a:rPr>
              <a:t>henstand til</a:t>
            </a:r>
            <a:r>
              <a:rPr kumimoji="0" lang="da-DK" sz="1800" b="0" i="0" u="none" strike="noStrike" kern="1200" cap="none" spc="0" normalizeH="0" baseline="0" noProof="0" dirty="0">
                <a:ln>
                  <a:noFill/>
                </a:ln>
                <a:solidFill>
                  <a:srgbClr val="000000"/>
                </a:solidFill>
                <a:effectLst/>
                <a:uLnTx/>
                <a:uFillTx/>
                <a:latin typeface="Verdana"/>
                <a:ea typeface="+mn-ea"/>
                <a:cs typeface="+mn-cs"/>
              </a:rPr>
              <a:t> feltet kun findes på Topdata niveau, da det er betaling senest for hele fakturaen. </a:t>
            </a:r>
          </a:p>
        </p:txBody>
      </p:sp>
    </p:spTree>
    <p:extLst>
      <p:ext uri="{BB962C8B-B14F-4D97-AF65-F5344CB8AC3E}">
        <p14:creationId xmlns:p14="http://schemas.microsoft.com/office/powerpoint/2010/main" val="3865047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A431114-C1D1-4C21-A509-A28F385CE647}"/>
              </a:ext>
            </a:extLst>
          </p:cNvPr>
          <p:cNvSpPr txBox="1"/>
          <p:nvPr/>
        </p:nvSpPr>
        <p:spPr>
          <a:xfrm>
            <a:off x="1143000" y="494214"/>
            <a:ext cx="7391400" cy="32556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Validering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et program som validerer om du har indtastet stamdata rigtige på de forskellige fordringstyper.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ikke alle fordringstyper som er lagt op i valideringsprogrammet endnu da det sker i steps som vi ruller det ud - men fordringstyperne kommer på løbende.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Når jeres område er kommet på og i bruger kontrakter og ikke har sat fordringstyper på kommer de ud på fejl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Du vil få en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fejlmeddelse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som f.eks. kunne se sådan ud </a:t>
            </a:r>
          </a:p>
        </p:txBody>
      </p:sp>
      <p:pic>
        <p:nvPicPr>
          <p:cNvPr id="5" name="Billede 4">
            <a:extLst>
              <a:ext uri="{FF2B5EF4-FFF2-40B4-BE49-F238E27FC236}">
                <a16:creationId xmlns:a16="http://schemas.microsoft.com/office/drawing/2014/main" id="{09DFE4F8-1910-4F37-B3B7-613B74D5D6ED}"/>
              </a:ext>
            </a:extLst>
          </p:cNvPr>
          <p:cNvPicPr/>
          <p:nvPr/>
        </p:nvPicPr>
        <p:blipFill>
          <a:blip r:embed="rId2"/>
          <a:stretch>
            <a:fillRect/>
          </a:stretch>
        </p:blipFill>
        <p:spPr>
          <a:xfrm>
            <a:off x="1239792" y="3916173"/>
            <a:ext cx="6120130" cy="2559685"/>
          </a:xfrm>
          <a:prstGeom prst="rect">
            <a:avLst/>
          </a:prstGeom>
        </p:spPr>
      </p:pic>
      <p:sp>
        <p:nvSpPr>
          <p:cNvPr id="2" name="Tekstfelt 1">
            <a:extLst>
              <a:ext uri="{FF2B5EF4-FFF2-40B4-BE49-F238E27FC236}">
                <a16:creationId xmlns:a16="http://schemas.microsoft.com/office/drawing/2014/main" id="{70D1BF88-D2B5-D7DF-3471-C335F14607E7}"/>
              </a:ext>
            </a:extLst>
          </p:cNvPr>
          <p:cNvSpPr txBox="1"/>
          <p:nvPr/>
        </p:nvSpPr>
        <p:spPr>
          <a:xfrm>
            <a:off x="1433384" y="5016843"/>
            <a:ext cx="51898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Denne fejl betyder at stiftelsesdatoen skal ligge før periode start eller være = periodestart og det kan man se i sine stamdata</a:t>
            </a:r>
          </a:p>
        </p:txBody>
      </p:sp>
    </p:spTree>
    <p:extLst>
      <p:ext uri="{BB962C8B-B14F-4D97-AF65-F5344CB8AC3E}">
        <p14:creationId xmlns:p14="http://schemas.microsoft.com/office/powerpoint/2010/main" val="96406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19"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9"/>
            <a:ext cx="10179697" cy="163285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Fra EFI til PSRM </a:t>
            </a:r>
            <a:endParaRPr lang="da-DK" sz="3600" b="1" spc="-60" dirty="0">
              <a:solidFill>
                <a:srgbClr val="FFFFFF"/>
              </a:solidFill>
              <a:latin typeface="+mj-lt"/>
              <a:ea typeface="+mj-ea"/>
              <a:cs typeface="+mj-cs"/>
            </a:endParaRP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fontScale="92500" lnSpcReduction="10000"/>
          </a:bodyPr>
          <a:lstStyle/>
          <a:p>
            <a:pPr lvl="0"/>
            <a:endParaRPr lang="da-DK" sz="2000" dirty="0"/>
          </a:p>
          <a:p>
            <a:pPr lvl="0"/>
            <a:r>
              <a:rPr lang="da-DK" sz="2600" dirty="0"/>
              <a:t>Gældsstyrelsen har </a:t>
            </a:r>
            <a:r>
              <a:rPr lang="da-DK" sz="2600" b="1" dirty="0"/>
              <a:t>grupperet </a:t>
            </a:r>
            <a:r>
              <a:rPr lang="da-DK" sz="2600" dirty="0"/>
              <a:t>alle</a:t>
            </a:r>
            <a:r>
              <a:rPr lang="da-DK" sz="2600" b="1" dirty="0"/>
              <a:t> de kommunale fordringstyper </a:t>
            </a:r>
            <a:r>
              <a:rPr lang="da-DK" sz="2600" dirty="0"/>
              <a:t>i  </a:t>
            </a:r>
          </a:p>
          <a:p>
            <a:pPr marL="0" lvl="0" indent="0">
              <a:buNone/>
            </a:pPr>
            <a:r>
              <a:rPr lang="da-DK" sz="1400" dirty="0"/>
              <a:t>	</a:t>
            </a:r>
          </a:p>
          <a:p>
            <a:pPr marL="0" lvl="0" indent="0">
              <a:buNone/>
            </a:pPr>
            <a:r>
              <a:rPr lang="da-DK" sz="1400" dirty="0"/>
              <a:t>			</a:t>
            </a:r>
            <a:r>
              <a:rPr lang="da-DK" sz="3200" b="1" dirty="0">
                <a:solidFill>
                  <a:schemeClr val="bg1"/>
                </a:solidFill>
              </a:rPr>
              <a:t>FORRETNINGSOMRÅDER</a:t>
            </a:r>
            <a:r>
              <a:rPr lang="da-DK" dirty="0">
                <a:solidFill>
                  <a:schemeClr val="bg1"/>
                </a:solidFill>
              </a:rPr>
              <a:t> </a:t>
            </a:r>
            <a:endParaRPr lang="da-DK" sz="2400" dirty="0">
              <a:solidFill>
                <a:schemeClr val="bg1"/>
              </a:solidFill>
            </a:endParaRPr>
          </a:p>
          <a:p>
            <a:pPr marL="0" lvl="0" indent="0" algn="ctr">
              <a:buNone/>
            </a:pPr>
            <a:r>
              <a:rPr lang="da-DK" sz="1400" dirty="0"/>
              <a:t>	</a:t>
            </a:r>
            <a:r>
              <a:rPr lang="da-DK" sz="2400" dirty="0"/>
              <a:t>Fx Socialretslige område, forbrug og renovation m.v. </a:t>
            </a:r>
          </a:p>
          <a:p>
            <a:pPr marL="0" lvl="0" indent="0">
              <a:buNone/>
            </a:pPr>
            <a:endParaRPr lang="da-DK" sz="1800" dirty="0"/>
          </a:p>
          <a:p>
            <a:pPr lvl="0"/>
            <a:r>
              <a:rPr lang="da-DK" dirty="0"/>
              <a:t>Forretningsområderne er gennemgået ét efter ét.</a:t>
            </a:r>
          </a:p>
          <a:p>
            <a:pPr marL="0" lvl="0" indent="0">
              <a:buNone/>
            </a:pPr>
            <a:endParaRPr lang="da-DK" dirty="0"/>
          </a:p>
          <a:p>
            <a:r>
              <a:rPr lang="da-DK" dirty="0"/>
              <a:t>Lovgrundlaget, krav til hver enkelt fordring mv. er defineret.  </a:t>
            </a:r>
          </a:p>
          <a:p>
            <a:endParaRPr lang="da-DK" sz="2400" dirty="0"/>
          </a:p>
          <a:p>
            <a:pPr marL="0" indent="0">
              <a:buNone/>
            </a:pPr>
            <a:endParaRPr lang="da-DK" sz="1400" dirty="0"/>
          </a:p>
        </p:txBody>
      </p:sp>
    </p:spTree>
    <p:extLst>
      <p:ext uri="{BB962C8B-B14F-4D97-AF65-F5344CB8AC3E}">
        <p14:creationId xmlns:p14="http://schemas.microsoft.com/office/powerpoint/2010/main" val="2504644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AE21336-9729-4F44-9D86-076A7F4CBC1E}"/>
              </a:ext>
            </a:extLst>
          </p:cNvPr>
          <p:cNvSpPr/>
          <p:nvPr/>
        </p:nvSpPr>
        <p:spPr>
          <a:xfrm>
            <a:off x="345831" y="874865"/>
            <a:ext cx="2504945" cy="461665"/>
          </a:xfrm>
          <a:prstGeom prst="rect">
            <a:avLst/>
          </a:prstGeom>
        </p:spPr>
        <p:txBody>
          <a:bodyPr wrap="square">
            <a:spAutoFit/>
          </a:bodyPr>
          <a:lstStyle/>
          <a:p>
            <a:pPr>
              <a:spcAft>
                <a:spcPts val="0"/>
              </a:spcAft>
            </a:pPr>
            <a:r>
              <a:rPr lang="da-DK" sz="2400" b="1" dirty="0">
                <a:latin typeface="+mj-lt"/>
                <a:ea typeface="Calibri" panose="020F0502020204030204" pitchFamily="34" charset="0"/>
                <a:cs typeface="Verdana" panose="020B0604030504040204" pitchFamily="34" charset="0"/>
              </a:rPr>
              <a:t>Kreditnotaer</a:t>
            </a:r>
          </a:p>
        </p:txBody>
      </p:sp>
      <p:sp>
        <p:nvSpPr>
          <p:cNvPr id="3" name="Rektangel 2">
            <a:extLst>
              <a:ext uri="{FF2B5EF4-FFF2-40B4-BE49-F238E27FC236}">
                <a16:creationId xmlns:a16="http://schemas.microsoft.com/office/drawing/2014/main" id="{DF108926-EE2A-4CF8-9363-F2FB9863C2EB}"/>
              </a:ext>
            </a:extLst>
          </p:cNvPr>
          <p:cNvSpPr/>
          <p:nvPr/>
        </p:nvSpPr>
        <p:spPr>
          <a:xfrm>
            <a:off x="345830" y="1470328"/>
            <a:ext cx="11434277" cy="2585323"/>
          </a:xfrm>
          <a:prstGeom prst="rect">
            <a:avLst/>
          </a:prstGeom>
        </p:spPr>
        <p:txBody>
          <a:bodyPr wrap="square">
            <a:spAutoFit/>
          </a:bodyPr>
          <a:lstStyle/>
          <a:p>
            <a:pPr>
              <a:spcAft>
                <a:spcPts val="0"/>
              </a:spcAft>
            </a:pPr>
            <a:r>
              <a:rPr lang="da-DK" dirty="0">
                <a:ea typeface="Verdana" panose="020B0604030504040204" pitchFamily="34" charset="0"/>
                <a:cs typeface="Verdana" panose="020B0604030504040204" pitchFamily="34" charset="0"/>
              </a:rPr>
              <a:t>Når du danner en kreditnota fra transaktionen VA01, skal der refereres til den faktura, som kreditnotaen dannes på baggrund af.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På kreditnotaen vil RIM/PSRM oplysningerne IKKE komme med fra den oprindelig faktura, da det ikke er nødvendigt – da den jo udligner den oprindelig faktura.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Delvis udligning af faktura via kreditnotaer tager kreditnotaterne IKKE RIM/PSRM oplysningerne med over.</a:t>
            </a:r>
          </a:p>
          <a:p>
            <a:pPr>
              <a:spcAft>
                <a:spcPts val="0"/>
              </a:spcAft>
            </a:pPr>
            <a:r>
              <a:rPr lang="da-DK" dirty="0">
                <a:solidFill>
                  <a:schemeClr val="bg1"/>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05449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A821A1C-9EDD-41E5-BD8A-C3A0E3F1F98E}"/>
              </a:ext>
            </a:extLst>
          </p:cNvPr>
          <p:cNvSpPr txBox="1"/>
          <p:nvPr/>
        </p:nvSpPr>
        <p:spPr>
          <a:xfrm>
            <a:off x="1048871" y="1668379"/>
            <a:ext cx="10493423" cy="4524315"/>
          </a:xfrm>
          <a:prstGeom prst="rect">
            <a:avLst/>
          </a:prstGeom>
          <a:noFill/>
        </p:spPr>
        <p:txBody>
          <a:bodyPr wrap="square" rtlCol="0">
            <a:spAutoFit/>
            <a:scene3d>
              <a:camera prst="orthographicFront"/>
              <a:lightRig rig="threePt" dir="t"/>
            </a:scene3d>
            <a:sp3d>
              <a:bevelB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PIXI vejledning til udfyldelse af felterne findes på Serviceportalen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Vejledningerne har følgende sagsnummer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1841 (Salgsstyring) Opret faktura – ekstern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2012 (Salgsstyring) Opret faktura – intern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2050 (Salgsstyring) Udfyldelse af RIM/fordringstype oplysninger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1760 (Salgsstyring) Oprettelse af debitor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2059 (Salgsstyring) KMD- GUIDEN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hlinkClick r:id="rId2"/>
              </a:rPr>
              <a:t>https://randers-adm.topdesk.net/tas/public/ssp/content/search?q=opret%20faktura</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kstfelt 2">
            <a:extLst>
              <a:ext uri="{FF2B5EF4-FFF2-40B4-BE49-F238E27FC236}">
                <a16:creationId xmlns:a16="http://schemas.microsoft.com/office/drawing/2014/main" id="{C6DD3EB9-9231-416F-985E-9300D59B238E}"/>
              </a:ext>
            </a:extLst>
          </p:cNvPr>
          <p:cNvSpPr txBox="1"/>
          <p:nvPr/>
        </p:nvSpPr>
        <p:spPr>
          <a:xfrm>
            <a:off x="977153" y="681789"/>
            <a:ext cx="102376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Pixivejledninger og hvordan du kan få adgang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KMD-Guiden</a:t>
            </a:r>
          </a:p>
        </p:txBody>
      </p:sp>
      <p:pic>
        <p:nvPicPr>
          <p:cNvPr id="6" name="Billede 5" descr="Et billede, der indeholder tekst&#10;&#10;Automatisk genereret beskrivelse">
            <a:extLst>
              <a:ext uri="{FF2B5EF4-FFF2-40B4-BE49-F238E27FC236}">
                <a16:creationId xmlns:a16="http://schemas.microsoft.com/office/drawing/2014/main" id="{93075125-7EDF-E85B-52CC-B0A53769B0E5}"/>
              </a:ext>
            </a:extLst>
          </p:cNvPr>
          <p:cNvPicPr>
            <a:picLocks noChangeAspect="1"/>
          </p:cNvPicPr>
          <p:nvPr/>
        </p:nvPicPr>
        <p:blipFill>
          <a:blip r:embed="rId3"/>
          <a:stretch>
            <a:fillRect/>
          </a:stretch>
        </p:blipFill>
        <p:spPr>
          <a:xfrm>
            <a:off x="1214896" y="4141248"/>
            <a:ext cx="1161905" cy="980952"/>
          </a:xfrm>
          <a:prstGeom prst="rect">
            <a:avLst/>
          </a:prstGeom>
        </p:spPr>
      </p:pic>
      <p:pic>
        <p:nvPicPr>
          <p:cNvPr id="8" name="Billede 7" descr="Et billede, der indeholder Website&#10;&#10;Automatisk genereret beskrivelse">
            <a:extLst>
              <a:ext uri="{FF2B5EF4-FFF2-40B4-BE49-F238E27FC236}">
                <a16:creationId xmlns:a16="http://schemas.microsoft.com/office/drawing/2014/main" id="{E97B4E5D-06CE-EFDF-47EB-5BD723639297}"/>
              </a:ext>
            </a:extLst>
          </p:cNvPr>
          <p:cNvPicPr>
            <a:picLocks noChangeAspect="1"/>
          </p:cNvPicPr>
          <p:nvPr/>
        </p:nvPicPr>
        <p:blipFill>
          <a:blip r:embed="rId4"/>
          <a:stretch>
            <a:fillRect/>
          </a:stretch>
        </p:blipFill>
        <p:spPr>
          <a:xfrm>
            <a:off x="2932670" y="4000509"/>
            <a:ext cx="2763004" cy="2816085"/>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5E1BB819-B9F2-C102-738E-5EE67DC9C877}"/>
              </a:ext>
            </a:extLst>
          </p:cNvPr>
          <p:cNvPicPr>
            <a:picLocks noChangeAspect="1"/>
          </p:cNvPicPr>
          <p:nvPr/>
        </p:nvPicPr>
        <p:blipFill>
          <a:blip r:embed="rId5"/>
          <a:stretch>
            <a:fillRect/>
          </a:stretch>
        </p:blipFill>
        <p:spPr>
          <a:xfrm>
            <a:off x="6705599" y="3982054"/>
            <a:ext cx="3138019" cy="2846945"/>
          </a:xfrm>
          <a:prstGeom prst="rect">
            <a:avLst/>
          </a:prstGeom>
        </p:spPr>
      </p:pic>
    </p:spTree>
    <p:extLst>
      <p:ext uri="{BB962C8B-B14F-4D97-AF65-F5344CB8AC3E}">
        <p14:creationId xmlns:p14="http://schemas.microsoft.com/office/powerpoint/2010/main" val="3829289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A0A0B8E-30C5-873C-0CA1-CA787FC570C6}"/>
              </a:ext>
            </a:extLst>
          </p:cNvPr>
          <p:cNvSpPr txBox="1"/>
          <p:nvPr/>
        </p:nvSpPr>
        <p:spPr>
          <a:xfrm>
            <a:off x="1186249" y="776586"/>
            <a:ext cx="6096000" cy="646331"/>
          </a:xfrm>
          <a:prstGeom prst="rect">
            <a:avLst/>
          </a:prstGeom>
          <a:noFill/>
        </p:spPr>
        <p:txBody>
          <a:bodyPr wrap="square">
            <a:spAutoFit/>
          </a:bodyPr>
          <a:lstStyle/>
          <a:p>
            <a:r>
              <a:rPr lang="da-DK" b="1" dirty="0"/>
              <a:t>Adgang</a:t>
            </a:r>
            <a:r>
              <a:rPr lang="da-DK" dirty="0"/>
              <a:t> </a:t>
            </a:r>
            <a:r>
              <a:rPr lang="da-DK" b="1" dirty="0"/>
              <a:t>til KMD- Guiden </a:t>
            </a:r>
            <a:r>
              <a:rPr lang="da-DK" dirty="0"/>
              <a:t> </a:t>
            </a:r>
          </a:p>
          <a:p>
            <a:r>
              <a:rPr lang="da-DK" b="0" i="0" u="sng" dirty="0">
                <a:solidFill>
                  <a:srgbClr val="057AAB"/>
                </a:solidFill>
                <a:effectLst/>
                <a:latin typeface="Open Sans" panose="020B0606030504020204" pitchFamily="34" charset="0"/>
                <a:hlinkClick r:id="rId2"/>
              </a:rPr>
              <a:t>https://fordringstyperguide.kmd.dk/</a:t>
            </a:r>
            <a:r>
              <a:rPr lang="da-DK" b="0" i="0" dirty="0">
                <a:solidFill>
                  <a:srgbClr val="3A3A3A"/>
                </a:solidFill>
                <a:effectLst/>
                <a:latin typeface="Open Sans" panose="020B0606030504020204" pitchFamily="34" charset="0"/>
              </a:rPr>
              <a:t> </a:t>
            </a:r>
            <a:endParaRPr lang="da-DK" dirty="0"/>
          </a:p>
        </p:txBody>
      </p:sp>
    </p:spTree>
    <p:extLst>
      <p:ext uri="{BB962C8B-B14F-4D97-AF65-F5344CB8AC3E}">
        <p14:creationId xmlns:p14="http://schemas.microsoft.com/office/powerpoint/2010/main" val="2369595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TAK for i dag og husk:   </a:t>
            </a:r>
          </a:p>
        </p:txBody>
      </p:sp>
      <p:sp>
        <p:nvSpPr>
          <p:cNvPr id="4" name="Pladsholder til tekst 3"/>
          <p:cNvSpPr>
            <a:spLocks noGrp="1"/>
          </p:cNvSpPr>
          <p:nvPr>
            <p:ph type="body" sz="quarter" idx="11"/>
          </p:nvPr>
        </p:nvSpPr>
        <p:spPr>
          <a:xfrm>
            <a:off x="129540" y="1277523"/>
            <a:ext cx="5942648" cy="4677189"/>
          </a:xfrm>
        </p:spPr>
        <p:txBody>
          <a:bodyPr>
            <a:normAutofit fontScale="85000" lnSpcReduction="20000"/>
          </a:bodyPr>
          <a:lstStyle/>
          <a:p>
            <a:r>
              <a:rPr lang="da-DK" sz="1800" dirty="0"/>
              <a:t>Hvis I kommer i tvivl:</a:t>
            </a:r>
          </a:p>
          <a:p>
            <a:endParaRPr lang="da-DK" sz="1800" dirty="0"/>
          </a:p>
          <a:p>
            <a:r>
              <a:rPr lang="da-DK" sz="1800" dirty="0"/>
              <a:t>Kontakt</a:t>
            </a:r>
          </a:p>
          <a:p>
            <a:pPr marL="285750" indent="-285750">
              <a:buFont typeface="Arial" panose="020B0604020202020204" pitchFamily="34" charset="0"/>
              <a:buChar char="•"/>
            </a:pPr>
            <a:r>
              <a:rPr lang="da-DK" sz="1800" b="1" dirty="0"/>
              <a:t>Supporten i regnskab eller</a:t>
            </a:r>
          </a:p>
          <a:p>
            <a:pPr marL="285750" indent="-285750">
              <a:buFont typeface="Arial" panose="020B0604020202020204" pitchFamily="34" charset="0"/>
              <a:buChar char="•"/>
            </a:pPr>
            <a:r>
              <a:rPr lang="da-DK" sz="1700" b="1" i="0" dirty="0">
                <a:effectLst/>
                <a:latin typeface="Lato" panose="020F0502020204030203" pitchFamily="34" charset="0"/>
              </a:rPr>
              <a:t>Helle Ringberg: </a:t>
            </a:r>
            <a:r>
              <a:rPr lang="da-DK" sz="1700" b="1" i="0" u="none" strike="noStrike" dirty="0">
                <a:effectLst/>
                <a:latin typeface="Lato" panose="020F0502020204030203" pitchFamily="34" charset="0"/>
                <a:hlinkClick r:id="rId3">
                  <a:extLst>
                    <a:ext uri="{A12FA001-AC4F-418D-AE19-62706E023703}">
                      <ahyp:hlinkClr xmlns:ahyp="http://schemas.microsoft.com/office/drawing/2018/hyperlinkcolor" val="tx"/>
                    </a:ext>
                  </a:extLst>
                </a:hlinkClick>
              </a:rPr>
              <a:t>helle.ringberg.bay@randers.dk</a:t>
            </a:r>
            <a:r>
              <a:rPr lang="da-DK" sz="1700" b="1" i="0" dirty="0">
                <a:effectLst/>
                <a:latin typeface="Lato" panose="020F0502020204030203" pitchFamily="34" charset="0"/>
              </a:rPr>
              <a:t> </a:t>
            </a:r>
            <a:endParaRPr lang="da-DK" sz="1300" b="1" dirty="0"/>
          </a:p>
          <a:p>
            <a:pPr marL="285750" indent="-285750">
              <a:buFont typeface="Arial" panose="020B0604020202020204" pitchFamily="34" charset="0"/>
              <a:buChar char="•"/>
            </a:pPr>
            <a:endParaRPr lang="da-DK" sz="1800" b="1" dirty="0"/>
          </a:p>
          <a:p>
            <a:pPr marL="285750" indent="-285750">
              <a:buFont typeface="Arial" panose="020B0604020202020204" pitchFamily="34" charset="0"/>
              <a:buChar char="•"/>
            </a:pPr>
            <a:r>
              <a:rPr lang="da-DK" sz="1800" b="1" dirty="0"/>
              <a:t>Betalingskontoret: </a:t>
            </a:r>
          </a:p>
          <a:p>
            <a:pPr marL="971550" lvl="1" indent="-285750"/>
            <a:r>
              <a:rPr lang="da-DK" sz="1700" b="1" i="0" dirty="0" err="1">
                <a:solidFill>
                  <a:schemeClr val="bg1"/>
                </a:solidFill>
                <a:effectLst/>
                <a:latin typeface="Lato" panose="020F0502020204030203" pitchFamily="34" charset="0"/>
              </a:rPr>
              <a:t>BetinaDichmann</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chefkonsulent: </a:t>
            </a:r>
            <a:r>
              <a:rPr lang="da-DK" sz="1700" b="1" dirty="0">
                <a:solidFill>
                  <a:schemeClr val="bg1"/>
                </a:solidFill>
                <a:latin typeface="Lato" panose="020F0502020204030203" pitchFamily="34" charset="0"/>
              </a:rPr>
              <a:t>betina.dichmann@randers.dk</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telefon 30303842</a:t>
            </a:r>
            <a:endParaRPr lang="da-DK" sz="22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endParaRPr lang="da-DK" sz="14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r>
              <a:rPr lang="da-DK" sz="1700" b="1" i="0" dirty="0">
                <a:solidFill>
                  <a:schemeClr val="bg1"/>
                </a:solidFill>
                <a:effectLst/>
                <a:latin typeface="Lato" panose="020F0502020204030203" pitchFamily="34" charset="0"/>
              </a:rPr>
              <a:t>Lena Ohm Gulbrandsen, systemansvarlig: lena.ohm.gulbrandsen@randers.dk  telefon 2491 0741</a:t>
            </a:r>
            <a:endParaRPr lang="da-DK" sz="2200" b="1" dirty="0">
              <a:solidFill>
                <a:schemeClr val="bg1"/>
              </a:solidFill>
            </a:endParaRPr>
          </a:p>
          <a:p>
            <a:pPr marL="971550" lvl="1" indent="-285750">
              <a:buFont typeface="Arial" panose="020B0604020202020204" pitchFamily="34" charset="0"/>
              <a:buChar char="•"/>
            </a:pPr>
            <a:endParaRPr lang="da-DK" sz="1600" b="1" dirty="0">
              <a:solidFill>
                <a:schemeClr val="bg2"/>
              </a:solidFill>
            </a:endParaRPr>
          </a:p>
          <a:p>
            <a:r>
              <a:rPr lang="da-DK" sz="2000" b="1" dirty="0"/>
              <a:t>Brug Cafemøderne! </a:t>
            </a:r>
          </a:p>
          <a:p>
            <a:r>
              <a:rPr lang="da-DK" sz="1300" b="1" dirty="0">
                <a:solidFill>
                  <a:schemeClr val="bg2"/>
                </a:solidFill>
                <a:hlinkClick r:id="rId4">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lang="da-DK" sz="1300" b="1" dirty="0">
              <a:solidFill>
                <a:schemeClr val="bg2"/>
              </a:solidFill>
            </a:endParaRPr>
          </a:p>
        </p:txBody>
      </p:sp>
      <p:pic>
        <p:nvPicPr>
          <p:cNvPr id="10" name="Pladsholder til billede 9" descr="Et billede, der indeholder person, bærbar&#10;&#10;Automatisk genereret beskrivelse">
            <a:extLst>
              <a:ext uri="{FF2B5EF4-FFF2-40B4-BE49-F238E27FC236}">
                <a16:creationId xmlns:a16="http://schemas.microsoft.com/office/drawing/2014/main" id="{0BC4620D-FE15-01E1-8D18-61E536BC30E2}"/>
              </a:ext>
            </a:extLst>
          </p:cNvPr>
          <p:cNvPicPr>
            <a:picLocks noGrp="1" noChangeAspect="1"/>
          </p:cNvPicPr>
          <p:nvPr>
            <p:ph type="pic" sz="quarter" idx="15"/>
          </p:nvPr>
        </p:nvPicPr>
        <p:blipFill>
          <a:blip r:embed="rId5"/>
          <a:srcRect t="5078" b="5078"/>
          <a:stretch>
            <a:fillRect/>
          </a:stretch>
        </p:blipFill>
        <p:spPr>
          <a:xfrm>
            <a:off x="6072188" y="0"/>
            <a:ext cx="6119812"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534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
            <a:ext cx="11066107" cy="8969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To nye begreber: Fordringstype og stamdata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600075"/>
            <a:ext cx="11155385" cy="5360939"/>
          </a:xfrm>
        </p:spPr>
        <p:txBody>
          <a:bodyPr>
            <a:normAutofit fontScale="25000" lnSpcReduction="20000"/>
          </a:bodyPr>
          <a:lstStyle/>
          <a:p>
            <a:pPr marL="0" indent="0">
              <a:buNone/>
            </a:pPr>
            <a:endParaRPr lang="da-DK" sz="1400" b="1" dirty="0"/>
          </a:p>
          <a:p>
            <a:pPr marL="0" indent="0">
              <a:buNone/>
            </a:pPr>
            <a:endParaRPr lang="da-DK" sz="2000" b="1" dirty="0"/>
          </a:p>
          <a:p>
            <a:pPr marL="0" indent="0">
              <a:buNone/>
            </a:pPr>
            <a:r>
              <a:rPr lang="da-DK" sz="7200" b="1" dirty="0"/>
              <a:t>Fordringstyperne: </a:t>
            </a:r>
            <a:r>
              <a:rPr lang="da-DK" sz="5500" b="1" dirty="0"/>
              <a:t>	</a:t>
            </a:r>
            <a:r>
              <a:rPr lang="da-DK" sz="7200" dirty="0"/>
              <a:t>D</a:t>
            </a:r>
            <a:r>
              <a:rPr lang="da-DK" sz="7200" b="0" i="0" u="none" strike="noStrike" baseline="0" dirty="0">
                <a:solidFill>
                  <a:srgbClr val="000000"/>
                </a:solidFill>
              </a:rPr>
              <a:t>en bogstavskode fx KOCIVIL, som Gældsstyrelsen bruger</a:t>
            </a:r>
          </a:p>
          <a:p>
            <a:pPr marL="0" indent="0">
              <a:buNone/>
            </a:pPr>
            <a:r>
              <a:rPr lang="da-DK" sz="7200" dirty="0">
                <a:solidFill>
                  <a:srgbClr val="000000"/>
                </a:solidFill>
              </a:rPr>
              <a:t>			</a:t>
            </a:r>
            <a:r>
              <a:rPr lang="da-DK" sz="7200" b="0" i="0" u="none" strike="noStrike" baseline="0" dirty="0">
                <a:solidFill>
                  <a:srgbClr val="000000"/>
                </a:solidFill>
              </a:rPr>
              <a:t>til at identificere kravet i PSRM. </a:t>
            </a:r>
          </a:p>
          <a:p>
            <a:pPr marL="0" indent="0">
              <a:buNone/>
            </a:pPr>
            <a:r>
              <a:rPr lang="da-DK" sz="7200" b="0" i="0" u="none" strike="noStrike" baseline="0" dirty="0">
                <a:solidFill>
                  <a:srgbClr val="000000"/>
                </a:solidFill>
              </a:rPr>
              <a:t>			</a:t>
            </a:r>
            <a:r>
              <a:rPr lang="da-DK" sz="7200" i="0" u="none" strike="noStrike" baseline="0" dirty="0">
                <a:solidFill>
                  <a:srgbClr val="000000"/>
                </a:solidFill>
              </a:rPr>
              <a:t>Det er på denne måde at PSRM kan ”læse "om det: </a:t>
            </a:r>
          </a:p>
          <a:p>
            <a:pPr marL="0" indent="0">
              <a:buNone/>
            </a:pPr>
            <a:endParaRPr lang="da-DK" sz="7200" i="0" u="none" strike="noStrike" baseline="0" dirty="0">
              <a:solidFill>
                <a:srgbClr val="000000"/>
              </a:solidFill>
            </a:endParaRPr>
          </a:p>
          <a:p>
            <a:pPr lvl="6"/>
            <a:r>
              <a:rPr lang="da-DK" sz="7200" dirty="0">
                <a:solidFill>
                  <a:srgbClr val="000000"/>
                </a:solidFill>
              </a:rPr>
              <a:t>Er et krav på fx husleje eller løn. </a:t>
            </a:r>
          </a:p>
          <a:p>
            <a:pPr lvl="6">
              <a:lnSpc>
                <a:spcPct val="120000"/>
              </a:lnSpc>
            </a:pPr>
            <a:r>
              <a:rPr lang="da-DK" sz="6200" dirty="0">
                <a:solidFill>
                  <a:srgbClr val="000000"/>
                </a:solidFill>
              </a:rPr>
              <a:t>Er civilretsligt eller offentretligt. </a:t>
            </a:r>
            <a:r>
              <a:rPr lang="da-DK" sz="6200" i="0" u="none" strike="noStrike" baseline="0" dirty="0">
                <a:solidFill>
                  <a:srgbClr val="000000"/>
                </a:solidFill>
              </a:rPr>
              <a:t>				</a:t>
            </a:r>
            <a:endParaRPr lang="da-DK" sz="6200" dirty="0">
              <a:solidFill>
                <a:srgbClr val="000000"/>
              </a:solidFill>
            </a:endParaRPr>
          </a:p>
          <a:p>
            <a:pPr marL="0" indent="0">
              <a:buNone/>
            </a:pPr>
            <a:r>
              <a:rPr lang="da-DK" sz="7200" dirty="0">
                <a:solidFill>
                  <a:srgbClr val="000000"/>
                </a:solidFill>
              </a:rPr>
              <a:t>			</a:t>
            </a:r>
            <a:r>
              <a:rPr lang="da-DK" sz="6400" b="1" dirty="0">
                <a:solidFill>
                  <a:srgbClr val="000000"/>
                </a:solidFill>
              </a:rPr>
              <a:t>		</a:t>
            </a:r>
            <a:r>
              <a:rPr lang="da-DK" sz="5600" b="1" dirty="0">
                <a:solidFill>
                  <a:srgbClr val="000000"/>
                </a:solidFill>
              </a:rPr>
              <a:t>	</a:t>
            </a:r>
            <a:endParaRPr lang="da-DK" sz="5600" b="1" dirty="0"/>
          </a:p>
          <a:p>
            <a:pPr marL="0" indent="0">
              <a:lnSpc>
                <a:spcPct val="120000"/>
              </a:lnSpc>
              <a:buNone/>
            </a:pPr>
            <a:r>
              <a:rPr lang="da-DK" sz="7200" b="1" dirty="0"/>
              <a:t>Stamdata: </a:t>
            </a:r>
            <a:r>
              <a:rPr lang="da-DK" sz="6400" b="1" dirty="0"/>
              <a:t>		</a:t>
            </a:r>
            <a:r>
              <a:rPr lang="da-DK" sz="7200" dirty="0"/>
              <a:t>Læsefelter, der fortæller PSRM mere om kravet: Hvornår det er 			stiftet, hvornår det forælder mv. </a:t>
            </a:r>
            <a:endParaRPr lang="da-DK" sz="6400" dirty="0"/>
          </a:p>
          <a:p>
            <a:pPr marL="0" indent="0">
              <a:buNone/>
            </a:pPr>
            <a:endParaRPr lang="da-DK" sz="6400" b="1" dirty="0"/>
          </a:p>
          <a:p>
            <a:pPr marL="0" indent="0">
              <a:buNone/>
            </a:pPr>
            <a:r>
              <a:rPr lang="da-DK" sz="5600" b="1" dirty="0"/>
              <a:t>	         </a:t>
            </a:r>
            <a:r>
              <a:rPr lang="da-DK" sz="6400" b="1" dirty="0"/>
              <a:t>= Alle de nødvendige oplysninger for at lave en korrekt inddrivelse.</a:t>
            </a:r>
            <a:br>
              <a:rPr lang="da-DK" sz="5000" b="1" dirty="0"/>
            </a:br>
            <a:r>
              <a:rPr lang="da-DK" sz="5000" b="1" dirty="0"/>
              <a:t> </a:t>
            </a:r>
            <a:endParaRPr lang="da-DK" sz="9600" b="1" dirty="0"/>
          </a:p>
          <a:p>
            <a:pPr marL="0" indent="0" algn="ctr">
              <a:buNone/>
            </a:pPr>
            <a:endParaRPr lang="da-DK" sz="8000" b="1" spc="-60" dirty="0">
              <a:solidFill>
                <a:srgbClr val="FFFFFF"/>
              </a:solidFill>
            </a:endParaRPr>
          </a:p>
          <a:p>
            <a:pPr marL="0" indent="0" algn="ctr">
              <a:buNone/>
            </a:pPr>
            <a:r>
              <a:rPr lang="da-DK" sz="8000" b="1" spc="-60" dirty="0">
                <a:solidFill>
                  <a:srgbClr val="FFFFFF"/>
                </a:solidFill>
              </a:rPr>
              <a:t>Automatikken styres af fordringstypen</a:t>
            </a:r>
          </a:p>
          <a:p>
            <a:pPr marL="0" indent="0">
              <a:buNone/>
            </a:pPr>
            <a:endParaRPr lang="da-DK" sz="2000" dirty="0"/>
          </a:p>
          <a:p>
            <a:pPr marL="0" indent="0">
              <a:buNone/>
            </a:pPr>
            <a:endParaRPr lang="da-DK" sz="1400" dirty="0"/>
          </a:p>
          <a:p>
            <a:pPr marL="0" indent="0">
              <a:buNone/>
            </a:pPr>
            <a:r>
              <a:rPr lang="da-DK" sz="1400" dirty="0"/>
              <a:t>*</a:t>
            </a:r>
          </a:p>
        </p:txBody>
      </p:sp>
    </p:spTree>
    <p:extLst>
      <p:ext uri="{BB962C8B-B14F-4D97-AF65-F5344CB8AC3E}">
        <p14:creationId xmlns:p14="http://schemas.microsoft.com/office/powerpoint/2010/main" val="1058347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3083" y="0"/>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289247" y="429209"/>
            <a:ext cx="11467323" cy="721375"/>
          </a:xfrm>
          <a:prstGeom prst="rect">
            <a:avLst/>
          </a:prstGeom>
        </p:spPr>
        <p:txBody>
          <a:bodyPr vert="horz" lIns="91440" tIns="45720" rIns="91440" bIns="45720" rtlCol="0" anchor="ctr">
            <a:normAutofit fontScale="55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da-DK" sz="3600" b="1" i="0" u="none" strike="noStrike" kern="1200" cap="none" spc="-6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Stamdata: Husk at holde dig ajour på dit område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6" name="Pladsholder til tekst 5">
            <a:extLst>
              <a:ext uri="{FF2B5EF4-FFF2-40B4-BE49-F238E27FC236}">
                <a16:creationId xmlns:a16="http://schemas.microsoft.com/office/drawing/2014/main" id="{E949C121-8CF9-43EB-8CFC-99ED212A30AC}"/>
              </a:ext>
            </a:extLst>
          </p:cNvPr>
          <p:cNvSpPr>
            <a:spLocks noGrp="1"/>
          </p:cNvSpPr>
          <p:nvPr>
            <p:ph type="body" sz="half" idx="4294967295"/>
          </p:nvPr>
        </p:nvSpPr>
        <p:spPr>
          <a:xfrm>
            <a:off x="1912776" y="3694925"/>
            <a:ext cx="10279224" cy="304016"/>
          </a:xfrm>
        </p:spPr>
        <p:txBody>
          <a:bodyPr vert="horz" lIns="91440" tIns="45720" rIns="91440" bIns="45720" rtlCol="0" anchor="t">
            <a:normAutofit fontScale="62500" lnSpcReduction="20000"/>
          </a:bodyPr>
          <a:lstStyle/>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46070" lvl="6" indent="0">
              <a:buNone/>
            </a:pPr>
            <a:endParaRPr lang="en-US" sz="800" b="1" dirty="0"/>
          </a:p>
          <a:p>
            <a:pPr marL="285750" indent="-182880">
              <a:lnSpc>
                <a:spcPct val="90000"/>
              </a:lnSpc>
              <a:buFont typeface="Wingdings 2" pitchFamily="18" charset="2"/>
              <a:buChar char=""/>
            </a:pPr>
            <a:endParaRPr lang="en-US" dirty="0"/>
          </a:p>
        </p:txBody>
      </p:sp>
      <p:pic>
        <p:nvPicPr>
          <p:cNvPr id="3" name="Billede 2"/>
          <p:cNvPicPr>
            <a:picLocks noChangeAspect="1"/>
          </p:cNvPicPr>
          <p:nvPr/>
        </p:nvPicPr>
        <p:blipFill>
          <a:blip r:embed="rId4"/>
          <a:stretch>
            <a:fillRect/>
          </a:stretch>
        </p:blipFill>
        <p:spPr>
          <a:xfrm>
            <a:off x="401215" y="1159916"/>
            <a:ext cx="11467323" cy="2593909"/>
          </a:xfrm>
          <a:prstGeom prst="rect">
            <a:avLst/>
          </a:prstGeom>
        </p:spPr>
      </p:pic>
      <p:sp>
        <p:nvSpPr>
          <p:cNvPr id="4" name="Tekstfelt 3"/>
          <p:cNvSpPr txBox="1"/>
          <p:nvPr/>
        </p:nvSpPr>
        <p:spPr>
          <a:xfrm>
            <a:off x="401215" y="3770268"/>
            <a:ext cx="2127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Stiftelsesdato</a:t>
            </a: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8" name="Tekstfelt 7"/>
          <p:cNvSpPr txBox="1"/>
          <p:nvPr/>
        </p:nvSpPr>
        <p:spPr>
          <a:xfrm>
            <a:off x="2827155" y="3775556"/>
            <a:ext cx="2043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Periode fra og periode til </a:t>
            </a:r>
          </a:p>
        </p:txBody>
      </p:sp>
      <p:sp>
        <p:nvSpPr>
          <p:cNvPr id="9" name="Tekstfelt 8"/>
          <p:cNvSpPr txBox="1"/>
          <p:nvPr/>
        </p:nvSpPr>
        <p:spPr>
          <a:xfrm>
            <a:off x="4982527" y="3775556"/>
            <a:ext cx="21833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Forfaldsdato og henstand til </a:t>
            </a:r>
          </a:p>
        </p:txBody>
      </p:sp>
      <p:sp>
        <p:nvSpPr>
          <p:cNvPr id="10" name="Tekstfelt 9"/>
          <p:cNvSpPr txBox="1"/>
          <p:nvPr/>
        </p:nvSpPr>
        <p:spPr>
          <a:xfrm>
            <a:off x="7165909" y="3837605"/>
            <a:ext cx="2565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Beskrivelsesfelt </a:t>
            </a:r>
            <a:r>
              <a:rPr kumimoji="0" lang="da-DK" sz="1800" b="0" i="0" u="none" strike="noStrike" kern="1200" cap="none" spc="0" normalizeH="0" baseline="0" noProof="0" dirty="0">
                <a:ln>
                  <a:noFill/>
                </a:ln>
                <a:solidFill>
                  <a:srgbClr val="000000"/>
                </a:solidFill>
                <a:effectLst/>
                <a:uLnTx/>
                <a:uFillTx/>
                <a:latin typeface="Verdana"/>
                <a:ea typeface="+mn-ea"/>
                <a:cs typeface="+mn-cs"/>
              </a:rPr>
              <a:t>(inddrivelsestekst)</a:t>
            </a:r>
          </a:p>
        </p:txBody>
      </p:sp>
      <p:sp>
        <p:nvSpPr>
          <p:cNvPr id="12" name="Tekstfelt 11"/>
          <p:cNvSpPr txBox="1"/>
          <p:nvPr/>
        </p:nvSpPr>
        <p:spPr>
          <a:xfrm>
            <a:off x="9601181" y="3828272"/>
            <a:ext cx="20247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Fordringstype</a:t>
            </a:r>
          </a:p>
        </p:txBody>
      </p:sp>
      <p:sp>
        <p:nvSpPr>
          <p:cNvPr id="13" name="Tekstfelt 12"/>
          <p:cNvSpPr txBox="1"/>
          <p:nvPr/>
        </p:nvSpPr>
        <p:spPr>
          <a:xfrm>
            <a:off x="359216" y="5144857"/>
            <a:ext cx="115513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Disse stamdata felter kan være </a:t>
            </a:r>
            <a:r>
              <a:rPr kumimoji="0" lang="da-DK" sz="2000" b="1" i="0" u="none" strike="noStrike" kern="1200" cap="none" spc="0" normalizeH="0" baseline="0" noProof="0" dirty="0">
                <a:ln>
                  <a:noFill/>
                </a:ln>
                <a:solidFill>
                  <a:srgbClr val="E7E7E7"/>
                </a:solidFill>
                <a:effectLst/>
                <a:uLnTx/>
                <a:uFillTx/>
                <a:latin typeface="Verdana"/>
                <a:ea typeface="+mn-ea"/>
                <a:cs typeface="+mn-cs"/>
              </a:rPr>
              <a:t>forskellige fra område til område</a:t>
            </a: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 – </a:t>
            </a:r>
            <a:r>
              <a:rPr kumimoji="0" lang="da-DK" sz="2000" b="1" i="0" u="none" strike="noStrike" kern="1200" cap="none" spc="0" normalizeH="0" baseline="0" noProof="0" dirty="0">
                <a:ln>
                  <a:noFill/>
                </a:ln>
                <a:solidFill>
                  <a:srgbClr val="E7E7E7"/>
                </a:solidFill>
                <a:effectLst/>
                <a:uLnTx/>
                <a:uFillTx/>
                <a:latin typeface="Verdana"/>
                <a:ea typeface="+mn-ea"/>
                <a:cs typeface="+mn-cs"/>
              </a:rPr>
              <a:t>fra fordringstype til fordringstype</a:t>
            </a: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 – men de kan desværre også ændre sig uden varsel! </a:t>
            </a:r>
          </a:p>
        </p:txBody>
      </p:sp>
    </p:spTree>
    <p:extLst>
      <p:ext uri="{BB962C8B-B14F-4D97-AF65-F5344CB8AC3E}">
        <p14:creationId xmlns:p14="http://schemas.microsoft.com/office/powerpoint/2010/main" val="2997844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9050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spc="-60" dirty="0">
                <a:solidFill>
                  <a:srgbClr val="FFFFFF"/>
                </a:solidFill>
                <a:latin typeface="+mj-lt"/>
                <a:ea typeface="+mj-ea"/>
                <a:cs typeface="+mj-cs"/>
              </a:rPr>
              <a:t>Gældsstyrelsens indgangsfilter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92500" lnSpcReduction="20000"/>
          </a:bodyPr>
          <a:lstStyle/>
          <a:p>
            <a:pPr marL="0" indent="0">
              <a:buNone/>
            </a:pPr>
            <a:endParaRPr lang="da-DK" sz="1400" b="1" dirty="0"/>
          </a:p>
          <a:p>
            <a:pPr marL="0" indent="0">
              <a:buNone/>
            </a:pPr>
            <a:endParaRPr lang="da-DK" sz="2000" b="1" dirty="0"/>
          </a:p>
          <a:p>
            <a:pPr marL="0" indent="0">
              <a:buNone/>
            </a:pPr>
            <a:r>
              <a:rPr lang="da-DK" sz="2600" b="1" dirty="0"/>
              <a:t>”FILTERET”: </a:t>
            </a:r>
            <a:r>
              <a:rPr lang="da-DK" sz="2600" dirty="0"/>
              <a:t>	Et indgangsfilter hvor stamdata bliver 					kontrolleret om de lever op til stamdata reglerne, 			så kravet kan blive lukket ind i PSRM.</a:t>
            </a:r>
          </a:p>
          <a:p>
            <a:pPr marL="0" indent="0">
              <a:buNone/>
            </a:pPr>
            <a:endParaRPr lang="da-DK" sz="2000" dirty="0"/>
          </a:p>
          <a:p>
            <a:pPr marL="0" indent="0">
              <a:buNone/>
            </a:pPr>
            <a:r>
              <a:rPr lang="da-DK" sz="3300" b="1" dirty="0"/>
              <a:t>Fanget i filteret = kravet afvises </a:t>
            </a:r>
            <a:r>
              <a:rPr lang="da-DK" sz="3300" dirty="0"/>
              <a:t>eller </a:t>
            </a:r>
            <a:r>
              <a:rPr lang="da-DK" sz="3300" b="1" dirty="0"/>
              <a:t>sendes i høring </a:t>
            </a:r>
          </a:p>
          <a:p>
            <a:pPr marL="0" indent="0">
              <a:buNone/>
            </a:pPr>
            <a:endParaRPr lang="da-DK" sz="3300" b="1" dirty="0"/>
          </a:p>
          <a:p>
            <a:pPr marL="0" indent="0">
              <a:buNone/>
            </a:pPr>
            <a:r>
              <a:rPr lang="da-DK" sz="3300" b="1" dirty="0"/>
              <a:t>				I bliver kontaktet</a:t>
            </a:r>
          </a:p>
          <a:p>
            <a:endParaRPr lang="da-DK" sz="2000" dirty="0"/>
          </a:p>
          <a:p>
            <a:pPr marL="0" indent="0">
              <a:buNone/>
            </a:pPr>
            <a:endParaRPr lang="da-DK" sz="2000" dirty="0"/>
          </a:p>
          <a:p>
            <a:pPr marL="0" indent="0" algn="ctr">
              <a:buNone/>
            </a:pPr>
            <a:r>
              <a:rPr lang="da-DK" sz="3000" dirty="0"/>
              <a:t>Filterreglerne sikrer, at der altid oversendes korrekt information</a:t>
            </a:r>
            <a:endParaRPr lang="da-DK" sz="1700" dirty="0"/>
          </a:p>
          <a:p>
            <a:pPr marL="0" indent="0">
              <a:buNone/>
            </a:pPr>
            <a:endParaRPr lang="da-DK" sz="1400" dirty="0"/>
          </a:p>
          <a:p>
            <a:pPr marL="0" indent="0">
              <a:buNone/>
            </a:pPr>
            <a:endParaRPr lang="da-DK" sz="1400" dirty="0"/>
          </a:p>
        </p:txBody>
      </p:sp>
      <p:sp>
        <p:nvSpPr>
          <p:cNvPr id="2" name="Nedadgående pil 1"/>
          <p:cNvSpPr/>
          <p:nvPr/>
        </p:nvSpPr>
        <p:spPr>
          <a:xfrm>
            <a:off x="5965380" y="3732245"/>
            <a:ext cx="484632" cy="485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95194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7840"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8"/>
            <a:ext cx="10179697" cy="603968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a:bodyPr>
          <a:lstStyle/>
          <a:p>
            <a:pPr lvl="0"/>
            <a:endParaRPr lang="da-DK" sz="2000" dirty="0"/>
          </a:p>
          <a:p>
            <a:pPr marL="0" indent="0">
              <a:buNone/>
            </a:pPr>
            <a:endParaRPr lang="da-DK" dirty="0"/>
          </a:p>
          <a:p>
            <a:endParaRPr lang="da-DK" sz="2400" dirty="0"/>
          </a:p>
          <a:p>
            <a:pPr marL="0" indent="0">
              <a:buNone/>
            </a:pPr>
            <a:endParaRPr lang="da-DK" sz="1400" dirty="0"/>
          </a:p>
        </p:txBody>
      </p:sp>
      <p:sp>
        <p:nvSpPr>
          <p:cNvPr id="3" name="Tekstfelt 2">
            <a:extLst>
              <a:ext uri="{FF2B5EF4-FFF2-40B4-BE49-F238E27FC236}">
                <a16:creationId xmlns:a16="http://schemas.microsoft.com/office/drawing/2014/main" id="{836FF5E1-D5F1-84D2-3DA0-2D9E287227FC}"/>
              </a:ext>
            </a:extLst>
          </p:cNvPr>
          <p:cNvSpPr txBox="1"/>
          <p:nvPr/>
        </p:nvSpPr>
        <p:spPr>
          <a:xfrm>
            <a:off x="1281619" y="857353"/>
            <a:ext cx="10285230" cy="3982629"/>
          </a:xfrm>
          <a:prstGeom prst="rect">
            <a:avLst/>
          </a:prstGeom>
          <a:noFill/>
        </p:spPr>
        <p:txBody>
          <a:bodyPr wrap="square">
            <a:spAutoFit/>
          </a:bodyPr>
          <a:lstStyle/>
          <a:p>
            <a:pPr>
              <a:lnSpc>
                <a:spcPct val="90000"/>
              </a:lnSpc>
              <a:spcBef>
                <a:spcPct val="0"/>
              </a:spcBef>
              <a:spcAft>
                <a:spcPts val="600"/>
              </a:spcAft>
            </a:pPr>
            <a:r>
              <a:rPr lang="da-DK" sz="4800" b="1" spc="-60" dirty="0">
                <a:solidFill>
                  <a:srgbClr val="FFFFFF"/>
                </a:solidFill>
                <a:latin typeface="+mj-lt"/>
                <a:ea typeface="+mj-ea"/>
                <a:cs typeface="+mj-cs"/>
              </a:rPr>
              <a:t>Det er en SKAL opgave</a:t>
            </a: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Den er prioriteret højt </a:t>
            </a:r>
          </a:p>
          <a:p>
            <a:pPr>
              <a:lnSpc>
                <a:spcPct val="90000"/>
              </a:lnSpc>
              <a:spcBef>
                <a:spcPct val="0"/>
              </a:spcBef>
              <a:spcAft>
                <a:spcPts val="600"/>
              </a:spcAft>
            </a:pPr>
            <a:r>
              <a:rPr lang="da-DK" sz="2800" b="1" spc="-60" dirty="0">
                <a:solidFill>
                  <a:srgbClr val="FFFFFF"/>
                </a:solidFill>
                <a:latin typeface="+mj-lt"/>
                <a:ea typeface="+mj-ea"/>
                <a:cs typeface="+mj-cs"/>
              </a:rPr>
              <a:t>Der bliver brugt mange ressourcer på opgaven og på at </a:t>
            </a:r>
            <a:r>
              <a:rPr lang="da-DK" sz="2800" b="1" spc="-60">
                <a:solidFill>
                  <a:srgbClr val="FFFFFF"/>
                </a:solidFill>
                <a:latin typeface="+mj-lt"/>
                <a:ea typeface="+mj-ea"/>
                <a:cs typeface="+mj-cs"/>
              </a:rPr>
              <a:t>hjælpe fagområderne</a:t>
            </a:r>
            <a:endParaRPr lang="da-DK" sz="2800" b="1" spc="-60" dirty="0">
              <a:solidFill>
                <a:srgbClr val="FFFFFF"/>
              </a:solidFill>
              <a:latin typeface="+mj-lt"/>
              <a:ea typeface="+mj-ea"/>
              <a:cs typeface="+mj-cs"/>
            </a:endParaRPr>
          </a:p>
          <a:p>
            <a:pPr>
              <a:lnSpc>
                <a:spcPct val="90000"/>
              </a:lnSpc>
              <a:spcBef>
                <a:spcPct val="0"/>
              </a:spcBef>
              <a:spcAft>
                <a:spcPts val="600"/>
              </a:spcAft>
            </a:pPr>
            <a:endParaRPr lang="da-DK" sz="2800"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Det er Gældsstyrelsen som bestemmer ….  </a:t>
            </a:r>
          </a:p>
          <a:p>
            <a:pPr>
              <a:lnSpc>
                <a:spcPct val="90000"/>
              </a:lnSpc>
              <a:spcBef>
                <a:spcPct val="0"/>
              </a:spcBef>
              <a:spcAft>
                <a:spcPts val="600"/>
              </a:spcAft>
            </a:pPr>
            <a:endParaRPr lang="da-DK" sz="1800" b="1" spc="-60" dirty="0">
              <a:solidFill>
                <a:srgbClr val="FFFFFF"/>
              </a:solidFill>
              <a:latin typeface="+mj-lt"/>
              <a:ea typeface="+mj-ea"/>
              <a:cs typeface="+mj-cs"/>
            </a:endParaRPr>
          </a:p>
        </p:txBody>
      </p:sp>
    </p:spTree>
    <p:extLst>
      <p:ext uri="{BB962C8B-B14F-4D97-AF65-F5344CB8AC3E}">
        <p14:creationId xmlns:p14="http://schemas.microsoft.com/office/powerpoint/2010/main" val="3768297871"/>
      </p:ext>
    </p:extLst>
  </p:cSld>
  <p:clrMapOvr>
    <a:masterClrMapping/>
  </p:clrMapOvr>
</p:sld>
</file>

<file path=ppt/theme/theme1.xml><?xml version="1.0" encoding="utf-8"?>
<a:theme xmlns:a="http://schemas.openxmlformats.org/drawingml/2006/main" name="Randers Kommune ">
  <a:themeElements>
    <a:clrScheme name="HorsensKommune">
      <a:dk1>
        <a:srgbClr val="000000"/>
      </a:dk1>
      <a:lt1>
        <a:srgbClr val="FFFFFF"/>
      </a:lt1>
      <a:dk2>
        <a:srgbClr val="2B2F61"/>
      </a:dk2>
      <a:lt2>
        <a:srgbClr val="FFFFFF"/>
      </a:lt2>
      <a:accent1>
        <a:srgbClr val="2B2F61"/>
      </a:accent1>
      <a:accent2>
        <a:srgbClr val="EC022E"/>
      </a:accent2>
      <a:accent3>
        <a:srgbClr val="E7E7E7"/>
      </a:accent3>
      <a:accent4>
        <a:srgbClr val="57AB61"/>
      </a:accent4>
      <a:accent5>
        <a:srgbClr val="FFCF30"/>
      </a:accent5>
      <a:accent6>
        <a:srgbClr val="E7E7E7"/>
      </a:accent6>
      <a:hlink>
        <a:srgbClr val="000000"/>
      </a:hlink>
      <a:folHlink>
        <a:srgbClr val="FFCF30"/>
      </a:folHlink>
    </a:clrScheme>
    <a:fontScheme name="HorsensKommu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uden vejledning.potx" id="{7CD2292E-7FD9-4DD6-8B09-A45FCE3BCA85}" vid="{68CCBCE1-8E43-4B3A-9C5B-BD0855531FCD}"/>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D9BF88937B1A4F8C8214C69576DDC1" ma:contentTypeVersion="7" ma:contentTypeDescription="Create a new document." ma:contentTypeScope="" ma:versionID="09fbae90eb88be7deafd14469532bfb0">
  <xsd:schema xmlns:xsd="http://www.w3.org/2001/XMLSchema" xmlns:xs="http://www.w3.org/2001/XMLSchema" xmlns:p="http://schemas.microsoft.com/office/2006/metadata/properties" xmlns:ns3="4b67770d-ac1a-485e-83fb-d844baa35d9d" targetNamespace="http://schemas.microsoft.com/office/2006/metadata/properties" ma:root="true" ma:fieldsID="d64b5f95572c2a80e74d8525b2c0443f" ns3:_="">
    <xsd:import namespace="4b67770d-ac1a-485e-83fb-d844baa35d9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7770d-ac1a-485e-83fb-d844baa35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F144B0-160B-4C87-8DF4-E8A43C59EBFD}">
  <ds:schemaRefs>
    <ds:schemaRef ds:uri="http://schemas.microsoft.com/sharepoint/v3/contenttype/forms"/>
  </ds:schemaRefs>
</ds:datastoreItem>
</file>

<file path=customXml/itemProps2.xml><?xml version="1.0" encoding="utf-8"?>
<ds:datastoreItem xmlns:ds="http://schemas.openxmlformats.org/officeDocument/2006/customXml" ds:itemID="{8AF635C5-0F8F-479F-987D-DB81B7B11F47}">
  <ds:schemaRefs>
    <ds:schemaRef ds:uri="4b67770d-ac1a-485e-83fb-d844baa35d9d"/>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EA6E501-4EA1-4742-8FF4-3AE6CE72F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67770d-ac1a-485e-83fb-d844baa35d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74212</TotalTime>
  <Words>3148</Words>
  <Application>Microsoft Office PowerPoint</Application>
  <PresentationFormat>Widescreen</PresentationFormat>
  <Paragraphs>509</Paragraphs>
  <Slides>53</Slides>
  <Notes>33</Notes>
  <HiddenSlides>0</HiddenSlides>
  <MMClips>0</MMClips>
  <ScaleCrop>false</ScaleCrop>
  <HeadingPairs>
    <vt:vector size="6" baseType="variant">
      <vt:variant>
        <vt:lpstr>Benyttede skrifttyper</vt:lpstr>
      </vt:variant>
      <vt:variant>
        <vt:i4>11</vt:i4>
      </vt:variant>
      <vt:variant>
        <vt:lpstr>Tema</vt:lpstr>
      </vt:variant>
      <vt:variant>
        <vt:i4>3</vt:i4>
      </vt:variant>
      <vt:variant>
        <vt:lpstr>Slidetitler</vt:lpstr>
      </vt:variant>
      <vt:variant>
        <vt:i4>53</vt:i4>
      </vt:variant>
    </vt:vector>
  </HeadingPairs>
  <TitlesOfParts>
    <vt:vector size="67" baseType="lpstr">
      <vt:lpstr>Arial</vt:lpstr>
      <vt:lpstr>Calibri</vt:lpstr>
      <vt:lpstr>Calibri Light</vt:lpstr>
      <vt:lpstr>Lato</vt:lpstr>
      <vt:lpstr>Open Sans</vt:lpstr>
      <vt:lpstr>Segoe UI</vt:lpstr>
      <vt:lpstr>Titillium Web</vt:lpstr>
      <vt:lpstr>var(--font-primary)</vt:lpstr>
      <vt:lpstr>Verdana</vt:lpstr>
      <vt:lpstr>Wingdings</vt:lpstr>
      <vt:lpstr>Wingdings 2</vt:lpstr>
      <vt:lpstr>Randers Kommune </vt:lpstr>
      <vt:lpstr>1_Brugerdefineret design</vt:lpstr>
      <vt:lpstr>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Randers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Kristina Krone Kirk</dc:creator>
  <cp:lastModifiedBy>Betina Dichmann</cp:lastModifiedBy>
  <cp:revision>488</cp:revision>
  <dcterms:created xsi:type="dcterms:W3CDTF">2021-11-10T13:58:36Z</dcterms:created>
  <dcterms:modified xsi:type="dcterms:W3CDTF">2024-08-13T07:51:42Z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0x01010060D9BF88937B1A4F8C8214C69576DDC1</vt:lpwstr>
  </property>
</Properties>
</file>