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9926625" cy="67976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A4A3A4"/>
          </p15:clr>
        </p15:guide>
        <p15:guide id="2" pos="5760">
          <p15:clr>
            <a:srgbClr val="A4A3A4"/>
          </p15:clr>
        </p15:guide>
      </p15:sldGuideLst>
    </p:ext>
    <p:ext uri="http://customooxmlschemas.google.com/">
      <go:slidesCustomData xmlns:go="http://customooxmlschemas.google.com/" r:id="rId19" roundtripDataSignature="AMtx7mi3rXDHmOBTIrB3bn68UD0iFlrT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57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4301543" cy="341064"/>
          </a:xfrm>
          <a:prstGeom prst="rect">
            <a:avLst/>
          </a:prstGeom>
          <a:noFill/>
          <a:ln>
            <a:noFill/>
          </a:ln>
        </p:spPr>
        <p:txBody>
          <a:bodyPr anchorCtr="0" anchor="t" bIns="47775" lIns="95550" spcFirstLastPara="1" rIns="95550" wrap="square" tIns="477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622799" y="0"/>
            <a:ext cx="4301543" cy="341064"/>
          </a:xfrm>
          <a:prstGeom prst="rect">
            <a:avLst/>
          </a:prstGeom>
          <a:noFill/>
          <a:ln>
            <a:noFill/>
          </a:ln>
        </p:spPr>
        <p:txBody>
          <a:bodyPr anchorCtr="0" anchor="t" bIns="47775" lIns="95550" spcFirstLastPara="1" rIns="95550" wrap="square" tIns="477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924175" y="849313"/>
            <a:ext cx="4078288"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92665" y="3271381"/>
            <a:ext cx="7941310" cy="2676585"/>
          </a:xfrm>
          <a:prstGeom prst="rect">
            <a:avLst/>
          </a:prstGeom>
          <a:noFill/>
          <a:ln>
            <a:noFill/>
          </a:ln>
        </p:spPr>
        <p:txBody>
          <a:bodyPr anchorCtr="0" anchor="t" bIns="47775" lIns="95550" spcFirstLastPara="1" rIns="95550" wrap="square" tIns="477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6456612"/>
            <a:ext cx="4301543" cy="341064"/>
          </a:xfrm>
          <a:prstGeom prst="rect">
            <a:avLst/>
          </a:prstGeom>
          <a:noFill/>
          <a:ln>
            <a:noFill/>
          </a:ln>
        </p:spPr>
        <p:txBody>
          <a:bodyPr anchorCtr="0" anchor="b" bIns="47775" lIns="95550" spcFirstLastPara="1" rIns="95550" wrap="square" tIns="477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622799" y="6456612"/>
            <a:ext cx="4301543" cy="341064"/>
          </a:xfrm>
          <a:prstGeom prst="rect">
            <a:avLst/>
          </a:prstGeom>
          <a:noFill/>
          <a:ln>
            <a:noFill/>
          </a:ln>
        </p:spPr>
        <p:txBody>
          <a:bodyPr anchorCtr="0" anchor="b" bIns="47775" lIns="95550" spcFirstLastPara="1" rIns="95550" wrap="square" tIns="47775">
            <a:noAutofit/>
          </a:bodyPr>
          <a:lstStyle/>
          <a:p>
            <a:pPr indent="0" lvl="0" marL="0" marR="0" rtl="0" algn="r">
              <a:spcBef>
                <a:spcPts val="0"/>
              </a:spcBef>
              <a:spcAft>
                <a:spcPts val="0"/>
              </a:spcAft>
              <a:buNone/>
            </a:pPr>
            <a:fld id="{00000000-1234-1234-1234-123412341234}" type="slidenum">
              <a:rPr b="0" i="0" lang="da-D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992665" y="3271381"/>
            <a:ext cx="7941310" cy="2676585"/>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79" name="Google Shape;79;p1:notes"/>
          <p:cNvSpPr/>
          <p:nvPr>
            <p:ph idx="2" type="sldImg"/>
          </p:nvPr>
        </p:nvSpPr>
        <p:spPr>
          <a:xfrm>
            <a:off x="2924175" y="849313"/>
            <a:ext cx="4078288" cy="22939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4d11b41b04_1_16:notes"/>
          <p:cNvSpPr/>
          <p:nvPr>
            <p:ph idx="2" type="sldImg"/>
          </p:nvPr>
        </p:nvSpPr>
        <p:spPr>
          <a:xfrm>
            <a:off x="2924175" y="849313"/>
            <a:ext cx="4078200" cy="22938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4d11b41b04_1_16:notes"/>
          <p:cNvSpPr txBox="1"/>
          <p:nvPr>
            <p:ph idx="1" type="body"/>
          </p:nvPr>
        </p:nvSpPr>
        <p:spPr>
          <a:xfrm>
            <a:off x="992665" y="3271381"/>
            <a:ext cx="7941300" cy="2676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45" name="Google Shape;145;g14d11b41b04_1_16:notes"/>
          <p:cNvSpPr txBox="1"/>
          <p:nvPr>
            <p:ph idx="12" type="sldNum"/>
          </p:nvPr>
        </p:nvSpPr>
        <p:spPr>
          <a:xfrm>
            <a:off x="5622799" y="6456612"/>
            <a:ext cx="4301400" cy="3411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4d11b41b04_1_9:notes"/>
          <p:cNvSpPr/>
          <p:nvPr>
            <p:ph idx="2" type="sldImg"/>
          </p:nvPr>
        </p:nvSpPr>
        <p:spPr>
          <a:xfrm>
            <a:off x="2924175" y="849313"/>
            <a:ext cx="4078200" cy="22938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4d11b41b04_1_9:notes"/>
          <p:cNvSpPr txBox="1"/>
          <p:nvPr>
            <p:ph idx="1" type="body"/>
          </p:nvPr>
        </p:nvSpPr>
        <p:spPr>
          <a:xfrm>
            <a:off x="992665" y="3271381"/>
            <a:ext cx="7941300" cy="2676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53" name="Google Shape;153;g14d11b41b04_1_9:notes"/>
          <p:cNvSpPr txBox="1"/>
          <p:nvPr>
            <p:ph idx="12" type="sldNum"/>
          </p:nvPr>
        </p:nvSpPr>
        <p:spPr>
          <a:xfrm>
            <a:off x="5622799" y="6456612"/>
            <a:ext cx="4301400" cy="3411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992665" y="3271381"/>
            <a:ext cx="7941310" cy="2676585"/>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60" name="Google Shape;160;p6:notes"/>
          <p:cNvSpPr/>
          <p:nvPr>
            <p:ph idx="2" type="sldImg"/>
          </p:nvPr>
        </p:nvSpPr>
        <p:spPr>
          <a:xfrm>
            <a:off x="2924175" y="849313"/>
            <a:ext cx="4078288" cy="22939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992665" y="3271381"/>
            <a:ext cx="7941310" cy="2676585"/>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67" name="Google Shape;167;p7:notes"/>
          <p:cNvSpPr/>
          <p:nvPr>
            <p:ph idx="2" type="sldImg"/>
          </p:nvPr>
        </p:nvSpPr>
        <p:spPr>
          <a:xfrm>
            <a:off x="2924175" y="849313"/>
            <a:ext cx="4078288" cy="22939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992665" y="3271381"/>
            <a:ext cx="7941310" cy="2676585"/>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85" name="Google Shape;85;p2:notes"/>
          <p:cNvSpPr/>
          <p:nvPr>
            <p:ph idx="2" type="sldImg"/>
          </p:nvPr>
        </p:nvSpPr>
        <p:spPr>
          <a:xfrm>
            <a:off x="2924175" y="849313"/>
            <a:ext cx="4078288" cy="22939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4d11b41b04_3_1:notes"/>
          <p:cNvSpPr/>
          <p:nvPr>
            <p:ph idx="2" type="sldImg"/>
          </p:nvPr>
        </p:nvSpPr>
        <p:spPr>
          <a:xfrm>
            <a:off x="2924175" y="849313"/>
            <a:ext cx="4078200" cy="2293800"/>
          </a:xfrm>
          <a:custGeom>
            <a:rect b="b" l="l" r="r" t="t"/>
            <a:pathLst>
              <a:path extrusionOk="0" h="120000" w="120000">
                <a:moveTo>
                  <a:pt x="0" y="0"/>
                </a:moveTo>
                <a:lnTo>
                  <a:pt x="120000" y="0"/>
                </a:lnTo>
                <a:lnTo>
                  <a:pt x="120000" y="120000"/>
                </a:lnTo>
                <a:lnTo>
                  <a:pt x="0" y="120000"/>
                </a:lnTo>
                <a:close/>
              </a:path>
            </a:pathLst>
          </a:custGeom>
        </p:spPr>
      </p:sp>
      <p:sp>
        <p:nvSpPr>
          <p:cNvPr id="93" name="Google Shape;93;g14d11b41b04_3_1:notes"/>
          <p:cNvSpPr txBox="1"/>
          <p:nvPr>
            <p:ph idx="1" type="body"/>
          </p:nvPr>
        </p:nvSpPr>
        <p:spPr>
          <a:xfrm>
            <a:off x="992665" y="3271381"/>
            <a:ext cx="7941300" cy="2676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94" name="Google Shape;94;g14d11b41b04_3_1:notes"/>
          <p:cNvSpPr txBox="1"/>
          <p:nvPr>
            <p:ph idx="12" type="sldNum"/>
          </p:nvPr>
        </p:nvSpPr>
        <p:spPr>
          <a:xfrm>
            <a:off x="5622799" y="6456612"/>
            <a:ext cx="4301400" cy="3411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992665" y="3271381"/>
            <a:ext cx="7941310" cy="2676585"/>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2924175" y="849313"/>
            <a:ext cx="4078288" cy="22939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4d11b41b04_0_0:notes"/>
          <p:cNvSpPr/>
          <p:nvPr>
            <p:ph idx="2" type="sldImg"/>
          </p:nvPr>
        </p:nvSpPr>
        <p:spPr>
          <a:xfrm>
            <a:off x="2924175" y="849313"/>
            <a:ext cx="4078200" cy="22938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4d11b41b04_0_0:notes"/>
          <p:cNvSpPr txBox="1"/>
          <p:nvPr>
            <p:ph idx="1" type="body"/>
          </p:nvPr>
        </p:nvSpPr>
        <p:spPr>
          <a:xfrm>
            <a:off x="992665" y="3271381"/>
            <a:ext cx="7941300" cy="2676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08" name="Google Shape;108;g14d11b41b04_0_0:notes"/>
          <p:cNvSpPr txBox="1"/>
          <p:nvPr>
            <p:ph idx="12" type="sldNum"/>
          </p:nvPr>
        </p:nvSpPr>
        <p:spPr>
          <a:xfrm>
            <a:off x="5622799" y="6456612"/>
            <a:ext cx="4301400" cy="3411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4d11b41b04_3_18:notes"/>
          <p:cNvSpPr/>
          <p:nvPr>
            <p:ph idx="2" type="sldImg"/>
          </p:nvPr>
        </p:nvSpPr>
        <p:spPr>
          <a:xfrm>
            <a:off x="2924175" y="849313"/>
            <a:ext cx="4078200" cy="22938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4d11b41b04_3_18:notes"/>
          <p:cNvSpPr txBox="1"/>
          <p:nvPr>
            <p:ph idx="1" type="body"/>
          </p:nvPr>
        </p:nvSpPr>
        <p:spPr>
          <a:xfrm>
            <a:off x="992665" y="3271381"/>
            <a:ext cx="7941300" cy="2676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16" name="Google Shape;116;g14d11b41b04_3_18:notes"/>
          <p:cNvSpPr txBox="1"/>
          <p:nvPr>
            <p:ph idx="12" type="sldNum"/>
          </p:nvPr>
        </p:nvSpPr>
        <p:spPr>
          <a:xfrm>
            <a:off x="5622799" y="6456612"/>
            <a:ext cx="4301400" cy="3411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992665" y="3271381"/>
            <a:ext cx="7941310" cy="2676585"/>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2924175" y="849313"/>
            <a:ext cx="4078288" cy="22939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992665" y="3271381"/>
            <a:ext cx="7941310" cy="2676585"/>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2924175" y="849313"/>
            <a:ext cx="4078288" cy="22939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4d11b41b04_1_1:notes"/>
          <p:cNvSpPr/>
          <p:nvPr>
            <p:ph idx="2" type="sldImg"/>
          </p:nvPr>
        </p:nvSpPr>
        <p:spPr>
          <a:xfrm>
            <a:off x="2924175" y="849313"/>
            <a:ext cx="4078200" cy="22938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4d11b41b04_1_1:notes"/>
          <p:cNvSpPr txBox="1"/>
          <p:nvPr>
            <p:ph idx="1" type="body"/>
          </p:nvPr>
        </p:nvSpPr>
        <p:spPr>
          <a:xfrm>
            <a:off x="992665" y="3271381"/>
            <a:ext cx="7941300" cy="2676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37" name="Google Shape;137;g14d11b41b04_1_1:notes"/>
          <p:cNvSpPr txBox="1"/>
          <p:nvPr>
            <p:ph idx="12" type="sldNum"/>
          </p:nvPr>
        </p:nvSpPr>
        <p:spPr>
          <a:xfrm>
            <a:off x="5622799" y="6456612"/>
            <a:ext cx="4301400" cy="3411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da-DK"/>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9.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el">
  <p:cSld name="1 - Titel">
    <p:bg>
      <p:bgPr>
        <a:blipFill>
          <a:blip r:embed="rId2">
            <a:alphaModFix/>
          </a:blip>
          <a:stretch>
            <a:fillRect/>
          </a:stretch>
        </a:blipFill>
      </p:bgPr>
    </p:bg>
    <p:spTree>
      <p:nvGrpSpPr>
        <p:cNvPr id="10" name="Shape 10"/>
        <p:cNvGrpSpPr/>
        <p:nvPr/>
      </p:nvGrpSpPr>
      <p:grpSpPr>
        <a:xfrm>
          <a:off x="0" y="0"/>
          <a:ext cx="0" cy="0"/>
          <a:chOff x="0" y="0"/>
          <a:chExt cx="0" cy="0"/>
        </a:xfrm>
      </p:grpSpPr>
      <p:pic>
        <p:nvPicPr>
          <p:cNvPr descr="Et billede, der indeholder tekst, clipart&#10;&#10;Automatisk genereret beskrivelse" id="11" name="Google Shape;11;p11"/>
          <p:cNvPicPr preferRelativeResize="0"/>
          <p:nvPr/>
        </p:nvPicPr>
        <p:blipFill rotWithShape="1">
          <a:blip r:embed="rId3">
            <a:alphaModFix/>
          </a:blip>
          <a:srcRect b="0" l="0" r="0" t="0"/>
          <a:stretch/>
        </p:blipFill>
        <p:spPr>
          <a:xfrm>
            <a:off x="791999" y="9576000"/>
            <a:ext cx="2390268" cy="396000"/>
          </a:xfrm>
          <a:prstGeom prst="rect">
            <a:avLst/>
          </a:prstGeom>
          <a:noFill/>
          <a:ln>
            <a:noFill/>
          </a:ln>
        </p:spPr>
      </p:pic>
      <p:sp>
        <p:nvSpPr>
          <p:cNvPr id="12" name="Google Shape;12;p11"/>
          <p:cNvSpPr txBox="1"/>
          <p:nvPr>
            <p:ph idx="1" type="body"/>
          </p:nvPr>
        </p:nvSpPr>
        <p:spPr>
          <a:xfrm>
            <a:off x="3496709" y="9393000"/>
            <a:ext cx="8116887" cy="762000"/>
          </a:xfrm>
          <a:prstGeom prst="rect">
            <a:avLst/>
          </a:prstGeom>
          <a:noFill/>
          <a:ln>
            <a:noFill/>
          </a:ln>
        </p:spPr>
        <p:txBody>
          <a:bodyPr anchorCtr="0" anchor="ctr" bIns="0" lIns="91425" spcFirstLastPara="1" rIns="91425" wrap="square" tIns="0">
            <a:noAutofit/>
          </a:bodyPr>
          <a:lstStyle>
            <a:lvl1pPr indent="-228600" lvl="0" marL="457200" marR="0" rtl="0" algn="l">
              <a:lnSpc>
                <a:spcPct val="90000"/>
              </a:lnSpc>
              <a:spcBef>
                <a:spcPts val="150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13" name="Google Shape;13;p11"/>
          <p:cNvSpPr txBox="1"/>
          <p:nvPr>
            <p:ph idx="2" type="body"/>
          </p:nvPr>
        </p:nvSpPr>
        <p:spPr>
          <a:xfrm>
            <a:off x="1" y="2586038"/>
            <a:ext cx="18287999" cy="2133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500"/>
              </a:spcBef>
              <a:spcAft>
                <a:spcPts val="0"/>
              </a:spcAft>
              <a:buClr>
                <a:schemeClr val="lt1"/>
              </a:buClr>
              <a:buSzPts val="16600"/>
              <a:buFont typeface="Arial"/>
              <a:buNone/>
              <a:defRPr b="1" i="0" sz="16600" u="none" cap="none" strike="noStrike">
                <a:solidFill>
                  <a:schemeClr val="lt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14" name="Google Shape;14;p11"/>
          <p:cNvSpPr txBox="1"/>
          <p:nvPr>
            <p:ph type="title"/>
          </p:nvPr>
        </p:nvSpPr>
        <p:spPr>
          <a:xfrm>
            <a:off x="1" y="4719638"/>
            <a:ext cx="18287999" cy="1989137"/>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6000"/>
              <a:buFont typeface="Calibri"/>
              <a:buNone/>
              <a:defRPr b="1" i="0" sz="60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 name="Google Shape;15;p11"/>
          <p:cNvPicPr preferRelativeResize="0"/>
          <p:nvPr/>
        </p:nvPicPr>
        <p:blipFill rotWithShape="1">
          <a:blip r:embed="rId4">
            <a:alphaModFix/>
          </a:blip>
          <a:srcRect b="0" l="0" r="0" t="0"/>
          <a:stretch/>
        </p:blipFill>
        <p:spPr>
          <a:xfrm>
            <a:off x="14845505" y="0"/>
            <a:ext cx="1612879" cy="1962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billede + grøn indhold">
  <p:cSld name="10 billede + grøn indhold">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20"/>
          <p:cNvSpPr/>
          <p:nvPr>
            <p:ph idx="2" type="pic"/>
          </p:nvPr>
        </p:nvSpPr>
        <p:spPr>
          <a:xfrm>
            <a:off x="0" y="0"/>
            <a:ext cx="11430000" cy="10287001"/>
          </a:xfrm>
          <a:prstGeom prst="rect">
            <a:avLst/>
          </a:prstGeom>
          <a:noFill/>
          <a:ln>
            <a:noFill/>
          </a:ln>
        </p:spPr>
      </p:sp>
      <p:sp>
        <p:nvSpPr>
          <p:cNvPr id="64" name="Google Shape;64;p20"/>
          <p:cNvSpPr txBox="1"/>
          <p:nvPr>
            <p:ph idx="1" type="body"/>
          </p:nvPr>
        </p:nvSpPr>
        <p:spPr>
          <a:xfrm>
            <a:off x="12555939" y="1889125"/>
            <a:ext cx="5080164" cy="71828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lt1"/>
              </a:buClr>
              <a:buSzPts val="4200"/>
              <a:buFont typeface="Arial"/>
              <a:buNone/>
              <a:defRPr b="0" i="0" sz="4200" u="none" cap="none" strike="noStrike">
                <a:solidFill>
                  <a:schemeClr val="lt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65" name="Google Shape;65;p20"/>
          <p:cNvSpPr txBox="1"/>
          <p:nvPr>
            <p:ph idx="3" type="body"/>
          </p:nvPr>
        </p:nvSpPr>
        <p:spPr>
          <a:xfrm>
            <a:off x="12555939" y="792163"/>
            <a:ext cx="5080164" cy="889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lt1"/>
              </a:buClr>
              <a:buSzPts val="6600"/>
              <a:buFont typeface="Arial"/>
              <a:buNone/>
              <a:defRPr b="1" i="0" sz="6600" u="none" cap="none" strike="noStrike">
                <a:solidFill>
                  <a:schemeClr val="lt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pic>
        <p:nvPicPr>
          <p:cNvPr descr="Et billede, der indeholder tekst, clipart&#10;&#10;Automatisk genereret beskrivelse" id="66" name="Google Shape;66;p20"/>
          <p:cNvPicPr preferRelativeResize="0"/>
          <p:nvPr/>
        </p:nvPicPr>
        <p:blipFill rotWithShape="1">
          <a:blip r:embed="rId3">
            <a:alphaModFix/>
          </a:blip>
          <a:srcRect b="0" l="0" r="0" t="0"/>
          <a:stretch/>
        </p:blipFill>
        <p:spPr>
          <a:xfrm>
            <a:off x="15245835" y="9576000"/>
            <a:ext cx="2390268" cy="396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 bred">
  <p:cSld name="11 - bred">
    <p:bg>
      <p:bgPr>
        <a:blipFill>
          <a:blip r:embed="rId2">
            <a:alphaModFix/>
          </a:blip>
          <a:stretch>
            <a:fillRect/>
          </a:stretch>
        </a:blipFill>
      </p:bgPr>
    </p:bg>
    <p:spTree>
      <p:nvGrpSpPr>
        <p:cNvPr id="67" name="Shape 67"/>
        <p:cNvGrpSpPr/>
        <p:nvPr/>
      </p:nvGrpSpPr>
      <p:grpSpPr>
        <a:xfrm>
          <a:off x="0" y="0"/>
          <a:ext cx="0" cy="0"/>
          <a:chOff x="0" y="0"/>
          <a:chExt cx="0" cy="0"/>
        </a:xfrm>
      </p:grpSpPr>
      <p:pic>
        <p:nvPicPr>
          <p:cNvPr id="68" name="Google Shape;68;p21"/>
          <p:cNvPicPr preferRelativeResize="0"/>
          <p:nvPr/>
        </p:nvPicPr>
        <p:blipFill rotWithShape="1">
          <a:blip r:embed="rId3">
            <a:alphaModFix/>
          </a:blip>
          <a:srcRect b="0" l="0" r="0" t="0"/>
          <a:stretch/>
        </p:blipFill>
        <p:spPr>
          <a:xfrm>
            <a:off x="14845505" y="0"/>
            <a:ext cx="1612879" cy="1962546"/>
          </a:xfrm>
          <a:prstGeom prst="rect">
            <a:avLst/>
          </a:prstGeom>
          <a:noFill/>
          <a:ln>
            <a:noFill/>
          </a:ln>
        </p:spPr>
      </p:pic>
      <p:sp>
        <p:nvSpPr>
          <p:cNvPr id="69" name="Google Shape;69;p21"/>
          <p:cNvSpPr txBox="1"/>
          <p:nvPr>
            <p:ph idx="1" type="body"/>
          </p:nvPr>
        </p:nvSpPr>
        <p:spPr>
          <a:xfrm>
            <a:off x="792000" y="1872000"/>
            <a:ext cx="15666384" cy="72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dk1"/>
              </a:buClr>
              <a:buSzPts val="4200"/>
              <a:buFont typeface="Arial"/>
              <a:buNone/>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70" name="Google Shape;70;p21"/>
          <p:cNvSpPr txBox="1"/>
          <p:nvPr>
            <p:ph type="title"/>
          </p:nvPr>
        </p:nvSpPr>
        <p:spPr>
          <a:xfrm>
            <a:off x="792000" y="792000"/>
            <a:ext cx="13870484" cy="88934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Calibri"/>
              <a:buNone/>
              <a:defRPr b="1" i="0" sz="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71" name="Google Shape;71;p21"/>
          <p:cNvPicPr preferRelativeResize="0"/>
          <p:nvPr/>
        </p:nvPicPr>
        <p:blipFill rotWithShape="1">
          <a:blip r:embed="rId4">
            <a:alphaModFix/>
          </a:blip>
          <a:srcRect b="0" l="0" r="0" t="0"/>
          <a:stretch/>
        </p:blipFill>
        <p:spPr>
          <a:xfrm>
            <a:off x="792000" y="9576000"/>
            <a:ext cx="2395067" cy="396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 Bred indhold hvid">
  <p:cSld name="12 - Bred indhold hvid">
    <p:bg>
      <p:bgPr>
        <a:blipFill>
          <a:blip r:embed="rId2">
            <a:alphaModFix/>
          </a:blip>
          <a:stretch>
            <a:fillRect/>
          </a:stretch>
        </a:blipFill>
      </p:bgPr>
    </p:bg>
    <p:spTree>
      <p:nvGrpSpPr>
        <p:cNvPr id="72" name="Shape 72"/>
        <p:cNvGrpSpPr/>
        <p:nvPr/>
      </p:nvGrpSpPr>
      <p:grpSpPr>
        <a:xfrm>
          <a:off x="0" y="0"/>
          <a:ext cx="0" cy="0"/>
          <a:chOff x="0" y="0"/>
          <a:chExt cx="0" cy="0"/>
        </a:xfrm>
      </p:grpSpPr>
      <p:pic>
        <p:nvPicPr>
          <p:cNvPr id="73" name="Google Shape;73;p22"/>
          <p:cNvPicPr preferRelativeResize="0"/>
          <p:nvPr/>
        </p:nvPicPr>
        <p:blipFill rotWithShape="1">
          <a:blip r:embed="rId3">
            <a:alphaModFix/>
          </a:blip>
          <a:srcRect b="0" l="0" r="0" t="0"/>
          <a:stretch/>
        </p:blipFill>
        <p:spPr>
          <a:xfrm>
            <a:off x="14845505" y="0"/>
            <a:ext cx="1612879" cy="1962546"/>
          </a:xfrm>
          <a:prstGeom prst="rect">
            <a:avLst/>
          </a:prstGeom>
          <a:noFill/>
          <a:ln>
            <a:noFill/>
          </a:ln>
        </p:spPr>
      </p:pic>
      <p:sp>
        <p:nvSpPr>
          <p:cNvPr id="74" name="Google Shape;74;p22"/>
          <p:cNvSpPr txBox="1"/>
          <p:nvPr>
            <p:ph idx="1" type="body"/>
          </p:nvPr>
        </p:nvSpPr>
        <p:spPr>
          <a:xfrm>
            <a:off x="792000" y="1872000"/>
            <a:ext cx="15666384" cy="72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dk1"/>
              </a:buClr>
              <a:buSzPts val="4200"/>
              <a:buFont typeface="Arial"/>
              <a:buNone/>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75" name="Google Shape;75;p22"/>
          <p:cNvSpPr txBox="1"/>
          <p:nvPr>
            <p:ph type="title"/>
          </p:nvPr>
        </p:nvSpPr>
        <p:spPr>
          <a:xfrm>
            <a:off x="792000" y="792000"/>
            <a:ext cx="13870484" cy="88934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Calibri"/>
              <a:buNone/>
              <a:defRPr b="1" i="0" sz="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76" name="Google Shape;76;p22"/>
          <p:cNvPicPr preferRelativeResize="0"/>
          <p:nvPr/>
        </p:nvPicPr>
        <p:blipFill rotWithShape="1">
          <a:blip r:embed="rId4">
            <a:alphaModFix/>
          </a:blip>
          <a:srcRect b="0" l="0" r="0" t="0"/>
          <a:stretch/>
        </p:blipFill>
        <p:spPr>
          <a:xfrm>
            <a:off x="792000" y="9576000"/>
            <a:ext cx="2395067" cy="396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 Et billede">
  <p:cSld name="2 - Et billed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2"/>
          <p:cNvSpPr/>
          <p:nvPr>
            <p:ph idx="2" type="pic"/>
          </p:nvPr>
        </p:nvSpPr>
        <p:spPr>
          <a:xfrm>
            <a:off x="11422060" y="0"/>
            <a:ext cx="6865940" cy="10287000"/>
          </a:xfrm>
          <a:prstGeom prst="rect">
            <a:avLst/>
          </a:prstGeom>
          <a:noFill/>
          <a:ln>
            <a:noFill/>
          </a:ln>
        </p:spPr>
      </p:sp>
      <p:pic>
        <p:nvPicPr>
          <p:cNvPr id="18" name="Google Shape;18;p12"/>
          <p:cNvPicPr preferRelativeResize="0"/>
          <p:nvPr/>
        </p:nvPicPr>
        <p:blipFill rotWithShape="1">
          <a:blip r:embed="rId3">
            <a:alphaModFix/>
          </a:blip>
          <a:srcRect b="0" l="0" r="0" t="0"/>
          <a:stretch/>
        </p:blipFill>
        <p:spPr>
          <a:xfrm>
            <a:off x="14845505" y="0"/>
            <a:ext cx="1612879" cy="1962546"/>
          </a:xfrm>
          <a:prstGeom prst="rect">
            <a:avLst/>
          </a:prstGeom>
          <a:noFill/>
          <a:ln>
            <a:noFill/>
          </a:ln>
        </p:spPr>
      </p:pic>
      <p:sp>
        <p:nvSpPr>
          <p:cNvPr id="19" name="Google Shape;19;p12"/>
          <p:cNvSpPr txBox="1"/>
          <p:nvPr>
            <p:ph type="title"/>
          </p:nvPr>
        </p:nvSpPr>
        <p:spPr>
          <a:xfrm>
            <a:off x="792000" y="792000"/>
            <a:ext cx="10080000" cy="88934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Calibri"/>
              <a:buNone/>
              <a:defRPr b="1" i="0" sz="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12"/>
          <p:cNvSpPr txBox="1"/>
          <p:nvPr>
            <p:ph idx="1" type="body"/>
          </p:nvPr>
        </p:nvSpPr>
        <p:spPr>
          <a:xfrm>
            <a:off x="792000" y="1872000"/>
            <a:ext cx="10080000" cy="72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dk1"/>
              </a:buClr>
              <a:buSzPts val="4200"/>
              <a:buFont typeface="Arial"/>
              <a:buNone/>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pic>
        <p:nvPicPr>
          <p:cNvPr id="21" name="Google Shape;21;p12"/>
          <p:cNvPicPr preferRelativeResize="0"/>
          <p:nvPr/>
        </p:nvPicPr>
        <p:blipFill rotWithShape="1">
          <a:blip r:embed="rId4">
            <a:alphaModFix/>
          </a:blip>
          <a:srcRect b="0" l="0" r="0" t="0"/>
          <a:stretch/>
        </p:blipFill>
        <p:spPr>
          <a:xfrm>
            <a:off x="792000" y="9576000"/>
            <a:ext cx="2395067" cy="396000"/>
          </a:xfrm>
          <a:prstGeom prst="rect">
            <a:avLst/>
          </a:prstGeom>
          <a:noFill/>
          <a:ln>
            <a:noFill/>
          </a:ln>
        </p:spPr>
      </p:pic>
    </p:spTree>
  </p:cSld>
  <p:clrMapOvr>
    <a:masterClrMapping/>
  </p:clrMapOvr>
  <p:extLst>
    <p:ext uri="{DCECCB84-F9BA-43D5-87BE-67443E8EF086}">
      <p15:sldGuideLst>
        <p15:guide id="1" orient="horz" pos="3240">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To billeder">
  <p:cSld name="3 - To billeder">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13"/>
          <p:cNvSpPr/>
          <p:nvPr>
            <p:ph idx="2" type="pic"/>
          </p:nvPr>
        </p:nvSpPr>
        <p:spPr>
          <a:xfrm>
            <a:off x="11422060" y="0"/>
            <a:ext cx="6865940" cy="5143500"/>
          </a:xfrm>
          <a:prstGeom prst="rect">
            <a:avLst/>
          </a:prstGeom>
          <a:noFill/>
          <a:ln>
            <a:noFill/>
          </a:ln>
        </p:spPr>
      </p:sp>
      <p:pic>
        <p:nvPicPr>
          <p:cNvPr id="24" name="Google Shape;24;p13"/>
          <p:cNvPicPr preferRelativeResize="0"/>
          <p:nvPr/>
        </p:nvPicPr>
        <p:blipFill rotWithShape="1">
          <a:blip r:embed="rId3">
            <a:alphaModFix/>
          </a:blip>
          <a:srcRect b="0" l="0" r="0" t="0"/>
          <a:stretch/>
        </p:blipFill>
        <p:spPr>
          <a:xfrm>
            <a:off x="14845505" y="0"/>
            <a:ext cx="1612879" cy="1962546"/>
          </a:xfrm>
          <a:prstGeom prst="rect">
            <a:avLst/>
          </a:prstGeom>
          <a:noFill/>
          <a:ln>
            <a:noFill/>
          </a:ln>
        </p:spPr>
      </p:pic>
      <p:sp>
        <p:nvSpPr>
          <p:cNvPr id="25" name="Google Shape;25;p13"/>
          <p:cNvSpPr/>
          <p:nvPr>
            <p:ph idx="3" type="pic"/>
          </p:nvPr>
        </p:nvSpPr>
        <p:spPr>
          <a:xfrm>
            <a:off x="11422063" y="5143500"/>
            <a:ext cx="6865937" cy="5143500"/>
          </a:xfrm>
          <a:prstGeom prst="rect">
            <a:avLst/>
          </a:prstGeom>
          <a:noFill/>
          <a:ln>
            <a:noFill/>
          </a:ln>
        </p:spPr>
      </p:sp>
      <p:sp>
        <p:nvSpPr>
          <p:cNvPr id="26" name="Google Shape;26;p13"/>
          <p:cNvSpPr txBox="1"/>
          <p:nvPr>
            <p:ph type="title"/>
          </p:nvPr>
        </p:nvSpPr>
        <p:spPr>
          <a:xfrm>
            <a:off x="792000" y="792000"/>
            <a:ext cx="10080000" cy="88934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Calibri"/>
              <a:buNone/>
              <a:defRPr b="1" i="0" sz="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13"/>
          <p:cNvSpPr txBox="1"/>
          <p:nvPr>
            <p:ph idx="1" type="body"/>
          </p:nvPr>
        </p:nvSpPr>
        <p:spPr>
          <a:xfrm>
            <a:off x="792000" y="1872000"/>
            <a:ext cx="10080000" cy="72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dk1"/>
              </a:buClr>
              <a:buSzPts val="4200"/>
              <a:buFont typeface="Arial"/>
              <a:buNone/>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pic>
        <p:nvPicPr>
          <p:cNvPr id="28" name="Google Shape;28;p13"/>
          <p:cNvPicPr preferRelativeResize="0"/>
          <p:nvPr/>
        </p:nvPicPr>
        <p:blipFill rotWithShape="1">
          <a:blip r:embed="rId4">
            <a:alphaModFix/>
          </a:blip>
          <a:srcRect b="0" l="0" r="0" t="0"/>
          <a:stretch/>
        </p:blipFill>
        <p:spPr>
          <a:xfrm>
            <a:off x="792000" y="9576000"/>
            <a:ext cx="2395067" cy="396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re billeder">
  <p:cSld name="4 - tre billeder">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14"/>
          <p:cNvSpPr/>
          <p:nvPr>
            <p:ph idx="2" type="pic"/>
          </p:nvPr>
        </p:nvSpPr>
        <p:spPr>
          <a:xfrm>
            <a:off x="11422060" y="0"/>
            <a:ext cx="6865940" cy="5143500"/>
          </a:xfrm>
          <a:prstGeom prst="rect">
            <a:avLst/>
          </a:prstGeom>
          <a:noFill/>
          <a:ln>
            <a:noFill/>
          </a:ln>
        </p:spPr>
      </p:sp>
      <p:pic>
        <p:nvPicPr>
          <p:cNvPr id="31" name="Google Shape;31;p14"/>
          <p:cNvPicPr preferRelativeResize="0"/>
          <p:nvPr/>
        </p:nvPicPr>
        <p:blipFill rotWithShape="1">
          <a:blip r:embed="rId3">
            <a:alphaModFix/>
          </a:blip>
          <a:srcRect b="0" l="0" r="0" t="0"/>
          <a:stretch/>
        </p:blipFill>
        <p:spPr>
          <a:xfrm>
            <a:off x="14845505" y="0"/>
            <a:ext cx="1612879" cy="1962546"/>
          </a:xfrm>
          <a:prstGeom prst="rect">
            <a:avLst/>
          </a:prstGeom>
          <a:noFill/>
          <a:ln>
            <a:noFill/>
          </a:ln>
        </p:spPr>
      </p:pic>
      <p:sp>
        <p:nvSpPr>
          <p:cNvPr id="32" name="Google Shape;32;p14"/>
          <p:cNvSpPr/>
          <p:nvPr>
            <p:ph idx="3" type="pic"/>
          </p:nvPr>
        </p:nvSpPr>
        <p:spPr>
          <a:xfrm>
            <a:off x="11422063" y="5143500"/>
            <a:ext cx="6865937" cy="2574000"/>
          </a:xfrm>
          <a:prstGeom prst="rect">
            <a:avLst/>
          </a:prstGeom>
          <a:noFill/>
          <a:ln>
            <a:noFill/>
          </a:ln>
        </p:spPr>
      </p:sp>
      <p:sp>
        <p:nvSpPr>
          <p:cNvPr id="33" name="Google Shape;33;p14"/>
          <p:cNvSpPr/>
          <p:nvPr>
            <p:ph idx="4" type="pic"/>
          </p:nvPr>
        </p:nvSpPr>
        <p:spPr>
          <a:xfrm>
            <a:off x="11422063" y="7717500"/>
            <a:ext cx="6865937" cy="2574000"/>
          </a:xfrm>
          <a:prstGeom prst="rect">
            <a:avLst/>
          </a:prstGeom>
          <a:noFill/>
          <a:ln>
            <a:noFill/>
          </a:ln>
        </p:spPr>
      </p:sp>
      <p:sp>
        <p:nvSpPr>
          <p:cNvPr id="34" name="Google Shape;34;p14"/>
          <p:cNvSpPr txBox="1"/>
          <p:nvPr>
            <p:ph type="title"/>
          </p:nvPr>
        </p:nvSpPr>
        <p:spPr>
          <a:xfrm>
            <a:off x="792000" y="792000"/>
            <a:ext cx="10080000" cy="88934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Calibri"/>
              <a:buNone/>
              <a:defRPr b="1" i="0" sz="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14"/>
          <p:cNvSpPr txBox="1"/>
          <p:nvPr>
            <p:ph idx="1" type="body"/>
          </p:nvPr>
        </p:nvSpPr>
        <p:spPr>
          <a:xfrm>
            <a:off x="792000" y="1872000"/>
            <a:ext cx="10080000" cy="72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dk1"/>
              </a:buClr>
              <a:buSzPts val="4200"/>
              <a:buFont typeface="Arial"/>
              <a:buNone/>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pic>
        <p:nvPicPr>
          <p:cNvPr id="36" name="Google Shape;36;p14"/>
          <p:cNvPicPr preferRelativeResize="0"/>
          <p:nvPr/>
        </p:nvPicPr>
        <p:blipFill rotWithShape="1">
          <a:blip r:embed="rId4">
            <a:alphaModFix/>
          </a:blip>
          <a:srcRect b="0" l="0" r="0" t="0"/>
          <a:stretch/>
        </p:blipFill>
        <p:spPr>
          <a:xfrm>
            <a:off x="792000" y="9576000"/>
            <a:ext cx="2395067" cy="396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 to kolonner ">
  <p:cSld name="5 - to kolonner ">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15"/>
          <p:cNvSpPr txBox="1"/>
          <p:nvPr>
            <p:ph idx="1" type="body"/>
          </p:nvPr>
        </p:nvSpPr>
        <p:spPr>
          <a:xfrm>
            <a:off x="792000" y="1872000"/>
            <a:ext cx="10080000" cy="72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dk1"/>
              </a:buClr>
              <a:buSzPts val="4200"/>
              <a:buFont typeface="Arial"/>
              <a:buNone/>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39" name="Google Shape;39;p15"/>
          <p:cNvSpPr txBox="1"/>
          <p:nvPr>
            <p:ph idx="2" type="body"/>
          </p:nvPr>
        </p:nvSpPr>
        <p:spPr>
          <a:xfrm>
            <a:off x="12555939" y="1889125"/>
            <a:ext cx="5080164" cy="71828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lt1"/>
              </a:buClr>
              <a:buSzPts val="4200"/>
              <a:buFont typeface="Arial"/>
              <a:buNone/>
              <a:defRPr b="0" i="0" sz="4200" u="none" cap="none" strike="noStrike">
                <a:solidFill>
                  <a:schemeClr val="lt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40" name="Google Shape;40;p15"/>
          <p:cNvSpPr txBox="1"/>
          <p:nvPr>
            <p:ph type="title"/>
          </p:nvPr>
        </p:nvSpPr>
        <p:spPr>
          <a:xfrm>
            <a:off x="792000" y="792000"/>
            <a:ext cx="10080000" cy="88934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Calibri"/>
              <a:buNone/>
              <a:defRPr b="1" i="0" sz="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15"/>
          <p:cNvSpPr txBox="1"/>
          <p:nvPr>
            <p:ph idx="3" type="body"/>
          </p:nvPr>
        </p:nvSpPr>
        <p:spPr>
          <a:xfrm>
            <a:off x="12555939" y="792163"/>
            <a:ext cx="5080164" cy="889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lt1"/>
              </a:buClr>
              <a:buSzPts val="6600"/>
              <a:buFont typeface="Arial"/>
              <a:buNone/>
              <a:defRPr b="1" i="0" sz="6600" u="none" cap="none" strike="noStrike">
                <a:solidFill>
                  <a:schemeClr val="lt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pic>
        <p:nvPicPr>
          <p:cNvPr id="42" name="Google Shape;42;p15"/>
          <p:cNvPicPr preferRelativeResize="0"/>
          <p:nvPr/>
        </p:nvPicPr>
        <p:blipFill rotWithShape="1">
          <a:blip r:embed="rId3">
            <a:alphaModFix/>
          </a:blip>
          <a:srcRect b="0" l="0" r="0" t="0"/>
          <a:stretch/>
        </p:blipFill>
        <p:spPr>
          <a:xfrm>
            <a:off x="792000" y="9576000"/>
            <a:ext cx="2395067" cy="396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to kolonner hvid ">
  <p:cSld name="6 - to kolonner hvid ">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6"/>
          <p:cNvSpPr txBox="1"/>
          <p:nvPr>
            <p:ph idx="1" type="body"/>
          </p:nvPr>
        </p:nvSpPr>
        <p:spPr>
          <a:xfrm>
            <a:off x="792000" y="1872000"/>
            <a:ext cx="10080000" cy="72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dk1"/>
              </a:buClr>
              <a:buSzPts val="4200"/>
              <a:buFont typeface="Arial"/>
              <a:buNone/>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45" name="Google Shape;45;p16"/>
          <p:cNvSpPr txBox="1"/>
          <p:nvPr>
            <p:ph idx="2" type="body"/>
          </p:nvPr>
        </p:nvSpPr>
        <p:spPr>
          <a:xfrm>
            <a:off x="12555939" y="1889125"/>
            <a:ext cx="5080164" cy="71828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dk1"/>
              </a:buClr>
              <a:buSzPts val="4200"/>
              <a:buFont typeface="Arial"/>
              <a:buNone/>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46" name="Google Shape;46;p16"/>
          <p:cNvSpPr txBox="1"/>
          <p:nvPr>
            <p:ph type="title"/>
          </p:nvPr>
        </p:nvSpPr>
        <p:spPr>
          <a:xfrm>
            <a:off x="792000" y="792000"/>
            <a:ext cx="10080000" cy="88934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Calibri"/>
              <a:buNone/>
              <a:defRPr b="1" i="0" sz="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16"/>
          <p:cNvSpPr txBox="1"/>
          <p:nvPr>
            <p:ph idx="3" type="body"/>
          </p:nvPr>
        </p:nvSpPr>
        <p:spPr>
          <a:xfrm>
            <a:off x="12555939" y="792163"/>
            <a:ext cx="5080164" cy="889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lt1"/>
              </a:buClr>
              <a:buSzPts val="6600"/>
              <a:buFont typeface="Arial"/>
              <a:buNone/>
              <a:defRPr b="1" i="0" sz="6600" u="none" cap="none" strike="noStrike">
                <a:solidFill>
                  <a:schemeClr val="lt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pic>
        <p:nvPicPr>
          <p:cNvPr id="48" name="Google Shape;48;p16"/>
          <p:cNvPicPr preferRelativeResize="0"/>
          <p:nvPr/>
        </p:nvPicPr>
        <p:blipFill rotWithShape="1">
          <a:blip r:embed="rId3">
            <a:alphaModFix/>
          </a:blip>
          <a:srcRect b="0" l="0" r="0" t="0"/>
          <a:stretch/>
        </p:blipFill>
        <p:spPr>
          <a:xfrm>
            <a:off x="792000" y="9576000"/>
            <a:ext cx="2395067" cy="396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 to kolonner grøn ">
  <p:cSld name="7 - to kolonner grøn ">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17"/>
          <p:cNvSpPr txBox="1"/>
          <p:nvPr>
            <p:ph idx="1" type="body"/>
          </p:nvPr>
        </p:nvSpPr>
        <p:spPr>
          <a:xfrm>
            <a:off x="792000" y="1872000"/>
            <a:ext cx="10080000" cy="72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lt1"/>
              </a:buClr>
              <a:buSzPts val="4200"/>
              <a:buFont typeface="Arial"/>
              <a:buNone/>
              <a:defRPr b="0" i="0" sz="4200" u="none" cap="none" strike="noStrike">
                <a:solidFill>
                  <a:schemeClr val="lt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51" name="Google Shape;51;p17"/>
          <p:cNvSpPr txBox="1"/>
          <p:nvPr>
            <p:ph idx="2" type="body"/>
          </p:nvPr>
        </p:nvSpPr>
        <p:spPr>
          <a:xfrm>
            <a:off x="12555939" y="1889125"/>
            <a:ext cx="5080164" cy="71828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dk1"/>
              </a:buClr>
              <a:buSzPts val="4200"/>
              <a:buFont typeface="Arial"/>
              <a:buNone/>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52" name="Google Shape;52;p17"/>
          <p:cNvSpPr txBox="1"/>
          <p:nvPr>
            <p:ph type="title"/>
          </p:nvPr>
        </p:nvSpPr>
        <p:spPr>
          <a:xfrm>
            <a:off x="792000" y="792000"/>
            <a:ext cx="10080000" cy="88934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6600"/>
              <a:buFont typeface="Calibri"/>
              <a:buNone/>
              <a:defRPr b="1" i="0" sz="66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17"/>
          <p:cNvSpPr txBox="1"/>
          <p:nvPr>
            <p:ph idx="3" type="body"/>
          </p:nvPr>
        </p:nvSpPr>
        <p:spPr>
          <a:xfrm>
            <a:off x="12555939" y="792163"/>
            <a:ext cx="5080164" cy="889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500"/>
              </a:spcBef>
              <a:spcAft>
                <a:spcPts val="0"/>
              </a:spcAft>
              <a:buClr>
                <a:schemeClr val="dk1"/>
              </a:buClr>
              <a:buSzPts val="6600"/>
              <a:buFont typeface="Arial"/>
              <a:buNone/>
              <a:defRPr b="1" i="0" sz="66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pic>
        <p:nvPicPr>
          <p:cNvPr descr="Et billede, der indeholder tekst, clipart&#10;&#10;Automatisk genereret beskrivelse" id="54" name="Google Shape;54;p17"/>
          <p:cNvPicPr preferRelativeResize="0"/>
          <p:nvPr/>
        </p:nvPicPr>
        <p:blipFill rotWithShape="1">
          <a:blip r:embed="rId3">
            <a:alphaModFix/>
          </a:blip>
          <a:srcRect b="0" l="0" r="0" t="0"/>
          <a:stretch/>
        </p:blipFill>
        <p:spPr>
          <a:xfrm>
            <a:off x="791999" y="9576000"/>
            <a:ext cx="2390268" cy="396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 Stort billede">
  <p:cSld name="8 - Stort billede">
    <p:spTree>
      <p:nvGrpSpPr>
        <p:cNvPr id="55" name="Shape 55"/>
        <p:cNvGrpSpPr/>
        <p:nvPr/>
      </p:nvGrpSpPr>
      <p:grpSpPr>
        <a:xfrm>
          <a:off x="0" y="0"/>
          <a:ext cx="0" cy="0"/>
          <a:chOff x="0" y="0"/>
          <a:chExt cx="0" cy="0"/>
        </a:xfrm>
      </p:grpSpPr>
      <p:sp>
        <p:nvSpPr>
          <p:cNvPr id="56" name="Google Shape;56;p18"/>
          <p:cNvSpPr/>
          <p:nvPr>
            <p:ph idx="2" type="pic"/>
          </p:nvPr>
        </p:nvSpPr>
        <p:spPr>
          <a:xfrm>
            <a:off x="1" y="0"/>
            <a:ext cx="18287999" cy="10287001"/>
          </a:xfrm>
          <a:prstGeom prst="rect">
            <a:avLst/>
          </a:prstGeom>
          <a:noFill/>
          <a:ln>
            <a:noFill/>
          </a:ln>
        </p:spPr>
      </p:sp>
      <p:pic>
        <p:nvPicPr>
          <p:cNvPr id="57" name="Google Shape;57;p18"/>
          <p:cNvPicPr preferRelativeResize="0"/>
          <p:nvPr/>
        </p:nvPicPr>
        <p:blipFill rotWithShape="1">
          <a:blip r:embed="rId2">
            <a:alphaModFix/>
          </a:blip>
          <a:srcRect b="0" l="0" r="0" t="0"/>
          <a:stretch/>
        </p:blipFill>
        <p:spPr>
          <a:xfrm>
            <a:off x="14845505" y="0"/>
            <a:ext cx="1612879" cy="196254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Stort billede + tekst">
  <p:cSld name="9 Stort billede + tekst">
    <p:spTree>
      <p:nvGrpSpPr>
        <p:cNvPr id="58" name="Shape 58"/>
        <p:cNvGrpSpPr/>
        <p:nvPr/>
      </p:nvGrpSpPr>
      <p:grpSpPr>
        <a:xfrm>
          <a:off x="0" y="0"/>
          <a:ext cx="0" cy="0"/>
          <a:chOff x="0" y="0"/>
          <a:chExt cx="0" cy="0"/>
        </a:xfrm>
      </p:grpSpPr>
      <p:sp>
        <p:nvSpPr>
          <p:cNvPr id="59" name="Google Shape;59;p19"/>
          <p:cNvSpPr/>
          <p:nvPr>
            <p:ph idx="2" type="pic"/>
          </p:nvPr>
        </p:nvSpPr>
        <p:spPr>
          <a:xfrm>
            <a:off x="1" y="0"/>
            <a:ext cx="18287999" cy="10287001"/>
          </a:xfrm>
          <a:prstGeom prst="rect">
            <a:avLst/>
          </a:prstGeom>
          <a:noFill/>
          <a:ln>
            <a:noFill/>
          </a:ln>
        </p:spPr>
      </p:sp>
      <p:pic>
        <p:nvPicPr>
          <p:cNvPr id="60" name="Google Shape;60;p19"/>
          <p:cNvPicPr preferRelativeResize="0"/>
          <p:nvPr/>
        </p:nvPicPr>
        <p:blipFill rotWithShape="1">
          <a:blip r:embed="rId2">
            <a:alphaModFix/>
          </a:blip>
          <a:srcRect b="0" l="0" r="0" t="0"/>
          <a:stretch/>
        </p:blipFill>
        <p:spPr>
          <a:xfrm>
            <a:off x="14845505" y="0"/>
            <a:ext cx="1612879" cy="1962546"/>
          </a:xfrm>
          <a:prstGeom prst="rect">
            <a:avLst/>
          </a:prstGeom>
          <a:noFill/>
          <a:ln>
            <a:noFill/>
          </a:ln>
        </p:spPr>
      </p:pic>
      <p:sp>
        <p:nvSpPr>
          <p:cNvPr id="61" name="Google Shape;61;p19"/>
          <p:cNvSpPr txBox="1"/>
          <p:nvPr>
            <p:ph type="title"/>
          </p:nvPr>
        </p:nvSpPr>
        <p:spPr>
          <a:xfrm>
            <a:off x="1257300" y="1962547"/>
            <a:ext cx="15773400" cy="2565066"/>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1"/>
              </a:buClr>
              <a:buSzPts val="16600"/>
              <a:buFont typeface="Calibri"/>
              <a:buNone/>
              <a:defRPr b="1" i="0" sz="1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
          <p:cNvSpPr txBox="1"/>
          <p:nvPr>
            <p:ph idx="2" type="body"/>
          </p:nvPr>
        </p:nvSpPr>
        <p:spPr>
          <a:xfrm>
            <a:off x="1" y="2586038"/>
            <a:ext cx="18287999" cy="2133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None/>
            </a:pPr>
            <a:r>
              <a:rPr lang="da-DK" sz="8000"/>
              <a:t>Dialog om samarbejde</a:t>
            </a:r>
            <a:endParaRPr sz="8000"/>
          </a:p>
        </p:txBody>
      </p:sp>
      <p:sp>
        <p:nvSpPr>
          <p:cNvPr id="82" name="Google Shape;82;p1"/>
          <p:cNvSpPr txBox="1"/>
          <p:nvPr>
            <p:ph type="title"/>
          </p:nvPr>
        </p:nvSpPr>
        <p:spPr>
          <a:xfrm>
            <a:off x="1" y="4719638"/>
            <a:ext cx="18287999" cy="198913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Calibri"/>
              <a:buNone/>
            </a:pPr>
            <a:r>
              <a:rPr lang="da-DK"/>
              <a:t>Fremskudte Socialrådgivere &amp; Sundhedsplejen</a:t>
            </a:r>
            <a:br>
              <a:rPr lang="da-DK"/>
            </a:br>
            <a:br>
              <a:rPr lang="da-DK"/>
            </a:br>
            <a:r>
              <a:rPr lang="da-DK"/>
              <a:t>26 oktober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g14d11b41b04_1_16"/>
          <p:cNvPicPr preferRelativeResize="0"/>
          <p:nvPr>
            <p:ph idx="2" type="pic"/>
          </p:nvPr>
        </p:nvPicPr>
        <p:blipFill rotWithShape="1">
          <a:blip r:embed="rId3">
            <a:alphaModFix/>
          </a:blip>
          <a:srcRect b="0" l="27824" r="27819" t="0"/>
          <a:stretch/>
        </p:blipFill>
        <p:spPr>
          <a:xfrm>
            <a:off x="12344400" y="2666875"/>
            <a:ext cx="4913200" cy="5610250"/>
          </a:xfrm>
          <a:prstGeom prst="rect">
            <a:avLst/>
          </a:prstGeom>
        </p:spPr>
      </p:pic>
      <p:sp>
        <p:nvSpPr>
          <p:cNvPr id="148" name="Google Shape;148;g14d11b41b04_1_16"/>
          <p:cNvSpPr txBox="1"/>
          <p:nvPr>
            <p:ph type="title"/>
          </p:nvPr>
        </p:nvSpPr>
        <p:spPr>
          <a:xfrm>
            <a:off x="792175" y="792000"/>
            <a:ext cx="10080000" cy="8892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1200"/>
              </a:spcAft>
              <a:buNone/>
            </a:pPr>
            <a:r>
              <a:rPr lang="da-DK" sz="4400"/>
              <a:t>P</a:t>
            </a:r>
            <a:r>
              <a:rPr lang="da-DK" sz="4400"/>
              <a:t>roblemets tyngde og type</a:t>
            </a:r>
            <a:endParaRPr sz="9100"/>
          </a:p>
        </p:txBody>
      </p:sp>
      <p:sp>
        <p:nvSpPr>
          <p:cNvPr id="149" name="Google Shape;149;g14d11b41b04_1_16"/>
          <p:cNvSpPr txBox="1"/>
          <p:nvPr>
            <p:ph idx="1" type="body"/>
          </p:nvPr>
        </p:nvSpPr>
        <p:spPr>
          <a:xfrm>
            <a:off x="792000" y="1872000"/>
            <a:ext cx="10080000" cy="72000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da-DK" sz="2500"/>
              <a:t>Problemets tyngde og type bør også vurderes. Disse to parametre er tæt forbundne</a:t>
            </a:r>
            <a:br>
              <a:rPr b="1" lang="da-DK" sz="2500"/>
            </a:br>
            <a:endParaRPr b="1" sz="2500"/>
          </a:p>
          <a:p>
            <a:pPr indent="-387350" lvl="0" marL="457200" rtl="0" algn="l">
              <a:lnSpc>
                <a:spcPct val="115000"/>
              </a:lnSpc>
              <a:spcBef>
                <a:spcPts val="1200"/>
              </a:spcBef>
              <a:spcAft>
                <a:spcPts val="0"/>
              </a:spcAft>
              <a:buSzPts val="2500"/>
              <a:buFont typeface="Calibri"/>
              <a:buChar char="●"/>
            </a:pPr>
            <a:r>
              <a:rPr lang="da-DK" sz="2500"/>
              <a:t>Tyngden af problemet relaterer sig til alvorsgraden af problemet</a:t>
            </a:r>
            <a:br>
              <a:rPr lang="da-DK" sz="2500"/>
            </a:br>
            <a:endParaRPr sz="2500"/>
          </a:p>
          <a:p>
            <a:pPr indent="-387350" lvl="0" marL="457200" rtl="0" algn="l">
              <a:lnSpc>
                <a:spcPct val="115000"/>
              </a:lnSpc>
              <a:spcBef>
                <a:spcPts val="0"/>
              </a:spcBef>
              <a:spcAft>
                <a:spcPts val="0"/>
              </a:spcAft>
              <a:buSzPts val="2500"/>
              <a:buFont typeface="Calibri"/>
              <a:buChar char="●"/>
            </a:pPr>
            <a:r>
              <a:rPr lang="da-DK" sz="2500"/>
              <a:t>Type handler om årsagen til problemet</a:t>
            </a:r>
            <a:br>
              <a:rPr lang="da-DK" sz="2500"/>
            </a:br>
            <a:endParaRPr sz="2500"/>
          </a:p>
          <a:p>
            <a:pPr indent="-387350" lvl="0" marL="457200" rtl="0" algn="l">
              <a:lnSpc>
                <a:spcPct val="115000"/>
              </a:lnSpc>
              <a:spcBef>
                <a:spcPts val="0"/>
              </a:spcBef>
              <a:spcAft>
                <a:spcPts val="0"/>
              </a:spcAft>
              <a:buSzPts val="2500"/>
              <a:buFont typeface="Calibri"/>
              <a:buChar char="●"/>
            </a:pPr>
            <a:r>
              <a:rPr lang="da-DK" sz="2500"/>
              <a:t>Er der mistanke om overgreb eller er der tale om, at forældrene skal skilles eller dødsfald i nærmeste familie? Det bør også overvejes, hvor længe problemet har stået på. Hvis problemet forventes at være forbigående og af grænset tidsmæssigt, eksempelvis at forældrene er blevet skilt, og børnene skal vænne sig til at bo på skift hos moren og faren, taler det for, at problemstillingen kan afhjælpes med en forebyggende indsats efter § 11, stk. 3.</a:t>
            </a:r>
            <a:endParaRPr sz="1700"/>
          </a:p>
          <a:p>
            <a:pPr indent="0" lvl="0" marL="0" rtl="0" algn="l">
              <a:spcBef>
                <a:spcPts val="15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g14d11b41b04_1_9"/>
          <p:cNvPicPr preferRelativeResize="0"/>
          <p:nvPr>
            <p:ph idx="2" type="pic"/>
          </p:nvPr>
        </p:nvPicPr>
        <p:blipFill rotWithShape="1">
          <a:blip r:embed="rId3">
            <a:alphaModFix/>
          </a:blip>
          <a:srcRect b="0" l="16669" r="16676" t="0"/>
          <a:stretch/>
        </p:blipFill>
        <p:spPr>
          <a:xfrm>
            <a:off x="12373975" y="2861862"/>
            <a:ext cx="5344225" cy="5220275"/>
          </a:xfrm>
          <a:prstGeom prst="rect">
            <a:avLst/>
          </a:prstGeom>
        </p:spPr>
      </p:pic>
      <p:sp>
        <p:nvSpPr>
          <p:cNvPr id="156" name="Google Shape;156;g14d11b41b04_1_9"/>
          <p:cNvSpPr txBox="1"/>
          <p:nvPr>
            <p:ph type="title"/>
          </p:nvPr>
        </p:nvSpPr>
        <p:spPr>
          <a:xfrm>
            <a:off x="792000" y="792000"/>
            <a:ext cx="10080000" cy="889200"/>
          </a:xfrm>
          <a:prstGeom prst="rect">
            <a:avLst/>
          </a:prstGeom>
        </p:spPr>
        <p:txBody>
          <a:bodyPr anchorCtr="0" anchor="t" bIns="45700" lIns="91425" spcFirstLastPara="1" rIns="91425" wrap="square" tIns="45700">
            <a:normAutofit/>
          </a:bodyPr>
          <a:lstStyle/>
          <a:p>
            <a:pPr indent="0" lvl="0" marL="0" rtl="0" algn="l">
              <a:lnSpc>
                <a:spcPct val="107000"/>
              </a:lnSpc>
              <a:spcBef>
                <a:spcPts val="0"/>
              </a:spcBef>
              <a:spcAft>
                <a:spcPts val="0"/>
              </a:spcAft>
              <a:buClr>
                <a:schemeClr val="dk1"/>
              </a:buClr>
              <a:buSzPts val="1100"/>
              <a:buFont typeface="Arial"/>
              <a:buNone/>
            </a:pPr>
            <a:r>
              <a:rPr lang="da-DK" sz="4700"/>
              <a:t>Barnets og familiens udsætninger</a:t>
            </a:r>
            <a:endParaRPr sz="8700"/>
          </a:p>
        </p:txBody>
      </p:sp>
      <p:sp>
        <p:nvSpPr>
          <p:cNvPr id="157" name="Google Shape;157;g14d11b41b04_1_9"/>
          <p:cNvSpPr txBox="1"/>
          <p:nvPr>
            <p:ph idx="1" type="body"/>
          </p:nvPr>
        </p:nvSpPr>
        <p:spPr>
          <a:xfrm>
            <a:off x="792000" y="1872000"/>
            <a:ext cx="10080000" cy="7200000"/>
          </a:xfrm>
          <a:prstGeom prst="rect">
            <a:avLst/>
          </a:prstGeom>
        </p:spPr>
        <p:txBody>
          <a:bodyPr anchorCtr="0" anchor="t" bIns="45700" lIns="91425" spcFirstLastPara="1" rIns="91425" wrap="square" tIns="45700">
            <a:noAutofit/>
          </a:bodyPr>
          <a:lstStyle/>
          <a:p>
            <a:pPr indent="0" lvl="0" marL="0" rtl="0" algn="l">
              <a:spcBef>
                <a:spcPts val="1500"/>
              </a:spcBef>
              <a:spcAft>
                <a:spcPts val="0"/>
              </a:spcAft>
              <a:buNone/>
            </a:pPr>
            <a:r>
              <a:rPr b="1" i="1" lang="da-DK" sz="2800"/>
              <a:t>Har familien for eksempel overskud til at indgå i en indsats, og har de erkendelse af behov for hjælp, kan det være et tegn på, at der er tale om en situation, hvor en forebyggende indsats er tilstrækkelig.</a:t>
            </a:r>
            <a:br>
              <a:rPr b="1" i="1" lang="da-DK" sz="2800"/>
            </a:br>
            <a:endParaRPr b="1" i="1" sz="2800"/>
          </a:p>
          <a:p>
            <a:pPr indent="0" lvl="0" marL="0" rtl="0" algn="l">
              <a:lnSpc>
                <a:spcPct val="115000"/>
              </a:lnSpc>
              <a:spcBef>
                <a:spcPts val="1200"/>
              </a:spcBef>
              <a:spcAft>
                <a:spcPts val="0"/>
              </a:spcAft>
              <a:buNone/>
            </a:pPr>
            <a:r>
              <a:rPr lang="da-DK" sz="700"/>
              <a:t>  </a:t>
            </a:r>
            <a:r>
              <a:rPr i="1" lang="da-DK" sz="2600" u="sng"/>
              <a:t>Behov for yderligere oplysninger?</a:t>
            </a:r>
            <a:endParaRPr i="1" sz="2600" u="sng"/>
          </a:p>
          <a:p>
            <a:pPr indent="-393700" lvl="0" marL="457200" rtl="0" algn="l">
              <a:lnSpc>
                <a:spcPct val="115000"/>
              </a:lnSpc>
              <a:spcBef>
                <a:spcPts val="1200"/>
              </a:spcBef>
              <a:spcAft>
                <a:spcPts val="0"/>
              </a:spcAft>
              <a:buSzPts val="2600"/>
              <a:buFont typeface="Calibri"/>
              <a:buChar char="●"/>
            </a:pPr>
            <a:r>
              <a:rPr lang="da-DK" sz="2600"/>
              <a:t>Hvad ved jeg faktuelt om det konkrete barn eller familie?</a:t>
            </a:r>
            <a:endParaRPr sz="2600"/>
          </a:p>
          <a:p>
            <a:pPr indent="-393700" lvl="0" marL="457200" rtl="0" algn="l">
              <a:lnSpc>
                <a:spcPct val="115000"/>
              </a:lnSpc>
              <a:spcBef>
                <a:spcPts val="0"/>
              </a:spcBef>
              <a:spcAft>
                <a:spcPts val="0"/>
              </a:spcAft>
              <a:buSzPts val="2600"/>
              <a:buFont typeface="Calibri"/>
              <a:buChar char="●"/>
            </a:pPr>
            <a:r>
              <a:rPr lang="da-DK" sz="2600"/>
              <a:t>Hvad er min faglige viden om problemer af den karakter?</a:t>
            </a:r>
            <a:endParaRPr sz="2600"/>
          </a:p>
          <a:p>
            <a:pPr indent="-393700" lvl="0" marL="457200" rtl="0" algn="l">
              <a:lnSpc>
                <a:spcPct val="115000"/>
              </a:lnSpc>
              <a:spcBef>
                <a:spcPts val="0"/>
              </a:spcBef>
              <a:spcAft>
                <a:spcPts val="0"/>
              </a:spcAft>
              <a:buSzPts val="2600"/>
              <a:buFont typeface="Calibri"/>
              <a:buChar char="●"/>
            </a:pPr>
            <a:r>
              <a:rPr lang="da-DK" sz="2600"/>
              <a:t>Hvilke oplysninger findes der om barnet eller familien og om tidligere problemstillinger, som ikke er løst?</a:t>
            </a:r>
            <a:endParaRPr sz="2600"/>
          </a:p>
          <a:p>
            <a:pPr indent="-393700" lvl="0" marL="457200" rtl="0" algn="l">
              <a:lnSpc>
                <a:spcPct val="115000"/>
              </a:lnSpc>
              <a:spcBef>
                <a:spcPts val="0"/>
              </a:spcBef>
              <a:spcAft>
                <a:spcPts val="0"/>
              </a:spcAft>
              <a:buSzPts val="2600"/>
              <a:buFont typeface="Calibri"/>
              <a:buChar char="●"/>
            </a:pPr>
            <a:r>
              <a:rPr lang="da-DK" sz="2600"/>
              <a:t>Udspringer den nye situation eventuelt af tidligere uløste kendte problemstillinger?</a:t>
            </a:r>
            <a:endParaRPr sz="2600"/>
          </a:p>
          <a:p>
            <a:pPr indent="-393700" lvl="0" marL="457200" rtl="0" algn="l">
              <a:lnSpc>
                <a:spcPct val="115000"/>
              </a:lnSpc>
              <a:spcBef>
                <a:spcPts val="0"/>
              </a:spcBef>
              <a:spcAft>
                <a:spcPts val="0"/>
              </a:spcAft>
              <a:buSzPts val="2600"/>
              <a:buFont typeface="Calibri"/>
              <a:buChar char="●"/>
            </a:pPr>
            <a:r>
              <a:rPr lang="da-DK" sz="2600"/>
              <a:t>Hvad har jeg brug for mere viden om?</a:t>
            </a:r>
            <a:endParaRPr sz="2600"/>
          </a:p>
          <a:p>
            <a:pPr indent="-393700" lvl="0" marL="457200" rtl="0" algn="l">
              <a:lnSpc>
                <a:spcPct val="115000"/>
              </a:lnSpc>
              <a:spcBef>
                <a:spcPts val="0"/>
              </a:spcBef>
              <a:spcAft>
                <a:spcPts val="0"/>
              </a:spcAft>
              <a:buSzPts val="2600"/>
              <a:buFont typeface="Calibri"/>
              <a:buChar char="●"/>
            </a:pPr>
            <a:r>
              <a:rPr lang="da-DK" sz="2600"/>
              <a:t>Hvordan indhentes den viden?</a:t>
            </a:r>
            <a:endParaRPr sz="2600"/>
          </a:p>
          <a:p>
            <a:pPr indent="0" lvl="0" marL="0" rtl="0" algn="l">
              <a:spcBef>
                <a:spcPts val="1500"/>
              </a:spcBef>
              <a:spcAft>
                <a:spcPts val="0"/>
              </a:spcAft>
              <a:buClr>
                <a:schemeClr val="dk1"/>
              </a:buClr>
              <a:buSzPts val="1100"/>
              <a:buFont typeface="Arial"/>
              <a:buNone/>
            </a:pPr>
            <a:r>
              <a:t/>
            </a:r>
            <a:endParaRPr i="1" sz="2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6"/>
          <p:cNvPicPr preferRelativeResize="0"/>
          <p:nvPr>
            <p:ph idx="2" type="pic"/>
          </p:nvPr>
        </p:nvPicPr>
        <p:blipFill rotWithShape="1">
          <a:blip r:embed="rId3">
            <a:alphaModFix/>
          </a:blip>
          <a:srcRect b="0" l="22435" r="22440" t="0"/>
          <a:stretch/>
        </p:blipFill>
        <p:spPr>
          <a:xfrm>
            <a:off x="12373975" y="2425875"/>
            <a:ext cx="5436350" cy="6233625"/>
          </a:xfrm>
          <a:prstGeom prst="rect">
            <a:avLst/>
          </a:prstGeom>
          <a:noFill/>
          <a:ln>
            <a:noFill/>
          </a:ln>
        </p:spPr>
      </p:pic>
      <p:sp>
        <p:nvSpPr>
          <p:cNvPr id="163" name="Google Shape;163;p6"/>
          <p:cNvSpPr txBox="1"/>
          <p:nvPr>
            <p:ph type="title"/>
          </p:nvPr>
        </p:nvSpPr>
        <p:spPr>
          <a:xfrm>
            <a:off x="792000" y="792000"/>
            <a:ext cx="10080000" cy="889344"/>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da-DK"/>
              <a:t>Åben rådgivning §11,2</a:t>
            </a:r>
            <a:endParaRPr/>
          </a:p>
        </p:txBody>
      </p:sp>
      <p:sp>
        <p:nvSpPr>
          <p:cNvPr id="164" name="Google Shape;164;p6"/>
          <p:cNvSpPr txBox="1"/>
          <p:nvPr>
            <p:ph idx="1" type="body"/>
          </p:nvPr>
        </p:nvSpPr>
        <p:spPr>
          <a:xfrm>
            <a:off x="792000" y="3083025"/>
            <a:ext cx="10080000" cy="59889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Clr>
                <a:srgbClr val="303030"/>
              </a:buClr>
              <a:buSzPts val="2800"/>
              <a:buFont typeface="Calibri"/>
              <a:buChar char="●"/>
            </a:pPr>
            <a:r>
              <a:rPr lang="da-DK" sz="2800">
                <a:solidFill>
                  <a:srgbClr val="303030"/>
                </a:solidFill>
              </a:rPr>
              <a:t>Alle familier, børn og unge under 18 år har mulighed for anonym, gratis rådgivning i PPR </a:t>
            </a:r>
            <a:br>
              <a:rPr lang="da-DK" sz="2800">
                <a:solidFill>
                  <a:srgbClr val="303030"/>
                </a:solidFill>
              </a:rPr>
            </a:br>
            <a:endParaRPr sz="2800">
              <a:solidFill>
                <a:srgbClr val="303030"/>
              </a:solidFill>
            </a:endParaRPr>
          </a:p>
          <a:p>
            <a:pPr indent="-406400" lvl="0" marL="457200" rtl="0" algn="l">
              <a:lnSpc>
                <a:spcPct val="115000"/>
              </a:lnSpc>
              <a:spcBef>
                <a:spcPts val="0"/>
              </a:spcBef>
              <a:spcAft>
                <a:spcPts val="0"/>
              </a:spcAft>
              <a:buClr>
                <a:srgbClr val="303030"/>
              </a:buClr>
              <a:buSzPts val="2800"/>
              <a:buFont typeface="Calibri"/>
              <a:buChar char="●"/>
            </a:pPr>
            <a:r>
              <a:rPr lang="da-DK" sz="2800">
                <a:solidFill>
                  <a:srgbClr val="303030"/>
                </a:solidFill>
              </a:rPr>
              <a:t>I samtalen gives råd og vejledning til, hvad forældre selv kan gøre i forhold til den problematik de kommer med.</a:t>
            </a:r>
            <a:br>
              <a:rPr lang="da-DK" sz="2800">
                <a:solidFill>
                  <a:srgbClr val="303030"/>
                </a:solidFill>
              </a:rPr>
            </a:br>
            <a:endParaRPr sz="2800">
              <a:solidFill>
                <a:srgbClr val="303030"/>
              </a:solidFill>
            </a:endParaRPr>
          </a:p>
          <a:p>
            <a:pPr indent="-406400" lvl="0" marL="457200" rtl="0" algn="l">
              <a:lnSpc>
                <a:spcPct val="115000"/>
              </a:lnSpc>
              <a:spcBef>
                <a:spcPts val="0"/>
              </a:spcBef>
              <a:spcAft>
                <a:spcPts val="0"/>
              </a:spcAft>
              <a:buClr>
                <a:srgbClr val="303030"/>
              </a:buClr>
              <a:buSzPts val="2800"/>
              <a:buFont typeface="Arial"/>
              <a:buChar char="●"/>
            </a:pPr>
            <a:r>
              <a:rPr lang="da-DK" sz="2800">
                <a:solidFill>
                  <a:srgbClr val="303030"/>
                </a:solidFill>
              </a:rPr>
              <a:t>Hensigten med Åben Rådgivning er først og fremmest at give borgerne et hjælpetilbud, der er uforpligtende og forebyggende. Håbet er, at mange problemer kan afhjælpes gennem god rådgivning, inden de vokser sig store. </a:t>
            </a:r>
            <a:br>
              <a:rPr lang="da-DK" sz="2800">
                <a:solidFill>
                  <a:srgbClr val="303030"/>
                </a:solidFill>
                <a:latin typeface="Arial"/>
                <a:ea typeface="Arial"/>
                <a:cs typeface="Arial"/>
                <a:sym typeface="Arial"/>
              </a:rPr>
            </a:br>
            <a:endParaRPr sz="2800">
              <a:solidFill>
                <a:srgbClr val="303030"/>
              </a:solidFill>
              <a:latin typeface="Arial"/>
              <a:ea typeface="Arial"/>
              <a:cs typeface="Arial"/>
              <a:sym typeface="Arial"/>
            </a:endParaRPr>
          </a:p>
          <a:p>
            <a:pPr indent="0" lvl="0" marL="0" rtl="0" algn="l">
              <a:lnSpc>
                <a:spcPct val="115000"/>
              </a:lnSpc>
              <a:spcBef>
                <a:spcPts val="1500"/>
              </a:spcBef>
              <a:spcAft>
                <a:spcPts val="0"/>
              </a:spcAft>
              <a:buNone/>
            </a:pPr>
            <a:r>
              <a:t/>
            </a:r>
            <a:endParaRPr sz="2800">
              <a:solidFill>
                <a:srgbClr val="303030"/>
              </a:solidFill>
              <a:latin typeface="Arial"/>
              <a:ea typeface="Arial"/>
              <a:cs typeface="Arial"/>
              <a:sym typeface="Arial"/>
            </a:endParaRPr>
          </a:p>
          <a:p>
            <a:pPr indent="0" lvl="0" marL="0" rtl="0" algn="l">
              <a:lnSpc>
                <a:spcPct val="90000"/>
              </a:lnSpc>
              <a:spcBef>
                <a:spcPts val="1500"/>
              </a:spcBef>
              <a:spcAft>
                <a:spcPts val="0"/>
              </a:spcAft>
              <a:buClr>
                <a:schemeClr val="dk1"/>
              </a:buClr>
              <a:buSzPts val="42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p:nvPr>
            <p:ph idx="2" type="pic"/>
          </p:nvPr>
        </p:nvSpPr>
        <p:spPr>
          <a:xfrm>
            <a:off x="11422060" y="0"/>
            <a:ext cx="6865940" cy="10287000"/>
          </a:xfrm>
          <a:prstGeom prst="rect">
            <a:avLst/>
          </a:prstGeom>
          <a:noFill/>
          <a:ln>
            <a:noFill/>
          </a:ln>
        </p:spPr>
      </p:sp>
      <p:sp>
        <p:nvSpPr>
          <p:cNvPr id="170" name="Google Shape;170;p7"/>
          <p:cNvSpPr txBox="1"/>
          <p:nvPr>
            <p:ph type="title"/>
          </p:nvPr>
        </p:nvSpPr>
        <p:spPr>
          <a:xfrm>
            <a:off x="3628000" y="257825"/>
            <a:ext cx="10080000" cy="1263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6600"/>
              <a:buFont typeface="Calibri"/>
              <a:buNone/>
            </a:pPr>
            <a:r>
              <a:rPr lang="da-DK"/>
              <a:t>primære arbejdsopgaver</a:t>
            </a:r>
            <a:endParaRPr/>
          </a:p>
        </p:txBody>
      </p:sp>
      <p:pic>
        <p:nvPicPr>
          <p:cNvPr id="171" name="Google Shape;171;p7"/>
          <p:cNvPicPr preferRelativeResize="0"/>
          <p:nvPr>
            <p:ph idx="1" type="body"/>
          </p:nvPr>
        </p:nvPicPr>
        <p:blipFill rotWithShape="1">
          <a:blip r:embed="rId3">
            <a:alphaModFix/>
          </a:blip>
          <a:srcRect b="0" l="0" r="0" t="0"/>
          <a:stretch/>
        </p:blipFill>
        <p:spPr>
          <a:xfrm>
            <a:off x="1237525" y="1776850"/>
            <a:ext cx="11008800" cy="673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
          <p:cNvSpPr txBox="1"/>
          <p:nvPr>
            <p:ph idx="1" type="body"/>
          </p:nvPr>
        </p:nvSpPr>
        <p:spPr>
          <a:xfrm>
            <a:off x="792000" y="2210925"/>
            <a:ext cx="10784700" cy="6861000"/>
          </a:xfrm>
          <a:prstGeom prst="rect">
            <a:avLst/>
          </a:prstGeom>
          <a:noFill/>
          <a:ln>
            <a:noFill/>
          </a:ln>
        </p:spPr>
        <p:txBody>
          <a:bodyPr anchorCtr="0" anchor="t" bIns="45700" lIns="91425" spcFirstLastPara="1" rIns="91425" wrap="square" tIns="45700">
            <a:noAutofit/>
          </a:bodyPr>
          <a:lstStyle/>
          <a:p>
            <a:pPr indent="-571500" lvl="0" marL="571500" rtl="0" algn="l">
              <a:lnSpc>
                <a:spcPct val="90000"/>
              </a:lnSpc>
              <a:spcBef>
                <a:spcPts val="0"/>
              </a:spcBef>
              <a:spcAft>
                <a:spcPts val="0"/>
              </a:spcAft>
              <a:buClr>
                <a:schemeClr val="dk1"/>
              </a:buClr>
              <a:buSzPts val="4200"/>
              <a:buChar char="•"/>
            </a:pPr>
            <a:r>
              <a:rPr lang="da-DK"/>
              <a:t>Præsentation af Småbørnsteam og baggrund for dialog med jer </a:t>
            </a:r>
            <a:endParaRPr/>
          </a:p>
          <a:p>
            <a:pPr indent="0" lvl="0" marL="0" rtl="0" algn="l">
              <a:lnSpc>
                <a:spcPct val="90000"/>
              </a:lnSpc>
              <a:spcBef>
                <a:spcPts val="1500"/>
              </a:spcBef>
              <a:spcAft>
                <a:spcPts val="0"/>
              </a:spcAft>
              <a:buClr>
                <a:schemeClr val="dk1"/>
              </a:buClr>
              <a:buSzPts val="4200"/>
              <a:buNone/>
            </a:pPr>
            <a:r>
              <a:t/>
            </a:r>
            <a:endParaRPr/>
          </a:p>
          <a:p>
            <a:pPr indent="-571500" lvl="0" marL="571500" rtl="0" algn="l">
              <a:lnSpc>
                <a:spcPct val="90000"/>
              </a:lnSpc>
              <a:spcBef>
                <a:spcPts val="1500"/>
              </a:spcBef>
              <a:spcAft>
                <a:spcPts val="0"/>
              </a:spcAft>
              <a:buClr>
                <a:schemeClr val="dk1"/>
              </a:buClr>
              <a:buSzPts val="4200"/>
              <a:buChar char="•"/>
            </a:pPr>
            <a:r>
              <a:rPr lang="da-DK"/>
              <a:t>Organisatorisk og Lovgivningsmæssig ramme</a:t>
            </a:r>
            <a:endParaRPr/>
          </a:p>
          <a:p>
            <a:pPr indent="0" lvl="0" marL="0" rtl="0" algn="l">
              <a:lnSpc>
                <a:spcPct val="90000"/>
              </a:lnSpc>
              <a:spcBef>
                <a:spcPts val="1500"/>
              </a:spcBef>
              <a:spcAft>
                <a:spcPts val="0"/>
              </a:spcAft>
              <a:buClr>
                <a:schemeClr val="dk1"/>
              </a:buClr>
              <a:buSzPts val="4200"/>
              <a:buNone/>
            </a:pPr>
            <a:r>
              <a:t/>
            </a:r>
            <a:endParaRPr/>
          </a:p>
          <a:p>
            <a:pPr indent="-571500" lvl="0" marL="571500" rtl="0" algn="l">
              <a:lnSpc>
                <a:spcPct val="90000"/>
              </a:lnSpc>
              <a:spcBef>
                <a:spcPts val="1500"/>
              </a:spcBef>
              <a:spcAft>
                <a:spcPts val="0"/>
              </a:spcAft>
              <a:buClr>
                <a:schemeClr val="dk1"/>
              </a:buClr>
              <a:buSzPts val="4200"/>
              <a:buChar char="•"/>
            </a:pPr>
            <a:r>
              <a:rPr lang="da-DK"/>
              <a:t>Målgruppe- eksempler</a:t>
            </a:r>
            <a:endParaRPr/>
          </a:p>
          <a:p>
            <a:pPr indent="0" lvl="0" marL="0" rtl="0" algn="l">
              <a:lnSpc>
                <a:spcPct val="90000"/>
              </a:lnSpc>
              <a:spcBef>
                <a:spcPts val="1500"/>
              </a:spcBef>
              <a:spcAft>
                <a:spcPts val="0"/>
              </a:spcAft>
              <a:buClr>
                <a:schemeClr val="dk1"/>
              </a:buClr>
              <a:buSzPts val="4200"/>
              <a:buNone/>
            </a:pPr>
            <a:r>
              <a:t/>
            </a:r>
            <a:endParaRPr/>
          </a:p>
          <a:p>
            <a:pPr indent="-571500" lvl="0" marL="571500" rtl="0" algn="l">
              <a:lnSpc>
                <a:spcPct val="90000"/>
              </a:lnSpc>
              <a:spcBef>
                <a:spcPts val="1500"/>
              </a:spcBef>
              <a:spcAft>
                <a:spcPts val="0"/>
              </a:spcAft>
              <a:buClr>
                <a:schemeClr val="dk1"/>
              </a:buClr>
              <a:buSzPts val="4200"/>
              <a:buChar char="•"/>
            </a:pPr>
            <a:r>
              <a:rPr lang="da-DK"/>
              <a:t>Ønsker fra Sundhedsplejen</a:t>
            </a:r>
            <a:endParaRPr/>
          </a:p>
        </p:txBody>
      </p:sp>
      <p:sp>
        <p:nvSpPr>
          <p:cNvPr id="88" name="Google Shape;88;p2"/>
          <p:cNvSpPr/>
          <p:nvPr/>
        </p:nvSpPr>
        <p:spPr>
          <a:xfrm>
            <a:off x="11836375" y="5775125"/>
            <a:ext cx="4278600" cy="1959300"/>
          </a:xfrm>
          <a:prstGeom prst="ca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da-DK" sz="3000"/>
              <a:t>              15-20 min</a:t>
            </a:r>
            <a:endParaRPr sz="3000"/>
          </a:p>
        </p:txBody>
      </p:sp>
      <p:sp>
        <p:nvSpPr>
          <p:cNvPr id="89" name="Google Shape;89;p2"/>
          <p:cNvSpPr/>
          <p:nvPr/>
        </p:nvSpPr>
        <p:spPr>
          <a:xfrm>
            <a:off x="11749825" y="3309125"/>
            <a:ext cx="4451700" cy="2466000"/>
          </a:xfrm>
          <a:prstGeom prst="ca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a-DK" sz="3000">
                <a:solidFill>
                  <a:schemeClr val="dk1"/>
                </a:solidFill>
              </a:rPr>
              <a:t>             10 </a:t>
            </a:r>
            <a:r>
              <a:rPr lang="da-DK" sz="3000">
                <a:solidFill>
                  <a:schemeClr val="dk1"/>
                </a:solidFill>
              </a:rPr>
              <a:t> min </a:t>
            </a:r>
            <a:endParaRPr/>
          </a:p>
        </p:txBody>
      </p:sp>
      <p:sp>
        <p:nvSpPr>
          <p:cNvPr id="90" name="Google Shape;90;p2"/>
          <p:cNvSpPr/>
          <p:nvPr/>
        </p:nvSpPr>
        <p:spPr>
          <a:xfrm>
            <a:off x="11749825" y="7680750"/>
            <a:ext cx="6246000" cy="1804800"/>
          </a:xfrm>
          <a:prstGeom prst="ca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da-DK" sz="3000"/>
              <a:t>                       30 min</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g14d11b41b04_3_1"/>
          <p:cNvPicPr preferRelativeResize="0"/>
          <p:nvPr>
            <p:ph idx="2" type="pic"/>
          </p:nvPr>
        </p:nvPicPr>
        <p:blipFill rotWithShape="1">
          <a:blip r:embed="rId3">
            <a:alphaModFix/>
          </a:blip>
          <a:srcRect b="0" l="16625" r="16632" t="0"/>
          <a:stretch/>
        </p:blipFill>
        <p:spPr>
          <a:xfrm>
            <a:off x="11422200" y="0"/>
            <a:ext cx="6865800" cy="10286999"/>
          </a:xfrm>
          <a:prstGeom prst="rect">
            <a:avLst/>
          </a:prstGeom>
        </p:spPr>
      </p:pic>
      <p:sp>
        <p:nvSpPr>
          <p:cNvPr id="97" name="Google Shape;97;g14d11b41b04_3_1"/>
          <p:cNvSpPr txBox="1"/>
          <p:nvPr>
            <p:ph idx="1" type="body"/>
          </p:nvPr>
        </p:nvSpPr>
        <p:spPr>
          <a:xfrm>
            <a:off x="592975" y="2061175"/>
            <a:ext cx="10080000" cy="7200000"/>
          </a:xfrm>
          <a:prstGeom prst="rect">
            <a:avLst/>
          </a:prstGeom>
        </p:spPr>
        <p:txBody>
          <a:bodyPr anchorCtr="0" anchor="t" bIns="45700" lIns="91425" spcFirstLastPara="1" rIns="91425" wrap="square" tIns="45700">
            <a:noAutofit/>
          </a:bodyPr>
          <a:lstStyle/>
          <a:p>
            <a:pPr indent="0" lvl="0" marL="0" rtl="0" algn="l">
              <a:spcBef>
                <a:spcPts val="1500"/>
              </a:spcBef>
              <a:spcAft>
                <a:spcPts val="0"/>
              </a:spcAft>
              <a:buNone/>
            </a:pPr>
            <a:r>
              <a:t/>
            </a:r>
            <a:endParaRPr sz="3900"/>
          </a:p>
          <a:p>
            <a:pPr indent="0" lvl="0" marL="0" rtl="0" algn="l">
              <a:spcBef>
                <a:spcPts val="1500"/>
              </a:spcBef>
              <a:spcAft>
                <a:spcPts val="0"/>
              </a:spcAft>
              <a:buNone/>
            </a:pPr>
            <a:r>
              <a:t/>
            </a:r>
            <a:endParaRPr sz="3900"/>
          </a:p>
          <a:p>
            <a:pPr indent="0" lvl="0" marL="0" rtl="0" algn="l">
              <a:spcBef>
                <a:spcPts val="1500"/>
              </a:spcBef>
              <a:spcAft>
                <a:spcPts val="0"/>
              </a:spcAft>
              <a:buNone/>
            </a:pPr>
            <a:r>
              <a:t/>
            </a:r>
            <a:endParaRPr sz="3900"/>
          </a:p>
          <a:p>
            <a:pPr indent="0" lvl="0" marL="0" rtl="0" algn="ctr">
              <a:spcBef>
                <a:spcPts val="1500"/>
              </a:spcBef>
              <a:spcAft>
                <a:spcPts val="0"/>
              </a:spcAft>
              <a:buNone/>
            </a:pPr>
            <a:r>
              <a:rPr lang="da-DK"/>
              <a:t>S</a:t>
            </a:r>
            <a:r>
              <a:rPr lang="da-DK"/>
              <a:t>til spørgsmål undervejs</a:t>
            </a:r>
            <a:endParaRPr/>
          </a:p>
          <a:p>
            <a:pPr indent="0" lvl="0" marL="0" rtl="0" algn="ctr">
              <a:spcBef>
                <a:spcPts val="1500"/>
              </a:spcBef>
              <a:spcAft>
                <a:spcPts val="0"/>
              </a:spcAft>
              <a:buNone/>
            </a:pPr>
            <a:r>
              <a:t/>
            </a:r>
            <a:endParaRPr/>
          </a:p>
          <a:p>
            <a:pPr indent="0" lvl="0" marL="0" rtl="0" algn="ctr">
              <a:spcBef>
                <a:spcPts val="1500"/>
              </a:spcBef>
              <a:spcAft>
                <a:spcPts val="0"/>
              </a:spcAft>
              <a:buNone/>
            </a:pPr>
            <a:r>
              <a:rPr lang="da-DK"/>
              <a:t>Prioritering af tid til dialog</a:t>
            </a:r>
            <a:endParaRPr/>
          </a:p>
          <a:p>
            <a:pPr indent="0" lvl="0" marL="0" rtl="0" algn="l">
              <a:spcBef>
                <a:spcPts val="15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p:nvPr>
            <p:ph idx="2" type="pic"/>
          </p:nvPr>
        </p:nvSpPr>
        <p:spPr>
          <a:xfrm>
            <a:off x="11422060" y="0"/>
            <a:ext cx="6865940" cy="10287000"/>
          </a:xfrm>
          <a:prstGeom prst="rect">
            <a:avLst/>
          </a:prstGeom>
          <a:noFill/>
          <a:ln>
            <a:noFill/>
          </a:ln>
        </p:spPr>
      </p:sp>
      <p:sp>
        <p:nvSpPr>
          <p:cNvPr id="103" name="Google Shape;103;p3"/>
          <p:cNvSpPr txBox="1"/>
          <p:nvPr>
            <p:ph type="title"/>
          </p:nvPr>
        </p:nvSpPr>
        <p:spPr>
          <a:xfrm>
            <a:off x="460600" y="1873150"/>
            <a:ext cx="11238900" cy="6909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6600"/>
              <a:buFont typeface="Calibri"/>
              <a:buNone/>
            </a:pPr>
            <a:r>
              <a:rPr lang="da-DK" sz="4755"/>
              <a:t>Præsentation af Småbørnsteamet</a:t>
            </a:r>
            <a:endParaRPr sz="4755"/>
          </a:p>
          <a:p>
            <a:pPr indent="0" lvl="0" marL="0" rtl="0" algn="l">
              <a:lnSpc>
                <a:spcPct val="90000"/>
              </a:lnSpc>
              <a:spcBef>
                <a:spcPts val="0"/>
              </a:spcBef>
              <a:spcAft>
                <a:spcPts val="0"/>
              </a:spcAft>
              <a:buClr>
                <a:schemeClr val="dk1"/>
              </a:buClr>
              <a:buSzPts val="6600"/>
              <a:buFont typeface="Calibri"/>
              <a:buNone/>
            </a:pPr>
            <a:r>
              <a:t/>
            </a:r>
            <a:endParaRPr b="0" sz="4755"/>
          </a:p>
          <a:p>
            <a:pPr indent="0" lvl="0" marL="0" rtl="0" algn="l">
              <a:lnSpc>
                <a:spcPct val="90000"/>
              </a:lnSpc>
              <a:spcBef>
                <a:spcPts val="0"/>
              </a:spcBef>
              <a:spcAft>
                <a:spcPts val="0"/>
              </a:spcAft>
              <a:buClr>
                <a:schemeClr val="dk1"/>
              </a:buClr>
              <a:buSzPts val="6600"/>
              <a:buFont typeface="Calibri"/>
              <a:buNone/>
            </a:pPr>
            <a:r>
              <a:rPr lang="da-DK" sz="4755"/>
              <a:t>Fremskudte Socialrådgiveres </a:t>
            </a:r>
            <a:r>
              <a:rPr lang="da-DK" sz="4755"/>
              <a:t>Småbørnsteam og</a:t>
            </a:r>
            <a:endParaRPr sz="4755"/>
          </a:p>
          <a:p>
            <a:pPr indent="0" lvl="0" marL="0" rtl="0" algn="l">
              <a:lnSpc>
                <a:spcPct val="90000"/>
              </a:lnSpc>
              <a:spcBef>
                <a:spcPts val="0"/>
              </a:spcBef>
              <a:spcAft>
                <a:spcPts val="0"/>
              </a:spcAft>
              <a:buClr>
                <a:schemeClr val="dk1"/>
              </a:buClr>
              <a:buSzPts val="6600"/>
              <a:buFont typeface="Calibri"/>
              <a:buNone/>
            </a:pPr>
            <a:r>
              <a:rPr lang="da-DK" sz="4755"/>
              <a:t>skoleteam - organisering</a:t>
            </a:r>
            <a:endParaRPr sz="4755"/>
          </a:p>
          <a:p>
            <a:pPr indent="0" lvl="0" marL="0" rtl="0" algn="l">
              <a:lnSpc>
                <a:spcPct val="90000"/>
              </a:lnSpc>
              <a:spcBef>
                <a:spcPts val="0"/>
              </a:spcBef>
              <a:spcAft>
                <a:spcPts val="0"/>
              </a:spcAft>
              <a:buClr>
                <a:schemeClr val="dk1"/>
              </a:buClr>
              <a:buSzPts val="6600"/>
              <a:buFont typeface="Calibri"/>
              <a:buNone/>
            </a:pPr>
            <a:r>
              <a:t/>
            </a:r>
            <a:endParaRPr b="0" sz="4755"/>
          </a:p>
          <a:p>
            <a:pPr indent="0" lvl="0" marL="0" rtl="0" algn="l">
              <a:lnSpc>
                <a:spcPct val="90000"/>
              </a:lnSpc>
              <a:spcBef>
                <a:spcPts val="0"/>
              </a:spcBef>
              <a:spcAft>
                <a:spcPts val="0"/>
              </a:spcAft>
              <a:buClr>
                <a:schemeClr val="dk1"/>
              </a:buClr>
              <a:buSzPts val="6600"/>
              <a:buFont typeface="Calibri"/>
              <a:buNone/>
            </a:pPr>
            <a:r>
              <a:rPr lang="da-DK" sz="4755"/>
              <a:t>Organisering i de tværfaglige teams</a:t>
            </a:r>
            <a:endParaRPr sz="4755"/>
          </a:p>
          <a:p>
            <a:pPr indent="0" lvl="0" marL="0" rtl="0" algn="l">
              <a:lnSpc>
                <a:spcPct val="90000"/>
              </a:lnSpc>
              <a:spcBef>
                <a:spcPts val="0"/>
              </a:spcBef>
              <a:spcAft>
                <a:spcPts val="0"/>
              </a:spcAft>
              <a:buClr>
                <a:schemeClr val="dk1"/>
              </a:buClr>
              <a:buSzPts val="6600"/>
              <a:buFont typeface="Calibri"/>
              <a:buNone/>
            </a:pPr>
            <a:r>
              <a:t/>
            </a:r>
            <a:endParaRPr b="0" sz="4200"/>
          </a:p>
          <a:p>
            <a:pPr indent="0" lvl="0" marL="0" rtl="0" algn="l">
              <a:lnSpc>
                <a:spcPct val="90000"/>
              </a:lnSpc>
              <a:spcBef>
                <a:spcPts val="0"/>
              </a:spcBef>
              <a:spcAft>
                <a:spcPts val="0"/>
              </a:spcAft>
              <a:buClr>
                <a:schemeClr val="dk1"/>
              </a:buClr>
              <a:buSzPts val="6600"/>
              <a:buFont typeface="Calibri"/>
              <a:buNone/>
            </a:pPr>
            <a:r>
              <a:t/>
            </a:r>
            <a:endParaRPr b="0" sz="4200"/>
          </a:p>
          <a:p>
            <a:pPr indent="0" lvl="0" marL="0" rtl="0" algn="l">
              <a:lnSpc>
                <a:spcPct val="90000"/>
              </a:lnSpc>
              <a:spcBef>
                <a:spcPts val="0"/>
              </a:spcBef>
              <a:spcAft>
                <a:spcPts val="0"/>
              </a:spcAft>
              <a:buNone/>
            </a:pPr>
            <a:r>
              <a:t/>
            </a:r>
            <a:endParaRPr b="0" sz="4200"/>
          </a:p>
        </p:txBody>
      </p:sp>
      <p:pic>
        <p:nvPicPr>
          <p:cNvPr id="104" name="Google Shape;104;p3"/>
          <p:cNvPicPr preferRelativeResize="0"/>
          <p:nvPr/>
        </p:nvPicPr>
        <p:blipFill rotWithShape="1">
          <a:blip r:embed="rId3">
            <a:alphaModFix/>
          </a:blip>
          <a:srcRect b="5063" l="35393" r="35390" t="26871"/>
          <a:stretch/>
        </p:blipFill>
        <p:spPr>
          <a:xfrm>
            <a:off x="12183475" y="1596800"/>
            <a:ext cx="5739749" cy="7554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14d11b41b04_0_0"/>
          <p:cNvSpPr txBox="1"/>
          <p:nvPr/>
        </p:nvSpPr>
        <p:spPr>
          <a:xfrm>
            <a:off x="335175" y="412500"/>
            <a:ext cx="11472900" cy="10406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da-DK" sz="4200">
                <a:solidFill>
                  <a:schemeClr val="dk1"/>
                </a:solidFill>
                <a:latin typeface="Calibri"/>
                <a:ea typeface="Calibri"/>
                <a:cs typeface="Calibri"/>
                <a:sym typeface="Calibri"/>
              </a:rPr>
              <a:t>Vores baggrund for dialog med jer</a:t>
            </a:r>
            <a:endParaRPr b="1" sz="4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b="1" sz="4200">
              <a:solidFill>
                <a:schemeClr val="dk1"/>
              </a:solidFill>
              <a:latin typeface="Calibri"/>
              <a:ea typeface="Calibri"/>
              <a:cs typeface="Calibri"/>
              <a:sym typeface="Calibri"/>
            </a:endParaRPr>
          </a:p>
          <a:p>
            <a:pPr indent="-495300" lvl="0" marL="457200" rtl="0" algn="l">
              <a:lnSpc>
                <a:spcPct val="90000"/>
              </a:lnSpc>
              <a:spcBef>
                <a:spcPts val="0"/>
              </a:spcBef>
              <a:spcAft>
                <a:spcPts val="0"/>
              </a:spcAft>
              <a:buClr>
                <a:schemeClr val="dk1"/>
              </a:buClr>
              <a:buSzPts val="4200"/>
              <a:buFont typeface="Calibri"/>
              <a:buChar char="-"/>
            </a:pPr>
            <a:r>
              <a:rPr lang="da-DK" sz="4200">
                <a:solidFill>
                  <a:schemeClr val="dk1"/>
                </a:solidFill>
                <a:latin typeface="Calibri"/>
                <a:ea typeface="Calibri"/>
                <a:cs typeface="Calibri"/>
                <a:sym typeface="Calibri"/>
              </a:rPr>
              <a:t>at arbejde mere målrettet med tidlig indsats for målgruppen af ufødte og nyfødte børn!</a:t>
            </a:r>
            <a:endParaRPr sz="4200">
              <a:solidFill>
                <a:schemeClr val="dk1"/>
              </a:solidFill>
              <a:latin typeface="Calibri"/>
              <a:ea typeface="Calibri"/>
              <a:cs typeface="Calibri"/>
              <a:sym typeface="Calibri"/>
            </a:endParaRPr>
          </a:p>
          <a:p>
            <a:pPr indent="-444500" lvl="0" marL="457200" rtl="0" algn="l">
              <a:lnSpc>
                <a:spcPct val="90000"/>
              </a:lnSpc>
              <a:spcBef>
                <a:spcPts val="0"/>
              </a:spcBef>
              <a:spcAft>
                <a:spcPts val="0"/>
              </a:spcAft>
              <a:buClr>
                <a:schemeClr val="dk1"/>
              </a:buClr>
              <a:buSzPts val="3400"/>
              <a:buFont typeface="Calibri"/>
              <a:buChar char="-"/>
            </a:pPr>
            <a:r>
              <a:rPr lang="da-DK" sz="3400">
                <a:solidFill>
                  <a:schemeClr val="dk1"/>
                </a:solidFill>
                <a:latin typeface="Calibri"/>
                <a:ea typeface="Calibri"/>
                <a:cs typeface="Calibri"/>
                <a:sym typeface="Calibri"/>
              </a:rPr>
              <a:t>politiske vinde og lovgivning</a:t>
            </a:r>
            <a:endParaRPr sz="3400">
              <a:solidFill>
                <a:schemeClr val="dk1"/>
              </a:solidFill>
              <a:latin typeface="Calibri"/>
              <a:ea typeface="Calibri"/>
              <a:cs typeface="Calibri"/>
              <a:sym typeface="Calibri"/>
            </a:endParaRPr>
          </a:p>
          <a:p>
            <a:pPr indent="-444500" lvl="0" marL="457200" rtl="0" algn="l">
              <a:lnSpc>
                <a:spcPct val="90000"/>
              </a:lnSpc>
              <a:spcBef>
                <a:spcPts val="0"/>
              </a:spcBef>
              <a:spcAft>
                <a:spcPts val="0"/>
              </a:spcAft>
              <a:buClr>
                <a:schemeClr val="dk1"/>
              </a:buClr>
              <a:buSzPts val="3400"/>
              <a:buFont typeface="Calibri"/>
              <a:buChar char="-"/>
            </a:pPr>
            <a:r>
              <a:rPr lang="da-DK" sz="3400">
                <a:solidFill>
                  <a:schemeClr val="dk1"/>
                </a:solidFill>
                <a:latin typeface="Calibri"/>
                <a:ea typeface="Calibri"/>
                <a:cs typeface="Calibri"/>
                <a:sym typeface="Calibri"/>
              </a:rPr>
              <a:t>specialisering åbner muligheder</a:t>
            </a:r>
            <a:endParaRPr sz="3400">
              <a:solidFill>
                <a:schemeClr val="dk1"/>
              </a:solidFill>
              <a:latin typeface="Calibri"/>
              <a:ea typeface="Calibri"/>
              <a:cs typeface="Calibri"/>
              <a:sym typeface="Calibri"/>
            </a:endParaRPr>
          </a:p>
          <a:p>
            <a:pPr indent="0" lvl="0" marL="914400" rtl="0" algn="l">
              <a:lnSpc>
                <a:spcPct val="90000"/>
              </a:lnSpc>
              <a:spcBef>
                <a:spcPts val="0"/>
              </a:spcBef>
              <a:spcAft>
                <a:spcPts val="0"/>
              </a:spcAft>
              <a:buNone/>
            </a:pPr>
            <a:r>
              <a:t/>
            </a:r>
            <a:endParaRPr sz="3400">
              <a:solidFill>
                <a:schemeClr val="dk1"/>
              </a:solidFill>
              <a:latin typeface="Calibri"/>
              <a:ea typeface="Calibri"/>
              <a:cs typeface="Calibri"/>
              <a:sym typeface="Calibri"/>
            </a:endParaRPr>
          </a:p>
          <a:p>
            <a:pPr indent="-444500" lvl="0" marL="457200" rtl="0" algn="l">
              <a:lnSpc>
                <a:spcPct val="90000"/>
              </a:lnSpc>
              <a:spcBef>
                <a:spcPts val="0"/>
              </a:spcBef>
              <a:spcAft>
                <a:spcPts val="0"/>
              </a:spcAft>
              <a:buClr>
                <a:schemeClr val="dk1"/>
              </a:buClr>
              <a:buSzPts val="3400"/>
              <a:buFont typeface="Calibri"/>
              <a:buChar char="-"/>
            </a:pPr>
            <a:r>
              <a:rPr b="1" lang="da-DK" sz="3400">
                <a:solidFill>
                  <a:schemeClr val="dk1"/>
                </a:solidFill>
                <a:latin typeface="Calibri"/>
                <a:ea typeface="Calibri"/>
                <a:cs typeface="Calibri"/>
                <a:sym typeface="Calibri"/>
              </a:rPr>
              <a:t>Afholdte dialogmøder med Sundhedsplejen og Jordmodercenter</a:t>
            </a:r>
            <a:r>
              <a:rPr b="1" lang="da-DK" sz="4200">
                <a:solidFill>
                  <a:schemeClr val="dk1"/>
                </a:solidFill>
                <a:latin typeface="Calibri"/>
                <a:ea typeface="Calibri"/>
                <a:cs typeface="Calibri"/>
                <a:sym typeface="Calibri"/>
              </a:rPr>
              <a:t> </a:t>
            </a:r>
            <a:endParaRPr b="1" sz="4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4200">
              <a:solidFill>
                <a:schemeClr val="dk1"/>
              </a:solidFill>
              <a:latin typeface="Calibri"/>
              <a:ea typeface="Calibri"/>
              <a:cs typeface="Calibri"/>
              <a:sym typeface="Calibri"/>
            </a:endParaRPr>
          </a:p>
          <a:p>
            <a:pPr indent="0" lvl="0" marL="0" rtl="0" algn="ctr">
              <a:lnSpc>
                <a:spcPct val="90000"/>
              </a:lnSpc>
              <a:spcBef>
                <a:spcPts val="0"/>
              </a:spcBef>
              <a:spcAft>
                <a:spcPts val="0"/>
              </a:spcAft>
              <a:buNone/>
            </a:pPr>
            <a:r>
              <a:rPr lang="da-DK" sz="4200">
                <a:solidFill>
                  <a:schemeClr val="dk1"/>
                </a:solidFill>
                <a:latin typeface="Calibri"/>
                <a:ea typeface="Calibri"/>
                <a:cs typeface="Calibri"/>
                <a:sym typeface="Calibri"/>
              </a:rPr>
              <a:t>Sundhedsplejen beskriver et behov</a:t>
            </a:r>
            <a:endParaRPr sz="4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4200">
              <a:solidFill>
                <a:schemeClr val="dk1"/>
              </a:solidFill>
              <a:latin typeface="Calibri"/>
              <a:ea typeface="Calibri"/>
              <a:cs typeface="Calibri"/>
              <a:sym typeface="Calibri"/>
            </a:endParaRPr>
          </a:p>
          <a:p>
            <a:pPr indent="-495300" lvl="0" marL="457200" rtl="0" algn="l">
              <a:lnSpc>
                <a:spcPct val="90000"/>
              </a:lnSpc>
              <a:spcBef>
                <a:spcPts val="0"/>
              </a:spcBef>
              <a:spcAft>
                <a:spcPts val="0"/>
              </a:spcAft>
              <a:buClr>
                <a:schemeClr val="dk1"/>
              </a:buClr>
              <a:buSzPts val="4200"/>
              <a:buFont typeface="Calibri"/>
              <a:buChar char="-"/>
            </a:pPr>
            <a:r>
              <a:rPr lang="da-DK" sz="4200">
                <a:solidFill>
                  <a:schemeClr val="dk1"/>
                </a:solidFill>
                <a:latin typeface="Calibri"/>
                <a:ea typeface="Calibri"/>
                <a:cs typeface="Calibri"/>
                <a:sym typeface="Calibri"/>
              </a:rPr>
              <a:t>kan vi skabe en organisatorisk ramme for samarbejdet, der sikrer, at vi får kontakt til disse familier?</a:t>
            </a:r>
            <a:endParaRPr sz="4200">
              <a:solidFill>
                <a:schemeClr val="dk1"/>
              </a:solidFill>
              <a:latin typeface="Calibri"/>
              <a:ea typeface="Calibri"/>
              <a:cs typeface="Calibri"/>
              <a:sym typeface="Calibri"/>
            </a:endParaRPr>
          </a:p>
          <a:p>
            <a:pPr indent="0" lvl="0" marL="0" rtl="0" algn="l">
              <a:lnSpc>
                <a:spcPct val="90000"/>
              </a:lnSpc>
              <a:spcBef>
                <a:spcPts val="1500"/>
              </a:spcBef>
              <a:spcAft>
                <a:spcPts val="0"/>
              </a:spcAft>
              <a:buClr>
                <a:schemeClr val="dk1"/>
              </a:buClr>
              <a:buSzPts val="1100"/>
              <a:buFont typeface="Arial"/>
              <a:buNone/>
            </a:pPr>
            <a:r>
              <a:t/>
            </a:r>
            <a:endParaRPr sz="4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4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4200">
              <a:solidFill>
                <a:schemeClr val="dk1"/>
              </a:solidFill>
              <a:latin typeface="Calibri"/>
              <a:ea typeface="Calibri"/>
              <a:cs typeface="Calibri"/>
              <a:sym typeface="Calibri"/>
            </a:endParaRPr>
          </a:p>
        </p:txBody>
      </p:sp>
      <p:pic>
        <p:nvPicPr>
          <p:cNvPr id="111" name="Google Shape;111;g14d11b41b04_0_0"/>
          <p:cNvPicPr preferRelativeResize="0"/>
          <p:nvPr>
            <p:ph idx="2" type="pic"/>
          </p:nvPr>
        </p:nvPicPr>
        <p:blipFill rotWithShape="1">
          <a:blip r:embed="rId3">
            <a:alphaModFix/>
          </a:blip>
          <a:srcRect b="0" l="27752" r="27752" t="0"/>
          <a:stretch/>
        </p:blipFill>
        <p:spPr>
          <a:xfrm>
            <a:off x="11574460" y="152400"/>
            <a:ext cx="6865800" cy="10287004"/>
          </a:xfrm>
          <a:prstGeom prst="rect">
            <a:avLst/>
          </a:prstGeom>
        </p:spPr>
      </p:pic>
      <p:sp>
        <p:nvSpPr>
          <p:cNvPr id="112" name="Google Shape;112;g14d11b41b04_0_0"/>
          <p:cNvSpPr/>
          <p:nvPr/>
        </p:nvSpPr>
        <p:spPr>
          <a:xfrm>
            <a:off x="4743875" y="6290800"/>
            <a:ext cx="979800" cy="9798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g14d11b41b04_3_18"/>
          <p:cNvPicPr preferRelativeResize="0"/>
          <p:nvPr>
            <p:ph idx="4" type="pic"/>
          </p:nvPr>
        </p:nvPicPr>
        <p:blipFill rotWithShape="1">
          <a:blip r:embed="rId3">
            <a:alphaModFix/>
          </a:blip>
          <a:srcRect b="8664" l="0" r="0" t="8656"/>
          <a:stretch/>
        </p:blipFill>
        <p:spPr>
          <a:xfrm>
            <a:off x="11422075" y="4614975"/>
            <a:ext cx="6865800" cy="5676601"/>
          </a:xfrm>
          <a:prstGeom prst="rect">
            <a:avLst/>
          </a:prstGeom>
        </p:spPr>
      </p:pic>
      <p:sp>
        <p:nvSpPr>
          <p:cNvPr id="119" name="Google Shape;119;g14d11b41b04_3_18"/>
          <p:cNvSpPr txBox="1"/>
          <p:nvPr>
            <p:ph idx="1" type="body"/>
          </p:nvPr>
        </p:nvSpPr>
        <p:spPr>
          <a:xfrm>
            <a:off x="1049825" y="1871975"/>
            <a:ext cx="10080000" cy="7200000"/>
          </a:xfrm>
          <a:prstGeom prst="rect">
            <a:avLst/>
          </a:prstGeom>
        </p:spPr>
        <p:txBody>
          <a:bodyPr anchorCtr="0" anchor="t" bIns="45700" lIns="91425" spcFirstLastPara="1" rIns="91425" wrap="square" tIns="45700">
            <a:noAutofit/>
          </a:bodyPr>
          <a:lstStyle/>
          <a:p>
            <a:pPr indent="0" lvl="0" marL="0" rtl="0" algn="ctr">
              <a:spcBef>
                <a:spcPts val="1500"/>
              </a:spcBef>
              <a:spcAft>
                <a:spcPts val="0"/>
              </a:spcAft>
              <a:buNone/>
            </a:pPr>
            <a:r>
              <a:rPr lang="da-DK"/>
              <a:t>FGT</a:t>
            </a:r>
            <a:endParaRPr/>
          </a:p>
          <a:p>
            <a:pPr indent="0" lvl="0" marL="0" rtl="0" algn="ctr">
              <a:spcBef>
                <a:spcPts val="1500"/>
              </a:spcBef>
              <a:spcAft>
                <a:spcPts val="0"/>
              </a:spcAft>
              <a:buNone/>
            </a:pPr>
            <a:r>
              <a:t/>
            </a:r>
            <a:endParaRPr/>
          </a:p>
          <a:p>
            <a:pPr indent="0" lvl="0" marL="0" rtl="0" algn="ctr">
              <a:spcBef>
                <a:spcPts val="1500"/>
              </a:spcBef>
              <a:spcAft>
                <a:spcPts val="0"/>
              </a:spcAft>
              <a:buNone/>
            </a:pPr>
            <a:r>
              <a:rPr lang="da-DK"/>
              <a:t>dialogmøde med Myndighed   </a:t>
            </a:r>
            <a:endParaRPr/>
          </a:p>
          <a:p>
            <a:pPr indent="0" lvl="0" marL="0" rtl="0" algn="ctr">
              <a:spcBef>
                <a:spcPts val="1500"/>
              </a:spcBef>
              <a:spcAft>
                <a:spcPts val="0"/>
              </a:spcAft>
              <a:buNone/>
            </a:pPr>
            <a:r>
              <a:rPr lang="da-DK"/>
              <a:t>vi er i proces</a:t>
            </a:r>
            <a:endParaRPr/>
          </a:p>
          <a:p>
            <a:pPr indent="0" lvl="0" marL="0" rtl="0" algn="ctr">
              <a:spcBef>
                <a:spcPts val="1500"/>
              </a:spcBef>
              <a:spcAft>
                <a:spcPts val="0"/>
              </a:spcAft>
              <a:buNone/>
            </a:pPr>
            <a:r>
              <a:t/>
            </a:r>
            <a:endParaRPr/>
          </a:p>
          <a:p>
            <a:pPr indent="0" lvl="0" marL="0" rtl="0" algn="ctr">
              <a:spcBef>
                <a:spcPts val="1500"/>
              </a:spcBef>
              <a:spcAft>
                <a:spcPts val="0"/>
              </a:spcAft>
              <a:buNone/>
            </a:pPr>
            <a:r>
              <a:rPr lang="da-DK"/>
              <a:t>Jordmodercenteret</a:t>
            </a:r>
            <a:endParaRPr/>
          </a:p>
          <a:p>
            <a:pPr indent="0" lvl="0" marL="0" rtl="0" algn="ctr">
              <a:spcBef>
                <a:spcPts val="1500"/>
              </a:spcBef>
              <a:spcAft>
                <a:spcPts val="0"/>
              </a:spcAft>
              <a:buNone/>
            </a:pPr>
            <a:r>
              <a:t/>
            </a:r>
            <a:endParaRPr/>
          </a:p>
          <a:p>
            <a:pPr indent="0" lvl="0" marL="0" rtl="0" algn="ctr">
              <a:spcBef>
                <a:spcPts val="1500"/>
              </a:spcBef>
              <a:spcAft>
                <a:spcPts val="0"/>
              </a:spcAft>
              <a:buNone/>
            </a:pPr>
            <a:r>
              <a:rPr lang="da-DK"/>
              <a:t>Men kan vi organisere en ramme for et samarbejde?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792000" y="792000"/>
            <a:ext cx="10080000" cy="889344"/>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da-DK"/>
              <a:t>Lovgivningsmæssig ramme</a:t>
            </a:r>
            <a:endParaRPr/>
          </a:p>
        </p:txBody>
      </p:sp>
      <p:sp>
        <p:nvSpPr>
          <p:cNvPr id="125" name="Google Shape;125;p4"/>
          <p:cNvSpPr txBox="1"/>
          <p:nvPr>
            <p:ph idx="1" type="body"/>
          </p:nvPr>
        </p:nvSpPr>
        <p:spPr>
          <a:xfrm>
            <a:off x="792000" y="1872000"/>
            <a:ext cx="10080000" cy="720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da-DK"/>
              <a:t>SL. § 11 stk. 2 og stk. 3</a:t>
            </a:r>
            <a:endParaRPr/>
          </a:p>
          <a:p>
            <a:pPr indent="-571500" lvl="0" marL="571500" rtl="0" algn="l">
              <a:lnSpc>
                <a:spcPct val="90000"/>
              </a:lnSpc>
              <a:spcBef>
                <a:spcPts val="1500"/>
              </a:spcBef>
              <a:spcAft>
                <a:spcPts val="0"/>
              </a:spcAft>
              <a:buClr>
                <a:schemeClr val="dk1"/>
              </a:buClr>
              <a:buSzPts val="4200"/>
              <a:buFont typeface="Arial"/>
              <a:buChar char="•"/>
            </a:pPr>
            <a:r>
              <a:rPr lang="da-DK"/>
              <a:t> </a:t>
            </a:r>
            <a:r>
              <a:rPr lang="da-DK" sz="2400"/>
              <a:t>Stk. 2 Kommunalbestyrelsen skal som led i det tidlige forebyggende arbejde sørge for, at forældre med børn og unge eller andre, der faktisk sørger for et barn eller en ung, kan få en gratis familieorienteret rådgivning til løsning af vanskeligheder i familien. Kommunalbestyrelsen er forpligtet til ved opsøgende arbejde at tilbyde denne rådgivning til </a:t>
            </a:r>
            <a:r>
              <a:rPr lang="da-DK" sz="2400"/>
              <a:t>enhver</a:t>
            </a:r>
            <a:r>
              <a:rPr lang="da-DK" sz="2400"/>
              <a:t>, som på grund af særlige forhold må antages at have behov for det. Tilbuddet om rådgivning skal også omfatte vordende forældre. Såvel forældre som børn og unge, der alene søger rådgivning, skal kunne modtage denne anonymt og som et åbent tilbud.</a:t>
            </a:r>
            <a:endParaRPr/>
          </a:p>
          <a:p>
            <a:pPr indent="-419100" lvl="0" marL="571500" rtl="0" algn="l">
              <a:lnSpc>
                <a:spcPct val="90000"/>
              </a:lnSpc>
              <a:spcBef>
                <a:spcPts val="1500"/>
              </a:spcBef>
              <a:spcAft>
                <a:spcPts val="0"/>
              </a:spcAft>
              <a:buClr>
                <a:schemeClr val="dk1"/>
              </a:buClr>
              <a:buSzPts val="2400"/>
              <a:buFont typeface="Arial"/>
              <a:buNone/>
            </a:pPr>
            <a:r>
              <a:t/>
            </a:r>
            <a:endParaRPr sz="2400"/>
          </a:p>
          <a:p>
            <a:pPr indent="-571500" lvl="0" marL="571500" rtl="0" algn="l">
              <a:lnSpc>
                <a:spcPct val="90000"/>
              </a:lnSpc>
              <a:spcBef>
                <a:spcPts val="1500"/>
              </a:spcBef>
              <a:spcAft>
                <a:spcPts val="0"/>
              </a:spcAft>
              <a:buClr>
                <a:schemeClr val="dk1"/>
              </a:buClr>
              <a:buSzPts val="2400"/>
              <a:buFont typeface="Arial"/>
              <a:buChar char="•"/>
            </a:pPr>
            <a:r>
              <a:rPr lang="da-DK" sz="2400"/>
              <a:t>Stk. 3</a:t>
            </a:r>
            <a:r>
              <a:rPr b="1" lang="da-DK" sz="2400"/>
              <a:t>. </a:t>
            </a:r>
            <a:r>
              <a:rPr lang="da-DK" sz="2400"/>
              <a:t>Kommunalbestyrelsen skal tilbyde en forebyggende indsats til barnet, den unge eller familien, når det vurderes, at støtte efter nr. 1-4 kan imødekomme barnets eller den unges behov. Kommunalbestyrelsen kan tilbyde følgende forebyggende indsatser: 1. Konsulentbistand, herunder familierettede ind satser. 2. Netværks- eller samtalegrupper. 3. Rådgivning om familieplanlægning. 4. Andre indsatser, der har til formål at forebygge et barns eller en ungs eller familiens vanskeligheder</a:t>
            </a:r>
            <a:endParaRPr/>
          </a:p>
        </p:txBody>
      </p:sp>
      <p:pic>
        <p:nvPicPr>
          <p:cNvPr id="126" name="Google Shape;126;p4"/>
          <p:cNvPicPr preferRelativeResize="0"/>
          <p:nvPr/>
        </p:nvPicPr>
        <p:blipFill rotWithShape="1">
          <a:blip r:embed="rId3">
            <a:alphaModFix/>
          </a:blip>
          <a:srcRect b="18446" l="0" r="0" t="18446"/>
          <a:stretch/>
        </p:blipFill>
        <p:spPr>
          <a:xfrm>
            <a:off x="11320325" y="3631749"/>
            <a:ext cx="6967676" cy="3935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5"/>
          <p:cNvPicPr preferRelativeResize="0"/>
          <p:nvPr>
            <p:ph idx="2" type="pic"/>
          </p:nvPr>
        </p:nvPicPr>
        <p:blipFill rotWithShape="1">
          <a:blip r:embed="rId3">
            <a:alphaModFix/>
          </a:blip>
          <a:srcRect b="2749" l="0" r="0" t="2749"/>
          <a:stretch/>
        </p:blipFill>
        <p:spPr>
          <a:xfrm>
            <a:off x="11883800" y="2640850"/>
            <a:ext cx="6141474" cy="5803701"/>
          </a:xfrm>
          <a:prstGeom prst="rect">
            <a:avLst/>
          </a:prstGeom>
          <a:noFill/>
          <a:ln>
            <a:noFill/>
          </a:ln>
        </p:spPr>
      </p:pic>
      <p:sp>
        <p:nvSpPr>
          <p:cNvPr id="132" name="Google Shape;132;p5"/>
          <p:cNvSpPr txBox="1"/>
          <p:nvPr>
            <p:ph type="title"/>
          </p:nvPr>
        </p:nvSpPr>
        <p:spPr>
          <a:xfrm>
            <a:off x="792000" y="792000"/>
            <a:ext cx="10080000" cy="889344"/>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da-DK"/>
              <a:t>Vurderingen af §11,2 &amp; §11,3</a:t>
            </a:r>
            <a:endParaRPr/>
          </a:p>
        </p:txBody>
      </p:sp>
      <p:sp>
        <p:nvSpPr>
          <p:cNvPr id="133" name="Google Shape;133;p5"/>
          <p:cNvSpPr txBox="1"/>
          <p:nvPr>
            <p:ph idx="1" type="body"/>
          </p:nvPr>
        </p:nvSpPr>
        <p:spPr>
          <a:xfrm>
            <a:off x="792000" y="2837800"/>
            <a:ext cx="10080000" cy="62343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1200"/>
              </a:spcBef>
              <a:spcAft>
                <a:spcPts val="0"/>
              </a:spcAft>
              <a:buSzPts val="3200"/>
              <a:buChar char="●"/>
            </a:pPr>
            <a:r>
              <a:rPr lang="da-DK" sz="3200"/>
              <a:t>Når man har fået kendskab til, at et barn eller ung har behov for særlig støtte er der særligt tre faser, der gør sig gældende. Der skal der ske en indledende vurdering af problemerne og en stillingtagen til, om problemerne kan afhjælpes med forebyggende støtte efter § 11, stk. 3.</a:t>
            </a:r>
            <a:endParaRPr sz="3200"/>
          </a:p>
          <a:p>
            <a:pPr indent="0" lvl="0" marL="0" rtl="0" algn="l">
              <a:lnSpc>
                <a:spcPct val="90000"/>
              </a:lnSpc>
              <a:spcBef>
                <a:spcPts val="1200"/>
              </a:spcBef>
              <a:spcAft>
                <a:spcPts val="0"/>
              </a:spcAft>
              <a:buClr>
                <a:schemeClr val="dk1"/>
              </a:buClr>
              <a:buSzPts val="42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g14d11b41b04_1_1"/>
          <p:cNvPicPr preferRelativeResize="0"/>
          <p:nvPr>
            <p:ph idx="2" type="pic"/>
          </p:nvPr>
        </p:nvPicPr>
        <p:blipFill rotWithShape="1">
          <a:blip r:embed="rId3">
            <a:alphaModFix/>
          </a:blip>
          <a:srcRect b="0" l="16625" r="16632" t="0"/>
          <a:stretch/>
        </p:blipFill>
        <p:spPr>
          <a:xfrm>
            <a:off x="12681053" y="2670400"/>
            <a:ext cx="4857300" cy="7277675"/>
          </a:xfrm>
          <a:prstGeom prst="rect">
            <a:avLst/>
          </a:prstGeom>
        </p:spPr>
      </p:pic>
      <p:sp>
        <p:nvSpPr>
          <p:cNvPr id="140" name="Google Shape;140;g14d11b41b04_1_1"/>
          <p:cNvSpPr txBox="1"/>
          <p:nvPr>
            <p:ph type="title"/>
          </p:nvPr>
        </p:nvSpPr>
        <p:spPr>
          <a:xfrm>
            <a:off x="792075" y="721925"/>
            <a:ext cx="10080000" cy="889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SzPts val="990"/>
              <a:buNone/>
            </a:pPr>
            <a:r>
              <a:rPr lang="da-DK" sz="5640"/>
              <a:t>Vurdering af §11, 3 forløb</a:t>
            </a:r>
            <a:endParaRPr sz="5640"/>
          </a:p>
        </p:txBody>
      </p:sp>
      <p:sp>
        <p:nvSpPr>
          <p:cNvPr id="141" name="Google Shape;141;g14d11b41b04_1_1"/>
          <p:cNvSpPr txBox="1"/>
          <p:nvPr>
            <p:ph idx="1" type="body"/>
          </p:nvPr>
        </p:nvSpPr>
        <p:spPr>
          <a:xfrm>
            <a:off x="792075" y="1872000"/>
            <a:ext cx="10080000" cy="68181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None/>
            </a:pPr>
            <a:r>
              <a:rPr lang="da-DK" sz="2800">
                <a:latin typeface="Times New Roman"/>
                <a:ea typeface="Times New Roman"/>
                <a:cs typeface="Times New Roman"/>
                <a:sym typeface="Times New Roman"/>
              </a:rPr>
              <a:t> </a:t>
            </a:r>
            <a:r>
              <a:rPr b="1" lang="da-DK" sz="3200"/>
              <a:t>Kompleksitet</a:t>
            </a:r>
            <a:endParaRPr b="1" sz="3200"/>
          </a:p>
          <a:p>
            <a:pPr indent="0" lvl="0" marL="0" rtl="0" algn="l">
              <a:lnSpc>
                <a:spcPct val="115000"/>
              </a:lnSpc>
              <a:spcBef>
                <a:spcPts val="1200"/>
              </a:spcBef>
              <a:spcAft>
                <a:spcPts val="0"/>
              </a:spcAft>
              <a:buNone/>
            </a:pPr>
            <a:r>
              <a:rPr i="1" lang="da-DK" sz="2900"/>
              <a:t>I forhold til en vurdering af kompleksiteten i en </a:t>
            </a:r>
            <a:r>
              <a:rPr i="1" lang="da-DK" sz="2900"/>
              <a:t>problemstilling</a:t>
            </a:r>
            <a:r>
              <a:rPr i="1" lang="da-DK" sz="2900"/>
              <a:t>, kan det være afgørende om:</a:t>
            </a:r>
            <a:br>
              <a:rPr i="1" lang="da-DK" sz="2900"/>
            </a:br>
            <a:endParaRPr i="1" sz="2900"/>
          </a:p>
          <a:p>
            <a:pPr indent="-412750" lvl="0" marL="457200" rtl="0" algn="l">
              <a:lnSpc>
                <a:spcPct val="115000"/>
              </a:lnSpc>
              <a:spcBef>
                <a:spcPts val="1200"/>
              </a:spcBef>
              <a:spcAft>
                <a:spcPts val="0"/>
              </a:spcAft>
              <a:buSzPts val="2900"/>
              <a:buFont typeface="Calibri"/>
              <a:buChar char="●"/>
            </a:pPr>
            <a:r>
              <a:rPr lang="da-DK" sz="2900"/>
              <a:t>Problemstillingen er relateret til en specifik enkeltstående hændelse</a:t>
            </a:r>
            <a:br>
              <a:rPr lang="da-DK" sz="2900"/>
            </a:br>
            <a:endParaRPr sz="2900"/>
          </a:p>
          <a:p>
            <a:pPr indent="-412750" lvl="0" marL="457200" rtl="0" algn="l">
              <a:lnSpc>
                <a:spcPct val="115000"/>
              </a:lnSpc>
              <a:spcBef>
                <a:spcPts val="0"/>
              </a:spcBef>
              <a:spcAft>
                <a:spcPts val="0"/>
              </a:spcAft>
              <a:buSzPts val="2900"/>
              <a:buFont typeface="Calibri"/>
              <a:buChar char="●"/>
            </a:pPr>
            <a:r>
              <a:rPr lang="da-DK" sz="2900"/>
              <a:t>Der er tale om en afgrænset problemstilling</a:t>
            </a:r>
            <a:br>
              <a:rPr lang="da-DK" sz="2900"/>
            </a:br>
            <a:endParaRPr sz="2900"/>
          </a:p>
          <a:p>
            <a:pPr indent="-412750" lvl="0" marL="457200" rtl="0" algn="l">
              <a:lnSpc>
                <a:spcPct val="115000"/>
              </a:lnSpc>
              <a:spcBef>
                <a:spcPts val="0"/>
              </a:spcBef>
              <a:spcAft>
                <a:spcPts val="0"/>
              </a:spcAft>
              <a:buSzPts val="2900"/>
              <a:buFont typeface="Calibri"/>
              <a:buChar char="●"/>
            </a:pPr>
            <a:r>
              <a:rPr lang="da-DK" sz="2900"/>
              <a:t>Der tidligere har været bekymring for barnet eller den unge, hvad denne bekymring gik ud på, og om der blev taget hånd om bekymringer</a:t>
            </a:r>
            <a:endParaRPr sz="5200"/>
          </a:p>
        </p:txBody>
      </p:sp>
    </p:spTree>
  </p:cSld>
  <p:clrMapOvr>
    <a:masterClrMapping/>
  </p:clrMapOvr>
</p:sld>
</file>

<file path=ppt/theme/theme1.xml><?xml version="1.0" encoding="utf-8"?>
<a:theme xmlns:a="http://schemas.openxmlformats.org/drawingml/2006/main" xmlns:r="http://schemas.openxmlformats.org/officeDocument/2006/relationships" name="1_Brugerdefineret design">
  <a:themeElements>
    <a:clrScheme name="Brugerdefineret 1">
      <a:dk1>
        <a:srgbClr val="000000"/>
      </a:dk1>
      <a:lt1>
        <a:srgbClr val="FFFFFF"/>
      </a:lt1>
      <a:dk2>
        <a:srgbClr val="8D9950"/>
      </a:dk2>
      <a:lt2>
        <a:srgbClr val="FFFFFF"/>
      </a:lt2>
      <a:accent1>
        <a:srgbClr val="8D9950"/>
      </a:accent1>
      <a:accent2>
        <a:srgbClr val="000000"/>
      </a:accent2>
      <a:accent3>
        <a:srgbClr val="FFFFFF"/>
      </a:accent3>
      <a:accent4>
        <a:srgbClr val="8D9950"/>
      </a:accent4>
      <a:accent5>
        <a:srgbClr val="8D9950"/>
      </a:accent5>
      <a:accent6>
        <a:srgbClr val="8D9950"/>
      </a:accent6>
      <a:hlink>
        <a:srgbClr val="000000"/>
      </a:hlink>
      <a:folHlink>
        <a:srgbClr val="8D99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2022-10-26T07:10:24Z</dcterms:created>
</cp:coreProperties>
</file>