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2.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7" r:id="rId2"/>
    <p:sldId id="258" r:id="rId3"/>
    <p:sldId id="277" r:id="rId4"/>
    <p:sldId id="293" r:id="rId5"/>
    <p:sldId id="260" r:id="rId6"/>
    <p:sldId id="285" r:id="rId7"/>
    <p:sldId id="286" r:id="rId8"/>
    <p:sldId id="287" r:id="rId9"/>
    <p:sldId id="297" r:id="rId10"/>
    <p:sldId id="261" r:id="rId11"/>
    <p:sldId id="262" r:id="rId12"/>
    <p:sldId id="263" r:id="rId13"/>
    <p:sldId id="264" r:id="rId14"/>
    <p:sldId id="265" r:id="rId15"/>
    <p:sldId id="278" r:id="rId16"/>
    <p:sldId id="266" r:id="rId17"/>
    <p:sldId id="267" r:id="rId18"/>
    <p:sldId id="275" r:id="rId19"/>
    <p:sldId id="268" r:id="rId20"/>
    <p:sldId id="296" r:id="rId21"/>
    <p:sldId id="259" r:id="rId22"/>
    <p:sldId id="284" r:id="rId23"/>
    <p:sldId id="289" r:id="rId24"/>
    <p:sldId id="298" r:id="rId25"/>
    <p:sldId id="299" r:id="rId26"/>
    <p:sldId id="300" r:id="rId27"/>
    <p:sldId id="302" r:id="rId28"/>
    <p:sldId id="288" r:id="rId29"/>
    <p:sldId id="269" r:id="rId30"/>
    <p:sldId id="270" r:id="rId31"/>
    <p:sldId id="271" r:id="rId32"/>
    <p:sldId id="272" r:id="rId33"/>
    <p:sldId id="273" r:id="rId34"/>
    <p:sldId id="279" r:id="rId35"/>
    <p:sldId id="280" r:id="rId36"/>
    <p:sldId id="281" r:id="rId37"/>
    <p:sldId id="282" r:id="rId38"/>
    <p:sldId id="283" r:id="rId39"/>
    <p:sldId id="276" r:id="rId40"/>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uise Dyrby" initials="LD" lastIdx="15" clrIdx="0">
    <p:extLst>
      <p:ext uri="{19B8F6BF-5375-455C-9EA6-DF929625EA0E}">
        <p15:presenceInfo xmlns:p15="http://schemas.microsoft.com/office/powerpoint/2012/main" userId="S-1-5-21-1136665172-943260962-315576832-623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48331" autoAdjust="0"/>
  </p:normalViewPr>
  <p:slideViewPr>
    <p:cSldViewPr snapToGrid="0">
      <p:cViewPr varScale="1">
        <p:scale>
          <a:sx n="56" d="100"/>
          <a:sy n="56" d="100"/>
        </p:scale>
        <p:origin x="265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1-11T14:49:24.327" idx="14">
    <p:pos x="10" y="10"/>
    <p:text>Disse tre niveauer er forbundet med hinanden gennem massive nerveforbindelser, men har på samme tid hver sin struktur og kan fungerer som tre hjerner i en, delvist uafhængige af hinanden. Udvekslingen af information mellem de tre hjernestrukturer indeholder hver især mere information, end hvis den enkelte hjernestruktur fungerede for sig selv, og man kan således ud fra en systemsik betragtning sige, at helheden er mere end summen af de enkelte dele.  side 168 Susan Hart</p:text>
    <p:extLst>
      <p:ext uri="{C676402C-5697-4E1C-873F-D02D1690AC5C}">
        <p15:threadingInfo xmlns:p15="http://schemas.microsoft.com/office/powerpoint/2012/main" timeZoneBias="-60"/>
      </p:ext>
    </p:extLst>
  </p:cm>
  <p:cm authorId="1" dt="2019-11-11T14:52:15.113" idx="15">
    <p:pos x="146" y="146"/>
    <p:text>For at danne et overblik over hjernen og dens strukturer vil vi se nærmere på de tre niveauer hver for sig. Først gennemgås det nederste niveau - det mest primitive, som består af lillehjernen, hejernestammen og det autonome nervesystem. Herunder vil jeg også komme ind på det retikulære aktiveringssystem samt det sympatiske og parasympatiske nervesystem, som er dele af henholdsvis hjernestammen og det autonome hjernesystem</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11-08T16:44:55.265" idx="12">
    <p:pos x="7152" y="230"/>
    <p:text>her er jeg nok nødt til at nævne epigenitik og vise bogen om Dion Sommer</p:text>
    <p:extLst>
      <p:ext uri="{C676402C-5697-4E1C-873F-D02D1690AC5C}">
        <p15:threadingInfo xmlns:p15="http://schemas.microsoft.com/office/powerpoint/2012/main" timeZoneBias="-60"/>
      </p:ext>
    </p:extLst>
  </p:cm>
  <p:cm authorId="1" dt="2019-11-08T16:47:05.544" idx="13">
    <p:pos x="7152" y="366"/>
    <p:text>Ligeledes nævne noget med prædisponerende faktorer, der både beskyttende og risikobestemte</p:text>
    <p:extLst>
      <p:ext uri="{C676402C-5697-4E1C-873F-D02D1690AC5C}">
        <p15:threadingInfo xmlns:p15="http://schemas.microsoft.com/office/powerpoint/2012/main" timeZoneBias="-60">
          <p15:parentCm authorId="1" idx="12"/>
        </p15:threadingInfo>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FA3937-47C5-4D8D-8CAE-625B84F0B052}" type="doc">
      <dgm:prSet loTypeId="urn:microsoft.com/office/officeart/2005/8/layout/cycle8" loCatId="cycle" qsTypeId="urn:microsoft.com/office/officeart/2005/8/quickstyle/simple1" qsCatId="simple" csTypeId="urn:microsoft.com/office/officeart/2005/8/colors/accent1_2" csCatId="accent1" phldr="1"/>
      <dgm:spPr/>
    </dgm:pt>
    <dgm:pt modelId="{B8BBE790-D13A-4715-8115-4734185372EB}">
      <dgm:prSet phldrT="[Tekst]"/>
      <dgm:spPr>
        <a:solidFill>
          <a:schemeClr val="accent6">
            <a:lumMod val="40000"/>
            <a:lumOff val="60000"/>
          </a:schemeClr>
        </a:solidFill>
      </dgm:spPr>
      <dgm:t>
        <a:bodyPr/>
        <a:lstStyle/>
        <a:p>
          <a:r>
            <a:rPr lang="da-DK" dirty="0" smtClean="0">
              <a:solidFill>
                <a:schemeClr val="tx1"/>
              </a:solidFill>
            </a:rPr>
            <a:t>Belastningsbalance giver </a:t>
          </a:r>
          <a:r>
            <a:rPr lang="da-DK" b="1" dirty="0" smtClean="0">
              <a:solidFill>
                <a:schemeClr val="tx1"/>
              </a:solidFill>
            </a:rPr>
            <a:t>håndterbarhed</a:t>
          </a:r>
        </a:p>
        <a:p>
          <a:r>
            <a:rPr lang="da-DK" dirty="0" smtClean="0">
              <a:solidFill>
                <a:schemeClr val="tx1"/>
              </a:solidFill>
            </a:rPr>
            <a:t>”at klare det”</a:t>
          </a:r>
          <a:endParaRPr lang="da-DK" dirty="0">
            <a:solidFill>
              <a:schemeClr val="tx1"/>
            </a:solidFill>
          </a:endParaRPr>
        </a:p>
      </dgm:t>
    </dgm:pt>
    <dgm:pt modelId="{36595C44-C6E8-49FE-B431-4B5C62CD924C}" type="parTrans" cxnId="{D549BC9D-252C-413D-A142-D195093ACF92}">
      <dgm:prSet/>
      <dgm:spPr/>
      <dgm:t>
        <a:bodyPr/>
        <a:lstStyle/>
        <a:p>
          <a:endParaRPr lang="da-DK"/>
        </a:p>
      </dgm:t>
    </dgm:pt>
    <dgm:pt modelId="{92087491-FE27-4905-9CCD-DEA7637E7061}" type="sibTrans" cxnId="{D549BC9D-252C-413D-A142-D195093ACF92}">
      <dgm:prSet/>
      <dgm:spPr/>
      <dgm:t>
        <a:bodyPr/>
        <a:lstStyle/>
        <a:p>
          <a:endParaRPr lang="da-DK"/>
        </a:p>
      </dgm:t>
    </dgm:pt>
    <dgm:pt modelId="{CBEBE9CC-6E8B-43CE-BD70-E15C0ABEA82D}">
      <dgm:prSet phldrT="[Tekst]"/>
      <dgm:spPr>
        <a:solidFill>
          <a:schemeClr val="accent6">
            <a:lumMod val="40000"/>
            <a:lumOff val="60000"/>
          </a:schemeClr>
        </a:solidFill>
      </dgm:spPr>
      <dgm:t>
        <a:bodyPr/>
        <a:lstStyle/>
        <a:p>
          <a:r>
            <a:rPr lang="da-DK" dirty="0" smtClean="0">
              <a:solidFill>
                <a:schemeClr val="tx1"/>
              </a:solidFill>
            </a:rPr>
            <a:t>Forudsigelighed giver </a:t>
          </a:r>
          <a:r>
            <a:rPr lang="da-DK" b="1" dirty="0" smtClean="0">
              <a:solidFill>
                <a:schemeClr val="tx1"/>
              </a:solidFill>
            </a:rPr>
            <a:t>begribelighed</a:t>
          </a:r>
        </a:p>
        <a:p>
          <a:r>
            <a:rPr lang="da-DK" dirty="0" smtClean="0">
              <a:solidFill>
                <a:schemeClr val="tx1"/>
              </a:solidFill>
            </a:rPr>
            <a:t>”at forstå sig selv og omverdenen”</a:t>
          </a:r>
          <a:endParaRPr lang="da-DK" dirty="0">
            <a:solidFill>
              <a:schemeClr val="tx1"/>
            </a:solidFill>
          </a:endParaRPr>
        </a:p>
      </dgm:t>
    </dgm:pt>
    <dgm:pt modelId="{2000DA89-01F7-4D4C-B79F-B78FB477BACB}" type="parTrans" cxnId="{615D9916-F6F1-4631-A4F9-C18FDBEB7AE0}">
      <dgm:prSet/>
      <dgm:spPr/>
      <dgm:t>
        <a:bodyPr/>
        <a:lstStyle/>
        <a:p>
          <a:endParaRPr lang="da-DK"/>
        </a:p>
      </dgm:t>
    </dgm:pt>
    <dgm:pt modelId="{9ED58A2E-1934-4120-A458-16395F3E5BDF}" type="sibTrans" cxnId="{615D9916-F6F1-4631-A4F9-C18FDBEB7AE0}">
      <dgm:prSet/>
      <dgm:spPr/>
      <dgm:t>
        <a:bodyPr/>
        <a:lstStyle/>
        <a:p>
          <a:endParaRPr lang="da-DK"/>
        </a:p>
      </dgm:t>
    </dgm:pt>
    <dgm:pt modelId="{47F82D54-8117-4A59-A998-9B87E353EF22}">
      <dgm:prSet phldrT="[Tekst]"/>
      <dgm:spPr>
        <a:solidFill>
          <a:schemeClr val="accent6">
            <a:lumMod val="40000"/>
            <a:lumOff val="60000"/>
          </a:schemeClr>
        </a:solidFill>
      </dgm:spPr>
      <dgm:t>
        <a:bodyPr/>
        <a:lstStyle/>
        <a:p>
          <a:r>
            <a:rPr lang="da-DK" dirty="0" smtClean="0">
              <a:solidFill>
                <a:schemeClr val="tx1"/>
              </a:solidFill>
            </a:rPr>
            <a:t>Delagtighed giver </a:t>
          </a:r>
          <a:r>
            <a:rPr lang="da-DK" b="1" dirty="0" smtClean="0">
              <a:solidFill>
                <a:schemeClr val="tx1"/>
              </a:solidFill>
            </a:rPr>
            <a:t>meningsfuldhed</a:t>
          </a:r>
        </a:p>
        <a:p>
          <a:r>
            <a:rPr lang="da-DK" dirty="0" smtClean="0">
              <a:solidFill>
                <a:schemeClr val="tx1"/>
              </a:solidFill>
            </a:rPr>
            <a:t>”at finde meningen, håbet og motivationen”</a:t>
          </a:r>
          <a:endParaRPr lang="da-DK" dirty="0">
            <a:solidFill>
              <a:schemeClr val="tx1"/>
            </a:solidFill>
          </a:endParaRPr>
        </a:p>
      </dgm:t>
    </dgm:pt>
    <dgm:pt modelId="{5F938718-0656-4014-B9E0-D1BB2B019DA3}" type="parTrans" cxnId="{D0E47671-7A68-4F10-9E03-3F0236838D90}">
      <dgm:prSet/>
      <dgm:spPr/>
      <dgm:t>
        <a:bodyPr/>
        <a:lstStyle/>
        <a:p>
          <a:endParaRPr lang="da-DK"/>
        </a:p>
      </dgm:t>
    </dgm:pt>
    <dgm:pt modelId="{46A422D9-D7ED-4407-8D3A-3D0ED47D6EFD}" type="sibTrans" cxnId="{D0E47671-7A68-4F10-9E03-3F0236838D90}">
      <dgm:prSet/>
      <dgm:spPr/>
      <dgm:t>
        <a:bodyPr/>
        <a:lstStyle/>
        <a:p>
          <a:endParaRPr lang="da-DK"/>
        </a:p>
      </dgm:t>
    </dgm:pt>
    <dgm:pt modelId="{3939D368-1B5E-4A26-A5DB-45DFD4E2E760}" type="pres">
      <dgm:prSet presAssocID="{73FA3937-47C5-4D8D-8CAE-625B84F0B052}" presName="compositeShape" presStyleCnt="0">
        <dgm:presLayoutVars>
          <dgm:chMax val="7"/>
          <dgm:dir/>
          <dgm:resizeHandles val="exact"/>
        </dgm:presLayoutVars>
      </dgm:prSet>
      <dgm:spPr/>
    </dgm:pt>
    <dgm:pt modelId="{010E2DBB-D447-49ED-B8B4-1D513300A0F8}" type="pres">
      <dgm:prSet presAssocID="{73FA3937-47C5-4D8D-8CAE-625B84F0B052}" presName="wedge1" presStyleLbl="node1" presStyleIdx="0" presStyleCnt="3" custLinFactNeighborY="-1626"/>
      <dgm:spPr/>
      <dgm:t>
        <a:bodyPr/>
        <a:lstStyle/>
        <a:p>
          <a:endParaRPr lang="da-DK"/>
        </a:p>
      </dgm:t>
    </dgm:pt>
    <dgm:pt modelId="{D0BC76B1-652C-4E54-978B-1C499EC94372}" type="pres">
      <dgm:prSet presAssocID="{73FA3937-47C5-4D8D-8CAE-625B84F0B052}" presName="dummy1a" presStyleCnt="0"/>
      <dgm:spPr/>
    </dgm:pt>
    <dgm:pt modelId="{F0C7EBCA-EDAE-4DC4-94FF-37D95E58F7D7}" type="pres">
      <dgm:prSet presAssocID="{73FA3937-47C5-4D8D-8CAE-625B84F0B052}" presName="dummy1b" presStyleCnt="0"/>
      <dgm:spPr/>
    </dgm:pt>
    <dgm:pt modelId="{72459CD0-C957-45A5-922D-1BEC629FF5F6}" type="pres">
      <dgm:prSet presAssocID="{73FA3937-47C5-4D8D-8CAE-625B84F0B052}" presName="wedge1Tx" presStyleLbl="node1" presStyleIdx="0" presStyleCnt="3">
        <dgm:presLayoutVars>
          <dgm:chMax val="0"/>
          <dgm:chPref val="0"/>
          <dgm:bulletEnabled val="1"/>
        </dgm:presLayoutVars>
      </dgm:prSet>
      <dgm:spPr/>
      <dgm:t>
        <a:bodyPr/>
        <a:lstStyle/>
        <a:p>
          <a:endParaRPr lang="da-DK"/>
        </a:p>
      </dgm:t>
    </dgm:pt>
    <dgm:pt modelId="{3CDE70E2-FDE9-4705-89BC-3FAA5E2FAF4B}" type="pres">
      <dgm:prSet presAssocID="{73FA3937-47C5-4D8D-8CAE-625B84F0B052}" presName="wedge2" presStyleLbl="node1" presStyleIdx="1" presStyleCnt="3" custLinFactNeighborX="-692" custLinFactNeighborY="-1237"/>
      <dgm:spPr/>
      <dgm:t>
        <a:bodyPr/>
        <a:lstStyle/>
        <a:p>
          <a:endParaRPr lang="da-DK"/>
        </a:p>
      </dgm:t>
    </dgm:pt>
    <dgm:pt modelId="{36B02E92-0BE1-44F3-9393-CCC740073289}" type="pres">
      <dgm:prSet presAssocID="{73FA3937-47C5-4D8D-8CAE-625B84F0B052}" presName="dummy2a" presStyleCnt="0"/>
      <dgm:spPr/>
    </dgm:pt>
    <dgm:pt modelId="{337E3388-E0DA-484A-A0D6-1582143EC5DA}" type="pres">
      <dgm:prSet presAssocID="{73FA3937-47C5-4D8D-8CAE-625B84F0B052}" presName="dummy2b" presStyleCnt="0"/>
      <dgm:spPr/>
    </dgm:pt>
    <dgm:pt modelId="{6EBC427D-9794-4D0E-9F97-315D3C141753}" type="pres">
      <dgm:prSet presAssocID="{73FA3937-47C5-4D8D-8CAE-625B84F0B052}" presName="wedge2Tx" presStyleLbl="node1" presStyleIdx="1" presStyleCnt="3">
        <dgm:presLayoutVars>
          <dgm:chMax val="0"/>
          <dgm:chPref val="0"/>
          <dgm:bulletEnabled val="1"/>
        </dgm:presLayoutVars>
      </dgm:prSet>
      <dgm:spPr/>
      <dgm:t>
        <a:bodyPr/>
        <a:lstStyle/>
        <a:p>
          <a:endParaRPr lang="da-DK"/>
        </a:p>
      </dgm:t>
    </dgm:pt>
    <dgm:pt modelId="{77ADCB42-AF77-4EC4-9243-52FE38C79FA3}" type="pres">
      <dgm:prSet presAssocID="{73FA3937-47C5-4D8D-8CAE-625B84F0B052}" presName="wedge3" presStyleLbl="node1" presStyleIdx="2" presStyleCnt="3" custLinFactNeighborX="1367" custLinFactNeighborY="-1237"/>
      <dgm:spPr/>
      <dgm:t>
        <a:bodyPr/>
        <a:lstStyle/>
        <a:p>
          <a:endParaRPr lang="da-DK"/>
        </a:p>
      </dgm:t>
    </dgm:pt>
    <dgm:pt modelId="{365BCBD0-2766-43F8-B940-683087F7C244}" type="pres">
      <dgm:prSet presAssocID="{73FA3937-47C5-4D8D-8CAE-625B84F0B052}" presName="dummy3a" presStyleCnt="0"/>
      <dgm:spPr/>
    </dgm:pt>
    <dgm:pt modelId="{23B1655F-ECB4-4B5F-B4D0-859BE4368641}" type="pres">
      <dgm:prSet presAssocID="{73FA3937-47C5-4D8D-8CAE-625B84F0B052}" presName="dummy3b" presStyleCnt="0"/>
      <dgm:spPr/>
    </dgm:pt>
    <dgm:pt modelId="{3153068F-F03B-46FC-9DB4-BC26952C7006}" type="pres">
      <dgm:prSet presAssocID="{73FA3937-47C5-4D8D-8CAE-625B84F0B052}" presName="wedge3Tx" presStyleLbl="node1" presStyleIdx="2" presStyleCnt="3">
        <dgm:presLayoutVars>
          <dgm:chMax val="0"/>
          <dgm:chPref val="0"/>
          <dgm:bulletEnabled val="1"/>
        </dgm:presLayoutVars>
      </dgm:prSet>
      <dgm:spPr/>
      <dgm:t>
        <a:bodyPr/>
        <a:lstStyle/>
        <a:p>
          <a:endParaRPr lang="da-DK"/>
        </a:p>
      </dgm:t>
    </dgm:pt>
    <dgm:pt modelId="{8EECB30C-CA96-42FD-A009-E5585069E46B}" type="pres">
      <dgm:prSet presAssocID="{92087491-FE27-4905-9CCD-DEA7637E7061}" presName="arrowWedge1" presStyleLbl="fgSibTrans2D1" presStyleIdx="0" presStyleCnt="3"/>
      <dgm:spPr>
        <a:solidFill>
          <a:schemeClr val="accent6"/>
        </a:solidFill>
      </dgm:spPr>
    </dgm:pt>
    <dgm:pt modelId="{38E0719D-6C47-46AE-8147-13E992925CF3}" type="pres">
      <dgm:prSet presAssocID="{9ED58A2E-1934-4120-A458-16395F3E5BDF}" presName="arrowWedge2" presStyleLbl="fgSibTrans2D1" presStyleIdx="1" presStyleCnt="3"/>
      <dgm:spPr>
        <a:solidFill>
          <a:schemeClr val="accent6"/>
        </a:solidFill>
      </dgm:spPr>
    </dgm:pt>
    <dgm:pt modelId="{2F8ACA0B-A3A1-4D61-B089-3086C23D0B33}" type="pres">
      <dgm:prSet presAssocID="{46A422D9-D7ED-4407-8D3A-3D0ED47D6EFD}" presName="arrowWedge3" presStyleLbl="fgSibTrans2D1" presStyleIdx="2" presStyleCnt="3" custLinFactNeighborX="-550" custLinFactNeighborY="13"/>
      <dgm:spPr>
        <a:solidFill>
          <a:schemeClr val="accent6"/>
        </a:solidFill>
        <a:ln>
          <a:solidFill>
            <a:schemeClr val="accent6">
              <a:lumMod val="75000"/>
            </a:schemeClr>
          </a:solidFill>
        </a:ln>
      </dgm:spPr>
    </dgm:pt>
  </dgm:ptLst>
  <dgm:cxnLst>
    <dgm:cxn modelId="{615D9916-F6F1-4631-A4F9-C18FDBEB7AE0}" srcId="{73FA3937-47C5-4D8D-8CAE-625B84F0B052}" destId="{CBEBE9CC-6E8B-43CE-BD70-E15C0ABEA82D}" srcOrd="1" destOrd="0" parTransId="{2000DA89-01F7-4D4C-B79F-B78FB477BACB}" sibTransId="{9ED58A2E-1934-4120-A458-16395F3E5BDF}"/>
    <dgm:cxn modelId="{D549BC9D-252C-413D-A142-D195093ACF92}" srcId="{73FA3937-47C5-4D8D-8CAE-625B84F0B052}" destId="{B8BBE790-D13A-4715-8115-4734185372EB}" srcOrd="0" destOrd="0" parTransId="{36595C44-C6E8-49FE-B431-4B5C62CD924C}" sibTransId="{92087491-FE27-4905-9CCD-DEA7637E7061}"/>
    <dgm:cxn modelId="{7C368135-04F2-480B-BEAB-A407678577E0}" type="presOf" srcId="{B8BBE790-D13A-4715-8115-4734185372EB}" destId="{010E2DBB-D447-49ED-B8B4-1D513300A0F8}" srcOrd="0" destOrd="0" presId="urn:microsoft.com/office/officeart/2005/8/layout/cycle8"/>
    <dgm:cxn modelId="{0618DD0F-BF48-45BB-B7CE-65FE364DB3E3}" type="presOf" srcId="{47F82D54-8117-4A59-A998-9B87E353EF22}" destId="{3153068F-F03B-46FC-9DB4-BC26952C7006}" srcOrd="1" destOrd="0" presId="urn:microsoft.com/office/officeart/2005/8/layout/cycle8"/>
    <dgm:cxn modelId="{6415154F-AEAC-452D-BAEE-7C4B1DFC4922}" type="presOf" srcId="{73FA3937-47C5-4D8D-8CAE-625B84F0B052}" destId="{3939D368-1B5E-4A26-A5DB-45DFD4E2E760}" srcOrd="0" destOrd="0" presId="urn:microsoft.com/office/officeart/2005/8/layout/cycle8"/>
    <dgm:cxn modelId="{57F82E6D-3586-4C9F-91C1-0307A7BF581B}" type="presOf" srcId="{47F82D54-8117-4A59-A998-9B87E353EF22}" destId="{77ADCB42-AF77-4EC4-9243-52FE38C79FA3}" srcOrd="0" destOrd="0" presId="urn:microsoft.com/office/officeart/2005/8/layout/cycle8"/>
    <dgm:cxn modelId="{D0E47671-7A68-4F10-9E03-3F0236838D90}" srcId="{73FA3937-47C5-4D8D-8CAE-625B84F0B052}" destId="{47F82D54-8117-4A59-A998-9B87E353EF22}" srcOrd="2" destOrd="0" parTransId="{5F938718-0656-4014-B9E0-D1BB2B019DA3}" sibTransId="{46A422D9-D7ED-4407-8D3A-3D0ED47D6EFD}"/>
    <dgm:cxn modelId="{41B076D6-37AA-4E8C-BB4F-E4CF4F0E9C40}" type="presOf" srcId="{B8BBE790-D13A-4715-8115-4734185372EB}" destId="{72459CD0-C957-45A5-922D-1BEC629FF5F6}" srcOrd="1" destOrd="0" presId="urn:microsoft.com/office/officeart/2005/8/layout/cycle8"/>
    <dgm:cxn modelId="{9B6EF755-84B7-4159-AE2B-BA6372AD71D9}" type="presOf" srcId="{CBEBE9CC-6E8B-43CE-BD70-E15C0ABEA82D}" destId="{6EBC427D-9794-4D0E-9F97-315D3C141753}" srcOrd="1" destOrd="0" presId="urn:microsoft.com/office/officeart/2005/8/layout/cycle8"/>
    <dgm:cxn modelId="{56A314F4-76EB-4504-96E1-4E82E7EA9613}" type="presOf" srcId="{CBEBE9CC-6E8B-43CE-BD70-E15C0ABEA82D}" destId="{3CDE70E2-FDE9-4705-89BC-3FAA5E2FAF4B}" srcOrd="0" destOrd="0" presId="urn:microsoft.com/office/officeart/2005/8/layout/cycle8"/>
    <dgm:cxn modelId="{0D9AA46C-8C16-49D9-A4D6-8F022E2EB64D}" type="presParOf" srcId="{3939D368-1B5E-4A26-A5DB-45DFD4E2E760}" destId="{010E2DBB-D447-49ED-B8B4-1D513300A0F8}" srcOrd="0" destOrd="0" presId="urn:microsoft.com/office/officeart/2005/8/layout/cycle8"/>
    <dgm:cxn modelId="{AF02089E-0C63-402E-949C-47D2F7BBEBB2}" type="presParOf" srcId="{3939D368-1B5E-4A26-A5DB-45DFD4E2E760}" destId="{D0BC76B1-652C-4E54-978B-1C499EC94372}" srcOrd="1" destOrd="0" presId="urn:microsoft.com/office/officeart/2005/8/layout/cycle8"/>
    <dgm:cxn modelId="{B2276D4B-7F10-40E7-B238-FCDE5B0C520D}" type="presParOf" srcId="{3939D368-1B5E-4A26-A5DB-45DFD4E2E760}" destId="{F0C7EBCA-EDAE-4DC4-94FF-37D95E58F7D7}" srcOrd="2" destOrd="0" presId="urn:microsoft.com/office/officeart/2005/8/layout/cycle8"/>
    <dgm:cxn modelId="{346EC37A-B688-4715-AF2B-B4BCC4A3BE4A}" type="presParOf" srcId="{3939D368-1B5E-4A26-A5DB-45DFD4E2E760}" destId="{72459CD0-C957-45A5-922D-1BEC629FF5F6}" srcOrd="3" destOrd="0" presId="urn:microsoft.com/office/officeart/2005/8/layout/cycle8"/>
    <dgm:cxn modelId="{7886F82B-68CE-4418-AE85-FBCD454D8D25}" type="presParOf" srcId="{3939D368-1B5E-4A26-A5DB-45DFD4E2E760}" destId="{3CDE70E2-FDE9-4705-89BC-3FAA5E2FAF4B}" srcOrd="4" destOrd="0" presId="urn:microsoft.com/office/officeart/2005/8/layout/cycle8"/>
    <dgm:cxn modelId="{5776E859-AC2D-4FD5-B74A-E40D55FB1FF6}" type="presParOf" srcId="{3939D368-1B5E-4A26-A5DB-45DFD4E2E760}" destId="{36B02E92-0BE1-44F3-9393-CCC740073289}" srcOrd="5" destOrd="0" presId="urn:microsoft.com/office/officeart/2005/8/layout/cycle8"/>
    <dgm:cxn modelId="{E1695672-8E97-4CAD-A6AD-2EC2AA2E6C13}" type="presParOf" srcId="{3939D368-1B5E-4A26-A5DB-45DFD4E2E760}" destId="{337E3388-E0DA-484A-A0D6-1582143EC5DA}" srcOrd="6" destOrd="0" presId="urn:microsoft.com/office/officeart/2005/8/layout/cycle8"/>
    <dgm:cxn modelId="{752DE461-245E-4237-B5DF-A10B789CBCE1}" type="presParOf" srcId="{3939D368-1B5E-4A26-A5DB-45DFD4E2E760}" destId="{6EBC427D-9794-4D0E-9F97-315D3C141753}" srcOrd="7" destOrd="0" presId="urn:microsoft.com/office/officeart/2005/8/layout/cycle8"/>
    <dgm:cxn modelId="{6331F92C-64B5-4414-BB66-4F770684D01F}" type="presParOf" srcId="{3939D368-1B5E-4A26-A5DB-45DFD4E2E760}" destId="{77ADCB42-AF77-4EC4-9243-52FE38C79FA3}" srcOrd="8" destOrd="0" presId="urn:microsoft.com/office/officeart/2005/8/layout/cycle8"/>
    <dgm:cxn modelId="{B7C048EE-5DC8-4242-99DF-8C23731E1035}" type="presParOf" srcId="{3939D368-1B5E-4A26-A5DB-45DFD4E2E760}" destId="{365BCBD0-2766-43F8-B940-683087F7C244}" srcOrd="9" destOrd="0" presId="urn:microsoft.com/office/officeart/2005/8/layout/cycle8"/>
    <dgm:cxn modelId="{C43F08B8-10FD-4A7C-AA4D-3E935BAA645F}" type="presParOf" srcId="{3939D368-1B5E-4A26-A5DB-45DFD4E2E760}" destId="{23B1655F-ECB4-4B5F-B4D0-859BE4368641}" srcOrd="10" destOrd="0" presId="urn:microsoft.com/office/officeart/2005/8/layout/cycle8"/>
    <dgm:cxn modelId="{14E85FD8-EC28-47FC-AB94-14CD52751F1B}" type="presParOf" srcId="{3939D368-1B5E-4A26-A5DB-45DFD4E2E760}" destId="{3153068F-F03B-46FC-9DB4-BC26952C7006}" srcOrd="11" destOrd="0" presId="urn:microsoft.com/office/officeart/2005/8/layout/cycle8"/>
    <dgm:cxn modelId="{5E623F3C-B36C-49C9-8C59-8539495A9227}" type="presParOf" srcId="{3939D368-1B5E-4A26-A5DB-45DFD4E2E760}" destId="{8EECB30C-CA96-42FD-A009-E5585069E46B}" srcOrd="12" destOrd="0" presId="urn:microsoft.com/office/officeart/2005/8/layout/cycle8"/>
    <dgm:cxn modelId="{D0555120-8598-4C6A-9282-621757F241D7}" type="presParOf" srcId="{3939D368-1B5E-4A26-A5DB-45DFD4E2E760}" destId="{38E0719D-6C47-46AE-8147-13E992925CF3}" srcOrd="13" destOrd="0" presId="urn:microsoft.com/office/officeart/2005/8/layout/cycle8"/>
    <dgm:cxn modelId="{F2E993DD-F12A-4A5F-975A-4C22007D329C}" type="presParOf" srcId="{3939D368-1B5E-4A26-A5DB-45DFD4E2E760}" destId="{2F8ACA0B-A3A1-4D61-B089-3086C23D0B33}" srcOrd="14" destOrd="0" presId="urn:microsoft.com/office/officeart/2005/8/layout/cycle8"/>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75D926-2E34-4817-A135-98C09E53B2CF}" type="doc">
      <dgm:prSet loTypeId="urn:microsoft.com/office/officeart/2005/8/layout/matrix3" loCatId="matrix" qsTypeId="urn:microsoft.com/office/officeart/2005/8/quickstyle/simple3" qsCatId="simple" csTypeId="urn:microsoft.com/office/officeart/2005/8/colors/accent1_2" csCatId="accent1" phldr="1"/>
      <dgm:spPr/>
      <dgm:t>
        <a:bodyPr/>
        <a:lstStyle/>
        <a:p>
          <a:endParaRPr lang="da-DK"/>
        </a:p>
      </dgm:t>
    </dgm:pt>
    <dgm:pt modelId="{26880F8A-F7D5-4FD5-90C4-546DE84A1241}">
      <dgm:prSet phldrT="[Tekst]" custT="1"/>
      <dgm:spPr/>
      <dgm:t>
        <a:bodyPr/>
        <a:lstStyle/>
        <a:p>
          <a:r>
            <a:rPr lang="da-DK" sz="1000" dirty="0" smtClean="0">
              <a:latin typeface="Verdana" panose="020B0604030504040204" pitchFamily="34" charset="0"/>
              <a:ea typeface="Verdana" panose="020B0604030504040204" pitchFamily="34" charset="0"/>
            </a:rPr>
            <a:t>Er i alarmberedskab</a:t>
          </a:r>
        </a:p>
        <a:p>
          <a:r>
            <a:rPr lang="da-DK" sz="1000" dirty="0" smtClean="0">
              <a:latin typeface="Verdana" panose="020B0604030504040204" pitchFamily="34" charset="0"/>
              <a:ea typeface="Verdana" panose="020B0604030504040204" pitchFamily="34" charset="0"/>
            </a:rPr>
            <a:t>Hyperaktiv</a:t>
          </a:r>
        </a:p>
        <a:p>
          <a:r>
            <a:rPr lang="da-DK" sz="1000" dirty="0" smtClean="0">
              <a:latin typeface="Verdana" panose="020B0604030504040204" pitchFamily="34" charset="0"/>
              <a:ea typeface="Verdana" panose="020B0604030504040204" pitchFamily="34" charset="0"/>
            </a:rPr>
            <a:t>Farer let sammen</a:t>
          </a:r>
        </a:p>
        <a:p>
          <a:r>
            <a:rPr lang="da-DK" sz="1000" dirty="0" smtClean="0">
              <a:latin typeface="Verdana" panose="020B0604030504040204" pitchFamily="34" charset="0"/>
              <a:ea typeface="Verdana" panose="020B0604030504040204" pitchFamily="34" charset="0"/>
            </a:rPr>
            <a:t>Afværgeimpuls</a:t>
          </a:r>
        </a:p>
        <a:p>
          <a:r>
            <a:rPr lang="da-DK" sz="1000" dirty="0" smtClean="0">
              <a:latin typeface="Verdana" panose="020B0604030504040204" pitchFamily="34" charset="0"/>
              <a:ea typeface="Verdana" panose="020B0604030504040204" pitchFamily="34" charset="0"/>
            </a:rPr>
            <a:t>Tilbagetrækning</a:t>
          </a:r>
        </a:p>
        <a:p>
          <a:r>
            <a:rPr lang="da-DK" sz="1000" dirty="0" smtClean="0">
              <a:latin typeface="Verdana" panose="020B0604030504040204" pitchFamily="34" charset="0"/>
              <a:ea typeface="Verdana" panose="020B0604030504040204" pitchFamily="34" charset="0"/>
            </a:rPr>
            <a:t>Afvæbnende smil</a:t>
          </a:r>
          <a:endParaRPr lang="da-DK" sz="1000" dirty="0">
            <a:latin typeface="Verdana" panose="020B0604030504040204" pitchFamily="34" charset="0"/>
            <a:ea typeface="Verdana" panose="020B0604030504040204" pitchFamily="34" charset="0"/>
          </a:endParaRPr>
        </a:p>
      </dgm:t>
    </dgm:pt>
    <dgm:pt modelId="{E78D2602-EA9C-4B8D-B3E3-79F5DC256176}" type="parTrans" cxnId="{19A10899-9B49-4EA7-969D-2FF9F8509246}">
      <dgm:prSet/>
      <dgm:spPr/>
      <dgm:t>
        <a:bodyPr/>
        <a:lstStyle/>
        <a:p>
          <a:endParaRPr lang="da-DK"/>
        </a:p>
      </dgm:t>
    </dgm:pt>
    <dgm:pt modelId="{78B4EC5E-2B39-48B9-B742-94714CA560B5}" type="sibTrans" cxnId="{19A10899-9B49-4EA7-969D-2FF9F8509246}">
      <dgm:prSet/>
      <dgm:spPr/>
      <dgm:t>
        <a:bodyPr/>
        <a:lstStyle/>
        <a:p>
          <a:endParaRPr lang="da-DK"/>
        </a:p>
      </dgm:t>
    </dgm:pt>
    <dgm:pt modelId="{CBA299D8-A30A-467A-A8B9-3A38A498BA3B}">
      <dgm:prSet phldrT="[Tekst]" custT="1"/>
      <dgm:spPr/>
      <dgm:t>
        <a:bodyPr/>
        <a:lstStyle/>
        <a:p>
          <a:r>
            <a:rPr lang="da-DK" sz="1000" dirty="0" smtClean="0">
              <a:latin typeface="Verdana" panose="020B0604030504040204" pitchFamily="34" charset="0"/>
              <a:ea typeface="Verdana" panose="020B0604030504040204" pitchFamily="34" charset="0"/>
            </a:rPr>
            <a:t>Nysgerrig og begejstret</a:t>
          </a:r>
        </a:p>
        <a:p>
          <a:r>
            <a:rPr lang="da-DK" sz="1000" dirty="0" smtClean="0">
              <a:latin typeface="Verdana" panose="020B0604030504040204" pitchFamily="34" charset="0"/>
              <a:ea typeface="Verdana" panose="020B0604030504040204" pitchFamily="34" charset="0"/>
            </a:rPr>
            <a:t>Engageret </a:t>
          </a:r>
        </a:p>
        <a:p>
          <a:r>
            <a:rPr lang="da-DK" sz="1000" dirty="0" smtClean="0">
              <a:latin typeface="Verdana" panose="020B0604030504040204" pitchFamily="34" charset="0"/>
              <a:ea typeface="Verdana" panose="020B0604030504040204" pitchFamily="34" charset="0"/>
            </a:rPr>
            <a:t>Henrykkelse</a:t>
          </a:r>
        </a:p>
        <a:p>
          <a:r>
            <a:rPr lang="da-DK" sz="1000" dirty="0" smtClean="0">
              <a:latin typeface="Verdana" panose="020B0604030504040204" pitchFamily="34" charset="0"/>
              <a:ea typeface="Verdana" panose="020B0604030504040204" pitchFamily="34" charset="0"/>
            </a:rPr>
            <a:t>Spejling</a:t>
          </a:r>
        </a:p>
        <a:p>
          <a:endParaRPr lang="da-DK" sz="1000" dirty="0">
            <a:latin typeface="Verdana" panose="020B0604030504040204" pitchFamily="34" charset="0"/>
            <a:ea typeface="Verdana" panose="020B0604030504040204" pitchFamily="34" charset="0"/>
          </a:endParaRPr>
        </a:p>
      </dgm:t>
    </dgm:pt>
    <dgm:pt modelId="{EAE9C295-F690-4419-9DF8-6EE0F29DEF29}" type="parTrans" cxnId="{6EA6D769-DC6A-4D8E-8ED7-EF75E49E031C}">
      <dgm:prSet/>
      <dgm:spPr/>
      <dgm:t>
        <a:bodyPr/>
        <a:lstStyle/>
        <a:p>
          <a:endParaRPr lang="da-DK"/>
        </a:p>
      </dgm:t>
    </dgm:pt>
    <dgm:pt modelId="{AFC08FE9-5960-45C3-9003-2D04D14B6CD4}" type="sibTrans" cxnId="{6EA6D769-DC6A-4D8E-8ED7-EF75E49E031C}">
      <dgm:prSet/>
      <dgm:spPr/>
      <dgm:t>
        <a:bodyPr/>
        <a:lstStyle/>
        <a:p>
          <a:endParaRPr lang="da-DK"/>
        </a:p>
      </dgm:t>
    </dgm:pt>
    <dgm:pt modelId="{9BE57717-9143-47E5-A5C1-52841B5CDCA0}">
      <dgm:prSet phldrT="[Tekst]" custT="1"/>
      <dgm:spPr/>
      <dgm:t>
        <a:bodyPr/>
        <a:lstStyle/>
        <a:p>
          <a:r>
            <a:rPr lang="da-DK" sz="1000" dirty="0" smtClean="0">
              <a:latin typeface="Verdana" panose="020B0604030504040204" pitchFamily="34" charset="0"/>
              <a:ea typeface="Verdana" panose="020B0604030504040204" pitchFamily="34" charset="0"/>
            </a:rPr>
            <a:t>Energiløshed</a:t>
          </a:r>
        </a:p>
        <a:p>
          <a:r>
            <a:rPr lang="da-DK" sz="1000" dirty="0" smtClean="0">
              <a:latin typeface="Verdana" panose="020B0604030504040204" pitchFamily="34" charset="0"/>
              <a:ea typeface="Verdana" panose="020B0604030504040204" pitchFamily="34" charset="0"/>
            </a:rPr>
            <a:t>Passivitet</a:t>
          </a:r>
        </a:p>
        <a:p>
          <a:r>
            <a:rPr lang="da-DK" sz="1000" dirty="0" smtClean="0">
              <a:latin typeface="Verdana" panose="020B0604030504040204" pitchFamily="34" charset="0"/>
              <a:ea typeface="Verdana" panose="020B0604030504040204" pitchFamily="34" charset="0"/>
            </a:rPr>
            <a:t>Udviser ligegyldighed</a:t>
          </a:r>
        </a:p>
        <a:p>
          <a:r>
            <a:rPr lang="da-DK" sz="1000" dirty="0" smtClean="0">
              <a:latin typeface="Verdana" panose="020B0604030504040204" pitchFamily="34" charset="0"/>
              <a:ea typeface="Verdana" panose="020B0604030504040204" pitchFamily="34" charset="0"/>
            </a:rPr>
            <a:t>Kortvarig </a:t>
          </a:r>
          <a:r>
            <a:rPr lang="da-DK" sz="1000" dirty="0" err="1" smtClean="0">
              <a:latin typeface="Verdana" panose="020B0604030504040204" pitchFamily="34" charset="0"/>
              <a:ea typeface="Verdana" panose="020B0604030504040204" pitchFamily="34" charset="0"/>
            </a:rPr>
            <a:t>stivnen</a:t>
          </a:r>
          <a:r>
            <a:rPr lang="da-DK" sz="1000" dirty="0" smtClean="0">
              <a:latin typeface="Verdana" panose="020B0604030504040204" pitchFamily="34" charset="0"/>
              <a:ea typeface="Verdana" panose="020B0604030504040204" pitchFamily="34" charset="0"/>
            </a:rPr>
            <a:t> eller følelsesløshed</a:t>
          </a:r>
          <a:endParaRPr lang="da-DK" sz="1000" dirty="0">
            <a:latin typeface="Verdana" panose="020B0604030504040204" pitchFamily="34" charset="0"/>
            <a:ea typeface="Verdana" panose="020B0604030504040204" pitchFamily="34" charset="0"/>
          </a:endParaRPr>
        </a:p>
      </dgm:t>
    </dgm:pt>
    <dgm:pt modelId="{85DE0E88-22D7-40D6-BB34-9BB547C477BE}" type="parTrans" cxnId="{85D8383D-5A83-48B0-B3A5-F21C9254699D}">
      <dgm:prSet/>
      <dgm:spPr/>
      <dgm:t>
        <a:bodyPr/>
        <a:lstStyle/>
        <a:p>
          <a:endParaRPr lang="da-DK"/>
        </a:p>
      </dgm:t>
    </dgm:pt>
    <dgm:pt modelId="{09856030-5237-4ED0-8D59-ADB2BCECEAC5}" type="sibTrans" cxnId="{85D8383D-5A83-48B0-B3A5-F21C9254699D}">
      <dgm:prSet/>
      <dgm:spPr/>
      <dgm:t>
        <a:bodyPr/>
        <a:lstStyle/>
        <a:p>
          <a:endParaRPr lang="da-DK"/>
        </a:p>
      </dgm:t>
    </dgm:pt>
    <dgm:pt modelId="{E46DA019-C178-4E53-9CFA-2F44F1D176B7}">
      <dgm:prSet phldrT="[Tekst]" custT="1"/>
      <dgm:spPr/>
      <dgm:t>
        <a:bodyPr/>
        <a:lstStyle/>
        <a:p>
          <a:r>
            <a:rPr lang="da-DK" sz="1000" dirty="0" smtClean="0">
              <a:latin typeface="Verdana" panose="020B0604030504040204" pitchFamily="34" charset="0"/>
              <a:ea typeface="Verdana" panose="020B0604030504040204" pitchFamily="34" charset="0"/>
            </a:rPr>
            <a:t>Afslappet</a:t>
          </a:r>
        </a:p>
        <a:p>
          <a:r>
            <a:rPr lang="da-DK" sz="1000" dirty="0" smtClean="0">
              <a:latin typeface="Verdana" panose="020B0604030504040204" pitchFamily="34" charset="0"/>
              <a:ea typeface="Verdana" panose="020B0604030504040204" pitchFamily="34" charset="0"/>
            </a:rPr>
            <a:t>I ro</a:t>
          </a:r>
        </a:p>
        <a:p>
          <a:r>
            <a:rPr lang="da-DK" sz="1000" dirty="0" smtClean="0">
              <a:latin typeface="Verdana" panose="020B0604030504040204" pitchFamily="34" charset="0"/>
              <a:ea typeface="Verdana" panose="020B0604030504040204" pitchFamily="34" charset="0"/>
            </a:rPr>
            <a:t>Putter sig</a:t>
          </a:r>
          <a:endParaRPr lang="da-DK" sz="1000" dirty="0">
            <a:latin typeface="Verdana" panose="020B0604030504040204" pitchFamily="34" charset="0"/>
            <a:ea typeface="Verdana" panose="020B0604030504040204" pitchFamily="34" charset="0"/>
          </a:endParaRPr>
        </a:p>
      </dgm:t>
    </dgm:pt>
    <dgm:pt modelId="{F6CE6777-D00B-4220-BE88-0F3926AF697F}" type="parTrans" cxnId="{3FBB151F-BA1A-4DCE-9DDC-26205C1D88B0}">
      <dgm:prSet/>
      <dgm:spPr/>
      <dgm:t>
        <a:bodyPr/>
        <a:lstStyle/>
        <a:p>
          <a:endParaRPr lang="da-DK"/>
        </a:p>
      </dgm:t>
    </dgm:pt>
    <dgm:pt modelId="{401A5C2B-6C1D-4FB4-A7BF-BBBA9E942693}" type="sibTrans" cxnId="{3FBB151F-BA1A-4DCE-9DDC-26205C1D88B0}">
      <dgm:prSet/>
      <dgm:spPr/>
      <dgm:t>
        <a:bodyPr/>
        <a:lstStyle/>
        <a:p>
          <a:endParaRPr lang="da-DK"/>
        </a:p>
      </dgm:t>
    </dgm:pt>
    <dgm:pt modelId="{EA748BC3-84D0-41B5-870F-E4E4BC86D3CD}" type="pres">
      <dgm:prSet presAssocID="{0A75D926-2E34-4817-A135-98C09E53B2CF}" presName="matrix" presStyleCnt="0">
        <dgm:presLayoutVars>
          <dgm:chMax val="1"/>
          <dgm:dir/>
          <dgm:resizeHandles val="exact"/>
        </dgm:presLayoutVars>
      </dgm:prSet>
      <dgm:spPr/>
      <dgm:t>
        <a:bodyPr/>
        <a:lstStyle/>
        <a:p>
          <a:endParaRPr lang="da-DK"/>
        </a:p>
      </dgm:t>
    </dgm:pt>
    <dgm:pt modelId="{3AF97988-280A-487B-88DF-507C095E7513}" type="pres">
      <dgm:prSet presAssocID="{0A75D926-2E34-4817-A135-98C09E53B2CF}" presName="diamond" presStyleLbl="bgShp" presStyleIdx="0" presStyleCnt="1"/>
      <dgm:spPr/>
    </dgm:pt>
    <dgm:pt modelId="{11FE773C-C425-4A06-BED4-E760D8B387AE}" type="pres">
      <dgm:prSet presAssocID="{0A75D926-2E34-4817-A135-98C09E53B2CF}" presName="quad1" presStyleLbl="node1" presStyleIdx="0" presStyleCnt="4">
        <dgm:presLayoutVars>
          <dgm:chMax val="0"/>
          <dgm:chPref val="0"/>
          <dgm:bulletEnabled val="1"/>
        </dgm:presLayoutVars>
      </dgm:prSet>
      <dgm:spPr/>
      <dgm:t>
        <a:bodyPr/>
        <a:lstStyle/>
        <a:p>
          <a:endParaRPr lang="da-DK"/>
        </a:p>
      </dgm:t>
    </dgm:pt>
    <dgm:pt modelId="{F275751F-8CDA-428A-805E-994D46596A96}" type="pres">
      <dgm:prSet presAssocID="{0A75D926-2E34-4817-A135-98C09E53B2CF}" presName="quad2" presStyleLbl="node1" presStyleIdx="1" presStyleCnt="4">
        <dgm:presLayoutVars>
          <dgm:chMax val="0"/>
          <dgm:chPref val="0"/>
          <dgm:bulletEnabled val="1"/>
        </dgm:presLayoutVars>
      </dgm:prSet>
      <dgm:spPr/>
      <dgm:t>
        <a:bodyPr/>
        <a:lstStyle/>
        <a:p>
          <a:endParaRPr lang="da-DK"/>
        </a:p>
      </dgm:t>
    </dgm:pt>
    <dgm:pt modelId="{F64E4A46-5F91-4F32-B3BF-C8F7B61D5CD4}" type="pres">
      <dgm:prSet presAssocID="{0A75D926-2E34-4817-A135-98C09E53B2CF}" presName="quad3" presStyleLbl="node1" presStyleIdx="2" presStyleCnt="4">
        <dgm:presLayoutVars>
          <dgm:chMax val="0"/>
          <dgm:chPref val="0"/>
          <dgm:bulletEnabled val="1"/>
        </dgm:presLayoutVars>
      </dgm:prSet>
      <dgm:spPr/>
      <dgm:t>
        <a:bodyPr/>
        <a:lstStyle/>
        <a:p>
          <a:endParaRPr lang="da-DK"/>
        </a:p>
      </dgm:t>
    </dgm:pt>
    <dgm:pt modelId="{5104AD48-EACC-4EFD-A93A-17E1E3463806}" type="pres">
      <dgm:prSet presAssocID="{0A75D926-2E34-4817-A135-98C09E53B2CF}" presName="quad4" presStyleLbl="node1" presStyleIdx="3" presStyleCnt="4">
        <dgm:presLayoutVars>
          <dgm:chMax val="0"/>
          <dgm:chPref val="0"/>
          <dgm:bulletEnabled val="1"/>
        </dgm:presLayoutVars>
      </dgm:prSet>
      <dgm:spPr/>
      <dgm:t>
        <a:bodyPr/>
        <a:lstStyle/>
        <a:p>
          <a:endParaRPr lang="da-DK"/>
        </a:p>
      </dgm:t>
    </dgm:pt>
  </dgm:ptLst>
  <dgm:cxnLst>
    <dgm:cxn modelId="{3FBB151F-BA1A-4DCE-9DDC-26205C1D88B0}" srcId="{0A75D926-2E34-4817-A135-98C09E53B2CF}" destId="{E46DA019-C178-4E53-9CFA-2F44F1D176B7}" srcOrd="3" destOrd="0" parTransId="{F6CE6777-D00B-4220-BE88-0F3926AF697F}" sibTransId="{401A5C2B-6C1D-4FB4-A7BF-BBBA9E942693}"/>
    <dgm:cxn modelId="{1F28B5C3-B34B-45FE-8669-F8E2EDB04403}" type="presOf" srcId="{E46DA019-C178-4E53-9CFA-2F44F1D176B7}" destId="{5104AD48-EACC-4EFD-A93A-17E1E3463806}" srcOrd="0" destOrd="0" presId="urn:microsoft.com/office/officeart/2005/8/layout/matrix3"/>
    <dgm:cxn modelId="{85D8383D-5A83-48B0-B3A5-F21C9254699D}" srcId="{0A75D926-2E34-4817-A135-98C09E53B2CF}" destId="{9BE57717-9143-47E5-A5C1-52841B5CDCA0}" srcOrd="2" destOrd="0" parTransId="{85DE0E88-22D7-40D6-BB34-9BB547C477BE}" sibTransId="{09856030-5237-4ED0-8D59-ADB2BCECEAC5}"/>
    <dgm:cxn modelId="{9FF9D80A-780C-4C54-B166-CB19938795DA}" type="presOf" srcId="{CBA299D8-A30A-467A-A8B9-3A38A498BA3B}" destId="{F275751F-8CDA-428A-805E-994D46596A96}" srcOrd="0" destOrd="0" presId="urn:microsoft.com/office/officeart/2005/8/layout/matrix3"/>
    <dgm:cxn modelId="{6EA6D769-DC6A-4D8E-8ED7-EF75E49E031C}" srcId="{0A75D926-2E34-4817-A135-98C09E53B2CF}" destId="{CBA299D8-A30A-467A-A8B9-3A38A498BA3B}" srcOrd="1" destOrd="0" parTransId="{EAE9C295-F690-4419-9DF8-6EE0F29DEF29}" sibTransId="{AFC08FE9-5960-45C3-9003-2D04D14B6CD4}"/>
    <dgm:cxn modelId="{AA93C589-447D-4C3B-AA55-96D394D988FF}" type="presOf" srcId="{9BE57717-9143-47E5-A5C1-52841B5CDCA0}" destId="{F64E4A46-5F91-4F32-B3BF-C8F7B61D5CD4}" srcOrd="0" destOrd="0" presId="urn:microsoft.com/office/officeart/2005/8/layout/matrix3"/>
    <dgm:cxn modelId="{C96AD52B-3B03-4C15-BE11-7FEB1119C3DB}" type="presOf" srcId="{26880F8A-F7D5-4FD5-90C4-546DE84A1241}" destId="{11FE773C-C425-4A06-BED4-E760D8B387AE}" srcOrd="0" destOrd="0" presId="urn:microsoft.com/office/officeart/2005/8/layout/matrix3"/>
    <dgm:cxn modelId="{3298C1BE-8287-427B-9260-49836C7413DB}" type="presOf" srcId="{0A75D926-2E34-4817-A135-98C09E53B2CF}" destId="{EA748BC3-84D0-41B5-870F-E4E4BC86D3CD}" srcOrd="0" destOrd="0" presId="urn:microsoft.com/office/officeart/2005/8/layout/matrix3"/>
    <dgm:cxn modelId="{19A10899-9B49-4EA7-969D-2FF9F8509246}" srcId="{0A75D926-2E34-4817-A135-98C09E53B2CF}" destId="{26880F8A-F7D5-4FD5-90C4-546DE84A1241}" srcOrd="0" destOrd="0" parTransId="{E78D2602-EA9C-4B8D-B3E3-79F5DC256176}" sibTransId="{78B4EC5E-2B39-48B9-B742-94714CA560B5}"/>
    <dgm:cxn modelId="{209236A1-1686-4F6A-A420-8BA89E2A8BB4}" type="presParOf" srcId="{EA748BC3-84D0-41B5-870F-E4E4BC86D3CD}" destId="{3AF97988-280A-487B-88DF-507C095E7513}" srcOrd="0" destOrd="0" presId="urn:microsoft.com/office/officeart/2005/8/layout/matrix3"/>
    <dgm:cxn modelId="{AB292CFB-A47D-4934-8CEC-4665BD1C5F28}" type="presParOf" srcId="{EA748BC3-84D0-41B5-870F-E4E4BC86D3CD}" destId="{11FE773C-C425-4A06-BED4-E760D8B387AE}" srcOrd="1" destOrd="0" presId="urn:microsoft.com/office/officeart/2005/8/layout/matrix3"/>
    <dgm:cxn modelId="{61B27523-56FE-4074-8E86-47F5E1EBBEC7}" type="presParOf" srcId="{EA748BC3-84D0-41B5-870F-E4E4BC86D3CD}" destId="{F275751F-8CDA-428A-805E-994D46596A96}" srcOrd="2" destOrd="0" presId="urn:microsoft.com/office/officeart/2005/8/layout/matrix3"/>
    <dgm:cxn modelId="{C6F42700-9ABB-40AD-B997-B757520A400D}" type="presParOf" srcId="{EA748BC3-84D0-41B5-870F-E4E4BC86D3CD}" destId="{F64E4A46-5F91-4F32-B3BF-C8F7B61D5CD4}" srcOrd="3" destOrd="0" presId="urn:microsoft.com/office/officeart/2005/8/layout/matrix3"/>
    <dgm:cxn modelId="{138A6282-16C6-487F-81F5-C4E85E5CC867}" type="presParOf" srcId="{EA748BC3-84D0-41B5-870F-E4E4BC86D3CD}" destId="{5104AD48-EACC-4EFD-A93A-17E1E3463806}"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75D926-2E34-4817-A135-98C09E53B2CF}" type="doc">
      <dgm:prSet loTypeId="urn:microsoft.com/office/officeart/2005/8/layout/matrix3" loCatId="matrix" qsTypeId="urn:microsoft.com/office/officeart/2005/8/quickstyle/simple3" qsCatId="simple" csTypeId="urn:microsoft.com/office/officeart/2005/8/colors/accent1_2" csCatId="accent1" phldr="1"/>
      <dgm:spPr/>
      <dgm:t>
        <a:bodyPr/>
        <a:lstStyle/>
        <a:p>
          <a:endParaRPr lang="da-DK"/>
        </a:p>
      </dgm:t>
    </dgm:pt>
    <dgm:pt modelId="{26880F8A-F7D5-4FD5-90C4-546DE84A1241}">
      <dgm:prSet phldrT="[Tekst]" custT="1"/>
      <dgm:spPr/>
      <dgm:t>
        <a:bodyPr/>
        <a:lstStyle/>
        <a:p>
          <a:r>
            <a:rPr lang="da-DK" sz="1000" dirty="0" smtClean="0">
              <a:latin typeface="Verdana" panose="020B0604030504040204" pitchFamily="34" charset="0"/>
              <a:ea typeface="Verdana" panose="020B0604030504040204" pitchFamily="34" charset="0"/>
            </a:rPr>
            <a:t>Glæde ved at få egne ønsker og behov opfyldt</a:t>
          </a:r>
        </a:p>
        <a:p>
          <a:r>
            <a:rPr lang="da-DK" sz="1000" dirty="0" smtClean="0">
              <a:latin typeface="Verdana" panose="020B0604030504040204" pitchFamily="34" charset="0"/>
              <a:ea typeface="Verdana" panose="020B0604030504040204" pitchFamily="34" charset="0"/>
            </a:rPr>
            <a:t>Forventning om behovstilfreds-</a:t>
          </a:r>
          <a:r>
            <a:rPr lang="da-DK" sz="1000" dirty="0" err="1" smtClean="0">
              <a:latin typeface="Verdana" panose="020B0604030504040204" pitchFamily="34" charset="0"/>
              <a:ea typeface="Verdana" panose="020B0604030504040204" pitchFamily="34" charset="0"/>
            </a:rPr>
            <a:t>stillese</a:t>
          </a:r>
          <a:endParaRPr lang="da-DK" sz="1000" dirty="0">
            <a:latin typeface="Verdana" panose="020B0604030504040204" pitchFamily="34" charset="0"/>
            <a:ea typeface="Verdana" panose="020B0604030504040204" pitchFamily="34" charset="0"/>
          </a:endParaRPr>
        </a:p>
      </dgm:t>
    </dgm:pt>
    <dgm:pt modelId="{E78D2602-EA9C-4B8D-B3E3-79F5DC256176}" type="parTrans" cxnId="{19A10899-9B49-4EA7-969D-2FF9F8509246}">
      <dgm:prSet/>
      <dgm:spPr/>
      <dgm:t>
        <a:bodyPr/>
        <a:lstStyle/>
        <a:p>
          <a:endParaRPr lang="da-DK"/>
        </a:p>
      </dgm:t>
    </dgm:pt>
    <dgm:pt modelId="{78B4EC5E-2B39-48B9-B742-94714CA560B5}" type="sibTrans" cxnId="{19A10899-9B49-4EA7-969D-2FF9F8509246}">
      <dgm:prSet/>
      <dgm:spPr/>
      <dgm:t>
        <a:bodyPr/>
        <a:lstStyle/>
        <a:p>
          <a:endParaRPr lang="da-DK"/>
        </a:p>
      </dgm:t>
    </dgm:pt>
    <dgm:pt modelId="{CBA299D8-A30A-467A-A8B9-3A38A498BA3B}">
      <dgm:prSet phldrT="[Tekst]" custT="1"/>
      <dgm:spPr/>
      <dgm:t>
        <a:bodyPr/>
        <a:lstStyle/>
        <a:p>
          <a:r>
            <a:rPr lang="da-DK" sz="1000" dirty="0" smtClean="0">
              <a:latin typeface="Verdana" panose="020B0604030504040204" pitchFamily="34" charset="0"/>
              <a:ea typeface="Verdana" panose="020B0604030504040204" pitchFamily="34" charset="0"/>
            </a:rPr>
            <a:t>Glæde ved at være opmærksom på andre</a:t>
          </a:r>
        </a:p>
        <a:p>
          <a:r>
            <a:rPr lang="da-DK" sz="1000" dirty="0" smtClean="0">
              <a:latin typeface="Verdana" panose="020B0604030504040204" pitchFamily="34" charset="0"/>
              <a:ea typeface="Verdana" panose="020B0604030504040204" pitchFamily="34" charset="0"/>
            </a:rPr>
            <a:t>Behov for at den anden udtrykker glæde og positivitet</a:t>
          </a:r>
          <a:endParaRPr lang="da-DK" sz="1000" dirty="0">
            <a:latin typeface="Verdana" panose="020B0604030504040204" pitchFamily="34" charset="0"/>
            <a:ea typeface="Verdana" panose="020B0604030504040204" pitchFamily="34" charset="0"/>
          </a:endParaRPr>
        </a:p>
      </dgm:t>
    </dgm:pt>
    <dgm:pt modelId="{EAE9C295-F690-4419-9DF8-6EE0F29DEF29}" type="parTrans" cxnId="{6EA6D769-DC6A-4D8E-8ED7-EF75E49E031C}">
      <dgm:prSet/>
      <dgm:spPr/>
      <dgm:t>
        <a:bodyPr/>
        <a:lstStyle/>
        <a:p>
          <a:endParaRPr lang="da-DK"/>
        </a:p>
      </dgm:t>
    </dgm:pt>
    <dgm:pt modelId="{AFC08FE9-5960-45C3-9003-2D04D14B6CD4}" type="sibTrans" cxnId="{6EA6D769-DC6A-4D8E-8ED7-EF75E49E031C}">
      <dgm:prSet/>
      <dgm:spPr/>
      <dgm:t>
        <a:bodyPr/>
        <a:lstStyle/>
        <a:p>
          <a:endParaRPr lang="da-DK"/>
        </a:p>
      </dgm:t>
    </dgm:pt>
    <dgm:pt modelId="{9BE57717-9143-47E5-A5C1-52841B5CDCA0}">
      <dgm:prSet phldrT="[Tekst]" custT="1"/>
      <dgm:spPr/>
      <dgm:t>
        <a:bodyPr/>
        <a:lstStyle/>
        <a:p>
          <a:r>
            <a:rPr lang="da-DK" sz="1000" dirty="0" smtClean="0">
              <a:latin typeface="Verdana" panose="020B0604030504040204" pitchFamily="34" charset="0"/>
              <a:ea typeface="Verdana" panose="020B0604030504040204" pitchFamily="34" charset="0"/>
            </a:rPr>
            <a:t>Fokus på egen lidelse og smerte</a:t>
          </a:r>
        </a:p>
        <a:p>
          <a:r>
            <a:rPr lang="da-DK" sz="1000" dirty="0" smtClean="0">
              <a:latin typeface="Verdana" panose="020B0604030504040204" pitchFamily="34" charset="0"/>
              <a:ea typeface="Verdana" panose="020B0604030504040204" pitchFamily="34" charset="0"/>
            </a:rPr>
            <a:t>Forventer hjælp og lindring hos andre</a:t>
          </a:r>
          <a:endParaRPr lang="da-DK" sz="1000" dirty="0">
            <a:latin typeface="Verdana" panose="020B0604030504040204" pitchFamily="34" charset="0"/>
            <a:ea typeface="Verdana" panose="020B0604030504040204" pitchFamily="34" charset="0"/>
          </a:endParaRPr>
        </a:p>
      </dgm:t>
    </dgm:pt>
    <dgm:pt modelId="{85DE0E88-22D7-40D6-BB34-9BB547C477BE}" type="parTrans" cxnId="{85D8383D-5A83-48B0-B3A5-F21C9254699D}">
      <dgm:prSet/>
      <dgm:spPr/>
      <dgm:t>
        <a:bodyPr/>
        <a:lstStyle/>
        <a:p>
          <a:endParaRPr lang="da-DK"/>
        </a:p>
      </dgm:t>
    </dgm:pt>
    <dgm:pt modelId="{09856030-5237-4ED0-8D59-ADB2BCECEAC5}" type="sibTrans" cxnId="{85D8383D-5A83-48B0-B3A5-F21C9254699D}">
      <dgm:prSet/>
      <dgm:spPr/>
      <dgm:t>
        <a:bodyPr/>
        <a:lstStyle/>
        <a:p>
          <a:endParaRPr lang="da-DK"/>
        </a:p>
      </dgm:t>
    </dgm:pt>
    <dgm:pt modelId="{E46DA019-C178-4E53-9CFA-2F44F1D176B7}">
      <dgm:prSet phldrT="[Tekst]" custT="1"/>
      <dgm:spPr/>
      <dgm:t>
        <a:bodyPr/>
        <a:lstStyle/>
        <a:p>
          <a:r>
            <a:rPr lang="da-DK" sz="1000" dirty="0" smtClean="0">
              <a:latin typeface="Verdana" panose="020B0604030504040204" pitchFamily="34" charset="0"/>
              <a:ea typeface="Verdana" panose="020B0604030504040204" pitchFamily="34" charset="0"/>
            </a:rPr>
            <a:t>Forventning og opmærksomhed på den andens negativitet i kontakt</a:t>
          </a:r>
          <a:endParaRPr lang="da-DK" sz="1000" dirty="0">
            <a:latin typeface="Verdana" panose="020B0604030504040204" pitchFamily="34" charset="0"/>
            <a:ea typeface="Verdana" panose="020B0604030504040204" pitchFamily="34" charset="0"/>
          </a:endParaRPr>
        </a:p>
      </dgm:t>
    </dgm:pt>
    <dgm:pt modelId="{F6CE6777-D00B-4220-BE88-0F3926AF697F}" type="parTrans" cxnId="{3FBB151F-BA1A-4DCE-9DDC-26205C1D88B0}">
      <dgm:prSet/>
      <dgm:spPr/>
      <dgm:t>
        <a:bodyPr/>
        <a:lstStyle/>
        <a:p>
          <a:endParaRPr lang="da-DK"/>
        </a:p>
      </dgm:t>
    </dgm:pt>
    <dgm:pt modelId="{401A5C2B-6C1D-4FB4-A7BF-BBBA9E942693}" type="sibTrans" cxnId="{3FBB151F-BA1A-4DCE-9DDC-26205C1D88B0}">
      <dgm:prSet/>
      <dgm:spPr/>
      <dgm:t>
        <a:bodyPr/>
        <a:lstStyle/>
        <a:p>
          <a:endParaRPr lang="da-DK"/>
        </a:p>
      </dgm:t>
    </dgm:pt>
    <dgm:pt modelId="{EA748BC3-84D0-41B5-870F-E4E4BC86D3CD}" type="pres">
      <dgm:prSet presAssocID="{0A75D926-2E34-4817-A135-98C09E53B2CF}" presName="matrix" presStyleCnt="0">
        <dgm:presLayoutVars>
          <dgm:chMax val="1"/>
          <dgm:dir/>
          <dgm:resizeHandles val="exact"/>
        </dgm:presLayoutVars>
      </dgm:prSet>
      <dgm:spPr/>
      <dgm:t>
        <a:bodyPr/>
        <a:lstStyle/>
        <a:p>
          <a:endParaRPr lang="da-DK"/>
        </a:p>
      </dgm:t>
    </dgm:pt>
    <dgm:pt modelId="{3AF97988-280A-487B-88DF-507C095E7513}" type="pres">
      <dgm:prSet presAssocID="{0A75D926-2E34-4817-A135-98C09E53B2CF}" presName="diamond" presStyleLbl="bgShp" presStyleIdx="0" presStyleCnt="1"/>
      <dgm:spPr/>
    </dgm:pt>
    <dgm:pt modelId="{11FE773C-C425-4A06-BED4-E760D8B387AE}" type="pres">
      <dgm:prSet presAssocID="{0A75D926-2E34-4817-A135-98C09E53B2CF}" presName="quad1" presStyleLbl="node1" presStyleIdx="0" presStyleCnt="4">
        <dgm:presLayoutVars>
          <dgm:chMax val="0"/>
          <dgm:chPref val="0"/>
          <dgm:bulletEnabled val="1"/>
        </dgm:presLayoutVars>
      </dgm:prSet>
      <dgm:spPr/>
      <dgm:t>
        <a:bodyPr/>
        <a:lstStyle/>
        <a:p>
          <a:endParaRPr lang="da-DK"/>
        </a:p>
      </dgm:t>
    </dgm:pt>
    <dgm:pt modelId="{F275751F-8CDA-428A-805E-994D46596A96}" type="pres">
      <dgm:prSet presAssocID="{0A75D926-2E34-4817-A135-98C09E53B2CF}" presName="quad2" presStyleLbl="node1" presStyleIdx="1" presStyleCnt="4">
        <dgm:presLayoutVars>
          <dgm:chMax val="0"/>
          <dgm:chPref val="0"/>
          <dgm:bulletEnabled val="1"/>
        </dgm:presLayoutVars>
      </dgm:prSet>
      <dgm:spPr/>
      <dgm:t>
        <a:bodyPr/>
        <a:lstStyle/>
        <a:p>
          <a:endParaRPr lang="da-DK"/>
        </a:p>
      </dgm:t>
    </dgm:pt>
    <dgm:pt modelId="{F64E4A46-5F91-4F32-B3BF-C8F7B61D5CD4}" type="pres">
      <dgm:prSet presAssocID="{0A75D926-2E34-4817-A135-98C09E53B2CF}" presName="quad3" presStyleLbl="node1" presStyleIdx="2" presStyleCnt="4">
        <dgm:presLayoutVars>
          <dgm:chMax val="0"/>
          <dgm:chPref val="0"/>
          <dgm:bulletEnabled val="1"/>
        </dgm:presLayoutVars>
      </dgm:prSet>
      <dgm:spPr/>
      <dgm:t>
        <a:bodyPr/>
        <a:lstStyle/>
        <a:p>
          <a:endParaRPr lang="da-DK"/>
        </a:p>
      </dgm:t>
    </dgm:pt>
    <dgm:pt modelId="{5104AD48-EACC-4EFD-A93A-17E1E3463806}" type="pres">
      <dgm:prSet presAssocID="{0A75D926-2E34-4817-A135-98C09E53B2CF}" presName="quad4" presStyleLbl="node1" presStyleIdx="3" presStyleCnt="4">
        <dgm:presLayoutVars>
          <dgm:chMax val="0"/>
          <dgm:chPref val="0"/>
          <dgm:bulletEnabled val="1"/>
        </dgm:presLayoutVars>
      </dgm:prSet>
      <dgm:spPr/>
      <dgm:t>
        <a:bodyPr/>
        <a:lstStyle/>
        <a:p>
          <a:endParaRPr lang="da-DK"/>
        </a:p>
      </dgm:t>
    </dgm:pt>
  </dgm:ptLst>
  <dgm:cxnLst>
    <dgm:cxn modelId="{718C99E1-F4DE-4E21-B17B-BDD32F16F15C}" type="presOf" srcId="{9BE57717-9143-47E5-A5C1-52841B5CDCA0}" destId="{F64E4A46-5F91-4F32-B3BF-C8F7B61D5CD4}" srcOrd="0" destOrd="0" presId="urn:microsoft.com/office/officeart/2005/8/layout/matrix3"/>
    <dgm:cxn modelId="{3FBB151F-BA1A-4DCE-9DDC-26205C1D88B0}" srcId="{0A75D926-2E34-4817-A135-98C09E53B2CF}" destId="{E46DA019-C178-4E53-9CFA-2F44F1D176B7}" srcOrd="3" destOrd="0" parTransId="{F6CE6777-D00B-4220-BE88-0F3926AF697F}" sibTransId="{401A5C2B-6C1D-4FB4-A7BF-BBBA9E942693}"/>
    <dgm:cxn modelId="{45A9E5D8-95E1-4BBD-88C4-1652FDFD466F}" type="presOf" srcId="{CBA299D8-A30A-467A-A8B9-3A38A498BA3B}" destId="{F275751F-8CDA-428A-805E-994D46596A96}" srcOrd="0" destOrd="0" presId="urn:microsoft.com/office/officeart/2005/8/layout/matrix3"/>
    <dgm:cxn modelId="{85D8383D-5A83-48B0-B3A5-F21C9254699D}" srcId="{0A75D926-2E34-4817-A135-98C09E53B2CF}" destId="{9BE57717-9143-47E5-A5C1-52841B5CDCA0}" srcOrd="2" destOrd="0" parTransId="{85DE0E88-22D7-40D6-BB34-9BB547C477BE}" sibTransId="{09856030-5237-4ED0-8D59-ADB2BCECEAC5}"/>
    <dgm:cxn modelId="{6EA6D769-DC6A-4D8E-8ED7-EF75E49E031C}" srcId="{0A75D926-2E34-4817-A135-98C09E53B2CF}" destId="{CBA299D8-A30A-467A-A8B9-3A38A498BA3B}" srcOrd="1" destOrd="0" parTransId="{EAE9C295-F690-4419-9DF8-6EE0F29DEF29}" sibTransId="{AFC08FE9-5960-45C3-9003-2D04D14B6CD4}"/>
    <dgm:cxn modelId="{1C4A7B6A-F199-41C7-AE9B-FD0ACE3C3C7E}" type="presOf" srcId="{26880F8A-F7D5-4FD5-90C4-546DE84A1241}" destId="{11FE773C-C425-4A06-BED4-E760D8B387AE}" srcOrd="0" destOrd="0" presId="urn:microsoft.com/office/officeart/2005/8/layout/matrix3"/>
    <dgm:cxn modelId="{C84C70A7-0BA6-449A-8E18-F5EED31CEFBB}" type="presOf" srcId="{0A75D926-2E34-4817-A135-98C09E53B2CF}" destId="{EA748BC3-84D0-41B5-870F-E4E4BC86D3CD}" srcOrd="0" destOrd="0" presId="urn:microsoft.com/office/officeart/2005/8/layout/matrix3"/>
    <dgm:cxn modelId="{19A10899-9B49-4EA7-969D-2FF9F8509246}" srcId="{0A75D926-2E34-4817-A135-98C09E53B2CF}" destId="{26880F8A-F7D5-4FD5-90C4-546DE84A1241}" srcOrd="0" destOrd="0" parTransId="{E78D2602-EA9C-4B8D-B3E3-79F5DC256176}" sibTransId="{78B4EC5E-2B39-48B9-B742-94714CA560B5}"/>
    <dgm:cxn modelId="{5140FA57-A4A2-48C3-9841-B1B69437F8D5}" type="presOf" srcId="{E46DA019-C178-4E53-9CFA-2F44F1D176B7}" destId="{5104AD48-EACC-4EFD-A93A-17E1E3463806}" srcOrd="0" destOrd="0" presId="urn:microsoft.com/office/officeart/2005/8/layout/matrix3"/>
    <dgm:cxn modelId="{C7A20E6E-7A61-4986-9A30-BC8F52FB2959}" type="presParOf" srcId="{EA748BC3-84D0-41B5-870F-E4E4BC86D3CD}" destId="{3AF97988-280A-487B-88DF-507C095E7513}" srcOrd="0" destOrd="0" presId="urn:microsoft.com/office/officeart/2005/8/layout/matrix3"/>
    <dgm:cxn modelId="{E5DB66F8-2385-46F1-B1AF-7499E4DACD8C}" type="presParOf" srcId="{EA748BC3-84D0-41B5-870F-E4E4BC86D3CD}" destId="{11FE773C-C425-4A06-BED4-E760D8B387AE}" srcOrd="1" destOrd="0" presId="urn:microsoft.com/office/officeart/2005/8/layout/matrix3"/>
    <dgm:cxn modelId="{A951BB7D-E746-46CC-88B0-60816877B230}" type="presParOf" srcId="{EA748BC3-84D0-41B5-870F-E4E4BC86D3CD}" destId="{F275751F-8CDA-428A-805E-994D46596A96}" srcOrd="2" destOrd="0" presId="urn:microsoft.com/office/officeart/2005/8/layout/matrix3"/>
    <dgm:cxn modelId="{8E5C926C-2B84-44E9-9196-3EDE11CEEB2A}" type="presParOf" srcId="{EA748BC3-84D0-41B5-870F-E4E4BC86D3CD}" destId="{F64E4A46-5F91-4F32-B3BF-C8F7B61D5CD4}" srcOrd="3" destOrd="0" presId="urn:microsoft.com/office/officeart/2005/8/layout/matrix3"/>
    <dgm:cxn modelId="{48BE4A15-20A4-40B6-8A7A-BDE95577C3FE}" type="presParOf" srcId="{EA748BC3-84D0-41B5-870F-E4E4BC86D3CD}" destId="{5104AD48-EACC-4EFD-A93A-17E1E3463806}"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75D926-2E34-4817-A135-98C09E53B2CF}" type="doc">
      <dgm:prSet loTypeId="urn:microsoft.com/office/officeart/2005/8/layout/matrix3" loCatId="matrix" qsTypeId="urn:microsoft.com/office/officeart/2005/8/quickstyle/simple3" qsCatId="simple" csTypeId="urn:microsoft.com/office/officeart/2005/8/colors/accent1_2" csCatId="accent1" phldr="1"/>
      <dgm:spPr/>
      <dgm:t>
        <a:bodyPr/>
        <a:lstStyle/>
        <a:p>
          <a:endParaRPr lang="da-DK"/>
        </a:p>
      </dgm:t>
    </dgm:pt>
    <dgm:pt modelId="{26880F8A-F7D5-4FD5-90C4-546DE84A1241}">
      <dgm:prSet phldrT="[Tekst]" custT="1"/>
      <dgm:spPr/>
      <dgm:t>
        <a:bodyPr/>
        <a:lstStyle/>
        <a:p>
          <a:r>
            <a:rPr lang="da-DK" sz="1000" dirty="0" smtClean="0">
              <a:latin typeface="Verdana" panose="020B0604030504040204" pitchFamily="34" charset="0"/>
              <a:ea typeface="Verdana" panose="020B0604030504040204" pitchFamily="34" charset="0"/>
            </a:rPr>
            <a:t>Reflekteret behovsudsættelse</a:t>
          </a:r>
          <a:endParaRPr lang="da-DK" sz="1000" dirty="0">
            <a:latin typeface="Verdana" panose="020B0604030504040204" pitchFamily="34" charset="0"/>
            <a:ea typeface="Verdana" panose="020B0604030504040204" pitchFamily="34" charset="0"/>
          </a:endParaRPr>
        </a:p>
      </dgm:t>
    </dgm:pt>
    <dgm:pt modelId="{E78D2602-EA9C-4B8D-B3E3-79F5DC256176}" type="parTrans" cxnId="{19A10899-9B49-4EA7-969D-2FF9F8509246}">
      <dgm:prSet/>
      <dgm:spPr/>
      <dgm:t>
        <a:bodyPr/>
        <a:lstStyle/>
        <a:p>
          <a:endParaRPr lang="da-DK"/>
        </a:p>
      </dgm:t>
    </dgm:pt>
    <dgm:pt modelId="{78B4EC5E-2B39-48B9-B742-94714CA560B5}" type="sibTrans" cxnId="{19A10899-9B49-4EA7-969D-2FF9F8509246}">
      <dgm:prSet/>
      <dgm:spPr/>
      <dgm:t>
        <a:bodyPr/>
        <a:lstStyle/>
        <a:p>
          <a:endParaRPr lang="da-DK"/>
        </a:p>
      </dgm:t>
    </dgm:pt>
    <dgm:pt modelId="{CBA299D8-A30A-467A-A8B9-3A38A498BA3B}">
      <dgm:prSet phldrT="[Tekst]" custT="1"/>
      <dgm:spPr/>
      <dgm:t>
        <a:bodyPr/>
        <a:lstStyle/>
        <a:p>
          <a:r>
            <a:rPr lang="da-DK" sz="1000" dirty="0" smtClean="0">
              <a:latin typeface="Verdana" panose="020B0604030504040204" pitchFamily="34" charset="0"/>
              <a:ea typeface="Verdana" panose="020B0604030504040204" pitchFamily="34" charset="0"/>
            </a:rPr>
            <a:t>Reflekterede viljeshandlinger</a:t>
          </a:r>
          <a:endParaRPr lang="da-DK" sz="1000" dirty="0">
            <a:latin typeface="Verdana" panose="020B0604030504040204" pitchFamily="34" charset="0"/>
            <a:ea typeface="Verdana" panose="020B0604030504040204" pitchFamily="34" charset="0"/>
          </a:endParaRPr>
        </a:p>
      </dgm:t>
    </dgm:pt>
    <dgm:pt modelId="{EAE9C295-F690-4419-9DF8-6EE0F29DEF29}" type="parTrans" cxnId="{6EA6D769-DC6A-4D8E-8ED7-EF75E49E031C}">
      <dgm:prSet/>
      <dgm:spPr/>
      <dgm:t>
        <a:bodyPr/>
        <a:lstStyle/>
        <a:p>
          <a:endParaRPr lang="da-DK"/>
        </a:p>
      </dgm:t>
    </dgm:pt>
    <dgm:pt modelId="{AFC08FE9-5960-45C3-9003-2D04D14B6CD4}" type="sibTrans" cxnId="{6EA6D769-DC6A-4D8E-8ED7-EF75E49E031C}">
      <dgm:prSet/>
      <dgm:spPr/>
      <dgm:t>
        <a:bodyPr/>
        <a:lstStyle/>
        <a:p>
          <a:endParaRPr lang="da-DK"/>
        </a:p>
      </dgm:t>
    </dgm:pt>
    <dgm:pt modelId="{9BE57717-9143-47E5-A5C1-52841B5CDCA0}">
      <dgm:prSet phldrT="[Tekst]" custT="1"/>
      <dgm:spPr/>
      <dgm:t>
        <a:bodyPr/>
        <a:lstStyle/>
        <a:p>
          <a:r>
            <a:rPr lang="da-DK" sz="1000" dirty="0" smtClean="0">
              <a:latin typeface="Verdana" panose="020B0604030504040204" pitchFamily="34" charset="0"/>
              <a:ea typeface="Verdana" panose="020B0604030504040204" pitchFamily="34" charset="0"/>
            </a:rPr>
            <a:t>Opstiller ensidige forbud til sig selv: fx, ”Det må du ikke”</a:t>
          </a:r>
        </a:p>
        <a:p>
          <a:r>
            <a:rPr lang="da-DK" sz="1000" dirty="0" smtClean="0">
              <a:latin typeface="Verdana" panose="020B0604030504040204" pitchFamily="34" charset="0"/>
              <a:ea typeface="Verdana" panose="020B0604030504040204" pitchFamily="34" charset="0"/>
            </a:rPr>
            <a:t>selvfordømmende</a:t>
          </a:r>
          <a:endParaRPr lang="da-DK" sz="1000" dirty="0">
            <a:latin typeface="Verdana" panose="020B0604030504040204" pitchFamily="34" charset="0"/>
            <a:ea typeface="Verdana" panose="020B0604030504040204" pitchFamily="34" charset="0"/>
          </a:endParaRPr>
        </a:p>
      </dgm:t>
    </dgm:pt>
    <dgm:pt modelId="{85DE0E88-22D7-40D6-BB34-9BB547C477BE}" type="parTrans" cxnId="{85D8383D-5A83-48B0-B3A5-F21C9254699D}">
      <dgm:prSet/>
      <dgm:spPr/>
      <dgm:t>
        <a:bodyPr/>
        <a:lstStyle/>
        <a:p>
          <a:endParaRPr lang="da-DK"/>
        </a:p>
      </dgm:t>
    </dgm:pt>
    <dgm:pt modelId="{09856030-5237-4ED0-8D59-ADB2BCECEAC5}" type="sibTrans" cxnId="{85D8383D-5A83-48B0-B3A5-F21C9254699D}">
      <dgm:prSet/>
      <dgm:spPr/>
      <dgm:t>
        <a:bodyPr/>
        <a:lstStyle/>
        <a:p>
          <a:endParaRPr lang="da-DK"/>
        </a:p>
      </dgm:t>
    </dgm:pt>
    <dgm:pt modelId="{E46DA019-C178-4E53-9CFA-2F44F1D176B7}">
      <dgm:prSet phldrT="[Tekst]" custT="1"/>
      <dgm:spPr/>
      <dgm:t>
        <a:bodyPr/>
        <a:lstStyle/>
        <a:p>
          <a:r>
            <a:rPr lang="da-DK" sz="1000" dirty="0" smtClean="0">
              <a:latin typeface="Verdana" panose="020B0604030504040204" pitchFamily="34" charset="0"/>
              <a:ea typeface="Verdana" panose="020B0604030504040204" pitchFamily="34" charset="0"/>
            </a:rPr>
            <a:t>Ensidige krav til sig selv om at handle: fx, ”Det er på tide at komme i gang”</a:t>
          </a:r>
        </a:p>
        <a:p>
          <a:r>
            <a:rPr lang="da-DK" sz="1000" dirty="0" smtClean="0">
              <a:latin typeface="Verdana" panose="020B0604030504040204" pitchFamily="34" charset="0"/>
              <a:ea typeface="Verdana" panose="020B0604030504040204" pitchFamily="34" charset="0"/>
            </a:rPr>
            <a:t>selvtyranni</a:t>
          </a:r>
          <a:endParaRPr lang="da-DK" sz="1000" dirty="0">
            <a:latin typeface="Verdana" panose="020B0604030504040204" pitchFamily="34" charset="0"/>
            <a:ea typeface="Verdana" panose="020B0604030504040204" pitchFamily="34" charset="0"/>
          </a:endParaRPr>
        </a:p>
      </dgm:t>
    </dgm:pt>
    <dgm:pt modelId="{F6CE6777-D00B-4220-BE88-0F3926AF697F}" type="parTrans" cxnId="{3FBB151F-BA1A-4DCE-9DDC-26205C1D88B0}">
      <dgm:prSet/>
      <dgm:spPr/>
      <dgm:t>
        <a:bodyPr/>
        <a:lstStyle/>
        <a:p>
          <a:endParaRPr lang="da-DK"/>
        </a:p>
      </dgm:t>
    </dgm:pt>
    <dgm:pt modelId="{401A5C2B-6C1D-4FB4-A7BF-BBBA9E942693}" type="sibTrans" cxnId="{3FBB151F-BA1A-4DCE-9DDC-26205C1D88B0}">
      <dgm:prSet/>
      <dgm:spPr/>
      <dgm:t>
        <a:bodyPr/>
        <a:lstStyle/>
        <a:p>
          <a:endParaRPr lang="da-DK"/>
        </a:p>
      </dgm:t>
    </dgm:pt>
    <dgm:pt modelId="{EA748BC3-84D0-41B5-870F-E4E4BC86D3CD}" type="pres">
      <dgm:prSet presAssocID="{0A75D926-2E34-4817-A135-98C09E53B2CF}" presName="matrix" presStyleCnt="0">
        <dgm:presLayoutVars>
          <dgm:chMax val="1"/>
          <dgm:dir/>
          <dgm:resizeHandles val="exact"/>
        </dgm:presLayoutVars>
      </dgm:prSet>
      <dgm:spPr/>
      <dgm:t>
        <a:bodyPr/>
        <a:lstStyle/>
        <a:p>
          <a:endParaRPr lang="da-DK"/>
        </a:p>
      </dgm:t>
    </dgm:pt>
    <dgm:pt modelId="{3AF97988-280A-487B-88DF-507C095E7513}" type="pres">
      <dgm:prSet presAssocID="{0A75D926-2E34-4817-A135-98C09E53B2CF}" presName="diamond" presStyleLbl="bgShp" presStyleIdx="0" presStyleCnt="1"/>
      <dgm:spPr/>
    </dgm:pt>
    <dgm:pt modelId="{11FE773C-C425-4A06-BED4-E760D8B387AE}" type="pres">
      <dgm:prSet presAssocID="{0A75D926-2E34-4817-A135-98C09E53B2CF}" presName="quad1" presStyleLbl="node1" presStyleIdx="0" presStyleCnt="4" custLinFactNeighborX="-8393" custLinFactNeighborY="-7773">
        <dgm:presLayoutVars>
          <dgm:chMax val="0"/>
          <dgm:chPref val="0"/>
          <dgm:bulletEnabled val="1"/>
        </dgm:presLayoutVars>
      </dgm:prSet>
      <dgm:spPr/>
      <dgm:t>
        <a:bodyPr/>
        <a:lstStyle/>
        <a:p>
          <a:endParaRPr lang="da-DK"/>
        </a:p>
      </dgm:t>
    </dgm:pt>
    <dgm:pt modelId="{F275751F-8CDA-428A-805E-994D46596A96}" type="pres">
      <dgm:prSet presAssocID="{0A75D926-2E34-4817-A135-98C09E53B2CF}" presName="quad2" presStyleLbl="node1" presStyleIdx="1" presStyleCnt="4" custLinFactNeighborX="13339" custLinFactNeighborY="-7839">
        <dgm:presLayoutVars>
          <dgm:chMax val="0"/>
          <dgm:chPref val="0"/>
          <dgm:bulletEnabled val="1"/>
        </dgm:presLayoutVars>
      </dgm:prSet>
      <dgm:spPr/>
      <dgm:t>
        <a:bodyPr/>
        <a:lstStyle/>
        <a:p>
          <a:endParaRPr lang="da-DK"/>
        </a:p>
      </dgm:t>
    </dgm:pt>
    <dgm:pt modelId="{F64E4A46-5F91-4F32-B3BF-C8F7B61D5CD4}" type="pres">
      <dgm:prSet presAssocID="{0A75D926-2E34-4817-A135-98C09E53B2CF}" presName="quad3" presStyleLbl="node1" presStyleIdx="2" presStyleCnt="4" custLinFactNeighborX="-9670" custLinFactNeighborY="3406">
        <dgm:presLayoutVars>
          <dgm:chMax val="0"/>
          <dgm:chPref val="0"/>
          <dgm:bulletEnabled val="1"/>
        </dgm:presLayoutVars>
      </dgm:prSet>
      <dgm:spPr/>
      <dgm:t>
        <a:bodyPr/>
        <a:lstStyle/>
        <a:p>
          <a:endParaRPr lang="da-DK"/>
        </a:p>
      </dgm:t>
    </dgm:pt>
    <dgm:pt modelId="{5104AD48-EACC-4EFD-A93A-17E1E3463806}" type="pres">
      <dgm:prSet presAssocID="{0A75D926-2E34-4817-A135-98C09E53B2CF}" presName="quad4" presStyleLbl="node1" presStyleIdx="3" presStyleCnt="4" custLinFactNeighborX="15174" custLinFactNeighborY="4318">
        <dgm:presLayoutVars>
          <dgm:chMax val="0"/>
          <dgm:chPref val="0"/>
          <dgm:bulletEnabled val="1"/>
        </dgm:presLayoutVars>
      </dgm:prSet>
      <dgm:spPr/>
      <dgm:t>
        <a:bodyPr/>
        <a:lstStyle/>
        <a:p>
          <a:endParaRPr lang="da-DK"/>
        </a:p>
      </dgm:t>
    </dgm:pt>
  </dgm:ptLst>
  <dgm:cxnLst>
    <dgm:cxn modelId="{3FBB151F-BA1A-4DCE-9DDC-26205C1D88B0}" srcId="{0A75D926-2E34-4817-A135-98C09E53B2CF}" destId="{E46DA019-C178-4E53-9CFA-2F44F1D176B7}" srcOrd="3" destOrd="0" parTransId="{F6CE6777-D00B-4220-BE88-0F3926AF697F}" sibTransId="{401A5C2B-6C1D-4FB4-A7BF-BBBA9E942693}"/>
    <dgm:cxn modelId="{C9ACE8B7-8C85-40CF-B62B-43D0D1846309}" type="presOf" srcId="{CBA299D8-A30A-467A-A8B9-3A38A498BA3B}" destId="{F275751F-8CDA-428A-805E-994D46596A96}" srcOrd="0" destOrd="0" presId="urn:microsoft.com/office/officeart/2005/8/layout/matrix3"/>
    <dgm:cxn modelId="{85D8383D-5A83-48B0-B3A5-F21C9254699D}" srcId="{0A75D926-2E34-4817-A135-98C09E53B2CF}" destId="{9BE57717-9143-47E5-A5C1-52841B5CDCA0}" srcOrd="2" destOrd="0" parTransId="{85DE0E88-22D7-40D6-BB34-9BB547C477BE}" sibTransId="{09856030-5237-4ED0-8D59-ADB2BCECEAC5}"/>
    <dgm:cxn modelId="{08B55F7B-630A-490A-9F5A-768311E7656B}" type="presOf" srcId="{26880F8A-F7D5-4FD5-90C4-546DE84A1241}" destId="{11FE773C-C425-4A06-BED4-E760D8B387AE}" srcOrd="0" destOrd="0" presId="urn:microsoft.com/office/officeart/2005/8/layout/matrix3"/>
    <dgm:cxn modelId="{458C89E2-8178-470A-96E1-0FD2EDCED717}" type="presOf" srcId="{0A75D926-2E34-4817-A135-98C09E53B2CF}" destId="{EA748BC3-84D0-41B5-870F-E4E4BC86D3CD}" srcOrd="0" destOrd="0" presId="urn:microsoft.com/office/officeart/2005/8/layout/matrix3"/>
    <dgm:cxn modelId="{6EA6D769-DC6A-4D8E-8ED7-EF75E49E031C}" srcId="{0A75D926-2E34-4817-A135-98C09E53B2CF}" destId="{CBA299D8-A30A-467A-A8B9-3A38A498BA3B}" srcOrd="1" destOrd="0" parTransId="{EAE9C295-F690-4419-9DF8-6EE0F29DEF29}" sibTransId="{AFC08FE9-5960-45C3-9003-2D04D14B6CD4}"/>
    <dgm:cxn modelId="{9190A261-31A0-40FB-B676-05CB7704F230}" type="presOf" srcId="{E46DA019-C178-4E53-9CFA-2F44F1D176B7}" destId="{5104AD48-EACC-4EFD-A93A-17E1E3463806}" srcOrd="0" destOrd="0" presId="urn:microsoft.com/office/officeart/2005/8/layout/matrix3"/>
    <dgm:cxn modelId="{11FDC827-0ADC-465A-B4F1-A821E57D1951}" type="presOf" srcId="{9BE57717-9143-47E5-A5C1-52841B5CDCA0}" destId="{F64E4A46-5F91-4F32-B3BF-C8F7B61D5CD4}" srcOrd="0" destOrd="0" presId="urn:microsoft.com/office/officeart/2005/8/layout/matrix3"/>
    <dgm:cxn modelId="{19A10899-9B49-4EA7-969D-2FF9F8509246}" srcId="{0A75D926-2E34-4817-A135-98C09E53B2CF}" destId="{26880F8A-F7D5-4FD5-90C4-546DE84A1241}" srcOrd="0" destOrd="0" parTransId="{E78D2602-EA9C-4B8D-B3E3-79F5DC256176}" sibTransId="{78B4EC5E-2B39-48B9-B742-94714CA560B5}"/>
    <dgm:cxn modelId="{BB4E9711-686F-4694-B86C-30295EEAA5E1}" type="presParOf" srcId="{EA748BC3-84D0-41B5-870F-E4E4BC86D3CD}" destId="{3AF97988-280A-487B-88DF-507C095E7513}" srcOrd="0" destOrd="0" presId="urn:microsoft.com/office/officeart/2005/8/layout/matrix3"/>
    <dgm:cxn modelId="{102BD98F-85FF-48D5-9DE2-FB2F9E906941}" type="presParOf" srcId="{EA748BC3-84D0-41B5-870F-E4E4BC86D3CD}" destId="{11FE773C-C425-4A06-BED4-E760D8B387AE}" srcOrd="1" destOrd="0" presId="urn:microsoft.com/office/officeart/2005/8/layout/matrix3"/>
    <dgm:cxn modelId="{425911D6-AADE-4942-A4FE-6690D1045105}" type="presParOf" srcId="{EA748BC3-84D0-41B5-870F-E4E4BC86D3CD}" destId="{F275751F-8CDA-428A-805E-994D46596A96}" srcOrd="2" destOrd="0" presId="urn:microsoft.com/office/officeart/2005/8/layout/matrix3"/>
    <dgm:cxn modelId="{186F1F27-5C71-401B-A667-1C0B43FE24DC}" type="presParOf" srcId="{EA748BC3-84D0-41B5-870F-E4E4BC86D3CD}" destId="{F64E4A46-5F91-4F32-B3BF-C8F7B61D5CD4}" srcOrd="3" destOrd="0" presId="urn:microsoft.com/office/officeart/2005/8/layout/matrix3"/>
    <dgm:cxn modelId="{4BC17739-238E-474E-BEDA-EE59571F094F}" type="presParOf" srcId="{EA748BC3-84D0-41B5-870F-E4E4BC86D3CD}" destId="{5104AD48-EACC-4EFD-A93A-17E1E3463806}"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E2DBB-D447-49ED-B8B4-1D513300A0F8}">
      <dsp:nvSpPr>
        <dsp:cNvPr id="0" name=""/>
        <dsp:cNvSpPr/>
      </dsp:nvSpPr>
      <dsp:spPr>
        <a:xfrm>
          <a:off x="1160698" y="251295"/>
          <a:ext cx="4111452" cy="4111452"/>
        </a:xfrm>
        <a:prstGeom prst="pie">
          <a:avLst>
            <a:gd name="adj1" fmla="val 16200000"/>
            <a:gd name="adj2" fmla="val 180000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a-DK" sz="1400" kern="1200" dirty="0" smtClean="0">
              <a:solidFill>
                <a:schemeClr val="tx1"/>
              </a:solidFill>
            </a:rPr>
            <a:t>Belastningsbalance giver </a:t>
          </a:r>
          <a:r>
            <a:rPr lang="da-DK" sz="1400" b="1" kern="1200" dirty="0" smtClean="0">
              <a:solidFill>
                <a:schemeClr val="tx1"/>
              </a:solidFill>
            </a:rPr>
            <a:t>håndterbarhed</a:t>
          </a:r>
        </a:p>
        <a:p>
          <a:pPr lvl="0" algn="ctr" defTabSz="622300">
            <a:lnSpc>
              <a:spcPct val="90000"/>
            </a:lnSpc>
            <a:spcBef>
              <a:spcPct val="0"/>
            </a:spcBef>
            <a:spcAft>
              <a:spcPct val="35000"/>
            </a:spcAft>
          </a:pPr>
          <a:r>
            <a:rPr lang="da-DK" sz="1400" kern="1200" dirty="0" smtClean="0">
              <a:solidFill>
                <a:schemeClr val="tx1"/>
              </a:solidFill>
            </a:rPr>
            <a:t>”at klare det”</a:t>
          </a:r>
          <a:endParaRPr lang="da-DK" sz="1400" kern="1200" dirty="0">
            <a:solidFill>
              <a:schemeClr val="tx1"/>
            </a:solidFill>
          </a:endParaRPr>
        </a:p>
      </dsp:txBody>
      <dsp:txXfrm>
        <a:off x="3327531" y="1122532"/>
        <a:ext cx="1468375" cy="1223646"/>
      </dsp:txXfrm>
    </dsp:sp>
    <dsp:sp modelId="{3CDE70E2-FDE9-4705-89BC-3FAA5E2FAF4B}">
      <dsp:nvSpPr>
        <dsp:cNvPr id="0" name=""/>
        <dsp:cNvSpPr/>
      </dsp:nvSpPr>
      <dsp:spPr>
        <a:xfrm>
          <a:off x="1047570" y="414127"/>
          <a:ext cx="4111452" cy="4111452"/>
        </a:xfrm>
        <a:prstGeom prst="pie">
          <a:avLst>
            <a:gd name="adj1" fmla="val 1800000"/>
            <a:gd name="adj2" fmla="val 900000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a-DK" sz="1400" kern="1200" dirty="0" smtClean="0">
              <a:solidFill>
                <a:schemeClr val="tx1"/>
              </a:solidFill>
            </a:rPr>
            <a:t>Forudsigelighed giver </a:t>
          </a:r>
          <a:r>
            <a:rPr lang="da-DK" sz="1400" b="1" kern="1200" dirty="0" smtClean="0">
              <a:solidFill>
                <a:schemeClr val="tx1"/>
              </a:solidFill>
            </a:rPr>
            <a:t>begribelighed</a:t>
          </a:r>
        </a:p>
        <a:p>
          <a:pPr lvl="0" algn="ctr" defTabSz="622300">
            <a:lnSpc>
              <a:spcPct val="90000"/>
            </a:lnSpc>
            <a:spcBef>
              <a:spcPct val="0"/>
            </a:spcBef>
            <a:spcAft>
              <a:spcPct val="35000"/>
            </a:spcAft>
          </a:pPr>
          <a:r>
            <a:rPr lang="da-DK" sz="1400" kern="1200" dirty="0" smtClean="0">
              <a:solidFill>
                <a:schemeClr val="tx1"/>
              </a:solidFill>
            </a:rPr>
            <a:t>”at forstå sig selv og omverdenen”</a:t>
          </a:r>
          <a:endParaRPr lang="da-DK" sz="1400" kern="1200" dirty="0">
            <a:solidFill>
              <a:schemeClr val="tx1"/>
            </a:solidFill>
          </a:endParaRPr>
        </a:p>
      </dsp:txBody>
      <dsp:txXfrm>
        <a:off x="2026487" y="3081676"/>
        <a:ext cx="2202563" cy="1076808"/>
      </dsp:txXfrm>
    </dsp:sp>
    <dsp:sp modelId="{77ADCB42-AF77-4EC4-9243-52FE38C79FA3}">
      <dsp:nvSpPr>
        <dsp:cNvPr id="0" name=""/>
        <dsp:cNvSpPr/>
      </dsp:nvSpPr>
      <dsp:spPr>
        <a:xfrm>
          <a:off x="1047549" y="267289"/>
          <a:ext cx="4111452" cy="4111452"/>
        </a:xfrm>
        <a:prstGeom prst="pie">
          <a:avLst>
            <a:gd name="adj1" fmla="val 9000000"/>
            <a:gd name="adj2" fmla="val 1620000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a-DK" sz="1400" kern="1200" dirty="0" smtClean="0">
              <a:solidFill>
                <a:schemeClr val="tx1"/>
              </a:solidFill>
            </a:rPr>
            <a:t>Delagtighed giver </a:t>
          </a:r>
          <a:r>
            <a:rPr lang="da-DK" sz="1400" b="1" kern="1200" dirty="0" smtClean="0">
              <a:solidFill>
                <a:schemeClr val="tx1"/>
              </a:solidFill>
            </a:rPr>
            <a:t>meningsfuldhed</a:t>
          </a:r>
        </a:p>
        <a:p>
          <a:pPr lvl="0" algn="ctr" defTabSz="622300">
            <a:lnSpc>
              <a:spcPct val="90000"/>
            </a:lnSpc>
            <a:spcBef>
              <a:spcPct val="0"/>
            </a:spcBef>
            <a:spcAft>
              <a:spcPct val="35000"/>
            </a:spcAft>
          </a:pPr>
          <a:r>
            <a:rPr lang="da-DK" sz="1400" kern="1200" dirty="0" smtClean="0">
              <a:solidFill>
                <a:schemeClr val="tx1"/>
              </a:solidFill>
            </a:rPr>
            <a:t>”at finde meningen, håbet og motivationen”</a:t>
          </a:r>
          <a:endParaRPr lang="da-DK" sz="1400" kern="1200" dirty="0">
            <a:solidFill>
              <a:schemeClr val="tx1"/>
            </a:solidFill>
          </a:endParaRPr>
        </a:p>
      </dsp:txBody>
      <dsp:txXfrm>
        <a:off x="1523792" y="1138525"/>
        <a:ext cx="1468375" cy="1223646"/>
      </dsp:txXfrm>
    </dsp:sp>
    <dsp:sp modelId="{8EECB30C-CA96-42FD-A009-E5585069E46B}">
      <dsp:nvSpPr>
        <dsp:cNvPr id="0" name=""/>
        <dsp:cNvSpPr/>
      </dsp:nvSpPr>
      <dsp:spPr>
        <a:xfrm>
          <a:off x="906519" y="-3222"/>
          <a:ext cx="4620489" cy="4620489"/>
        </a:xfrm>
        <a:prstGeom prst="circularArrow">
          <a:avLst>
            <a:gd name="adj1" fmla="val 5085"/>
            <a:gd name="adj2" fmla="val 327528"/>
            <a:gd name="adj3" fmla="val 1472472"/>
            <a:gd name="adj4" fmla="val 16199432"/>
            <a:gd name="adj5" fmla="val 5932"/>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sp>
    <dsp:sp modelId="{38E0719D-6C47-46AE-8147-13E992925CF3}">
      <dsp:nvSpPr>
        <dsp:cNvPr id="0" name=""/>
        <dsp:cNvSpPr/>
      </dsp:nvSpPr>
      <dsp:spPr>
        <a:xfrm>
          <a:off x="793052" y="159348"/>
          <a:ext cx="4620489" cy="4620489"/>
        </a:xfrm>
        <a:prstGeom prst="circularArrow">
          <a:avLst>
            <a:gd name="adj1" fmla="val 5085"/>
            <a:gd name="adj2" fmla="val 327528"/>
            <a:gd name="adj3" fmla="val 8671970"/>
            <a:gd name="adj4" fmla="val 1800502"/>
            <a:gd name="adj5" fmla="val 5932"/>
          </a:avLst>
        </a:prstGeom>
        <a:solidFill>
          <a:schemeClr val="accent6"/>
        </a:solidFill>
        <a:ln>
          <a:noFill/>
        </a:ln>
        <a:effectLst/>
      </dsp:spPr>
      <dsp:style>
        <a:lnRef idx="0">
          <a:scrgbClr r="0" g="0" b="0"/>
        </a:lnRef>
        <a:fillRef idx="1">
          <a:scrgbClr r="0" g="0" b="0"/>
        </a:fillRef>
        <a:effectRef idx="0">
          <a:scrgbClr r="0" g="0" b="0"/>
        </a:effectRef>
        <a:fontRef idx="minor">
          <a:schemeClr val="lt1"/>
        </a:fontRef>
      </dsp:style>
    </dsp:sp>
    <dsp:sp modelId="{2F8ACA0B-A3A1-4D61-B089-3086C23D0B33}">
      <dsp:nvSpPr>
        <dsp:cNvPr id="0" name=""/>
        <dsp:cNvSpPr/>
      </dsp:nvSpPr>
      <dsp:spPr>
        <a:xfrm>
          <a:off x="767278" y="13371"/>
          <a:ext cx="4620489" cy="4620489"/>
        </a:xfrm>
        <a:prstGeom prst="circularArrow">
          <a:avLst>
            <a:gd name="adj1" fmla="val 5085"/>
            <a:gd name="adj2" fmla="val 327528"/>
            <a:gd name="adj3" fmla="val 15873039"/>
            <a:gd name="adj4" fmla="val 9000000"/>
            <a:gd name="adj5" fmla="val 5932"/>
          </a:avLst>
        </a:prstGeom>
        <a:solidFill>
          <a:schemeClr val="accent6"/>
        </a:solidFill>
        <a:ln>
          <a:solidFill>
            <a:schemeClr val="accent6">
              <a:lumMod val="75000"/>
            </a:schemeClr>
          </a:solid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97988-280A-487B-88DF-507C095E7513}">
      <dsp:nvSpPr>
        <dsp:cNvPr id="0" name=""/>
        <dsp:cNvSpPr/>
      </dsp:nvSpPr>
      <dsp:spPr>
        <a:xfrm>
          <a:off x="880306" y="0"/>
          <a:ext cx="3749964" cy="3749964"/>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11FE773C-C425-4A06-BED4-E760D8B387AE}">
      <dsp:nvSpPr>
        <dsp:cNvPr id="0" name=""/>
        <dsp:cNvSpPr/>
      </dsp:nvSpPr>
      <dsp:spPr>
        <a:xfrm>
          <a:off x="1236552" y="356246"/>
          <a:ext cx="1462485" cy="146248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da-DK" sz="1000" kern="1200" dirty="0" smtClean="0">
              <a:latin typeface="Verdana" panose="020B0604030504040204" pitchFamily="34" charset="0"/>
              <a:ea typeface="Verdana" panose="020B0604030504040204" pitchFamily="34" charset="0"/>
            </a:rPr>
            <a:t>Er i alarmberedskab</a:t>
          </a:r>
        </a:p>
        <a:p>
          <a:pPr lvl="0" algn="ctr" defTabSz="444500">
            <a:lnSpc>
              <a:spcPct val="90000"/>
            </a:lnSpc>
            <a:spcBef>
              <a:spcPct val="0"/>
            </a:spcBef>
            <a:spcAft>
              <a:spcPct val="35000"/>
            </a:spcAft>
          </a:pPr>
          <a:r>
            <a:rPr lang="da-DK" sz="1000" kern="1200" dirty="0" smtClean="0">
              <a:latin typeface="Verdana" panose="020B0604030504040204" pitchFamily="34" charset="0"/>
              <a:ea typeface="Verdana" panose="020B0604030504040204" pitchFamily="34" charset="0"/>
            </a:rPr>
            <a:t>Hyperaktiv</a:t>
          </a:r>
        </a:p>
        <a:p>
          <a:pPr lvl="0" algn="ctr" defTabSz="444500">
            <a:lnSpc>
              <a:spcPct val="90000"/>
            </a:lnSpc>
            <a:spcBef>
              <a:spcPct val="0"/>
            </a:spcBef>
            <a:spcAft>
              <a:spcPct val="35000"/>
            </a:spcAft>
          </a:pPr>
          <a:r>
            <a:rPr lang="da-DK" sz="1000" kern="1200" dirty="0" smtClean="0">
              <a:latin typeface="Verdana" panose="020B0604030504040204" pitchFamily="34" charset="0"/>
              <a:ea typeface="Verdana" panose="020B0604030504040204" pitchFamily="34" charset="0"/>
            </a:rPr>
            <a:t>Farer let sammen</a:t>
          </a:r>
        </a:p>
        <a:p>
          <a:pPr lvl="0" algn="ctr" defTabSz="444500">
            <a:lnSpc>
              <a:spcPct val="90000"/>
            </a:lnSpc>
            <a:spcBef>
              <a:spcPct val="0"/>
            </a:spcBef>
            <a:spcAft>
              <a:spcPct val="35000"/>
            </a:spcAft>
          </a:pPr>
          <a:r>
            <a:rPr lang="da-DK" sz="1000" kern="1200" dirty="0" smtClean="0">
              <a:latin typeface="Verdana" panose="020B0604030504040204" pitchFamily="34" charset="0"/>
              <a:ea typeface="Verdana" panose="020B0604030504040204" pitchFamily="34" charset="0"/>
            </a:rPr>
            <a:t>Afværgeimpuls</a:t>
          </a:r>
        </a:p>
        <a:p>
          <a:pPr lvl="0" algn="ctr" defTabSz="444500">
            <a:lnSpc>
              <a:spcPct val="90000"/>
            </a:lnSpc>
            <a:spcBef>
              <a:spcPct val="0"/>
            </a:spcBef>
            <a:spcAft>
              <a:spcPct val="35000"/>
            </a:spcAft>
          </a:pPr>
          <a:r>
            <a:rPr lang="da-DK" sz="1000" kern="1200" dirty="0" smtClean="0">
              <a:latin typeface="Verdana" panose="020B0604030504040204" pitchFamily="34" charset="0"/>
              <a:ea typeface="Verdana" panose="020B0604030504040204" pitchFamily="34" charset="0"/>
            </a:rPr>
            <a:t>Tilbagetrækning</a:t>
          </a:r>
        </a:p>
        <a:p>
          <a:pPr lvl="0" algn="ctr" defTabSz="444500">
            <a:lnSpc>
              <a:spcPct val="90000"/>
            </a:lnSpc>
            <a:spcBef>
              <a:spcPct val="0"/>
            </a:spcBef>
            <a:spcAft>
              <a:spcPct val="35000"/>
            </a:spcAft>
          </a:pPr>
          <a:r>
            <a:rPr lang="da-DK" sz="1000" kern="1200" dirty="0" smtClean="0">
              <a:latin typeface="Verdana" panose="020B0604030504040204" pitchFamily="34" charset="0"/>
              <a:ea typeface="Verdana" panose="020B0604030504040204" pitchFamily="34" charset="0"/>
            </a:rPr>
            <a:t>Afvæbnende smil</a:t>
          </a:r>
          <a:endParaRPr lang="da-DK" sz="1000" kern="1200" dirty="0">
            <a:latin typeface="Verdana" panose="020B0604030504040204" pitchFamily="34" charset="0"/>
            <a:ea typeface="Verdana" panose="020B0604030504040204" pitchFamily="34" charset="0"/>
          </a:endParaRPr>
        </a:p>
      </dsp:txBody>
      <dsp:txXfrm>
        <a:off x="1307945" y="427639"/>
        <a:ext cx="1319699" cy="1319699"/>
      </dsp:txXfrm>
    </dsp:sp>
    <dsp:sp modelId="{F275751F-8CDA-428A-805E-994D46596A96}">
      <dsp:nvSpPr>
        <dsp:cNvPr id="0" name=""/>
        <dsp:cNvSpPr/>
      </dsp:nvSpPr>
      <dsp:spPr>
        <a:xfrm>
          <a:off x="2811537" y="356246"/>
          <a:ext cx="1462485" cy="146248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da-DK" sz="1000" kern="1200" dirty="0" smtClean="0">
              <a:latin typeface="Verdana" panose="020B0604030504040204" pitchFamily="34" charset="0"/>
              <a:ea typeface="Verdana" panose="020B0604030504040204" pitchFamily="34" charset="0"/>
            </a:rPr>
            <a:t>Nysgerrig og begejstret</a:t>
          </a:r>
        </a:p>
        <a:p>
          <a:pPr lvl="0" algn="ctr" defTabSz="444500">
            <a:lnSpc>
              <a:spcPct val="90000"/>
            </a:lnSpc>
            <a:spcBef>
              <a:spcPct val="0"/>
            </a:spcBef>
            <a:spcAft>
              <a:spcPct val="35000"/>
            </a:spcAft>
          </a:pPr>
          <a:r>
            <a:rPr lang="da-DK" sz="1000" kern="1200" dirty="0" smtClean="0">
              <a:latin typeface="Verdana" panose="020B0604030504040204" pitchFamily="34" charset="0"/>
              <a:ea typeface="Verdana" panose="020B0604030504040204" pitchFamily="34" charset="0"/>
            </a:rPr>
            <a:t>Engageret </a:t>
          </a:r>
        </a:p>
        <a:p>
          <a:pPr lvl="0" algn="ctr" defTabSz="444500">
            <a:lnSpc>
              <a:spcPct val="90000"/>
            </a:lnSpc>
            <a:spcBef>
              <a:spcPct val="0"/>
            </a:spcBef>
            <a:spcAft>
              <a:spcPct val="35000"/>
            </a:spcAft>
          </a:pPr>
          <a:r>
            <a:rPr lang="da-DK" sz="1000" kern="1200" dirty="0" smtClean="0">
              <a:latin typeface="Verdana" panose="020B0604030504040204" pitchFamily="34" charset="0"/>
              <a:ea typeface="Verdana" panose="020B0604030504040204" pitchFamily="34" charset="0"/>
            </a:rPr>
            <a:t>Henrykkelse</a:t>
          </a:r>
        </a:p>
        <a:p>
          <a:pPr lvl="0" algn="ctr" defTabSz="444500">
            <a:lnSpc>
              <a:spcPct val="90000"/>
            </a:lnSpc>
            <a:spcBef>
              <a:spcPct val="0"/>
            </a:spcBef>
            <a:spcAft>
              <a:spcPct val="35000"/>
            </a:spcAft>
          </a:pPr>
          <a:r>
            <a:rPr lang="da-DK" sz="1000" kern="1200" dirty="0" smtClean="0">
              <a:latin typeface="Verdana" panose="020B0604030504040204" pitchFamily="34" charset="0"/>
              <a:ea typeface="Verdana" panose="020B0604030504040204" pitchFamily="34" charset="0"/>
            </a:rPr>
            <a:t>Spejling</a:t>
          </a:r>
        </a:p>
        <a:p>
          <a:pPr lvl="0" algn="ctr" defTabSz="444500">
            <a:lnSpc>
              <a:spcPct val="90000"/>
            </a:lnSpc>
            <a:spcBef>
              <a:spcPct val="0"/>
            </a:spcBef>
            <a:spcAft>
              <a:spcPct val="35000"/>
            </a:spcAft>
          </a:pPr>
          <a:endParaRPr lang="da-DK" sz="1000" kern="1200" dirty="0">
            <a:latin typeface="Verdana" panose="020B0604030504040204" pitchFamily="34" charset="0"/>
            <a:ea typeface="Verdana" panose="020B0604030504040204" pitchFamily="34" charset="0"/>
          </a:endParaRPr>
        </a:p>
      </dsp:txBody>
      <dsp:txXfrm>
        <a:off x="2882930" y="427639"/>
        <a:ext cx="1319699" cy="1319699"/>
      </dsp:txXfrm>
    </dsp:sp>
    <dsp:sp modelId="{F64E4A46-5F91-4F32-B3BF-C8F7B61D5CD4}">
      <dsp:nvSpPr>
        <dsp:cNvPr id="0" name=""/>
        <dsp:cNvSpPr/>
      </dsp:nvSpPr>
      <dsp:spPr>
        <a:xfrm>
          <a:off x="1236552" y="1931231"/>
          <a:ext cx="1462485" cy="146248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da-DK" sz="1000" kern="1200" dirty="0" smtClean="0">
              <a:latin typeface="Verdana" panose="020B0604030504040204" pitchFamily="34" charset="0"/>
              <a:ea typeface="Verdana" panose="020B0604030504040204" pitchFamily="34" charset="0"/>
            </a:rPr>
            <a:t>Energiløshed</a:t>
          </a:r>
        </a:p>
        <a:p>
          <a:pPr lvl="0" algn="ctr" defTabSz="444500">
            <a:lnSpc>
              <a:spcPct val="90000"/>
            </a:lnSpc>
            <a:spcBef>
              <a:spcPct val="0"/>
            </a:spcBef>
            <a:spcAft>
              <a:spcPct val="35000"/>
            </a:spcAft>
          </a:pPr>
          <a:r>
            <a:rPr lang="da-DK" sz="1000" kern="1200" dirty="0" smtClean="0">
              <a:latin typeface="Verdana" panose="020B0604030504040204" pitchFamily="34" charset="0"/>
              <a:ea typeface="Verdana" panose="020B0604030504040204" pitchFamily="34" charset="0"/>
            </a:rPr>
            <a:t>Passivitet</a:t>
          </a:r>
        </a:p>
        <a:p>
          <a:pPr lvl="0" algn="ctr" defTabSz="444500">
            <a:lnSpc>
              <a:spcPct val="90000"/>
            </a:lnSpc>
            <a:spcBef>
              <a:spcPct val="0"/>
            </a:spcBef>
            <a:spcAft>
              <a:spcPct val="35000"/>
            </a:spcAft>
          </a:pPr>
          <a:r>
            <a:rPr lang="da-DK" sz="1000" kern="1200" dirty="0" smtClean="0">
              <a:latin typeface="Verdana" panose="020B0604030504040204" pitchFamily="34" charset="0"/>
              <a:ea typeface="Verdana" panose="020B0604030504040204" pitchFamily="34" charset="0"/>
            </a:rPr>
            <a:t>Udviser ligegyldighed</a:t>
          </a:r>
        </a:p>
        <a:p>
          <a:pPr lvl="0" algn="ctr" defTabSz="444500">
            <a:lnSpc>
              <a:spcPct val="90000"/>
            </a:lnSpc>
            <a:spcBef>
              <a:spcPct val="0"/>
            </a:spcBef>
            <a:spcAft>
              <a:spcPct val="35000"/>
            </a:spcAft>
          </a:pPr>
          <a:r>
            <a:rPr lang="da-DK" sz="1000" kern="1200" dirty="0" smtClean="0">
              <a:latin typeface="Verdana" panose="020B0604030504040204" pitchFamily="34" charset="0"/>
              <a:ea typeface="Verdana" panose="020B0604030504040204" pitchFamily="34" charset="0"/>
            </a:rPr>
            <a:t>Kortvarig </a:t>
          </a:r>
          <a:r>
            <a:rPr lang="da-DK" sz="1000" kern="1200" dirty="0" err="1" smtClean="0">
              <a:latin typeface="Verdana" panose="020B0604030504040204" pitchFamily="34" charset="0"/>
              <a:ea typeface="Verdana" panose="020B0604030504040204" pitchFamily="34" charset="0"/>
            </a:rPr>
            <a:t>stivnen</a:t>
          </a:r>
          <a:r>
            <a:rPr lang="da-DK" sz="1000" kern="1200" dirty="0" smtClean="0">
              <a:latin typeface="Verdana" panose="020B0604030504040204" pitchFamily="34" charset="0"/>
              <a:ea typeface="Verdana" panose="020B0604030504040204" pitchFamily="34" charset="0"/>
            </a:rPr>
            <a:t> eller følelsesløshed</a:t>
          </a:r>
          <a:endParaRPr lang="da-DK" sz="1000" kern="1200" dirty="0">
            <a:latin typeface="Verdana" panose="020B0604030504040204" pitchFamily="34" charset="0"/>
            <a:ea typeface="Verdana" panose="020B0604030504040204" pitchFamily="34" charset="0"/>
          </a:endParaRPr>
        </a:p>
      </dsp:txBody>
      <dsp:txXfrm>
        <a:off x="1307945" y="2002624"/>
        <a:ext cx="1319699" cy="1319699"/>
      </dsp:txXfrm>
    </dsp:sp>
    <dsp:sp modelId="{5104AD48-EACC-4EFD-A93A-17E1E3463806}">
      <dsp:nvSpPr>
        <dsp:cNvPr id="0" name=""/>
        <dsp:cNvSpPr/>
      </dsp:nvSpPr>
      <dsp:spPr>
        <a:xfrm>
          <a:off x="2811537" y="1931231"/>
          <a:ext cx="1462485" cy="146248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da-DK" sz="1000" kern="1200" dirty="0" smtClean="0">
              <a:latin typeface="Verdana" panose="020B0604030504040204" pitchFamily="34" charset="0"/>
              <a:ea typeface="Verdana" panose="020B0604030504040204" pitchFamily="34" charset="0"/>
            </a:rPr>
            <a:t>Afslappet</a:t>
          </a:r>
        </a:p>
        <a:p>
          <a:pPr lvl="0" algn="ctr" defTabSz="444500">
            <a:lnSpc>
              <a:spcPct val="90000"/>
            </a:lnSpc>
            <a:spcBef>
              <a:spcPct val="0"/>
            </a:spcBef>
            <a:spcAft>
              <a:spcPct val="35000"/>
            </a:spcAft>
          </a:pPr>
          <a:r>
            <a:rPr lang="da-DK" sz="1000" kern="1200" dirty="0" smtClean="0">
              <a:latin typeface="Verdana" panose="020B0604030504040204" pitchFamily="34" charset="0"/>
              <a:ea typeface="Verdana" panose="020B0604030504040204" pitchFamily="34" charset="0"/>
            </a:rPr>
            <a:t>I ro</a:t>
          </a:r>
        </a:p>
        <a:p>
          <a:pPr lvl="0" algn="ctr" defTabSz="444500">
            <a:lnSpc>
              <a:spcPct val="90000"/>
            </a:lnSpc>
            <a:spcBef>
              <a:spcPct val="0"/>
            </a:spcBef>
            <a:spcAft>
              <a:spcPct val="35000"/>
            </a:spcAft>
          </a:pPr>
          <a:r>
            <a:rPr lang="da-DK" sz="1000" kern="1200" dirty="0" smtClean="0">
              <a:latin typeface="Verdana" panose="020B0604030504040204" pitchFamily="34" charset="0"/>
              <a:ea typeface="Verdana" panose="020B0604030504040204" pitchFamily="34" charset="0"/>
            </a:rPr>
            <a:t>Putter sig</a:t>
          </a:r>
          <a:endParaRPr lang="da-DK" sz="1000" kern="1200" dirty="0">
            <a:latin typeface="Verdana" panose="020B0604030504040204" pitchFamily="34" charset="0"/>
            <a:ea typeface="Verdana" panose="020B0604030504040204" pitchFamily="34" charset="0"/>
          </a:endParaRPr>
        </a:p>
      </dsp:txBody>
      <dsp:txXfrm>
        <a:off x="2882930" y="2002624"/>
        <a:ext cx="1319699" cy="13196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97988-280A-487B-88DF-507C095E7513}">
      <dsp:nvSpPr>
        <dsp:cNvPr id="0" name=""/>
        <dsp:cNvSpPr/>
      </dsp:nvSpPr>
      <dsp:spPr>
        <a:xfrm>
          <a:off x="880306" y="0"/>
          <a:ext cx="3749964" cy="3749964"/>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11FE773C-C425-4A06-BED4-E760D8B387AE}">
      <dsp:nvSpPr>
        <dsp:cNvPr id="0" name=""/>
        <dsp:cNvSpPr/>
      </dsp:nvSpPr>
      <dsp:spPr>
        <a:xfrm>
          <a:off x="1236552" y="356246"/>
          <a:ext cx="1462485" cy="146248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da-DK" sz="1000" kern="1200" dirty="0" smtClean="0">
              <a:latin typeface="Verdana" panose="020B0604030504040204" pitchFamily="34" charset="0"/>
              <a:ea typeface="Verdana" panose="020B0604030504040204" pitchFamily="34" charset="0"/>
            </a:rPr>
            <a:t>Glæde ved at få egne ønsker og behov opfyldt</a:t>
          </a:r>
        </a:p>
        <a:p>
          <a:pPr lvl="0" algn="ctr" defTabSz="444500">
            <a:lnSpc>
              <a:spcPct val="90000"/>
            </a:lnSpc>
            <a:spcBef>
              <a:spcPct val="0"/>
            </a:spcBef>
            <a:spcAft>
              <a:spcPct val="35000"/>
            </a:spcAft>
          </a:pPr>
          <a:r>
            <a:rPr lang="da-DK" sz="1000" kern="1200" dirty="0" smtClean="0">
              <a:latin typeface="Verdana" panose="020B0604030504040204" pitchFamily="34" charset="0"/>
              <a:ea typeface="Verdana" panose="020B0604030504040204" pitchFamily="34" charset="0"/>
            </a:rPr>
            <a:t>Forventning om behovstilfreds-</a:t>
          </a:r>
          <a:r>
            <a:rPr lang="da-DK" sz="1000" kern="1200" dirty="0" err="1" smtClean="0">
              <a:latin typeface="Verdana" panose="020B0604030504040204" pitchFamily="34" charset="0"/>
              <a:ea typeface="Verdana" panose="020B0604030504040204" pitchFamily="34" charset="0"/>
            </a:rPr>
            <a:t>stillese</a:t>
          </a:r>
          <a:endParaRPr lang="da-DK" sz="1000" kern="1200" dirty="0">
            <a:latin typeface="Verdana" panose="020B0604030504040204" pitchFamily="34" charset="0"/>
            <a:ea typeface="Verdana" panose="020B0604030504040204" pitchFamily="34" charset="0"/>
          </a:endParaRPr>
        </a:p>
      </dsp:txBody>
      <dsp:txXfrm>
        <a:off x="1307945" y="427639"/>
        <a:ext cx="1319699" cy="1319699"/>
      </dsp:txXfrm>
    </dsp:sp>
    <dsp:sp modelId="{F275751F-8CDA-428A-805E-994D46596A96}">
      <dsp:nvSpPr>
        <dsp:cNvPr id="0" name=""/>
        <dsp:cNvSpPr/>
      </dsp:nvSpPr>
      <dsp:spPr>
        <a:xfrm>
          <a:off x="2811537" y="356246"/>
          <a:ext cx="1462485" cy="146248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da-DK" sz="1000" kern="1200" dirty="0" smtClean="0">
              <a:latin typeface="Verdana" panose="020B0604030504040204" pitchFamily="34" charset="0"/>
              <a:ea typeface="Verdana" panose="020B0604030504040204" pitchFamily="34" charset="0"/>
            </a:rPr>
            <a:t>Glæde ved at være opmærksom på andre</a:t>
          </a:r>
        </a:p>
        <a:p>
          <a:pPr lvl="0" algn="ctr" defTabSz="444500">
            <a:lnSpc>
              <a:spcPct val="90000"/>
            </a:lnSpc>
            <a:spcBef>
              <a:spcPct val="0"/>
            </a:spcBef>
            <a:spcAft>
              <a:spcPct val="35000"/>
            </a:spcAft>
          </a:pPr>
          <a:r>
            <a:rPr lang="da-DK" sz="1000" kern="1200" dirty="0" smtClean="0">
              <a:latin typeface="Verdana" panose="020B0604030504040204" pitchFamily="34" charset="0"/>
              <a:ea typeface="Verdana" panose="020B0604030504040204" pitchFamily="34" charset="0"/>
            </a:rPr>
            <a:t>Behov for at den anden udtrykker glæde og positivitet</a:t>
          </a:r>
          <a:endParaRPr lang="da-DK" sz="1000" kern="1200" dirty="0">
            <a:latin typeface="Verdana" panose="020B0604030504040204" pitchFamily="34" charset="0"/>
            <a:ea typeface="Verdana" panose="020B0604030504040204" pitchFamily="34" charset="0"/>
          </a:endParaRPr>
        </a:p>
      </dsp:txBody>
      <dsp:txXfrm>
        <a:off x="2882930" y="427639"/>
        <a:ext cx="1319699" cy="1319699"/>
      </dsp:txXfrm>
    </dsp:sp>
    <dsp:sp modelId="{F64E4A46-5F91-4F32-B3BF-C8F7B61D5CD4}">
      <dsp:nvSpPr>
        <dsp:cNvPr id="0" name=""/>
        <dsp:cNvSpPr/>
      </dsp:nvSpPr>
      <dsp:spPr>
        <a:xfrm>
          <a:off x="1236552" y="1931231"/>
          <a:ext cx="1462485" cy="146248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da-DK" sz="1000" kern="1200" dirty="0" smtClean="0">
              <a:latin typeface="Verdana" panose="020B0604030504040204" pitchFamily="34" charset="0"/>
              <a:ea typeface="Verdana" panose="020B0604030504040204" pitchFamily="34" charset="0"/>
            </a:rPr>
            <a:t>Fokus på egen lidelse og smerte</a:t>
          </a:r>
        </a:p>
        <a:p>
          <a:pPr lvl="0" algn="ctr" defTabSz="444500">
            <a:lnSpc>
              <a:spcPct val="90000"/>
            </a:lnSpc>
            <a:spcBef>
              <a:spcPct val="0"/>
            </a:spcBef>
            <a:spcAft>
              <a:spcPct val="35000"/>
            </a:spcAft>
          </a:pPr>
          <a:r>
            <a:rPr lang="da-DK" sz="1000" kern="1200" dirty="0" smtClean="0">
              <a:latin typeface="Verdana" panose="020B0604030504040204" pitchFamily="34" charset="0"/>
              <a:ea typeface="Verdana" panose="020B0604030504040204" pitchFamily="34" charset="0"/>
            </a:rPr>
            <a:t>Forventer hjælp og lindring hos andre</a:t>
          </a:r>
          <a:endParaRPr lang="da-DK" sz="1000" kern="1200" dirty="0">
            <a:latin typeface="Verdana" panose="020B0604030504040204" pitchFamily="34" charset="0"/>
            <a:ea typeface="Verdana" panose="020B0604030504040204" pitchFamily="34" charset="0"/>
          </a:endParaRPr>
        </a:p>
      </dsp:txBody>
      <dsp:txXfrm>
        <a:off x="1307945" y="2002624"/>
        <a:ext cx="1319699" cy="1319699"/>
      </dsp:txXfrm>
    </dsp:sp>
    <dsp:sp modelId="{5104AD48-EACC-4EFD-A93A-17E1E3463806}">
      <dsp:nvSpPr>
        <dsp:cNvPr id="0" name=""/>
        <dsp:cNvSpPr/>
      </dsp:nvSpPr>
      <dsp:spPr>
        <a:xfrm>
          <a:off x="2811537" y="1931231"/>
          <a:ext cx="1462485" cy="146248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da-DK" sz="1000" kern="1200" dirty="0" smtClean="0">
              <a:latin typeface="Verdana" panose="020B0604030504040204" pitchFamily="34" charset="0"/>
              <a:ea typeface="Verdana" panose="020B0604030504040204" pitchFamily="34" charset="0"/>
            </a:rPr>
            <a:t>Forventning og opmærksomhed på den andens negativitet i kontakt</a:t>
          </a:r>
          <a:endParaRPr lang="da-DK" sz="1000" kern="1200" dirty="0">
            <a:latin typeface="Verdana" panose="020B0604030504040204" pitchFamily="34" charset="0"/>
            <a:ea typeface="Verdana" panose="020B0604030504040204" pitchFamily="34" charset="0"/>
          </a:endParaRPr>
        </a:p>
      </dsp:txBody>
      <dsp:txXfrm>
        <a:off x="2882930" y="2002624"/>
        <a:ext cx="1319699" cy="13196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97988-280A-487B-88DF-507C095E7513}">
      <dsp:nvSpPr>
        <dsp:cNvPr id="0" name=""/>
        <dsp:cNvSpPr/>
      </dsp:nvSpPr>
      <dsp:spPr>
        <a:xfrm>
          <a:off x="880306" y="0"/>
          <a:ext cx="3749964" cy="3749964"/>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11FE773C-C425-4A06-BED4-E760D8B387AE}">
      <dsp:nvSpPr>
        <dsp:cNvPr id="0" name=""/>
        <dsp:cNvSpPr/>
      </dsp:nvSpPr>
      <dsp:spPr>
        <a:xfrm>
          <a:off x="1113806" y="242567"/>
          <a:ext cx="1462485" cy="146248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da-DK" sz="1000" kern="1200" dirty="0" smtClean="0">
              <a:latin typeface="Verdana" panose="020B0604030504040204" pitchFamily="34" charset="0"/>
              <a:ea typeface="Verdana" panose="020B0604030504040204" pitchFamily="34" charset="0"/>
            </a:rPr>
            <a:t>Reflekteret behovsudsættelse</a:t>
          </a:r>
          <a:endParaRPr lang="da-DK" sz="1000" kern="1200" dirty="0">
            <a:latin typeface="Verdana" panose="020B0604030504040204" pitchFamily="34" charset="0"/>
            <a:ea typeface="Verdana" panose="020B0604030504040204" pitchFamily="34" charset="0"/>
          </a:endParaRPr>
        </a:p>
      </dsp:txBody>
      <dsp:txXfrm>
        <a:off x="1185199" y="313960"/>
        <a:ext cx="1319699" cy="1319699"/>
      </dsp:txXfrm>
    </dsp:sp>
    <dsp:sp modelId="{F275751F-8CDA-428A-805E-994D46596A96}">
      <dsp:nvSpPr>
        <dsp:cNvPr id="0" name=""/>
        <dsp:cNvSpPr/>
      </dsp:nvSpPr>
      <dsp:spPr>
        <a:xfrm>
          <a:off x="3006618" y="241602"/>
          <a:ext cx="1462485" cy="146248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da-DK" sz="1000" kern="1200" dirty="0" smtClean="0">
              <a:latin typeface="Verdana" panose="020B0604030504040204" pitchFamily="34" charset="0"/>
              <a:ea typeface="Verdana" panose="020B0604030504040204" pitchFamily="34" charset="0"/>
            </a:rPr>
            <a:t>Reflekterede viljeshandlinger</a:t>
          </a:r>
          <a:endParaRPr lang="da-DK" sz="1000" kern="1200" dirty="0">
            <a:latin typeface="Verdana" panose="020B0604030504040204" pitchFamily="34" charset="0"/>
            <a:ea typeface="Verdana" panose="020B0604030504040204" pitchFamily="34" charset="0"/>
          </a:endParaRPr>
        </a:p>
      </dsp:txBody>
      <dsp:txXfrm>
        <a:off x="3078011" y="312995"/>
        <a:ext cx="1319699" cy="1319699"/>
      </dsp:txXfrm>
    </dsp:sp>
    <dsp:sp modelId="{F64E4A46-5F91-4F32-B3BF-C8F7B61D5CD4}">
      <dsp:nvSpPr>
        <dsp:cNvPr id="0" name=""/>
        <dsp:cNvSpPr/>
      </dsp:nvSpPr>
      <dsp:spPr>
        <a:xfrm>
          <a:off x="1095130" y="1981043"/>
          <a:ext cx="1462485" cy="146248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da-DK" sz="1000" kern="1200" dirty="0" smtClean="0">
              <a:latin typeface="Verdana" panose="020B0604030504040204" pitchFamily="34" charset="0"/>
              <a:ea typeface="Verdana" panose="020B0604030504040204" pitchFamily="34" charset="0"/>
            </a:rPr>
            <a:t>Opstiller ensidige forbud til sig selv: fx, ”Det må du ikke”</a:t>
          </a:r>
        </a:p>
        <a:p>
          <a:pPr lvl="0" algn="ctr" defTabSz="444500">
            <a:lnSpc>
              <a:spcPct val="90000"/>
            </a:lnSpc>
            <a:spcBef>
              <a:spcPct val="0"/>
            </a:spcBef>
            <a:spcAft>
              <a:spcPct val="35000"/>
            </a:spcAft>
          </a:pPr>
          <a:r>
            <a:rPr lang="da-DK" sz="1000" kern="1200" dirty="0" smtClean="0">
              <a:latin typeface="Verdana" panose="020B0604030504040204" pitchFamily="34" charset="0"/>
              <a:ea typeface="Verdana" panose="020B0604030504040204" pitchFamily="34" charset="0"/>
            </a:rPr>
            <a:t>selvfordømmende</a:t>
          </a:r>
          <a:endParaRPr lang="da-DK" sz="1000" kern="1200" dirty="0">
            <a:latin typeface="Verdana" panose="020B0604030504040204" pitchFamily="34" charset="0"/>
            <a:ea typeface="Verdana" panose="020B0604030504040204" pitchFamily="34" charset="0"/>
          </a:endParaRPr>
        </a:p>
      </dsp:txBody>
      <dsp:txXfrm>
        <a:off x="1166523" y="2052436"/>
        <a:ext cx="1319699" cy="1319699"/>
      </dsp:txXfrm>
    </dsp:sp>
    <dsp:sp modelId="{5104AD48-EACC-4EFD-A93A-17E1E3463806}">
      <dsp:nvSpPr>
        <dsp:cNvPr id="0" name=""/>
        <dsp:cNvSpPr/>
      </dsp:nvSpPr>
      <dsp:spPr>
        <a:xfrm>
          <a:off x="3033455" y="1994381"/>
          <a:ext cx="1462485" cy="146248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da-DK" sz="1000" kern="1200" dirty="0" smtClean="0">
              <a:latin typeface="Verdana" panose="020B0604030504040204" pitchFamily="34" charset="0"/>
              <a:ea typeface="Verdana" panose="020B0604030504040204" pitchFamily="34" charset="0"/>
            </a:rPr>
            <a:t>Ensidige krav til sig selv om at handle: fx, ”Det er på tide at komme i gang”</a:t>
          </a:r>
        </a:p>
        <a:p>
          <a:pPr lvl="0" algn="ctr" defTabSz="444500">
            <a:lnSpc>
              <a:spcPct val="90000"/>
            </a:lnSpc>
            <a:spcBef>
              <a:spcPct val="0"/>
            </a:spcBef>
            <a:spcAft>
              <a:spcPct val="35000"/>
            </a:spcAft>
          </a:pPr>
          <a:r>
            <a:rPr lang="da-DK" sz="1000" kern="1200" dirty="0" smtClean="0">
              <a:latin typeface="Verdana" panose="020B0604030504040204" pitchFamily="34" charset="0"/>
              <a:ea typeface="Verdana" panose="020B0604030504040204" pitchFamily="34" charset="0"/>
            </a:rPr>
            <a:t>selvtyranni</a:t>
          </a:r>
          <a:endParaRPr lang="da-DK" sz="1000" kern="1200" dirty="0">
            <a:latin typeface="Verdana" panose="020B0604030504040204" pitchFamily="34" charset="0"/>
            <a:ea typeface="Verdana" panose="020B0604030504040204" pitchFamily="34" charset="0"/>
          </a:endParaRPr>
        </a:p>
      </dsp:txBody>
      <dsp:txXfrm>
        <a:off x="3104848" y="2065774"/>
        <a:ext cx="1319699" cy="1319699"/>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E30740E-A57C-45D2-B693-E894043B1822}" type="datetimeFigureOut">
              <a:rPr lang="da-DK" smtClean="0"/>
              <a:t>03-02-2020</a:t>
            </a:fld>
            <a:endParaRPr lang="da-DK"/>
          </a:p>
        </p:txBody>
      </p:sp>
      <p:sp>
        <p:nvSpPr>
          <p:cNvPr id="4" name="Pladsholder til sidefod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C10B50F9-F88E-4A04-827E-75AC139ADD96}" type="slidenum">
              <a:rPr lang="da-DK" smtClean="0"/>
              <a:t>‹nr.›</a:t>
            </a:fld>
            <a:endParaRPr lang="da-DK"/>
          </a:p>
        </p:txBody>
      </p:sp>
    </p:spTree>
    <p:extLst>
      <p:ext uri="{BB962C8B-B14F-4D97-AF65-F5344CB8AC3E}">
        <p14:creationId xmlns:p14="http://schemas.microsoft.com/office/powerpoint/2010/main" val="39724304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01DC39F-7636-4DB4-8ECB-1F8255250872}" type="datetimeFigureOut">
              <a:rPr lang="da-DK" smtClean="0"/>
              <a:t>03-02-2020</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67D8FE6-29C9-4167-AF66-FF39BFE5F4F1}" type="slidenum">
              <a:rPr lang="da-DK" smtClean="0"/>
              <a:t>‹nr.›</a:t>
            </a:fld>
            <a:endParaRPr lang="da-DK"/>
          </a:p>
        </p:txBody>
      </p:sp>
    </p:spTree>
    <p:extLst>
      <p:ext uri="{BB962C8B-B14F-4D97-AF65-F5344CB8AC3E}">
        <p14:creationId xmlns:p14="http://schemas.microsoft.com/office/powerpoint/2010/main" val="318840718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da.wikipedia.org/wiki/Stofskifte" TargetMode="External"/><Relationship Id="rId13" Type="http://schemas.openxmlformats.org/officeDocument/2006/relationships/hyperlink" Target="https://da.wikipedia.org/wiki/Vrede" TargetMode="External"/><Relationship Id="rId3" Type="http://schemas.openxmlformats.org/officeDocument/2006/relationships/hyperlink" Target="https://da.wikipedia.org/wiki/Kerne" TargetMode="External"/><Relationship Id="rId7" Type="http://schemas.openxmlformats.org/officeDocument/2006/relationships/hyperlink" Target="https://da.wikipedia.org/wiki/Hormon" TargetMode="External"/><Relationship Id="rId12" Type="http://schemas.openxmlformats.org/officeDocument/2006/relationships/hyperlink" Target="https://da.wikipedia.org/wiki/Frygt"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da.wikipedia.org/wiki/Kropstemperatur" TargetMode="External"/><Relationship Id="rId11" Type="http://schemas.openxmlformats.org/officeDocument/2006/relationships/hyperlink" Target="https://da.wikipedia.org/wiki/Seksuelt" TargetMode="External"/><Relationship Id="rId5" Type="http://schemas.openxmlformats.org/officeDocument/2006/relationships/hyperlink" Target="https://da.wikipedia.org/wiki/Diencephalon" TargetMode="External"/><Relationship Id="rId15" Type="http://schemas.openxmlformats.org/officeDocument/2006/relationships/hyperlink" Target="https://da.wikipedia.org/wiki/Kirtel" TargetMode="External"/><Relationship Id="rId10" Type="http://schemas.openxmlformats.org/officeDocument/2006/relationships/hyperlink" Target="https://da.wikipedia.org/wiki/Sult" TargetMode="External"/><Relationship Id="rId4" Type="http://schemas.openxmlformats.org/officeDocument/2006/relationships/hyperlink" Target="https://da.wikipedia.org/wiki/Mellemhjerne" TargetMode="External"/><Relationship Id="rId9" Type="http://schemas.openxmlformats.org/officeDocument/2006/relationships/hyperlink" Target="https://da.wikipedia.org/wiki/T%C3%B8rst_(fysiologi)" TargetMode="External"/><Relationship Id="rId14" Type="http://schemas.openxmlformats.org/officeDocument/2006/relationships/hyperlink" Target="https://da.wikipedia.org/wiki/Hypofyse"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lifeconsulting.dk/saadan-reagerer-vores-hjerne-paa-stres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netdoktor.dk/sygdomme/fakta/elektrochok.htm"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a.wikipedia.org/wiki/Israel"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da.wikipedia.org/wiki/2._verdenskrig" TargetMode="External"/><Relationship Id="rId4" Type="http://schemas.openxmlformats.org/officeDocument/2006/relationships/hyperlink" Target="https://da.wikipedia.org/wiki/Koncentrationslejr"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Velkommen</a:t>
            </a:r>
            <a:r>
              <a:rPr lang="da-DK" baseline="0" dirty="0" smtClean="0"/>
              <a:t> til. Mit navn er Louise Dyrby. Jeg er ansat som underviser på Hjernecenter Randers. Mine arbejdsopgaver dækker over kompenserende specialundervisning for voksne med en erhvervet skade på hjernen og det arbejdsmarkedsrettede tilbud, hvor jeg i samarbejde med jobcenter Randers skal afdække hvilke udfordringer og ressourcer visiterede borger kan have </a:t>
            </a:r>
            <a:r>
              <a:rPr lang="da-DK" baseline="0" dirty="0" err="1" smtClean="0"/>
              <a:t>ift</a:t>
            </a:r>
            <a:r>
              <a:rPr lang="da-DK" baseline="0" dirty="0" smtClean="0"/>
              <a:t> arbejdsmarkedet. Derudover udvikler jeg og underviser i vores eksterne kursusvirksomhed og kan tilkøbes som konsulent indenfor det </a:t>
            </a:r>
            <a:r>
              <a:rPr lang="da-DK" baseline="0" dirty="0" err="1" smtClean="0"/>
              <a:t>neuropædagogiske</a:t>
            </a:r>
            <a:r>
              <a:rPr lang="da-DK" baseline="0" dirty="0" smtClean="0"/>
              <a:t> felt. </a:t>
            </a:r>
          </a:p>
          <a:p>
            <a:endParaRPr lang="da-DK" baseline="0" dirty="0" smtClean="0"/>
          </a:p>
          <a:p>
            <a:r>
              <a:rPr lang="da-DK" baseline="0" dirty="0" smtClean="0"/>
              <a:t>Jeg er oprindeligt uddannet pædagog. Har altid været ansat inden for specialområdet. Jeg har en PD med speciale i pædagogisk psykologi og en uddannelse i MI. </a:t>
            </a:r>
          </a:p>
          <a:p>
            <a:endParaRPr lang="da-DK" baseline="0" dirty="0" smtClean="0"/>
          </a:p>
        </p:txBody>
      </p:sp>
      <p:sp>
        <p:nvSpPr>
          <p:cNvPr id="4" name="Pladsholder til slidenummer 3"/>
          <p:cNvSpPr>
            <a:spLocks noGrp="1"/>
          </p:cNvSpPr>
          <p:nvPr>
            <p:ph type="sldNum" sz="quarter" idx="10"/>
          </p:nvPr>
        </p:nvSpPr>
        <p:spPr/>
        <p:txBody>
          <a:bodyPr/>
          <a:lstStyle/>
          <a:p>
            <a:fld id="{4A4024E3-31AD-43D7-9825-2943C852C985}" type="slidenum">
              <a:rPr lang="da-DK" smtClean="0"/>
              <a:t>1</a:t>
            </a:fld>
            <a:endParaRPr lang="da-DK"/>
          </a:p>
        </p:txBody>
      </p:sp>
    </p:spTree>
    <p:extLst>
      <p:ext uri="{BB962C8B-B14F-4D97-AF65-F5344CB8AC3E}">
        <p14:creationId xmlns:p14="http://schemas.microsoft.com/office/powerpoint/2010/main" val="2656060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Vi skal se nærmere</a:t>
            </a:r>
            <a:r>
              <a:rPr lang="da-DK" baseline="0" dirty="0" smtClean="0"/>
              <a:t> på vores nervesystemer fordi vores</a:t>
            </a:r>
            <a:r>
              <a:rPr lang="da-DK" dirty="0" smtClean="0"/>
              <a:t> psykiske funktioner er afhængige af centralnervesystemets strukturer</a:t>
            </a:r>
            <a:r>
              <a:rPr lang="da-DK" baseline="0" dirty="0" smtClean="0"/>
              <a:t> og funktionalitet</a:t>
            </a:r>
          </a:p>
          <a:p>
            <a:endParaRPr lang="da-DK" baseline="0" dirty="0" smtClean="0"/>
          </a:p>
          <a:p>
            <a:r>
              <a:rPr lang="da-DK" dirty="0" smtClean="0"/>
              <a:t>De senere årtiers forskning har givet større indsigt i sammenhæng mellem CNS opbygning og funktion og psykiske lidelser. </a:t>
            </a:r>
          </a:p>
          <a:p>
            <a:endParaRPr lang="da-DK" dirty="0" smtClean="0"/>
          </a:p>
          <a:p>
            <a:r>
              <a:rPr lang="da-DK" dirty="0" smtClean="0"/>
              <a:t>Man opdeler nervesystemet</a:t>
            </a:r>
            <a:r>
              <a:rPr lang="da-DK" baseline="0" dirty="0" smtClean="0"/>
              <a:t> i CNS og PNS</a:t>
            </a:r>
          </a:p>
          <a:p>
            <a:endParaRPr lang="da-DK"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t>CNS: </a:t>
            </a:r>
            <a:r>
              <a:rPr lang="da-DK" sz="1200" dirty="0" smtClean="0">
                <a:latin typeface="Verdana" panose="020B0604030504040204" pitchFamily="34" charset="0"/>
                <a:ea typeface="Verdana" panose="020B0604030504040204" pitchFamily="34" charset="0"/>
              </a:rPr>
              <a:t>Består af hjerne og rygrad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dirty="0" smtClean="0">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PNS: </a:t>
            </a:r>
            <a:r>
              <a:rPr lang="da-DK" sz="1200" dirty="0" smtClean="0">
                <a:latin typeface="Verdana" panose="020B0604030504040204" pitchFamily="34" charset="0"/>
                <a:ea typeface="Verdana" panose="020B0604030504040204" pitchFamily="34" charset="0"/>
              </a:rPr>
              <a:t>Består af sensorisk og motoriske nervetråde, forbinder hud, muskler og indre organer med rygraden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dirty="0" smtClean="0">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dirty="0" smtClean="0">
                <a:latin typeface="Verdana" panose="020B0604030504040204" pitchFamily="34" charset="0"/>
                <a:ea typeface="Verdana" panose="020B0604030504040204" pitchFamily="34" charset="0"/>
              </a:rPr>
              <a:t>Det autonome nervesystem </a:t>
            </a:r>
            <a:r>
              <a:rPr lang="da-DK" sz="1200" dirty="0" smtClean="0">
                <a:latin typeface="Verdana" panose="020B0604030504040204" pitchFamily="34" charset="0"/>
                <a:ea typeface="Verdana" panose="020B0604030504040204" pitchFamily="34" charset="0"/>
              </a:rPr>
              <a:t>regulerer livsvigtige processer fx hjerteaktivitet, fordøjelse. Består af en sympatisk og parasympatisk</a:t>
            </a:r>
            <a:r>
              <a:rPr lang="da-DK" sz="1200" baseline="0" dirty="0" smtClean="0">
                <a:latin typeface="Verdana" panose="020B0604030504040204" pitchFamily="34" charset="0"/>
                <a:ea typeface="Verdana" panose="020B0604030504040204" pitchFamily="34" charset="0"/>
              </a:rPr>
              <a:t> del, som overordnet styres fra hjernestammen og </a:t>
            </a:r>
            <a:r>
              <a:rPr lang="da-DK" sz="1200" baseline="0" dirty="0" err="1" smtClean="0">
                <a:latin typeface="Verdana" panose="020B0604030504040204" pitchFamily="34" charset="0"/>
                <a:ea typeface="Verdana" panose="020B0604030504040204" pitchFamily="34" charset="0"/>
              </a:rPr>
              <a:t>hypothalamus</a:t>
            </a:r>
            <a:r>
              <a:rPr lang="da-DK" sz="1200" baseline="0" dirty="0" smtClean="0">
                <a:latin typeface="Verdana" panose="020B0604030504040204" pitchFamily="34" charset="0"/>
                <a:ea typeface="Verdana" panose="020B0604030504040204" pitchFamily="34" charset="0"/>
              </a:rPr>
              <a:t>. Det autonome nervesystem overvåger og regulerer kroppens endokrine tilsand og har nerveforbindelser til næsten alle indre organer. Endokrint system: De hormonproducerende kirtler i kroppen, fx </a:t>
            </a:r>
            <a:r>
              <a:rPr lang="da-DK" sz="1200" baseline="0" dirty="0" err="1" smtClean="0">
                <a:latin typeface="Verdana" panose="020B0604030504040204" pitchFamily="34" charset="0"/>
                <a:ea typeface="Verdana" panose="020B0604030504040204" pitchFamily="34" charset="0"/>
              </a:rPr>
              <a:t>skjoldbruskirtlen</a:t>
            </a:r>
            <a:r>
              <a:rPr lang="da-DK" sz="1200" baseline="0" dirty="0" smtClean="0">
                <a:latin typeface="Verdana" panose="020B0604030504040204" pitchFamily="34" charset="0"/>
                <a:ea typeface="Verdana" panose="020B0604030504040204" pitchFamily="34" charset="0"/>
              </a:rPr>
              <a:t>, kønskirtlerne og binyrerne.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baseline="0" dirty="0" smtClean="0">
                <a:latin typeface="Verdana" panose="020B0604030504040204" pitchFamily="34" charset="0"/>
                <a:ea typeface="Verdana" panose="020B0604030504040204" pitchFamily="34" charset="0"/>
              </a:rPr>
              <a:t>Uden det autonome nervesystem vil  følelser ikke kunne sanses, idet følelser og vurderinger har deres forankring i kroppen.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aseline="0" dirty="0" smtClean="0">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aseline="0" dirty="0" smtClean="0">
                <a:latin typeface="Verdana" panose="020B0604030504040204" pitchFamily="34" charset="0"/>
                <a:ea typeface="Verdana" panose="020B0604030504040204" pitchFamily="34" charset="0"/>
              </a:rPr>
              <a:t>Følelser af behag og ubehag opleves gennem det autonome nervesystem og skaber grundlag for sansninger, der senere får en betydning for tanker og adfærd. Vi kan sige at de 4 F’er er repræsenteret her – fight, </a:t>
            </a:r>
            <a:r>
              <a:rPr lang="da-DK" sz="1200" baseline="0" dirty="0" err="1" smtClean="0">
                <a:latin typeface="Verdana" panose="020B0604030504040204" pitchFamily="34" charset="0"/>
                <a:ea typeface="Verdana" panose="020B0604030504040204" pitchFamily="34" charset="0"/>
              </a:rPr>
              <a:t>fleeing</a:t>
            </a:r>
            <a:r>
              <a:rPr lang="da-DK" sz="1200" baseline="0" dirty="0" smtClean="0">
                <a:latin typeface="Verdana" panose="020B0604030504040204" pitchFamily="34" charset="0"/>
                <a:ea typeface="Verdana" panose="020B0604030504040204" pitchFamily="34" charset="0"/>
              </a:rPr>
              <a:t>, </a:t>
            </a:r>
            <a:r>
              <a:rPr lang="da-DK" sz="1200" baseline="0" dirty="0" err="1" smtClean="0">
                <a:latin typeface="Verdana" panose="020B0604030504040204" pitchFamily="34" charset="0"/>
                <a:ea typeface="Verdana" panose="020B0604030504040204" pitchFamily="34" charset="0"/>
              </a:rPr>
              <a:t>feeding</a:t>
            </a:r>
            <a:r>
              <a:rPr lang="da-DK" sz="1200" baseline="0" dirty="0" smtClean="0">
                <a:latin typeface="Verdana" panose="020B0604030504040204" pitchFamily="34" charset="0"/>
                <a:ea typeface="Verdana" panose="020B0604030504040204" pitchFamily="34" charset="0"/>
              </a:rPr>
              <a:t> and fucking. </a:t>
            </a:r>
            <a:endParaRPr lang="da-DK" sz="1200" dirty="0" smtClean="0">
              <a:latin typeface="Verdana" panose="020B0604030504040204" pitchFamily="34" charset="0"/>
              <a:ea typeface="Verdana" panose="020B0604030504040204" pitchFamily="34" charset="0"/>
            </a:endParaRPr>
          </a:p>
          <a:p>
            <a:endParaRPr lang="da-DK"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dirty="0" smtClean="0">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dirty="0" smtClean="0">
              <a:latin typeface="Verdana" panose="020B0604030504040204" pitchFamily="34" charset="0"/>
              <a:ea typeface="Verdana" panose="020B0604030504040204" pitchFamily="34" charset="0"/>
            </a:endParaRPr>
          </a:p>
          <a:p>
            <a:r>
              <a:rPr lang="da-DK" sz="1200" b="1" i="0" kern="1200" dirty="0" smtClean="0">
                <a:solidFill>
                  <a:schemeClr val="tx1"/>
                </a:solidFill>
                <a:effectLst/>
                <a:latin typeface="+mn-lt"/>
                <a:ea typeface="+mn-ea"/>
                <a:cs typeface="+mn-cs"/>
              </a:rPr>
              <a:t>Et praktisk eksempel</a:t>
            </a:r>
          </a:p>
          <a:p>
            <a:r>
              <a:rPr lang="da-DK" sz="1200" b="0" i="0" kern="1200" dirty="0" smtClean="0">
                <a:solidFill>
                  <a:schemeClr val="tx1"/>
                </a:solidFill>
                <a:effectLst/>
                <a:latin typeface="+mn-lt"/>
                <a:ea typeface="+mn-ea"/>
                <a:cs typeface="+mn-cs"/>
              </a:rPr>
              <a:t>Arbejdsgangen i nervesystemet kan således bedst illustreres med følgende eksempel (Fig. 1.1). En person sætter uforvarende højre hånd på en varm kogeplade. Dette forårsager en vævsskade, som fører til stimulation af håndens smertereceptorer. Herved dannes i håndens smertereceptorer en elektrisk aktivitet (nerveimpuls), som via de sensoriske nervefibre ledes ind til rygmarven. I rygmarven vil de indkomne sensoriske nervefibre dele sig op i flere </a:t>
            </a:r>
            <a:r>
              <a:rPr lang="da-DK" sz="1200" b="0" i="0" kern="1200" dirty="0" err="1" smtClean="0">
                <a:solidFill>
                  <a:schemeClr val="tx1"/>
                </a:solidFill>
                <a:effectLst/>
                <a:latin typeface="+mn-lt"/>
                <a:ea typeface="+mn-ea"/>
                <a:cs typeface="+mn-cs"/>
              </a:rPr>
              <a:t>endegrene</a:t>
            </a:r>
            <a:r>
              <a:rPr lang="da-DK" sz="1200" b="0" i="0" kern="1200" dirty="0" smtClean="0">
                <a:solidFill>
                  <a:schemeClr val="tx1"/>
                </a:solidFill>
                <a:effectLst/>
                <a:latin typeface="+mn-lt"/>
                <a:ea typeface="+mn-ea"/>
                <a:cs typeface="+mn-cs"/>
              </a:rPr>
              <a:t>, således at nogle lokalt kontakter de motoriske nervefibre i rygmarven, som styrer håndens muskulatur, hvorved den indkomne nerveimpuls kan foranledige, at hånden fjernes fra kogepladen. Da dette beskrevne kredsløb ikke involverer hjernens højre centre, sker denne handling ubevidst og benævnes derfor en refleks. Bevidst erkendelse af vævsskaden i højre hånd kræver derimod, at den indkomne sanseimpuls ligeledes videreføres via de centrale smertenervebaner op igennem rygmarven og hjernen til den sensoriske hjernebark, hvor en endelig informationsbearbejdning af de genererede nerveimpulser gør, at vi bevidst erkender, at det gør ondt i højre hånd (Figur 1.1).</a:t>
            </a:r>
            <a:br>
              <a:rPr lang="da-DK" sz="1200" b="0" i="0" kern="1200" dirty="0" smtClean="0">
                <a:solidFill>
                  <a:schemeClr val="tx1"/>
                </a:solidFill>
                <a:effectLst/>
                <a:latin typeface="+mn-lt"/>
                <a:ea typeface="+mn-ea"/>
                <a:cs typeface="+mn-cs"/>
              </a:rPr>
            </a:br>
            <a:endParaRPr lang="da-DK"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1" dirty="0" smtClean="0">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dirty="0" smtClean="0">
              <a:latin typeface="Verdana" panose="020B0604030504040204" pitchFamily="34" charset="0"/>
              <a:ea typeface="Verdana" panose="020B0604030504040204" pitchFamily="34" charset="0"/>
            </a:endParaRPr>
          </a:p>
        </p:txBody>
      </p:sp>
      <p:sp>
        <p:nvSpPr>
          <p:cNvPr id="4" name="Pladsholder til slidenummer 3"/>
          <p:cNvSpPr>
            <a:spLocks noGrp="1"/>
          </p:cNvSpPr>
          <p:nvPr>
            <p:ph type="sldNum" sz="quarter" idx="10"/>
          </p:nvPr>
        </p:nvSpPr>
        <p:spPr/>
        <p:txBody>
          <a:bodyPr/>
          <a:lstStyle/>
          <a:p>
            <a:fld id="{F7D3C32F-3090-41FC-A022-FED3EDC9F334}" type="slidenum">
              <a:rPr lang="da-DK" smtClean="0"/>
              <a:t>10</a:t>
            </a:fld>
            <a:endParaRPr lang="da-DK"/>
          </a:p>
        </p:txBody>
      </p:sp>
    </p:spTree>
    <p:extLst>
      <p:ext uri="{BB962C8B-B14F-4D97-AF65-F5344CB8AC3E}">
        <p14:creationId xmlns:p14="http://schemas.microsoft.com/office/powerpoint/2010/main" val="978831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Det </a:t>
            </a:r>
            <a:r>
              <a:rPr lang="da-DK" dirty="0" err="1" smtClean="0"/>
              <a:t>limbiske</a:t>
            </a:r>
            <a:r>
              <a:rPr lang="da-DK" dirty="0" smtClean="0"/>
              <a:t> system er også  værd at kigge nærmere på, når vi skal</a:t>
            </a:r>
            <a:r>
              <a:rPr lang="da-DK" baseline="0" dirty="0" smtClean="0"/>
              <a:t> tale om stressresponssystemer.  Fra det </a:t>
            </a:r>
            <a:r>
              <a:rPr lang="da-DK" baseline="0" dirty="0" err="1" smtClean="0"/>
              <a:t>limbiske</a:t>
            </a:r>
            <a:r>
              <a:rPr lang="da-DK" baseline="0" dirty="0" smtClean="0"/>
              <a:t> system går der store motorveje op til frontallapperne, og hos mennesker med psykiske lidelser vil man som oftest se et sårbart, stresset, overbelastet CNS system, som får indflydelse på adfærd, selvregulering og personligheden, som kan knyttes an til frontallapperne, de eksekutive funktioner– dirigenten</a:t>
            </a:r>
          </a:p>
          <a:p>
            <a:endParaRPr lang="da-DK"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err="1" smtClean="0">
                <a:effectLst/>
              </a:rPr>
              <a:t>Amygdala</a:t>
            </a:r>
            <a:r>
              <a:rPr lang="da-DK" dirty="0" smtClean="0">
                <a:effectLst/>
              </a:rPr>
              <a:t> :</a:t>
            </a:r>
            <a:r>
              <a:rPr lang="da-DK" baseline="0" dirty="0" smtClean="0">
                <a:effectLst/>
              </a:rPr>
              <a:t> Vores indre vagthund. H</a:t>
            </a:r>
            <a:r>
              <a:rPr lang="da-DK" dirty="0" smtClean="0">
                <a:effectLst/>
              </a:rPr>
              <a:t>åndterer frygt og forsvarsreaktioner. Den har forbindelser til lugtesansen, indtagelse af føde og væske og hypofysen og binyrerne. </a:t>
            </a:r>
            <a:r>
              <a:rPr lang="da-DK" dirty="0" err="1" smtClean="0">
                <a:effectLst/>
              </a:rPr>
              <a:t>Amygdala</a:t>
            </a:r>
            <a:r>
              <a:rPr lang="da-DK" dirty="0" smtClean="0">
                <a:effectLst/>
              </a:rPr>
              <a:t> kan påvirke fx vores vejrtrækning og </a:t>
            </a:r>
            <a:r>
              <a:rPr lang="da-DK" dirty="0" err="1" smtClean="0">
                <a:effectLst/>
              </a:rPr>
              <a:t>mave-tarmkanal</a:t>
            </a:r>
            <a:r>
              <a:rPr lang="da-DK" dirty="0" smtClean="0">
                <a:effectLst/>
              </a:rPr>
              <a:t>.</a:t>
            </a:r>
          </a:p>
          <a:p>
            <a:endParaRPr lang="da-DK"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err="1" smtClean="0">
                <a:effectLst/>
              </a:rPr>
              <a:t>Hippocampus</a:t>
            </a:r>
            <a:r>
              <a:rPr lang="da-DK" dirty="0" smtClean="0">
                <a:effectLst/>
              </a:rPr>
              <a:t> spiller fx en stor rolle i vores orienteringsevne og hukommelse.</a:t>
            </a:r>
            <a:r>
              <a:rPr lang="da-DK" baseline="0" dirty="0" smtClean="0">
                <a:effectLst/>
              </a:rPr>
              <a:t> </a:t>
            </a:r>
            <a:endParaRPr lang="da-DK"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err="1" smtClean="0">
                <a:effectLst/>
              </a:rPr>
              <a:t>Hypothalamus</a:t>
            </a:r>
            <a:r>
              <a:rPr lang="da-DK" b="1" dirty="0" smtClean="0">
                <a:effectLst/>
              </a:rPr>
              <a:t>: </a:t>
            </a:r>
            <a:r>
              <a:rPr lang="da-DK" sz="1200" b="0" i="0" kern="1200" dirty="0" smtClean="0">
                <a:solidFill>
                  <a:schemeClr val="tx1"/>
                </a:solidFill>
                <a:effectLst/>
                <a:latin typeface="+mn-lt"/>
                <a:ea typeface="+mn-ea"/>
                <a:cs typeface="+mn-cs"/>
              </a:rPr>
              <a:t>er en samling af </a:t>
            </a:r>
            <a:r>
              <a:rPr lang="da-DK" sz="1200" b="0" i="0" u="none" strike="noStrike" kern="1200" dirty="0" smtClean="0">
                <a:solidFill>
                  <a:schemeClr val="tx1"/>
                </a:solidFill>
                <a:effectLst/>
                <a:latin typeface="+mn-lt"/>
                <a:ea typeface="+mn-ea"/>
                <a:cs typeface="+mn-cs"/>
                <a:hlinkClick r:id="rId3" tooltip="Kerne"/>
              </a:rPr>
              <a:t>kerner</a:t>
            </a:r>
            <a:r>
              <a:rPr lang="da-DK" sz="1200" b="0" i="0" kern="1200" dirty="0" smtClean="0">
                <a:solidFill>
                  <a:schemeClr val="tx1"/>
                </a:solidFill>
                <a:effectLst/>
                <a:latin typeface="+mn-lt"/>
                <a:ea typeface="+mn-ea"/>
                <a:cs typeface="+mn-cs"/>
              </a:rPr>
              <a:t> som ligger i den forreste del af </a:t>
            </a:r>
            <a:r>
              <a:rPr lang="da-DK" sz="1200" b="0" i="0" u="none" strike="noStrike" kern="1200" dirty="0" smtClean="0">
                <a:solidFill>
                  <a:schemeClr val="tx1"/>
                </a:solidFill>
                <a:effectLst/>
                <a:latin typeface="+mn-lt"/>
                <a:ea typeface="+mn-ea"/>
                <a:cs typeface="+mn-cs"/>
                <a:hlinkClick r:id="rId4" tooltip="Mellemhjerne"/>
              </a:rPr>
              <a:t>mellemhjernen</a:t>
            </a:r>
            <a:r>
              <a:rPr lang="da-DK" sz="1200" b="0" i="0" kern="1200" dirty="0" smtClean="0">
                <a:solidFill>
                  <a:schemeClr val="tx1"/>
                </a:solidFill>
                <a:effectLst/>
                <a:latin typeface="+mn-lt"/>
                <a:ea typeface="+mn-ea"/>
                <a:cs typeface="+mn-cs"/>
              </a:rPr>
              <a:t> (</a:t>
            </a:r>
            <a:r>
              <a:rPr lang="da-DK" sz="1200" b="0" i="0" u="none" strike="noStrike" kern="1200" dirty="0" err="1" smtClean="0">
                <a:solidFill>
                  <a:schemeClr val="tx1"/>
                </a:solidFill>
                <a:effectLst/>
                <a:latin typeface="+mn-lt"/>
                <a:ea typeface="+mn-ea"/>
                <a:cs typeface="+mn-cs"/>
                <a:hlinkClick r:id="rId5" tooltip="Diencephalon"/>
              </a:rPr>
              <a:t>diencephalon</a:t>
            </a:r>
            <a:r>
              <a:rPr lang="da-DK" sz="1200" b="0" i="0" kern="1200" dirty="0" smtClean="0">
                <a:solidFill>
                  <a:schemeClr val="tx1"/>
                </a:solidFill>
                <a:effectLst/>
                <a:latin typeface="+mn-lt"/>
                <a:ea typeface="+mn-ea"/>
                <a:cs typeface="+mn-cs"/>
              </a:rPr>
              <a:t>). </a:t>
            </a:r>
            <a:r>
              <a:rPr lang="da-DK" sz="1200" b="0" i="0" kern="1200" dirty="0" err="1" smtClean="0">
                <a:solidFill>
                  <a:schemeClr val="tx1"/>
                </a:solidFill>
                <a:effectLst/>
                <a:latin typeface="+mn-lt"/>
                <a:ea typeface="+mn-ea"/>
                <a:cs typeface="+mn-cs"/>
              </a:rPr>
              <a:t>Hypothalamus</a:t>
            </a:r>
            <a:r>
              <a:rPr lang="da-DK" sz="1200" b="0" i="0" kern="1200" dirty="0" smtClean="0">
                <a:solidFill>
                  <a:schemeClr val="tx1"/>
                </a:solidFill>
                <a:effectLst/>
                <a:latin typeface="+mn-lt"/>
                <a:ea typeface="+mn-ea"/>
                <a:cs typeface="+mn-cs"/>
              </a:rPr>
              <a:t> har mange funktioner: Styring af </a:t>
            </a:r>
            <a:r>
              <a:rPr lang="da-DK" sz="1200" b="0" i="0" u="none" strike="noStrike" kern="1200" dirty="0" smtClean="0">
                <a:solidFill>
                  <a:schemeClr val="tx1"/>
                </a:solidFill>
                <a:effectLst/>
                <a:latin typeface="+mn-lt"/>
                <a:ea typeface="+mn-ea"/>
                <a:cs typeface="+mn-cs"/>
                <a:hlinkClick r:id="rId6" tooltip="Kropstemperatur"/>
              </a:rPr>
              <a:t>temperatur</a:t>
            </a:r>
            <a:r>
              <a:rPr lang="da-DK" sz="1200" b="0" i="0" kern="1200" dirty="0" smtClean="0">
                <a:solidFill>
                  <a:schemeClr val="tx1"/>
                </a:solidFill>
                <a:effectLst/>
                <a:latin typeface="+mn-lt"/>
                <a:ea typeface="+mn-ea"/>
                <a:cs typeface="+mn-cs"/>
              </a:rPr>
              <a:t>, </a:t>
            </a:r>
            <a:r>
              <a:rPr lang="da-DK" sz="1200" b="0" i="0" u="none" strike="noStrike" kern="1200" dirty="0" smtClean="0">
                <a:solidFill>
                  <a:schemeClr val="tx1"/>
                </a:solidFill>
                <a:effectLst/>
                <a:latin typeface="+mn-lt"/>
                <a:ea typeface="+mn-ea"/>
                <a:cs typeface="+mn-cs"/>
                <a:hlinkClick r:id="rId7" tooltip="Hormon"/>
              </a:rPr>
              <a:t>hormoner</a:t>
            </a:r>
            <a:r>
              <a:rPr lang="da-DK" sz="1200" b="0" i="0" kern="1200" dirty="0" smtClean="0">
                <a:solidFill>
                  <a:schemeClr val="tx1"/>
                </a:solidFill>
                <a:effectLst/>
                <a:latin typeface="+mn-lt"/>
                <a:ea typeface="+mn-ea"/>
                <a:cs typeface="+mn-cs"/>
              </a:rPr>
              <a:t>, </a:t>
            </a:r>
            <a:r>
              <a:rPr lang="da-DK" sz="1200" b="0" i="0" u="none" strike="noStrike" kern="1200" dirty="0" smtClean="0">
                <a:solidFill>
                  <a:schemeClr val="tx1"/>
                </a:solidFill>
                <a:effectLst/>
                <a:latin typeface="+mn-lt"/>
                <a:ea typeface="+mn-ea"/>
                <a:cs typeface="+mn-cs"/>
                <a:hlinkClick r:id="rId8" tooltip="Stofskifte"/>
              </a:rPr>
              <a:t>stofskifte</a:t>
            </a:r>
            <a:r>
              <a:rPr lang="da-DK" sz="1200" b="0" i="0" kern="1200" dirty="0" smtClean="0">
                <a:solidFill>
                  <a:schemeClr val="tx1"/>
                </a:solidFill>
                <a:effectLst/>
                <a:latin typeface="+mn-lt"/>
                <a:ea typeface="+mn-ea"/>
                <a:cs typeface="+mn-cs"/>
              </a:rPr>
              <a:t>, </a:t>
            </a:r>
            <a:r>
              <a:rPr lang="da-DK" sz="1200" b="0" i="0" u="none" strike="noStrike" kern="1200" dirty="0" smtClean="0">
                <a:solidFill>
                  <a:schemeClr val="tx1"/>
                </a:solidFill>
                <a:effectLst/>
                <a:latin typeface="+mn-lt"/>
                <a:ea typeface="+mn-ea"/>
                <a:cs typeface="+mn-cs"/>
                <a:hlinkClick r:id="rId9" tooltip="Tørst (fysiologi)"/>
              </a:rPr>
              <a:t>tørst</a:t>
            </a:r>
            <a:r>
              <a:rPr lang="da-DK" sz="1200" b="0" i="0" kern="1200" dirty="0" smtClean="0">
                <a:solidFill>
                  <a:schemeClr val="tx1"/>
                </a:solidFill>
                <a:effectLst/>
                <a:latin typeface="+mn-lt"/>
                <a:ea typeface="+mn-ea"/>
                <a:cs typeface="+mn-cs"/>
              </a:rPr>
              <a:t>, </a:t>
            </a:r>
            <a:r>
              <a:rPr lang="da-DK" sz="1200" b="0" i="0" u="none" strike="noStrike" kern="1200" dirty="0" smtClean="0">
                <a:solidFill>
                  <a:schemeClr val="tx1"/>
                </a:solidFill>
                <a:effectLst/>
                <a:latin typeface="+mn-lt"/>
                <a:ea typeface="+mn-ea"/>
                <a:cs typeface="+mn-cs"/>
                <a:hlinkClick r:id="rId10" tooltip="Sult"/>
              </a:rPr>
              <a:t>sult</a:t>
            </a:r>
            <a:r>
              <a:rPr lang="da-DK" sz="1200" b="0" i="0" kern="1200" dirty="0" smtClean="0">
                <a:solidFill>
                  <a:schemeClr val="tx1"/>
                </a:solidFill>
                <a:effectLst/>
                <a:latin typeface="+mn-lt"/>
                <a:ea typeface="+mn-ea"/>
                <a:cs typeface="+mn-cs"/>
              </a:rPr>
              <a:t>, </a:t>
            </a:r>
            <a:r>
              <a:rPr lang="da-DK" sz="1200" b="0" i="0" u="none" strike="noStrike" kern="1200" dirty="0" smtClean="0">
                <a:solidFill>
                  <a:schemeClr val="tx1"/>
                </a:solidFill>
                <a:effectLst/>
                <a:latin typeface="+mn-lt"/>
                <a:ea typeface="+mn-ea"/>
                <a:cs typeface="+mn-cs"/>
                <a:hlinkClick r:id="rId11" tooltip="Seksuelt"/>
              </a:rPr>
              <a:t>seksuel adfærd</a:t>
            </a:r>
            <a:r>
              <a:rPr lang="da-DK" sz="1200" b="0" i="0" kern="1200" dirty="0" smtClean="0">
                <a:solidFill>
                  <a:schemeClr val="tx1"/>
                </a:solidFill>
                <a:effectLst/>
                <a:latin typeface="+mn-lt"/>
                <a:ea typeface="+mn-ea"/>
                <a:cs typeface="+mn-cs"/>
              </a:rPr>
              <a:t>, </a:t>
            </a:r>
            <a:r>
              <a:rPr lang="da-DK" sz="1200" b="0" i="0" u="none" strike="noStrike" kern="1200" dirty="0" smtClean="0">
                <a:solidFill>
                  <a:schemeClr val="tx1"/>
                </a:solidFill>
                <a:effectLst/>
                <a:latin typeface="+mn-lt"/>
                <a:ea typeface="+mn-ea"/>
                <a:cs typeface="+mn-cs"/>
                <a:hlinkClick r:id="rId12" tooltip="Frygt"/>
              </a:rPr>
              <a:t>frygt</a:t>
            </a:r>
            <a:r>
              <a:rPr lang="da-DK" sz="1200" b="0" i="0" kern="1200" dirty="0" smtClean="0">
                <a:solidFill>
                  <a:schemeClr val="tx1"/>
                </a:solidFill>
                <a:effectLst/>
                <a:latin typeface="+mn-lt"/>
                <a:ea typeface="+mn-ea"/>
                <a:cs typeface="+mn-cs"/>
              </a:rPr>
              <a:t>, </a:t>
            </a:r>
            <a:r>
              <a:rPr lang="da-DK" sz="1200" b="0" i="0" u="none" strike="noStrike" kern="1200" dirty="0" smtClean="0">
                <a:solidFill>
                  <a:schemeClr val="tx1"/>
                </a:solidFill>
                <a:effectLst/>
                <a:latin typeface="+mn-lt"/>
                <a:ea typeface="+mn-ea"/>
                <a:cs typeface="+mn-cs"/>
                <a:hlinkClick r:id="rId13" tooltip="Vrede"/>
              </a:rPr>
              <a:t>vrede</a:t>
            </a:r>
            <a:r>
              <a:rPr lang="da-DK" sz="1200" b="0" i="0" kern="1200" dirty="0" smtClean="0">
                <a:solidFill>
                  <a:schemeClr val="tx1"/>
                </a:solidFill>
                <a:effectLst/>
                <a:latin typeface="+mn-lt"/>
                <a:ea typeface="+mn-ea"/>
                <a:cs typeface="+mn-cs"/>
              </a:rPr>
              <a:t> og forskellige aktivitetsrytmer. </a:t>
            </a:r>
            <a:r>
              <a:rPr lang="da-DK" sz="1200" b="0" i="0" kern="1200" dirty="0" err="1" smtClean="0">
                <a:solidFill>
                  <a:schemeClr val="tx1"/>
                </a:solidFill>
                <a:effectLst/>
                <a:latin typeface="+mn-lt"/>
                <a:ea typeface="+mn-ea"/>
                <a:cs typeface="+mn-cs"/>
              </a:rPr>
              <a:t>Hypothalamus</a:t>
            </a:r>
            <a:r>
              <a:rPr lang="da-DK" sz="1200" b="0" i="0" kern="1200" dirty="0" smtClean="0">
                <a:solidFill>
                  <a:schemeClr val="tx1"/>
                </a:solidFill>
                <a:effectLst/>
                <a:latin typeface="+mn-lt"/>
                <a:ea typeface="+mn-ea"/>
                <a:cs typeface="+mn-cs"/>
              </a:rPr>
              <a:t> finder vi i den nederste del af mellemhjernen, over </a:t>
            </a:r>
            <a:r>
              <a:rPr lang="da-DK" sz="1200" b="0" i="0" u="none" strike="noStrike" kern="1200" dirty="0" smtClean="0">
                <a:solidFill>
                  <a:schemeClr val="tx1"/>
                </a:solidFill>
                <a:effectLst/>
                <a:latin typeface="+mn-lt"/>
                <a:ea typeface="+mn-ea"/>
                <a:cs typeface="+mn-cs"/>
                <a:hlinkClick r:id="rId14" tooltip="Hypofyse"/>
              </a:rPr>
              <a:t>hypofysen</a:t>
            </a:r>
            <a:r>
              <a:rPr lang="da-DK" sz="1200" b="0" i="0" kern="1200" dirty="0" smtClean="0">
                <a:solidFill>
                  <a:schemeClr val="tx1"/>
                </a:solidFill>
                <a:effectLst/>
                <a:latin typeface="+mn-lt"/>
                <a:ea typeface="+mn-ea"/>
                <a:cs typeface="+mn-cs"/>
              </a:rPr>
              <a:t>. </a:t>
            </a:r>
            <a:r>
              <a:rPr lang="da-DK" sz="1200" b="0" i="0" kern="1200" dirty="0" err="1" smtClean="0">
                <a:solidFill>
                  <a:schemeClr val="tx1"/>
                </a:solidFill>
                <a:effectLst/>
                <a:latin typeface="+mn-lt"/>
                <a:ea typeface="+mn-ea"/>
                <a:cs typeface="+mn-cs"/>
              </a:rPr>
              <a:t>Hypothalamus</a:t>
            </a:r>
            <a:r>
              <a:rPr lang="da-DK" sz="1200" b="0" i="0" kern="1200" dirty="0" smtClean="0">
                <a:solidFill>
                  <a:schemeClr val="tx1"/>
                </a:solidFill>
                <a:effectLst/>
                <a:latin typeface="+mn-lt"/>
                <a:ea typeface="+mn-ea"/>
                <a:cs typeface="+mn-cs"/>
              </a:rPr>
              <a:t> har en masse nerveforbindelser og regulerer talrige funktioner i kroppen. </a:t>
            </a:r>
            <a:r>
              <a:rPr lang="da-DK" sz="1200" b="0" i="0" kern="1200" dirty="0" err="1" smtClean="0">
                <a:solidFill>
                  <a:schemeClr val="tx1"/>
                </a:solidFill>
                <a:effectLst/>
                <a:latin typeface="+mn-lt"/>
                <a:ea typeface="+mn-ea"/>
                <a:cs typeface="+mn-cs"/>
              </a:rPr>
              <a:t>Hypothalamus</a:t>
            </a:r>
            <a:r>
              <a:rPr lang="da-DK" sz="1200" b="0" i="0" kern="1200" dirty="0" smtClean="0">
                <a:solidFill>
                  <a:schemeClr val="tx1"/>
                </a:solidFill>
                <a:effectLst/>
                <a:latin typeface="+mn-lt"/>
                <a:ea typeface="+mn-ea"/>
                <a:cs typeface="+mn-cs"/>
              </a:rPr>
              <a:t> er ligesom </a:t>
            </a:r>
            <a:r>
              <a:rPr lang="da-DK" sz="1200" b="0" i="0" u="none" strike="noStrike" kern="1200" dirty="0" smtClean="0">
                <a:solidFill>
                  <a:schemeClr val="tx1"/>
                </a:solidFill>
                <a:effectLst/>
                <a:latin typeface="+mn-lt"/>
                <a:ea typeface="+mn-ea"/>
                <a:cs typeface="+mn-cs"/>
                <a:hlinkClick r:id="rId14" tooltip="Hypofyse"/>
              </a:rPr>
              <a:t>hypofysen</a:t>
            </a:r>
            <a:r>
              <a:rPr lang="da-DK" sz="1200" b="0" i="0" kern="1200" dirty="0" smtClean="0">
                <a:solidFill>
                  <a:schemeClr val="tx1"/>
                </a:solidFill>
                <a:effectLst/>
                <a:latin typeface="+mn-lt"/>
                <a:ea typeface="+mn-ea"/>
                <a:cs typeface="+mn-cs"/>
              </a:rPr>
              <a:t> en overordnet </a:t>
            </a:r>
            <a:r>
              <a:rPr lang="da-DK" sz="1200" b="0" i="0" u="none" strike="noStrike" kern="1200" dirty="0" smtClean="0">
                <a:solidFill>
                  <a:schemeClr val="tx1"/>
                </a:solidFill>
                <a:effectLst/>
                <a:latin typeface="+mn-lt"/>
                <a:ea typeface="+mn-ea"/>
                <a:cs typeface="+mn-cs"/>
                <a:hlinkClick r:id="rId15" tooltip="Kirtel"/>
              </a:rPr>
              <a:t>kirtel</a:t>
            </a:r>
            <a:r>
              <a:rPr lang="da-DK" sz="1200" b="0" i="0" kern="1200" dirty="0" smtClean="0">
                <a:solidFill>
                  <a:schemeClr val="tx1"/>
                </a:solidFill>
                <a:effectLst/>
                <a:latin typeface="+mn-lt"/>
                <a:ea typeface="+mn-ea"/>
                <a:cs typeface="+mn-cs"/>
              </a:rPr>
              <a:t>. </a:t>
            </a:r>
            <a:r>
              <a:rPr lang="da-DK" sz="1200" b="0" i="0" kern="1200" dirty="0" err="1" smtClean="0">
                <a:solidFill>
                  <a:schemeClr val="tx1"/>
                </a:solidFill>
                <a:effectLst/>
                <a:latin typeface="+mn-lt"/>
                <a:ea typeface="+mn-ea"/>
                <a:cs typeface="+mn-cs"/>
              </a:rPr>
              <a:t>Hypothalamus</a:t>
            </a:r>
            <a:r>
              <a:rPr lang="da-DK" sz="1200" b="0" i="0" kern="1200" dirty="0" smtClean="0">
                <a:solidFill>
                  <a:schemeClr val="tx1"/>
                </a:solidFill>
                <a:effectLst/>
                <a:latin typeface="+mn-lt"/>
                <a:ea typeface="+mn-ea"/>
                <a:cs typeface="+mn-cs"/>
              </a:rPr>
              <a:t> er den </a:t>
            </a:r>
            <a:r>
              <a:rPr lang="da-DK" sz="1200" b="0" i="0" u="none" strike="noStrike" kern="1200" dirty="0" smtClean="0">
                <a:solidFill>
                  <a:schemeClr val="tx1"/>
                </a:solidFill>
                <a:effectLst/>
                <a:latin typeface="+mn-lt"/>
                <a:ea typeface="+mn-ea"/>
                <a:cs typeface="+mn-cs"/>
                <a:hlinkClick r:id="rId7" tooltip="Hormon"/>
              </a:rPr>
              <a:t>hormonelle</a:t>
            </a:r>
            <a:r>
              <a:rPr lang="da-DK" sz="1200" b="0" i="0" kern="1200" dirty="0" smtClean="0">
                <a:solidFill>
                  <a:schemeClr val="tx1"/>
                </a:solidFill>
                <a:effectLst/>
                <a:latin typeface="+mn-lt"/>
                <a:ea typeface="+mn-ea"/>
                <a:cs typeface="+mn-cs"/>
              </a:rPr>
              <a:t> forbindelse til de basale områder i hjernen, der er ansvarlig for bl.a. vores følelser. </a:t>
            </a:r>
            <a:r>
              <a:rPr lang="da-DK" sz="1200" b="0" i="0" kern="1200" dirty="0" err="1" smtClean="0">
                <a:solidFill>
                  <a:schemeClr val="tx1"/>
                </a:solidFill>
                <a:effectLst/>
                <a:latin typeface="+mn-lt"/>
                <a:ea typeface="+mn-ea"/>
                <a:cs typeface="+mn-cs"/>
              </a:rPr>
              <a:t>Hypothalamus</a:t>
            </a:r>
            <a:r>
              <a:rPr lang="da-DK" sz="1200" b="0" i="0" kern="1200" dirty="0" smtClean="0">
                <a:solidFill>
                  <a:schemeClr val="tx1"/>
                </a:solidFill>
                <a:effectLst/>
                <a:latin typeface="+mn-lt"/>
                <a:ea typeface="+mn-ea"/>
                <a:cs typeface="+mn-cs"/>
              </a:rPr>
              <a:t> er meget vigtig for menneskets valg og beslutninger, da dens opgave bl.a. består i, at reagere hormonalt på vores oplevelser</a:t>
            </a:r>
            <a:endParaRPr lang="da-DK" b="1" dirty="0" smtClean="0">
              <a:effectLst/>
            </a:endParaRPr>
          </a:p>
          <a:p>
            <a:endParaRPr lang="da-DK" b="1" dirty="0" smtClean="0"/>
          </a:p>
          <a:p>
            <a:endParaRPr lang="da-DK" b="1" dirty="0" smtClean="0"/>
          </a:p>
          <a:p>
            <a:r>
              <a:rPr lang="da-DK" b="1" dirty="0" smtClean="0"/>
              <a:t>Hypofysen: </a:t>
            </a:r>
            <a:r>
              <a:rPr lang="da-DK" sz="1200" b="0" i="0" kern="1200" dirty="0" smtClean="0">
                <a:solidFill>
                  <a:schemeClr val="tx1"/>
                </a:solidFill>
                <a:effectLst/>
                <a:latin typeface="+mn-lt"/>
                <a:ea typeface="+mn-ea"/>
                <a:cs typeface="+mn-cs"/>
              </a:rPr>
              <a:t>Hypofysen er en kirtel på størrelse med en ært. Den befinder sig inde bag øjnene på undersiden af hjernen, lige under </a:t>
            </a:r>
            <a:r>
              <a:rPr lang="da-DK" sz="1200" b="0" i="0" kern="1200" dirty="0" err="1" smtClean="0">
                <a:solidFill>
                  <a:schemeClr val="tx1"/>
                </a:solidFill>
                <a:effectLst/>
                <a:latin typeface="+mn-lt"/>
                <a:ea typeface="+mn-ea"/>
                <a:cs typeface="+mn-cs"/>
              </a:rPr>
              <a:t>hypothalamus</a:t>
            </a:r>
            <a:r>
              <a:rPr lang="da-DK" sz="1200" b="0" i="0" kern="1200" dirty="0" smtClean="0">
                <a:solidFill>
                  <a:schemeClr val="tx1"/>
                </a:solidFill>
                <a:effectLst/>
                <a:latin typeface="+mn-lt"/>
                <a:ea typeface="+mn-ea"/>
                <a:cs typeface="+mn-cs"/>
              </a:rPr>
              <a:t>, og er kroppens overordnede center for hormonproduktion. Hypofysen er et kontrolcenter, som regulerer mange sider af kroppens vækst, udvikling og daglige funktioner.</a:t>
            </a:r>
            <a:endParaRPr lang="da-DK" b="1" dirty="0" smtClean="0"/>
          </a:p>
          <a:p>
            <a:endParaRPr lang="da-DK" dirty="0"/>
          </a:p>
        </p:txBody>
      </p:sp>
      <p:sp>
        <p:nvSpPr>
          <p:cNvPr id="4" name="Pladsholder til slidenummer 3"/>
          <p:cNvSpPr>
            <a:spLocks noGrp="1"/>
          </p:cNvSpPr>
          <p:nvPr>
            <p:ph type="sldNum" sz="quarter" idx="10"/>
          </p:nvPr>
        </p:nvSpPr>
        <p:spPr/>
        <p:txBody>
          <a:bodyPr/>
          <a:lstStyle/>
          <a:p>
            <a:fld id="{F7D3C32F-3090-41FC-A022-FED3EDC9F334}" type="slidenum">
              <a:rPr lang="da-DK" smtClean="0"/>
              <a:t>11</a:t>
            </a:fld>
            <a:endParaRPr lang="da-DK"/>
          </a:p>
        </p:txBody>
      </p:sp>
    </p:spTree>
    <p:extLst>
      <p:ext uri="{BB962C8B-B14F-4D97-AF65-F5344CB8AC3E}">
        <p14:creationId xmlns:p14="http://schemas.microsoft.com/office/powerpoint/2010/main" val="4264022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hlinkClick r:id="rId3"/>
              </a:rPr>
              <a:t>https://lifeconsulting.dk/saadan-reagerer-vores-hjerne-paa-stress</a:t>
            </a:r>
            <a:endParaRPr lang="da-DK" dirty="0" smtClean="0"/>
          </a:p>
          <a:p>
            <a:endParaRPr lang="da-DK" dirty="0" smtClean="0"/>
          </a:p>
          <a:p>
            <a:r>
              <a:rPr lang="da-DK" dirty="0" smtClean="0"/>
              <a:t>Vi har to stress respons systemer:</a:t>
            </a:r>
            <a:r>
              <a:rPr lang="da-DK" baseline="0" dirty="0" smtClean="0"/>
              <a:t> Et forskrækkelses – system, som hurtigt aktiveres og hurtigt udlevet og vi vender hurtigt tilbage til normalitet uden udløsning af </a:t>
            </a:r>
            <a:r>
              <a:rPr lang="da-DK" baseline="0" dirty="0" err="1" smtClean="0"/>
              <a:t>cortisol</a:t>
            </a:r>
            <a:r>
              <a:rPr lang="da-DK" baseline="0" dirty="0" smtClean="0"/>
              <a:t>. </a:t>
            </a:r>
          </a:p>
          <a:p>
            <a:endParaRPr lang="da-DK" baseline="0" dirty="0" smtClean="0"/>
          </a:p>
          <a:p>
            <a:r>
              <a:rPr lang="da-DK" baseline="0" dirty="0" smtClean="0"/>
              <a:t>Så har vi HPA systemet som aktiveres i forbindelse med angst, bekymring eller fornemmelse af lurende trussel. Systemet aktiveres af </a:t>
            </a:r>
            <a:r>
              <a:rPr lang="da-DK" baseline="0" dirty="0" err="1" smtClean="0"/>
              <a:t>cortisol</a:t>
            </a:r>
            <a:r>
              <a:rPr lang="da-DK" baseline="0" dirty="0" smtClean="0"/>
              <a:t>. Jo mere alvorlig </a:t>
            </a:r>
            <a:r>
              <a:rPr lang="da-DK" baseline="0" dirty="0" err="1" smtClean="0"/>
              <a:t>stressoren</a:t>
            </a:r>
            <a:r>
              <a:rPr lang="da-DK" baseline="0" dirty="0" smtClean="0"/>
              <a:t> opleves, jo større mængder </a:t>
            </a:r>
            <a:r>
              <a:rPr lang="da-DK" baseline="0" dirty="0" err="1" smtClean="0"/>
              <a:t>neurokemiske</a:t>
            </a:r>
            <a:r>
              <a:rPr lang="da-DK" baseline="0" dirty="0" smtClean="0"/>
              <a:t> stoffer udløser der. Det har en negativ indvirkning på organismen. </a:t>
            </a:r>
            <a:endParaRPr lang="da-DK" dirty="0" smtClean="0"/>
          </a:p>
          <a:p>
            <a:endParaRPr lang="da-DK" dirty="0" smtClean="0"/>
          </a:p>
          <a:p>
            <a:r>
              <a:rPr lang="da-DK" sz="1200" b="0" i="0" kern="1200" dirty="0" smtClean="0">
                <a:solidFill>
                  <a:schemeClr val="tx1"/>
                </a:solidFill>
                <a:effectLst/>
                <a:latin typeface="+mn-lt"/>
                <a:ea typeface="+mn-ea"/>
                <a:cs typeface="+mn-cs"/>
              </a:rPr>
              <a:t>Overordnet er det særligt hjernens </a:t>
            </a:r>
            <a:r>
              <a:rPr lang="da-DK" sz="1200" b="0" i="0" kern="1200" dirty="0" err="1" smtClean="0">
                <a:solidFill>
                  <a:schemeClr val="tx1"/>
                </a:solidFill>
                <a:effectLst/>
                <a:latin typeface="+mn-lt"/>
                <a:ea typeface="+mn-ea"/>
                <a:cs typeface="+mn-cs"/>
              </a:rPr>
              <a:t>hippocampus</a:t>
            </a:r>
            <a:r>
              <a:rPr lang="da-DK" sz="1200" b="0" i="0" kern="1200" dirty="0" smtClean="0">
                <a:solidFill>
                  <a:schemeClr val="tx1"/>
                </a:solidFill>
                <a:effectLst/>
                <a:latin typeface="+mn-lt"/>
                <a:ea typeface="+mn-ea"/>
                <a:cs typeface="+mn-cs"/>
              </a:rPr>
              <a:t> og </a:t>
            </a:r>
            <a:r>
              <a:rPr lang="da-DK" sz="1200" b="0" i="0" kern="1200" dirty="0" err="1" smtClean="0">
                <a:solidFill>
                  <a:schemeClr val="tx1"/>
                </a:solidFill>
                <a:effectLst/>
                <a:latin typeface="+mn-lt"/>
                <a:ea typeface="+mn-ea"/>
                <a:cs typeface="+mn-cs"/>
              </a:rPr>
              <a:t>amygdala</a:t>
            </a:r>
            <a:r>
              <a:rPr lang="da-DK" sz="1200" b="0" i="0" kern="1200" dirty="0" smtClean="0">
                <a:solidFill>
                  <a:schemeClr val="tx1"/>
                </a:solidFill>
                <a:effectLst/>
                <a:latin typeface="+mn-lt"/>
                <a:ea typeface="+mn-ea"/>
                <a:cs typeface="+mn-cs"/>
              </a:rPr>
              <a:t>, der bliver påvirket under stress.</a:t>
            </a:r>
          </a:p>
          <a:p>
            <a:endParaRPr lang="da-DK" sz="1200" b="0" i="0" kern="1200" dirty="0" smtClean="0">
              <a:solidFill>
                <a:schemeClr val="tx1"/>
              </a:solidFill>
              <a:effectLst/>
              <a:latin typeface="+mn-lt"/>
              <a:ea typeface="+mn-ea"/>
              <a:cs typeface="+mn-cs"/>
            </a:endParaRPr>
          </a:p>
          <a:p>
            <a:r>
              <a:rPr lang="da-DK" sz="1200" b="0" i="0" kern="1200" dirty="0" err="1" smtClean="0">
                <a:solidFill>
                  <a:schemeClr val="tx1"/>
                </a:solidFill>
                <a:effectLst/>
                <a:latin typeface="+mn-lt"/>
                <a:ea typeface="+mn-ea"/>
                <a:cs typeface="+mn-cs"/>
              </a:rPr>
              <a:t>Amygdala</a:t>
            </a:r>
            <a:r>
              <a:rPr lang="da-DK" sz="1200" b="0" i="0" kern="1200" dirty="0" smtClean="0">
                <a:solidFill>
                  <a:schemeClr val="tx1"/>
                </a:solidFill>
                <a:effectLst/>
                <a:latin typeface="+mn-lt"/>
                <a:ea typeface="+mn-ea"/>
                <a:cs typeface="+mn-cs"/>
              </a:rPr>
              <a:t> reagerer lige så snart, den opdager, at der er fare på færde. </a:t>
            </a:r>
          </a:p>
          <a:p>
            <a:endParaRPr lang="da-DK" b="1" dirty="0" smtClean="0">
              <a:effectLst/>
            </a:endParaRPr>
          </a:p>
          <a:p>
            <a:r>
              <a:rPr lang="da-DK" baseline="0" dirty="0" smtClean="0"/>
              <a:t>Når </a:t>
            </a:r>
            <a:r>
              <a:rPr lang="da-DK" baseline="0" dirty="0" err="1" smtClean="0"/>
              <a:t>amygdala</a:t>
            </a:r>
            <a:r>
              <a:rPr lang="da-DK" baseline="0" dirty="0" smtClean="0"/>
              <a:t> registrerer fare, sendes information til </a:t>
            </a:r>
            <a:r>
              <a:rPr lang="da-DK" baseline="0" dirty="0" err="1" smtClean="0"/>
              <a:t>hypothalamus</a:t>
            </a:r>
            <a:r>
              <a:rPr lang="da-DK" baseline="0" dirty="0" smtClean="0"/>
              <a:t>, som udløser CFR, der videresender information til hypofysen, som udløser hormonet ACTH = </a:t>
            </a:r>
            <a:r>
              <a:rPr lang="da-DK" baseline="0" dirty="0" err="1" smtClean="0"/>
              <a:t>Andreno-kortikotropt</a:t>
            </a:r>
            <a:r>
              <a:rPr lang="da-DK" baseline="0" dirty="0" smtClean="0"/>
              <a:t> hormon. </a:t>
            </a:r>
          </a:p>
          <a:p>
            <a:endParaRPr lang="da-DK" baseline="0" dirty="0" smtClean="0"/>
          </a:p>
          <a:p>
            <a:r>
              <a:rPr lang="da-DK" baseline="0" dirty="0" smtClean="0"/>
              <a:t> Dette hormon flyder ned til binyrerne via blodet, som frigiver </a:t>
            </a:r>
            <a:r>
              <a:rPr lang="da-DK" baseline="0" dirty="0" err="1" smtClean="0"/>
              <a:t>cortisol</a:t>
            </a:r>
            <a:r>
              <a:rPr lang="da-DK" baseline="0" dirty="0" smtClean="0"/>
              <a:t>. </a:t>
            </a:r>
            <a:r>
              <a:rPr lang="da-DK" baseline="0" dirty="0" err="1" smtClean="0"/>
              <a:t>Cortisol</a:t>
            </a:r>
            <a:r>
              <a:rPr lang="da-DK" baseline="0" dirty="0" smtClean="0"/>
              <a:t> binder sig til receptorer i fx </a:t>
            </a:r>
            <a:r>
              <a:rPr lang="da-DK" baseline="0" dirty="0" err="1" smtClean="0"/>
              <a:t>hippocampus</a:t>
            </a:r>
            <a:r>
              <a:rPr lang="da-DK" baseline="0" dirty="0" smtClean="0"/>
              <a:t>, </a:t>
            </a:r>
            <a:r>
              <a:rPr lang="da-DK" baseline="0" dirty="0" err="1" smtClean="0"/>
              <a:t>amygdala</a:t>
            </a:r>
            <a:r>
              <a:rPr lang="da-DK" baseline="0" dirty="0" smtClean="0"/>
              <a:t> og præfrontal cortex. Receptorerne i </a:t>
            </a:r>
            <a:r>
              <a:rPr lang="da-DK" baseline="0" dirty="0" err="1" smtClean="0"/>
              <a:t>hippocampus</a:t>
            </a:r>
            <a:r>
              <a:rPr lang="da-DK" baseline="0" dirty="0" smtClean="0"/>
              <a:t> er et kontrolsystem, som bl.a. regulerer adrenalinniveauet. </a:t>
            </a:r>
            <a:r>
              <a:rPr lang="da-DK" baseline="0" dirty="0" err="1" smtClean="0"/>
              <a:t>Hippocampus</a:t>
            </a:r>
            <a:r>
              <a:rPr lang="da-DK" baseline="0" dirty="0" smtClean="0"/>
              <a:t> sender signaler til </a:t>
            </a:r>
            <a:r>
              <a:rPr lang="da-DK" baseline="0" dirty="0" err="1" smtClean="0"/>
              <a:t>hypothalamus</a:t>
            </a:r>
            <a:r>
              <a:rPr lang="da-DK" baseline="0" dirty="0" smtClean="0"/>
              <a:t> om at standse udløsningen  af CRF. På denne måde regulerer </a:t>
            </a:r>
            <a:r>
              <a:rPr lang="da-DK" baseline="0" dirty="0" err="1" smtClean="0"/>
              <a:t>hippocampus</a:t>
            </a:r>
            <a:r>
              <a:rPr lang="da-DK" baseline="0" dirty="0" smtClean="0"/>
              <a:t> den stressrespons, som blev udløst i </a:t>
            </a:r>
            <a:r>
              <a:rPr lang="da-DK" baseline="0" dirty="0" err="1" smtClean="0"/>
              <a:t>amygdala</a:t>
            </a:r>
            <a:r>
              <a:rPr lang="da-DK" baseline="0" dirty="0" smtClean="0"/>
              <a:t>. Forbindelsen mellem </a:t>
            </a:r>
            <a:r>
              <a:rPr lang="da-DK" baseline="0" dirty="0" err="1" smtClean="0"/>
              <a:t>hippocampus</a:t>
            </a:r>
            <a:r>
              <a:rPr lang="da-DK" baseline="0" dirty="0" smtClean="0"/>
              <a:t> og </a:t>
            </a:r>
            <a:r>
              <a:rPr lang="da-DK" baseline="0" dirty="0" err="1" smtClean="0"/>
              <a:t>amygdala</a:t>
            </a:r>
            <a:r>
              <a:rPr lang="da-DK" baseline="0" dirty="0" smtClean="0"/>
              <a:t> er kompleks, og både et for lavt og for højt niveau af </a:t>
            </a:r>
            <a:r>
              <a:rPr lang="da-DK" baseline="0" dirty="0" err="1" smtClean="0"/>
              <a:t>cortisol</a:t>
            </a:r>
            <a:r>
              <a:rPr lang="da-DK" baseline="0" dirty="0" smtClean="0"/>
              <a:t>, kan medføre </a:t>
            </a:r>
            <a:r>
              <a:rPr lang="da-DK" baseline="0" dirty="0" err="1" smtClean="0"/>
              <a:t>celledød</a:t>
            </a:r>
            <a:r>
              <a:rPr lang="da-DK" baseline="0" dirty="0" smtClean="0"/>
              <a:t> i </a:t>
            </a:r>
            <a:r>
              <a:rPr lang="da-DK" baseline="0" dirty="0" err="1" smtClean="0"/>
              <a:t>hippocampus</a:t>
            </a:r>
            <a:r>
              <a:rPr lang="da-DK" baseline="0" dirty="0" smtClean="0"/>
              <a:t>. </a:t>
            </a:r>
            <a:r>
              <a:rPr lang="da-DK" baseline="0" dirty="0" err="1" smtClean="0"/>
              <a:t>Celledøden</a:t>
            </a:r>
            <a:r>
              <a:rPr lang="da-DK" baseline="0" dirty="0" smtClean="0"/>
              <a:t> er ikke truende, så længe reaktionen ikke er kronisk. </a:t>
            </a:r>
          </a:p>
          <a:p>
            <a:endParaRPr lang="da-DK" baseline="0" dirty="0" smtClean="0"/>
          </a:p>
          <a:p>
            <a:r>
              <a:rPr lang="da-DK" baseline="0" dirty="0" smtClean="0"/>
              <a:t>Når stress systemet aktiveres kronisk, nedreguleres receptorer gennem </a:t>
            </a:r>
            <a:r>
              <a:rPr lang="da-DK" baseline="0" dirty="0" err="1" smtClean="0"/>
              <a:t>celledød</a:t>
            </a:r>
            <a:r>
              <a:rPr lang="da-DK" baseline="0" dirty="0" smtClean="0"/>
              <a:t> i </a:t>
            </a:r>
            <a:r>
              <a:rPr lang="da-DK" baseline="0" dirty="0" err="1" smtClean="0"/>
              <a:t>hippocampus</a:t>
            </a:r>
            <a:r>
              <a:rPr lang="da-DK" baseline="0" dirty="0" smtClean="0"/>
              <a:t>, hvilket resulterer i færre </a:t>
            </a:r>
            <a:r>
              <a:rPr lang="da-DK" baseline="0" dirty="0" err="1" smtClean="0"/>
              <a:t>cortisolreceptorer</a:t>
            </a:r>
            <a:r>
              <a:rPr lang="da-DK" baseline="0" dirty="0" smtClean="0"/>
              <a:t>. Når der er færre receptorer, som </a:t>
            </a:r>
            <a:r>
              <a:rPr lang="da-DK" baseline="0" dirty="0" err="1" smtClean="0"/>
              <a:t>cortisol</a:t>
            </a:r>
            <a:r>
              <a:rPr lang="da-DK" baseline="0" dirty="0" smtClean="0"/>
              <a:t> kan binde sig til, har </a:t>
            </a:r>
            <a:r>
              <a:rPr lang="da-DK" baseline="0" dirty="0" err="1" smtClean="0"/>
              <a:t>hippocampus</a:t>
            </a:r>
            <a:r>
              <a:rPr lang="da-DK" baseline="0" dirty="0" smtClean="0"/>
              <a:t> svært ved at regulerer HPA-systemet. </a:t>
            </a:r>
            <a:r>
              <a:rPr lang="da-DK" baseline="0" dirty="0" err="1" smtClean="0"/>
              <a:t>Hippocampus</a:t>
            </a:r>
            <a:r>
              <a:rPr lang="da-DK" baseline="0" dirty="0" smtClean="0"/>
              <a:t> får svært ved at ”slukke” en stressrespons, og selv milde former for </a:t>
            </a:r>
            <a:r>
              <a:rPr lang="da-DK" baseline="0" dirty="0" err="1" smtClean="0"/>
              <a:t>stressorer</a:t>
            </a:r>
            <a:r>
              <a:rPr lang="da-DK" baseline="0" dirty="0" smtClean="0"/>
              <a:t> kan producerer forlænget aktivering af </a:t>
            </a:r>
            <a:r>
              <a:rPr lang="da-DK" baseline="0" dirty="0" err="1" smtClean="0"/>
              <a:t>cortisol</a:t>
            </a:r>
            <a:r>
              <a:rPr lang="da-DK" baseline="0" dirty="0" smtClean="0"/>
              <a:t>. Et fleksibelt nervesystem er i stresssituationer i stand til at afbalancerer nervesystemet med en hurtig </a:t>
            </a:r>
            <a:r>
              <a:rPr lang="da-DK" baseline="0" dirty="0" err="1" smtClean="0"/>
              <a:t>neurokemisk</a:t>
            </a:r>
            <a:r>
              <a:rPr lang="da-DK" baseline="0" dirty="0" smtClean="0"/>
              <a:t> respons på det rette tidspunkt. </a:t>
            </a:r>
          </a:p>
          <a:p>
            <a:endParaRPr lang="da-DK" baseline="0" dirty="0" smtClean="0"/>
          </a:p>
          <a:p>
            <a:r>
              <a:rPr lang="da-DK" baseline="0" dirty="0" smtClean="0"/>
              <a:t>HPA-systemet kan være </a:t>
            </a:r>
            <a:r>
              <a:rPr lang="da-DK" baseline="0" dirty="0" err="1" smtClean="0"/>
              <a:t>dysreguleret</a:t>
            </a:r>
            <a:r>
              <a:rPr lang="da-DK" baseline="0" dirty="0" smtClean="0"/>
              <a:t> ved depression og posttraumatisk stresssyndrom og andre psykiske lidelser</a:t>
            </a:r>
          </a:p>
          <a:p>
            <a:endParaRPr lang="da-DK" baseline="0" dirty="0" smtClean="0"/>
          </a:p>
          <a:p>
            <a:r>
              <a:rPr lang="da-DK" baseline="0" dirty="0" smtClean="0"/>
              <a:t>Halvdelen af alle depressive voksne </a:t>
            </a:r>
            <a:r>
              <a:rPr lang="da-DK" baseline="0" dirty="0" err="1" smtClean="0"/>
              <a:t>voksne</a:t>
            </a:r>
            <a:r>
              <a:rPr lang="da-DK" baseline="0" dirty="0" smtClean="0"/>
              <a:t> har kronisk forhøjede </a:t>
            </a:r>
            <a:r>
              <a:rPr lang="da-DK" baseline="0" dirty="0" err="1" smtClean="0"/>
              <a:t>cortisolniveauer</a:t>
            </a:r>
            <a:r>
              <a:rPr lang="da-DK" baseline="0" dirty="0" smtClean="0"/>
              <a:t>, og dysfunktioner i </a:t>
            </a:r>
            <a:r>
              <a:rPr lang="da-DK" baseline="0" dirty="0" err="1" smtClean="0"/>
              <a:t>orbitofrontal</a:t>
            </a:r>
            <a:r>
              <a:rPr lang="da-DK" baseline="0" dirty="0" smtClean="0"/>
              <a:t> cortex kan medføre mangelfuld regulering af HPA-systemet.</a:t>
            </a:r>
          </a:p>
          <a:p>
            <a:endParaRPr lang="da-DK" baseline="0" dirty="0" smtClean="0"/>
          </a:p>
          <a:p>
            <a:r>
              <a:rPr lang="da-DK" baseline="0" dirty="0" smtClean="0"/>
              <a:t>I et ustabilt nervesystem med en </a:t>
            </a:r>
            <a:r>
              <a:rPr lang="da-DK" baseline="0" dirty="0" err="1" smtClean="0"/>
              <a:t>dysfungerende</a:t>
            </a:r>
            <a:r>
              <a:rPr lang="da-DK" baseline="0" dirty="0" smtClean="0"/>
              <a:t> </a:t>
            </a:r>
            <a:r>
              <a:rPr lang="da-DK" baseline="0" dirty="0" err="1" smtClean="0"/>
              <a:t>orbitofrontal</a:t>
            </a:r>
            <a:r>
              <a:rPr lang="da-DK" baseline="0" dirty="0" smtClean="0"/>
              <a:t> cortex, kan selv små forstyrrelser, som forbindes med stress, let blive forstærket til intense stress-tilstande, hvilket kan opleves som pludselige skift fra positiv til en negativ affektiv tilstand</a:t>
            </a:r>
          </a:p>
          <a:p>
            <a:endParaRPr lang="da-DK" baseline="0" dirty="0" smtClean="0"/>
          </a:p>
          <a:p>
            <a:r>
              <a:rPr lang="da-DK" baseline="0" dirty="0" smtClean="0"/>
              <a:t>Kvaliteten af hvordan vi er blevet affektreguleret som børn, har betydning for effekten af HPA-responsen. </a:t>
            </a:r>
          </a:p>
          <a:p>
            <a:endParaRPr lang="da-DK" baseline="0" dirty="0" smtClean="0"/>
          </a:p>
          <a:p>
            <a:endParaRPr lang="da-DK" baseline="0" dirty="0" smtClean="0"/>
          </a:p>
          <a:p>
            <a:endParaRPr lang="da-DK" baseline="0" dirty="0" smtClean="0"/>
          </a:p>
        </p:txBody>
      </p:sp>
      <p:sp>
        <p:nvSpPr>
          <p:cNvPr id="4" name="Pladsholder til slidenummer 3"/>
          <p:cNvSpPr>
            <a:spLocks noGrp="1"/>
          </p:cNvSpPr>
          <p:nvPr>
            <p:ph type="sldNum" sz="quarter" idx="10"/>
          </p:nvPr>
        </p:nvSpPr>
        <p:spPr/>
        <p:txBody>
          <a:bodyPr/>
          <a:lstStyle/>
          <a:p>
            <a:fld id="{F7D3C32F-3090-41FC-A022-FED3EDC9F334}" type="slidenum">
              <a:rPr lang="da-DK" smtClean="0"/>
              <a:t>12</a:t>
            </a:fld>
            <a:endParaRPr lang="da-DK"/>
          </a:p>
        </p:txBody>
      </p:sp>
    </p:spTree>
    <p:extLst>
      <p:ext uri="{BB962C8B-B14F-4D97-AF65-F5344CB8AC3E}">
        <p14:creationId xmlns:p14="http://schemas.microsoft.com/office/powerpoint/2010/main" val="344238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C67D8FE6-29C9-4167-AF66-FF39BFE5F4F1}" type="slidenum">
              <a:rPr lang="da-DK" smtClean="0"/>
              <a:t>13</a:t>
            </a:fld>
            <a:endParaRPr lang="da-DK"/>
          </a:p>
        </p:txBody>
      </p:sp>
    </p:spTree>
    <p:extLst>
      <p:ext uri="{BB962C8B-B14F-4D97-AF65-F5344CB8AC3E}">
        <p14:creationId xmlns:p14="http://schemas.microsoft.com/office/powerpoint/2010/main" val="781052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F7D3C32F-3090-41FC-A022-FED3EDC9F334}" type="slidenum">
              <a:rPr lang="da-DK" smtClean="0"/>
              <a:t>14</a:t>
            </a:fld>
            <a:endParaRPr lang="da-DK"/>
          </a:p>
        </p:txBody>
      </p:sp>
    </p:spTree>
    <p:extLst>
      <p:ext uri="{BB962C8B-B14F-4D97-AF65-F5344CB8AC3E}">
        <p14:creationId xmlns:p14="http://schemas.microsoft.com/office/powerpoint/2010/main" val="2828919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C67D8FE6-29C9-4167-AF66-FF39BFE5F4F1}" type="slidenum">
              <a:rPr lang="da-DK" smtClean="0"/>
              <a:t>15</a:t>
            </a:fld>
            <a:endParaRPr lang="da-DK"/>
          </a:p>
        </p:txBody>
      </p:sp>
    </p:spTree>
    <p:extLst>
      <p:ext uri="{BB962C8B-B14F-4D97-AF65-F5344CB8AC3E}">
        <p14:creationId xmlns:p14="http://schemas.microsoft.com/office/powerpoint/2010/main" val="4229363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smtClean="0"/>
              <a:t>FLOKADFÆRD</a:t>
            </a:r>
            <a:r>
              <a:rPr lang="da-DK" b="1" baseline="0" dirty="0" smtClean="0"/>
              <a:t> (kan sige her) </a:t>
            </a:r>
            <a:r>
              <a:rPr lang="da-DK" dirty="0" smtClean="0"/>
              <a:t>Skaber grundlag for evnen</a:t>
            </a:r>
            <a:r>
              <a:rPr lang="da-DK" baseline="0" dirty="0" smtClean="0"/>
              <a:t> til empati og at vi er sociale mennesker </a:t>
            </a:r>
          </a:p>
          <a:p>
            <a:r>
              <a:rPr lang="da-DK" baseline="0" dirty="0" smtClean="0"/>
              <a:t>Den lim, der knytter os sammen , på måder vi ofte ikke tænker over i hverdagen, vi forbinder os neuralt med hinanden. </a:t>
            </a:r>
          </a:p>
          <a:p>
            <a:endParaRPr lang="da-DK" baseline="0" dirty="0" smtClean="0"/>
          </a:p>
          <a:p>
            <a:r>
              <a:rPr lang="da-DK" b="1" baseline="0" dirty="0" smtClean="0"/>
              <a:t>SOCIALE RUM (kan sige her) </a:t>
            </a:r>
            <a:r>
              <a:rPr lang="da-DK" baseline="0" dirty="0" smtClean="0"/>
              <a:t>Grundlaget for hvordan vi opfatter os selv, hvordan vi føler for andre mennesker, hvordan vi fortolker sociale rum og hvordan vi indgår i disse. </a:t>
            </a:r>
          </a:p>
          <a:p>
            <a:endParaRPr lang="da-DK" baseline="0" dirty="0" smtClean="0"/>
          </a:p>
          <a:p>
            <a:r>
              <a:rPr lang="da-DK" b="1" baseline="0" dirty="0" smtClean="0"/>
              <a:t>VÆKKES VED IAGTTAGELSE OG INTERAKTION (kan siges her) </a:t>
            </a:r>
            <a:r>
              <a:rPr lang="da-DK" baseline="0" dirty="0" smtClean="0"/>
              <a:t>Når vi iagttager et menneske og dets </a:t>
            </a:r>
            <a:r>
              <a:rPr lang="da-DK" baseline="0" dirty="0" err="1" smtClean="0"/>
              <a:t>memik</a:t>
            </a:r>
            <a:r>
              <a:rPr lang="da-DK" baseline="0" dirty="0" smtClean="0"/>
              <a:t> og gestik, danner vi os et indtryk af det pågældende menneskes indre mentale tilstand og hensigter gennem vores følelser. Spejlneuroner er knyttet til vores </a:t>
            </a:r>
            <a:r>
              <a:rPr lang="da-DK" baseline="0" dirty="0" err="1" smtClean="0"/>
              <a:t>limbiske</a:t>
            </a:r>
            <a:r>
              <a:rPr lang="da-DK" baseline="0" dirty="0" smtClean="0"/>
              <a:t> system </a:t>
            </a:r>
          </a:p>
          <a:p>
            <a:endParaRPr lang="da-DK" baseline="0" dirty="0" smtClean="0"/>
          </a:p>
          <a:p>
            <a:r>
              <a:rPr lang="da-DK" baseline="0" dirty="0" smtClean="0"/>
              <a:t>Sandsynligheden for at vi kan vurdere situationer rigtigt er størst, når både vores intuitive evner, som vi primært har i kraft af vores spejlneuroner, og vores analytiske og refleksive evner supplerer hinanden </a:t>
            </a:r>
          </a:p>
          <a:p>
            <a:endParaRPr lang="da-DK"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latin typeface="Verdana" panose="020B0604030504040204" pitchFamily="34" charset="0"/>
                <a:ea typeface="Verdana" panose="020B0604030504040204" pitchFamily="34" charset="0"/>
              </a:rPr>
              <a:t>Summen af ydre indtryk og indre mentale oplevelser, danner grundlaget både for vores indre mentale tilstand, og for vores handlingsmønstre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latin typeface="Verdana" panose="020B0604030504040204" pitchFamily="34" charset="0"/>
                <a:ea typeface="Verdana" panose="020B0604030504040204" pitchFamily="34" charset="0"/>
              </a:rPr>
              <a:t>Når handlinger afviger fra det normale, skyldes</a:t>
            </a:r>
            <a:r>
              <a:rPr lang="da-DK" baseline="0" dirty="0" smtClean="0">
                <a:latin typeface="Verdana" panose="020B0604030504040204" pitchFamily="34" charset="0"/>
                <a:ea typeface="Verdana" panose="020B0604030504040204" pitchFamily="34" charset="0"/>
              </a:rPr>
              <a:t> det ofte, at de emotionelle og kognitive mekanismer i hjernen,  der sikrer et højt funktionsniveau for vores spejlneuroner, er ude af balance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aseline="0" dirty="0" smtClean="0">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smtClean="0">
                <a:latin typeface="Verdana" panose="020B0604030504040204" pitchFamily="34" charset="0"/>
                <a:ea typeface="Verdana" panose="020B0604030504040204" pitchFamily="34" charset="0"/>
              </a:rPr>
              <a:t>Disse ubalancer ses  både hos mennesker med ADHD, forskellige skizofrenityper og bordelinetyper – også hos mennesker der lider af stress. </a:t>
            </a:r>
            <a:endParaRPr lang="da-DK" dirty="0" smtClean="0">
              <a:latin typeface="Verdana" panose="020B0604030504040204" pitchFamily="34" charset="0"/>
              <a:ea typeface="Verdana" panose="020B0604030504040204" pitchFamily="34" charset="0"/>
            </a:endParaRPr>
          </a:p>
          <a:p>
            <a:endParaRPr lang="da-DK" baseline="0" dirty="0" smtClean="0"/>
          </a:p>
          <a:p>
            <a:endParaRPr lang="da-DK" baseline="0" dirty="0" smtClean="0"/>
          </a:p>
          <a:p>
            <a:endParaRPr lang="da-DK" baseline="0" dirty="0" smtClean="0"/>
          </a:p>
          <a:p>
            <a:endParaRPr lang="da-DK" baseline="0" dirty="0" smtClean="0"/>
          </a:p>
          <a:p>
            <a:endParaRPr lang="da-DK" dirty="0"/>
          </a:p>
        </p:txBody>
      </p:sp>
      <p:sp>
        <p:nvSpPr>
          <p:cNvPr id="4" name="Pladsholder til slidenummer 3"/>
          <p:cNvSpPr>
            <a:spLocks noGrp="1"/>
          </p:cNvSpPr>
          <p:nvPr>
            <p:ph type="sldNum" sz="quarter" idx="10"/>
          </p:nvPr>
        </p:nvSpPr>
        <p:spPr/>
        <p:txBody>
          <a:bodyPr/>
          <a:lstStyle/>
          <a:p>
            <a:fld id="{F7D3C32F-3090-41FC-A022-FED3EDC9F334}" type="slidenum">
              <a:rPr lang="da-DK" smtClean="0"/>
              <a:t>16</a:t>
            </a:fld>
            <a:endParaRPr lang="da-DK"/>
          </a:p>
        </p:txBody>
      </p:sp>
    </p:spTree>
    <p:extLst>
      <p:ext uri="{BB962C8B-B14F-4D97-AF65-F5344CB8AC3E}">
        <p14:creationId xmlns:p14="http://schemas.microsoft.com/office/powerpoint/2010/main" val="1320976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Hjernen er plastisk gennem hele livet. Der er størst</a:t>
            </a:r>
            <a:r>
              <a:rPr lang="da-DK" baseline="0" dirty="0" smtClean="0"/>
              <a:t> vækst i antallet af forbindelser mellem nerveceller i barndommen. Denne vækst er i høj grad genetisk betinget, og formålet med etableringen af de mange forbindelser mellem nervecellerne er at sikre, at der er tilstrækkelige materiale og potentiale klar i hjernen, til udfoldelse tidligt i livet. Hvordan potentialet udfolder sig er mere miljøbaseret.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aseline="0" dirty="0" smtClean="0"/>
          </a:p>
          <a:p>
            <a:r>
              <a:rPr lang="da-DK" baseline="0" dirty="0" smtClean="0"/>
              <a:t>Hvis vi vokser op i et trygt miljø, har vi fx ikke brug for de samme kommunikations strategier, som en person, der vokser op i et utrygt miljø, idet en person, der vokser op i et utrygt miljø, med stor sandsynlighed udvikler stærke forbindelser i hjernen, der sender vedkommende i en tilstand af kamp/flugt, hvilket kan medføre svækket </a:t>
            </a:r>
            <a:r>
              <a:rPr lang="da-DK" baseline="0" dirty="0" err="1" smtClean="0"/>
              <a:t>mentaliseringsevne</a:t>
            </a:r>
            <a:r>
              <a:rPr lang="da-DK"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dirty="0" smtClean="0">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smtClean="0">
                <a:latin typeface="Verdana" panose="020B0604030504040204" pitchFamily="34" charset="0"/>
                <a:ea typeface="Verdana" panose="020B0604030504040204" pitchFamily="34" charset="0"/>
              </a:rPr>
              <a:t>Trygt-tilknyttede hjerner har større chancer for at ”indlejre” nye mønstre, og mulighed for at udfolde deres plastiske potentiale, nuancere/øge antallet af mønstre, der kobler sig på allerede stærkt forankrede (sinds)tilstande</a:t>
            </a:r>
          </a:p>
          <a:p>
            <a:endParaRPr lang="da-DK" dirty="0" smtClean="0"/>
          </a:p>
          <a:p>
            <a:r>
              <a:rPr lang="da-DK" dirty="0" err="1" smtClean="0"/>
              <a:t>Borderline</a:t>
            </a:r>
            <a:r>
              <a:rPr lang="da-DK" baseline="0" dirty="0" err="1" smtClean="0"/>
              <a:t>r</a:t>
            </a:r>
            <a:r>
              <a:rPr lang="da-DK" baseline="0" dirty="0" smtClean="0"/>
              <a:t> har ofte svært ved klart at skelne egne indre repræsentationer fra den ydre virkelighed. Dette kan få den konsekvens, at andre mennesker ikke reagerer på måder, som disse forventer, ligesom andre mennesker kan blive chokerede over måden </a:t>
            </a:r>
            <a:r>
              <a:rPr lang="da-DK" baseline="0" dirty="0" err="1" smtClean="0"/>
              <a:t>bordelinerer</a:t>
            </a:r>
            <a:r>
              <a:rPr lang="da-DK" baseline="0" dirty="0" smtClean="0"/>
              <a:t> reagerer på. </a:t>
            </a:r>
          </a:p>
          <a:p>
            <a:endParaRPr lang="da-DK" baseline="0" dirty="0" smtClean="0"/>
          </a:p>
          <a:p>
            <a:r>
              <a:rPr lang="da-DK" baseline="0" dirty="0" smtClean="0"/>
              <a:t>De der lider af </a:t>
            </a:r>
            <a:r>
              <a:rPr lang="da-DK" baseline="0" dirty="0" err="1" smtClean="0"/>
              <a:t>borderline</a:t>
            </a:r>
            <a:r>
              <a:rPr lang="da-DK" baseline="0" dirty="0" smtClean="0"/>
              <a:t> holder rigidt fast i en sort/hvid opfattelse af verdenen. Hjernen hos dem vil derfor være mindre plastisk og meget lidt fleksibel. Det vil kræve tid og er en langsommelige proces. </a:t>
            </a:r>
          </a:p>
          <a:p>
            <a:endParaRPr lang="da-DK" baseline="0" dirty="0" smtClean="0"/>
          </a:p>
          <a:p>
            <a:endParaRPr lang="da-DK" baseline="0" dirty="0" smtClean="0"/>
          </a:p>
          <a:p>
            <a:endParaRPr lang="da-DK" dirty="0" smtClean="0"/>
          </a:p>
          <a:p>
            <a:endParaRPr lang="da-DK" dirty="0"/>
          </a:p>
        </p:txBody>
      </p:sp>
      <p:sp>
        <p:nvSpPr>
          <p:cNvPr id="4" name="Pladsholder til slidenummer 3"/>
          <p:cNvSpPr>
            <a:spLocks noGrp="1"/>
          </p:cNvSpPr>
          <p:nvPr>
            <p:ph type="sldNum" sz="quarter" idx="10"/>
          </p:nvPr>
        </p:nvSpPr>
        <p:spPr/>
        <p:txBody>
          <a:bodyPr/>
          <a:lstStyle/>
          <a:p>
            <a:fld id="{F7D3C32F-3090-41FC-A022-FED3EDC9F334}" type="slidenum">
              <a:rPr lang="da-DK" smtClean="0"/>
              <a:t>17</a:t>
            </a:fld>
            <a:endParaRPr lang="da-DK"/>
          </a:p>
        </p:txBody>
      </p:sp>
    </p:spTree>
    <p:extLst>
      <p:ext uri="{BB962C8B-B14F-4D97-AF65-F5344CB8AC3E}">
        <p14:creationId xmlns:p14="http://schemas.microsoft.com/office/powerpoint/2010/main" val="2217462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C67D8FE6-29C9-4167-AF66-FF39BFE5F4F1}" type="slidenum">
              <a:rPr lang="da-DK" smtClean="0"/>
              <a:t>18</a:t>
            </a:fld>
            <a:endParaRPr lang="da-DK"/>
          </a:p>
        </p:txBody>
      </p:sp>
    </p:spTree>
    <p:extLst>
      <p:ext uri="{BB962C8B-B14F-4D97-AF65-F5344CB8AC3E}">
        <p14:creationId xmlns:p14="http://schemas.microsoft.com/office/powerpoint/2010/main" val="3740156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C67D8FE6-29C9-4167-AF66-FF39BFE5F4F1}" type="slidenum">
              <a:rPr lang="da-DK" smtClean="0"/>
              <a:t>19</a:t>
            </a:fld>
            <a:endParaRPr lang="da-DK"/>
          </a:p>
        </p:txBody>
      </p:sp>
    </p:spTree>
    <p:extLst>
      <p:ext uri="{BB962C8B-B14F-4D97-AF65-F5344CB8AC3E}">
        <p14:creationId xmlns:p14="http://schemas.microsoft.com/office/powerpoint/2010/main" val="2005159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a:t>
            </a:r>
            <a:r>
              <a:rPr lang="da-DK" baseline="0" dirty="0" smtClean="0"/>
              <a:t> den tid vi skal være sammen i dag, vil der være fokus på nogle centrale emner inden for neurofysiologien og </a:t>
            </a:r>
            <a:r>
              <a:rPr lang="da-DK" baseline="0" dirty="0" err="1" smtClean="0"/>
              <a:t>neuropædagogikken</a:t>
            </a:r>
            <a:r>
              <a:rPr lang="da-DK" baseline="0" dirty="0" smtClean="0"/>
              <a:t>, som er relevante i det psykiatriske felt. Omdrejningspunktet vil være hjernen og stressresponssystemer, og hvordan vi i samværet med mennesker med en psykisk lidelses kan sætte spot det </a:t>
            </a:r>
            <a:r>
              <a:rPr lang="da-DK" baseline="0" dirty="0" err="1" smtClean="0"/>
              <a:t>neuropædagogiske</a:t>
            </a:r>
            <a:r>
              <a:rPr lang="da-DK" baseline="0" dirty="0" smtClean="0"/>
              <a:t> perspektiv og tænke i </a:t>
            </a:r>
            <a:r>
              <a:rPr lang="da-DK" baseline="0" dirty="0" err="1" smtClean="0"/>
              <a:t>relationsdidaktik</a:t>
            </a:r>
            <a:r>
              <a:rPr lang="da-DK" baseline="0" dirty="0" smtClean="0"/>
              <a:t>. </a:t>
            </a:r>
          </a:p>
          <a:p>
            <a:endParaRPr lang="da-DK" baseline="0" dirty="0" smtClean="0"/>
          </a:p>
          <a:p>
            <a:r>
              <a:rPr lang="da-DK" baseline="0" dirty="0" smtClean="0"/>
              <a:t>Jeg vil præsentere jer for et analyseredskab, der er udviklet af Susan Hart og Marianne Bentzen og som har sin rod i affektiv udviklingspsykologi</a:t>
            </a:r>
            <a:endParaRPr lang="da-DK" dirty="0"/>
          </a:p>
        </p:txBody>
      </p:sp>
      <p:sp>
        <p:nvSpPr>
          <p:cNvPr id="4" name="Pladsholder til slidenummer 3"/>
          <p:cNvSpPr>
            <a:spLocks noGrp="1"/>
          </p:cNvSpPr>
          <p:nvPr>
            <p:ph type="sldNum" sz="quarter" idx="10"/>
          </p:nvPr>
        </p:nvSpPr>
        <p:spPr/>
        <p:txBody>
          <a:bodyPr/>
          <a:lstStyle/>
          <a:p>
            <a:fld id="{4A4024E3-31AD-43D7-9825-2943C852C985}" type="slidenum">
              <a:rPr lang="da-DK" smtClean="0"/>
              <a:t>2</a:t>
            </a:fld>
            <a:endParaRPr lang="da-DK"/>
          </a:p>
        </p:txBody>
      </p:sp>
    </p:spTree>
    <p:extLst>
      <p:ext uri="{BB962C8B-B14F-4D97-AF65-F5344CB8AC3E}">
        <p14:creationId xmlns:p14="http://schemas.microsoft.com/office/powerpoint/2010/main" val="2601199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Vigtigt at man ikke er sin diagnose, men se det hele mennesker og</a:t>
            </a:r>
            <a:r>
              <a:rPr lang="da-DK" baseline="0" dirty="0" smtClean="0"/>
              <a:t> hvad er det for et sæt spillekort det enkelte menneske har til rådighed, når livets spil skal spilles, hvilke forudsætninger har mennesket for at spille livets spil, </a:t>
            </a:r>
            <a:r>
              <a:rPr lang="da-DK" baseline="0" dirty="0" err="1" smtClean="0"/>
              <a:t>salutogenese</a:t>
            </a:r>
            <a:r>
              <a:rPr lang="da-DK" baseline="0" dirty="0" smtClean="0"/>
              <a:t>, </a:t>
            </a:r>
            <a:r>
              <a:rPr lang="da-DK" baseline="0" dirty="0" err="1" smtClean="0"/>
              <a:t>mestringsstrategier</a:t>
            </a:r>
            <a:r>
              <a:rPr lang="da-DK" baseline="0" dirty="0" smtClean="0"/>
              <a:t>. Hvilke vedligeholdende og beskyttende faktorer har mennesket  og hvad opleves som </a:t>
            </a:r>
            <a:r>
              <a:rPr lang="da-DK" baseline="0" dirty="0" err="1" smtClean="0"/>
              <a:t>stressorer</a:t>
            </a:r>
            <a:r>
              <a:rPr lang="da-DK" baseline="0" dirty="0" smtClean="0"/>
              <a:t> hos det enkelte menneske. </a:t>
            </a:r>
            <a:endParaRPr lang="da-DK" dirty="0"/>
          </a:p>
        </p:txBody>
      </p:sp>
      <p:sp>
        <p:nvSpPr>
          <p:cNvPr id="4" name="Pladsholder til slidenummer 3"/>
          <p:cNvSpPr>
            <a:spLocks noGrp="1"/>
          </p:cNvSpPr>
          <p:nvPr>
            <p:ph type="sldNum" sz="quarter" idx="10"/>
          </p:nvPr>
        </p:nvSpPr>
        <p:spPr/>
        <p:txBody>
          <a:bodyPr/>
          <a:lstStyle/>
          <a:p>
            <a:fld id="{C67D8FE6-29C9-4167-AF66-FF39BFE5F4F1}" type="slidenum">
              <a:rPr lang="da-DK" smtClean="0"/>
              <a:t>20</a:t>
            </a:fld>
            <a:endParaRPr lang="da-DK"/>
          </a:p>
        </p:txBody>
      </p:sp>
    </p:spTree>
    <p:extLst>
      <p:ext uri="{BB962C8B-B14F-4D97-AF65-F5344CB8AC3E}">
        <p14:creationId xmlns:p14="http://schemas.microsoft.com/office/powerpoint/2010/main" val="30143859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Uanset</a:t>
            </a:r>
            <a:r>
              <a:rPr lang="da-DK" baseline="0" dirty="0" smtClean="0"/>
              <a:t> hvilken form for sårbarhed eller psykisk lidelse der er tale om, giver det mening at tænke i </a:t>
            </a:r>
            <a:r>
              <a:rPr lang="da-DK" baseline="0" dirty="0" err="1" smtClean="0"/>
              <a:t>stressorer</a:t>
            </a:r>
            <a:r>
              <a:rPr lang="da-DK" baseline="0" dirty="0" smtClean="0"/>
              <a:t> og udløsende faktorer. </a:t>
            </a:r>
          </a:p>
          <a:p>
            <a:endParaRPr lang="da-DK" baseline="0" dirty="0" smtClean="0"/>
          </a:p>
          <a:p>
            <a:r>
              <a:rPr lang="da-DK" baseline="0" dirty="0" smtClean="0"/>
              <a:t>Vi skal have blik for det hele menneske og dets historie med os, samtid med at vi tænker i de beskyttende faktorer. Fokus på de beskyttende faktorer er vigtige </a:t>
            </a:r>
            <a:endParaRPr lang="da-DK" dirty="0" smtClean="0"/>
          </a:p>
        </p:txBody>
      </p:sp>
      <p:sp>
        <p:nvSpPr>
          <p:cNvPr id="4" name="Pladsholder til slidenummer 3"/>
          <p:cNvSpPr>
            <a:spLocks noGrp="1"/>
          </p:cNvSpPr>
          <p:nvPr>
            <p:ph type="sldNum" sz="quarter" idx="10"/>
          </p:nvPr>
        </p:nvSpPr>
        <p:spPr/>
        <p:txBody>
          <a:bodyPr/>
          <a:lstStyle/>
          <a:p>
            <a:fld id="{B9452558-515C-416D-B98D-1E3C11F49D2F}" type="slidenum">
              <a:rPr lang="da-DK" smtClean="0"/>
              <a:t>21</a:t>
            </a:fld>
            <a:endParaRPr lang="da-DK"/>
          </a:p>
        </p:txBody>
      </p:sp>
    </p:spTree>
    <p:extLst>
      <p:ext uri="{BB962C8B-B14F-4D97-AF65-F5344CB8AC3E}">
        <p14:creationId xmlns:p14="http://schemas.microsoft.com/office/powerpoint/2010/main" val="2864161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 fra </a:t>
            </a:r>
            <a:r>
              <a:rPr lang="da-DK" dirty="0" err="1" smtClean="0"/>
              <a:t>neuroaffektiv</a:t>
            </a:r>
            <a:r>
              <a:rPr lang="da-DK" dirty="0" smtClean="0"/>
              <a:t> </a:t>
            </a:r>
            <a:r>
              <a:rPr lang="da-DK" dirty="0" err="1" smtClean="0"/>
              <a:t>billedebog</a:t>
            </a:r>
            <a:r>
              <a:rPr lang="da-DK" dirty="0" smtClean="0"/>
              <a:t> side 17 indsæt</a:t>
            </a:r>
            <a:r>
              <a:rPr lang="da-DK" baseline="0" dirty="0" smtClean="0"/>
              <a:t> kompasbillede, kort forklaring på, hvorfor og hvordan de kan bruges i en pædagogisk praksis. </a:t>
            </a:r>
          </a:p>
          <a:p>
            <a:endParaRPr lang="da-DK" baseline="0" dirty="0" smtClean="0"/>
          </a:p>
          <a:p>
            <a:r>
              <a:rPr lang="da-DK" baseline="0" dirty="0" smtClean="0"/>
              <a:t>Der er tale om et analyse redskab, der kan tydeliggøre hvilken indsats der skal til for præcist at kunne understøtte en udviklingsproces hos det enkelte individ. Det er ikke en specifik metode, men en måde at organisere den enkeltes oplevelser, den konkrete tilstand og de interventioner, der er relevante i netop det enkelte øjeblik. Det giver os mulighed for at kigge på adfærd og stressmønstre, både hos borger og hos os selv. </a:t>
            </a:r>
          </a:p>
          <a:p>
            <a:endParaRPr lang="da-DK" baseline="0" dirty="0" smtClean="0"/>
          </a:p>
          <a:p>
            <a:r>
              <a:rPr lang="da-DK" baseline="0" dirty="0" smtClean="0"/>
              <a:t>Fokus er på det regulerende, det relationelle og det reflekterende. </a:t>
            </a:r>
          </a:p>
          <a:p>
            <a:endParaRPr lang="da-DK" baseline="0" dirty="0" smtClean="0"/>
          </a:p>
          <a:p>
            <a:r>
              <a:rPr lang="da-DK" dirty="0" smtClean="0"/>
              <a:t>Inden for udviklingspsykologien og tilknytningsteorien er det især Allan N. </a:t>
            </a:r>
            <a:r>
              <a:rPr lang="da-DK" dirty="0" err="1" smtClean="0"/>
              <a:t>Schore</a:t>
            </a:r>
            <a:r>
              <a:rPr lang="da-DK" dirty="0" smtClean="0"/>
              <a:t>, John </a:t>
            </a:r>
            <a:r>
              <a:rPr lang="da-DK" dirty="0" err="1" smtClean="0"/>
              <a:t>Bowlby</a:t>
            </a:r>
            <a:r>
              <a:rPr lang="da-DK" dirty="0" smtClean="0"/>
              <a:t>, Daniel Stern og Peter </a:t>
            </a:r>
            <a:r>
              <a:rPr lang="da-DK" dirty="0" err="1" smtClean="0"/>
              <a:t>Fonagy</a:t>
            </a:r>
            <a:r>
              <a:rPr lang="da-DK" dirty="0" smtClean="0"/>
              <a:t>, der danner grundlag for teorierne. Fra hjerneforskningen er det dels Paul McLeans model af den tredelte hjerne og Antonio </a:t>
            </a:r>
            <a:r>
              <a:rPr lang="da-DK" dirty="0" err="1" smtClean="0"/>
              <a:t>Damasios</a:t>
            </a:r>
            <a:r>
              <a:rPr lang="da-DK" dirty="0" smtClean="0"/>
              <a:t> fokus på sammenhængen mellem krop og psyke.</a:t>
            </a:r>
          </a:p>
          <a:p>
            <a:endParaRPr lang="da-DK" dirty="0" smtClean="0"/>
          </a:p>
          <a:p>
            <a:r>
              <a:rPr lang="da-DK" dirty="0" smtClean="0"/>
              <a:t>Den </a:t>
            </a:r>
            <a:r>
              <a:rPr lang="da-DK" dirty="0" err="1" smtClean="0"/>
              <a:t>neuroaffektive</a:t>
            </a:r>
            <a:r>
              <a:rPr lang="da-DK" dirty="0" smtClean="0"/>
              <a:t> tilgang arbejder ud fra en viden om, at hjernen er tredelt i det autonome system (kropssansningerne), det </a:t>
            </a:r>
            <a:r>
              <a:rPr lang="da-DK" dirty="0" err="1" smtClean="0"/>
              <a:t>limbiske</a:t>
            </a:r>
            <a:r>
              <a:rPr lang="da-DK" dirty="0" smtClean="0"/>
              <a:t> system (følelserne) og det kognitive system (tænkningen). Ved at arbejde med alle disse systemer i en følelsesmæssig afstemt proces, hvor ”mødeøjeblikke” er det bærende element, vil der ske en integration af disse, samt en udvidelse af de neurale netværk i hjernen. Ved at sørge for, at alle tre lige vigtige dele af nervesystemet bliver mødt, helet og integreret, sikrer man sig, at oplevelser ikke kun lagres som tanker – men også opleves og erfares kropsligt og følelsesmæssigt. Denne evne til både at sanse, føle, tænke og handle i overensstemmelse med dette, øger vores psykiske robusthed.</a:t>
            </a:r>
          </a:p>
          <a:p>
            <a:endParaRPr lang="da-DK" dirty="0" smtClean="0"/>
          </a:p>
          <a:p>
            <a:r>
              <a:rPr lang="da-DK" dirty="0" smtClean="0"/>
              <a:t>Når jeg bringer denne forståelse ind i en pædagogisk kontekst, er det fordi jeg oplever, at viden om den treenige hjerne og de sårbarheder, der kan være i menneskers nervesystem, er central viden for praktikere.</a:t>
            </a:r>
            <a:r>
              <a:rPr lang="da-DK" baseline="0" dirty="0" smtClean="0"/>
              <a:t> Det </a:t>
            </a:r>
            <a:r>
              <a:rPr lang="da-DK" baseline="0" dirty="0" err="1" smtClean="0"/>
              <a:t>neuroaffektive</a:t>
            </a:r>
            <a:r>
              <a:rPr lang="da-DK" baseline="0" dirty="0" smtClean="0"/>
              <a:t> tilgang kan være med til at understøtte borgers </a:t>
            </a:r>
            <a:r>
              <a:rPr lang="da-DK" baseline="0" dirty="0" err="1" smtClean="0"/>
              <a:t>mestringsevne</a:t>
            </a:r>
            <a:r>
              <a:rPr lang="da-DK" baseline="0" dirty="0" smtClean="0"/>
              <a:t> og </a:t>
            </a:r>
            <a:r>
              <a:rPr lang="da-DK" baseline="0" dirty="0" err="1" smtClean="0"/>
              <a:t>recoveryprocess</a:t>
            </a:r>
            <a:r>
              <a:rPr lang="da-DK" baseline="0" dirty="0" smtClean="0"/>
              <a:t> i udfordrende livssituation.</a:t>
            </a:r>
            <a:r>
              <a:rPr lang="da-DK" dirty="0" smtClean="0"/>
              <a:t> </a:t>
            </a:r>
          </a:p>
          <a:p>
            <a:endParaRPr lang="da-DK" dirty="0" smtClean="0"/>
          </a:p>
          <a:p>
            <a:endParaRPr lang="da-DK" baseline="0" dirty="0" smtClean="0"/>
          </a:p>
          <a:p>
            <a:endParaRPr lang="da-DK" baseline="0" dirty="0" smtClean="0"/>
          </a:p>
          <a:p>
            <a:endParaRPr lang="da-DK" baseline="0" dirty="0" smtClean="0"/>
          </a:p>
          <a:p>
            <a:endParaRPr lang="da-DK" baseline="0" dirty="0" smtClean="0"/>
          </a:p>
          <a:p>
            <a:endParaRPr lang="da-DK" dirty="0"/>
          </a:p>
        </p:txBody>
      </p:sp>
      <p:sp>
        <p:nvSpPr>
          <p:cNvPr id="4" name="Pladsholder til slidenummer 3"/>
          <p:cNvSpPr>
            <a:spLocks noGrp="1"/>
          </p:cNvSpPr>
          <p:nvPr>
            <p:ph type="sldNum" sz="quarter" idx="10"/>
          </p:nvPr>
        </p:nvSpPr>
        <p:spPr/>
        <p:txBody>
          <a:bodyPr/>
          <a:lstStyle/>
          <a:p>
            <a:fld id="{F7D3C32F-3090-41FC-A022-FED3EDC9F334}" type="slidenum">
              <a:rPr lang="da-DK" smtClean="0"/>
              <a:t>22</a:t>
            </a:fld>
            <a:endParaRPr lang="da-DK"/>
          </a:p>
        </p:txBody>
      </p:sp>
    </p:spTree>
    <p:extLst>
      <p:ext uri="{BB962C8B-B14F-4D97-AF65-F5344CB8AC3E}">
        <p14:creationId xmlns:p14="http://schemas.microsoft.com/office/powerpoint/2010/main" val="36444978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Dette kompas bruges til at vurdere borgers </a:t>
            </a:r>
            <a:r>
              <a:rPr lang="da-DK" dirty="0" err="1" smtClean="0"/>
              <a:t>arousal</a:t>
            </a:r>
            <a:r>
              <a:rPr lang="da-DK" dirty="0" smtClean="0"/>
              <a:t>-niveau. Den lodrette akse markerer, om personen har et højt eller lavt </a:t>
            </a:r>
            <a:r>
              <a:rPr lang="da-DK" dirty="0" err="1" smtClean="0"/>
              <a:t>arousal-niveu</a:t>
            </a:r>
            <a:r>
              <a:rPr lang="da-DK" dirty="0" smtClean="0"/>
              <a:t>. Den vandrette akse beskriver om en given sansning er behagelig eller ubehagelig.</a:t>
            </a:r>
          </a:p>
          <a:p>
            <a:endParaRPr lang="da-DK" dirty="0" smtClean="0"/>
          </a:p>
          <a:p>
            <a:r>
              <a:rPr lang="da-DK" dirty="0" smtClean="0"/>
              <a:t>Man kan enten være i et højt eller et lavt aktivitetsniveau/</a:t>
            </a:r>
            <a:r>
              <a:rPr lang="da-DK" dirty="0" err="1" smtClean="0"/>
              <a:t>arousalniveau</a:t>
            </a:r>
            <a:r>
              <a:rPr lang="da-DK" dirty="0" smtClean="0"/>
              <a:t> og begge tilstande kan opleves behagelige eller ubehagelige. Kompasset illustrerer de fire tilstande, man kan være i og som er normale for os alle. Det kan for eksempel være følelsen af: henrykkelse (øverste højre del), afslapning og ro (nederste højre del) passivitet og ligegyldighed (nederste venstre del). </a:t>
            </a:r>
          </a:p>
          <a:p>
            <a:endParaRPr lang="da-DK" dirty="0" smtClean="0"/>
          </a:p>
          <a:p>
            <a:r>
              <a:rPr lang="da-DK" sz="1200" b="0" i="0" kern="1200" dirty="0" err="1" smtClean="0">
                <a:solidFill>
                  <a:schemeClr val="tx1"/>
                </a:solidFill>
                <a:effectLst/>
                <a:latin typeface="+mn-lt"/>
                <a:ea typeface="+mn-ea"/>
                <a:cs typeface="+mn-cs"/>
              </a:rPr>
              <a:t>Tend</a:t>
            </a:r>
            <a:r>
              <a:rPr lang="da-DK" sz="1200" b="0" i="0" kern="1200" dirty="0" smtClean="0">
                <a:solidFill>
                  <a:schemeClr val="tx1"/>
                </a:solidFill>
                <a:effectLst/>
                <a:latin typeface="+mn-lt"/>
                <a:ea typeface="+mn-ea"/>
                <a:cs typeface="+mn-cs"/>
              </a:rPr>
              <a:t>-and-Friend er en opførsel udstillet af nogle dyr, inklusive mennesker, som reaktion på trussel. Det henviser til beskyttelse af afkom og opsøge den sociale gruppe til gensidigt forsvar. I evolutionær psykologi teoretiseres tendens og venskab som at have udviklet sig som den typiske kvindelige reaktion på stress</a:t>
            </a:r>
          </a:p>
          <a:p>
            <a:endParaRPr lang="da-DK" sz="1200" b="0" i="0" kern="1200" dirty="0" smtClean="0">
              <a:solidFill>
                <a:schemeClr val="tx1"/>
              </a:solidFill>
              <a:effectLst/>
              <a:latin typeface="+mn-lt"/>
              <a:ea typeface="+mn-ea"/>
              <a:cs typeface="+mn-cs"/>
            </a:endParaRPr>
          </a:p>
          <a:p>
            <a:pPr fontAlgn="base"/>
            <a:r>
              <a:rPr lang="da-DK" sz="1200" b="0" i="0" kern="1200" dirty="0" smtClean="0">
                <a:solidFill>
                  <a:schemeClr val="tx1"/>
                </a:solidFill>
                <a:effectLst/>
                <a:latin typeface="+mn-lt"/>
                <a:ea typeface="+mn-ea"/>
                <a:cs typeface="+mn-cs"/>
              </a:rPr>
              <a:t>Traditionelt har man i stressforskningen talt om at vi under stress, enten vælger kamp, flugt eller </a:t>
            </a:r>
            <a:r>
              <a:rPr lang="da-DK" sz="1200" b="0" i="0" kern="1200" dirty="0" err="1" smtClean="0">
                <a:solidFill>
                  <a:schemeClr val="tx1"/>
                </a:solidFill>
                <a:effectLst/>
                <a:latin typeface="+mn-lt"/>
                <a:ea typeface="+mn-ea"/>
                <a:cs typeface="+mn-cs"/>
              </a:rPr>
              <a:t>frysreaktioner</a:t>
            </a:r>
            <a:r>
              <a:rPr lang="da-DK" sz="1200" b="0" i="0" kern="1200" dirty="0" smtClean="0">
                <a:solidFill>
                  <a:schemeClr val="tx1"/>
                </a:solidFill>
                <a:effectLst/>
                <a:latin typeface="+mn-lt"/>
                <a:ea typeface="+mn-ea"/>
                <a:cs typeface="+mn-cs"/>
              </a:rPr>
              <a:t> som vores grundlæggende mønstre for at </a:t>
            </a:r>
            <a:r>
              <a:rPr lang="da-DK" sz="1200" b="0" i="0" kern="1200" dirty="0" err="1" smtClean="0">
                <a:solidFill>
                  <a:schemeClr val="tx1"/>
                </a:solidFill>
                <a:effectLst/>
                <a:latin typeface="+mn-lt"/>
                <a:ea typeface="+mn-ea"/>
                <a:cs typeface="+mn-cs"/>
              </a:rPr>
              <a:t>cope</a:t>
            </a:r>
            <a:r>
              <a:rPr lang="da-DK" sz="1200" b="0" i="0" kern="1200" dirty="0" smtClean="0">
                <a:solidFill>
                  <a:schemeClr val="tx1"/>
                </a:solidFill>
                <a:effectLst/>
                <a:latin typeface="+mn-lt"/>
                <a:ea typeface="+mn-ea"/>
                <a:cs typeface="+mn-cs"/>
              </a:rPr>
              <a:t> med stress. Men noget der måske ikke er kommet lige så tydeligt frem er, at mænd og kvinder faktisk reagerer forskelligt på stress.</a:t>
            </a:r>
          </a:p>
          <a:p>
            <a:pPr fontAlgn="base"/>
            <a:r>
              <a:rPr lang="da-DK" sz="1200" b="0" i="0" kern="1200" dirty="0" smtClean="0">
                <a:solidFill>
                  <a:schemeClr val="tx1"/>
                </a:solidFill>
                <a:effectLst/>
                <a:latin typeface="+mn-lt"/>
                <a:ea typeface="+mn-ea"/>
                <a:cs typeface="+mn-cs"/>
              </a:rPr>
              <a:t>Kvinder har selvfølgelig også kamp, flugt og frys som reaktionsmønstre, men de har også en helt anden strategi, der på engelsk kaldes “</a:t>
            </a:r>
            <a:r>
              <a:rPr lang="da-DK" sz="1200" b="0" i="0" kern="1200" dirty="0" err="1" smtClean="0">
                <a:solidFill>
                  <a:schemeClr val="tx1"/>
                </a:solidFill>
                <a:effectLst/>
                <a:latin typeface="+mn-lt"/>
                <a:ea typeface="+mn-ea"/>
                <a:cs typeface="+mn-cs"/>
              </a:rPr>
              <a:t>tend</a:t>
            </a:r>
            <a:r>
              <a:rPr lang="da-DK" sz="1200" b="0" i="0" kern="1200" dirty="0" smtClean="0">
                <a:solidFill>
                  <a:schemeClr val="tx1"/>
                </a:solidFill>
                <a:effectLst/>
                <a:latin typeface="+mn-lt"/>
                <a:ea typeface="+mn-ea"/>
                <a:cs typeface="+mn-cs"/>
              </a:rPr>
              <a:t> and </a:t>
            </a:r>
            <a:r>
              <a:rPr lang="da-DK" sz="1200" b="0" i="0" kern="1200" dirty="0" err="1" smtClean="0">
                <a:solidFill>
                  <a:schemeClr val="tx1"/>
                </a:solidFill>
                <a:effectLst/>
                <a:latin typeface="+mn-lt"/>
                <a:ea typeface="+mn-ea"/>
                <a:cs typeface="+mn-cs"/>
              </a:rPr>
              <a:t>befriend</a:t>
            </a:r>
            <a:r>
              <a:rPr lang="da-DK" sz="1200" b="0" i="0" kern="1200" dirty="0" smtClean="0">
                <a:solidFill>
                  <a:schemeClr val="tx1"/>
                </a:solidFill>
                <a:effectLst/>
                <a:latin typeface="+mn-lt"/>
                <a:ea typeface="+mn-ea"/>
                <a:cs typeface="+mn-cs"/>
              </a:rPr>
              <a:t>”. Jeg har ikke fundet noget godt dansk udtryk for det endnu (input er velkomne). Men det som udtrykket dækker over er, at kvinder i stressede situationer nogen gange har en tendens til at fokusere på omsorgen for deres børn (</a:t>
            </a:r>
            <a:r>
              <a:rPr lang="da-DK" sz="1200" b="0" i="0" kern="1200" dirty="0" err="1" smtClean="0">
                <a:solidFill>
                  <a:schemeClr val="tx1"/>
                </a:solidFill>
                <a:effectLst/>
                <a:latin typeface="+mn-lt"/>
                <a:ea typeface="+mn-ea"/>
                <a:cs typeface="+mn-cs"/>
              </a:rPr>
              <a:t>tend</a:t>
            </a:r>
            <a:r>
              <a:rPr lang="da-DK" sz="1200" b="0" i="0" kern="1200" dirty="0" smtClean="0">
                <a:solidFill>
                  <a:schemeClr val="tx1"/>
                </a:solidFill>
                <a:effectLst/>
                <a:latin typeface="+mn-lt"/>
                <a:ea typeface="+mn-ea"/>
                <a:cs typeface="+mn-cs"/>
              </a:rPr>
              <a:t>) og samtidig søge støtte i relationelle </a:t>
            </a:r>
            <a:r>
              <a:rPr lang="da-DK" sz="1200" b="0" i="0" kern="1200" dirty="0" err="1" smtClean="0">
                <a:solidFill>
                  <a:schemeClr val="tx1"/>
                </a:solidFill>
                <a:effectLst/>
                <a:latin typeface="+mn-lt"/>
                <a:ea typeface="+mn-ea"/>
                <a:cs typeface="+mn-cs"/>
              </a:rPr>
              <a:t>fælleskaber</a:t>
            </a:r>
            <a:r>
              <a:rPr lang="da-DK" sz="1200" b="0" i="0" kern="1200" dirty="0" smtClean="0">
                <a:solidFill>
                  <a:schemeClr val="tx1"/>
                </a:solidFill>
                <a:effectLst/>
                <a:latin typeface="+mn-lt"/>
                <a:ea typeface="+mn-ea"/>
                <a:cs typeface="+mn-cs"/>
              </a:rPr>
              <a:t>, f.eks. med </a:t>
            </a:r>
            <a:r>
              <a:rPr lang="da-DK" sz="1200" b="0" i="0" kern="1200" dirty="0" err="1" smtClean="0">
                <a:solidFill>
                  <a:schemeClr val="tx1"/>
                </a:solidFill>
                <a:effectLst/>
                <a:latin typeface="+mn-lt"/>
                <a:ea typeface="+mn-ea"/>
                <a:cs typeface="+mn-cs"/>
              </a:rPr>
              <a:t>vendinder</a:t>
            </a:r>
            <a:r>
              <a:rPr lang="da-DK" sz="1200" b="0" i="0" kern="1200" dirty="0" smtClean="0">
                <a:solidFill>
                  <a:schemeClr val="tx1"/>
                </a:solidFill>
                <a:effectLst/>
                <a:latin typeface="+mn-lt"/>
                <a:ea typeface="+mn-ea"/>
                <a:cs typeface="+mn-cs"/>
              </a:rPr>
              <a:t> (</a:t>
            </a:r>
            <a:r>
              <a:rPr lang="da-DK" sz="1200" b="0" i="0" kern="1200" dirty="0" err="1" smtClean="0">
                <a:solidFill>
                  <a:schemeClr val="tx1"/>
                </a:solidFill>
                <a:effectLst/>
                <a:latin typeface="+mn-lt"/>
                <a:ea typeface="+mn-ea"/>
                <a:cs typeface="+mn-cs"/>
              </a:rPr>
              <a:t>befriend</a:t>
            </a:r>
            <a:r>
              <a:rPr lang="da-DK" sz="1200" b="0" i="0" kern="1200" dirty="0" smtClean="0">
                <a:solidFill>
                  <a:schemeClr val="tx1"/>
                </a:solidFill>
                <a:effectLst/>
                <a:latin typeface="+mn-lt"/>
                <a:ea typeface="+mn-ea"/>
                <a:cs typeface="+mn-cs"/>
              </a:rPr>
              <a:t>).</a:t>
            </a:r>
          </a:p>
          <a:p>
            <a:pPr fontAlgn="base"/>
            <a:r>
              <a:rPr lang="da-DK" sz="1200" b="0" i="0" kern="1200" dirty="0" smtClean="0">
                <a:solidFill>
                  <a:schemeClr val="tx1"/>
                </a:solidFill>
                <a:effectLst/>
                <a:latin typeface="+mn-lt"/>
                <a:ea typeface="+mn-ea"/>
                <a:cs typeface="+mn-cs"/>
              </a:rPr>
              <a:t> </a:t>
            </a:r>
          </a:p>
          <a:p>
            <a:endParaRPr lang="da-DK" dirty="0"/>
          </a:p>
        </p:txBody>
      </p:sp>
      <p:sp>
        <p:nvSpPr>
          <p:cNvPr id="4" name="Pladsholder til slidenummer 3"/>
          <p:cNvSpPr>
            <a:spLocks noGrp="1"/>
          </p:cNvSpPr>
          <p:nvPr>
            <p:ph type="sldNum" sz="quarter" idx="10"/>
          </p:nvPr>
        </p:nvSpPr>
        <p:spPr/>
        <p:txBody>
          <a:bodyPr/>
          <a:lstStyle/>
          <a:p>
            <a:fld id="{C67D8FE6-29C9-4167-AF66-FF39BFE5F4F1}" type="slidenum">
              <a:rPr lang="da-DK" smtClean="0"/>
              <a:t>23</a:t>
            </a:fld>
            <a:endParaRPr lang="da-DK"/>
          </a:p>
        </p:txBody>
      </p:sp>
    </p:spTree>
    <p:extLst>
      <p:ext uri="{BB962C8B-B14F-4D97-AF65-F5344CB8AC3E}">
        <p14:creationId xmlns:p14="http://schemas.microsoft.com/office/powerpoint/2010/main" val="2003481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aseline="0" dirty="0" smtClean="0"/>
              <a:t>Med hvilke implicitte forventninger  indgår borger i relationer?  Hvordan ser adfærden ud?</a:t>
            </a:r>
          </a:p>
          <a:p>
            <a:endParaRPr lang="da-DK" baseline="0" dirty="0" smtClean="0"/>
          </a:p>
          <a:p>
            <a:r>
              <a:rPr lang="da-DK" baseline="0" dirty="0" smtClean="0"/>
              <a:t>Positive erfaringer med forældre og andre danner grundlag for et trygt indre verdensbillede og positive forventninger til andre mennesker. </a:t>
            </a:r>
          </a:p>
          <a:p>
            <a:endParaRPr lang="da-DK" baseline="0" dirty="0" smtClean="0"/>
          </a:p>
          <a:p>
            <a:r>
              <a:rPr lang="da-DK" baseline="0" dirty="0" smtClean="0"/>
              <a:t>Følelser er centrale i vores samvær med andre mennesker, og når det gælder om at træffe beslutninger og mærke betydningen og mening i tilværelsen. Vi kan lære følelserne at kende, lære hvad der afbalancerer dem eller forstærker dem. </a:t>
            </a:r>
            <a:endParaRPr lang="da-DK" dirty="0"/>
          </a:p>
        </p:txBody>
      </p:sp>
      <p:sp>
        <p:nvSpPr>
          <p:cNvPr id="4" name="Pladsholder til slidenummer 3"/>
          <p:cNvSpPr>
            <a:spLocks noGrp="1"/>
          </p:cNvSpPr>
          <p:nvPr>
            <p:ph type="sldNum" sz="quarter" idx="10"/>
          </p:nvPr>
        </p:nvSpPr>
        <p:spPr/>
        <p:txBody>
          <a:bodyPr/>
          <a:lstStyle/>
          <a:p>
            <a:fld id="{C67D8FE6-29C9-4167-AF66-FF39BFE5F4F1}" type="slidenum">
              <a:rPr lang="da-DK" smtClean="0"/>
              <a:t>24</a:t>
            </a:fld>
            <a:endParaRPr lang="da-DK"/>
          </a:p>
        </p:txBody>
      </p:sp>
    </p:spTree>
    <p:extLst>
      <p:ext uri="{BB962C8B-B14F-4D97-AF65-F5344CB8AC3E}">
        <p14:creationId xmlns:p14="http://schemas.microsoft.com/office/powerpoint/2010/main" val="3933865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Igennem</a:t>
            </a:r>
            <a:r>
              <a:rPr lang="da-DK" baseline="0" dirty="0" smtClean="0"/>
              <a:t> vores barndom og ungdom udvikles en række færdigheder i viljestyret regulering. Evnen til at fastholde sin indre følelse af både sin egen og andre menneskers betydning, evnen til impulshæmning og impulsaktivering. Vores evne til mentalisering er ikke noget vi fødes med, men noget vi lærer i samspil med andre. Denne evne kan blive påvirket af psykiske lidelser, </a:t>
            </a:r>
            <a:r>
              <a:rPr lang="da-DK" baseline="0" dirty="0" err="1" smtClean="0"/>
              <a:t>stressorer</a:t>
            </a:r>
            <a:r>
              <a:rPr lang="da-DK" baseline="0" dirty="0" smtClean="0"/>
              <a:t>, traumer, misbrug osv. </a:t>
            </a:r>
          </a:p>
          <a:p>
            <a:endParaRPr lang="da-DK" baseline="0" dirty="0" smtClean="0"/>
          </a:p>
          <a:p>
            <a:endParaRPr lang="da-DK" dirty="0"/>
          </a:p>
        </p:txBody>
      </p:sp>
      <p:sp>
        <p:nvSpPr>
          <p:cNvPr id="4" name="Pladsholder til slidenummer 3"/>
          <p:cNvSpPr>
            <a:spLocks noGrp="1"/>
          </p:cNvSpPr>
          <p:nvPr>
            <p:ph type="sldNum" sz="quarter" idx="10"/>
          </p:nvPr>
        </p:nvSpPr>
        <p:spPr/>
        <p:txBody>
          <a:bodyPr/>
          <a:lstStyle/>
          <a:p>
            <a:fld id="{C67D8FE6-29C9-4167-AF66-FF39BFE5F4F1}" type="slidenum">
              <a:rPr lang="da-DK" smtClean="0"/>
              <a:t>25</a:t>
            </a:fld>
            <a:endParaRPr lang="da-DK"/>
          </a:p>
        </p:txBody>
      </p:sp>
    </p:spTree>
    <p:extLst>
      <p:ext uri="{BB962C8B-B14F-4D97-AF65-F5344CB8AC3E}">
        <p14:creationId xmlns:p14="http://schemas.microsoft.com/office/powerpoint/2010/main" val="10949970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Er</a:t>
            </a:r>
            <a:r>
              <a:rPr lang="da-DK" baseline="0" dirty="0" smtClean="0"/>
              <a:t> borger ikke i stand til at mentalisere eller magter det i ringe grad, kan det være svært at komme igennem med en top </a:t>
            </a:r>
            <a:r>
              <a:rPr lang="da-DK" baseline="0" dirty="0" err="1" smtClean="0"/>
              <a:t>down</a:t>
            </a:r>
            <a:r>
              <a:rPr lang="da-DK" baseline="0" dirty="0" smtClean="0"/>
              <a:t> tilgang. Omvendt kan personer, som meget let bliver overvældede eller forskrækkede over egen sansning eller oplever voldsomt ubehag ved de mindste udsving i </a:t>
            </a:r>
            <a:r>
              <a:rPr lang="da-DK" baseline="0" dirty="0" err="1" smtClean="0"/>
              <a:t>arousalniveau</a:t>
            </a:r>
            <a:r>
              <a:rPr lang="da-DK" baseline="0" dirty="0" smtClean="0"/>
              <a:t>, have det svært med en ren </a:t>
            </a:r>
            <a:r>
              <a:rPr lang="da-DK" baseline="0" dirty="0" err="1" smtClean="0"/>
              <a:t>bottom</a:t>
            </a:r>
            <a:r>
              <a:rPr lang="da-DK" baseline="0" dirty="0" smtClean="0"/>
              <a:t> up tilgang. </a:t>
            </a:r>
            <a:endParaRPr lang="da-DK" dirty="0"/>
          </a:p>
        </p:txBody>
      </p:sp>
      <p:sp>
        <p:nvSpPr>
          <p:cNvPr id="4" name="Pladsholder til slidenummer 3"/>
          <p:cNvSpPr>
            <a:spLocks noGrp="1"/>
          </p:cNvSpPr>
          <p:nvPr>
            <p:ph type="sldNum" sz="quarter" idx="10"/>
          </p:nvPr>
        </p:nvSpPr>
        <p:spPr/>
        <p:txBody>
          <a:bodyPr/>
          <a:lstStyle/>
          <a:p>
            <a:fld id="{C67D8FE6-29C9-4167-AF66-FF39BFE5F4F1}" type="slidenum">
              <a:rPr lang="da-DK" smtClean="0"/>
              <a:t>26</a:t>
            </a:fld>
            <a:endParaRPr lang="da-DK"/>
          </a:p>
        </p:txBody>
      </p:sp>
    </p:spTree>
    <p:extLst>
      <p:ext uri="{BB962C8B-B14F-4D97-AF65-F5344CB8AC3E}">
        <p14:creationId xmlns:p14="http://schemas.microsoft.com/office/powerpoint/2010/main" val="16252700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C67D8FE6-29C9-4167-AF66-FF39BFE5F4F1}" type="slidenum">
              <a:rPr lang="da-DK" smtClean="0"/>
              <a:t>27</a:t>
            </a:fld>
            <a:endParaRPr lang="da-DK"/>
          </a:p>
        </p:txBody>
      </p:sp>
    </p:spTree>
    <p:extLst>
      <p:ext uri="{BB962C8B-B14F-4D97-AF65-F5344CB8AC3E}">
        <p14:creationId xmlns:p14="http://schemas.microsoft.com/office/powerpoint/2010/main" val="42941168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C67D8FE6-29C9-4167-AF66-FF39BFE5F4F1}" type="slidenum">
              <a:rPr lang="da-DK" smtClean="0"/>
              <a:t>28</a:t>
            </a:fld>
            <a:endParaRPr lang="da-DK"/>
          </a:p>
        </p:txBody>
      </p:sp>
    </p:spTree>
    <p:extLst>
      <p:ext uri="{BB962C8B-B14F-4D97-AF65-F5344CB8AC3E}">
        <p14:creationId xmlns:p14="http://schemas.microsoft.com/office/powerpoint/2010/main" val="11641354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smtClean="0"/>
              <a:t>SÅRBARHED-STRESS-MODELLEN:</a:t>
            </a:r>
            <a:r>
              <a:rPr lang="da-DK" b="1" baseline="0" dirty="0" smtClean="0"/>
              <a:t> </a:t>
            </a:r>
            <a:r>
              <a:rPr lang="da-DK" b="0" baseline="0" dirty="0" err="1" smtClean="0"/>
              <a:t>iflg</a:t>
            </a:r>
            <a:r>
              <a:rPr lang="da-DK" b="0" baseline="0" dirty="0" smtClean="0"/>
              <a:t> modellen kan kombinationen sårbarhed og den aktuelle stresssituation medføre det psykotiske sammenbrud. Der kan opleves stress i forbindelse med belastninger ift. familie, arbejde/uddannelse, fritid osv. </a:t>
            </a:r>
          </a:p>
          <a:p>
            <a:endParaRPr lang="da-DK" b="0" baseline="0" dirty="0" smtClean="0"/>
          </a:p>
          <a:p>
            <a:r>
              <a:rPr lang="da-DK" b="1" baseline="0" dirty="0" smtClean="0"/>
              <a:t>BIOLOGISK: kan skizofreni til dels forklares ud fra generne. </a:t>
            </a:r>
            <a:r>
              <a:rPr lang="da-DK" b="0" baseline="0" dirty="0" smtClean="0"/>
              <a:t>Man har identificeret en række gener der er relateret til øget risiko for skizofreni, men ikke gener der er determinerende for skizofrenisygdommen. (ikke alle der har generne udvikler skizofreni) </a:t>
            </a:r>
          </a:p>
          <a:p>
            <a:endParaRPr lang="da-DK" b="0" dirty="0" smtClean="0"/>
          </a:p>
          <a:p>
            <a:r>
              <a:rPr lang="da-DK" b="1" dirty="0" smtClean="0"/>
              <a:t>PERCEPTION:</a:t>
            </a:r>
            <a:r>
              <a:rPr lang="da-DK" b="1" baseline="0" dirty="0" smtClean="0"/>
              <a:t> </a:t>
            </a:r>
            <a:r>
              <a:rPr lang="da-DK" b="0" baseline="0" dirty="0" smtClean="0"/>
              <a:t>de har svært ved at genkende emotionelle udtryk og udlede hvad andre mennesker føler ud fra ansigtsudtryk og stemmeleje (højre hjernehalvdel)  </a:t>
            </a:r>
          </a:p>
          <a:p>
            <a:endParaRPr lang="da-DK" b="0" dirty="0" smtClean="0"/>
          </a:p>
          <a:p>
            <a:r>
              <a:rPr lang="da-DK" b="1" dirty="0" smtClean="0"/>
              <a:t>SOCIAL KOGNITION: </a:t>
            </a:r>
            <a:r>
              <a:rPr lang="da-DK" b="0" dirty="0" smtClean="0"/>
              <a:t>evnen til at konstruere repræsentationer</a:t>
            </a:r>
            <a:r>
              <a:rPr lang="da-DK" b="0" baseline="0" dirty="0" smtClean="0"/>
              <a:t> om andre, sig selv, og relationer mellem andre og sig selv. Færdigheder til at løse sociale problemer</a:t>
            </a:r>
            <a:endParaRPr lang="da-DK" b="0" dirty="0"/>
          </a:p>
        </p:txBody>
      </p:sp>
      <p:sp>
        <p:nvSpPr>
          <p:cNvPr id="4" name="Pladsholder til slidenummer 3"/>
          <p:cNvSpPr>
            <a:spLocks noGrp="1"/>
          </p:cNvSpPr>
          <p:nvPr>
            <p:ph type="sldNum" sz="quarter" idx="10"/>
          </p:nvPr>
        </p:nvSpPr>
        <p:spPr/>
        <p:txBody>
          <a:bodyPr/>
          <a:lstStyle/>
          <a:p>
            <a:fld id="{F7D3C32F-3090-41FC-A022-FED3EDC9F334}" type="slidenum">
              <a:rPr lang="da-DK" smtClean="0"/>
              <a:t>29</a:t>
            </a:fld>
            <a:endParaRPr lang="da-DK"/>
          </a:p>
        </p:txBody>
      </p:sp>
    </p:spTree>
    <p:extLst>
      <p:ext uri="{BB962C8B-B14F-4D97-AF65-F5344CB8AC3E}">
        <p14:creationId xmlns:p14="http://schemas.microsoft.com/office/powerpoint/2010/main" val="842839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smtClean="0"/>
              <a:t>Neuropædagogik</a:t>
            </a:r>
            <a:r>
              <a:rPr lang="da-DK" baseline="0" dirty="0" smtClean="0"/>
              <a:t> er en nær kusine til </a:t>
            </a:r>
            <a:r>
              <a:rPr lang="da-DK" baseline="0" dirty="0" err="1" smtClean="0"/>
              <a:t>recovery</a:t>
            </a:r>
            <a:r>
              <a:rPr lang="da-DK" baseline="0" dirty="0" smtClean="0"/>
              <a:t> og de komplimenterer hinanden på smukkeste vis. Derfor vil i helt sikkert kunne nikke genkendende til langt de fleste ting, vi kommer til at tale om i dag. </a:t>
            </a:r>
          </a:p>
          <a:p>
            <a:endParaRPr lang="da-DK" baseline="0" dirty="0" smtClean="0"/>
          </a:p>
          <a:p>
            <a:r>
              <a:rPr lang="da-DK" baseline="0" dirty="0" smtClean="0"/>
              <a:t>Jeg vil lægge ud med at afdække </a:t>
            </a:r>
            <a:r>
              <a:rPr lang="da-DK" baseline="0" dirty="0" err="1" smtClean="0"/>
              <a:t>neuropædagogikkens</a:t>
            </a:r>
            <a:r>
              <a:rPr lang="da-DK" baseline="0" dirty="0" smtClean="0"/>
              <a:t> faglige fundament. </a:t>
            </a:r>
          </a:p>
          <a:p>
            <a:endParaRPr lang="da-DK" baseline="0" dirty="0" smtClean="0"/>
          </a:p>
          <a:p>
            <a:r>
              <a:rPr lang="da-DK" dirty="0" smtClean="0"/>
              <a:t>Peter</a:t>
            </a:r>
            <a:r>
              <a:rPr lang="da-DK" baseline="0" dirty="0" smtClean="0"/>
              <a:t> Thybo har lavet denne model kaldet ”praksis-kompasset”. Det dækker over de forskellige perspektiver, som danner fundamentet for </a:t>
            </a:r>
            <a:r>
              <a:rPr lang="da-DK" baseline="0" dirty="0" err="1" smtClean="0"/>
              <a:t>neuropædagogikken</a:t>
            </a:r>
            <a:r>
              <a:rPr lang="da-DK" baseline="0" dirty="0" smtClean="0"/>
              <a:t>. </a:t>
            </a:r>
            <a:endParaRPr lang="da-DK" dirty="0"/>
          </a:p>
        </p:txBody>
      </p:sp>
      <p:sp>
        <p:nvSpPr>
          <p:cNvPr id="4" name="Pladsholder til slidenummer 3"/>
          <p:cNvSpPr>
            <a:spLocks noGrp="1"/>
          </p:cNvSpPr>
          <p:nvPr>
            <p:ph type="sldNum" sz="quarter" idx="10"/>
          </p:nvPr>
        </p:nvSpPr>
        <p:spPr/>
        <p:txBody>
          <a:bodyPr/>
          <a:lstStyle/>
          <a:p>
            <a:fld id="{C67D8FE6-29C9-4167-AF66-FF39BFE5F4F1}" type="slidenum">
              <a:rPr lang="da-DK" smtClean="0"/>
              <a:t>3</a:t>
            </a:fld>
            <a:endParaRPr lang="da-DK"/>
          </a:p>
        </p:txBody>
      </p:sp>
    </p:spTree>
    <p:extLst>
      <p:ext uri="{BB962C8B-B14F-4D97-AF65-F5344CB8AC3E}">
        <p14:creationId xmlns:p14="http://schemas.microsoft.com/office/powerpoint/2010/main" val="28923143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smtClean="0"/>
              <a:t>SIGES</a:t>
            </a:r>
            <a:r>
              <a:rPr lang="da-DK" b="1" baseline="0" dirty="0" smtClean="0"/>
              <a:t> INDLEDNINGSVIST: </a:t>
            </a:r>
            <a:endParaRPr lang="da-DK" b="1" dirty="0" smtClean="0"/>
          </a:p>
          <a:p>
            <a:r>
              <a:rPr lang="da-DK" dirty="0" smtClean="0"/>
              <a:t>Når skizofreni betragtes som en sygdom, vil det være logisk at anse helbredelse som det endegyldige mål med behandlingen. Den opfattelse er lidt for unuanceret.</a:t>
            </a:r>
          </a:p>
          <a:p>
            <a:endParaRPr lang="da-DK" dirty="0" smtClean="0"/>
          </a:p>
          <a:p>
            <a:r>
              <a:rPr lang="da-DK" b="1" dirty="0" smtClean="0"/>
              <a:t>RECOVERY:  </a:t>
            </a:r>
            <a:r>
              <a:rPr lang="da-DK" b="0" dirty="0" smtClean="0"/>
              <a:t>med</a:t>
            </a:r>
            <a:r>
              <a:rPr lang="da-DK" b="0" baseline="0" dirty="0" smtClean="0"/>
              <a:t> recovery-begrebet er det blevet muligt at forandre fokus fra at se skizofreni som en kronisk uhelbredelig tilstand, til at betragte en enkelte klients lidelseshistorie som unik, og dermed øge håbet for en foranderlig og ikke kronisk kategoriserende tilstand.</a:t>
            </a:r>
          </a:p>
          <a:p>
            <a:endParaRPr lang="da-DK" b="1" baseline="0" dirty="0" smtClean="0"/>
          </a:p>
          <a:p>
            <a:r>
              <a:rPr lang="da-DK" b="1" baseline="0" dirty="0" smtClean="0"/>
              <a:t>RELATIONSPÆDAGOGIK:   </a:t>
            </a:r>
            <a:r>
              <a:rPr lang="da-DK" sz="1200" b="0" i="0" kern="1200" dirty="0" smtClean="0">
                <a:solidFill>
                  <a:schemeClr val="tx1"/>
                </a:solidFill>
                <a:effectLst/>
                <a:latin typeface="+mn-lt"/>
                <a:ea typeface="+mn-ea"/>
                <a:cs typeface="+mn-cs"/>
              </a:rPr>
              <a:t>Det at skabe og vedligeholde en relation til en skizofren person stiller store krav til den</a:t>
            </a:r>
            <a:r>
              <a:rPr lang="da-DK" sz="1200" b="0" i="0" kern="1200" baseline="0" dirty="0" smtClean="0">
                <a:solidFill>
                  <a:schemeClr val="tx1"/>
                </a:solidFill>
                <a:effectLst/>
                <a:latin typeface="+mn-lt"/>
                <a:ea typeface="+mn-ea"/>
                <a:cs typeface="+mn-cs"/>
              </a:rPr>
              <a:t> professionelles </a:t>
            </a:r>
            <a:r>
              <a:rPr lang="da-DK" sz="1200" b="0" i="0" kern="1200" dirty="0" smtClean="0">
                <a:solidFill>
                  <a:schemeClr val="tx1"/>
                </a:solidFill>
                <a:effectLst/>
                <a:latin typeface="+mn-lt"/>
                <a:ea typeface="+mn-ea"/>
                <a:cs typeface="+mn-cs"/>
              </a:rPr>
              <a:t>troværdighed, fleksibilitet, kreativitet, tålmodighed og udholdenhed.</a:t>
            </a:r>
            <a:r>
              <a:rPr lang="da-DK" b="1" baseline="0" dirty="0" smtClean="0"/>
              <a:t>  </a:t>
            </a:r>
            <a:endParaRPr lang="da-DK" b="1" dirty="0"/>
          </a:p>
        </p:txBody>
      </p:sp>
      <p:sp>
        <p:nvSpPr>
          <p:cNvPr id="4" name="Pladsholder til slidenummer 3"/>
          <p:cNvSpPr>
            <a:spLocks noGrp="1"/>
          </p:cNvSpPr>
          <p:nvPr>
            <p:ph type="sldNum" sz="quarter" idx="10"/>
          </p:nvPr>
        </p:nvSpPr>
        <p:spPr/>
        <p:txBody>
          <a:bodyPr/>
          <a:lstStyle/>
          <a:p>
            <a:fld id="{F7D3C32F-3090-41FC-A022-FED3EDC9F334}" type="slidenum">
              <a:rPr lang="da-DK" smtClean="0"/>
              <a:t>30</a:t>
            </a:fld>
            <a:endParaRPr lang="da-DK"/>
          </a:p>
        </p:txBody>
      </p:sp>
    </p:spTree>
    <p:extLst>
      <p:ext uri="{BB962C8B-B14F-4D97-AF65-F5344CB8AC3E}">
        <p14:creationId xmlns:p14="http://schemas.microsoft.com/office/powerpoint/2010/main" val="42435121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kern="1200" dirty="0" smtClean="0">
                <a:solidFill>
                  <a:schemeClr val="tx1"/>
                </a:solidFill>
                <a:effectLst/>
                <a:latin typeface="+mn-lt"/>
                <a:ea typeface="+mn-ea"/>
                <a:cs typeface="+mn-cs"/>
              </a:rPr>
              <a:t>Hvorfor får man personlighedsforstyrrelser?</a:t>
            </a:r>
          </a:p>
          <a:p>
            <a:r>
              <a:rPr lang="da-DK" sz="1200" b="0" i="0" kern="1200" dirty="0" smtClean="0">
                <a:solidFill>
                  <a:schemeClr val="tx1"/>
                </a:solidFill>
                <a:effectLst/>
                <a:latin typeface="+mn-lt"/>
                <a:ea typeface="+mn-ea"/>
                <a:cs typeface="+mn-cs"/>
              </a:rPr>
              <a:t>Hos de fleste mennesker med personlighedsforstyrrelser spiller medfødt temperament, og den opvækst personen levede under, en stor rolle.</a:t>
            </a:r>
          </a:p>
          <a:p>
            <a:r>
              <a:rPr lang="da-DK" sz="1200" b="0" i="0" kern="1200" dirty="0" smtClean="0">
                <a:solidFill>
                  <a:schemeClr val="tx1"/>
                </a:solidFill>
                <a:effectLst/>
                <a:latin typeface="+mn-lt"/>
                <a:ea typeface="+mn-ea"/>
                <a:cs typeface="+mn-cs"/>
              </a:rPr>
              <a:t>Særlig vigtig er kvaliteten af nære relationer de første leveår. Dette gælder især, hvis der har været overgreb, forsømmelse, ustabilitet, grænseløshed og utryghed. F.eks. ses emotionel ustabil personlighedsforstyrrelse ofte hos mennesker, der har været udsat for seksuelle overgreb i deres barndom.</a:t>
            </a:r>
          </a:p>
          <a:p>
            <a:endParaRPr lang="da-DK" b="0" baseline="0" dirty="0" smtClean="0"/>
          </a:p>
          <a:p>
            <a:r>
              <a:rPr lang="da-DK" b="0" baseline="0" dirty="0" smtClean="0"/>
              <a:t>Personer med bordeline opleves med karakteristiske og vedvarende mønstre for adfærd og oplevelsesmåder, der afviger fra det i kulturen forventede og accepterede ift. fx følelser, holdninger, erkendelse, impulskontrol, behovstilfredsstillelse og forholdet til andre mennesker. </a:t>
            </a:r>
          </a:p>
          <a:p>
            <a:endParaRPr lang="da-DK" b="0" baseline="0" dirty="0" smtClean="0"/>
          </a:p>
          <a:p>
            <a:r>
              <a:rPr lang="da-DK" sz="1200" b="0" i="0" kern="1200" dirty="0" smtClean="0">
                <a:solidFill>
                  <a:schemeClr val="tx1"/>
                </a:solidFill>
                <a:effectLst/>
                <a:latin typeface="+mn-lt"/>
                <a:ea typeface="+mn-ea"/>
                <a:cs typeface="+mn-cs"/>
              </a:rPr>
              <a:t>Et menneskes personlighed omfatter stabile mønstre af måder at opfatte omverdenen på og måder at ræsonnere på. Disse mønstre kendetegner det enkelte menneske. Vores personlighed er opbygget af en række træk ved personligheden, som i større eller mindre grad kommer frem i omgangen med andre mennesker. Sådanne træk er for det meste ubevidste for personen selv.</a:t>
            </a:r>
          </a:p>
          <a:p>
            <a:r>
              <a:rPr lang="da-DK" sz="1200" b="0" i="0" kern="1200" dirty="0" smtClean="0">
                <a:solidFill>
                  <a:schemeClr val="tx1"/>
                </a:solidFill>
                <a:effectLst/>
                <a:latin typeface="+mn-lt"/>
                <a:ea typeface="+mn-ea"/>
                <a:cs typeface="+mn-cs"/>
              </a:rPr>
              <a:t>Disse personer er typisk impulsive og har svingende og stærke følelser. Deres selvopfattelse, dvs. deres fornemmelse af hvem de selv er, og hvad de står for, er svag. Det er som om, de ikke har nogle "indre kerne"</a:t>
            </a:r>
          </a:p>
          <a:p>
            <a:r>
              <a:rPr lang="da-DK" sz="1200" b="0" i="0" kern="1200" dirty="0" smtClean="0">
                <a:solidFill>
                  <a:schemeClr val="tx1"/>
                </a:solidFill>
                <a:effectLst/>
                <a:latin typeface="+mn-lt"/>
                <a:ea typeface="+mn-ea"/>
                <a:cs typeface="+mn-cs"/>
              </a:rPr>
              <a:t>De oplever ofte en intens indre tomhed, som de vil gøre hvad som helst for at slippe af med. Mange gange dulmer de denne følelse med misbrug af alkohol eller stoffer</a:t>
            </a:r>
          </a:p>
          <a:p>
            <a:endParaRPr lang="da-DK" b="0" baseline="0" dirty="0" smtClean="0"/>
          </a:p>
        </p:txBody>
      </p:sp>
      <p:sp>
        <p:nvSpPr>
          <p:cNvPr id="4" name="Pladsholder til slidenummer 3"/>
          <p:cNvSpPr>
            <a:spLocks noGrp="1"/>
          </p:cNvSpPr>
          <p:nvPr>
            <p:ph type="sldNum" sz="quarter" idx="10"/>
          </p:nvPr>
        </p:nvSpPr>
        <p:spPr/>
        <p:txBody>
          <a:bodyPr/>
          <a:lstStyle/>
          <a:p>
            <a:fld id="{F7D3C32F-3090-41FC-A022-FED3EDC9F334}" type="slidenum">
              <a:rPr lang="da-DK" smtClean="0"/>
              <a:t>31</a:t>
            </a:fld>
            <a:endParaRPr lang="da-DK"/>
          </a:p>
        </p:txBody>
      </p:sp>
    </p:spTree>
    <p:extLst>
      <p:ext uri="{BB962C8B-B14F-4D97-AF65-F5344CB8AC3E}">
        <p14:creationId xmlns:p14="http://schemas.microsoft.com/office/powerpoint/2010/main" val="22380706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 praksis kan det være vigtigt at have kendskab</a:t>
            </a:r>
            <a:r>
              <a:rPr lang="da-DK" baseline="0" dirty="0" smtClean="0"/>
              <a:t> til de forsvarsmekanismer personer med bordeline benytter sig af </a:t>
            </a:r>
          </a:p>
          <a:p>
            <a:r>
              <a:rPr lang="da-DK" baseline="0" dirty="0" smtClean="0"/>
              <a:t>Forskning peger på at personer der lider af bordeline ikke har fået udviklet det </a:t>
            </a:r>
            <a:r>
              <a:rPr lang="da-DK" baseline="0" dirty="0" err="1" smtClean="0"/>
              <a:t>Bowlby</a:t>
            </a:r>
            <a:r>
              <a:rPr lang="da-DK" baseline="0" dirty="0" smtClean="0"/>
              <a:t> kalder for en ”tryg base”, når der ikke er en tryg base er vedkommende fanget i en kronisk stresstilstand og HPA systemet er overaktiveret. Stern vil sige at barnet ikke er blevet affektivt afstemt </a:t>
            </a:r>
            <a:r>
              <a:rPr lang="da-DK" baseline="0" dirty="0" err="1" smtClean="0"/>
              <a:t>adækvant</a:t>
            </a:r>
            <a:r>
              <a:rPr lang="da-DK" baseline="0" dirty="0" smtClean="0"/>
              <a:t> </a:t>
            </a:r>
          </a:p>
          <a:p>
            <a:endParaRPr lang="da-DK" dirty="0"/>
          </a:p>
        </p:txBody>
      </p:sp>
      <p:sp>
        <p:nvSpPr>
          <p:cNvPr id="4" name="Pladsholder til slidenummer 3"/>
          <p:cNvSpPr>
            <a:spLocks noGrp="1"/>
          </p:cNvSpPr>
          <p:nvPr>
            <p:ph type="sldNum" sz="quarter" idx="10"/>
          </p:nvPr>
        </p:nvSpPr>
        <p:spPr/>
        <p:txBody>
          <a:bodyPr/>
          <a:lstStyle/>
          <a:p>
            <a:fld id="{F7D3C32F-3090-41FC-A022-FED3EDC9F334}" type="slidenum">
              <a:rPr lang="da-DK" smtClean="0"/>
              <a:t>32</a:t>
            </a:fld>
            <a:endParaRPr lang="da-DK"/>
          </a:p>
        </p:txBody>
      </p:sp>
    </p:spTree>
    <p:extLst>
      <p:ext uri="{BB962C8B-B14F-4D97-AF65-F5344CB8AC3E}">
        <p14:creationId xmlns:p14="http://schemas.microsoft.com/office/powerpoint/2010/main" val="8718395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smtClean="0"/>
              <a:t>SIGES</a:t>
            </a:r>
            <a:r>
              <a:rPr lang="da-DK" b="1" baseline="0" dirty="0" smtClean="0"/>
              <a:t> INDLEDNINGSVIST:</a:t>
            </a:r>
          </a:p>
          <a:p>
            <a:r>
              <a:rPr lang="da-DK" b="0" baseline="0" dirty="0" smtClean="0"/>
              <a:t>Personer med bordeline har for lavt mængde serotonin vil ofte opleves som aggressive og med generelt lavt </a:t>
            </a:r>
            <a:r>
              <a:rPr lang="da-DK" b="0" baseline="0" dirty="0" err="1" smtClean="0"/>
              <a:t>sensitivtetsniveau</a:t>
            </a:r>
            <a:r>
              <a:rPr lang="da-DK" b="0" baseline="0" dirty="0" smtClean="0"/>
              <a:t> over for omgivelserne.  </a:t>
            </a:r>
          </a:p>
          <a:p>
            <a:endParaRPr lang="da-DK" b="0" baseline="0" dirty="0" smtClean="0"/>
          </a:p>
          <a:p>
            <a:endParaRPr lang="da-DK" b="0" baseline="0" dirty="0" smtClean="0"/>
          </a:p>
          <a:p>
            <a:r>
              <a:rPr lang="da-DK" b="0" baseline="0" dirty="0" smtClean="0"/>
              <a:t>SSRI: serotonin dannes i nervecellen, hvorefter det frigøres i mellemrummet, </a:t>
            </a:r>
            <a:r>
              <a:rPr lang="da-DK" b="0" baseline="0" dirty="0" err="1" smtClean="0"/>
              <a:t>synapsen</a:t>
            </a:r>
            <a:r>
              <a:rPr lang="da-DK" b="0" baseline="0" dirty="0" smtClean="0"/>
              <a:t>, mellem de to nerveceller. Mængden af serotonin bliver her konstant nøje afmålt og reguleret af en lille pumpe. Ved følelsesmæssige ustabilitet antages det, at der bliver pumpet for meget serotonin tilbage i cellen, hvorved signaloverførslen til næste celle vil gå for langsomt. Dermed for lavt serotonin mængde ved bordeline </a:t>
            </a:r>
          </a:p>
          <a:p>
            <a:endParaRPr lang="da-DK" b="0" baseline="0" dirty="0" smtClean="0"/>
          </a:p>
          <a:p>
            <a:r>
              <a:rPr lang="da-DK" b="1" dirty="0" smtClean="0"/>
              <a:t>KOGNITIV</a:t>
            </a:r>
            <a:r>
              <a:rPr lang="da-DK" b="1" baseline="0" dirty="0" smtClean="0"/>
              <a:t> TILGANG: </a:t>
            </a:r>
            <a:r>
              <a:rPr lang="da-DK" b="0" baseline="0" dirty="0" smtClean="0"/>
              <a:t>baserer sig på ændring af uhensigtsmæssige tankemønstre og adfærd, og vil søge at identificere indlærte negative </a:t>
            </a:r>
            <a:r>
              <a:rPr lang="da-DK" b="0" baseline="0" dirty="0" err="1" smtClean="0"/>
              <a:t>skemata</a:t>
            </a:r>
            <a:r>
              <a:rPr lang="da-DK" b="0" baseline="0" dirty="0" smtClean="0"/>
              <a:t>, for herefter af nuancere borgerens automatiske tænkning om sig selv.  Der arbejdes med at finde årsagssammenhænge til impulsive og selvskadende handlinger. Styrke evnen til selvkontrol og selvregulering. </a:t>
            </a:r>
          </a:p>
          <a:p>
            <a:endParaRPr lang="da-DK" b="0" baseline="0" dirty="0" smtClean="0"/>
          </a:p>
          <a:p>
            <a:r>
              <a:rPr lang="da-DK" b="1" baseline="0" dirty="0" smtClean="0"/>
              <a:t>NARRATIVE TILGANG: </a:t>
            </a:r>
            <a:r>
              <a:rPr lang="da-DK" b="0" baseline="0" dirty="0" smtClean="0"/>
              <a:t>skrive en ny identitetsskabende historie. Man er ikke optaget af symptomreduktion, men formulere en historie om sig selv der er meningsfuld og skaber mulighed for og håb om noget nyt og bedre.</a:t>
            </a:r>
            <a:endParaRPr lang="da-DK" b="0" dirty="0" smtClean="0"/>
          </a:p>
          <a:p>
            <a:endParaRPr lang="da-DK" b="0" dirty="0" smtClean="0"/>
          </a:p>
          <a:p>
            <a:endParaRPr lang="da-DK" b="1" baseline="0" dirty="0" smtClean="0"/>
          </a:p>
        </p:txBody>
      </p:sp>
      <p:sp>
        <p:nvSpPr>
          <p:cNvPr id="4" name="Pladsholder til slidenummer 3"/>
          <p:cNvSpPr>
            <a:spLocks noGrp="1"/>
          </p:cNvSpPr>
          <p:nvPr>
            <p:ph type="sldNum" sz="quarter" idx="10"/>
          </p:nvPr>
        </p:nvSpPr>
        <p:spPr/>
        <p:txBody>
          <a:bodyPr/>
          <a:lstStyle/>
          <a:p>
            <a:fld id="{F7D3C32F-3090-41FC-A022-FED3EDC9F334}" type="slidenum">
              <a:rPr lang="da-DK" smtClean="0"/>
              <a:t>33</a:t>
            </a:fld>
            <a:endParaRPr lang="da-DK"/>
          </a:p>
        </p:txBody>
      </p:sp>
    </p:spTree>
    <p:extLst>
      <p:ext uri="{BB962C8B-B14F-4D97-AF65-F5344CB8AC3E}">
        <p14:creationId xmlns:p14="http://schemas.microsoft.com/office/powerpoint/2010/main" val="31460459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err="1" smtClean="0"/>
              <a:t>Ifg</a:t>
            </a:r>
            <a:r>
              <a:rPr lang="da-DK" b="1" dirty="0" smtClean="0"/>
              <a:t> ICD-10 skal personen opleve flere af følgende tilstande</a:t>
            </a:r>
            <a:r>
              <a:rPr lang="da-DK" b="1" baseline="0" dirty="0" smtClean="0"/>
              <a:t> for at få stillet diagnosen depression. Mindst 2 af tre mulige kernesymptomer skal være til stede, samt ledsage symptom. </a:t>
            </a:r>
          </a:p>
          <a:p>
            <a:endParaRPr lang="da-DK" b="1" baseline="0" dirty="0" smtClean="0"/>
          </a:p>
          <a:p>
            <a:r>
              <a:rPr lang="da-DK" sz="1200" dirty="0" smtClean="0">
                <a:latin typeface="Verdana" panose="020B0604030504040204" pitchFamily="34" charset="0"/>
                <a:ea typeface="Verdana" panose="020B0604030504040204" pitchFamily="34" charset="0"/>
              </a:rPr>
              <a:t>Ledsagende symptomer: nedsat selvtillid eller selvfølelse, selvbebrejdelser eller skyldfølelse, tanker om død eller selvmord, tanke-</a:t>
            </a:r>
            <a:r>
              <a:rPr lang="da-DK" sz="1200" baseline="0" dirty="0" smtClean="0">
                <a:latin typeface="Verdana" panose="020B0604030504040204" pitchFamily="34" charset="0"/>
                <a:ea typeface="Verdana" panose="020B0604030504040204" pitchFamily="34" charset="0"/>
              </a:rPr>
              <a:t> eller koncentrationsbesvær, agitation eller hæmning, søvnforstyrrelser, appetit- og vægtændringer. </a:t>
            </a:r>
          </a:p>
          <a:p>
            <a:endParaRPr lang="da-DK" sz="1200" baseline="0" dirty="0" smtClean="0">
              <a:latin typeface="Verdana" panose="020B0604030504040204" pitchFamily="34" charset="0"/>
              <a:ea typeface="Verdana" panose="020B0604030504040204" pitchFamily="34" charset="0"/>
            </a:endParaRPr>
          </a:p>
          <a:p>
            <a:r>
              <a:rPr lang="da-DK" sz="1200" baseline="0" dirty="0" smtClean="0">
                <a:latin typeface="Verdana" panose="020B0604030504040204" pitchFamily="34" charset="0"/>
                <a:ea typeface="Verdana" panose="020B0604030504040204" pitchFamily="34" charset="0"/>
              </a:rPr>
              <a:t>Inddeles i:</a:t>
            </a:r>
          </a:p>
          <a:p>
            <a:r>
              <a:rPr lang="da-DK" sz="1200" b="1" baseline="0" dirty="0" smtClean="0">
                <a:latin typeface="Verdana" panose="020B0604030504040204" pitchFamily="34" charset="0"/>
                <a:ea typeface="Verdana" panose="020B0604030504040204" pitchFamily="34" charset="0"/>
              </a:rPr>
              <a:t>let depression: </a:t>
            </a:r>
            <a:r>
              <a:rPr lang="da-DK" sz="1200" baseline="0" dirty="0" smtClean="0">
                <a:latin typeface="Verdana" panose="020B0604030504040204" pitchFamily="34" charset="0"/>
                <a:ea typeface="Verdana" panose="020B0604030504040204" pitchFamily="34" charset="0"/>
              </a:rPr>
              <a:t>ses mindst to kernesymptomer og to ledsagende</a:t>
            </a:r>
          </a:p>
          <a:p>
            <a:r>
              <a:rPr lang="da-DK" sz="1200" b="1" baseline="0" dirty="0" smtClean="0">
                <a:latin typeface="Verdana" panose="020B0604030504040204" pitchFamily="34" charset="0"/>
                <a:ea typeface="Verdana" panose="020B0604030504040204" pitchFamily="34" charset="0"/>
              </a:rPr>
              <a:t>Moderat: </a:t>
            </a:r>
            <a:r>
              <a:rPr lang="da-DK" sz="1200" b="0" baseline="0" dirty="0" smtClean="0">
                <a:latin typeface="Verdana" panose="020B0604030504040204" pitchFamily="34" charset="0"/>
                <a:ea typeface="Verdana" panose="020B0604030504040204" pitchFamily="34" charset="0"/>
              </a:rPr>
              <a:t>mindst to kernesymptomer samt fire  ledsagende</a:t>
            </a:r>
          </a:p>
          <a:p>
            <a:r>
              <a:rPr lang="da-DK" sz="1200" b="1" baseline="0" dirty="0" smtClean="0">
                <a:latin typeface="Verdana" panose="020B0604030504040204" pitchFamily="34" charset="0"/>
                <a:ea typeface="Verdana" panose="020B0604030504040204" pitchFamily="34" charset="0"/>
              </a:rPr>
              <a:t>Svær: </a:t>
            </a:r>
            <a:r>
              <a:rPr lang="da-DK" sz="1200" b="0" baseline="0" dirty="0" smtClean="0">
                <a:latin typeface="Verdana" panose="020B0604030504040204" pitchFamily="34" charset="0"/>
                <a:ea typeface="Verdana" panose="020B0604030504040204" pitchFamily="34" charset="0"/>
              </a:rPr>
              <a:t>langt flere kernesymptomer og ledsagesymptomer </a:t>
            </a:r>
          </a:p>
          <a:p>
            <a:endParaRPr lang="da-DK" sz="1200" b="0" baseline="0" dirty="0" smtClean="0">
              <a:latin typeface="Verdana" panose="020B0604030504040204" pitchFamily="34" charset="0"/>
              <a:ea typeface="Verdana" panose="020B0604030504040204" pitchFamily="34" charset="0"/>
            </a:endParaRPr>
          </a:p>
          <a:p>
            <a:r>
              <a:rPr lang="da-DK" sz="1200" b="0" baseline="0" dirty="0" smtClean="0">
                <a:latin typeface="Verdana" panose="020B0604030504040204" pitchFamily="34" charset="0"/>
                <a:ea typeface="Verdana" panose="020B0604030504040204" pitchFamily="34" charset="0"/>
              </a:rPr>
              <a:t>Vigtigt at den professionelle kan skelne mellem om borgeren har været udsat for en begivenhed i livet, som kan medføre fx nedtrykthed, eller om personen beskriver vildsom nedtrykthed uden at kunne give det en forklaring.</a:t>
            </a:r>
          </a:p>
          <a:p>
            <a:r>
              <a:rPr lang="da-DK" sz="1200" b="0" baseline="0" dirty="0" smtClean="0">
                <a:latin typeface="Verdana" panose="020B0604030504040204" pitchFamily="34" charset="0"/>
                <a:ea typeface="Verdana" panose="020B0604030504040204" pitchFamily="34" charset="0"/>
              </a:rPr>
              <a:t>Alle mennesker kan opleve negative sindstilstande i løbet af livet, men det er vigtigt at være opmærksom på livsbegivenheder, symptomer, samt </a:t>
            </a:r>
            <a:r>
              <a:rPr lang="da-DK" sz="1200" b="0" baseline="0" dirty="0" err="1" smtClean="0">
                <a:latin typeface="Verdana" panose="020B0604030504040204" pitchFamily="34" charset="0"/>
                <a:ea typeface="Verdana" panose="020B0604030504040204" pitchFamily="34" charset="0"/>
              </a:rPr>
              <a:t>varrigheden</a:t>
            </a:r>
            <a:r>
              <a:rPr lang="da-DK" sz="1200" b="0" baseline="0" dirty="0" smtClean="0">
                <a:latin typeface="Verdana" panose="020B0604030504040204" pitchFamily="34" charset="0"/>
                <a:ea typeface="Verdana" panose="020B0604030504040204" pitchFamily="34" charset="0"/>
              </a:rPr>
              <a:t> af disse.  </a:t>
            </a:r>
          </a:p>
          <a:p>
            <a:endParaRPr lang="da-DK" sz="1200" dirty="0" smtClean="0">
              <a:latin typeface="Verdana" panose="020B0604030504040204" pitchFamily="34" charset="0"/>
              <a:ea typeface="Verdana" panose="020B0604030504040204" pitchFamily="34" charset="0"/>
            </a:endParaRPr>
          </a:p>
          <a:p>
            <a:r>
              <a:rPr lang="da-DK" b="1" baseline="0" dirty="0" smtClean="0"/>
              <a:t>Biologiske faktorer: </a:t>
            </a:r>
          </a:p>
          <a:p>
            <a:r>
              <a:rPr lang="da-DK" b="0" baseline="0" dirty="0" smtClean="0"/>
              <a:t>genetiske forhold kan øge risikoen for depression. Arvelige forhold skønnes at kunne forklare ca. halvdelen af den variation der gør sig gældende i forbindelse med om personen udvikler depression. </a:t>
            </a:r>
            <a:r>
              <a:rPr lang="da-DK" b="1" baseline="0" dirty="0" smtClean="0"/>
              <a:t>Den genetiske variation af det korte serotonin-</a:t>
            </a:r>
            <a:r>
              <a:rPr lang="da-DK" b="1" baseline="0" dirty="0" err="1" smtClean="0"/>
              <a:t>transportgen</a:t>
            </a:r>
            <a:r>
              <a:rPr lang="da-DK" b="1" baseline="0" dirty="0" smtClean="0"/>
              <a:t> s/s, </a:t>
            </a:r>
            <a:r>
              <a:rPr lang="da-DK" b="0" baseline="0" dirty="0" smtClean="0"/>
              <a:t>som forekommer ved </a:t>
            </a:r>
            <a:r>
              <a:rPr lang="da-DK" b="0" baseline="0" dirty="0" err="1" smtClean="0"/>
              <a:t>ca</a:t>
            </a:r>
            <a:r>
              <a:rPr lang="da-DK" b="0" baseline="0" dirty="0" smtClean="0"/>
              <a:t> 20% af befolkningen er påvist at øge risikoen tre gange ved oplevelse af stress livsbegivenheder. </a:t>
            </a:r>
          </a:p>
          <a:p>
            <a:endParaRPr lang="da-DK" b="0" baseline="0" dirty="0" smtClean="0"/>
          </a:p>
          <a:p>
            <a:r>
              <a:rPr lang="da-DK" b="1" baseline="0" dirty="0" smtClean="0"/>
              <a:t>Psykologiske faktorer:</a:t>
            </a:r>
          </a:p>
          <a:p>
            <a:endParaRPr lang="da-DK"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0" baseline="0" dirty="0" smtClean="0"/>
              <a:t>Undersøgelser viser, at der er en tæt sammenhæng mellem de personlige, psykologiske egenskaber og risikoen for at reagere med depression ved bestemte typer af modgang i livet.  Nogle Forskere mener,  at mennesker med  bestemte personlighedstræk- eller typer som kan være mere sårbare overfor psykiske belastninger. Forskere mener, og inddeler mennesker i to vidtgående personlighedstyper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baseline="0" dirty="0" smtClean="0"/>
          </a:p>
          <a:p>
            <a:r>
              <a:rPr lang="da-DK" b="1" baseline="0" dirty="0" smtClean="0"/>
              <a:t>to personlighedstyper Den sociotrope type og den autonome type:</a:t>
            </a:r>
          </a:p>
          <a:p>
            <a:endParaRPr lang="da-DK" b="0" baseline="0" dirty="0" smtClean="0"/>
          </a:p>
          <a:p>
            <a:r>
              <a:rPr lang="da-DK" b="1" baseline="0" dirty="0" smtClean="0"/>
              <a:t>Den sociotrope type : </a:t>
            </a:r>
            <a:r>
              <a:rPr lang="da-DK" b="0" baseline="0" dirty="0" smtClean="0"/>
              <a:t>lægger mest vægt på at opnå og fastholde varme, nære relationer til andre mennesker og allermest ægtefællen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1" baseline="0" dirty="0" smtClean="0"/>
              <a:t>Den autonome type: </a:t>
            </a:r>
            <a:r>
              <a:rPr lang="da-DK" b="0" baseline="0" dirty="0" smtClean="0"/>
              <a:t>lægger mest vægt på at klare sig godt i tilværelsen, blive til noget, gøre karriere og komme frem i verden.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0" baseline="0" dirty="0" err="1" smtClean="0"/>
              <a:t>Socio</a:t>
            </a:r>
            <a:r>
              <a:rPr lang="da-DK" b="0" baseline="0" dirty="0" smtClean="0"/>
              <a:t> typer reagerer især med depression, hvis de udsættes for et alvorligt svigt i kærlighedslivet. De kan reagerer med mere langsom depression uden nogen bestemt ydre anledning, men blot som følge af at de mister håbet om at få opfyldt deres stærke behov for et nært og trygt forhold til et andet menneske.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0" baseline="0" dirty="0" smtClean="0"/>
              <a:t>De autonome typer bliver mere deprimerede hvis de bliver afskediget eller hvis de ikke opnår anerkendelse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0" baseline="0" dirty="0" smtClean="0"/>
              <a:t>Den kognitive forståelsesramme at betragte depression ud fra: En samling af negative tankemønstre. </a:t>
            </a:r>
            <a:r>
              <a:rPr lang="da-DK" b="1" baseline="0" dirty="0" smtClean="0"/>
              <a:t>Kognitive triade = negative tanker om selvet, </a:t>
            </a:r>
            <a:r>
              <a:rPr lang="da-DK" b="1" baseline="0" dirty="0" err="1" smtClean="0"/>
              <a:t>livssitautionen</a:t>
            </a:r>
            <a:r>
              <a:rPr lang="da-DK" b="1" baseline="0" dirty="0" smtClean="0"/>
              <a:t>, tanker om fremtiden.  OAS, </a:t>
            </a:r>
            <a:r>
              <a:rPr lang="da-DK" b="1" baseline="0" dirty="0" err="1" smtClean="0"/>
              <a:t>salutogene</a:t>
            </a:r>
            <a:r>
              <a:rPr lang="da-DK" b="1" baseline="0" dirty="0" smtClean="0"/>
              <a:t> faktorer som håb, mening og forudsigelighed.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baseline="0" dirty="0" smtClean="0"/>
          </a:p>
          <a:p>
            <a:endParaRPr lang="da-DK" b="0" baseline="0" dirty="0" smtClean="0"/>
          </a:p>
          <a:p>
            <a:endParaRPr lang="da-DK" b="1" baseline="0" dirty="0" smtClean="0"/>
          </a:p>
          <a:p>
            <a:endParaRPr lang="da-DK" b="1" baseline="0" dirty="0" smtClean="0"/>
          </a:p>
          <a:p>
            <a:endParaRPr lang="da-DK" b="1" dirty="0" smtClean="0"/>
          </a:p>
          <a:p>
            <a:r>
              <a:rPr lang="da-DK" b="1" dirty="0" smtClean="0"/>
              <a:t>SÅRBARHED-STRESS-MODELLEN:</a:t>
            </a:r>
            <a:r>
              <a:rPr lang="da-DK" b="1" baseline="0" dirty="0" smtClean="0"/>
              <a:t> </a:t>
            </a:r>
            <a:r>
              <a:rPr lang="da-DK" b="0" baseline="0" dirty="0" err="1" smtClean="0"/>
              <a:t>iflg</a:t>
            </a:r>
            <a:r>
              <a:rPr lang="da-DK" b="0" baseline="0" dirty="0" smtClean="0"/>
              <a:t> modellen kan kombinationen sårbarhed og den aktuelle stresssituation medføre det psykotiske sammenbrud. Der kan opleves stress i forbindelse med belastninger ift. familie, arbejde/uddannelse, fritid osv. </a:t>
            </a:r>
          </a:p>
          <a:p>
            <a:endParaRPr lang="da-DK" b="0" baseline="0" dirty="0" smtClean="0"/>
          </a:p>
          <a:p>
            <a:r>
              <a:rPr lang="da-DK" b="1" baseline="0" dirty="0" smtClean="0"/>
              <a:t>BIOLOGISK: kan skizofreni til dels forklares ud fra generne. </a:t>
            </a:r>
            <a:r>
              <a:rPr lang="da-DK" b="0" baseline="0" dirty="0" smtClean="0"/>
              <a:t>Man har identificeret en række gener der er relateret til øget risiko for skizofreni, men ikke gener der er determinerende for skizofrenisygdommen. (ikke alle der har generne udvikler skizofreni) </a:t>
            </a:r>
          </a:p>
          <a:p>
            <a:endParaRPr lang="da-DK" b="0" dirty="0" smtClean="0"/>
          </a:p>
          <a:p>
            <a:r>
              <a:rPr lang="da-DK" b="1" dirty="0" smtClean="0"/>
              <a:t>PERCEPTION:</a:t>
            </a:r>
            <a:r>
              <a:rPr lang="da-DK" b="1" baseline="0" dirty="0" smtClean="0"/>
              <a:t> </a:t>
            </a:r>
            <a:r>
              <a:rPr lang="da-DK" b="0" baseline="0" dirty="0" smtClean="0"/>
              <a:t>de har svært ved at genkende emotionelle udtryk og udlede hvad andre mennesker føler ud fra ansigtsudtryk og stemmeleje (højre hjernehalvdel)  </a:t>
            </a:r>
          </a:p>
          <a:p>
            <a:endParaRPr lang="da-DK" b="0" dirty="0" smtClean="0"/>
          </a:p>
          <a:p>
            <a:r>
              <a:rPr lang="da-DK" b="1" dirty="0" smtClean="0"/>
              <a:t>SOCIAL KOGNITION: </a:t>
            </a:r>
            <a:r>
              <a:rPr lang="da-DK" b="0" dirty="0" smtClean="0"/>
              <a:t>evnen til at konstruere repræsentationer</a:t>
            </a:r>
            <a:r>
              <a:rPr lang="da-DK" b="0" baseline="0" dirty="0" smtClean="0"/>
              <a:t> om andre, sig selv, og relationer mellem andre og sig selv. Færdigheder til at løse sociale problemer</a:t>
            </a:r>
            <a:endParaRPr lang="da-DK" b="0" dirty="0"/>
          </a:p>
        </p:txBody>
      </p:sp>
      <p:sp>
        <p:nvSpPr>
          <p:cNvPr id="4" name="Pladsholder til slidenummer 3"/>
          <p:cNvSpPr>
            <a:spLocks noGrp="1"/>
          </p:cNvSpPr>
          <p:nvPr>
            <p:ph type="sldNum" sz="quarter" idx="10"/>
          </p:nvPr>
        </p:nvSpPr>
        <p:spPr/>
        <p:txBody>
          <a:bodyPr/>
          <a:lstStyle/>
          <a:p>
            <a:fld id="{F7D3C32F-3090-41FC-A022-FED3EDC9F334}" type="slidenum">
              <a:rPr lang="da-DK" smtClean="0"/>
              <a:t>34</a:t>
            </a:fld>
            <a:endParaRPr lang="da-DK"/>
          </a:p>
        </p:txBody>
      </p:sp>
    </p:spTree>
    <p:extLst>
      <p:ext uri="{BB962C8B-B14F-4D97-AF65-F5344CB8AC3E}">
        <p14:creationId xmlns:p14="http://schemas.microsoft.com/office/powerpoint/2010/main" val="20849052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i="0" kern="1200" dirty="0" smtClean="0">
                <a:solidFill>
                  <a:schemeClr val="tx1"/>
                </a:solidFill>
                <a:effectLst/>
                <a:latin typeface="+mn-lt"/>
                <a:ea typeface="+mn-ea"/>
                <a:cs typeface="+mn-cs"/>
              </a:rPr>
              <a:t>Siges indledningsvis: </a:t>
            </a:r>
          </a:p>
          <a:p>
            <a:r>
              <a:rPr lang="da-DK" sz="1200" b="0" i="0" kern="1200" dirty="0" smtClean="0">
                <a:solidFill>
                  <a:schemeClr val="tx1"/>
                </a:solidFill>
                <a:effectLst/>
                <a:latin typeface="+mn-lt"/>
                <a:ea typeface="+mn-ea"/>
                <a:cs typeface="+mn-cs"/>
              </a:rPr>
              <a:t>antidepressiv medicin i form af de såkaldte SSRI-midler, såsom </a:t>
            </a:r>
            <a:r>
              <a:rPr lang="da-DK" sz="1200" b="0" i="0" kern="1200" dirty="0" err="1" smtClean="0">
                <a:solidFill>
                  <a:schemeClr val="tx1"/>
                </a:solidFill>
                <a:effectLst/>
                <a:latin typeface="+mn-lt"/>
                <a:ea typeface="+mn-ea"/>
                <a:cs typeface="+mn-cs"/>
              </a:rPr>
              <a:t>Cipramil</a:t>
            </a:r>
            <a:r>
              <a:rPr lang="da-DK" sz="1200" b="0" i="0" kern="1200" dirty="0" smtClean="0">
                <a:solidFill>
                  <a:schemeClr val="tx1"/>
                </a:solidFill>
                <a:effectLst/>
                <a:latin typeface="+mn-lt"/>
                <a:ea typeface="+mn-ea"/>
                <a:cs typeface="+mn-cs"/>
              </a:rPr>
              <a:t> eller </a:t>
            </a:r>
            <a:r>
              <a:rPr lang="da-DK" sz="1200" b="0" i="0" kern="1200" dirty="0" err="1" smtClean="0">
                <a:solidFill>
                  <a:schemeClr val="tx1"/>
                </a:solidFill>
                <a:effectLst/>
                <a:latin typeface="+mn-lt"/>
                <a:ea typeface="+mn-ea"/>
                <a:cs typeface="+mn-cs"/>
              </a:rPr>
              <a:t>Fontex</a:t>
            </a:r>
            <a:r>
              <a:rPr lang="da-DK" sz="1200" b="0" i="0" kern="1200" dirty="0" smtClean="0">
                <a:solidFill>
                  <a:schemeClr val="tx1"/>
                </a:solidFill>
                <a:effectLst/>
                <a:latin typeface="+mn-lt"/>
                <a:ea typeface="+mn-ea"/>
                <a:cs typeface="+mn-cs"/>
              </a:rPr>
              <a:t>, virker langt fra på alle patienter. Videnskaben kan ikke rigtigt forklare hvorfor, ligesom den også kun kan sige meget lidt om, hvad medicinen egentlig gør ved hjernen. I det hele taget er forskeres viden om, hvorfor man overhovedet bliver deprimeret, ret begrænset.</a:t>
            </a:r>
          </a:p>
          <a:p>
            <a:r>
              <a:rPr lang="da-DK" sz="1200" b="0" i="0" kern="1200" dirty="0" smtClean="0">
                <a:solidFill>
                  <a:schemeClr val="tx1"/>
                </a:solidFill>
                <a:effectLst/>
                <a:latin typeface="+mn-lt"/>
                <a:ea typeface="+mn-ea"/>
                <a:cs typeface="+mn-cs"/>
              </a:rPr>
              <a:t>Men nye banebrydende dyreforsøg ved Aarhus Universitet har gjort forskerne klogere. Det har afsløret mekanismer, der ser ud til at spille en rolle for udviklingen af depression.</a:t>
            </a:r>
          </a:p>
          <a:p>
            <a:endParaRPr lang="da-DK" sz="1200" b="0" i="0" kern="1200" dirty="0" smtClean="0">
              <a:solidFill>
                <a:schemeClr val="tx1"/>
              </a:solidFill>
              <a:effectLst/>
              <a:latin typeface="+mn-lt"/>
              <a:ea typeface="+mn-ea"/>
              <a:cs typeface="+mn-cs"/>
            </a:endParaRPr>
          </a:p>
          <a:p>
            <a:r>
              <a:rPr lang="da-DK" sz="1200" b="0" i="0" kern="1200" dirty="0" smtClean="0">
                <a:solidFill>
                  <a:schemeClr val="tx1"/>
                </a:solidFill>
                <a:effectLst/>
                <a:latin typeface="+mn-lt"/>
                <a:ea typeface="+mn-ea"/>
                <a:cs typeface="+mn-cs"/>
              </a:rPr>
              <a:t>Nerveceller skal under kontrol</a:t>
            </a:r>
            <a:br>
              <a:rPr lang="da-DK" sz="1200" b="0" i="0" kern="1200" dirty="0" smtClean="0">
                <a:solidFill>
                  <a:schemeClr val="tx1"/>
                </a:solidFill>
                <a:effectLst/>
                <a:latin typeface="+mn-lt"/>
                <a:ea typeface="+mn-ea"/>
                <a:cs typeface="+mn-cs"/>
              </a:rPr>
            </a:br>
            <a:endParaRPr lang="da-DK" sz="1200" b="0" i="0" kern="1200" dirty="0" smtClean="0">
              <a:solidFill>
                <a:schemeClr val="tx1"/>
              </a:solidFill>
              <a:effectLst/>
              <a:latin typeface="+mn-lt"/>
              <a:ea typeface="+mn-ea"/>
              <a:cs typeface="+mn-cs"/>
            </a:endParaRPr>
          </a:p>
          <a:p>
            <a:r>
              <a:rPr lang="da-DK" sz="1200" b="0" i="0" kern="1200" dirty="0" smtClean="0">
                <a:solidFill>
                  <a:schemeClr val="tx1"/>
                </a:solidFill>
                <a:effectLst/>
                <a:latin typeface="+mn-lt"/>
                <a:ea typeface="+mn-ea"/>
                <a:cs typeface="+mn-cs"/>
              </a:rPr>
              <a:t>Fakta</a:t>
            </a:r>
          </a:p>
          <a:p>
            <a:r>
              <a:rPr lang="da-DK" sz="1200" b="1" i="0" kern="1200" dirty="0" smtClean="0">
                <a:solidFill>
                  <a:schemeClr val="tx1"/>
                </a:solidFill>
                <a:effectLst/>
                <a:latin typeface="+mn-lt"/>
                <a:ea typeface="+mn-ea"/>
                <a:cs typeface="+mn-cs"/>
              </a:rPr>
              <a:t>Hjernens aktivitet er elektrisk</a:t>
            </a:r>
            <a:r>
              <a:rPr lang="da-DK" sz="1200" b="0" i="0" kern="1200" dirty="0" smtClean="0">
                <a:solidFill>
                  <a:schemeClr val="tx1"/>
                </a:solidFill>
                <a:effectLst/>
                <a:latin typeface="+mn-lt"/>
                <a:ea typeface="+mn-ea"/>
                <a:cs typeface="+mn-cs"/>
              </a:rPr>
              <a:t>, og den enkelte hjernecelle skal have at vide, om den skal være elektrisk eller ej. Hvis man fjerner cellens speeder eller bremse, går cellen i stå eller bliver for overaktiv. Så der skal være en fin balance. Cellen har brug for begge dele</a:t>
            </a:r>
          </a:p>
          <a:p>
            <a:endParaRPr lang="da-DK" sz="1200" b="0" i="0" kern="1200" dirty="0" smtClean="0">
              <a:solidFill>
                <a:schemeClr val="tx1"/>
              </a:solidFill>
              <a:effectLst/>
              <a:latin typeface="+mn-lt"/>
              <a:ea typeface="+mn-ea"/>
              <a:cs typeface="+mn-cs"/>
            </a:endParaRPr>
          </a:p>
          <a:p>
            <a:endParaRPr lang="da-DK" sz="1200" b="0" i="0" kern="1200" dirty="0" smtClean="0">
              <a:solidFill>
                <a:schemeClr val="tx1"/>
              </a:solidFill>
              <a:effectLst/>
              <a:latin typeface="+mn-lt"/>
              <a:ea typeface="+mn-ea"/>
              <a:cs typeface="+mn-cs"/>
            </a:endParaRPr>
          </a:p>
          <a:p>
            <a:r>
              <a:rPr lang="da-DK" sz="1200" b="0" i="0" kern="1200" dirty="0" smtClean="0">
                <a:solidFill>
                  <a:schemeClr val="tx1"/>
                </a:solidFill>
                <a:effectLst/>
                <a:latin typeface="+mn-lt"/>
                <a:ea typeface="+mn-ea"/>
                <a:cs typeface="+mn-cs"/>
              </a:rPr>
              <a:t>Man har længe vidst, at depression skyldes en ubalance i hjernens system af </a:t>
            </a:r>
            <a:r>
              <a:rPr lang="da-DK" sz="1200" b="0" i="0" kern="1200" dirty="0" err="1" smtClean="0">
                <a:solidFill>
                  <a:schemeClr val="tx1"/>
                </a:solidFill>
                <a:effectLst/>
                <a:latin typeface="+mn-lt"/>
                <a:ea typeface="+mn-ea"/>
                <a:cs typeface="+mn-cs"/>
              </a:rPr>
              <a:t>neurotransmittere</a:t>
            </a:r>
            <a:r>
              <a:rPr lang="da-DK" sz="1200" b="0" i="0" kern="1200" dirty="0" smtClean="0">
                <a:solidFill>
                  <a:schemeClr val="tx1"/>
                </a:solidFill>
                <a:effectLst/>
                <a:latin typeface="+mn-lt"/>
                <a:ea typeface="+mn-ea"/>
                <a:cs typeface="+mn-cs"/>
              </a:rPr>
              <a:t>, der sørger for at få hjernens nerveceller til at kommunikere optimalt. Nogle </a:t>
            </a:r>
            <a:r>
              <a:rPr lang="da-DK" sz="1200" b="0" i="0" kern="1200" dirty="0" err="1" smtClean="0">
                <a:solidFill>
                  <a:schemeClr val="tx1"/>
                </a:solidFill>
                <a:effectLst/>
                <a:latin typeface="+mn-lt"/>
                <a:ea typeface="+mn-ea"/>
                <a:cs typeface="+mn-cs"/>
              </a:rPr>
              <a:t>neurotransmittere</a:t>
            </a:r>
            <a:r>
              <a:rPr lang="da-DK" sz="1200" b="0" i="0" kern="1200" dirty="0" smtClean="0">
                <a:solidFill>
                  <a:schemeClr val="tx1"/>
                </a:solidFill>
                <a:effectLst/>
                <a:latin typeface="+mn-lt"/>
                <a:ea typeface="+mn-ea"/>
                <a:cs typeface="+mn-cs"/>
              </a:rPr>
              <a:t> skruer op for nervecellernes aktivitet. Andre skruer ned for den, og tilsammen holder disse pedaler i form af speedere og bremsere nervecellernes aktivitet i balance. En rask hjerne kan selv trykke på én af de to pedaler alt efter behov. Er hjernen derimod depressiv, er i hvert fald én af pedalerne defekte. En forudsætning for, at man bliver rask er altså, at den ødelagte pedal bliver repareret.</a:t>
            </a:r>
          </a:p>
          <a:p>
            <a:r>
              <a:rPr lang="da-DK" sz="1200" b="0" i="0" kern="1200" dirty="0" smtClean="0">
                <a:solidFill>
                  <a:schemeClr val="tx1"/>
                </a:solidFill>
                <a:effectLst/>
                <a:latin typeface="+mn-lt"/>
                <a:ea typeface="+mn-ea"/>
                <a:cs typeface="+mn-cs"/>
              </a:rPr>
              <a:t>Ved Aarhus Universitet har et forskerhold gennemført dyreforsøg, hvor man ved hjælp af forskellige kneb har fremprovokeret en depression hos rotter.</a:t>
            </a:r>
          </a:p>
          <a:p>
            <a:r>
              <a:rPr lang="da-DK" sz="1200" b="0" i="0" kern="1200" dirty="0" smtClean="0">
                <a:solidFill>
                  <a:schemeClr val="tx1"/>
                </a:solidFill>
                <a:effectLst/>
                <a:latin typeface="+mn-lt"/>
                <a:ea typeface="+mn-ea"/>
                <a:cs typeface="+mn-cs"/>
              </a:rPr>
              <a:t>Man ved, at hjerneområdet </a:t>
            </a:r>
            <a:r>
              <a:rPr lang="da-DK" sz="1200" b="0" i="0" kern="1200" dirty="0" err="1" smtClean="0">
                <a:solidFill>
                  <a:schemeClr val="tx1"/>
                </a:solidFill>
                <a:effectLst/>
                <a:latin typeface="+mn-lt"/>
                <a:ea typeface="+mn-ea"/>
                <a:cs typeface="+mn-cs"/>
              </a:rPr>
              <a:t>hippocampus</a:t>
            </a:r>
            <a:r>
              <a:rPr lang="da-DK" sz="1200" b="0" i="0" kern="1200" dirty="0" smtClean="0">
                <a:solidFill>
                  <a:schemeClr val="tx1"/>
                </a:solidFill>
                <a:effectLst/>
                <a:latin typeface="+mn-lt"/>
                <a:ea typeface="+mn-ea"/>
                <a:cs typeface="+mn-cs"/>
              </a:rPr>
              <a:t> spiller en central rolle i udviklingen af en depression. Ved at udtage dyrenes hjerner og udføre forsøg med specifikke nerveceller i den, har forskerne fundet en defekt </a:t>
            </a:r>
            <a:r>
              <a:rPr lang="da-DK" sz="1200" b="0" i="0" kern="1200" dirty="0" err="1" smtClean="0">
                <a:solidFill>
                  <a:schemeClr val="tx1"/>
                </a:solidFill>
                <a:effectLst/>
                <a:latin typeface="+mn-lt"/>
                <a:ea typeface="+mn-ea"/>
                <a:cs typeface="+mn-cs"/>
              </a:rPr>
              <a:t>neurotransmitter</a:t>
            </a:r>
            <a:r>
              <a:rPr lang="da-DK" sz="1200" b="0" i="0" kern="1200" dirty="0" smtClean="0">
                <a:solidFill>
                  <a:schemeClr val="tx1"/>
                </a:solidFill>
                <a:effectLst/>
                <a:latin typeface="+mn-lt"/>
                <a:ea typeface="+mn-ea"/>
                <a:cs typeface="+mn-cs"/>
              </a:rPr>
              <a:t>, GABA - den er med til at holde kommunikationen mellem to slags nerveceller, </a:t>
            </a:r>
            <a:r>
              <a:rPr lang="da-DK" sz="1200" b="0" i="0" kern="1200" dirty="0" err="1" smtClean="0">
                <a:solidFill>
                  <a:schemeClr val="tx1"/>
                </a:solidFill>
                <a:effectLst/>
                <a:latin typeface="+mn-lt"/>
                <a:ea typeface="+mn-ea"/>
                <a:cs typeface="+mn-cs"/>
              </a:rPr>
              <a:t>interneuroner</a:t>
            </a:r>
            <a:r>
              <a:rPr lang="da-DK" sz="1200" b="0" i="0" kern="1200" dirty="0" smtClean="0">
                <a:solidFill>
                  <a:schemeClr val="tx1"/>
                </a:solidFill>
                <a:effectLst/>
                <a:latin typeface="+mn-lt"/>
                <a:ea typeface="+mn-ea"/>
                <a:cs typeface="+mn-cs"/>
              </a:rPr>
              <a:t> og </a:t>
            </a:r>
            <a:r>
              <a:rPr lang="da-DK" sz="1200" b="0" i="0" kern="1200" dirty="0" err="1" smtClean="0">
                <a:solidFill>
                  <a:schemeClr val="tx1"/>
                </a:solidFill>
                <a:effectLst/>
                <a:latin typeface="+mn-lt"/>
                <a:ea typeface="+mn-ea"/>
                <a:cs typeface="+mn-cs"/>
              </a:rPr>
              <a:t>granulaceller</a:t>
            </a:r>
            <a:r>
              <a:rPr lang="da-DK" sz="1200" b="0" i="0" kern="1200" dirty="0" smtClean="0">
                <a:solidFill>
                  <a:schemeClr val="tx1"/>
                </a:solidFill>
                <a:effectLst/>
                <a:latin typeface="+mn-lt"/>
                <a:ea typeface="+mn-ea"/>
                <a:cs typeface="+mn-cs"/>
              </a:rPr>
              <a:t>, under kontrol.</a:t>
            </a:r>
          </a:p>
          <a:p>
            <a:r>
              <a:rPr lang="da-DK" sz="1200" b="0" i="0" kern="1200" dirty="0" smtClean="0">
                <a:solidFill>
                  <a:schemeClr val="tx1"/>
                </a:solidFill>
                <a:effectLst/>
                <a:latin typeface="+mn-lt"/>
                <a:ea typeface="+mn-ea"/>
                <a:cs typeface="+mn-cs"/>
              </a:rPr>
              <a:t>»Når bremsen forsvinder, er det speederen, der tager over, og det har den konsekvens, at </a:t>
            </a:r>
            <a:r>
              <a:rPr lang="da-DK" sz="1200" b="0" i="0" kern="1200" dirty="0" err="1" smtClean="0">
                <a:solidFill>
                  <a:schemeClr val="tx1"/>
                </a:solidFill>
                <a:effectLst/>
                <a:latin typeface="+mn-lt"/>
                <a:ea typeface="+mn-ea"/>
                <a:cs typeface="+mn-cs"/>
              </a:rPr>
              <a:t>granulacellerne</a:t>
            </a:r>
            <a:r>
              <a:rPr lang="da-DK" sz="1200" b="0" i="0" kern="1200" dirty="0" smtClean="0">
                <a:solidFill>
                  <a:schemeClr val="tx1"/>
                </a:solidFill>
                <a:effectLst/>
                <a:latin typeface="+mn-lt"/>
                <a:ea typeface="+mn-ea"/>
                <a:cs typeface="+mn-cs"/>
              </a:rPr>
              <a:t> bliver hyperaktive. De hyperaktive celler frigiver substansen </a:t>
            </a:r>
            <a:r>
              <a:rPr lang="da-DK" sz="1200" b="0" i="0" kern="1200" dirty="0" err="1" smtClean="0">
                <a:solidFill>
                  <a:schemeClr val="tx1"/>
                </a:solidFill>
                <a:effectLst/>
                <a:latin typeface="+mn-lt"/>
                <a:ea typeface="+mn-ea"/>
                <a:cs typeface="+mn-cs"/>
              </a:rPr>
              <a:t>glutamat</a:t>
            </a:r>
            <a:r>
              <a:rPr lang="da-DK" sz="1200" b="0" i="0" kern="1200" dirty="0" smtClean="0">
                <a:solidFill>
                  <a:schemeClr val="tx1"/>
                </a:solidFill>
                <a:effectLst/>
                <a:latin typeface="+mn-lt"/>
                <a:ea typeface="+mn-ea"/>
                <a:cs typeface="+mn-cs"/>
              </a:rPr>
              <a:t>, som dræber hjerneceller. Når en del af områdets hjerneceller dør, skrumper </a:t>
            </a:r>
            <a:r>
              <a:rPr lang="da-DK" sz="1200" b="0" i="0" kern="1200" dirty="0" err="1" smtClean="0">
                <a:solidFill>
                  <a:schemeClr val="tx1"/>
                </a:solidFill>
                <a:effectLst/>
                <a:latin typeface="+mn-lt"/>
                <a:ea typeface="+mn-ea"/>
                <a:cs typeface="+mn-cs"/>
              </a:rPr>
              <a:t>hippocampus</a:t>
            </a:r>
            <a:r>
              <a:rPr lang="da-DK" sz="1200" b="0" i="0" kern="1200" dirty="0" smtClean="0">
                <a:solidFill>
                  <a:schemeClr val="tx1"/>
                </a:solidFill>
                <a:effectLst/>
                <a:latin typeface="+mn-lt"/>
                <a:ea typeface="+mn-ea"/>
                <a:cs typeface="+mn-cs"/>
              </a:rPr>
              <a:t>. Og da </a:t>
            </a:r>
            <a:r>
              <a:rPr lang="da-DK" sz="1200" b="0" i="0" kern="1200" dirty="0" err="1" smtClean="0">
                <a:solidFill>
                  <a:schemeClr val="tx1"/>
                </a:solidFill>
                <a:effectLst/>
                <a:latin typeface="+mn-lt"/>
                <a:ea typeface="+mn-ea"/>
                <a:cs typeface="+mn-cs"/>
              </a:rPr>
              <a:t>hippocampus</a:t>
            </a:r>
            <a:r>
              <a:rPr lang="da-DK" sz="1200" b="0" i="0" kern="1200" dirty="0" smtClean="0">
                <a:solidFill>
                  <a:schemeClr val="tx1"/>
                </a:solidFill>
                <a:effectLst/>
                <a:latin typeface="+mn-lt"/>
                <a:ea typeface="+mn-ea"/>
                <a:cs typeface="+mn-cs"/>
              </a:rPr>
              <a:t> er stærkt involveret i genereringen af vores følelsesliv og hukommelse, udvikler vi en depression. Vi bliver triste og dårlige til at huske,« siger professor i fysiologi og biofysik Kimmo Jensen, der har gennemført studiet sammen med projektleder og lektor i molekylær psykiatri Ove Wiborg ved Aarhus Universitet.</a:t>
            </a:r>
          </a:p>
          <a:p>
            <a:r>
              <a:rPr lang="da-DK" dirty="0" smtClean="0"/>
              <a:t/>
            </a:r>
            <a:br>
              <a:rPr lang="da-DK" dirty="0" smtClean="0"/>
            </a:br>
            <a:endParaRPr lang="da-DK" sz="1200" b="0" i="0" kern="1200" dirty="0" smtClean="0">
              <a:solidFill>
                <a:schemeClr val="tx1"/>
              </a:solidFill>
              <a:effectLst/>
              <a:latin typeface="+mn-lt"/>
              <a:ea typeface="+mn-ea"/>
              <a:cs typeface="+mn-cs"/>
            </a:endParaRPr>
          </a:p>
          <a:p>
            <a:r>
              <a:rPr lang="da-DK" sz="1200" b="0" i="0" kern="1200" dirty="0" smtClean="0">
                <a:solidFill>
                  <a:schemeClr val="tx1"/>
                </a:solidFill>
                <a:effectLst/>
                <a:latin typeface="+mn-lt"/>
                <a:ea typeface="+mn-ea"/>
                <a:cs typeface="+mn-cs"/>
              </a:rPr>
              <a:t>Forskerne har gjort opdagelsen under forsøg med tynde skiver af frisk hjernevæv fra forsøgsrotter. Da de tynde skrivers hjerneceller stadig var levende, kunne forskerne ved at udsætte nervecellerne for forskellige påvirkninger undersøge, om de fungerede, som de skulle, eller var defekte. Påvirkningen bestod i små elektriske stød, der var stærke nok til at kunne sætte gang i nervecellernes bremse.   </a:t>
            </a:r>
          </a:p>
          <a:p>
            <a:r>
              <a:rPr lang="da-DK" sz="1200" b="0" i="0" kern="1200" dirty="0" smtClean="0">
                <a:solidFill>
                  <a:schemeClr val="tx1"/>
                </a:solidFill>
                <a:effectLst/>
                <a:latin typeface="+mn-lt"/>
                <a:ea typeface="+mn-ea"/>
                <a:cs typeface="+mn-cs"/>
              </a:rPr>
              <a:t>De raske nerveceller reagerede på strømmen, som de skulle, ved at frigive tilstrækkelige mængder af GABA, der kunne dæmpe den aktivitet, som strømmen havde fremprovokeret. Nervecellerne fra de deprimerede dyr reagerede derimod ikke. Bremseeffekten var tydeligvis nedsat.</a:t>
            </a:r>
          </a:p>
          <a:p>
            <a:r>
              <a:rPr lang="da-DK" sz="1200" b="0" i="0" kern="1200" dirty="0" smtClean="0">
                <a:solidFill>
                  <a:schemeClr val="tx1"/>
                </a:solidFill>
                <a:effectLst/>
                <a:latin typeface="+mn-lt"/>
                <a:ea typeface="+mn-ea"/>
                <a:cs typeface="+mn-cs"/>
              </a:rPr>
              <a:t>»</a:t>
            </a:r>
            <a:r>
              <a:rPr lang="da-DK" sz="1200" b="0" i="0" kern="1200" dirty="0" err="1" smtClean="0">
                <a:solidFill>
                  <a:schemeClr val="tx1"/>
                </a:solidFill>
                <a:effectLst/>
                <a:latin typeface="+mn-lt"/>
                <a:ea typeface="+mn-ea"/>
                <a:cs typeface="+mn-cs"/>
              </a:rPr>
              <a:t>Granulaceller</a:t>
            </a:r>
            <a:r>
              <a:rPr lang="da-DK" sz="1200" b="0" i="0" kern="1200" dirty="0" smtClean="0">
                <a:solidFill>
                  <a:schemeClr val="tx1"/>
                </a:solidFill>
                <a:effectLst/>
                <a:latin typeface="+mn-lt"/>
                <a:ea typeface="+mn-ea"/>
                <a:cs typeface="+mn-cs"/>
              </a:rPr>
              <a:t> er ifølge vores målinger mere aktive hos de deprimerede, end de burde være. Det betyder, at de hos de syge dyr kommunikerer for meget med andre dele af hjernen end de bør gøre. Og det er den hyperaktivitet, der fremprovokerer </a:t>
            </a:r>
            <a:r>
              <a:rPr lang="da-DK" sz="1200" b="0" i="0" kern="1200" dirty="0" err="1" smtClean="0">
                <a:solidFill>
                  <a:schemeClr val="tx1"/>
                </a:solidFill>
                <a:effectLst/>
                <a:latin typeface="+mn-lt"/>
                <a:ea typeface="+mn-ea"/>
                <a:cs typeface="+mn-cs"/>
              </a:rPr>
              <a:t>celledød</a:t>
            </a:r>
            <a:r>
              <a:rPr lang="da-DK" sz="1200" b="0" i="0" kern="1200" dirty="0" smtClean="0">
                <a:solidFill>
                  <a:schemeClr val="tx1"/>
                </a:solidFill>
                <a:effectLst/>
                <a:latin typeface="+mn-lt"/>
                <a:ea typeface="+mn-ea"/>
                <a:cs typeface="+mn-cs"/>
              </a:rPr>
              <a:t>, som fører til depression,« siger Ove Wiborg.</a:t>
            </a:r>
          </a:p>
          <a:p>
            <a:r>
              <a:rPr lang="da-DK" sz="1200" b="0" i="0" kern="1200" dirty="0" err="1" smtClean="0">
                <a:solidFill>
                  <a:schemeClr val="tx1"/>
                </a:solidFill>
                <a:effectLst/>
                <a:latin typeface="+mn-lt"/>
                <a:ea typeface="+mn-ea"/>
                <a:cs typeface="+mn-cs"/>
              </a:rPr>
              <a:t>Antidepressiver</a:t>
            </a:r>
            <a:r>
              <a:rPr lang="da-DK" sz="1200" b="0" i="0" kern="1200" dirty="0" smtClean="0">
                <a:solidFill>
                  <a:schemeClr val="tx1"/>
                </a:solidFill>
                <a:effectLst/>
                <a:latin typeface="+mn-lt"/>
                <a:ea typeface="+mn-ea"/>
                <a:cs typeface="+mn-cs"/>
              </a:rPr>
              <a:t> reparerer bremsen</a:t>
            </a:r>
            <a:br>
              <a:rPr lang="da-DK" sz="1200" b="0" i="0" kern="1200" dirty="0" smtClean="0">
                <a:solidFill>
                  <a:schemeClr val="tx1"/>
                </a:solidFill>
                <a:effectLst/>
                <a:latin typeface="+mn-lt"/>
                <a:ea typeface="+mn-ea"/>
                <a:cs typeface="+mn-cs"/>
              </a:rPr>
            </a:br>
            <a:endParaRPr lang="da-DK" sz="1200" b="0" i="0" kern="1200" dirty="0" smtClean="0">
              <a:solidFill>
                <a:schemeClr val="tx1"/>
              </a:solidFill>
              <a:effectLst/>
              <a:latin typeface="+mn-lt"/>
              <a:ea typeface="+mn-ea"/>
              <a:cs typeface="+mn-cs"/>
            </a:endParaRPr>
          </a:p>
          <a:p>
            <a:r>
              <a:rPr lang="da-DK" sz="1200" b="0" i="0" kern="1200" dirty="0" smtClean="0">
                <a:solidFill>
                  <a:schemeClr val="tx1"/>
                </a:solidFill>
                <a:effectLst/>
                <a:latin typeface="+mn-lt"/>
                <a:ea typeface="+mn-ea"/>
                <a:cs typeface="+mn-cs"/>
              </a:rPr>
              <a:t>Forskerne kunne umiddelbart ikke gennemskue, hvad der kom først: om det var den defekte bremse, der fremprovokerede en depression – eller om det var depressionen, der kom først og ødelagde GABA-neuronerne.</a:t>
            </a:r>
          </a:p>
          <a:p>
            <a:endParaRPr lang="da-DK" sz="1200" b="0" i="0" kern="1200" dirty="0" smtClean="0">
              <a:solidFill>
                <a:schemeClr val="tx1"/>
              </a:solidFill>
              <a:effectLst/>
              <a:latin typeface="+mn-lt"/>
              <a:ea typeface="+mn-ea"/>
              <a:cs typeface="+mn-cs"/>
            </a:endParaRPr>
          </a:p>
          <a:p>
            <a:r>
              <a:rPr lang="da-DK" sz="1200" b="0" i="0" kern="1200" dirty="0" smtClean="0">
                <a:solidFill>
                  <a:schemeClr val="tx1"/>
                </a:solidFill>
                <a:effectLst/>
                <a:latin typeface="+mn-lt"/>
                <a:ea typeface="+mn-ea"/>
                <a:cs typeface="+mn-cs"/>
              </a:rPr>
              <a:t>Men ved at gennemføre yderligere forsøg, er det efter forskernes vurdering mest sandsynligt, at det er den defekte bremse, der fremprovokerer en depression. For da forskerne gav deprimerede rotter antidepressiv medicin, genvandt GABA-bremsen sin magt over </a:t>
            </a:r>
            <a:r>
              <a:rPr lang="da-DK" sz="1200" b="0" i="0" kern="1200" dirty="0" err="1" smtClean="0">
                <a:solidFill>
                  <a:schemeClr val="tx1"/>
                </a:solidFill>
                <a:effectLst/>
                <a:latin typeface="+mn-lt"/>
                <a:ea typeface="+mn-ea"/>
                <a:cs typeface="+mn-cs"/>
              </a:rPr>
              <a:t>granula</a:t>
            </a:r>
            <a:r>
              <a:rPr lang="da-DK" sz="1200" b="0" i="0" kern="1200" dirty="0" smtClean="0">
                <a:solidFill>
                  <a:schemeClr val="tx1"/>
                </a:solidFill>
                <a:effectLst/>
                <a:latin typeface="+mn-lt"/>
                <a:ea typeface="+mn-ea"/>
                <a:cs typeface="+mn-cs"/>
              </a:rPr>
              <a:t>-cellerne. Hjerneområderne begyndte igen at snakke normalt sammen igen, hvorefter depressionen forsvandt.</a:t>
            </a:r>
          </a:p>
          <a:p>
            <a:r>
              <a:rPr lang="da-DK" sz="1200" b="0" i="0" kern="1200" dirty="0" smtClean="0">
                <a:solidFill>
                  <a:schemeClr val="tx1"/>
                </a:solidFill>
                <a:effectLst/>
                <a:latin typeface="+mn-lt"/>
                <a:ea typeface="+mn-ea"/>
                <a:cs typeface="+mn-cs"/>
              </a:rPr>
              <a:t>»Det rigtigt interessante var, at bremserne blev repareret igen, når vi gav </a:t>
            </a:r>
            <a:r>
              <a:rPr lang="da-DK" sz="1200" b="0" i="0" kern="1200" dirty="0" err="1" smtClean="0">
                <a:solidFill>
                  <a:schemeClr val="tx1"/>
                </a:solidFill>
                <a:effectLst/>
                <a:latin typeface="+mn-lt"/>
                <a:ea typeface="+mn-ea"/>
                <a:cs typeface="+mn-cs"/>
              </a:rPr>
              <a:t>Cipramil</a:t>
            </a:r>
            <a:r>
              <a:rPr lang="da-DK" sz="1200" b="0" i="0" kern="1200" dirty="0" smtClean="0">
                <a:solidFill>
                  <a:schemeClr val="tx1"/>
                </a:solidFill>
                <a:effectLst/>
                <a:latin typeface="+mn-lt"/>
                <a:ea typeface="+mn-ea"/>
                <a:cs typeface="+mn-cs"/>
              </a:rPr>
              <a:t> til rotterne. Problemet er dog at </a:t>
            </a:r>
            <a:r>
              <a:rPr lang="da-DK" sz="1200" b="0" i="0" kern="1200" dirty="0" err="1" smtClean="0">
                <a:solidFill>
                  <a:schemeClr val="tx1"/>
                </a:solidFill>
                <a:effectLst/>
                <a:latin typeface="+mn-lt"/>
                <a:ea typeface="+mn-ea"/>
                <a:cs typeface="+mn-cs"/>
              </a:rPr>
              <a:t>antidepressiva</a:t>
            </a:r>
            <a:r>
              <a:rPr lang="da-DK" sz="1200" b="0" i="0" kern="1200" dirty="0" smtClean="0">
                <a:solidFill>
                  <a:schemeClr val="tx1"/>
                </a:solidFill>
                <a:effectLst/>
                <a:latin typeface="+mn-lt"/>
                <a:ea typeface="+mn-ea"/>
                <a:cs typeface="+mn-cs"/>
              </a:rPr>
              <a:t> har begrænset effekt. Det var kun var nogle rotter, der fik repareret deres bremse og dermed slap af med deres depression – resten forblev syge. Kommende studier kan forhåbentlig forklare, hvorfor medicinen ikke kan hjælpe alle,« siger Kimmo Jensen.</a:t>
            </a:r>
          </a:p>
          <a:p>
            <a:endParaRPr lang="da-DK" sz="1200" b="0" i="0" kern="1200" dirty="0" smtClean="0">
              <a:solidFill>
                <a:schemeClr val="tx1"/>
              </a:solidFill>
              <a:effectLst/>
              <a:latin typeface="+mn-lt"/>
              <a:ea typeface="+mn-ea"/>
              <a:cs typeface="+mn-cs"/>
            </a:endParaRPr>
          </a:p>
          <a:p>
            <a:r>
              <a:rPr lang="da-DK" sz="1200" b="0" i="0" kern="1200" dirty="0" smtClean="0">
                <a:solidFill>
                  <a:schemeClr val="tx1"/>
                </a:solidFill>
                <a:effectLst/>
                <a:latin typeface="+mn-lt"/>
                <a:ea typeface="+mn-ea"/>
                <a:cs typeface="+mn-cs"/>
              </a:rPr>
              <a:t>Den gængse opfattelse har hidtil været, at depression fortrinsvist skyldes, at nervecellerne ikke modtager tilstrækkeligt af </a:t>
            </a:r>
            <a:r>
              <a:rPr lang="da-DK" sz="1200" b="0" i="0" kern="1200" dirty="0" err="1" smtClean="0">
                <a:solidFill>
                  <a:schemeClr val="tx1"/>
                </a:solidFill>
                <a:effectLst/>
                <a:latin typeface="+mn-lt"/>
                <a:ea typeface="+mn-ea"/>
                <a:cs typeface="+mn-cs"/>
              </a:rPr>
              <a:t>neurotransmitteren</a:t>
            </a:r>
            <a:r>
              <a:rPr lang="da-DK" sz="1200" b="0" i="0" kern="1200" dirty="0" smtClean="0">
                <a:solidFill>
                  <a:schemeClr val="tx1"/>
                </a:solidFill>
                <a:effectLst/>
                <a:latin typeface="+mn-lt"/>
                <a:ea typeface="+mn-ea"/>
                <a:cs typeface="+mn-cs"/>
              </a:rPr>
              <a:t> serotonin, som spiller en vigtig rolle for vores stemningsleje. </a:t>
            </a:r>
            <a:r>
              <a:rPr lang="da-DK" sz="1200" b="0" i="0" kern="1200" dirty="0" err="1" smtClean="0">
                <a:solidFill>
                  <a:schemeClr val="tx1"/>
                </a:solidFill>
                <a:effectLst/>
                <a:latin typeface="+mn-lt"/>
                <a:ea typeface="+mn-ea"/>
                <a:cs typeface="+mn-cs"/>
              </a:rPr>
              <a:t>Cipramil</a:t>
            </a:r>
            <a:r>
              <a:rPr lang="da-DK" sz="1200" b="0" i="0" kern="1200" dirty="0" smtClean="0">
                <a:solidFill>
                  <a:schemeClr val="tx1"/>
                </a:solidFill>
                <a:effectLst/>
                <a:latin typeface="+mn-lt"/>
                <a:ea typeface="+mn-ea"/>
                <a:cs typeface="+mn-cs"/>
              </a:rPr>
              <a:t> og </a:t>
            </a:r>
            <a:r>
              <a:rPr lang="da-DK" sz="1200" b="0" i="0" kern="1200" dirty="0" err="1" smtClean="0">
                <a:solidFill>
                  <a:schemeClr val="tx1"/>
                </a:solidFill>
                <a:effectLst/>
                <a:latin typeface="+mn-lt"/>
                <a:ea typeface="+mn-ea"/>
                <a:cs typeface="+mn-cs"/>
              </a:rPr>
              <a:t>Fontex</a:t>
            </a:r>
            <a:r>
              <a:rPr lang="da-DK" sz="1200" b="0" i="0" kern="1200" dirty="0" smtClean="0">
                <a:solidFill>
                  <a:schemeClr val="tx1"/>
                </a:solidFill>
                <a:effectLst/>
                <a:latin typeface="+mn-lt"/>
                <a:ea typeface="+mn-ea"/>
                <a:cs typeface="+mn-cs"/>
              </a:rPr>
              <a:t> blev oprindeligt udviklet til at øge mængden af serotonin i hjernen. De seneste år er det dog blevet mere og mere klart, at det ikke kan være hele forklaringen. Andre hjerneområder og </a:t>
            </a:r>
            <a:r>
              <a:rPr lang="da-DK" sz="1200" b="0" i="0" kern="1200" dirty="0" err="1" smtClean="0">
                <a:solidFill>
                  <a:schemeClr val="tx1"/>
                </a:solidFill>
                <a:effectLst/>
                <a:latin typeface="+mn-lt"/>
                <a:ea typeface="+mn-ea"/>
                <a:cs typeface="+mn-cs"/>
              </a:rPr>
              <a:t>neurotransmittere</a:t>
            </a:r>
            <a:r>
              <a:rPr lang="da-DK" sz="1200" b="0" i="0" kern="1200" dirty="0" smtClean="0">
                <a:solidFill>
                  <a:schemeClr val="tx1"/>
                </a:solidFill>
                <a:effectLst/>
                <a:latin typeface="+mn-lt"/>
                <a:ea typeface="+mn-ea"/>
                <a:cs typeface="+mn-cs"/>
              </a:rPr>
              <a:t> er også involveret i udviklingen af en depression, hvilket opdagelsen af den defekte GABA-bremse understreger.</a:t>
            </a:r>
          </a:p>
          <a:p>
            <a:endParaRPr lang="da-DK" sz="1200" b="0" i="0" kern="1200" dirty="0" smtClean="0">
              <a:solidFill>
                <a:schemeClr val="tx1"/>
              </a:solidFill>
              <a:effectLst/>
              <a:latin typeface="+mn-lt"/>
              <a:ea typeface="+mn-ea"/>
              <a:cs typeface="+mn-cs"/>
            </a:endParaRPr>
          </a:p>
          <a:p>
            <a:r>
              <a:rPr lang="da-DK" sz="1200" b="0" i="0" kern="1200" dirty="0" smtClean="0">
                <a:solidFill>
                  <a:schemeClr val="tx1"/>
                </a:solidFill>
                <a:effectLst/>
                <a:latin typeface="+mn-lt"/>
                <a:ea typeface="+mn-ea"/>
                <a:cs typeface="+mn-cs"/>
              </a:rPr>
              <a:t>Forskerne håber på, at de på sigt kan komme til at forstå hjernens indbyggede speeder og </a:t>
            </a:r>
            <a:r>
              <a:rPr lang="da-DK" sz="1200" b="0" i="0" kern="1200" dirty="0" err="1" smtClean="0">
                <a:solidFill>
                  <a:schemeClr val="tx1"/>
                </a:solidFill>
                <a:effectLst/>
                <a:latin typeface="+mn-lt"/>
                <a:ea typeface="+mn-ea"/>
                <a:cs typeface="+mn-cs"/>
              </a:rPr>
              <a:t>bremsersystem</a:t>
            </a:r>
            <a:r>
              <a:rPr lang="da-DK" sz="1200" b="0" i="0" kern="1200" dirty="0" smtClean="0">
                <a:solidFill>
                  <a:schemeClr val="tx1"/>
                </a:solidFill>
                <a:effectLst/>
                <a:latin typeface="+mn-lt"/>
                <a:ea typeface="+mn-ea"/>
                <a:cs typeface="+mn-cs"/>
              </a:rPr>
              <a:t> så godt, at de kan udvikle medicin, der er målrettet til at kunne reparere det, hvis det er defekt. SSRI-midlerne, som oprindeligt blev målrettet til serotoninsystemet, ser ud til i nogle tilfælde også at kunne reparere en defekt GABA-bremse, men det er ikke godt nok. For det hjælper kun nogle patienter.</a:t>
            </a:r>
          </a:p>
          <a:p>
            <a:r>
              <a:rPr lang="da-DK" sz="1200" b="0" i="0" kern="1200" dirty="0" smtClean="0">
                <a:solidFill>
                  <a:schemeClr val="tx1"/>
                </a:solidFill>
                <a:effectLst/>
                <a:latin typeface="+mn-lt"/>
                <a:ea typeface="+mn-ea"/>
                <a:cs typeface="+mn-cs"/>
              </a:rPr>
              <a:t>»Målet er at udvikle nye medikamenter, der kan bruges som et alternativ til antidepressiv medicin, og som kan målrettes til de patienter, som ikke reagerer på SSRI. Vi har lige nu nogle meget spændende forsøg i gang på den front,« fortæller Kimmo Jensen.</a:t>
            </a:r>
          </a:p>
          <a:p>
            <a:r>
              <a:rPr lang="da-DK" sz="1200" b="0" i="0" kern="1200" dirty="0" smtClean="0">
                <a:solidFill>
                  <a:schemeClr val="tx1"/>
                </a:solidFill>
                <a:effectLst/>
                <a:latin typeface="+mn-lt"/>
                <a:ea typeface="+mn-ea"/>
                <a:cs typeface="+mn-cs"/>
              </a:rPr>
              <a:t>I princippet kunne sådan medicin være målrettet mod enten speeder- eller bremsesystemet. Men Kimmo Jensen tror mest på det sidste, da man ved at aktivere speedersystemet frigiver </a:t>
            </a:r>
            <a:r>
              <a:rPr lang="da-DK" sz="1200" b="0" i="0" kern="1200" dirty="0" err="1" smtClean="0">
                <a:solidFill>
                  <a:schemeClr val="tx1"/>
                </a:solidFill>
                <a:effectLst/>
                <a:latin typeface="+mn-lt"/>
                <a:ea typeface="+mn-ea"/>
                <a:cs typeface="+mn-cs"/>
              </a:rPr>
              <a:t>glutamat</a:t>
            </a:r>
            <a:r>
              <a:rPr lang="da-DK" sz="1200" b="0" i="0" kern="1200" dirty="0" smtClean="0">
                <a:solidFill>
                  <a:schemeClr val="tx1"/>
                </a:solidFill>
                <a:effectLst/>
                <a:latin typeface="+mn-lt"/>
                <a:ea typeface="+mn-ea"/>
                <a:cs typeface="+mn-cs"/>
              </a:rPr>
              <a:t>, der har </a:t>
            </a:r>
            <a:r>
              <a:rPr lang="da-DK" sz="1200" b="0" i="0" kern="1200" dirty="0" err="1" smtClean="0">
                <a:solidFill>
                  <a:schemeClr val="tx1"/>
                </a:solidFill>
                <a:effectLst/>
                <a:latin typeface="+mn-lt"/>
                <a:ea typeface="+mn-ea"/>
                <a:cs typeface="+mn-cs"/>
              </a:rPr>
              <a:t>skadesvirkninger</a:t>
            </a:r>
            <a:r>
              <a:rPr lang="da-DK" sz="1200" b="0" i="0" kern="1200" dirty="0" smtClean="0">
                <a:solidFill>
                  <a:schemeClr val="tx1"/>
                </a:solidFill>
                <a:effectLst/>
                <a:latin typeface="+mn-lt"/>
                <a:ea typeface="+mn-ea"/>
                <a:cs typeface="+mn-cs"/>
              </a:rPr>
              <a:t>.</a:t>
            </a:r>
          </a:p>
          <a:p>
            <a:r>
              <a:rPr lang="da-DK" sz="1200" b="0" i="0" kern="1200" dirty="0" smtClean="0">
                <a:solidFill>
                  <a:schemeClr val="tx1"/>
                </a:solidFill>
                <a:effectLst/>
                <a:latin typeface="+mn-lt"/>
                <a:ea typeface="+mn-ea"/>
                <a:cs typeface="+mn-cs"/>
              </a:rPr>
              <a:t>»Jeg har studeret bremsesystemet i mange år, og man er begyndt at forstå specifikke virkninger af det i forskellige hjerneområder. Jeg er begyndt at tro på, det kunne åbne op for nye spændende behandlinger,« siger han.</a:t>
            </a:r>
          </a:p>
          <a:p>
            <a:r>
              <a:rPr lang="da-DK" sz="1200" b="0" i="0" kern="1200" dirty="0" smtClean="0">
                <a:solidFill>
                  <a:schemeClr val="tx1"/>
                </a:solidFill>
                <a:effectLst/>
                <a:latin typeface="+mn-lt"/>
                <a:ea typeface="+mn-ea"/>
                <a:cs typeface="+mn-cs"/>
              </a:rPr>
              <a:t>I mange år har man givet sovepiller til patienter med angst, men det har det problem, at det gør dem sløve. Men hvis man i stedet kunne påvirke hjernens indbyggede bremser, kunne man gøre patienten rask uden den kraftige bivirkning.</a:t>
            </a:r>
          </a:p>
          <a:p>
            <a:endParaRPr lang="da-DK" sz="1200" b="0" i="0" kern="1200" dirty="0" smtClean="0">
              <a:solidFill>
                <a:schemeClr val="tx1"/>
              </a:solidFill>
              <a:effectLst/>
              <a:latin typeface="+mn-lt"/>
              <a:ea typeface="+mn-ea"/>
              <a:cs typeface="+mn-cs"/>
            </a:endParaRPr>
          </a:p>
          <a:p>
            <a:endParaRPr lang="da-DK" sz="1200" b="0" i="0" kern="1200" dirty="0" smtClean="0">
              <a:solidFill>
                <a:schemeClr val="tx1"/>
              </a:solidFill>
              <a:effectLst/>
              <a:latin typeface="+mn-lt"/>
              <a:ea typeface="+mn-ea"/>
              <a:cs typeface="+mn-cs"/>
            </a:endParaRPr>
          </a:p>
          <a:p>
            <a:endParaRPr lang="da-DK" b="0" dirty="0"/>
          </a:p>
        </p:txBody>
      </p:sp>
      <p:sp>
        <p:nvSpPr>
          <p:cNvPr id="4" name="Pladsholder til slidenummer 3"/>
          <p:cNvSpPr>
            <a:spLocks noGrp="1"/>
          </p:cNvSpPr>
          <p:nvPr>
            <p:ph type="sldNum" sz="quarter" idx="10"/>
          </p:nvPr>
        </p:nvSpPr>
        <p:spPr/>
        <p:txBody>
          <a:bodyPr/>
          <a:lstStyle/>
          <a:p>
            <a:fld id="{F7D3C32F-3090-41FC-A022-FED3EDC9F334}" type="slidenum">
              <a:rPr lang="da-DK" smtClean="0"/>
              <a:t>35</a:t>
            </a:fld>
            <a:endParaRPr lang="da-DK"/>
          </a:p>
        </p:txBody>
      </p:sp>
    </p:spTree>
    <p:extLst>
      <p:ext uri="{BB962C8B-B14F-4D97-AF65-F5344CB8AC3E}">
        <p14:creationId xmlns:p14="http://schemas.microsoft.com/office/powerpoint/2010/main" val="17108551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kern="1200" dirty="0" smtClean="0">
                <a:solidFill>
                  <a:schemeClr val="tx1"/>
                </a:solidFill>
                <a:effectLst/>
                <a:latin typeface="+mn-lt"/>
                <a:ea typeface="+mn-ea"/>
                <a:cs typeface="+mn-cs"/>
              </a:rPr>
              <a:t>Det er imidlertid ret let at indse, at depression ikke kun kan være et spørgsmål om serotoninmængden i hjernen. For eksempel virker SSRI-præparaterne ved at øge mængden af serotonin i hjernen. Det er en effekt, som sætter ind få timer efter, at man har taget den første tablet. Imidlertid er det velkendt, at depressionen først letter efter flere ugers behandling. Dette faktum kan man ikke forklare, hvis det udelukkende var et spørgsmål om mængden af serotonin, der spillede en rolle. Endelig forklarer denne forsimplede teori heller ikke den kendsgerning, at forskellige psykologiske belastninger kan udløse depressioner. Derfor er man begyndt at interessere sig for andre mekanismer. Og som sagt: Hvorfor er serotonin blevet for lavt i den deprimeredes hjerne?</a:t>
            </a:r>
          </a:p>
          <a:p>
            <a:endParaRPr lang="da-DK" sz="1200" b="0" i="0" kern="1200" dirty="0" smtClean="0">
              <a:solidFill>
                <a:schemeClr val="tx1"/>
              </a:solidFill>
              <a:effectLst/>
              <a:latin typeface="+mn-lt"/>
              <a:ea typeface="+mn-ea"/>
              <a:cs typeface="+mn-cs"/>
            </a:endParaRPr>
          </a:p>
          <a:p>
            <a:r>
              <a:rPr lang="da-DK" sz="1200" b="0" i="0" kern="1200" dirty="0" smtClean="0">
                <a:solidFill>
                  <a:schemeClr val="tx1"/>
                </a:solidFill>
                <a:effectLst/>
                <a:latin typeface="+mn-lt"/>
                <a:ea typeface="+mn-ea"/>
                <a:cs typeface="+mn-cs"/>
              </a:rPr>
              <a:t>nye undersøgelser har vist, at antidepressiv medicin samt </a:t>
            </a:r>
            <a:r>
              <a:rPr lang="da-DK" sz="1200" b="0" i="0" u="sng" kern="1200" dirty="0" smtClean="0">
                <a:solidFill>
                  <a:schemeClr val="tx1"/>
                </a:solidFill>
                <a:effectLst/>
                <a:latin typeface="+mn-lt"/>
                <a:ea typeface="+mn-ea"/>
                <a:cs typeface="+mn-cs"/>
                <a:hlinkClick r:id="rId3"/>
              </a:rPr>
              <a:t>elektrochok-behandling</a:t>
            </a:r>
            <a:r>
              <a:rPr lang="da-DK" sz="1200" b="0" i="0" kern="1200" dirty="0" smtClean="0">
                <a:solidFill>
                  <a:schemeClr val="tx1"/>
                </a:solidFill>
                <a:effectLst/>
                <a:latin typeface="+mn-lt"/>
                <a:ea typeface="+mn-ea"/>
                <a:cs typeface="+mn-cs"/>
              </a:rPr>
              <a:t> kan betyde, at de hjernecentre, som under depressionen havde svind af celler, kan begynde at danne nye nerveceller. Dette har dansk forskning vist for nylig og er i virkeligheden epokegørende. I over 100 år har man troet, at hjerneceller, der først var forsvundet, ikke kunne gendannes.</a:t>
            </a:r>
            <a:endParaRPr lang="da-DK" b="1" dirty="0" smtClean="0"/>
          </a:p>
          <a:p>
            <a:endParaRPr lang="da-DK" b="1" dirty="0" smtClean="0"/>
          </a:p>
          <a:p>
            <a:r>
              <a:rPr lang="da-DK" dirty="0" err="1" smtClean="0"/>
              <a:t>Eksternalisering</a:t>
            </a:r>
            <a:r>
              <a:rPr lang="da-DK" baseline="0" dirty="0" smtClean="0"/>
              <a:t>: ved at placerer fænomenet depression udenfor personen, skabes der hos borgeren mulighed for at fortælle alternative fortællinger. Dette perspektiv er centralt i socialt arbejde, fordi det samtidig diskuterer socialarbejderes position i relation til borgeren. Hvordan italesættes tilstanden? Italesættes tilstanden som en sygdom, og hvilken konsekvens får denne italesættelse for borgerens fortælling om sig selv?</a:t>
            </a:r>
            <a:endParaRPr lang="da-DK" dirty="0" smtClean="0"/>
          </a:p>
          <a:p>
            <a:endParaRPr lang="da-DK" b="1" baseline="0" dirty="0" smtClean="0"/>
          </a:p>
        </p:txBody>
      </p:sp>
      <p:sp>
        <p:nvSpPr>
          <p:cNvPr id="4" name="Pladsholder til slidenummer 3"/>
          <p:cNvSpPr>
            <a:spLocks noGrp="1"/>
          </p:cNvSpPr>
          <p:nvPr>
            <p:ph type="sldNum" sz="quarter" idx="10"/>
          </p:nvPr>
        </p:nvSpPr>
        <p:spPr/>
        <p:txBody>
          <a:bodyPr/>
          <a:lstStyle/>
          <a:p>
            <a:fld id="{F7D3C32F-3090-41FC-A022-FED3EDC9F334}" type="slidenum">
              <a:rPr lang="da-DK" smtClean="0"/>
              <a:t>36</a:t>
            </a:fld>
            <a:endParaRPr lang="da-DK"/>
          </a:p>
        </p:txBody>
      </p:sp>
    </p:spTree>
    <p:extLst>
      <p:ext uri="{BB962C8B-B14F-4D97-AF65-F5344CB8AC3E}">
        <p14:creationId xmlns:p14="http://schemas.microsoft.com/office/powerpoint/2010/main" val="8394876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smtClean="0"/>
              <a:t>ADHD har</a:t>
            </a:r>
            <a:r>
              <a:rPr lang="da-DK" b="1" baseline="0" dirty="0" smtClean="0"/>
              <a:t> sværhedsgrader der spænder fra let og moderat til svær og invaliderende, med gradvis overgang til det normale. </a:t>
            </a:r>
          </a:p>
          <a:p>
            <a:endParaRPr lang="da-DK" b="1" baseline="0" dirty="0" smtClean="0"/>
          </a:p>
          <a:p>
            <a:r>
              <a:rPr lang="da-DK" b="1" baseline="0" dirty="0" smtClean="0"/>
              <a:t>Flere og flere børn og unge får stillet diagnosen, hvilket har mundetud i hyppige diskussioner om årsagerne til denne stigning. Er det grundet høje krav og forventninger om at alle skal passe ind i en kulturel model med forholdsvis snævre rammer? Ændrede opdragelsesnormer? </a:t>
            </a:r>
          </a:p>
          <a:p>
            <a:endParaRPr lang="da-DK" b="1" baseline="0" dirty="0" smtClean="0"/>
          </a:p>
          <a:p>
            <a:endParaRPr lang="da-DK" b="1" baseline="0" dirty="0" smtClean="0"/>
          </a:p>
          <a:p>
            <a:r>
              <a:rPr lang="da-DK" b="1" baseline="0" dirty="0" smtClean="0"/>
              <a:t>Kriterierne for ADHD diagnosen er alene beskrivende. Samtidig baseres diagnosen på øjebliksbilleder fra udredningen. Begge faktorer er blevet problematiseret, grundet at der ikke tages højde for årsagsforklaringer i udredningen. Der bliver ikke kigget på sammenhængen mellem genetik, miljø og udvikling i udredningen. </a:t>
            </a:r>
          </a:p>
          <a:p>
            <a:endParaRPr lang="da-DK"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1" baseline="0" dirty="0" smtClean="0"/>
              <a:t>Genetisk diskurs: </a:t>
            </a:r>
            <a:r>
              <a:rPr lang="da-DK" b="0" baseline="0" dirty="0" smtClean="0"/>
              <a:t>80% af forklaring på ADHD kan tilskrives genetiske forhold. Genetisk sårbarhed.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1" baseline="0" dirty="0" smtClean="0"/>
              <a:t>Arv og miljø: </a:t>
            </a:r>
            <a:r>
              <a:rPr lang="da-DK" b="0" baseline="0" dirty="0" smtClean="0"/>
              <a:t>Der kan være arvelige komponenter for en psykisk forstyrrelse men de miljømæssige faktorer spiller ind.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0" baseline="0" dirty="0" smtClean="0"/>
              <a:t>Flere professionelle er enige om, at ADHD er en kompleks forstyrrelse, der forårsages af genetik i samspil med sårbarhedsfaktorer i opvækstmiljø.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baseline="0" dirty="0" smtClean="0"/>
          </a:p>
          <a:p>
            <a:endParaRPr lang="da-DK" b="0" dirty="0" smtClean="0"/>
          </a:p>
          <a:p>
            <a:r>
              <a:rPr lang="da-DK" b="1" dirty="0" smtClean="0"/>
              <a:t>SOCIAL KOGNITION: </a:t>
            </a:r>
            <a:r>
              <a:rPr lang="da-DK" b="0" dirty="0" smtClean="0"/>
              <a:t>evnen til at konstruere repræsentationer</a:t>
            </a:r>
            <a:r>
              <a:rPr lang="da-DK" b="0" baseline="0" dirty="0" smtClean="0"/>
              <a:t> om andre, sig selv, og relationer mellem andre og sig selv. Færdigheder til at løse sociale problemer</a:t>
            </a:r>
            <a:endParaRPr lang="da-DK" b="0" dirty="0"/>
          </a:p>
        </p:txBody>
      </p:sp>
      <p:sp>
        <p:nvSpPr>
          <p:cNvPr id="4" name="Pladsholder til slidenummer 3"/>
          <p:cNvSpPr>
            <a:spLocks noGrp="1"/>
          </p:cNvSpPr>
          <p:nvPr>
            <p:ph type="sldNum" sz="quarter" idx="10"/>
          </p:nvPr>
        </p:nvSpPr>
        <p:spPr/>
        <p:txBody>
          <a:bodyPr/>
          <a:lstStyle/>
          <a:p>
            <a:fld id="{F7D3C32F-3090-41FC-A022-FED3EDC9F334}" type="slidenum">
              <a:rPr lang="da-DK" smtClean="0"/>
              <a:t>37</a:t>
            </a:fld>
            <a:endParaRPr lang="da-DK"/>
          </a:p>
        </p:txBody>
      </p:sp>
    </p:spTree>
    <p:extLst>
      <p:ext uri="{BB962C8B-B14F-4D97-AF65-F5344CB8AC3E}">
        <p14:creationId xmlns:p14="http://schemas.microsoft.com/office/powerpoint/2010/main" val="34844068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smtClean="0"/>
              <a:t>SIGES</a:t>
            </a:r>
            <a:r>
              <a:rPr lang="da-DK" b="1" baseline="0" dirty="0" smtClean="0"/>
              <a:t> INDLEDNINGSVIST:</a:t>
            </a:r>
          </a:p>
          <a:p>
            <a:r>
              <a:rPr lang="da-DK" b="0" baseline="0" dirty="0" smtClean="0"/>
              <a:t>Medicinsk forskning har gennem studier af mus nyligt indikeret, at ADHD kan opstå grundet ubalance af et tarmhormon, der antageligt påvirkes af kosten. Det understøtter hypotesen om, at ADHD ikke blot forårsages af gener, men også af miljømæssige påvirkninger, Hormonet </a:t>
            </a:r>
            <a:r>
              <a:rPr lang="da-DK" b="0" baseline="0" dirty="0" err="1" smtClean="0"/>
              <a:t>guanylyl</a:t>
            </a:r>
            <a:r>
              <a:rPr lang="da-DK" b="0" baseline="0" dirty="0" smtClean="0"/>
              <a:t> </a:t>
            </a:r>
            <a:r>
              <a:rPr lang="da-DK" b="0" baseline="0" dirty="0" err="1" smtClean="0"/>
              <a:t>cyclase</a:t>
            </a:r>
            <a:r>
              <a:rPr lang="da-DK" b="0" baseline="0" dirty="0" smtClean="0"/>
              <a:t>-C, virker i tarmen, men har også effekt i hjernen. Det optages via neuroners receptorer i den centrale den af hjernen, der håndterer sanseindtryk for syn og hørelse og også regulerer temperatur og søvnrytme. Hormonet virker indirekte ved at styre </a:t>
            </a:r>
            <a:r>
              <a:rPr lang="da-DK" b="0" baseline="0" dirty="0" err="1" smtClean="0"/>
              <a:t>neurotransmitteren</a:t>
            </a:r>
            <a:r>
              <a:rPr lang="da-DK" b="0" baseline="0" dirty="0" smtClean="0"/>
              <a:t> dopamin, der i tidligere studier gives en væsentlig rolle i flere adfærdsforstyrrelsers udvikling. Med </a:t>
            </a:r>
            <a:r>
              <a:rPr lang="da-DK" b="0" baseline="0" dirty="0" err="1" smtClean="0"/>
              <a:t>dopamin.produktionen</a:t>
            </a:r>
            <a:r>
              <a:rPr lang="da-DK" b="0" baseline="0" dirty="0" smtClean="0"/>
              <a:t> ude af balance stiger sandsynligheden for, at en person udvikler ADHD og andre adfærdsforstyrrelser. De mus der var genetisk manipulerede til ikke at kunne optage hormonet, blev ukoncentrerede og hyperaktive og udviklede således sammensymptomer som mennesker med ADHD. </a:t>
            </a:r>
          </a:p>
          <a:p>
            <a:endParaRPr lang="da-DK"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0" baseline="0" dirty="0" smtClean="0"/>
              <a:t>Det formodes at opmærksomhedens </a:t>
            </a:r>
            <a:r>
              <a:rPr lang="da-DK" b="0" baseline="0" dirty="0" err="1" smtClean="0"/>
              <a:t>neurokemiske</a:t>
            </a:r>
            <a:r>
              <a:rPr lang="da-DK" b="0" baseline="0" dirty="0" smtClean="0"/>
              <a:t> grundlag er noradrenalin baseret stimulering af sensorisk cortex samt en dopamin-baseret stimulering af motorisk cortex. Det dopamin-baseret system regulerer hvordan kroppen reagerer på stimuli, mens det noradrenalin-baserede system regulerer disse indkommende stimuli, der modtages. </a:t>
            </a:r>
          </a:p>
          <a:p>
            <a:endParaRPr lang="da-DK" b="0" baseline="0" dirty="0" smtClean="0"/>
          </a:p>
          <a:p>
            <a:endParaRPr lang="da-DK" b="0" baseline="0" dirty="0" smtClean="0"/>
          </a:p>
          <a:p>
            <a:r>
              <a:rPr lang="da-DK" b="1" dirty="0" smtClean="0"/>
              <a:t>KOGNITIV</a:t>
            </a:r>
            <a:r>
              <a:rPr lang="da-DK" b="1" baseline="0" dirty="0" smtClean="0"/>
              <a:t> TILGANG: </a:t>
            </a:r>
            <a:r>
              <a:rPr lang="da-DK" b="0" baseline="0" dirty="0" smtClean="0"/>
              <a:t>baserer sig på ændring af uhensigtsmæssige tankemønstre og adfærd, og vil søge at identificere indlærte negative </a:t>
            </a:r>
            <a:r>
              <a:rPr lang="da-DK" b="0" baseline="0" dirty="0" err="1" smtClean="0"/>
              <a:t>skemata</a:t>
            </a:r>
            <a:r>
              <a:rPr lang="da-DK" b="0" baseline="0" dirty="0" smtClean="0"/>
              <a:t>, for herefter af nuancere borgerens automatiske tænkning om sig selv.  Der arbejdes med at finde årsagssammenhænge til impulsive og selvskadende handlinger. Styrke evnen til selvkontrol og selvregulering. </a:t>
            </a:r>
          </a:p>
          <a:p>
            <a:endParaRPr lang="da-DK" b="0" baseline="0" dirty="0" smtClean="0"/>
          </a:p>
          <a:p>
            <a:r>
              <a:rPr lang="da-DK" b="1" baseline="0" dirty="0" smtClean="0"/>
              <a:t>NARRATIVE TILGANG: </a:t>
            </a:r>
            <a:r>
              <a:rPr lang="da-DK" b="0" baseline="0" dirty="0" smtClean="0"/>
              <a:t>skrive en ny identitetsskabende historie. Man er ikke optaget af symptomreduktion, men formulere en historie om sig selv der er meningsfuld og skaber mulighed for og håb om noget nyt og bedre.</a:t>
            </a:r>
            <a:endParaRPr lang="da-DK" b="0" dirty="0" smtClean="0"/>
          </a:p>
          <a:p>
            <a:endParaRPr lang="da-DK" b="0" dirty="0" smtClean="0"/>
          </a:p>
          <a:p>
            <a:endParaRPr lang="da-DK" b="1" baseline="0" dirty="0" smtClean="0"/>
          </a:p>
        </p:txBody>
      </p:sp>
      <p:sp>
        <p:nvSpPr>
          <p:cNvPr id="4" name="Pladsholder til slidenummer 3"/>
          <p:cNvSpPr>
            <a:spLocks noGrp="1"/>
          </p:cNvSpPr>
          <p:nvPr>
            <p:ph type="sldNum" sz="quarter" idx="10"/>
          </p:nvPr>
        </p:nvSpPr>
        <p:spPr/>
        <p:txBody>
          <a:bodyPr/>
          <a:lstStyle/>
          <a:p>
            <a:fld id="{F7D3C32F-3090-41FC-A022-FED3EDC9F334}" type="slidenum">
              <a:rPr lang="da-DK" smtClean="0"/>
              <a:t>38</a:t>
            </a:fld>
            <a:endParaRPr lang="da-DK"/>
          </a:p>
        </p:txBody>
      </p:sp>
    </p:spTree>
    <p:extLst>
      <p:ext uri="{BB962C8B-B14F-4D97-AF65-F5344CB8AC3E}">
        <p14:creationId xmlns:p14="http://schemas.microsoft.com/office/powerpoint/2010/main" val="6432876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C67D8FE6-29C9-4167-AF66-FF39BFE5F4F1}" type="slidenum">
              <a:rPr lang="da-DK" smtClean="0"/>
              <a:t>39</a:t>
            </a:fld>
            <a:endParaRPr lang="da-DK"/>
          </a:p>
        </p:txBody>
      </p:sp>
    </p:spTree>
    <p:extLst>
      <p:ext uri="{BB962C8B-B14F-4D97-AF65-F5344CB8AC3E}">
        <p14:creationId xmlns:p14="http://schemas.microsoft.com/office/powerpoint/2010/main" val="3518489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smtClean="0">
                <a:effectLst/>
              </a:rPr>
              <a:t>Salutogenese</a:t>
            </a:r>
            <a:r>
              <a:rPr lang="da-DK" baseline="0" dirty="0" smtClean="0">
                <a:effectLst/>
              </a:rPr>
              <a:t> er det modsatte af </a:t>
            </a:r>
            <a:r>
              <a:rPr lang="da-DK" baseline="0" dirty="0" err="1" smtClean="0">
                <a:effectLst/>
              </a:rPr>
              <a:t>Patagonese</a:t>
            </a:r>
            <a:r>
              <a:rPr lang="da-DK" baseline="0" dirty="0" smtClean="0">
                <a:effectLst/>
              </a:rPr>
              <a:t>. </a:t>
            </a:r>
            <a:r>
              <a:rPr lang="da-DK" dirty="0" err="1" smtClean="0">
                <a:effectLst/>
              </a:rPr>
              <a:t>Salutogene</a:t>
            </a:r>
            <a:r>
              <a:rPr lang="da-DK" baseline="0" dirty="0" err="1" smtClean="0">
                <a:effectLst/>
              </a:rPr>
              <a:t>se</a:t>
            </a:r>
            <a:r>
              <a:rPr lang="da-DK" baseline="0" dirty="0" smtClean="0">
                <a:effectLst/>
              </a:rPr>
              <a:t> sætter spot </a:t>
            </a:r>
            <a:r>
              <a:rPr lang="da-DK" dirty="0" smtClean="0">
                <a:effectLst/>
              </a:rPr>
              <a:t>på de faktorer, der fremmer menneskers sundhed i modsætning til de faktorer, der forårsager sygdom,</a:t>
            </a:r>
            <a:r>
              <a:rPr lang="da-DK" baseline="0" dirty="0" smtClean="0">
                <a:effectLst/>
              </a:rPr>
              <a:t> </a:t>
            </a:r>
            <a:r>
              <a:rPr lang="da-DK" baseline="0" dirty="0" err="1" smtClean="0">
                <a:effectLst/>
              </a:rPr>
              <a:t>patagonese</a:t>
            </a:r>
            <a:r>
              <a:rPr lang="da-DK" baseline="0" dirty="0" smtClean="0">
                <a:effectLst/>
              </a:rPr>
              <a:t>. </a:t>
            </a:r>
            <a:r>
              <a:rPr lang="da-DK" dirty="0" smtClean="0">
                <a:effectLst/>
              </a:rPr>
              <a:t> Den </a:t>
            </a:r>
            <a:r>
              <a:rPr lang="da-DK" dirty="0" err="1" smtClean="0">
                <a:effectLst/>
              </a:rPr>
              <a:t>salutogenetiske</a:t>
            </a:r>
            <a:r>
              <a:rPr lang="da-DK" dirty="0" smtClean="0">
                <a:effectLst/>
              </a:rPr>
              <a:t> model omhandler forholdet mellem helbred, stress og håndtering. Ifølge </a:t>
            </a:r>
            <a:r>
              <a:rPr lang="da-DK" dirty="0" err="1" smtClean="0">
                <a:effectLst/>
              </a:rPr>
              <a:t>Antonovsky</a:t>
            </a:r>
            <a:r>
              <a:rPr lang="da-DK" dirty="0" smtClean="0">
                <a:effectLst/>
              </a:rPr>
              <a:t> er menneskers helbred ikke statisk, men en fortsat udviklingsproces. Det betyder, at alle personer opdager deres egne kilder til sundhed og selv bestemmer, hvad der skal gøres for at bevare mental trivsel og overordnet velvære.</a:t>
            </a:r>
          </a:p>
          <a:p>
            <a:endParaRPr lang="da-DK" dirty="0" smtClean="0">
              <a:effectLst/>
            </a:endParaRPr>
          </a:p>
          <a:p>
            <a:r>
              <a:rPr lang="da-DK" dirty="0" err="1" smtClean="0"/>
              <a:t>Antonovsky</a:t>
            </a:r>
            <a:r>
              <a:rPr lang="da-DK" dirty="0" smtClean="0"/>
              <a:t> blev inspireret til Den </a:t>
            </a:r>
            <a:r>
              <a:rPr lang="da-DK" dirty="0" err="1" smtClean="0"/>
              <a:t>salutogenetiske</a:t>
            </a:r>
            <a:r>
              <a:rPr lang="da-DK" dirty="0" smtClean="0"/>
              <a:t> idé i 1970, hvor han undersøgte nogle </a:t>
            </a:r>
            <a:r>
              <a:rPr lang="da-DK" dirty="0" smtClean="0">
                <a:hlinkClick r:id="rId3" tooltip="Israel"/>
              </a:rPr>
              <a:t>israelske</a:t>
            </a:r>
            <a:r>
              <a:rPr lang="da-DK" dirty="0" smtClean="0"/>
              <a:t> kvinder fra forskellige etniske grupper, og hvordan de tilpassede sig til overgangsalderen. Et af spørgsmålene var om kvinderne havde været i </a:t>
            </a:r>
            <a:r>
              <a:rPr lang="da-DK" dirty="0" smtClean="0">
                <a:hlinkClick r:id="rId4" tooltip="Koncentrationslejr"/>
              </a:rPr>
              <a:t>koncentrationslejr</a:t>
            </a:r>
            <a:r>
              <a:rPr lang="da-DK" dirty="0" smtClean="0"/>
              <a:t> under </a:t>
            </a:r>
            <a:r>
              <a:rPr lang="da-DK" dirty="0" smtClean="0">
                <a:hlinkClick r:id="rId5" tooltip="2. verdenskrig"/>
              </a:rPr>
              <a:t>2. verdenskrig</a:t>
            </a:r>
            <a:r>
              <a:rPr lang="da-DK" dirty="0" smtClean="0"/>
              <a:t>, og ikke overraskende kom han frem til at blandt de kvinder der havde været i koncentrationslejr var der færre (29%) som mente at de havde det godt fysisk og psykisk end blandt de der ikke havde været det (51%). Men </a:t>
            </a:r>
            <a:r>
              <a:rPr lang="da-DK" dirty="0" err="1" smtClean="0"/>
              <a:t>Antonovsky</a:t>
            </a:r>
            <a:r>
              <a:rPr lang="da-DK" dirty="0" smtClean="0"/>
              <a:t> fandt det meget interessant at hele 29% af de kvinder, der havde været i koncentrationslejr havde det godt fysisk og psykisk på trods, og bestemte sig for at flytte fokus fra spørgsmålet ”Hvorfor bliver mennesker syge?” til ”Hvad er det, der gør at mennesker holder sig raske og sunde til trods for alle de belastninger vi udsættes for?</a:t>
            </a:r>
            <a:endParaRPr lang="da-DK" dirty="0"/>
          </a:p>
        </p:txBody>
      </p:sp>
      <p:sp>
        <p:nvSpPr>
          <p:cNvPr id="4" name="Pladsholder til slidenummer 3"/>
          <p:cNvSpPr>
            <a:spLocks noGrp="1"/>
          </p:cNvSpPr>
          <p:nvPr>
            <p:ph type="sldNum" sz="quarter" idx="10"/>
          </p:nvPr>
        </p:nvSpPr>
        <p:spPr/>
        <p:txBody>
          <a:bodyPr/>
          <a:lstStyle/>
          <a:p>
            <a:fld id="{C2ADE364-E5DA-460D-8A6A-5AED03562A7C}" type="slidenum">
              <a:rPr lang="da-DK" smtClean="0"/>
              <a:t>4</a:t>
            </a:fld>
            <a:endParaRPr lang="da-DK"/>
          </a:p>
        </p:txBody>
      </p:sp>
    </p:spTree>
    <p:extLst>
      <p:ext uri="{BB962C8B-B14F-4D97-AF65-F5344CB8AC3E}">
        <p14:creationId xmlns:p14="http://schemas.microsoft.com/office/powerpoint/2010/main" val="1005355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Vi vil tage udgangspunkt</a:t>
            </a:r>
            <a:r>
              <a:rPr lang="da-DK" baseline="0" dirty="0" smtClean="0"/>
              <a:t> i </a:t>
            </a:r>
            <a:r>
              <a:rPr lang="da-DK" baseline="0" dirty="0" err="1" smtClean="0"/>
              <a:t>MacLeans</a:t>
            </a:r>
            <a:r>
              <a:rPr lang="da-DK" baseline="0" dirty="0" smtClean="0"/>
              <a:t> forståelse af hjernen: </a:t>
            </a:r>
            <a:endParaRPr lang="da-DK" dirty="0" smtClean="0"/>
          </a:p>
          <a:p>
            <a:endParaRPr lang="da-DK" dirty="0" smtClean="0"/>
          </a:p>
          <a:p>
            <a:r>
              <a:rPr lang="da-DK" dirty="0" smtClean="0"/>
              <a:t>Hjernen</a:t>
            </a:r>
            <a:r>
              <a:rPr lang="da-DK" baseline="0" dirty="0" smtClean="0"/>
              <a:t> udgør kun 2% af den samlede kropsvægt, men forbruger ca. 25% af den samlede </a:t>
            </a:r>
            <a:r>
              <a:rPr lang="da-DK" baseline="0" dirty="0" err="1" smtClean="0"/>
              <a:t>metabolske</a:t>
            </a:r>
            <a:r>
              <a:rPr lang="da-DK" baseline="0" dirty="0" smtClean="0"/>
              <a:t> energi (den proces hvor næringsstoffer omsættes). Den vejer </a:t>
            </a:r>
            <a:r>
              <a:rPr lang="da-DK" baseline="0" dirty="0" err="1" smtClean="0"/>
              <a:t>ca</a:t>
            </a:r>
            <a:r>
              <a:rPr lang="da-DK" baseline="0" dirty="0" smtClean="0"/>
              <a:t> 1300 gram hos det voksne menneske og består af storhjernen- de 4 lapper, mellemhjernen, lillehjernen og hjernestammen. Kan betragtes som en fabrik, hvor alle specialiserede funktioner er nødvendige, for at fabrikken fungerer optimalt.</a:t>
            </a:r>
          </a:p>
          <a:p>
            <a:endParaRPr lang="da-DK" baseline="0" dirty="0" smtClean="0"/>
          </a:p>
          <a:p>
            <a:r>
              <a:rPr lang="da-DK" sz="1200" b="1" dirty="0" smtClean="0">
                <a:latin typeface="Verdana" panose="020B0604030504040204" pitchFamily="34" charset="0"/>
                <a:ea typeface="Verdana" panose="020B0604030504040204" pitchFamily="34" charset="0"/>
              </a:rPr>
              <a:t>Reptilhjernen:</a:t>
            </a:r>
          </a:p>
          <a:p>
            <a:r>
              <a:rPr lang="da-DK" sz="1200" dirty="0" smtClean="0">
                <a:latin typeface="Verdana" panose="020B0604030504040204" pitchFamily="34" charset="0"/>
                <a:ea typeface="Verdana" panose="020B0604030504040204" pitchFamily="34" charset="0"/>
              </a:rPr>
              <a:t>Hjernestammen, lillehjernen og det autonome nervesystem,</a:t>
            </a:r>
            <a:r>
              <a:rPr lang="da-DK" sz="1200" baseline="0" dirty="0" smtClean="0">
                <a:latin typeface="Verdana" panose="020B0604030504040204" pitchFamily="34" charset="0"/>
                <a:ea typeface="Verdana" panose="020B0604030504040204" pitchFamily="34" charset="0"/>
              </a:rPr>
              <a:t> kan populært beskrives som vores autopilot center og kan ikke underlægges af viljens kontrol. </a:t>
            </a:r>
            <a:endParaRPr lang="da-DK" sz="1200" dirty="0" smtClean="0">
              <a:latin typeface="Verdana" panose="020B0604030504040204" pitchFamily="34" charset="0"/>
              <a:ea typeface="Verdana" panose="020B0604030504040204" pitchFamily="34" charset="0"/>
            </a:endParaRPr>
          </a:p>
          <a:p>
            <a:r>
              <a:rPr lang="da-DK" sz="1200" dirty="0" smtClean="0">
                <a:latin typeface="Verdana" panose="020B0604030504040204" pitchFamily="34" charset="0"/>
                <a:ea typeface="Verdana" panose="020B0604030504040204" pitchFamily="34" charset="0"/>
              </a:rPr>
              <a:t>Regulerer basale kropsfunktioner, arbejder instinktivt og udarbejder de basale motoriske planlægninger og basale affekter, som fx søgning, visse aspekter af angstadfærd og aggression</a:t>
            </a:r>
            <a:r>
              <a:rPr lang="da-DK" sz="1200" baseline="0" dirty="0" smtClean="0">
                <a:latin typeface="Verdana" panose="020B0604030504040204" pitchFamily="34" charset="0"/>
                <a:ea typeface="Verdana" panose="020B0604030504040204" pitchFamily="34" charset="0"/>
              </a:rPr>
              <a:t> og seksualitet = </a:t>
            </a:r>
            <a:r>
              <a:rPr lang="da-DK" sz="1200" b="1" baseline="0" dirty="0" smtClean="0">
                <a:latin typeface="Verdana" panose="020B0604030504040204" pitchFamily="34" charset="0"/>
                <a:ea typeface="Verdana" panose="020B0604030504040204" pitchFamily="34" charset="0"/>
              </a:rPr>
              <a:t>PROTOMENTALISERING</a:t>
            </a:r>
          </a:p>
          <a:p>
            <a:endParaRPr lang="da-DK" baseline="0" dirty="0" smtClean="0"/>
          </a:p>
          <a:p>
            <a:r>
              <a:rPr lang="da-DK" dirty="0" smtClean="0"/>
              <a:t>Blandt andet ved PTSD, fobier</a:t>
            </a:r>
            <a:r>
              <a:rPr lang="da-DK" baseline="0" dirty="0" smtClean="0"/>
              <a:t> </a:t>
            </a:r>
            <a:r>
              <a:rPr lang="da-DK" dirty="0" smtClean="0"/>
              <a:t>og angsttilstande er reptilhjernen meget styrende, og det er derfor centralt at øge både sin empatiske indsigt og sine redskaber til at føre dialog med denne primitive og nonverbale del af bevidstheden. </a:t>
            </a:r>
            <a:endParaRPr lang="da-DK" baseline="0" dirty="0" smtClean="0"/>
          </a:p>
          <a:p>
            <a:endParaRPr lang="da-DK" baseline="0" dirty="0" smtClean="0"/>
          </a:p>
          <a:p>
            <a:endParaRPr lang="da-DK" sz="1200" b="1" dirty="0" smtClean="0">
              <a:latin typeface="Verdana" panose="020B0604030504040204" pitchFamily="34" charset="0"/>
              <a:ea typeface="Verdana" panose="020B0604030504040204" pitchFamily="34" charset="0"/>
            </a:endParaRPr>
          </a:p>
          <a:p>
            <a:endParaRPr lang="da-DK" dirty="0" smtClean="0"/>
          </a:p>
          <a:p>
            <a:r>
              <a:rPr lang="da-DK" sz="1200" b="1" dirty="0" smtClean="0">
                <a:latin typeface="Verdana" panose="020B0604030504040204" pitchFamily="34" charset="0"/>
                <a:ea typeface="Verdana" panose="020B0604030504040204" pitchFamily="34" charset="0"/>
              </a:rPr>
              <a:t>Mellemhjernen og det </a:t>
            </a:r>
            <a:r>
              <a:rPr lang="da-DK" sz="1200" b="1" dirty="0" err="1" smtClean="0">
                <a:latin typeface="Verdana" panose="020B0604030504040204" pitchFamily="34" charset="0"/>
                <a:ea typeface="Verdana" panose="020B0604030504040204" pitchFamily="34" charset="0"/>
              </a:rPr>
              <a:t>limbiske</a:t>
            </a:r>
            <a:r>
              <a:rPr lang="da-DK" sz="1200" b="1" dirty="0" smtClean="0">
                <a:latin typeface="Verdana" panose="020B0604030504040204" pitchFamily="34" charset="0"/>
                <a:ea typeface="Verdana" panose="020B0604030504040204" pitchFamily="34" charset="0"/>
              </a:rPr>
              <a:t> system:</a:t>
            </a:r>
          </a:p>
          <a:p>
            <a:r>
              <a:rPr lang="da-DK" sz="1200" b="0" dirty="0" smtClean="0">
                <a:latin typeface="Verdana" panose="020B0604030504040204" pitchFamily="34" charset="0"/>
                <a:ea typeface="Verdana" panose="020B0604030504040204" pitchFamily="34" charset="0"/>
              </a:rPr>
              <a:t>Kan betegnes som følehjernen. Det</a:t>
            </a:r>
            <a:r>
              <a:rPr lang="da-DK" sz="1200" b="0" baseline="0" dirty="0" smtClean="0">
                <a:latin typeface="Verdana" panose="020B0604030504040204" pitchFamily="34" charset="0"/>
                <a:ea typeface="Verdana" panose="020B0604030504040204" pitchFamily="34" charset="0"/>
              </a:rPr>
              <a:t> vi sanser bliver af det </a:t>
            </a:r>
            <a:r>
              <a:rPr lang="da-DK" sz="1200" b="0" baseline="0" dirty="0" err="1" smtClean="0">
                <a:latin typeface="Verdana" panose="020B0604030504040204" pitchFamily="34" charset="0"/>
                <a:ea typeface="Verdana" panose="020B0604030504040204" pitchFamily="34" charset="0"/>
              </a:rPr>
              <a:t>limbiske</a:t>
            </a:r>
            <a:r>
              <a:rPr lang="da-DK" sz="1200" b="0" baseline="0" dirty="0" smtClean="0">
                <a:latin typeface="Verdana" panose="020B0604030504040204" pitchFamily="34" charset="0"/>
                <a:ea typeface="Verdana" panose="020B0604030504040204" pitchFamily="34" charset="0"/>
              </a:rPr>
              <a:t> system forfinet og udvidet med emotioner. Består af et stort antal kerner, fx </a:t>
            </a:r>
            <a:r>
              <a:rPr lang="da-DK" sz="1200" b="0" baseline="0" dirty="0" err="1" smtClean="0">
                <a:latin typeface="Verdana" panose="020B0604030504040204" pitchFamily="34" charset="0"/>
                <a:ea typeface="Verdana" panose="020B0604030504040204" pitchFamily="34" charset="0"/>
              </a:rPr>
              <a:t>thalalamus</a:t>
            </a:r>
            <a:r>
              <a:rPr lang="da-DK" sz="1200" b="0" baseline="0" dirty="0" smtClean="0">
                <a:latin typeface="Verdana" panose="020B0604030504040204" pitchFamily="34" charset="0"/>
                <a:ea typeface="Verdana" panose="020B0604030504040204" pitchFamily="34" charset="0"/>
              </a:rPr>
              <a:t> og </a:t>
            </a:r>
            <a:r>
              <a:rPr lang="da-DK" sz="1200" b="0" baseline="0" dirty="0" err="1" smtClean="0">
                <a:latin typeface="Verdana" panose="020B0604030504040204" pitchFamily="34" charset="0"/>
                <a:ea typeface="Verdana" panose="020B0604030504040204" pitchFamily="34" charset="0"/>
              </a:rPr>
              <a:t>hypothalamus</a:t>
            </a:r>
            <a:r>
              <a:rPr lang="da-DK" sz="1200" b="0" baseline="0" dirty="0" smtClean="0">
                <a:latin typeface="Verdana" panose="020B0604030504040204" pitchFamily="34" charset="0"/>
                <a:ea typeface="Verdana" panose="020B0604030504040204" pitchFamily="34" charset="0"/>
              </a:rPr>
              <a:t>, som alle er med til at koordinere informationerne fra hjernestammen. Her samles sansemæssige informationer, som fordeles til andre områder af hjernen, og regulerer </a:t>
            </a:r>
            <a:r>
              <a:rPr lang="da-DK" sz="1200" b="0" baseline="0" dirty="0" err="1" smtClean="0">
                <a:latin typeface="Verdana" panose="020B0604030504040204" pitchFamily="34" charset="0"/>
                <a:ea typeface="Verdana" panose="020B0604030504040204" pitchFamily="34" charset="0"/>
              </a:rPr>
              <a:t>homeostatikse</a:t>
            </a:r>
            <a:r>
              <a:rPr lang="da-DK" sz="1200" b="0" baseline="0" dirty="0" smtClean="0">
                <a:latin typeface="Verdana" panose="020B0604030504040204" pitchFamily="34" charset="0"/>
                <a:ea typeface="Verdana" panose="020B0604030504040204" pitchFamily="34" charset="0"/>
              </a:rPr>
              <a:t> funktioner og </a:t>
            </a:r>
            <a:r>
              <a:rPr lang="da-DK" sz="1200" b="0" baseline="0" dirty="0" err="1" smtClean="0">
                <a:latin typeface="Verdana" panose="020B0604030504040204" pitchFamily="34" charset="0"/>
                <a:ea typeface="Verdana" panose="020B0604030504040204" pitchFamily="34" charset="0"/>
              </a:rPr>
              <a:t>automatiskse</a:t>
            </a:r>
            <a:r>
              <a:rPr lang="da-DK" sz="1200" b="0" baseline="0" dirty="0" smtClean="0">
                <a:latin typeface="Verdana" panose="020B0604030504040204" pitchFamily="34" charset="0"/>
                <a:ea typeface="Verdana" panose="020B0604030504040204" pitchFamily="34" charset="0"/>
              </a:rPr>
              <a:t> bevægelser. </a:t>
            </a:r>
            <a:endParaRPr lang="da-DK" sz="1200" b="0" dirty="0" smtClean="0">
              <a:latin typeface="Verdana" panose="020B0604030504040204" pitchFamily="34" charset="0"/>
              <a:ea typeface="Verdana" panose="020B0604030504040204" pitchFamily="34" charset="0"/>
            </a:endParaRPr>
          </a:p>
          <a:p>
            <a:endParaRPr lang="da-DK" sz="1200" b="1" dirty="0" smtClean="0">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Her</a:t>
            </a:r>
            <a:r>
              <a:rPr lang="da-DK" baseline="0" dirty="0" smtClean="0"/>
              <a:t> bliver b</a:t>
            </a:r>
            <a:r>
              <a:rPr lang="da-DK" dirty="0" smtClean="0"/>
              <a:t>asale</a:t>
            </a:r>
            <a:r>
              <a:rPr lang="da-DK" baseline="0" dirty="0" smtClean="0"/>
              <a:t> affekter mere sofistikerede og hukommelsesfunktionerne bliver udvidet.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Det </a:t>
            </a:r>
            <a:r>
              <a:rPr lang="da-DK" dirty="0" err="1" smtClean="0"/>
              <a:t>limbiske</a:t>
            </a:r>
            <a:r>
              <a:rPr lang="da-DK" dirty="0" smtClean="0"/>
              <a:t> system muliggør</a:t>
            </a:r>
            <a:r>
              <a:rPr lang="da-DK" baseline="0" dirty="0" smtClean="0"/>
              <a:t> </a:t>
            </a:r>
            <a:r>
              <a:rPr lang="da-DK" dirty="0" smtClean="0"/>
              <a:t>forfinelsen af det</a:t>
            </a:r>
            <a:r>
              <a:rPr lang="da-DK" baseline="0" dirty="0" smtClean="0"/>
              <a:t> </a:t>
            </a:r>
            <a:r>
              <a:rPr lang="da-DK" dirty="0" smtClean="0"/>
              <a:t>sociale samspil og dermed også sociale emotioner som fx legelyst, henrykkelse eller tristhed og tilføjer egentlige følelser til hjernens repertoire. </a:t>
            </a:r>
            <a:endParaRPr lang="da-DK" sz="1200" dirty="0" smtClean="0">
              <a:latin typeface="Verdana" panose="020B0604030504040204" pitchFamily="34" charset="0"/>
              <a:ea typeface="Verdana" panose="020B0604030504040204" pitchFamily="34" charset="0"/>
            </a:endParaRPr>
          </a:p>
          <a:p>
            <a:endParaRPr lang="da-DK" sz="1200" dirty="0" smtClean="0">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dirty="0" err="1" smtClean="0">
                <a:latin typeface="Verdana" panose="020B0604030504040204" pitchFamily="34" charset="0"/>
                <a:ea typeface="Verdana" panose="020B0604030504040204" pitchFamily="34" charset="0"/>
              </a:rPr>
              <a:t>Frontallapsystemet</a:t>
            </a:r>
            <a:r>
              <a:rPr lang="da-DK" sz="1200" b="1" dirty="0" smtClean="0">
                <a:latin typeface="Verdana" panose="020B0604030504040204" pitchFamily="34" charset="0"/>
                <a:ea typeface="Verdana" panose="020B0604030504040204" pitchFamily="34" charset="0"/>
              </a:rPr>
              <a:t> – neocortex:</a:t>
            </a:r>
          </a:p>
          <a:p>
            <a:r>
              <a:rPr lang="da-DK" sz="1200" dirty="0" smtClean="0">
                <a:latin typeface="Verdana" panose="020B0604030504040204" pitchFamily="34" charset="0"/>
                <a:ea typeface="Verdana" panose="020B0604030504040204" pitchFamily="34" charset="0"/>
              </a:rPr>
              <a:t>Bearbejder mentale og kognitive rationaler. Indeholder centre</a:t>
            </a:r>
            <a:r>
              <a:rPr lang="da-DK" sz="1200" baseline="0" dirty="0" smtClean="0">
                <a:latin typeface="Verdana" panose="020B0604030504040204" pitchFamily="34" charset="0"/>
                <a:ea typeface="Verdana" panose="020B0604030504040204" pitchFamily="34" charset="0"/>
              </a:rPr>
              <a:t> der sammenholder og skaber mening i perceptionerne og giver mulighed for et komplekst følelsesliv. Eksekutive funktioner og mentalisering.</a:t>
            </a:r>
            <a:endParaRPr lang="da-DK" sz="1200" dirty="0" smtClean="0">
              <a:latin typeface="Verdana" panose="020B0604030504040204" pitchFamily="34" charset="0"/>
              <a:ea typeface="Verdana" panose="020B0604030504040204" pitchFamily="34" charset="0"/>
            </a:endParaRPr>
          </a:p>
          <a:p>
            <a:endParaRPr lang="da-DK" dirty="0"/>
          </a:p>
        </p:txBody>
      </p:sp>
      <p:sp>
        <p:nvSpPr>
          <p:cNvPr id="4" name="Pladsholder til slidenummer 3"/>
          <p:cNvSpPr>
            <a:spLocks noGrp="1"/>
          </p:cNvSpPr>
          <p:nvPr>
            <p:ph type="sldNum" sz="quarter" idx="10"/>
          </p:nvPr>
        </p:nvSpPr>
        <p:spPr/>
        <p:txBody>
          <a:bodyPr/>
          <a:lstStyle/>
          <a:p>
            <a:fld id="{B9452558-515C-416D-B98D-1E3C11F49D2F}" type="slidenum">
              <a:rPr lang="da-DK" smtClean="0"/>
              <a:t>5</a:t>
            </a:fld>
            <a:endParaRPr lang="da-DK"/>
          </a:p>
        </p:txBody>
      </p:sp>
    </p:spTree>
    <p:extLst>
      <p:ext uri="{BB962C8B-B14F-4D97-AF65-F5344CB8AC3E}">
        <p14:creationId xmlns:p14="http://schemas.microsoft.com/office/powerpoint/2010/main" val="1460186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baseline="0" dirty="0" smtClean="0"/>
              <a:t>Hjernestamme:</a:t>
            </a:r>
            <a:r>
              <a:rPr lang="da-DK" baseline="0" dirty="0" smtClean="0"/>
              <a:t>  regulerer vejrtrækning, puls og blodtryk, søvn og træthed, vågenhed/</a:t>
            </a:r>
            <a:r>
              <a:rPr lang="da-DK" baseline="0" dirty="0" err="1" smtClean="0"/>
              <a:t>arousal</a:t>
            </a:r>
            <a:r>
              <a:rPr lang="da-DK" baseline="0" dirty="0" smtClean="0"/>
              <a:t>, regulering af kropstemperatur, evne til at synke, information mellem krop og hjerne. </a:t>
            </a:r>
          </a:p>
          <a:p>
            <a:endParaRPr lang="da-DK" baseline="0" dirty="0" smtClean="0"/>
          </a:p>
          <a:p>
            <a:r>
              <a:rPr lang="da-DK" baseline="0" dirty="0" err="1" smtClean="0"/>
              <a:t>Formaticus</a:t>
            </a:r>
            <a:r>
              <a:rPr lang="da-DK" baseline="0" dirty="0" smtClean="0"/>
              <a:t> </a:t>
            </a:r>
            <a:r>
              <a:rPr lang="da-DK" baseline="0" dirty="0" err="1" smtClean="0"/>
              <a:t>reticularis</a:t>
            </a:r>
            <a:r>
              <a:rPr lang="da-DK" baseline="0" dirty="0" smtClean="0"/>
              <a:t> = aktiveringssystem der regulerer storhjernens aktivitetsniveau. Lav øvelse op at stå og strække. </a:t>
            </a:r>
          </a:p>
          <a:p>
            <a:endParaRPr lang="da-DK" baseline="0" dirty="0" smtClean="0"/>
          </a:p>
          <a:p>
            <a:r>
              <a:rPr lang="da-DK" baseline="0" dirty="0" smtClean="0"/>
              <a:t>Der sidder rigtig mange kerneformationer, som producerer forskellige </a:t>
            </a:r>
            <a:r>
              <a:rPr lang="da-DK" baseline="0" dirty="0" err="1" smtClean="0"/>
              <a:t>neurotransmitterstoffer</a:t>
            </a:r>
            <a:r>
              <a:rPr lang="da-DK" baseline="0" dirty="0" smtClean="0"/>
              <a:t>. </a:t>
            </a:r>
          </a:p>
          <a:p>
            <a:endParaRPr lang="da-DK" baseline="0" dirty="0" smtClean="0"/>
          </a:p>
          <a:p>
            <a:r>
              <a:rPr lang="da-DK" b="1" baseline="0" dirty="0" smtClean="0"/>
              <a:t>Lillehjerne: </a:t>
            </a:r>
            <a:r>
              <a:rPr lang="da-DK" b="0" baseline="0" dirty="0" smtClean="0"/>
              <a:t>store motorvejsforbindelser til frontallapperne. </a:t>
            </a:r>
          </a:p>
          <a:p>
            <a:endParaRPr lang="da-DK" b="0" baseline="0" dirty="0" smtClean="0"/>
          </a:p>
          <a:p>
            <a:r>
              <a:rPr lang="da-DK" b="0" baseline="0" dirty="0" smtClean="0"/>
              <a:t>Sørger for regulering af rytme (adfærd der gentages) og timingfornemmelse.  </a:t>
            </a:r>
          </a:p>
          <a:p>
            <a:endParaRPr lang="da-DK" b="0" baseline="0" dirty="0" smtClean="0"/>
          </a:p>
          <a:p>
            <a:r>
              <a:rPr lang="da-DK" b="0" baseline="0" dirty="0" err="1" smtClean="0"/>
              <a:t>Vermis</a:t>
            </a:r>
            <a:r>
              <a:rPr lang="da-DK" b="0" baseline="0" dirty="0" smtClean="0"/>
              <a:t> uhyre sårbar overfor omsorgssvigt og stressoplevelser og er sensitiv overfor miljøpåvirkninger i en lang periode. FX kan mangelfuld regulering af dopamin og noradrenalin medføre </a:t>
            </a:r>
            <a:r>
              <a:rPr lang="da-DK" b="0" baseline="0" dirty="0" err="1" smtClean="0"/>
              <a:t>hyperkinetiske</a:t>
            </a:r>
            <a:r>
              <a:rPr lang="da-DK" b="0" baseline="0" dirty="0" smtClean="0"/>
              <a:t> forstyrrelser og opmærksomhedsforstyrrelser som fx ADHD. Er man udfordret her, vil man foretrække stimuli der er forudsigelige og </a:t>
            </a:r>
            <a:r>
              <a:rPr lang="da-DK" b="0" baseline="0" dirty="0" err="1" smtClean="0"/>
              <a:t>repetitive</a:t>
            </a:r>
            <a:r>
              <a:rPr lang="da-DK" b="0" baseline="0" dirty="0" smtClean="0"/>
              <a:t>. </a:t>
            </a:r>
          </a:p>
          <a:p>
            <a:endParaRPr lang="da-DK" b="0" baseline="0" dirty="0" smtClean="0"/>
          </a:p>
          <a:p>
            <a:r>
              <a:rPr lang="da-DK" b="0" baseline="0" dirty="0" smtClean="0"/>
              <a:t>Kontrollerer gråd og latter. </a:t>
            </a:r>
          </a:p>
          <a:p>
            <a:endParaRPr lang="da-DK" b="0" baseline="0" dirty="0" smtClean="0"/>
          </a:p>
          <a:p>
            <a:r>
              <a:rPr lang="da-DK" b="0" baseline="0" dirty="0" smtClean="0"/>
              <a:t>Vigtigt at vi stimuleres korrekt som børn, svinge, gynge, </a:t>
            </a:r>
          </a:p>
          <a:p>
            <a:endParaRPr lang="da-DK" baseline="0" dirty="0" smtClean="0"/>
          </a:p>
          <a:p>
            <a:endParaRPr lang="da-DK" baseline="0" dirty="0" smtClean="0"/>
          </a:p>
          <a:p>
            <a:endParaRPr lang="da-DK" dirty="0"/>
          </a:p>
        </p:txBody>
      </p:sp>
      <p:sp>
        <p:nvSpPr>
          <p:cNvPr id="4" name="Pladsholder til slidenummer 3"/>
          <p:cNvSpPr>
            <a:spLocks noGrp="1"/>
          </p:cNvSpPr>
          <p:nvPr>
            <p:ph type="sldNum" sz="quarter" idx="10"/>
          </p:nvPr>
        </p:nvSpPr>
        <p:spPr/>
        <p:txBody>
          <a:bodyPr/>
          <a:lstStyle/>
          <a:p>
            <a:fld id="{B9452558-515C-416D-B98D-1E3C11F49D2F}" type="slidenum">
              <a:rPr lang="da-DK" smtClean="0"/>
              <a:t>6</a:t>
            </a:fld>
            <a:endParaRPr lang="da-DK"/>
          </a:p>
        </p:txBody>
      </p:sp>
    </p:spTree>
    <p:extLst>
      <p:ext uri="{BB962C8B-B14F-4D97-AF65-F5344CB8AC3E}">
        <p14:creationId xmlns:p14="http://schemas.microsoft.com/office/powerpoint/2010/main" val="4051467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smtClean="0"/>
          </a:p>
          <a:p>
            <a:endParaRPr lang="da-DK" dirty="0"/>
          </a:p>
        </p:txBody>
      </p:sp>
      <p:sp>
        <p:nvSpPr>
          <p:cNvPr id="4" name="Pladsholder til slidenummer 3"/>
          <p:cNvSpPr>
            <a:spLocks noGrp="1"/>
          </p:cNvSpPr>
          <p:nvPr>
            <p:ph type="sldNum" sz="quarter" idx="10"/>
          </p:nvPr>
        </p:nvSpPr>
        <p:spPr/>
        <p:txBody>
          <a:bodyPr/>
          <a:lstStyle/>
          <a:p>
            <a:fld id="{C2ADE364-E5DA-460D-8A6A-5AED03562A7C}" type="slidenum">
              <a:rPr lang="da-DK" smtClean="0"/>
              <a:t>7</a:t>
            </a:fld>
            <a:endParaRPr lang="da-DK"/>
          </a:p>
        </p:txBody>
      </p:sp>
    </p:spTree>
    <p:extLst>
      <p:ext uri="{BB962C8B-B14F-4D97-AF65-F5344CB8AC3E}">
        <p14:creationId xmlns:p14="http://schemas.microsoft.com/office/powerpoint/2010/main" val="3788939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C67D8FE6-29C9-4167-AF66-FF39BFE5F4F1}" type="slidenum">
              <a:rPr lang="da-DK" smtClean="0"/>
              <a:t>8</a:t>
            </a:fld>
            <a:endParaRPr lang="da-DK"/>
          </a:p>
        </p:txBody>
      </p:sp>
    </p:spTree>
    <p:extLst>
      <p:ext uri="{BB962C8B-B14F-4D97-AF65-F5344CB8AC3E}">
        <p14:creationId xmlns:p14="http://schemas.microsoft.com/office/powerpoint/2010/main" val="3701762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Mental træthed, nedsat </a:t>
            </a:r>
            <a:r>
              <a:rPr lang="da-DK" dirty="0" err="1" smtClean="0"/>
              <a:t>enerigressource</a:t>
            </a:r>
            <a:r>
              <a:rPr lang="da-DK" dirty="0" smtClean="0"/>
              <a:t> påvirker vores adfærd. </a:t>
            </a:r>
            <a:endParaRPr lang="da-DK" dirty="0"/>
          </a:p>
        </p:txBody>
      </p:sp>
      <p:sp>
        <p:nvSpPr>
          <p:cNvPr id="4" name="Pladsholder til slidenummer 3"/>
          <p:cNvSpPr>
            <a:spLocks noGrp="1"/>
          </p:cNvSpPr>
          <p:nvPr>
            <p:ph type="sldNum" sz="quarter" idx="10"/>
          </p:nvPr>
        </p:nvSpPr>
        <p:spPr/>
        <p:txBody>
          <a:bodyPr/>
          <a:lstStyle/>
          <a:p>
            <a:fld id="{B9452558-515C-416D-B98D-1E3C11F49D2F}" type="slidenum">
              <a:rPr lang="da-DK" smtClean="0"/>
              <a:t>9</a:t>
            </a:fld>
            <a:endParaRPr lang="da-DK"/>
          </a:p>
        </p:txBody>
      </p:sp>
    </p:spTree>
    <p:extLst>
      <p:ext uri="{BB962C8B-B14F-4D97-AF65-F5344CB8AC3E}">
        <p14:creationId xmlns:p14="http://schemas.microsoft.com/office/powerpoint/2010/main" val="4006908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smtClean="0"/>
              <a:t>Klik for at redigere i master</a:t>
            </a:r>
            <a:endParaRPr lang="da-DK"/>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CE5C6FE4-7A94-42AF-82CF-163A7030B2D6}" type="datetimeFigureOut">
              <a:rPr lang="da-DK" smtClean="0"/>
              <a:t>03-02-2020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FD50043-3184-46B7-A832-1EA8E90081F5}" type="slidenum">
              <a:rPr lang="da-DK" smtClean="0"/>
              <a:t>‹nr.›</a:t>
            </a:fld>
            <a:endParaRPr lang="da-DK"/>
          </a:p>
        </p:txBody>
      </p:sp>
    </p:spTree>
    <p:extLst>
      <p:ext uri="{BB962C8B-B14F-4D97-AF65-F5344CB8AC3E}">
        <p14:creationId xmlns:p14="http://schemas.microsoft.com/office/powerpoint/2010/main" val="2086087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CE5C6FE4-7A94-42AF-82CF-163A7030B2D6}" type="datetimeFigureOut">
              <a:rPr lang="da-DK" smtClean="0"/>
              <a:t>03-02-2020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FD50043-3184-46B7-A832-1EA8E90081F5}" type="slidenum">
              <a:rPr lang="da-DK" smtClean="0"/>
              <a:t>‹nr.›</a:t>
            </a:fld>
            <a:endParaRPr lang="da-DK"/>
          </a:p>
        </p:txBody>
      </p:sp>
    </p:spTree>
    <p:extLst>
      <p:ext uri="{BB962C8B-B14F-4D97-AF65-F5344CB8AC3E}">
        <p14:creationId xmlns:p14="http://schemas.microsoft.com/office/powerpoint/2010/main" val="1066436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CE5C6FE4-7A94-42AF-82CF-163A7030B2D6}" type="datetimeFigureOut">
              <a:rPr lang="da-DK" smtClean="0"/>
              <a:t>03-02-2020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FD50043-3184-46B7-A832-1EA8E90081F5}" type="slidenum">
              <a:rPr lang="da-DK" smtClean="0"/>
              <a:t>‹nr.›</a:t>
            </a:fld>
            <a:endParaRPr lang="da-DK"/>
          </a:p>
        </p:txBody>
      </p:sp>
    </p:spTree>
    <p:extLst>
      <p:ext uri="{BB962C8B-B14F-4D97-AF65-F5344CB8AC3E}">
        <p14:creationId xmlns:p14="http://schemas.microsoft.com/office/powerpoint/2010/main" val="832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CE5C6FE4-7A94-42AF-82CF-163A7030B2D6}" type="datetimeFigureOut">
              <a:rPr lang="da-DK" smtClean="0"/>
              <a:t>03-02-2020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FD50043-3184-46B7-A832-1EA8E90081F5}" type="slidenum">
              <a:rPr lang="da-DK" smtClean="0"/>
              <a:t>‹nr.›</a:t>
            </a:fld>
            <a:endParaRPr lang="da-DK"/>
          </a:p>
        </p:txBody>
      </p:sp>
    </p:spTree>
    <p:extLst>
      <p:ext uri="{BB962C8B-B14F-4D97-AF65-F5344CB8AC3E}">
        <p14:creationId xmlns:p14="http://schemas.microsoft.com/office/powerpoint/2010/main" val="3973908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smtClean="0"/>
              <a:t>Klik for at redigere i master</a:t>
            </a:r>
            <a:endParaRPr lang="da-DK"/>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CE5C6FE4-7A94-42AF-82CF-163A7030B2D6}" type="datetimeFigureOut">
              <a:rPr lang="da-DK" smtClean="0"/>
              <a:t>03-02-2020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FD50043-3184-46B7-A832-1EA8E90081F5}" type="slidenum">
              <a:rPr lang="da-DK" smtClean="0"/>
              <a:t>‹nr.›</a:t>
            </a:fld>
            <a:endParaRPr lang="da-DK"/>
          </a:p>
        </p:txBody>
      </p:sp>
    </p:spTree>
    <p:extLst>
      <p:ext uri="{BB962C8B-B14F-4D97-AF65-F5344CB8AC3E}">
        <p14:creationId xmlns:p14="http://schemas.microsoft.com/office/powerpoint/2010/main" val="3250652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838200" y="1825625"/>
            <a:ext cx="5181600" cy="43513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6172200" y="1825625"/>
            <a:ext cx="5181600" cy="43513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CE5C6FE4-7A94-42AF-82CF-163A7030B2D6}" type="datetimeFigureOut">
              <a:rPr lang="da-DK" smtClean="0"/>
              <a:t>03-02-2020</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EFD50043-3184-46B7-A832-1EA8E90081F5}" type="slidenum">
              <a:rPr lang="da-DK" smtClean="0"/>
              <a:t>‹nr.›</a:t>
            </a:fld>
            <a:endParaRPr lang="da-DK"/>
          </a:p>
        </p:txBody>
      </p:sp>
    </p:spTree>
    <p:extLst>
      <p:ext uri="{BB962C8B-B14F-4D97-AF65-F5344CB8AC3E}">
        <p14:creationId xmlns:p14="http://schemas.microsoft.com/office/powerpoint/2010/main" val="2575623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smtClean="0"/>
              <a:t>Klik for at redigere i master</a:t>
            </a:r>
            <a:endParaRPr lang="da-DK"/>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839788" y="2505075"/>
            <a:ext cx="5157787" cy="368458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6172200" y="2505075"/>
            <a:ext cx="5183188" cy="368458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CE5C6FE4-7A94-42AF-82CF-163A7030B2D6}" type="datetimeFigureOut">
              <a:rPr lang="da-DK" smtClean="0"/>
              <a:t>03-02-2020</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EFD50043-3184-46B7-A832-1EA8E90081F5}" type="slidenum">
              <a:rPr lang="da-DK" smtClean="0"/>
              <a:t>‹nr.›</a:t>
            </a:fld>
            <a:endParaRPr lang="da-DK"/>
          </a:p>
        </p:txBody>
      </p:sp>
    </p:spTree>
    <p:extLst>
      <p:ext uri="{BB962C8B-B14F-4D97-AF65-F5344CB8AC3E}">
        <p14:creationId xmlns:p14="http://schemas.microsoft.com/office/powerpoint/2010/main" val="1225171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CE5C6FE4-7A94-42AF-82CF-163A7030B2D6}" type="datetimeFigureOut">
              <a:rPr lang="da-DK" smtClean="0"/>
              <a:t>03-02-2020</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EFD50043-3184-46B7-A832-1EA8E90081F5}" type="slidenum">
              <a:rPr lang="da-DK" smtClean="0"/>
              <a:t>‹nr.›</a:t>
            </a:fld>
            <a:endParaRPr lang="da-DK"/>
          </a:p>
        </p:txBody>
      </p:sp>
    </p:spTree>
    <p:extLst>
      <p:ext uri="{BB962C8B-B14F-4D97-AF65-F5344CB8AC3E}">
        <p14:creationId xmlns:p14="http://schemas.microsoft.com/office/powerpoint/2010/main" val="2602951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CE5C6FE4-7A94-42AF-82CF-163A7030B2D6}" type="datetimeFigureOut">
              <a:rPr lang="da-DK" smtClean="0"/>
              <a:t>03-02-2020</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EFD50043-3184-46B7-A832-1EA8E90081F5}" type="slidenum">
              <a:rPr lang="da-DK" smtClean="0"/>
              <a:t>‹nr.›</a:t>
            </a:fld>
            <a:endParaRPr lang="da-DK"/>
          </a:p>
        </p:txBody>
      </p:sp>
    </p:spTree>
    <p:extLst>
      <p:ext uri="{BB962C8B-B14F-4D97-AF65-F5344CB8AC3E}">
        <p14:creationId xmlns:p14="http://schemas.microsoft.com/office/powerpoint/2010/main" val="2465589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CE5C6FE4-7A94-42AF-82CF-163A7030B2D6}" type="datetimeFigureOut">
              <a:rPr lang="da-DK" smtClean="0"/>
              <a:t>03-02-2020</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EFD50043-3184-46B7-A832-1EA8E90081F5}" type="slidenum">
              <a:rPr lang="da-DK" smtClean="0"/>
              <a:t>‹nr.›</a:t>
            </a:fld>
            <a:endParaRPr lang="da-DK"/>
          </a:p>
        </p:txBody>
      </p:sp>
    </p:spTree>
    <p:extLst>
      <p:ext uri="{BB962C8B-B14F-4D97-AF65-F5344CB8AC3E}">
        <p14:creationId xmlns:p14="http://schemas.microsoft.com/office/powerpoint/2010/main" val="2095677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CE5C6FE4-7A94-42AF-82CF-163A7030B2D6}" type="datetimeFigureOut">
              <a:rPr lang="da-DK" smtClean="0"/>
              <a:t>03-02-2020</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EFD50043-3184-46B7-A832-1EA8E90081F5}" type="slidenum">
              <a:rPr lang="da-DK" smtClean="0"/>
              <a:t>‹nr.›</a:t>
            </a:fld>
            <a:endParaRPr lang="da-DK"/>
          </a:p>
        </p:txBody>
      </p:sp>
    </p:spTree>
    <p:extLst>
      <p:ext uri="{BB962C8B-B14F-4D97-AF65-F5344CB8AC3E}">
        <p14:creationId xmlns:p14="http://schemas.microsoft.com/office/powerpoint/2010/main" val="4263282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5C6FE4-7A94-42AF-82CF-163A7030B2D6}" type="datetimeFigureOut">
              <a:rPr lang="da-DK" smtClean="0"/>
              <a:t>03-02-2020</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D50043-3184-46B7-A832-1EA8E90081F5}" type="slidenum">
              <a:rPr lang="da-DK" smtClean="0"/>
              <a:t>‹nr.›</a:t>
            </a:fld>
            <a:endParaRPr lang="da-DK"/>
          </a:p>
        </p:txBody>
      </p:sp>
    </p:spTree>
    <p:extLst>
      <p:ext uri="{BB962C8B-B14F-4D97-AF65-F5344CB8AC3E}">
        <p14:creationId xmlns:p14="http://schemas.microsoft.com/office/powerpoint/2010/main" val="3781270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5.emf"/><Relationship Id="rId7" Type="http://schemas.openxmlformats.org/officeDocument/2006/relationships/diagramLayout" Target="../diagrams/layout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Data" Target="../diagrams/data1.xml"/><Relationship Id="rId5" Type="http://schemas.openxmlformats.org/officeDocument/2006/relationships/image" Target="../media/image6.jpg"/><Relationship Id="rId10" Type="http://schemas.microsoft.com/office/2007/relationships/diagramDrawing" Target="../diagrams/drawing1.xml"/><Relationship Id="rId4" Type="http://schemas.openxmlformats.org/officeDocument/2006/relationships/image" Target="../media/image1.png"/><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02087" y="558816"/>
            <a:ext cx="10889924" cy="1242110"/>
          </a:xfrm>
          <a:ln w="57150">
            <a:solidFill>
              <a:schemeClr val="accent6">
                <a:lumMod val="75000"/>
              </a:schemeClr>
            </a:solidFill>
          </a:ln>
        </p:spPr>
        <p:txBody>
          <a:bodyPr>
            <a:normAutofit fontScale="90000"/>
          </a:bodyPr>
          <a:lstStyle/>
          <a:p>
            <a:pPr algn="ctr">
              <a:lnSpc>
                <a:spcPct val="100000"/>
              </a:lnSpc>
            </a:pPr>
            <a:r>
              <a:rPr lang="da-DK" b="1" dirty="0" smtClean="0">
                <a:solidFill>
                  <a:schemeClr val="bg1">
                    <a:lumMod val="50000"/>
                  </a:schemeClr>
                </a:solidFill>
              </a:rPr>
              <a:t/>
            </a:r>
            <a:br>
              <a:rPr lang="da-DK" b="1" dirty="0" smtClean="0">
                <a:solidFill>
                  <a:schemeClr val="bg1">
                    <a:lumMod val="50000"/>
                  </a:schemeClr>
                </a:solidFill>
              </a:rPr>
            </a:br>
            <a:r>
              <a:rPr lang="da-DK" sz="4900" b="1" dirty="0" smtClean="0">
                <a:solidFill>
                  <a:schemeClr val="accent6">
                    <a:lumMod val="75000"/>
                  </a:schemeClr>
                </a:solidFill>
                <a:latin typeface="Verdana" panose="020B0604030504040204" pitchFamily="34" charset="0"/>
                <a:ea typeface="Verdana" panose="020B0604030504040204" pitchFamily="34" charset="0"/>
              </a:rPr>
              <a:t>Neuropædagogisk kursus</a:t>
            </a:r>
            <a:br>
              <a:rPr lang="da-DK" sz="4900" b="1" dirty="0" smtClean="0">
                <a:solidFill>
                  <a:schemeClr val="accent6">
                    <a:lumMod val="75000"/>
                  </a:schemeClr>
                </a:solidFill>
                <a:latin typeface="Verdana" panose="020B0604030504040204" pitchFamily="34" charset="0"/>
                <a:ea typeface="Verdana" panose="020B0604030504040204" pitchFamily="34" charset="0"/>
              </a:rPr>
            </a:br>
            <a:endParaRPr lang="da-DK" sz="3600" dirty="0">
              <a:solidFill>
                <a:schemeClr val="accent6">
                  <a:lumMod val="75000"/>
                </a:schemeClr>
              </a:solidFill>
              <a:latin typeface="Verdana" panose="020B0604030504040204" pitchFamily="34" charset="0"/>
              <a:ea typeface="Verdana" panose="020B0604030504040204" pitchFamily="34" charset="0"/>
            </a:endParaRPr>
          </a:p>
        </p:txBody>
      </p:sp>
      <p:sp>
        <p:nvSpPr>
          <p:cNvPr id="5" name="Pladsholder til indhold 4"/>
          <p:cNvSpPr>
            <a:spLocks noGrp="1"/>
          </p:cNvSpPr>
          <p:nvPr>
            <p:ph idx="1"/>
          </p:nvPr>
        </p:nvSpPr>
        <p:spPr>
          <a:xfrm>
            <a:off x="592541" y="1525373"/>
            <a:ext cx="10515600" cy="4782993"/>
          </a:xfrm>
        </p:spPr>
        <p:txBody>
          <a:bodyPr>
            <a:normAutofit/>
          </a:bodyPr>
          <a:lstStyle/>
          <a:p>
            <a:pPr marL="0" indent="0">
              <a:buNone/>
            </a:pPr>
            <a:endParaRPr lang="da-DK" altLang="da-DK" b="1" dirty="0" smtClean="0">
              <a:solidFill>
                <a:srgbClr val="C00000"/>
              </a:solidFill>
            </a:endParaRPr>
          </a:p>
          <a:p>
            <a:pPr marL="0" indent="0">
              <a:buNone/>
            </a:pPr>
            <a:endParaRPr lang="da-DK" altLang="da-DK" b="1" dirty="0" smtClean="0">
              <a:solidFill>
                <a:srgbClr val="C00000"/>
              </a:solidFill>
            </a:endParaRPr>
          </a:p>
          <a:p>
            <a:pPr marL="0" indent="0">
              <a:buNone/>
            </a:pPr>
            <a:endParaRPr lang="da-DK" altLang="da-DK" b="1" dirty="0" smtClean="0">
              <a:solidFill>
                <a:srgbClr val="C00000"/>
              </a:solidFill>
            </a:endParaRPr>
          </a:p>
          <a:p>
            <a:endParaRPr lang="da-DK" altLang="da-DK" dirty="0" smtClean="0"/>
          </a:p>
          <a:p>
            <a:pPr marL="0" indent="0">
              <a:buNone/>
            </a:pPr>
            <a:endParaRPr lang="da-DK" dirty="0"/>
          </a:p>
        </p:txBody>
      </p:sp>
      <p:sp>
        <p:nvSpPr>
          <p:cNvPr id="6" name="Pladsholder til slidenummer 5"/>
          <p:cNvSpPr>
            <a:spLocks noGrp="1"/>
          </p:cNvSpPr>
          <p:nvPr>
            <p:ph type="sldNum" sz="quarter" idx="12"/>
          </p:nvPr>
        </p:nvSpPr>
        <p:spPr/>
        <p:txBody>
          <a:bodyPr/>
          <a:lstStyle/>
          <a:p>
            <a:fld id="{3F35AC2A-BB9F-4FC1-8CDB-F5DEE928FBC5}" type="slidenum">
              <a:rPr lang="da-DK" smtClean="0"/>
              <a:t>1</a:t>
            </a:fld>
            <a:endParaRPr lang="da-DK"/>
          </a:p>
        </p:txBody>
      </p:sp>
      <p:pic>
        <p:nvPicPr>
          <p:cNvPr id="7" name="Picture 2" descr="7f27adde-bfa1-4ca5-825b-2dacab87fe3b@Rand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050" y="6308366"/>
            <a:ext cx="1394269" cy="42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illed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4017" y="1937451"/>
            <a:ext cx="7004304" cy="4920549"/>
          </a:xfrm>
          <a:prstGeom prst="rect">
            <a:avLst/>
          </a:prstGeom>
        </p:spPr>
      </p:pic>
      <p:pic>
        <p:nvPicPr>
          <p:cNvPr id="3" name="Billed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6239" y="6247455"/>
            <a:ext cx="1699641" cy="568334"/>
          </a:xfrm>
          <a:prstGeom prst="rect">
            <a:avLst/>
          </a:prstGeom>
        </p:spPr>
      </p:pic>
    </p:spTree>
    <p:extLst>
      <p:ext uri="{BB962C8B-B14F-4D97-AF65-F5344CB8AC3E}">
        <p14:creationId xmlns:p14="http://schemas.microsoft.com/office/powerpoint/2010/main" val="38284171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p:cNvPicPr>
            <a:picLocks noChangeAspect="1"/>
          </p:cNvPicPr>
          <p:nvPr/>
        </p:nvPicPr>
        <p:blipFill rotWithShape="1">
          <a:blip r:embed="rId3"/>
          <a:srcRect l="30718" r="30057"/>
          <a:stretch/>
        </p:blipFill>
        <p:spPr>
          <a:xfrm>
            <a:off x="-154637" y="1853352"/>
            <a:ext cx="2734963" cy="4357814"/>
          </a:xfrm>
          <a:prstGeom prst="rect">
            <a:avLst/>
          </a:prstGeom>
        </p:spPr>
      </p:pic>
      <p:sp>
        <p:nvSpPr>
          <p:cNvPr id="4" name="Oval billedforklaring 3"/>
          <p:cNvSpPr/>
          <p:nvPr/>
        </p:nvSpPr>
        <p:spPr>
          <a:xfrm>
            <a:off x="1018572" y="231918"/>
            <a:ext cx="2291787" cy="1563931"/>
          </a:xfrm>
          <a:prstGeom prst="wedgeEllipseCallout">
            <a:avLst>
              <a:gd name="adj1" fmla="val -19759"/>
              <a:gd name="adj2" fmla="val 8994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solidFill>
                  <a:schemeClr val="tx1"/>
                </a:solidFill>
                <a:latin typeface="Verdana" panose="020B0604030504040204" pitchFamily="34" charset="0"/>
                <a:ea typeface="Verdana" panose="020B0604030504040204" pitchFamily="34" charset="0"/>
              </a:rPr>
              <a:t>psykiske funktioner er afhængige af </a:t>
            </a:r>
            <a:r>
              <a:rPr lang="da-DK" sz="1200" dirty="0" err="1" smtClean="0">
                <a:solidFill>
                  <a:schemeClr val="tx1"/>
                </a:solidFill>
                <a:latin typeface="Verdana" panose="020B0604030504040204" pitchFamily="34" charset="0"/>
                <a:ea typeface="Verdana" panose="020B0604030504040204" pitchFamily="34" charset="0"/>
              </a:rPr>
              <a:t>CNS’s</a:t>
            </a:r>
            <a:r>
              <a:rPr lang="da-DK" sz="1200" dirty="0" smtClean="0">
                <a:solidFill>
                  <a:schemeClr val="tx1"/>
                </a:solidFill>
                <a:latin typeface="Verdana" panose="020B0604030504040204" pitchFamily="34" charset="0"/>
                <a:ea typeface="Verdana" panose="020B0604030504040204" pitchFamily="34" charset="0"/>
              </a:rPr>
              <a:t> </a:t>
            </a:r>
            <a:r>
              <a:rPr lang="da-DK" sz="1200" dirty="0">
                <a:solidFill>
                  <a:schemeClr val="tx1"/>
                </a:solidFill>
                <a:latin typeface="Verdana" panose="020B0604030504040204" pitchFamily="34" charset="0"/>
                <a:ea typeface="Verdana" panose="020B0604030504040204" pitchFamily="34" charset="0"/>
              </a:rPr>
              <a:t>strukturer og funktionalitet</a:t>
            </a:r>
          </a:p>
        </p:txBody>
      </p:sp>
      <p:sp>
        <p:nvSpPr>
          <p:cNvPr id="2" name="Titel 1"/>
          <p:cNvSpPr>
            <a:spLocks noGrp="1"/>
          </p:cNvSpPr>
          <p:nvPr>
            <p:ph type="ctrTitle"/>
          </p:nvPr>
        </p:nvSpPr>
        <p:spPr>
          <a:xfrm>
            <a:off x="4132109" y="326005"/>
            <a:ext cx="7584652" cy="843462"/>
          </a:xfrm>
          <a:ln w="57150">
            <a:solidFill>
              <a:schemeClr val="accent6">
                <a:lumMod val="75000"/>
              </a:schemeClr>
            </a:solidFill>
          </a:ln>
        </p:spPr>
        <p:txBody>
          <a:bodyPr>
            <a:normAutofit/>
          </a:bodyPr>
          <a:lstStyle/>
          <a:p>
            <a:r>
              <a:rPr lang="da-DK" sz="4000" dirty="0" smtClean="0">
                <a:latin typeface="Verdana" panose="020B0604030504040204" pitchFamily="34" charset="0"/>
                <a:ea typeface="Verdana" panose="020B0604030504040204" pitchFamily="34" charset="0"/>
              </a:rPr>
              <a:t>Nervesystemer</a:t>
            </a:r>
            <a:endParaRPr lang="da-DK" sz="4000" dirty="0">
              <a:latin typeface="Verdana" panose="020B0604030504040204" pitchFamily="34" charset="0"/>
              <a:ea typeface="Verdana" panose="020B0604030504040204" pitchFamily="34" charset="0"/>
            </a:endParaRPr>
          </a:p>
        </p:txBody>
      </p:sp>
      <p:sp>
        <p:nvSpPr>
          <p:cNvPr id="3" name="Undertitel 2"/>
          <p:cNvSpPr>
            <a:spLocks noGrp="1"/>
          </p:cNvSpPr>
          <p:nvPr>
            <p:ph type="subTitle" idx="1"/>
          </p:nvPr>
        </p:nvSpPr>
        <p:spPr>
          <a:xfrm>
            <a:off x="2580327" y="1795849"/>
            <a:ext cx="3062828" cy="755761"/>
          </a:xfrm>
          <a:ln w="12700">
            <a:solidFill>
              <a:srgbClr val="FF0000"/>
            </a:solidFill>
          </a:ln>
        </p:spPr>
        <p:txBody>
          <a:bodyPr>
            <a:noAutofit/>
          </a:bodyPr>
          <a:lstStyle/>
          <a:p>
            <a:r>
              <a:rPr lang="da-DK" sz="1400" b="1" dirty="0" smtClean="0">
                <a:latin typeface="Verdana" panose="020B0604030504040204" pitchFamily="34" charset="0"/>
                <a:ea typeface="Verdana" panose="020B0604030504040204" pitchFamily="34" charset="0"/>
              </a:rPr>
              <a:t>Centralnervesystemet CNS  </a:t>
            </a:r>
          </a:p>
          <a:p>
            <a:pPr marL="285750" indent="-285750" algn="l">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Hjerne og rygrad</a:t>
            </a:r>
          </a:p>
          <a:p>
            <a:endParaRPr lang="da-DK" sz="1400" dirty="0" smtClean="0">
              <a:latin typeface="Verdana" panose="020B0604030504040204" pitchFamily="34" charset="0"/>
              <a:ea typeface="Verdana" panose="020B0604030504040204" pitchFamily="34" charset="0"/>
            </a:endParaRPr>
          </a:p>
          <a:p>
            <a:endParaRPr lang="da-DK" sz="1400" dirty="0" smtClean="0">
              <a:latin typeface="Verdana" panose="020B0604030504040204" pitchFamily="34" charset="0"/>
              <a:ea typeface="Verdana" panose="020B0604030504040204" pitchFamily="34" charset="0"/>
            </a:endParaRPr>
          </a:p>
        </p:txBody>
      </p:sp>
      <p:sp>
        <p:nvSpPr>
          <p:cNvPr id="8" name="Undertitel 2"/>
          <p:cNvSpPr txBox="1">
            <a:spLocks/>
          </p:cNvSpPr>
          <p:nvPr/>
        </p:nvSpPr>
        <p:spPr>
          <a:xfrm>
            <a:off x="6244876" y="1795850"/>
            <a:ext cx="3359119" cy="346459"/>
          </a:xfrm>
          <a:prstGeom prst="rect">
            <a:avLst/>
          </a:prstGeom>
          <a:ln w="12700">
            <a:solidFill>
              <a:srgbClr val="FF0000"/>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sz="1400" b="1" dirty="0" smtClean="0">
                <a:latin typeface="Verdana" panose="020B0604030504040204" pitchFamily="34" charset="0"/>
                <a:ea typeface="Verdana" panose="020B0604030504040204" pitchFamily="34" charset="0"/>
              </a:rPr>
              <a:t>Det perifere nervesystem PNS</a:t>
            </a:r>
          </a:p>
        </p:txBody>
      </p:sp>
      <p:cxnSp>
        <p:nvCxnSpPr>
          <p:cNvPr id="10" name="Lige forbindelse 9"/>
          <p:cNvCxnSpPr>
            <a:stCxn id="8" idx="2"/>
          </p:cNvCxnSpPr>
          <p:nvPr/>
        </p:nvCxnSpPr>
        <p:spPr>
          <a:xfrm>
            <a:off x="7924436" y="2142309"/>
            <a:ext cx="2065" cy="409301"/>
          </a:xfrm>
          <a:prstGeom prst="line">
            <a:avLst/>
          </a:prstGeom>
        </p:spPr>
        <p:style>
          <a:lnRef idx="1">
            <a:schemeClr val="dk1"/>
          </a:lnRef>
          <a:fillRef idx="0">
            <a:schemeClr val="dk1"/>
          </a:fillRef>
          <a:effectRef idx="0">
            <a:schemeClr val="dk1"/>
          </a:effectRef>
          <a:fontRef idx="minor">
            <a:schemeClr val="tx1"/>
          </a:fontRef>
        </p:style>
      </p:cxnSp>
      <p:sp>
        <p:nvSpPr>
          <p:cNvPr id="11" name="Tekstfelt 10"/>
          <p:cNvSpPr txBox="1"/>
          <p:nvPr/>
        </p:nvSpPr>
        <p:spPr>
          <a:xfrm>
            <a:off x="4653173" y="2838994"/>
            <a:ext cx="2891246" cy="677108"/>
          </a:xfrm>
          <a:prstGeom prst="rect">
            <a:avLst/>
          </a:prstGeom>
          <a:noFill/>
          <a:ln w="12700">
            <a:solidFill>
              <a:schemeClr val="tx1"/>
            </a:solidFill>
          </a:ln>
        </p:spPr>
        <p:txBody>
          <a:bodyPr wrap="square" rtlCol="0">
            <a:spAutoFit/>
          </a:bodyPr>
          <a:lstStyle/>
          <a:p>
            <a:pPr algn="ctr"/>
            <a:r>
              <a:rPr lang="da-DK" sz="1400" b="1" dirty="0" smtClean="0">
                <a:latin typeface="Verdana" panose="020B0604030504040204" pitchFamily="34" charset="0"/>
                <a:ea typeface="Verdana" panose="020B0604030504040204" pitchFamily="34" charset="0"/>
              </a:rPr>
              <a:t>Somatiske nervesystem</a:t>
            </a:r>
          </a:p>
          <a:p>
            <a:pPr algn="ctr"/>
            <a:r>
              <a:rPr lang="da-DK" sz="1200" dirty="0" smtClean="0">
                <a:latin typeface="Verdana" panose="020B0604030504040204" pitchFamily="34" charset="0"/>
                <a:ea typeface="Verdana" panose="020B0604030504040204" pitchFamily="34" charset="0"/>
              </a:rPr>
              <a:t>Hud/muskler</a:t>
            </a:r>
          </a:p>
          <a:p>
            <a:pPr algn="ctr"/>
            <a:r>
              <a:rPr lang="da-DK" sz="1200" dirty="0" smtClean="0">
                <a:latin typeface="Verdana" panose="020B0604030504040204" pitchFamily="34" charset="0"/>
                <a:ea typeface="Verdana" panose="020B0604030504040204" pitchFamily="34" charset="0"/>
              </a:rPr>
              <a:t>Viljestyret</a:t>
            </a:r>
            <a:endParaRPr lang="da-DK" sz="1200" dirty="0">
              <a:latin typeface="Verdana" panose="020B0604030504040204" pitchFamily="34" charset="0"/>
              <a:ea typeface="Verdana" panose="020B0604030504040204" pitchFamily="34" charset="0"/>
            </a:endParaRPr>
          </a:p>
        </p:txBody>
      </p:sp>
      <p:sp>
        <p:nvSpPr>
          <p:cNvPr id="12" name="Tekstfelt 11"/>
          <p:cNvSpPr txBox="1"/>
          <p:nvPr/>
        </p:nvSpPr>
        <p:spPr>
          <a:xfrm>
            <a:off x="8158373" y="2838993"/>
            <a:ext cx="2891246" cy="677108"/>
          </a:xfrm>
          <a:prstGeom prst="rect">
            <a:avLst/>
          </a:prstGeom>
          <a:noFill/>
          <a:ln w="12700">
            <a:solidFill>
              <a:schemeClr val="tx1"/>
            </a:solidFill>
          </a:ln>
        </p:spPr>
        <p:txBody>
          <a:bodyPr wrap="square" rtlCol="0">
            <a:spAutoFit/>
          </a:bodyPr>
          <a:lstStyle/>
          <a:p>
            <a:pPr algn="ctr"/>
            <a:r>
              <a:rPr lang="da-DK" sz="1400" b="1" dirty="0">
                <a:latin typeface="Verdana" panose="020B0604030504040204" pitchFamily="34" charset="0"/>
                <a:ea typeface="Verdana" panose="020B0604030504040204" pitchFamily="34" charset="0"/>
              </a:rPr>
              <a:t>A</a:t>
            </a:r>
            <a:r>
              <a:rPr lang="da-DK" sz="1400" b="1" dirty="0" smtClean="0">
                <a:latin typeface="Verdana" panose="020B0604030504040204" pitchFamily="34" charset="0"/>
                <a:ea typeface="Verdana" panose="020B0604030504040204" pitchFamily="34" charset="0"/>
              </a:rPr>
              <a:t>utonome nervesystem</a:t>
            </a:r>
          </a:p>
          <a:p>
            <a:pPr algn="ctr"/>
            <a:r>
              <a:rPr lang="da-DK" sz="1200" dirty="0" smtClean="0">
                <a:latin typeface="Verdana" panose="020B0604030504040204" pitchFamily="34" charset="0"/>
                <a:ea typeface="Verdana" panose="020B0604030504040204" pitchFamily="34" charset="0"/>
              </a:rPr>
              <a:t>Indre organer</a:t>
            </a:r>
          </a:p>
          <a:p>
            <a:pPr algn="ctr"/>
            <a:r>
              <a:rPr lang="da-DK" sz="1200" dirty="0" smtClean="0">
                <a:latin typeface="Verdana" panose="020B0604030504040204" pitchFamily="34" charset="0"/>
                <a:ea typeface="Verdana" panose="020B0604030504040204" pitchFamily="34" charset="0"/>
              </a:rPr>
              <a:t>Ikke viljestyret</a:t>
            </a:r>
            <a:endParaRPr lang="da-DK" sz="1200" dirty="0">
              <a:latin typeface="Verdana" panose="020B0604030504040204" pitchFamily="34" charset="0"/>
              <a:ea typeface="Verdana" panose="020B0604030504040204" pitchFamily="34" charset="0"/>
            </a:endParaRPr>
          </a:p>
        </p:txBody>
      </p:sp>
      <p:cxnSp>
        <p:nvCxnSpPr>
          <p:cNvPr id="14" name="Lige forbindelse 13"/>
          <p:cNvCxnSpPr/>
          <p:nvPr/>
        </p:nvCxnSpPr>
        <p:spPr>
          <a:xfrm flipH="1">
            <a:off x="6098796" y="2551611"/>
            <a:ext cx="1677496" cy="0"/>
          </a:xfrm>
          <a:prstGeom prst="line">
            <a:avLst/>
          </a:prstGeom>
        </p:spPr>
        <p:style>
          <a:lnRef idx="1">
            <a:schemeClr val="dk1"/>
          </a:lnRef>
          <a:fillRef idx="0">
            <a:schemeClr val="dk1"/>
          </a:fillRef>
          <a:effectRef idx="0">
            <a:schemeClr val="dk1"/>
          </a:effectRef>
          <a:fontRef idx="minor">
            <a:schemeClr val="tx1"/>
          </a:fontRef>
        </p:style>
      </p:cxnSp>
      <p:cxnSp>
        <p:nvCxnSpPr>
          <p:cNvPr id="16" name="Lige forbindelse 15"/>
          <p:cNvCxnSpPr>
            <a:endCxn id="11" idx="0"/>
          </p:cNvCxnSpPr>
          <p:nvPr/>
        </p:nvCxnSpPr>
        <p:spPr>
          <a:xfrm>
            <a:off x="6098796" y="2551611"/>
            <a:ext cx="0" cy="287383"/>
          </a:xfrm>
          <a:prstGeom prst="line">
            <a:avLst/>
          </a:prstGeom>
        </p:spPr>
        <p:style>
          <a:lnRef idx="1">
            <a:schemeClr val="dk1"/>
          </a:lnRef>
          <a:fillRef idx="0">
            <a:schemeClr val="dk1"/>
          </a:fillRef>
          <a:effectRef idx="0">
            <a:schemeClr val="dk1"/>
          </a:effectRef>
          <a:fontRef idx="minor">
            <a:schemeClr val="tx1"/>
          </a:fontRef>
        </p:style>
      </p:cxnSp>
      <p:cxnSp>
        <p:nvCxnSpPr>
          <p:cNvPr id="20" name="Lige forbindelse 19"/>
          <p:cNvCxnSpPr/>
          <p:nvPr/>
        </p:nvCxnSpPr>
        <p:spPr>
          <a:xfrm>
            <a:off x="7776291" y="2551611"/>
            <a:ext cx="1827705" cy="0"/>
          </a:xfrm>
          <a:prstGeom prst="line">
            <a:avLst/>
          </a:prstGeom>
        </p:spPr>
        <p:style>
          <a:lnRef idx="1">
            <a:schemeClr val="dk1"/>
          </a:lnRef>
          <a:fillRef idx="0">
            <a:schemeClr val="dk1"/>
          </a:fillRef>
          <a:effectRef idx="0">
            <a:schemeClr val="dk1"/>
          </a:effectRef>
          <a:fontRef idx="minor">
            <a:schemeClr val="tx1"/>
          </a:fontRef>
        </p:style>
      </p:cxnSp>
      <p:cxnSp>
        <p:nvCxnSpPr>
          <p:cNvPr id="22" name="Lige forbindelse 21"/>
          <p:cNvCxnSpPr>
            <a:stCxn id="12" idx="0"/>
          </p:cNvCxnSpPr>
          <p:nvPr/>
        </p:nvCxnSpPr>
        <p:spPr>
          <a:xfrm flipV="1">
            <a:off x="9603996" y="2551611"/>
            <a:ext cx="0" cy="287382"/>
          </a:xfrm>
          <a:prstGeom prst="line">
            <a:avLst/>
          </a:prstGeom>
        </p:spPr>
        <p:style>
          <a:lnRef idx="1">
            <a:schemeClr val="dk1"/>
          </a:lnRef>
          <a:fillRef idx="0">
            <a:schemeClr val="dk1"/>
          </a:fillRef>
          <a:effectRef idx="0">
            <a:schemeClr val="dk1"/>
          </a:effectRef>
          <a:fontRef idx="minor">
            <a:schemeClr val="tx1"/>
          </a:fontRef>
        </p:style>
      </p:cxnSp>
      <p:sp>
        <p:nvSpPr>
          <p:cNvPr id="24" name="Tekstfelt 23"/>
          <p:cNvSpPr txBox="1"/>
          <p:nvPr/>
        </p:nvSpPr>
        <p:spPr>
          <a:xfrm>
            <a:off x="4495302" y="4032259"/>
            <a:ext cx="3206987" cy="2708434"/>
          </a:xfrm>
          <a:prstGeom prst="rect">
            <a:avLst/>
          </a:prstGeom>
          <a:noFill/>
          <a:ln w="12700">
            <a:solidFill>
              <a:schemeClr val="tx1"/>
            </a:solidFill>
          </a:ln>
        </p:spPr>
        <p:txBody>
          <a:bodyPr wrap="square" rtlCol="0">
            <a:spAutoFit/>
          </a:bodyPr>
          <a:lstStyle/>
          <a:p>
            <a:pPr algn="ctr"/>
            <a:r>
              <a:rPr lang="da-DK" sz="1400" b="1" dirty="0" smtClean="0">
                <a:latin typeface="Verdana" panose="020B0604030504040204" pitchFamily="34" charset="0"/>
                <a:ea typeface="Verdana" panose="020B0604030504040204" pitchFamily="34" charset="0"/>
              </a:rPr>
              <a:t>Sympatisk</a:t>
            </a:r>
          </a:p>
          <a:p>
            <a:pPr marL="285750" indent="-285750">
              <a:lnSpc>
                <a:spcPct val="150000"/>
              </a:lnSpc>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Mobiliserer kroppens systemer</a:t>
            </a:r>
          </a:p>
          <a:p>
            <a:pPr marL="285750" indent="-285750">
              <a:lnSpc>
                <a:spcPct val="150000"/>
              </a:lnSpc>
              <a:buFont typeface="Arial" panose="020B0604020202020204" pitchFamily="34" charset="0"/>
              <a:buChar char="•"/>
            </a:pPr>
            <a:r>
              <a:rPr lang="da-DK" sz="1200" dirty="0">
                <a:latin typeface="Verdana" panose="020B0604030504040204" pitchFamily="34" charset="0"/>
                <a:ea typeface="Verdana" panose="020B0604030504040204" pitchFamily="34" charset="0"/>
              </a:rPr>
              <a:t>A</a:t>
            </a:r>
            <a:r>
              <a:rPr lang="da-DK" sz="1200" dirty="0" smtClean="0">
                <a:latin typeface="Verdana" panose="020B0604030504040204" pitchFamily="34" charset="0"/>
                <a:ea typeface="Verdana" panose="020B0604030504040204" pitchFamily="34" charset="0"/>
              </a:rPr>
              <a:t>ktiveringssystem</a:t>
            </a:r>
          </a:p>
          <a:p>
            <a:pPr marL="285750" indent="-285750">
              <a:lnSpc>
                <a:spcPct val="150000"/>
              </a:lnSpc>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Kamp/flugt reaktioner</a:t>
            </a:r>
            <a:endParaRPr lang="da-DK" sz="1200" dirty="0">
              <a:latin typeface="Verdana" panose="020B0604030504040204" pitchFamily="34" charset="0"/>
              <a:ea typeface="Verdana" panose="020B0604030504040204" pitchFamily="34" charset="0"/>
            </a:endParaRPr>
          </a:p>
          <a:p>
            <a:pPr marL="285750" indent="-285750">
              <a:lnSpc>
                <a:spcPct val="150000"/>
              </a:lnSpc>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Høj </a:t>
            </a:r>
            <a:r>
              <a:rPr lang="da-DK" sz="1200" dirty="0" err="1" smtClean="0">
                <a:latin typeface="Verdana" panose="020B0604030504040204" pitchFamily="34" charset="0"/>
                <a:ea typeface="Verdana" panose="020B0604030504040204" pitchFamily="34" charset="0"/>
              </a:rPr>
              <a:t>arousal</a:t>
            </a:r>
            <a:endParaRPr lang="da-DK" sz="1200" dirty="0" smtClean="0">
              <a:latin typeface="Verdana" panose="020B0604030504040204" pitchFamily="34" charset="0"/>
              <a:ea typeface="Verdana" panose="020B0604030504040204" pitchFamily="34" charset="0"/>
            </a:endParaRPr>
          </a:p>
          <a:p>
            <a:pPr marL="285750" indent="-285750">
              <a:lnSpc>
                <a:spcPct val="150000"/>
              </a:lnSpc>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Øger hjerterytmen og blodtrykket</a:t>
            </a:r>
          </a:p>
          <a:p>
            <a:pPr marL="285750" indent="-285750">
              <a:lnSpc>
                <a:spcPct val="150000"/>
              </a:lnSpc>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Forøger </a:t>
            </a:r>
            <a:r>
              <a:rPr lang="da-DK" sz="1200" dirty="0" err="1" smtClean="0">
                <a:latin typeface="Verdana" panose="020B0604030504040204" pitchFamily="34" charset="0"/>
                <a:ea typeface="Verdana" panose="020B0604030504040204" pitchFamily="34" charset="0"/>
              </a:rPr>
              <a:t>muskeltonus</a:t>
            </a:r>
            <a:endParaRPr lang="da-DK" sz="1200" dirty="0" smtClean="0">
              <a:latin typeface="Verdana" panose="020B0604030504040204" pitchFamily="34" charset="0"/>
              <a:ea typeface="Verdana" panose="020B0604030504040204" pitchFamily="34" charset="0"/>
            </a:endParaRPr>
          </a:p>
          <a:p>
            <a:pPr marL="285750" indent="-285750">
              <a:lnSpc>
                <a:spcPct val="150000"/>
              </a:lnSpc>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Udløser glukose og insulin</a:t>
            </a:r>
          </a:p>
          <a:p>
            <a:pPr marL="285750" indent="-285750">
              <a:lnSpc>
                <a:spcPct val="150000"/>
              </a:lnSpc>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Aktiverer seksuel adfærd</a:t>
            </a:r>
          </a:p>
          <a:p>
            <a:endParaRPr lang="da-DK" sz="1200" dirty="0" smtClean="0">
              <a:latin typeface="Verdana" panose="020B0604030504040204" pitchFamily="34" charset="0"/>
              <a:ea typeface="Verdana" panose="020B0604030504040204" pitchFamily="34" charset="0"/>
            </a:endParaRPr>
          </a:p>
        </p:txBody>
      </p:sp>
      <p:sp>
        <p:nvSpPr>
          <p:cNvPr id="26" name="Tekstfelt 25"/>
          <p:cNvSpPr txBox="1"/>
          <p:nvPr/>
        </p:nvSpPr>
        <p:spPr>
          <a:xfrm>
            <a:off x="8260733" y="4032259"/>
            <a:ext cx="2975072" cy="2800767"/>
          </a:xfrm>
          <a:prstGeom prst="rect">
            <a:avLst/>
          </a:prstGeom>
          <a:noFill/>
          <a:ln w="12700">
            <a:solidFill>
              <a:schemeClr val="tx1"/>
            </a:solidFill>
          </a:ln>
        </p:spPr>
        <p:txBody>
          <a:bodyPr wrap="square" rtlCol="0">
            <a:spAutoFit/>
          </a:bodyPr>
          <a:lstStyle/>
          <a:p>
            <a:pPr algn="ctr"/>
            <a:r>
              <a:rPr lang="da-DK" sz="1400" b="1" dirty="0" smtClean="0">
                <a:latin typeface="Verdana" panose="020B0604030504040204" pitchFamily="34" charset="0"/>
                <a:ea typeface="Verdana" panose="020B0604030504040204" pitchFamily="34" charset="0"/>
              </a:rPr>
              <a:t>Parasympatisk</a:t>
            </a:r>
          </a:p>
          <a:p>
            <a:pPr marL="285750" indent="-285750">
              <a:lnSpc>
                <a:spcPct val="150000"/>
              </a:lnSpc>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Normaliserer kroppens systemer</a:t>
            </a:r>
          </a:p>
          <a:p>
            <a:pPr marL="285750" indent="-285750">
              <a:lnSpc>
                <a:spcPct val="150000"/>
              </a:lnSpc>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Beroligelsessystem</a:t>
            </a:r>
          </a:p>
          <a:p>
            <a:pPr marL="285750" indent="-285750">
              <a:lnSpc>
                <a:spcPct val="150000"/>
              </a:lnSpc>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Dæmper hjerteaktivitet</a:t>
            </a:r>
          </a:p>
          <a:p>
            <a:pPr marL="285750" indent="-285750">
              <a:lnSpc>
                <a:spcPct val="150000"/>
              </a:lnSpc>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Fastfrysning/ ”gå-død” </a:t>
            </a:r>
          </a:p>
          <a:p>
            <a:pPr marL="285750" indent="-285750">
              <a:lnSpc>
                <a:spcPct val="150000"/>
              </a:lnSpc>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Opbygger kropsenergi og gavner cellevækst</a:t>
            </a:r>
          </a:p>
          <a:p>
            <a:pPr marL="285750" indent="-285750">
              <a:lnSpc>
                <a:spcPct val="150000"/>
              </a:lnSpc>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Muskelafslappende</a:t>
            </a:r>
          </a:p>
          <a:p>
            <a:pPr marL="285750" indent="-285750">
              <a:lnSpc>
                <a:spcPct val="150000"/>
              </a:lnSpc>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Udløser tårer og savl</a:t>
            </a:r>
          </a:p>
          <a:p>
            <a:pPr marL="285750" indent="-285750">
              <a:lnSpc>
                <a:spcPct val="150000"/>
              </a:lnSpc>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Hvile og fordøjelses reaktioner</a:t>
            </a:r>
            <a:endParaRPr lang="da-DK" sz="1200" dirty="0">
              <a:latin typeface="Verdana" panose="020B0604030504040204" pitchFamily="34" charset="0"/>
              <a:ea typeface="Verdana" panose="020B0604030504040204" pitchFamily="34" charset="0"/>
            </a:endParaRPr>
          </a:p>
        </p:txBody>
      </p:sp>
      <p:cxnSp>
        <p:nvCxnSpPr>
          <p:cNvPr id="28" name="Lige forbindelse 27"/>
          <p:cNvCxnSpPr>
            <a:stCxn id="12" idx="2"/>
          </p:cNvCxnSpPr>
          <p:nvPr/>
        </p:nvCxnSpPr>
        <p:spPr>
          <a:xfrm flipH="1">
            <a:off x="9603995" y="3516101"/>
            <a:ext cx="1" cy="158916"/>
          </a:xfrm>
          <a:prstGeom prst="line">
            <a:avLst/>
          </a:prstGeom>
        </p:spPr>
        <p:style>
          <a:lnRef idx="1">
            <a:schemeClr val="dk1"/>
          </a:lnRef>
          <a:fillRef idx="0">
            <a:schemeClr val="dk1"/>
          </a:fillRef>
          <a:effectRef idx="0">
            <a:schemeClr val="dk1"/>
          </a:effectRef>
          <a:fontRef idx="minor">
            <a:schemeClr val="tx1"/>
          </a:fontRef>
        </p:style>
      </p:cxnSp>
      <p:cxnSp>
        <p:nvCxnSpPr>
          <p:cNvPr id="30" name="Lige forbindelse 29"/>
          <p:cNvCxnSpPr>
            <a:stCxn id="24" idx="0"/>
          </p:cNvCxnSpPr>
          <p:nvPr/>
        </p:nvCxnSpPr>
        <p:spPr>
          <a:xfrm flipV="1">
            <a:off x="6098796" y="3675017"/>
            <a:ext cx="0" cy="357242"/>
          </a:xfrm>
          <a:prstGeom prst="line">
            <a:avLst/>
          </a:prstGeom>
        </p:spPr>
        <p:style>
          <a:lnRef idx="1">
            <a:schemeClr val="dk1"/>
          </a:lnRef>
          <a:fillRef idx="0">
            <a:schemeClr val="dk1"/>
          </a:fillRef>
          <a:effectRef idx="0">
            <a:schemeClr val="dk1"/>
          </a:effectRef>
          <a:fontRef idx="minor">
            <a:schemeClr val="tx1"/>
          </a:fontRef>
        </p:style>
      </p:cxnSp>
      <p:cxnSp>
        <p:nvCxnSpPr>
          <p:cNvPr id="32" name="Lige forbindelse 31"/>
          <p:cNvCxnSpPr/>
          <p:nvPr/>
        </p:nvCxnSpPr>
        <p:spPr>
          <a:xfrm flipH="1" flipV="1">
            <a:off x="6098796" y="3675017"/>
            <a:ext cx="3505199" cy="3355"/>
          </a:xfrm>
          <a:prstGeom prst="line">
            <a:avLst/>
          </a:prstGeom>
        </p:spPr>
        <p:style>
          <a:lnRef idx="1">
            <a:schemeClr val="dk1"/>
          </a:lnRef>
          <a:fillRef idx="0">
            <a:schemeClr val="dk1"/>
          </a:fillRef>
          <a:effectRef idx="0">
            <a:schemeClr val="dk1"/>
          </a:effectRef>
          <a:fontRef idx="minor">
            <a:schemeClr val="tx1"/>
          </a:fontRef>
        </p:style>
      </p:cxnSp>
      <p:sp>
        <p:nvSpPr>
          <p:cNvPr id="15" name="Ellipse 14"/>
          <p:cNvSpPr/>
          <p:nvPr/>
        </p:nvSpPr>
        <p:spPr>
          <a:xfrm>
            <a:off x="1699875" y="4576718"/>
            <a:ext cx="2038609" cy="1390813"/>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a-DK" sz="1200" dirty="0" smtClean="0">
                <a:solidFill>
                  <a:schemeClr val="bg1"/>
                </a:solidFill>
                <a:latin typeface="Verdana" panose="020B0604030504040204" pitchFamily="34" charset="0"/>
                <a:ea typeface="Verdana" panose="020B0604030504040204" pitchFamily="34" charset="0"/>
              </a:rPr>
              <a:t>Stimulerer hjernestammen til at udløse adrenalin og noradrenalin</a:t>
            </a:r>
            <a:endParaRPr lang="da-DK" sz="1200" dirty="0">
              <a:solidFill>
                <a:schemeClr val="bg1"/>
              </a:solidFill>
              <a:latin typeface="Verdana" panose="020B0604030504040204" pitchFamily="34" charset="0"/>
              <a:ea typeface="Verdana" panose="020B0604030504040204" pitchFamily="34" charset="0"/>
            </a:endParaRPr>
          </a:p>
        </p:txBody>
      </p:sp>
      <p:sp>
        <p:nvSpPr>
          <p:cNvPr id="19" name="Højrepil 18"/>
          <p:cNvSpPr/>
          <p:nvPr/>
        </p:nvSpPr>
        <p:spPr>
          <a:xfrm flipH="1">
            <a:off x="3827986" y="5157775"/>
            <a:ext cx="488312" cy="22870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33" name="Lige forbindelse 32"/>
          <p:cNvCxnSpPr/>
          <p:nvPr/>
        </p:nvCxnSpPr>
        <p:spPr>
          <a:xfrm>
            <a:off x="9603995" y="3675017"/>
            <a:ext cx="654702" cy="0"/>
          </a:xfrm>
          <a:prstGeom prst="line">
            <a:avLst/>
          </a:prstGeom>
        </p:spPr>
        <p:style>
          <a:lnRef idx="1">
            <a:schemeClr val="dk1"/>
          </a:lnRef>
          <a:fillRef idx="0">
            <a:schemeClr val="dk1"/>
          </a:fillRef>
          <a:effectRef idx="0">
            <a:schemeClr val="dk1"/>
          </a:effectRef>
          <a:fontRef idx="minor">
            <a:schemeClr val="tx1"/>
          </a:fontRef>
        </p:style>
      </p:cxnSp>
      <p:cxnSp>
        <p:nvCxnSpPr>
          <p:cNvPr id="36" name="Lige forbindelse 35"/>
          <p:cNvCxnSpPr/>
          <p:nvPr/>
        </p:nvCxnSpPr>
        <p:spPr>
          <a:xfrm flipV="1">
            <a:off x="10258697" y="3675017"/>
            <a:ext cx="0" cy="357242"/>
          </a:xfrm>
          <a:prstGeom prst="line">
            <a:avLst/>
          </a:prstGeom>
        </p:spPr>
        <p:style>
          <a:lnRef idx="1">
            <a:schemeClr val="dk1"/>
          </a:lnRef>
          <a:fillRef idx="0">
            <a:schemeClr val="dk1"/>
          </a:fillRef>
          <a:effectRef idx="0">
            <a:schemeClr val="dk1"/>
          </a:effectRef>
          <a:fontRef idx="minor">
            <a:schemeClr val="tx1"/>
          </a:fontRef>
        </p:style>
      </p:cxnSp>
      <p:sp>
        <p:nvSpPr>
          <p:cNvPr id="6" name="Ellipse 5"/>
          <p:cNvSpPr/>
          <p:nvPr/>
        </p:nvSpPr>
        <p:spPr>
          <a:xfrm>
            <a:off x="10057573" y="1289902"/>
            <a:ext cx="2077006" cy="14054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a-DK" sz="1200" dirty="0" smtClean="0">
                <a:latin typeface="Verdana" panose="020B0604030504040204" pitchFamily="34" charset="0"/>
                <a:ea typeface="Verdana" panose="020B0604030504040204" pitchFamily="34" charset="0"/>
              </a:rPr>
              <a:t>Styrers overordnet af hjernestammen og </a:t>
            </a:r>
            <a:r>
              <a:rPr lang="da-DK" sz="1200" dirty="0" err="1" smtClean="0">
                <a:latin typeface="Verdana" panose="020B0604030504040204" pitchFamily="34" charset="0"/>
                <a:ea typeface="Verdana" panose="020B0604030504040204" pitchFamily="34" charset="0"/>
              </a:rPr>
              <a:t>hypothalamus</a:t>
            </a:r>
            <a:endParaRPr lang="da-DK" sz="1200" dirty="0">
              <a:latin typeface="Verdana" panose="020B0604030504040204" pitchFamily="34" charset="0"/>
              <a:ea typeface="Verdana" panose="020B0604030504040204" pitchFamily="34" charset="0"/>
            </a:endParaRPr>
          </a:p>
        </p:txBody>
      </p:sp>
      <p:cxnSp>
        <p:nvCxnSpPr>
          <p:cNvPr id="13" name="Lige pilforbindelse 12"/>
          <p:cNvCxnSpPr>
            <a:stCxn id="6" idx="3"/>
          </p:cNvCxnSpPr>
          <p:nvPr/>
        </p:nvCxnSpPr>
        <p:spPr>
          <a:xfrm flipH="1">
            <a:off x="10258697" y="2489486"/>
            <a:ext cx="103046" cy="2058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471820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3"/>
          <a:stretch>
            <a:fillRect/>
          </a:stretch>
        </p:blipFill>
        <p:spPr>
          <a:xfrm>
            <a:off x="409303" y="96299"/>
            <a:ext cx="11207931" cy="1182727"/>
          </a:xfrm>
          <a:prstGeom prst="rect">
            <a:avLst/>
          </a:prstGeom>
        </p:spPr>
      </p:pic>
      <p:pic>
        <p:nvPicPr>
          <p:cNvPr id="4" name="Billede 3"/>
          <p:cNvPicPr>
            <a:picLocks noChangeAspect="1"/>
          </p:cNvPicPr>
          <p:nvPr/>
        </p:nvPicPr>
        <p:blipFill>
          <a:blip r:embed="rId4"/>
          <a:stretch>
            <a:fillRect/>
          </a:stretch>
        </p:blipFill>
        <p:spPr>
          <a:xfrm>
            <a:off x="3290622" y="2314437"/>
            <a:ext cx="4956478" cy="4346825"/>
          </a:xfrm>
          <a:prstGeom prst="rect">
            <a:avLst/>
          </a:prstGeom>
        </p:spPr>
      </p:pic>
      <p:sp>
        <p:nvSpPr>
          <p:cNvPr id="6" name="Tekstfelt 5"/>
          <p:cNvSpPr txBox="1"/>
          <p:nvPr/>
        </p:nvSpPr>
        <p:spPr>
          <a:xfrm>
            <a:off x="3744687" y="5033554"/>
            <a:ext cx="931816" cy="276999"/>
          </a:xfrm>
          <a:prstGeom prst="rect">
            <a:avLst/>
          </a:prstGeom>
          <a:solidFill>
            <a:schemeClr val="bg1"/>
          </a:solidFill>
        </p:spPr>
        <p:txBody>
          <a:bodyPr wrap="square" rtlCol="0">
            <a:spAutoFit/>
          </a:bodyPr>
          <a:lstStyle/>
          <a:p>
            <a:r>
              <a:rPr lang="da-DK" sz="1200" dirty="0" smtClean="0"/>
              <a:t>hypofysen</a:t>
            </a:r>
            <a:endParaRPr lang="da-DK" sz="1200" dirty="0"/>
          </a:p>
        </p:txBody>
      </p:sp>
      <p:sp>
        <p:nvSpPr>
          <p:cNvPr id="7" name="Tekstfelt 6"/>
          <p:cNvSpPr txBox="1"/>
          <p:nvPr/>
        </p:nvSpPr>
        <p:spPr>
          <a:xfrm>
            <a:off x="3501081" y="5033554"/>
            <a:ext cx="1070919" cy="276999"/>
          </a:xfrm>
          <a:prstGeom prst="rect">
            <a:avLst/>
          </a:prstGeom>
          <a:solidFill>
            <a:schemeClr val="bg1"/>
          </a:solidFill>
        </p:spPr>
        <p:txBody>
          <a:bodyPr wrap="square" rtlCol="0">
            <a:spAutoFit/>
          </a:bodyPr>
          <a:lstStyle/>
          <a:p>
            <a:r>
              <a:rPr lang="da-DK" sz="1200" dirty="0" err="1" smtClean="0"/>
              <a:t>hypothalamus</a:t>
            </a:r>
            <a:endParaRPr lang="da-DK" sz="1200" dirty="0"/>
          </a:p>
        </p:txBody>
      </p:sp>
      <p:cxnSp>
        <p:nvCxnSpPr>
          <p:cNvPr id="9" name="Lige forbindelse 8"/>
          <p:cNvCxnSpPr/>
          <p:nvPr/>
        </p:nvCxnSpPr>
        <p:spPr>
          <a:xfrm flipH="1">
            <a:off x="4432663" y="5024845"/>
            <a:ext cx="139337" cy="60960"/>
          </a:xfrm>
          <a:prstGeom prst="line">
            <a:avLst/>
          </a:prstGeom>
        </p:spPr>
        <p:style>
          <a:lnRef idx="1">
            <a:schemeClr val="dk1"/>
          </a:lnRef>
          <a:fillRef idx="0">
            <a:schemeClr val="dk1"/>
          </a:fillRef>
          <a:effectRef idx="0">
            <a:schemeClr val="dk1"/>
          </a:effectRef>
          <a:fontRef idx="minor">
            <a:schemeClr val="tx1"/>
          </a:fontRef>
        </p:style>
      </p:cxnSp>
      <p:sp>
        <p:nvSpPr>
          <p:cNvPr id="10" name="Tekstfelt 9"/>
          <p:cNvSpPr txBox="1"/>
          <p:nvPr/>
        </p:nvSpPr>
        <p:spPr>
          <a:xfrm>
            <a:off x="460419" y="1838592"/>
            <a:ext cx="2455817" cy="1877437"/>
          </a:xfrm>
          <a:prstGeom prst="rect">
            <a:avLst/>
          </a:prstGeom>
          <a:solidFill>
            <a:srgbClr val="FF66FF"/>
          </a:solidFill>
          <a:ln w="12700">
            <a:solidFill>
              <a:schemeClr val="tx1"/>
            </a:solidFill>
          </a:ln>
        </p:spPr>
        <p:txBody>
          <a:bodyPr wrap="square" rtlCol="0">
            <a:spAutoFit/>
          </a:bodyPr>
          <a:lstStyle/>
          <a:p>
            <a:pPr algn="ctr"/>
            <a:r>
              <a:rPr lang="da-DK" sz="1400" b="1" dirty="0" err="1" smtClean="0">
                <a:latin typeface="Verdana" panose="020B0604030504040204" pitchFamily="34" charset="0"/>
                <a:ea typeface="Verdana" panose="020B0604030504040204" pitchFamily="34" charset="0"/>
              </a:rPr>
              <a:t>Hypothalamus</a:t>
            </a:r>
            <a:endParaRPr lang="da-DK" sz="1400" b="1" dirty="0" smtClean="0">
              <a:latin typeface="Verdana" panose="020B0604030504040204" pitchFamily="34" charset="0"/>
              <a:ea typeface="Verdana" panose="020B0604030504040204" pitchFamily="34" charset="0"/>
            </a:endParaRPr>
          </a:p>
          <a:p>
            <a:pPr algn="ctr"/>
            <a:endParaRPr lang="da-DK" sz="1400" b="1" dirty="0" smtClean="0">
              <a:latin typeface="Verdana" panose="020B0604030504040204" pitchFamily="34" charset="0"/>
              <a:ea typeface="Verdana" panose="020B0604030504040204" pitchFamily="34" charset="0"/>
            </a:endParaRPr>
          </a:p>
          <a:p>
            <a:pPr algn="ctr"/>
            <a:r>
              <a:rPr lang="da-DK" sz="1200" dirty="0" smtClean="0">
                <a:latin typeface="Verdana" panose="020B0604030504040204" pitchFamily="34" charset="0"/>
                <a:ea typeface="Verdana" panose="020B0604030504040204" pitchFamily="34" charset="0"/>
              </a:rPr>
              <a:t>Hjernens HFI relæ, screener og skaber balance</a:t>
            </a:r>
          </a:p>
          <a:p>
            <a:pPr algn="ctr"/>
            <a:endParaRPr lang="da-DK" sz="1200" dirty="0" smtClean="0">
              <a:latin typeface="Verdana" panose="020B0604030504040204" pitchFamily="34" charset="0"/>
              <a:ea typeface="Verdana" panose="020B0604030504040204" pitchFamily="34" charset="0"/>
            </a:endParaRPr>
          </a:p>
          <a:p>
            <a:pPr algn="ctr"/>
            <a:r>
              <a:rPr lang="da-DK" sz="1200" dirty="0" smtClean="0">
                <a:latin typeface="Verdana" panose="020B0604030504040204" pitchFamily="34" charset="0"/>
                <a:ea typeface="Verdana" panose="020B0604030504040204" pitchFamily="34" charset="0"/>
              </a:rPr>
              <a:t>CFR </a:t>
            </a:r>
            <a:r>
              <a:rPr lang="da-DK" sz="800" dirty="0" smtClean="0">
                <a:latin typeface="Verdana" panose="020B0604030504040204" pitchFamily="34" charset="0"/>
                <a:ea typeface="Verdana" panose="020B0604030504040204" pitchFamily="34" charset="0"/>
              </a:rPr>
              <a:t>(aktiverende </a:t>
            </a:r>
            <a:r>
              <a:rPr lang="da-DK" sz="800" dirty="0" err="1" smtClean="0">
                <a:latin typeface="Verdana" panose="020B0604030504040204" pitchFamily="34" charset="0"/>
                <a:ea typeface="Verdana" panose="020B0604030504040204" pitchFamily="34" charset="0"/>
              </a:rPr>
              <a:t>neurotransmitterstof</a:t>
            </a:r>
            <a:r>
              <a:rPr lang="da-DK" sz="800" dirty="0" smtClean="0">
                <a:latin typeface="Verdana" panose="020B0604030504040204" pitchFamily="34" charset="0"/>
                <a:ea typeface="Verdana" panose="020B0604030504040204" pitchFamily="34" charset="0"/>
              </a:rPr>
              <a:t>) </a:t>
            </a:r>
            <a:r>
              <a:rPr lang="da-DK" sz="1200" dirty="0" smtClean="0">
                <a:latin typeface="Verdana" panose="020B0604030504040204" pitchFamily="34" charset="0"/>
                <a:ea typeface="Verdana" panose="020B0604030504040204" pitchFamily="34" charset="0"/>
              </a:rPr>
              <a:t>som</a:t>
            </a:r>
            <a:r>
              <a:rPr lang="da-DK" sz="800" dirty="0" smtClean="0">
                <a:latin typeface="Verdana" panose="020B0604030504040204" pitchFamily="34" charset="0"/>
                <a:ea typeface="Verdana" panose="020B0604030504040204" pitchFamily="34" charset="0"/>
              </a:rPr>
              <a:t> </a:t>
            </a:r>
            <a:r>
              <a:rPr lang="da-DK" sz="1200" dirty="0" smtClean="0">
                <a:latin typeface="Verdana" panose="020B0604030504040204" pitchFamily="34" charset="0"/>
                <a:ea typeface="Verdana" panose="020B0604030504040204" pitchFamily="34" charset="0"/>
              </a:rPr>
              <a:t>aktiverer det sympatiske nervesystem.</a:t>
            </a:r>
            <a:endParaRPr lang="da-DK" sz="800" dirty="0" smtClean="0">
              <a:latin typeface="Verdana" panose="020B0604030504040204" pitchFamily="34" charset="0"/>
              <a:ea typeface="Verdana" panose="020B0604030504040204" pitchFamily="34" charset="0"/>
            </a:endParaRPr>
          </a:p>
          <a:p>
            <a:pPr algn="ctr"/>
            <a:endParaRPr lang="da-DK" sz="800" dirty="0" smtClean="0">
              <a:latin typeface="Verdana" panose="020B0604030504040204" pitchFamily="34" charset="0"/>
              <a:ea typeface="Verdana" panose="020B0604030504040204" pitchFamily="34" charset="0"/>
            </a:endParaRPr>
          </a:p>
          <a:p>
            <a:endParaRPr lang="da-DK" sz="800" dirty="0">
              <a:latin typeface="Verdana" panose="020B0604030504040204" pitchFamily="34" charset="0"/>
              <a:ea typeface="Verdana" panose="020B0604030504040204" pitchFamily="34" charset="0"/>
            </a:endParaRPr>
          </a:p>
        </p:txBody>
      </p:sp>
      <p:sp>
        <p:nvSpPr>
          <p:cNvPr id="11" name="Tekstfelt 10"/>
          <p:cNvSpPr txBox="1"/>
          <p:nvPr/>
        </p:nvSpPr>
        <p:spPr>
          <a:xfrm>
            <a:off x="409303" y="4479555"/>
            <a:ext cx="2281645" cy="1815882"/>
          </a:xfrm>
          <a:prstGeom prst="rect">
            <a:avLst/>
          </a:prstGeom>
          <a:solidFill>
            <a:srgbClr val="FF66FF"/>
          </a:solidFill>
          <a:ln w="12700">
            <a:solidFill>
              <a:schemeClr val="tx1"/>
            </a:solidFill>
          </a:ln>
        </p:spPr>
        <p:txBody>
          <a:bodyPr wrap="square" rtlCol="0">
            <a:spAutoFit/>
          </a:bodyPr>
          <a:lstStyle/>
          <a:p>
            <a:pPr algn="ctr"/>
            <a:r>
              <a:rPr lang="da-DK" sz="1400" b="1" dirty="0" smtClean="0">
                <a:latin typeface="Verdana" panose="020B0604030504040204" pitchFamily="34" charset="0"/>
                <a:ea typeface="Verdana" panose="020B0604030504040204" pitchFamily="34" charset="0"/>
              </a:rPr>
              <a:t>Hypofysen</a:t>
            </a:r>
          </a:p>
          <a:p>
            <a:pPr algn="ctr"/>
            <a:endParaRPr lang="da-DK" sz="1400" b="1" dirty="0" smtClean="0">
              <a:latin typeface="Verdana" panose="020B0604030504040204" pitchFamily="34" charset="0"/>
              <a:ea typeface="Verdana" panose="020B0604030504040204" pitchFamily="34" charset="0"/>
            </a:endParaRPr>
          </a:p>
          <a:p>
            <a:pPr algn="ctr"/>
            <a:r>
              <a:rPr lang="da-DK" sz="1200" dirty="0" smtClean="0">
                <a:latin typeface="Verdana" panose="020B0604030504040204" pitchFamily="34" charset="0"/>
                <a:ea typeface="Verdana" panose="020B0604030504040204" pitchFamily="34" charset="0"/>
              </a:rPr>
              <a:t>Udskiller stresshormoner på befaling af </a:t>
            </a:r>
            <a:r>
              <a:rPr lang="da-DK" sz="1200" dirty="0" err="1" smtClean="0">
                <a:latin typeface="Verdana" panose="020B0604030504040204" pitchFamily="34" charset="0"/>
                <a:ea typeface="Verdana" panose="020B0604030504040204" pitchFamily="34" charset="0"/>
              </a:rPr>
              <a:t>hypothalamus</a:t>
            </a:r>
            <a:endParaRPr lang="da-DK" sz="1200" dirty="0" smtClean="0">
              <a:latin typeface="Verdana" panose="020B0604030504040204" pitchFamily="34" charset="0"/>
              <a:ea typeface="Verdana" panose="020B0604030504040204" pitchFamily="34" charset="0"/>
            </a:endParaRPr>
          </a:p>
          <a:p>
            <a:pPr algn="ctr"/>
            <a:endParaRPr lang="da-DK" sz="1200" dirty="0" smtClean="0">
              <a:latin typeface="Verdana" panose="020B0604030504040204" pitchFamily="34" charset="0"/>
              <a:ea typeface="Verdana" panose="020B0604030504040204" pitchFamily="34" charset="0"/>
            </a:endParaRPr>
          </a:p>
          <a:p>
            <a:pPr algn="ctr"/>
            <a:r>
              <a:rPr lang="da-DK" sz="1200" dirty="0" err="1" smtClean="0">
                <a:latin typeface="Verdana" panose="020B0604030504040204" pitchFamily="34" charset="0"/>
                <a:ea typeface="Verdana" panose="020B0604030504040204" pitchFamily="34" charset="0"/>
              </a:rPr>
              <a:t>Kortisol</a:t>
            </a:r>
            <a:r>
              <a:rPr lang="da-DK" sz="1200" dirty="0" smtClean="0">
                <a:latin typeface="Verdana" panose="020B0604030504040204" pitchFamily="34" charset="0"/>
                <a:ea typeface="Verdana" panose="020B0604030504040204" pitchFamily="34" charset="0"/>
              </a:rPr>
              <a:t> /ACTH </a:t>
            </a:r>
            <a:r>
              <a:rPr lang="da-DK" sz="800" dirty="0" smtClean="0">
                <a:latin typeface="Verdana" panose="020B0604030504040204" pitchFamily="34" charset="0"/>
                <a:ea typeface="Verdana" panose="020B0604030504040204" pitchFamily="34" charset="0"/>
              </a:rPr>
              <a:t>(spiller vigtig rolle i alle former for stressrespons. Negativ ladede informationer forøger frigørelsen af bl.a. ACTH) </a:t>
            </a:r>
            <a:endParaRPr lang="da-DK" sz="800" dirty="0">
              <a:latin typeface="Verdana" panose="020B0604030504040204" pitchFamily="34" charset="0"/>
              <a:ea typeface="Verdana" panose="020B0604030504040204" pitchFamily="34" charset="0"/>
            </a:endParaRPr>
          </a:p>
        </p:txBody>
      </p:sp>
      <p:sp>
        <p:nvSpPr>
          <p:cNvPr id="12" name="Tekstfelt 11"/>
          <p:cNvSpPr txBox="1"/>
          <p:nvPr/>
        </p:nvSpPr>
        <p:spPr>
          <a:xfrm>
            <a:off x="8621486" y="1838592"/>
            <a:ext cx="2995748" cy="1815882"/>
          </a:xfrm>
          <a:prstGeom prst="rect">
            <a:avLst/>
          </a:prstGeom>
          <a:solidFill>
            <a:srgbClr val="00B0F0"/>
          </a:solidFill>
          <a:ln w="12700">
            <a:solidFill>
              <a:schemeClr val="tx1"/>
            </a:solidFill>
          </a:ln>
        </p:spPr>
        <p:txBody>
          <a:bodyPr wrap="square" rtlCol="0">
            <a:spAutoFit/>
          </a:bodyPr>
          <a:lstStyle/>
          <a:p>
            <a:pPr algn="ctr"/>
            <a:r>
              <a:rPr lang="da-DK" sz="1400" b="1" dirty="0" err="1" smtClean="0">
                <a:latin typeface="Verdana" panose="020B0604030504040204" pitchFamily="34" charset="0"/>
                <a:ea typeface="Verdana" panose="020B0604030504040204" pitchFamily="34" charset="0"/>
              </a:rPr>
              <a:t>Amygdala</a:t>
            </a:r>
            <a:r>
              <a:rPr lang="da-DK" sz="1400" b="1" dirty="0" smtClean="0">
                <a:latin typeface="Verdana" panose="020B0604030504040204" pitchFamily="34" charset="0"/>
                <a:ea typeface="Verdana" panose="020B0604030504040204" pitchFamily="34" charset="0"/>
              </a:rPr>
              <a:t> </a:t>
            </a:r>
            <a:r>
              <a:rPr lang="da-DK" sz="800" dirty="0" smtClean="0">
                <a:latin typeface="Verdana" panose="020B0604030504040204" pitchFamily="34" charset="0"/>
                <a:ea typeface="Verdana" panose="020B0604030504040204" pitchFamily="34" charset="0"/>
              </a:rPr>
              <a:t>(placeret i temporallappen)</a:t>
            </a:r>
          </a:p>
          <a:p>
            <a:pPr algn="ctr"/>
            <a:endParaRPr lang="da-DK" sz="1400" b="1" dirty="0">
              <a:latin typeface="Verdana" panose="020B0604030504040204" pitchFamily="34" charset="0"/>
              <a:ea typeface="Verdana" panose="020B0604030504040204" pitchFamily="34" charset="0"/>
            </a:endParaRPr>
          </a:p>
          <a:p>
            <a:pPr algn="ctr"/>
            <a:r>
              <a:rPr lang="da-DK" sz="1200" dirty="0" smtClean="0">
                <a:latin typeface="Verdana" panose="020B0604030504040204" pitchFamily="34" charset="0"/>
                <a:ea typeface="Verdana" panose="020B0604030504040204" pitchFamily="34" charset="0"/>
              </a:rPr>
              <a:t>Bearbejder alle føle- og sanseinput</a:t>
            </a:r>
            <a:endParaRPr lang="da-DK" sz="1200" dirty="0">
              <a:latin typeface="Verdana" panose="020B0604030504040204" pitchFamily="34" charset="0"/>
              <a:ea typeface="Verdana" panose="020B0604030504040204" pitchFamily="34" charset="0"/>
            </a:endParaRPr>
          </a:p>
          <a:p>
            <a:pPr algn="ctr"/>
            <a:r>
              <a:rPr lang="da-DK" sz="1200" dirty="0" smtClean="0">
                <a:latin typeface="Verdana" panose="020B0604030504040204" pitchFamily="34" charset="0"/>
                <a:ea typeface="Verdana" panose="020B0604030504040204" pitchFamily="34" charset="0"/>
              </a:rPr>
              <a:t>Spiller vigtig rolle for følelsesmæssig indlæring, kamp/flugt-reaktioner og angstberedskab</a:t>
            </a:r>
          </a:p>
          <a:p>
            <a:pPr algn="ctr"/>
            <a:endParaRPr lang="da-DK" sz="1200" dirty="0">
              <a:latin typeface="Verdana" panose="020B0604030504040204" pitchFamily="34" charset="0"/>
              <a:ea typeface="Verdana" panose="020B0604030504040204" pitchFamily="34" charset="0"/>
            </a:endParaRPr>
          </a:p>
          <a:p>
            <a:pPr algn="ctr"/>
            <a:endParaRPr lang="da-DK" sz="1200" dirty="0" smtClean="0">
              <a:latin typeface="Verdana" panose="020B0604030504040204" pitchFamily="34" charset="0"/>
              <a:ea typeface="Verdana" panose="020B0604030504040204" pitchFamily="34" charset="0"/>
            </a:endParaRPr>
          </a:p>
        </p:txBody>
      </p:sp>
      <p:sp>
        <p:nvSpPr>
          <p:cNvPr id="13" name="Tekstfelt 12"/>
          <p:cNvSpPr txBox="1"/>
          <p:nvPr/>
        </p:nvSpPr>
        <p:spPr>
          <a:xfrm>
            <a:off x="8621486" y="4464166"/>
            <a:ext cx="2995748" cy="1846659"/>
          </a:xfrm>
          <a:prstGeom prst="rect">
            <a:avLst/>
          </a:prstGeom>
          <a:solidFill>
            <a:srgbClr val="92D050"/>
          </a:solidFill>
          <a:ln w="12700">
            <a:solidFill>
              <a:schemeClr val="tx1"/>
            </a:solidFill>
          </a:ln>
        </p:spPr>
        <p:txBody>
          <a:bodyPr wrap="square" rtlCol="0">
            <a:spAutoFit/>
          </a:bodyPr>
          <a:lstStyle/>
          <a:p>
            <a:pPr algn="ctr"/>
            <a:r>
              <a:rPr lang="da-DK" sz="1400" b="1" dirty="0" err="1" smtClean="0">
                <a:latin typeface="Verdana" panose="020B0604030504040204" pitchFamily="34" charset="0"/>
                <a:ea typeface="Verdana" panose="020B0604030504040204" pitchFamily="34" charset="0"/>
              </a:rPr>
              <a:t>Hippocampus</a:t>
            </a:r>
            <a:r>
              <a:rPr lang="da-DK" sz="1400" b="1" dirty="0" smtClean="0">
                <a:latin typeface="Verdana" panose="020B0604030504040204" pitchFamily="34" charset="0"/>
                <a:ea typeface="Verdana" panose="020B0604030504040204" pitchFamily="34" charset="0"/>
              </a:rPr>
              <a:t> </a:t>
            </a:r>
            <a:r>
              <a:rPr lang="da-DK" sz="800" dirty="0">
                <a:latin typeface="Verdana" panose="020B0604030504040204" pitchFamily="34" charset="0"/>
                <a:ea typeface="Verdana" panose="020B0604030504040204" pitchFamily="34" charset="0"/>
              </a:rPr>
              <a:t>(</a:t>
            </a:r>
            <a:r>
              <a:rPr lang="da-DK" sz="800" dirty="0" smtClean="0">
                <a:latin typeface="Verdana" panose="020B0604030504040204" pitchFamily="34" charset="0"/>
                <a:ea typeface="Verdana" panose="020B0604030504040204" pitchFamily="34" charset="0"/>
              </a:rPr>
              <a:t>placeret </a:t>
            </a:r>
            <a:r>
              <a:rPr lang="da-DK" sz="800" dirty="0">
                <a:latin typeface="Verdana" panose="020B0604030504040204" pitchFamily="34" charset="0"/>
                <a:ea typeface="Verdana" panose="020B0604030504040204" pitchFamily="34" charset="0"/>
              </a:rPr>
              <a:t>i temporallappen</a:t>
            </a:r>
            <a:r>
              <a:rPr lang="da-DK" sz="800" dirty="0" smtClean="0">
                <a:latin typeface="Verdana" panose="020B0604030504040204" pitchFamily="34" charset="0"/>
                <a:ea typeface="Verdana" panose="020B0604030504040204" pitchFamily="34" charset="0"/>
              </a:rPr>
              <a:t>)</a:t>
            </a:r>
          </a:p>
          <a:p>
            <a:pPr algn="ctr"/>
            <a:endParaRPr lang="da-DK" sz="800" dirty="0">
              <a:latin typeface="Verdana" panose="020B0604030504040204" pitchFamily="34" charset="0"/>
              <a:ea typeface="Verdana" panose="020B0604030504040204" pitchFamily="34" charset="0"/>
            </a:endParaRPr>
          </a:p>
          <a:p>
            <a:pPr algn="ctr"/>
            <a:r>
              <a:rPr lang="da-DK" sz="1200" dirty="0" smtClean="0">
                <a:latin typeface="Verdana" panose="020B0604030504040204" pitchFamily="34" charset="0"/>
                <a:ea typeface="Verdana" panose="020B0604030504040204" pitchFamily="34" charset="0"/>
              </a:rPr>
              <a:t>Vital for korttidshukommelsen. Forbinder erindring med tid og sted, giver sansning af rum/retning og afbalancerer følelsesmæssige impulser</a:t>
            </a:r>
          </a:p>
          <a:p>
            <a:pPr algn="ctr"/>
            <a:r>
              <a:rPr lang="da-DK" sz="1200" dirty="0" smtClean="0">
                <a:latin typeface="Verdana" panose="020B0604030504040204" pitchFamily="34" charset="0"/>
                <a:ea typeface="Verdana" panose="020B0604030504040204" pitchFamily="34" charset="0"/>
              </a:rPr>
              <a:t>Sårbar overfor stress</a:t>
            </a:r>
            <a:endParaRPr lang="da-DK" sz="1200" dirty="0">
              <a:latin typeface="Verdana" panose="020B0604030504040204" pitchFamily="34" charset="0"/>
              <a:ea typeface="Verdana" panose="020B0604030504040204" pitchFamily="34" charset="0"/>
            </a:endParaRPr>
          </a:p>
          <a:p>
            <a:pPr algn="ctr"/>
            <a:r>
              <a:rPr lang="da-DK" sz="800" b="1" dirty="0" smtClean="0">
                <a:latin typeface="Verdana" panose="020B0604030504040204" pitchFamily="34" charset="0"/>
                <a:ea typeface="Verdana" panose="020B0604030504040204" pitchFamily="34" charset="0"/>
              </a:rPr>
              <a:t> </a:t>
            </a:r>
          </a:p>
          <a:p>
            <a:pPr algn="ctr"/>
            <a:endParaRPr lang="da-DK" sz="1200" dirty="0">
              <a:latin typeface="Verdana" panose="020B0604030504040204" pitchFamily="34" charset="0"/>
              <a:ea typeface="Verdana" panose="020B0604030504040204" pitchFamily="34" charset="0"/>
            </a:endParaRPr>
          </a:p>
        </p:txBody>
      </p:sp>
      <p:pic>
        <p:nvPicPr>
          <p:cNvPr id="3" name="Billede 2"/>
          <p:cNvPicPr>
            <a:picLocks noChangeAspect="1"/>
          </p:cNvPicPr>
          <p:nvPr/>
        </p:nvPicPr>
        <p:blipFill>
          <a:blip r:embed="rId5"/>
          <a:stretch>
            <a:fillRect/>
          </a:stretch>
        </p:blipFill>
        <p:spPr>
          <a:xfrm>
            <a:off x="3320050" y="1838592"/>
            <a:ext cx="1044065" cy="1426171"/>
          </a:xfrm>
          <a:prstGeom prst="rect">
            <a:avLst/>
          </a:prstGeom>
        </p:spPr>
      </p:pic>
      <p:sp>
        <p:nvSpPr>
          <p:cNvPr id="5" name="Oval billedforklaring 4"/>
          <p:cNvSpPr/>
          <p:nvPr/>
        </p:nvSpPr>
        <p:spPr>
          <a:xfrm>
            <a:off x="4676504" y="1131710"/>
            <a:ext cx="3190632" cy="1747580"/>
          </a:xfrm>
          <a:prstGeom prst="wedgeEllipseCallout">
            <a:avLst>
              <a:gd name="adj1" fmla="val -58535"/>
              <a:gd name="adj2" fmla="val 8932"/>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00" dirty="0" smtClean="0">
                <a:solidFill>
                  <a:schemeClr val="tx1"/>
                </a:solidFill>
                <a:latin typeface="Verdana" panose="020B0604030504040204" pitchFamily="34" charset="0"/>
                <a:ea typeface="Verdana" panose="020B0604030504040204" pitchFamily="34" charset="0"/>
              </a:rPr>
              <a:t>V. </a:t>
            </a:r>
            <a:r>
              <a:rPr lang="da-DK" sz="1000" dirty="0">
                <a:solidFill>
                  <a:schemeClr val="tx1"/>
                </a:solidFill>
                <a:latin typeface="Verdana" panose="020B0604030504040204" pitchFamily="34" charset="0"/>
                <a:ea typeface="Verdana" panose="020B0604030504040204" pitchFamily="34" charset="0"/>
              </a:rPr>
              <a:t>psykiske lidelser vil man som oftest se et sårbart, stresset, overbelastet CNS system, som får indflydelse på adfærd, selvregulering og personligheden, som kan knyttes an til frontallapperne, de eksekutive funktioner– dirigenten</a:t>
            </a:r>
          </a:p>
        </p:txBody>
      </p:sp>
      <p:sp>
        <p:nvSpPr>
          <p:cNvPr id="8" name="Tekstfelt 7"/>
          <p:cNvSpPr txBox="1"/>
          <p:nvPr/>
        </p:nvSpPr>
        <p:spPr>
          <a:xfrm>
            <a:off x="3605348" y="5345661"/>
            <a:ext cx="1131409" cy="276999"/>
          </a:xfrm>
          <a:prstGeom prst="rect">
            <a:avLst/>
          </a:prstGeom>
          <a:solidFill>
            <a:schemeClr val="bg1"/>
          </a:solidFill>
        </p:spPr>
        <p:txBody>
          <a:bodyPr wrap="square" rtlCol="0">
            <a:spAutoFit/>
          </a:bodyPr>
          <a:lstStyle/>
          <a:p>
            <a:r>
              <a:rPr lang="da-DK" sz="1200" dirty="0" smtClean="0"/>
              <a:t>hypofyse</a:t>
            </a:r>
            <a:endParaRPr lang="da-DK" sz="1200" dirty="0"/>
          </a:p>
        </p:txBody>
      </p:sp>
    </p:spTree>
    <p:extLst>
      <p:ext uri="{BB962C8B-B14F-4D97-AF65-F5344CB8AC3E}">
        <p14:creationId xmlns:p14="http://schemas.microsoft.com/office/powerpoint/2010/main" val="1282825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7535" y="0"/>
            <a:ext cx="8666798" cy="6858000"/>
          </a:xfrm>
          <a:prstGeom prst="rect">
            <a:avLst/>
          </a:prstGeom>
        </p:spPr>
      </p:pic>
      <p:sp>
        <p:nvSpPr>
          <p:cNvPr id="3" name="Tekstfelt 2"/>
          <p:cNvSpPr txBox="1"/>
          <p:nvPr/>
        </p:nvSpPr>
        <p:spPr>
          <a:xfrm>
            <a:off x="339213" y="353961"/>
            <a:ext cx="3598606" cy="369332"/>
          </a:xfrm>
          <a:prstGeom prst="rect">
            <a:avLst/>
          </a:prstGeom>
          <a:noFill/>
          <a:ln w="3175">
            <a:solidFill>
              <a:schemeClr val="tx1"/>
            </a:solidFill>
          </a:ln>
        </p:spPr>
        <p:txBody>
          <a:bodyPr wrap="square" rtlCol="0">
            <a:spAutoFit/>
          </a:bodyPr>
          <a:lstStyle/>
          <a:p>
            <a:pPr algn="ctr"/>
            <a:r>
              <a:rPr lang="da-DK" dirty="0" smtClean="0"/>
              <a:t>Videoklip – HPA aksen</a:t>
            </a:r>
            <a:endParaRPr lang="da-DK" dirty="0"/>
          </a:p>
        </p:txBody>
      </p:sp>
      <p:sp>
        <p:nvSpPr>
          <p:cNvPr id="4" name="Tekstfelt 3"/>
          <p:cNvSpPr txBox="1"/>
          <p:nvPr/>
        </p:nvSpPr>
        <p:spPr>
          <a:xfrm>
            <a:off x="424238" y="1070988"/>
            <a:ext cx="3428556" cy="1477328"/>
          </a:xfrm>
          <a:prstGeom prst="rect">
            <a:avLst/>
          </a:prstGeom>
          <a:solidFill>
            <a:schemeClr val="accent6">
              <a:lumMod val="20000"/>
              <a:lumOff val="80000"/>
            </a:schemeClr>
          </a:solidFill>
          <a:ln w="12700">
            <a:solidFill>
              <a:schemeClr val="tx1"/>
            </a:solidFill>
          </a:ln>
        </p:spPr>
        <p:txBody>
          <a:bodyPr wrap="square" rtlCol="0">
            <a:spAutoFit/>
          </a:bodyPr>
          <a:lstStyle/>
          <a:p>
            <a:pPr algn="ctr"/>
            <a:r>
              <a:rPr lang="da-DK" dirty="0">
                <a:latin typeface="Verdana" panose="020B0604030504040204" pitchFamily="34" charset="0"/>
                <a:ea typeface="Verdana" panose="020B0604030504040204" pitchFamily="34" charset="0"/>
              </a:rPr>
              <a:t>HPA-aksen er det </a:t>
            </a:r>
            <a:r>
              <a:rPr lang="da-DK" dirty="0" err="1">
                <a:latin typeface="Verdana" panose="020B0604030504040204" pitchFamily="34" charset="0"/>
                <a:ea typeface="Verdana" panose="020B0604030504040204" pitchFamily="34" charset="0"/>
              </a:rPr>
              <a:t>neuroendokrine</a:t>
            </a:r>
            <a:r>
              <a:rPr lang="da-DK" dirty="0">
                <a:latin typeface="Verdana" panose="020B0604030504040204" pitchFamily="34" charset="0"/>
                <a:ea typeface="Verdana" panose="020B0604030504040204" pitchFamily="34" charset="0"/>
              </a:rPr>
              <a:t> system, der styrer udskillelsen af stresshormonet </a:t>
            </a:r>
            <a:r>
              <a:rPr lang="da-DK" dirty="0" err="1">
                <a:latin typeface="Verdana" panose="020B0604030504040204" pitchFamily="34" charset="0"/>
                <a:ea typeface="Verdana" panose="020B0604030504040204" pitchFamily="34" charset="0"/>
              </a:rPr>
              <a:t>c</a:t>
            </a:r>
            <a:r>
              <a:rPr lang="da-DK" dirty="0" err="1" smtClean="0">
                <a:latin typeface="Verdana" panose="020B0604030504040204" pitchFamily="34" charset="0"/>
                <a:ea typeface="Verdana" panose="020B0604030504040204" pitchFamily="34" charset="0"/>
              </a:rPr>
              <a:t>ortisol</a:t>
            </a:r>
            <a:r>
              <a:rPr lang="da-DK" dirty="0">
                <a:latin typeface="Verdana" panose="020B0604030504040204" pitchFamily="34" charset="0"/>
                <a:ea typeface="Verdana" panose="020B0604030504040204" pitchFamily="34" charset="0"/>
              </a:rPr>
              <a:t>.</a:t>
            </a:r>
          </a:p>
          <a:p>
            <a:endParaRPr lang="da-DK" dirty="0"/>
          </a:p>
        </p:txBody>
      </p:sp>
      <p:sp>
        <p:nvSpPr>
          <p:cNvPr id="6" name="Tekstfelt 5"/>
          <p:cNvSpPr txBox="1"/>
          <p:nvPr/>
        </p:nvSpPr>
        <p:spPr>
          <a:xfrm>
            <a:off x="7039669" y="1163321"/>
            <a:ext cx="2865120" cy="646331"/>
          </a:xfrm>
          <a:prstGeom prst="rect">
            <a:avLst/>
          </a:prstGeom>
          <a:noFill/>
        </p:spPr>
        <p:txBody>
          <a:bodyPr wrap="square" rtlCol="0">
            <a:spAutoFit/>
          </a:bodyPr>
          <a:lstStyle/>
          <a:p>
            <a:r>
              <a:rPr lang="da-DK" dirty="0" smtClean="0"/>
              <a:t>Aktiverende </a:t>
            </a:r>
            <a:r>
              <a:rPr lang="da-DK" dirty="0" err="1" smtClean="0"/>
              <a:t>neurotransmitter</a:t>
            </a:r>
            <a:r>
              <a:rPr lang="da-DK" dirty="0" smtClean="0"/>
              <a:t> stof</a:t>
            </a:r>
            <a:endParaRPr lang="da-DK" dirty="0"/>
          </a:p>
        </p:txBody>
      </p:sp>
      <p:sp>
        <p:nvSpPr>
          <p:cNvPr id="7" name="Tekstfelt 6"/>
          <p:cNvSpPr txBox="1"/>
          <p:nvPr/>
        </p:nvSpPr>
        <p:spPr>
          <a:xfrm>
            <a:off x="10195560" y="1394154"/>
            <a:ext cx="2377440" cy="369332"/>
          </a:xfrm>
          <a:prstGeom prst="rect">
            <a:avLst/>
          </a:prstGeom>
          <a:noFill/>
        </p:spPr>
        <p:txBody>
          <a:bodyPr wrap="square" rtlCol="0">
            <a:spAutoFit/>
          </a:bodyPr>
          <a:lstStyle/>
          <a:p>
            <a:r>
              <a:rPr lang="da-DK" dirty="0" smtClean="0"/>
              <a:t>Sympatisk aktivering</a:t>
            </a:r>
            <a:endParaRPr lang="da-DK" dirty="0"/>
          </a:p>
        </p:txBody>
      </p:sp>
      <p:sp>
        <p:nvSpPr>
          <p:cNvPr id="8" name="Tekstfelt 7"/>
          <p:cNvSpPr txBox="1"/>
          <p:nvPr/>
        </p:nvSpPr>
        <p:spPr>
          <a:xfrm>
            <a:off x="9189720" y="1347987"/>
            <a:ext cx="859809" cy="461665"/>
          </a:xfrm>
          <a:prstGeom prst="rect">
            <a:avLst/>
          </a:prstGeom>
          <a:solidFill>
            <a:schemeClr val="bg1"/>
          </a:solidFill>
        </p:spPr>
        <p:txBody>
          <a:bodyPr wrap="square" rtlCol="0">
            <a:spAutoFit/>
          </a:bodyPr>
          <a:lstStyle/>
          <a:p>
            <a:r>
              <a:rPr lang="da-DK" sz="2400" dirty="0" smtClean="0"/>
              <a:t>CFR</a:t>
            </a:r>
            <a:endParaRPr lang="da-DK" sz="2400" dirty="0"/>
          </a:p>
        </p:txBody>
      </p:sp>
      <p:sp>
        <p:nvSpPr>
          <p:cNvPr id="10" name="Tekstfelt 9"/>
          <p:cNvSpPr txBox="1"/>
          <p:nvPr/>
        </p:nvSpPr>
        <p:spPr>
          <a:xfrm>
            <a:off x="10249810" y="2948253"/>
            <a:ext cx="1996440" cy="1200329"/>
          </a:xfrm>
          <a:prstGeom prst="rect">
            <a:avLst/>
          </a:prstGeom>
          <a:noFill/>
        </p:spPr>
        <p:txBody>
          <a:bodyPr wrap="square" rtlCol="0">
            <a:spAutoFit/>
          </a:bodyPr>
          <a:lstStyle/>
          <a:p>
            <a:r>
              <a:rPr lang="da-DK" dirty="0" smtClean="0"/>
              <a:t>Et hormon der via binyrerne stimulerer til </a:t>
            </a:r>
            <a:r>
              <a:rPr lang="da-DK" dirty="0" err="1" smtClean="0"/>
              <a:t>cortisol</a:t>
            </a:r>
            <a:r>
              <a:rPr lang="da-DK" dirty="0" smtClean="0"/>
              <a:t> udløsning</a:t>
            </a:r>
            <a:endParaRPr lang="da-DK" dirty="0"/>
          </a:p>
        </p:txBody>
      </p:sp>
      <p:sp>
        <p:nvSpPr>
          <p:cNvPr id="11" name="Tekstfelt 10"/>
          <p:cNvSpPr txBox="1"/>
          <p:nvPr/>
        </p:nvSpPr>
        <p:spPr>
          <a:xfrm>
            <a:off x="9289824" y="6018662"/>
            <a:ext cx="1705970" cy="461665"/>
          </a:xfrm>
          <a:prstGeom prst="rect">
            <a:avLst/>
          </a:prstGeom>
          <a:solidFill>
            <a:schemeClr val="bg1"/>
          </a:solidFill>
        </p:spPr>
        <p:txBody>
          <a:bodyPr wrap="square" rtlCol="0">
            <a:spAutoFit/>
          </a:bodyPr>
          <a:lstStyle/>
          <a:p>
            <a:pPr algn="ctr"/>
            <a:r>
              <a:rPr lang="da-DK" sz="2400" dirty="0" err="1" smtClean="0"/>
              <a:t>Cortisol</a:t>
            </a:r>
            <a:endParaRPr lang="da-DK" sz="2400" dirty="0"/>
          </a:p>
        </p:txBody>
      </p:sp>
      <p:cxnSp>
        <p:nvCxnSpPr>
          <p:cNvPr id="23" name="Lige pilforbindelse 22"/>
          <p:cNvCxnSpPr>
            <a:stCxn id="11" idx="1"/>
          </p:cNvCxnSpPr>
          <p:nvPr/>
        </p:nvCxnSpPr>
        <p:spPr>
          <a:xfrm flipH="1" flipV="1">
            <a:off x="2442949" y="6249494"/>
            <a:ext cx="6846875" cy="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4" name="Afrundet rektangel 23"/>
          <p:cNvSpPr/>
          <p:nvPr/>
        </p:nvSpPr>
        <p:spPr>
          <a:xfrm>
            <a:off x="323665" y="4830970"/>
            <a:ext cx="2065272" cy="187008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err="1" smtClean="0">
                <a:solidFill>
                  <a:schemeClr val="tx1"/>
                </a:solidFill>
              </a:rPr>
              <a:t>Cortisolen</a:t>
            </a:r>
            <a:r>
              <a:rPr lang="da-DK" dirty="0" smtClean="0">
                <a:solidFill>
                  <a:schemeClr val="tx1"/>
                </a:solidFill>
              </a:rPr>
              <a:t> binder sig til receptorer i fx </a:t>
            </a:r>
            <a:r>
              <a:rPr lang="da-DK" dirty="0" err="1" smtClean="0">
                <a:solidFill>
                  <a:schemeClr val="tx1"/>
                </a:solidFill>
              </a:rPr>
              <a:t>hippocampus</a:t>
            </a:r>
            <a:r>
              <a:rPr lang="da-DK" dirty="0" smtClean="0">
                <a:solidFill>
                  <a:schemeClr val="tx1"/>
                </a:solidFill>
              </a:rPr>
              <a:t>, </a:t>
            </a:r>
            <a:r>
              <a:rPr lang="da-DK" dirty="0" err="1" smtClean="0">
                <a:solidFill>
                  <a:schemeClr val="tx1"/>
                </a:solidFill>
              </a:rPr>
              <a:t>amygdala</a:t>
            </a:r>
            <a:r>
              <a:rPr lang="da-DK" dirty="0" smtClean="0">
                <a:solidFill>
                  <a:schemeClr val="tx1"/>
                </a:solidFill>
              </a:rPr>
              <a:t> og </a:t>
            </a:r>
            <a:r>
              <a:rPr lang="da-DK" dirty="0" err="1" smtClean="0">
                <a:solidFill>
                  <a:schemeClr val="tx1"/>
                </a:solidFill>
              </a:rPr>
              <a:t>og</a:t>
            </a:r>
            <a:r>
              <a:rPr lang="da-DK" dirty="0" smtClean="0">
                <a:solidFill>
                  <a:schemeClr val="tx1"/>
                </a:solidFill>
              </a:rPr>
              <a:t> præfrontal cortex</a:t>
            </a:r>
            <a:endParaRPr lang="da-DK" dirty="0">
              <a:solidFill>
                <a:schemeClr val="tx1"/>
              </a:solidFill>
            </a:endParaRPr>
          </a:p>
        </p:txBody>
      </p:sp>
      <p:cxnSp>
        <p:nvCxnSpPr>
          <p:cNvPr id="26" name="Lige pilforbindelse 25"/>
          <p:cNvCxnSpPr/>
          <p:nvPr/>
        </p:nvCxnSpPr>
        <p:spPr>
          <a:xfrm>
            <a:off x="7956645" y="1809652"/>
            <a:ext cx="0" cy="5787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Tekstfelt 26"/>
          <p:cNvSpPr txBox="1"/>
          <p:nvPr/>
        </p:nvSpPr>
        <p:spPr>
          <a:xfrm>
            <a:off x="7096836" y="2548316"/>
            <a:ext cx="1719618" cy="923330"/>
          </a:xfrm>
          <a:prstGeom prst="rect">
            <a:avLst/>
          </a:prstGeom>
          <a:noFill/>
        </p:spPr>
        <p:txBody>
          <a:bodyPr wrap="square" rtlCol="0">
            <a:spAutoFit/>
          </a:bodyPr>
          <a:lstStyle/>
          <a:p>
            <a:pPr algn="ctr"/>
            <a:r>
              <a:rPr lang="da-DK" dirty="0" smtClean="0"/>
              <a:t>Adrenalin og noradrenalin udløses</a:t>
            </a:r>
            <a:endParaRPr lang="da-DK" dirty="0"/>
          </a:p>
        </p:txBody>
      </p:sp>
      <p:cxnSp>
        <p:nvCxnSpPr>
          <p:cNvPr id="30" name="Lige pilforbindelse 29"/>
          <p:cNvCxnSpPr>
            <a:stCxn id="24" idx="0"/>
          </p:cNvCxnSpPr>
          <p:nvPr/>
        </p:nvCxnSpPr>
        <p:spPr>
          <a:xfrm flipV="1">
            <a:off x="1356301" y="4517409"/>
            <a:ext cx="0" cy="3135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1" name="Afrundet rektangel 30"/>
          <p:cNvSpPr/>
          <p:nvPr/>
        </p:nvSpPr>
        <p:spPr>
          <a:xfrm>
            <a:off x="438419" y="2948253"/>
            <a:ext cx="1835763" cy="141237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err="1" smtClean="0">
                <a:solidFill>
                  <a:schemeClr val="tx1"/>
                </a:solidFill>
              </a:rPr>
              <a:t>Hippocampus</a:t>
            </a:r>
            <a:endParaRPr lang="da-DK" dirty="0" smtClean="0">
              <a:solidFill>
                <a:schemeClr val="tx1"/>
              </a:solidFill>
            </a:endParaRPr>
          </a:p>
          <a:p>
            <a:pPr algn="ctr"/>
            <a:endParaRPr lang="da-DK" dirty="0">
              <a:solidFill>
                <a:schemeClr val="tx1"/>
              </a:solidFill>
            </a:endParaRPr>
          </a:p>
          <a:p>
            <a:pPr algn="ctr"/>
            <a:r>
              <a:rPr lang="da-DK" dirty="0" smtClean="0">
                <a:solidFill>
                  <a:schemeClr val="tx1"/>
                </a:solidFill>
              </a:rPr>
              <a:t> </a:t>
            </a:r>
            <a:r>
              <a:rPr lang="da-DK" dirty="0" err="1" smtClean="0">
                <a:solidFill>
                  <a:schemeClr val="tx1"/>
                </a:solidFill>
              </a:rPr>
              <a:t>hypothalamus</a:t>
            </a:r>
            <a:r>
              <a:rPr lang="da-DK" dirty="0" smtClean="0">
                <a:solidFill>
                  <a:schemeClr val="tx1"/>
                </a:solidFill>
              </a:rPr>
              <a:t> stop CFR </a:t>
            </a:r>
          </a:p>
          <a:p>
            <a:pPr algn="ctr"/>
            <a:endParaRPr lang="da-DK" dirty="0"/>
          </a:p>
        </p:txBody>
      </p:sp>
      <p:cxnSp>
        <p:nvCxnSpPr>
          <p:cNvPr id="34" name="Lige pilforbindelse 33"/>
          <p:cNvCxnSpPr/>
          <p:nvPr/>
        </p:nvCxnSpPr>
        <p:spPr>
          <a:xfrm flipH="1">
            <a:off x="1356300" y="3268144"/>
            <a:ext cx="2" cy="2802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Ellipse 4"/>
          <p:cNvSpPr/>
          <p:nvPr/>
        </p:nvSpPr>
        <p:spPr>
          <a:xfrm>
            <a:off x="4003081" y="81427"/>
            <a:ext cx="1914640" cy="77637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err="1" smtClean="0">
                <a:solidFill>
                  <a:schemeClr val="tx1"/>
                </a:solidFill>
                <a:latin typeface="Verdana" panose="020B0604030504040204" pitchFamily="34" charset="0"/>
                <a:ea typeface="Verdana" panose="020B0604030504040204" pitchFamily="34" charset="0"/>
                <a:cs typeface="Tahoma" panose="020B0604030504040204" pitchFamily="34" charset="0"/>
              </a:rPr>
              <a:t>Amygdala</a:t>
            </a:r>
            <a:endParaRPr lang="da-DK" dirty="0">
              <a:solidFill>
                <a:schemeClr val="tx1"/>
              </a:solidFill>
              <a:latin typeface="Verdana" panose="020B0604030504040204" pitchFamily="34" charset="0"/>
              <a:ea typeface="Verdana" panose="020B0604030504040204" pitchFamily="34" charset="0"/>
              <a:cs typeface="Tahoma" panose="020B0604030504040204" pitchFamily="34" charset="0"/>
            </a:endParaRPr>
          </a:p>
        </p:txBody>
      </p:sp>
      <p:cxnSp>
        <p:nvCxnSpPr>
          <p:cNvPr id="12" name="Lige forbindelse 11"/>
          <p:cNvCxnSpPr/>
          <p:nvPr/>
        </p:nvCxnSpPr>
        <p:spPr>
          <a:xfrm>
            <a:off x="4970455" y="857805"/>
            <a:ext cx="869628" cy="53634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25085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3"/>
          <a:stretch>
            <a:fillRect/>
          </a:stretch>
        </p:blipFill>
        <p:spPr>
          <a:xfrm>
            <a:off x="0" y="406878"/>
            <a:ext cx="12192000" cy="6096000"/>
          </a:xfrm>
          <a:prstGeom prst="rect">
            <a:avLst/>
          </a:prstGeom>
        </p:spPr>
      </p:pic>
      <p:sp>
        <p:nvSpPr>
          <p:cNvPr id="3" name="Tekstfelt 2"/>
          <p:cNvSpPr txBox="1"/>
          <p:nvPr/>
        </p:nvSpPr>
        <p:spPr>
          <a:xfrm>
            <a:off x="3184585" y="11668"/>
            <a:ext cx="5822830" cy="369332"/>
          </a:xfrm>
          <a:prstGeom prst="rect">
            <a:avLst/>
          </a:prstGeom>
          <a:noFill/>
        </p:spPr>
        <p:txBody>
          <a:bodyPr wrap="square" rtlCol="0">
            <a:spAutoFit/>
          </a:bodyPr>
          <a:lstStyle/>
          <a:p>
            <a:pPr algn="ctr"/>
            <a:r>
              <a:rPr lang="da-DK" dirty="0" smtClean="0">
                <a:latin typeface="Verdana" panose="020B0604030504040204" pitchFamily="34" charset="0"/>
                <a:ea typeface="Verdana" panose="020B0604030504040204" pitchFamily="34" charset="0"/>
              </a:rPr>
              <a:t>HPA-systemet i et fleksibelt nervesystem</a:t>
            </a:r>
            <a:endParaRPr lang="da-DK"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28438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w="57150">
            <a:solidFill>
              <a:schemeClr val="accent6">
                <a:lumMod val="75000"/>
              </a:schemeClr>
            </a:solidFill>
          </a:ln>
        </p:spPr>
        <p:txBody>
          <a:bodyPr>
            <a:normAutofit/>
          </a:bodyPr>
          <a:lstStyle/>
          <a:p>
            <a:pPr algn="ctr"/>
            <a:r>
              <a:rPr lang="da-DK" sz="4000" dirty="0" smtClean="0">
                <a:latin typeface="Verdana" panose="020B0604030504040204" pitchFamily="34" charset="0"/>
                <a:ea typeface="Verdana" panose="020B0604030504040204" pitchFamily="34" charset="0"/>
              </a:rPr>
              <a:t>Summe opgave ca. 10 min</a:t>
            </a:r>
            <a:endParaRPr lang="da-DK" sz="4000" dirty="0">
              <a:latin typeface="Verdana" panose="020B0604030504040204" pitchFamily="34" charset="0"/>
              <a:ea typeface="Verdana" panose="020B0604030504040204" pitchFamily="34" charset="0"/>
            </a:endParaRPr>
          </a:p>
        </p:txBody>
      </p:sp>
      <p:sp>
        <p:nvSpPr>
          <p:cNvPr id="3" name="Tekstfelt 2"/>
          <p:cNvSpPr txBox="1"/>
          <p:nvPr/>
        </p:nvSpPr>
        <p:spPr>
          <a:xfrm>
            <a:off x="838200" y="1988489"/>
            <a:ext cx="5111363" cy="4524315"/>
          </a:xfrm>
          <a:prstGeom prst="rect">
            <a:avLst/>
          </a:prstGeom>
          <a:solidFill>
            <a:schemeClr val="accent1">
              <a:lumMod val="40000"/>
              <a:lumOff val="60000"/>
            </a:schemeClr>
          </a:solidFill>
          <a:ln w="12700">
            <a:solidFill>
              <a:schemeClr val="tx1"/>
            </a:solidFill>
          </a:ln>
        </p:spPr>
        <p:txBody>
          <a:bodyPr wrap="square" rtlCol="0">
            <a:spAutoFit/>
          </a:bodyPr>
          <a:lstStyle/>
          <a:p>
            <a:pPr marL="285750" indent="-285750">
              <a:lnSpc>
                <a:spcPct val="150000"/>
              </a:lnSpc>
              <a:buFont typeface="Arial" panose="020B0604020202020204" pitchFamily="34" charset="0"/>
              <a:buChar char="•"/>
            </a:pPr>
            <a:r>
              <a:rPr lang="da-DK" dirty="0" smtClean="0">
                <a:latin typeface="Verdana" panose="020B0604030504040204" pitchFamily="34" charset="0"/>
                <a:ea typeface="Verdana" panose="020B0604030504040204" pitchFamily="34" charset="0"/>
              </a:rPr>
              <a:t>Drøft med din sidemand de udfordringer, du oplever i dit arbejder med psykisk  sårbare mennesker.</a:t>
            </a:r>
          </a:p>
          <a:p>
            <a:pPr marL="285750" indent="-285750">
              <a:lnSpc>
                <a:spcPct val="150000"/>
              </a:lnSpc>
              <a:buFont typeface="Arial" panose="020B0604020202020204" pitchFamily="34" charset="0"/>
              <a:buChar char="•"/>
            </a:pPr>
            <a:r>
              <a:rPr lang="da-DK" dirty="0" smtClean="0">
                <a:latin typeface="Verdana" panose="020B0604030504040204" pitchFamily="34" charset="0"/>
                <a:ea typeface="Verdana" panose="020B0604030504040204" pitchFamily="34" charset="0"/>
              </a:rPr>
              <a:t>Udgangspunktet for drøftelsen er borger X</a:t>
            </a:r>
            <a:r>
              <a:rPr lang="da-DK" dirty="0">
                <a:latin typeface="Verdana" panose="020B0604030504040204" pitchFamily="34" charset="0"/>
                <a:ea typeface="Verdana" panose="020B0604030504040204" pitchFamily="34" charset="0"/>
              </a:rPr>
              <a:t> </a:t>
            </a:r>
            <a:r>
              <a:rPr lang="da-DK" dirty="0" smtClean="0">
                <a:latin typeface="Verdana" panose="020B0604030504040204" pitchFamily="34" charset="0"/>
                <a:ea typeface="Verdana" panose="020B0604030504040204" pitchFamily="34" charset="0"/>
              </a:rPr>
              <a:t>som har et lidet fleksibelt nervesystem og nedsat HPA-responssystem. </a:t>
            </a:r>
          </a:p>
          <a:p>
            <a:pPr marL="285750" indent="-285750">
              <a:lnSpc>
                <a:spcPct val="150000"/>
              </a:lnSpc>
              <a:buFont typeface="Arial" panose="020B0604020202020204" pitchFamily="34" charset="0"/>
              <a:buChar char="•"/>
            </a:pPr>
            <a:r>
              <a:rPr lang="da-DK" dirty="0" smtClean="0">
                <a:latin typeface="Verdana" panose="020B0604030504040204" pitchFamily="34" charset="0"/>
                <a:ea typeface="Verdana" panose="020B0604030504040204" pitchFamily="34" charset="0"/>
              </a:rPr>
              <a:t>Hvordan ser adfærd ud?  kan du få øje på udløsende faktorer? Hvad ved du? Hvordan handler du?</a:t>
            </a:r>
          </a:p>
          <a:p>
            <a:endParaRPr lang="da-DK" dirty="0"/>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137366"/>
            <a:ext cx="5670856" cy="4226560"/>
          </a:xfrm>
          <a:prstGeom prst="rect">
            <a:avLst/>
          </a:prstGeom>
        </p:spPr>
      </p:pic>
    </p:spTree>
    <p:extLst>
      <p:ext uri="{BB962C8B-B14F-4D97-AF65-F5344CB8AC3E}">
        <p14:creationId xmlns:p14="http://schemas.microsoft.com/office/powerpoint/2010/main" val="8006260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w="57150">
            <a:solidFill>
              <a:schemeClr val="accent6">
                <a:lumMod val="75000"/>
              </a:schemeClr>
            </a:solidFill>
          </a:ln>
        </p:spPr>
        <p:txBody>
          <a:bodyPr/>
          <a:lstStyle/>
          <a:p>
            <a:pPr algn="ctr"/>
            <a:r>
              <a:rPr lang="da-DK" dirty="0" smtClean="0">
                <a:latin typeface="Verdana" panose="020B0604030504040204" pitchFamily="34" charset="0"/>
                <a:ea typeface="Verdana" panose="020B0604030504040204" pitchFamily="34" charset="0"/>
              </a:rPr>
              <a:t>Spejlneuroner – hvorfor er det interessant? </a:t>
            </a:r>
            <a:endParaRPr lang="da-DK" dirty="0"/>
          </a:p>
        </p:txBody>
      </p:sp>
      <p:sp>
        <p:nvSpPr>
          <p:cNvPr id="3" name="Tekstfelt 2"/>
          <p:cNvSpPr txBox="1"/>
          <p:nvPr/>
        </p:nvSpPr>
        <p:spPr>
          <a:xfrm>
            <a:off x="838200" y="1964493"/>
            <a:ext cx="10515600" cy="4832092"/>
          </a:xfrm>
          <a:prstGeom prst="rect">
            <a:avLst/>
          </a:prstGeom>
          <a:solidFill>
            <a:schemeClr val="accent1">
              <a:lumMod val="40000"/>
              <a:lumOff val="60000"/>
            </a:schemeClr>
          </a:solidFill>
          <a:ln w="12700">
            <a:solidFill>
              <a:schemeClr val="tx1"/>
            </a:solidFill>
          </a:ln>
        </p:spPr>
        <p:txBody>
          <a:bodyPr wrap="square" rtlCol="0">
            <a:spAutoFit/>
          </a:bodyPr>
          <a:lstStyle/>
          <a:p>
            <a:pPr marL="285750" indent="-285750">
              <a:buFont typeface="Arial" panose="020B0604020202020204" pitchFamily="34" charset="0"/>
              <a:buChar char="•"/>
            </a:pPr>
            <a:r>
              <a:rPr lang="da-DK" sz="1600" dirty="0" smtClean="0">
                <a:latin typeface="Verdana" panose="020B0604030504040204" pitchFamily="34" charset="0"/>
                <a:ea typeface="Verdana" panose="020B0604030504040204" pitchFamily="34" charset="0"/>
              </a:rPr>
              <a:t>Vores nervesystem består af </a:t>
            </a:r>
            <a:r>
              <a:rPr lang="da-DK" sz="1600" b="1" dirty="0" smtClean="0">
                <a:latin typeface="Verdana" panose="020B0604030504040204" pitchFamily="34" charset="0"/>
                <a:ea typeface="Verdana" panose="020B0604030504040204" pitchFamily="34" charset="0"/>
              </a:rPr>
              <a:t>rytme</a:t>
            </a:r>
            <a:r>
              <a:rPr lang="da-DK" sz="1600" dirty="0" smtClean="0">
                <a:latin typeface="Verdana" panose="020B0604030504040204" pitchFamily="34" charset="0"/>
                <a:ea typeface="Verdana" panose="020B0604030504040204" pitchFamily="34" charset="0"/>
              </a:rPr>
              <a:t>, </a:t>
            </a:r>
            <a:r>
              <a:rPr lang="da-DK" sz="1600" b="1" dirty="0" smtClean="0">
                <a:latin typeface="Verdana" panose="020B0604030504040204" pitchFamily="34" charset="0"/>
                <a:ea typeface="Verdana" panose="020B0604030504040204" pitchFamily="34" charset="0"/>
              </a:rPr>
              <a:t>resonans </a:t>
            </a:r>
            <a:r>
              <a:rPr lang="da-DK" sz="1600" dirty="0" smtClean="0">
                <a:latin typeface="Verdana" panose="020B0604030504040204" pitchFamily="34" charset="0"/>
                <a:ea typeface="Verdana" panose="020B0604030504040204" pitchFamily="34" charset="0"/>
              </a:rPr>
              <a:t>og </a:t>
            </a:r>
            <a:r>
              <a:rPr lang="da-DK" sz="1600" b="1" dirty="0" err="1" smtClean="0">
                <a:latin typeface="Verdana" panose="020B0604030504040204" pitchFamily="34" charset="0"/>
                <a:ea typeface="Verdana" panose="020B0604030504040204" pitchFamily="34" charset="0"/>
              </a:rPr>
              <a:t>synkronicitetsfænomener</a:t>
            </a:r>
            <a:r>
              <a:rPr lang="da-DK" sz="1600" dirty="0" smtClean="0">
                <a:latin typeface="Verdana" panose="020B0604030504040204" pitchFamily="34" charset="0"/>
                <a:ea typeface="Verdana" panose="020B0604030504040204" pitchFamily="34" charset="0"/>
              </a:rPr>
              <a:t> = gør nervesystemet levende</a:t>
            </a:r>
          </a:p>
          <a:p>
            <a:pPr marL="285750" indent="-285750">
              <a:buFont typeface="Arial" panose="020B0604020202020204" pitchFamily="34" charset="0"/>
              <a:buChar char="•"/>
            </a:pPr>
            <a:endParaRPr lang="da-DK"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600" b="1" dirty="0">
                <a:latin typeface="Verdana" panose="020B0604030504040204" pitchFamily="34" charset="0"/>
                <a:ea typeface="Verdana" panose="020B0604030504040204" pitchFamily="34" charset="0"/>
              </a:rPr>
              <a:t>Rytme</a:t>
            </a:r>
            <a:r>
              <a:rPr lang="da-DK" sz="1600" dirty="0">
                <a:latin typeface="Verdana" panose="020B0604030504040204" pitchFamily="34" charset="0"/>
                <a:ea typeface="Verdana" panose="020B0604030504040204" pitchFamily="34" charset="0"/>
              </a:rPr>
              <a:t> = noget gentager sin adfærd i regulære </a:t>
            </a:r>
            <a:r>
              <a:rPr lang="da-DK" sz="1600" dirty="0" smtClean="0">
                <a:latin typeface="Verdana" panose="020B0604030504040204" pitchFamily="34" charset="0"/>
                <a:ea typeface="Verdana" panose="020B0604030504040204" pitchFamily="34" charset="0"/>
              </a:rPr>
              <a:t>tidsintervaller</a:t>
            </a:r>
          </a:p>
          <a:p>
            <a:pPr marL="285750" indent="-285750">
              <a:buFont typeface="Arial" panose="020B0604020202020204" pitchFamily="34" charset="0"/>
              <a:buChar char="•"/>
            </a:pPr>
            <a:endParaRPr lang="da-DK"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600" b="1" dirty="0" smtClean="0">
                <a:latin typeface="Verdana" panose="020B0604030504040204" pitchFamily="34" charset="0"/>
                <a:ea typeface="Verdana" panose="020B0604030504040204" pitchFamily="34" charset="0"/>
              </a:rPr>
              <a:t>Resonans </a:t>
            </a:r>
            <a:r>
              <a:rPr lang="da-DK" sz="1600" dirty="0" smtClean="0">
                <a:latin typeface="Verdana" panose="020B0604030504040204" pitchFamily="34" charset="0"/>
                <a:ea typeface="Verdana" panose="020B0604030504040204" pitchFamily="34" charset="0"/>
              </a:rPr>
              <a:t>= nerveceller der aktiveres, igangsætter medsvingninger i andre nerveceller = forstærker aktivitet</a:t>
            </a:r>
          </a:p>
          <a:p>
            <a:pPr marL="285750" indent="-285750">
              <a:buFont typeface="Arial" panose="020B0604020202020204" pitchFamily="34" charset="0"/>
              <a:buChar char="•"/>
            </a:pPr>
            <a:endParaRPr lang="da-DK"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600" b="1" dirty="0" err="1" smtClean="0">
                <a:latin typeface="Verdana" panose="020B0604030504040204" pitchFamily="34" charset="0"/>
                <a:ea typeface="Verdana" panose="020B0604030504040204" pitchFamily="34" charset="0"/>
              </a:rPr>
              <a:t>Synkronicitet</a:t>
            </a:r>
            <a:r>
              <a:rPr lang="da-DK" sz="1600" dirty="0" smtClean="0">
                <a:latin typeface="Verdana" panose="020B0604030504040204" pitchFamily="34" charset="0"/>
                <a:ea typeface="Verdana" panose="020B0604030504040204" pitchFamily="34" charset="0"/>
              </a:rPr>
              <a:t> = aktiviteten i grupper af nerveceller aktiveres samtidig</a:t>
            </a:r>
          </a:p>
          <a:p>
            <a:pPr marL="285750" indent="-285750">
              <a:buFont typeface="Arial" panose="020B0604020202020204" pitchFamily="34" charset="0"/>
              <a:buChar char="•"/>
            </a:pPr>
            <a:endParaRPr lang="da-DK"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da-DK"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600" dirty="0" smtClean="0">
                <a:latin typeface="Verdana" panose="020B0604030504040204" pitchFamily="34" charset="0"/>
                <a:ea typeface="Verdana" panose="020B0604030504040204" pitchFamily="34" charset="0"/>
              </a:rPr>
              <a:t>Spejlneuroner forbinder iagttagelser og handlinger = ”den anden” er </a:t>
            </a:r>
          </a:p>
          <a:p>
            <a:r>
              <a:rPr lang="da-DK" sz="1600" dirty="0">
                <a:latin typeface="Verdana" panose="020B0604030504040204" pitchFamily="34" charset="0"/>
                <a:ea typeface="Verdana" panose="020B0604030504040204" pitchFamily="34" charset="0"/>
              </a:rPr>
              <a:t> </a:t>
            </a:r>
            <a:r>
              <a:rPr lang="da-DK" sz="1600" dirty="0" smtClean="0">
                <a:latin typeface="Verdana" panose="020B0604030504040204" pitchFamily="34" charset="0"/>
                <a:ea typeface="Verdana" panose="020B0604030504040204" pitchFamily="34" charset="0"/>
              </a:rPr>
              <a:t>       repræsenteret i hjernemønstre</a:t>
            </a:r>
          </a:p>
          <a:p>
            <a:endParaRPr lang="da-DK"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600" dirty="0" smtClean="0">
                <a:latin typeface="Verdana" panose="020B0604030504040204" pitchFamily="34" charset="0"/>
                <a:ea typeface="Verdana" panose="020B0604030504040204" pitchFamily="34" charset="0"/>
              </a:rPr>
              <a:t>Aktiveres gennem ydre gestik, sprogmelodi, kropsholdninger osv. </a:t>
            </a:r>
          </a:p>
          <a:p>
            <a:pPr marL="285750" indent="-285750">
              <a:buFont typeface="Arial" panose="020B0604020202020204" pitchFamily="34" charset="0"/>
              <a:buChar char="•"/>
            </a:pPr>
            <a:endParaRPr lang="da-DK"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600" dirty="0" smtClean="0">
                <a:latin typeface="Verdana" panose="020B0604030504040204" pitchFamily="34" charset="0"/>
                <a:ea typeface="Verdana" panose="020B0604030504040204" pitchFamily="34" charset="0"/>
              </a:rPr>
              <a:t>Undersøgelser viser at angst, anspændelse og stress reducerer spejlneuronernes aktivitet.  </a:t>
            </a:r>
          </a:p>
          <a:p>
            <a:endParaRPr lang="da-DK" dirty="0" smtClean="0"/>
          </a:p>
          <a:p>
            <a:endParaRPr lang="da-DK" dirty="0"/>
          </a:p>
        </p:txBody>
      </p:sp>
    </p:spTree>
    <p:extLst>
      <p:ext uri="{BB962C8B-B14F-4D97-AF65-F5344CB8AC3E}">
        <p14:creationId xmlns:p14="http://schemas.microsoft.com/office/powerpoint/2010/main" val="40226744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w="57150">
            <a:solidFill>
              <a:schemeClr val="accent6">
                <a:lumMod val="75000"/>
              </a:schemeClr>
            </a:solidFill>
          </a:ln>
        </p:spPr>
        <p:txBody>
          <a:bodyPr>
            <a:normAutofit/>
          </a:bodyPr>
          <a:lstStyle/>
          <a:p>
            <a:pPr algn="ctr"/>
            <a:r>
              <a:rPr lang="da-DK" sz="4000" dirty="0" smtClean="0">
                <a:latin typeface="Verdana" panose="020B0604030504040204" pitchFamily="34" charset="0"/>
                <a:ea typeface="Verdana" panose="020B0604030504040204" pitchFamily="34" charset="0"/>
              </a:rPr>
              <a:t>Spejlneuroner skaber forudsætning for interaktion</a:t>
            </a:r>
            <a:endParaRPr lang="da-DK" sz="4000" dirty="0">
              <a:latin typeface="Verdana" panose="020B0604030504040204" pitchFamily="34" charset="0"/>
              <a:ea typeface="Verdana" panose="020B0604030504040204" pitchFamily="34" charset="0"/>
            </a:endParaRPr>
          </a:p>
        </p:txBody>
      </p:sp>
      <p:sp>
        <p:nvSpPr>
          <p:cNvPr id="3" name="Tekstfelt 2"/>
          <p:cNvSpPr txBox="1"/>
          <p:nvPr/>
        </p:nvSpPr>
        <p:spPr>
          <a:xfrm>
            <a:off x="953589" y="2207623"/>
            <a:ext cx="10400211" cy="4247317"/>
          </a:xfrm>
          <a:prstGeom prst="rect">
            <a:avLst/>
          </a:prstGeom>
          <a:solidFill>
            <a:schemeClr val="accent1">
              <a:lumMod val="40000"/>
              <a:lumOff val="60000"/>
            </a:schemeClr>
          </a:solidFill>
          <a:ln w="12700">
            <a:solidFill>
              <a:schemeClr val="tx1"/>
            </a:solidFill>
          </a:ln>
        </p:spPr>
        <p:txBody>
          <a:bodyPr wrap="square" rtlCol="0">
            <a:spAutoFit/>
          </a:bodyPr>
          <a:lstStyle/>
          <a:p>
            <a:pPr>
              <a:lnSpc>
                <a:spcPct val="150000"/>
              </a:lnSpc>
            </a:pPr>
            <a:r>
              <a:rPr lang="da-DK" dirty="0" smtClean="0">
                <a:latin typeface="Verdana" panose="020B0604030504040204" pitchFamily="34" charset="0"/>
                <a:ea typeface="Verdana" panose="020B0604030504040204" pitchFamily="34" charset="0"/>
              </a:rPr>
              <a:t>Hvad er spejlneuroner – hvad bruges de til? </a:t>
            </a:r>
          </a:p>
          <a:p>
            <a:pPr>
              <a:lnSpc>
                <a:spcPct val="150000"/>
              </a:lnSpc>
            </a:pPr>
            <a:endParaRPr lang="da-DK" dirty="0" smtClean="0">
              <a:latin typeface="Verdana" panose="020B0604030504040204" pitchFamily="34" charset="0"/>
              <a:ea typeface="Verdana" panose="020B0604030504040204" pitchFamily="34" charset="0"/>
            </a:endParaRPr>
          </a:p>
          <a:p>
            <a:pPr marL="285750" indent="-285750">
              <a:lnSpc>
                <a:spcPct val="150000"/>
              </a:lnSpc>
              <a:buFont typeface="Arial" panose="020B0604020202020204" pitchFamily="34" charset="0"/>
              <a:buChar char="•"/>
            </a:pPr>
            <a:r>
              <a:rPr lang="da-DK" b="1" dirty="0" smtClean="0">
                <a:latin typeface="Verdana" panose="020B0604030504040204" pitchFamily="34" charset="0"/>
                <a:ea typeface="Verdana" panose="020B0604030504040204" pitchFamily="34" charset="0"/>
              </a:rPr>
              <a:t>Flokadfærd</a:t>
            </a:r>
            <a:r>
              <a:rPr lang="da-DK" dirty="0" smtClean="0">
                <a:latin typeface="Verdana" panose="020B0604030504040204" pitchFamily="34" charset="0"/>
                <a:ea typeface="Verdana" panose="020B0604030504040204" pitchFamily="34" charset="0"/>
              </a:rPr>
              <a:t> (trafikken, </a:t>
            </a:r>
            <a:r>
              <a:rPr lang="da-DK" dirty="0" err="1" smtClean="0">
                <a:latin typeface="Verdana" panose="020B0604030504040204" pitchFamily="34" charset="0"/>
                <a:ea typeface="Verdana" panose="020B0604030504040204" pitchFamily="34" charset="0"/>
              </a:rPr>
              <a:t>kø-kultur</a:t>
            </a:r>
            <a:r>
              <a:rPr lang="da-DK" dirty="0" smtClean="0">
                <a:latin typeface="Verdana" panose="020B0604030504040204" pitchFamily="34" charset="0"/>
                <a:ea typeface="Verdana" panose="020B0604030504040204" pitchFamily="34" charset="0"/>
              </a:rPr>
              <a:t> mm) intuitivt indforstået </a:t>
            </a:r>
            <a:r>
              <a:rPr lang="da-DK" dirty="0" err="1" smtClean="0">
                <a:latin typeface="Verdana" panose="020B0604030504040204" pitchFamily="34" charset="0"/>
                <a:ea typeface="Verdana" panose="020B0604030504040204" pitchFamily="34" charset="0"/>
              </a:rPr>
              <a:t>synkronitet</a:t>
            </a:r>
            <a:r>
              <a:rPr lang="da-DK" dirty="0" smtClean="0">
                <a:latin typeface="Verdana" panose="020B0604030504040204" pitchFamily="34" charset="0"/>
                <a:ea typeface="Verdana" panose="020B0604030504040204" pitchFamily="34" charset="0"/>
              </a:rPr>
              <a:t> (Sort-sol)</a:t>
            </a:r>
          </a:p>
          <a:p>
            <a:pPr marL="285750" indent="-285750">
              <a:lnSpc>
                <a:spcPct val="150000"/>
              </a:lnSpc>
              <a:buFont typeface="Arial" panose="020B0604020202020204" pitchFamily="34" charset="0"/>
              <a:buChar char="•"/>
            </a:pPr>
            <a:r>
              <a:rPr lang="da-DK" b="1" dirty="0">
                <a:latin typeface="Verdana" panose="020B0604030504040204" pitchFamily="34" charset="0"/>
                <a:ea typeface="Verdana" panose="020B0604030504040204" pitchFamily="34" charset="0"/>
              </a:rPr>
              <a:t>S</a:t>
            </a:r>
            <a:r>
              <a:rPr lang="da-DK" b="1" dirty="0" smtClean="0">
                <a:latin typeface="Verdana" panose="020B0604030504040204" pitchFamily="34" charset="0"/>
                <a:ea typeface="Verdana" panose="020B0604030504040204" pitchFamily="34" charset="0"/>
              </a:rPr>
              <a:t>ociale rum </a:t>
            </a:r>
            <a:r>
              <a:rPr lang="da-DK" dirty="0" smtClean="0">
                <a:latin typeface="Verdana" panose="020B0604030504040204" pitchFamily="34" charset="0"/>
                <a:ea typeface="Verdana" panose="020B0604030504040204" pitchFamily="34" charset="0"/>
              </a:rPr>
              <a:t>– bidrager til en instinktiv handle-viden – hvordan skal jeg begå mig?</a:t>
            </a:r>
            <a:endParaRPr lang="da-DK" dirty="0">
              <a:latin typeface="Verdana" panose="020B0604030504040204" pitchFamily="34" charset="0"/>
              <a:ea typeface="Verdana" panose="020B0604030504040204" pitchFamily="34" charset="0"/>
            </a:endParaRPr>
          </a:p>
          <a:p>
            <a:pPr marL="285750" indent="-285750">
              <a:lnSpc>
                <a:spcPct val="150000"/>
              </a:lnSpc>
              <a:buFont typeface="Arial" panose="020B0604020202020204" pitchFamily="34" charset="0"/>
              <a:buChar char="•"/>
            </a:pPr>
            <a:r>
              <a:rPr lang="da-DK" dirty="0" smtClean="0">
                <a:latin typeface="Verdana" panose="020B0604030504040204" pitchFamily="34" charset="0"/>
                <a:ea typeface="Verdana" panose="020B0604030504040204" pitchFamily="34" charset="0"/>
              </a:rPr>
              <a:t>Vækkes ved </a:t>
            </a:r>
            <a:r>
              <a:rPr lang="da-DK" b="1" dirty="0" smtClean="0">
                <a:latin typeface="Verdana" panose="020B0604030504040204" pitchFamily="34" charset="0"/>
                <a:ea typeface="Verdana" panose="020B0604030504040204" pitchFamily="34" charset="0"/>
              </a:rPr>
              <a:t>iagttagelse</a:t>
            </a:r>
            <a:r>
              <a:rPr lang="da-DK" dirty="0" smtClean="0">
                <a:latin typeface="Verdana" panose="020B0604030504040204" pitchFamily="34" charset="0"/>
                <a:ea typeface="Verdana" panose="020B0604030504040204" pitchFamily="34" charset="0"/>
              </a:rPr>
              <a:t> og </a:t>
            </a:r>
            <a:r>
              <a:rPr lang="da-DK" b="1" dirty="0" smtClean="0">
                <a:latin typeface="Verdana" panose="020B0604030504040204" pitchFamily="34" charset="0"/>
                <a:ea typeface="Verdana" panose="020B0604030504040204" pitchFamily="34" charset="0"/>
              </a:rPr>
              <a:t>interaktion</a:t>
            </a:r>
            <a:r>
              <a:rPr lang="da-DK" dirty="0" smtClean="0">
                <a:latin typeface="Verdana" panose="020B0604030504040204" pitchFamily="34" charset="0"/>
                <a:ea typeface="Verdana" panose="020B0604030504040204" pitchFamily="34" charset="0"/>
              </a:rPr>
              <a:t> – forsøg med aber </a:t>
            </a:r>
            <a:r>
              <a:rPr lang="da-DK" dirty="0" err="1" smtClean="0">
                <a:latin typeface="Verdana" panose="020B0604030504040204" pitchFamily="34" charset="0"/>
                <a:ea typeface="Verdana" panose="020B0604030504040204" pitchFamily="34" charset="0"/>
              </a:rPr>
              <a:t>Rizzolatti</a:t>
            </a:r>
            <a:endParaRPr lang="da-DK" dirty="0" smtClean="0">
              <a:latin typeface="Verdana" panose="020B0604030504040204" pitchFamily="34" charset="0"/>
              <a:ea typeface="Verdana" panose="020B0604030504040204" pitchFamily="34" charset="0"/>
            </a:endParaRPr>
          </a:p>
          <a:p>
            <a:pPr marL="285750" indent="-285750">
              <a:lnSpc>
                <a:spcPct val="150000"/>
              </a:lnSpc>
              <a:buFont typeface="Arial" panose="020B0604020202020204" pitchFamily="34" charset="0"/>
              <a:buChar char="•"/>
            </a:pPr>
            <a:r>
              <a:rPr lang="da-DK" dirty="0">
                <a:latin typeface="Verdana" panose="020B0604030504040204" pitchFamily="34" charset="0"/>
                <a:ea typeface="Verdana" panose="020B0604030504040204" pitchFamily="34" charset="0"/>
              </a:rPr>
              <a:t>Aktiveres udenfor vores bevidsthed gennem iagttagelse, </a:t>
            </a:r>
            <a:r>
              <a:rPr lang="da-DK" b="1" dirty="0">
                <a:latin typeface="Verdana" panose="020B0604030504040204" pitchFamily="34" charset="0"/>
                <a:ea typeface="Verdana" panose="020B0604030504040204" pitchFamily="34" charset="0"/>
              </a:rPr>
              <a:t>dufte/lugte og </a:t>
            </a:r>
            <a:r>
              <a:rPr lang="da-DK" b="1" dirty="0" smtClean="0">
                <a:latin typeface="Verdana" panose="020B0604030504040204" pitchFamily="34" charset="0"/>
                <a:ea typeface="Verdana" panose="020B0604030504040204" pitchFamily="34" charset="0"/>
              </a:rPr>
              <a:t>lyd</a:t>
            </a:r>
          </a:p>
          <a:p>
            <a:pPr marL="285750" indent="-285750">
              <a:lnSpc>
                <a:spcPct val="150000"/>
              </a:lnSpc>
              <a:buFont typeface="Arial" panose="020B0604020202020204" pitchFamily="34" charset="0"/>
              <a:buChar char="•"/>
            </a:pPr>
            <a:r>
              <a:rPr lang="da-DK" dirty="0" smtClean="0">
                <a:latin typeface="Verdana" panose="020B0604030504040204" pitchFamily="34" charset="0"/>
                <a:ea typeface="Verdana" panose="020B0604030504040204" pitchFamily="34" charset="0"/>
              </a:rPr>
              <a:t>Spejlneuroners funktionsniveau </a:t>
            </a:r>
            <a:r>
              <a:rPr lang="da-DK" b="1" dirty="0" smtClean="0">
                <a:latin typeface="Verdana" panose="020B0604030504040204" pitchFamily="34" charset="0"/>
                <a:ea typeface="Verdana" panose="020B0604030504040204" pitchFamily="34" charset="0"/>
              </a:rPr>
              <a:t>påvirker vores  relationer, følelser </a:t>
            </a:r>
            <a:r>
              <a:rPr lang="da-DK" dirty="0" smtClean="0">
                <a:latin typeface="Verdana" panose="020B0604030504040204" pitchFamily="34" charset="0"/>
                <a:ea typeface="Verdana" panose="020B0604030504040204" pitchFamily="34" charset="0"/>
              </a:rPr>
              <a:t>og omvendt</a:t>
            </a:r>
          </a:p>
          <a:p>
            <a:pPr marL="285750" indent="-285750">
              <a:lnSpc>
                <a:spcPct val="150000"/>
              </a:lnSpc>
              <a:buFont typeface="Arial" panose="020B0604020202020204" pitchFamily="34" charset="0"/>
              <a:buChar char="•"/>
            </a:pPr>
            <a:r>
              <a:rPr lang="da-DK" dirty="0" smtClean="0">
                <a:latin typeface="Verdana" panose="020B0604030504040204" pitchFamily="34" charset="0"/>
                <a:ea typeface="Verdana" panose="020B0604030504040204" pitchFamily="34" charset="0"/>
              </a:rPr>
              <a:t>Knytter </a:t>
            </a:r>
            <a:r>
              <a:rPr lang="da-DK" b="1" dirty="0" smtClean="0">
                <a:latin typeface="Verdana" panose="020B0604030504040204" pitchFamily="34" charset="0"/>
                <a:ea typeface="Verdana" panose="020B0604030504040204" pitchFamily="34" charset="0"/>
              </a:rPr>
              <a:t>mentale tilstande og ydre oplevelser </a:t>
            </a:r>
            <a:r>
              <a:rPr lang="da-DK" dirty="0" smtClean="0">
                <a:latin typeface="Verdana" panose="020B0604030504040204" pitchFamily="34" charset="0"/>
                <a:ea typeface="Verdana" panose="020B0604030504040204" pitchFamily="34" charset="0"/>
              </a:rPr>
              <a:t>sammen</a:t>
            </a:r>
          </a:p>
          <a:p>
            <a:pPr marL="285750" indent="-285750">
              <a:lnSpc>
                <a:spcPct val="150000"/>
              </a:lnSpc>
              <a:buFont typeface="Arial" panose="020B0604020202020204" pitchFamily="34" charset="0"/>
              <a:buChar char="•"/>
            </a:pPr>
            <a:r>
              <a:rPr lang="da-DK" b="1" dirty="0" err="1" smtClean="0">
                <a:latin typeface="Verdana" panose="020B0604030504040204" pitchFamily="34" charset="0"/>
                <a:ea typeface="Verdana" panose="020B0604030504040204" pitchFamily="34" charset="0"/>
              </a:rPr>
              <a:t>Mentaliseringsevnen</a:t>
            </a:r>
            <a:r>
              <a:rPr lang="da-DK" dirty="0" smtClean="0">
                <a:latin typeface="Verdana" panose="020B0604030504040204" pitchFamily="34" charset="0"/>
                <a:ea typeface="Verdana" panose="020B0604030504040204" pitchFamily="34" charset="0"/>
              </a:rPr>
              <a:t> bakker vores spejlneuroner op</a:t>
            </a:r>
          </a:p>
          <a:p>
            <a:pPr>
              <a:lnSpc>
                <a:spcPct val="150000"/>
              </a:lnSpc>
            </a:pPr>
            <a:endParaRPr lang="da-DK" dirty="0" smtClean="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2748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w="57150">
            <a:solidFill>
              <a:schemeClr val="accent6">
                <a:lumMod val="75000"/>
              </a:schemeClr>
            </a:solidFill>
          </a:ln>
        </p:spPr>
        <p:txBody>
          <a:bodyPr>
            <a:normAutofit/>
          </a:bodyPr>
          <a:lstStyle/>
          <a:p>
            <a:pPr algn="ctr"/>
            <a:r>
              <a:rPr lang="da-DK" sz="4000" dirty="0">
                <a:latin typeface="Verdana" panose="020B0604030504040204" pitchFamily="34" charset="0"/>
                <a:ea typeface="Verdana" panose="020B0604030504040204" pitchFamily="34" charset="0"/>
              </a:rPr>
              <a:t>Plasticitet, spejlneuroner og </a:t>
            </a:r>
            <a:r>
              <a:rPr lang="da-DK" sz="4000" dirty="0" smtClean="0">
                <a:latin typeface="Verdana" panose="020B0604030504040204" pitchFamily="34" charset="0"/>
                <a:ea typeface="Verdana" panose="020B0604030504040204" pitchFamily="34" charset="0"/>
              </a:rPr>
              <a:t>relationer</a:t>
            </a:r>
            <a:endParaRPr lang="da-DK" sz="4000" dirty="0"/>
          </a:p>
        </p:txBody>
      </p:sp>
      <p:sp>
        <p:nvSpPr>
          <p:cNvPr id="3" name="Pladsholder til tekst 2"/>
          <p:cNvSpPr>
            <a:spLocks noGrp="1"/>
          </p:cNvSpPr>
          <p:nvPr>
            <p:ph type="body" idx="1"/>
          </p:nvPr>
        </p:nvSpPr>
        <p:spPr>
          <a:xfrm>
            <a:off x="839788" y="1869439"/>
            <a:ext cx="5157787" cy="635635"/>
          </a:xfrm>
          <a:solidFill>
            <a:schemeClr val="accent1">
              <a:lumMod val="40000"/>
              <a:lumOff val="60000"/>
            </a:schemeClr>
          </a:solidFill>
          <a:ln w="12700">
            <a:solidFill>
              <a:schemeClr val="tx1"/>
            </a:solidFill>
          </a:ln>
        </p:spPr>
        <p:txBody>
          <a:bodyPr/>
          <a:lstStyle/>
          <a:p>
            <a:pPr algn="ctr"/>
            <a:r>
              <a:rPr lang="da-DK" dirty="0" smtClean="0"/>
              <a:t>Potentialer</a:t>
            </a:r>
            <a:endParaRPr lang="da-DK" dirty="0"/>
          </a:p>
        </p:txBody>
      </p:sp>
      <p:sp>
        <p:nvSpPr>
          <p:cNvPr id="4" name="Pladsholder til indhold 3"/>
          <p:cNvSpPr>
            <a:spLocks noGrp="1"/>
          </p:cNvSpPr>
          <p:nvPr>
            <p:ph sz="half" idx="2"/>
          </p:nvPr>
        </p:nvSpPr>
        <p:spPr>
          <a:solidFill>
            <a:schemeClr val="accent1">
              <a:lumMod val="40000"/>
              <a:lumOff val="60000"/>
            </a:schemeClr>
          </a:solidFill>
          <a:ln w="12700">
            <a:solidFill>
              <a:schemeClr val="tx1"/>
            </a:solidFill>
          </a:ln>
        </p:spPr>
        <p:txBody>
          <a:bodyPr>
            <a:normAutofit fontScale="32500" lnSpcReduction="20000"/>
          </a:bodyPr>
          <a:lstStyle/>
          <a:p>
            <a:pPr marL="285750" indent="-285750">
              <a:lnSpc>
                <a:spcPct val="150000"/>
              </a:lnSpc>
            </a:pPr>
            <a:r>
              <a:rPr lang="da-DK" sz="4300" dirty="0">
                <a:latin typeface="Verdana" panose="020B0604030504040204" pitchFamily="34" charset="0"/>
                <a:ea typeface="Verdana" panose="020B0604030504040204" pitchFamily="34" charset="0"/>
              </a:rPr>
              <a:t>Nyeste forskning viser, at  hjernen </a:t>
            </a:r>
            <a:r>
              <a:rPr lang="da-DK" sz="4300" i="1" dirty="0">
                <a:latin typeface="Verdana" panose="020B0604030504040204" pitchFamily="34" charset="0"/>
                <a:ea typeface="Verdana" panose="020B0604030504040204" pitchFamily="34" charset="0"/>
              </a:rPr>
              <a:t>er </a:t>
            </a:r>
            <a:r>
              <a:rPr lang="da-DK" sz="4300" dirty="0">
                <a:latin typeface="Verdana" panose="020B0604030504040204" pitchFamily="34" charset="0"/>
                <a:ea typeface="Verdana" panose="020B0604030504040204" pitchFamily="34" charset="0"/>
              </a:rPr>
              <a:t>plastisk og er i konstant forandring</a:t>
            </a:r>
          </a:p>
          <a:p>
            <a:pPr marL="285750" indent="-285750">
              <a:lnSpc>
                <a:spcPct val="150000"/>
              </a:lnSpc>
            </a:pPr>
            <a:r>
              <a:rPr lang="da-DK" sz="4300" dirty="0">
                <a:latin typeface="Verdana" panose="020B0604030504040204" pitchFamily="34" charset="0"/>
                <a:ea typeface="Verdana" panose="020B0604030504040204" pitchFamily="34" charset="0"/>
              </a:rPr>
              <a:t>Nye hjerneceller kan dannes i </a:t>
            </a:r>
            <a:r>
              <a:rPr lang="da-DK" sz="4300" dirty="0" err="1">
                <a:latin typeface="Verdana" panose="020B0604030504040204" pitchFamily="34" charset="0"/>
                <a:ea typeface="Verdana" panose="020B0604030504040204" pitchFamily="34" charset="0"/>
              </a:rPr>
              <a:t>hippocampus</a:t>
            </a:r>
            <a:r>
              <a:rPr lang="da-DK" sz="4300" dirty="0">
                <a:latin typeface="Verdana" panose="020B0604030504040204" pitchFamily="34" charset="0"/>
                <a:ea typeface="Verdana" panose="020B0604030504040204" pitchFamily="34" charset="0"/>
              </a:rPr>
              <a:t> – begrænset ved kronisk stress tilstand</a:t>
            </a:r>
          </a:p>
          <a:p>
            <a:pPr marL="285750" indent="-285750">
              <a:lnSpc>
                <a:spcPct val="170000"/>
              </a:lnSpc>
            </a:pPr>
            <a:r>
              <a:rPr lang="da-DK" sz="4300" dirty="0">
                <a:latin typeface="Verdana" panose="020B0604030504040204" pitchFamily="34" charset="0"/>
                <a:ea typeface="Verdana" panose="020B0604030504040204" pitchFamily="34" charset="0"/>
              </a:rPr>
              <a:t>Der kan skubbes til fx ”indkodet” uhensigtsmæssigt adfærd</a:t>
            </a:r>
          </a:p>
          <a:p>
            <a:pPr marL="285750" indent="-285750">
              <a:lnSpc>
                <a:spcPct val="170000"/>
              </a:lnSpc>
            </a:pPr>
            <a:r>
              <a:rPr lang="da-DK" sz="4300" dirty="0">
                <a:latin typeface="Verdana" panose="020B0604030504040204" pitchFamily="34" charset="0"/>
                <a:ea typeface="Verdana" panose="020B0604030504040204" pitchFamily="34" charset="0"/>
              </a:rPr>
              <a:t>Professionelles evne til at skabe refleksivt rum </a:t>
            </a:r>
          </a:p>
          <a:p>
            <a:pPr marL="285750" indent="-285750">
              <a:lnSpc>
                <a:spcPct val="170000"/>
              </a:lnSpc>
            </a:pPr>
            <a:r>
              <a:rPr lang="da-DK" sz="4300" dirty="0">
                <a:latin typeface="Verdana" panose="020B0604030504040204" pitchFamily="34" charset="0"/>
                <a:ea typeface="Verdana" panose="020B0604030504040204" pitchFamily="34" charset="0"/>
              </a:rPr>
              <a:t>Når vi handler anderledes, skabes nye forbindelser, gentagelser forstærker (</a:t>
            </a:r>
            <a:r>
              <a:rPr lang="da-DK" sz="4300" dirty="0" err="1">
                <a:latin typeface="Verdana" panose="020B0604030504040204" pitchFamily="34" charset="0"/>
                <a:ea typeface="Verdana" panose="020B0604030504040204" pitchFamily="34" charset="0"/>
              </a:rPr>
              <a:t>Hebbs</a:t>
            </a:r>
            <a:r>
              <a:rPr lang="da-DK" sz="4300" dirty="0">
                <a:latin typeface="Verdana" panose="020B0604030504040204" pitchFamily="34" charset="0"/>
                <a:ea typeface="Verdana" panose="020B0604030504040204" pitchFamily="34" charset="0"/>
              </a:rPr>
              <a:t> lov</a:t>
            </a:r>
            <a:r>
              <a:rPr lang="da-DK" sz="4300" dirty="0" smtClean="0">
                <a:latin typeface="Verdana" panose="020B0604030504040204" pitchFamily="34" charset="0"/>
                <a:ea typeface="Verdana" panose="020B0604030504040204" pitchFamily="34" charset="0"/>
              </a:rPr>
              <a:t>) (neurale mønstre er i konstant forandring) </a:t>
            </a:r>
            <a:endParaRPr lang="da-DK" sz="4300" dirty="0">
              <a:latin typeface="Verdana" panose="020B0604030504040204" pitchFamily="34" charset="0"/>
              <a:ea typeface="Verdana" panose="020B0604030504040204" pitchFamily="34" charset="0"/>
            </a:endParaRPr>
          </a:p>
          <a:p>
            <a:pPr marL="0" indent="0">
              <a:lnSpc>
                <a:spcPct val="150000"/>
              </a:lnSpc>
              <a:buNone/>
            </a:pPr>
            <a:endParaRPr lang="da-DK" sz="4300" dirty="0">
              <a:latin typeface="Verdana" panose="020B0604030504040204" pitchFamily="34" charset="0"/>
              <a:ea typeface="Verdana" panose="020B0604030504040204" pitchFamily="34" charset="0"/>
            </a:endParaRPr>
          </a:p>
        </p:txBody>
      </p:sp>
      <p:sp>
        <p:nvSpPr>
          <p:cNvPr id="5" name="Pladsholder til tekst 4"/>
          <p:cNvSpPr>
            <a:spLocks noGrp="1"/>
          </p:cNvSpPr>
          <p:nvPr>
            <p:ph type="body" sz="quarter" idx="3"/>
          </p:nvPr>
        </p:nvSpPr>
        <p:spPr>
          <a:xfrm>
            <a:off x="6172200" y="1869439"/>
            <a:ext cx="5183188" cy="635636"/>
          </a:xfrm>
          <a:solidFill>
            <a:schemeClr val="accent1">
              <a:lumMod val="40000"/>
              <a:lumOff val="60000"/>
            </a:schemeClr>
          </a:solidFill>
          <a:ln w="12700">
            <a:solidFill>
              <a:schemeClr val="tx1"/>
            </a:solidFill>
          </a:ln>
        </p:spPr>
        <p:txBody>
          <a:bodyPr/>
          <a:lstStyle/>
          <a:p>
            <a:pPr algn="ctr"/>
            <a:r>
              <a:rPr lang="da-DK" dirty="0"/>
              <a:t>U</a:t>
            </a:r>
            <a:r>
              <a:rPr lang="da-DK" dirty="0" smtClean="0"/>
              <a:t>dfordringer</a:t>
            </a:r>
            <a:endParaRPr lang="da-DK" dirty="0"/>
          </a:p>
        </p:txBody>
      </p:sp>
      <p:sp>
        <p:nvSpPr>
          <p:cNvPr id="6" name="Pladsholder til indhold 5"/>
          <p:cNvSpPr>
            <a:spLocks noGrp="1"/>
          </p:cNvSpPr>
          <p:nvPr>
            <p:ph sz="quarter" idx="4"/>
          </p:nvPr>
        </p:nvSpPr>
        <p:spPr>
          <a:solidFill>
            <a:schemeClr val="accent1">
              <a:lumMod val="40000"/>
              <a:lumOff val="60000"/>
            </a:schemeClr>
          </a:solidFill>
          <a:ln w="12700">
            <a:solidFill>
              <a:schemeClr val="tx1"/>
            </a:solidFill>
          </a:ln>
        </p:spPr>
        <p:txBody>
          <a:bodyPr>
            <a:normAutofit/>
          </a:bodyPr>
          <a:lstStyle/>
          <a:p>
            <a:pPr>
              <a:lnSpc>
                <a:spcPct val="150000"/>
              </a:lnSpc>
            </a:pPr>
            <a:r>
              <a:rPr lang="da-DK" sz="1400" dirty="0" smtClean="0">
                <a:latin typeface="Verdana" panose="020B0604030504040204" pitchFamily="34" charset="0"/>
                <a:ea typeface="Verdana" panose="020B0604030504040204" pitchFamily="34" charset="0"/>
              </a:rPr>
              <a:t>Når handlinger afviger fra det ”normale”, skyldes det ofte, at de emotionelle og kognitive mekanismer i hjernen, der sikrer et højt funktionsniveau for vores spejlneuroner, er ude af balance</a:t>
            </a:r>
          </a:p>
          <a:p>
            <a:pPr>
              <a:lnSpc>
                <a:spcPct val="150000"/>
              </a:lnSpc>
            </a:pPr>
            <a:r>
              <a:rPr lang="da-DK" sz="1400" dirty="0" smtClean="0">
                <a:latin typeface="Verdana" panose="020B0604030504040204" pitchFamily="34" charset="0"/>
                <a:ea typeface="Verdana" panose="020B0604030504040204" pitchFamily="34" charset="0"/>
              </a:rPr>
              <a:t>Gør sig gældende for ADHD, forskellige skizofreni- og bordelinetyper</a:t>
            </a:r>
          </a:p>
          <a:p>
            <a:pPr>
              <a:lnSpc>
                <a:spcPct val="150000"/>
              </a:lnSpc>
            </a:pPr>
            <a:r>
              <a:rPr lang="da-DK" sz="1400" dirty="0">
                <a:latin typeface="Verdana" panose="020B0604030504040204" pitchFamily="34" charset="0"/>
                <a:ea typeface="Verdana" panose="020B0604030504040204" pitchFamily="34" charset="0"/>
              </a:rPr>
              <a:t>Svært ved selvregulering = svært ved omorganisering, tillæring af nye mønstre </a:t>
            </a:r>
          </a:p>
          <a:p>
            <a:pPr>
              <a:lnSpc>
                <a:spcPct val="150000"/>
              </a:lnSpc>
            </a:pPr>
            <a:endParaRPr lang="da-DK" sz="1400" dirty="0">
              <a:latin typeface="Verdana" panose="020B0604030504040204" pitchFamily="34" charset="0"/>
              <a:ea typeface="Verdana" panose="020B0604030504040204" pitchFamily="34" charset="0"/>
            </a:endParaRPr>
          </a:p>
        </p:txBody>
      </p:sp>
      <p:pic>
        <p:nvPicPr>
          <p:cNvPr id="7" name="Billede 6"/>
          <p:cNvPicPr>
            <a:picLocks noChangeAspect="1"/>
          </p:cNvPicPr>
          <p:nvPr/>
        </p:nvPicPr>
        <p:blipFill>
          <a:blip r:embed="rId3"/>
          <a:stretch>
            <a:fillRect/>
          </a:stretch>
        </p:blipFill>
        <p:spPr>
          <a:xfrm>
            <a:off x="5223532" y="5454970"/>
            <a:ext cx="1748112" cy="1403030"/>
          </a:xfrm>
          <a:prstGeom prst="rect">
            <a:avLst/>
          </a:prstGeom>
        </p:spPr>
      </p:pic>
    </p:spTree>
    <p:extLst>
      <p:ext uri="{BB962C8B-B14F-4D97-AF65-F5344CB8AC3E}">
        <p14:creationId xmlns:p14="http://schemas.microsoft.com/office/powerpoint/2010/main" val="17364407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82446" y="2503641"/>
            <a:ext cx="10515600" cy="1325563"/>
          </a:xfrm>
          <a:ln w="57150">
            <a:solidFill>
              <a:schemeClr val="accent6">
                <a:lumMod val="75000"/>
              </a:schemeClr>
            </a:solidFill>
          </a:ln>
        </p:spPr>
        <p:txBody>
          <a:bodyPr/>
          <a:lstStyle/>
          <a:p>
            <a:pPr algn="ctr"/>
            <a:r>
              <a:rPr lang="da-DK" dirty="0" smtClean="0">
                <a:latin typeface="Verdana" panose="020B0604030504040204" pitchFamily="34" charset="0"/>
                <a:ea typeface="Verdana" panose="020B0604030504040204" pitchFamily="34" charset="0"/>
              </a:rPr>
              <a:t>PAUSE</a:t>
            </a:r>
            <a:endParaRPr lang="da-DK"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191348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w="57150">
            <a:solidFill>
              <a:schemeClr val="accent6">
                <a:lumMod val="75000"/>
              </a:schemeClr>
            </a:solidFill>
          </a:ln>
        </p:spPr>
        <p:txBody>
          <a:bodyPr>
            <a:normAutofit/>
          </a:bodyPr>
          <a:lstStyle/>
          <a:p>
            <a:pPr algn="ctr"/>
            <a:r>
              <a:rPr lang="da-DK" sz="4000" dirty="0" smtClean="0">
                <a:latin typeface="Verdana" panose="020B0604030504040204" pitchFamily="34" charset="0"/>
                <a:ea typeface="Verdana" panose="020B0604030504040204" pitchFamily="34" charset="0"/>
              </a:rPr>
              <a:t>Diagnoser set i et </a:t>
            </a:r>
            <a:r>
              <a:rPr lang="da-DK" sz="4000" dirty="0" err="1" smtClean="0">
                <a:latin typeface="Verdana" panose="020B0604030504040204" pitchFamily="34" charset="0"/>
                <a:ea typeface="Verdana" panose="020B0604030504040204" pitchFamily="34" charset="0"/>
              </a:rPr>
              <a:t>neuropædagogisk</a:t>
            </a:r>
            <a:r>
              <a:rPr lang="da-DK" sz="4000" dirty="0" smtClean="0">
                <a:latin typeface="Verdana" panose="020B0604030504040204" pitchFamily="34" charset="0"/>
                <a:ea typeface="Verdana" panose="020B0604030504040204" pitchFamily="34" charset="0"/>
              </a:rPr>
              <a:t> perspektiv</a:t>
            </a:r>
            <a:endParaRPr lang="da-DK" sz="4000" dirty="0">
              <a:latin typeface="Verdana" panose="020B0604030504040204" pitchFamily="34" charset="0"/>
              <a:ea typeface="Verdana" panose="020B0604030504040204" pitchFamily="34" charset="0"/>
            </a:endParaRPr>
          </a:p>
        </p:txBody>
      </p:sp>
      <p:sp>
        <p:nvSpPr>
          <p:cNvPr id="3" name="Tekstfelt 2"/>
          <p:cNvSpPr txBox="1"/>
          <p:nvPr/>
        </p:nvSpPr>
        <p:spPr>
          <a:xfrm>
            <a:off x="838200" y="2219307"/>
            <a:ext cx="2938670" cy="4524315"/>
          </a:xfrm>
          <a:prstGeom prst="rect">
            <a:avLst/>
          </a:prstGeom>
          <a:solidFill>
            <a:schemeClr val="accent1">
              <a:lumMod val="40000"/>
              <a:lumOff val="60000"/>
            </a:schemeClr>
          </a:solidFill>
          <a:ln w="12700">
            <a:solidFill>
              <a:schemeClr val="tx1"/>
            </a:solidFill>
          </a:ln>
        </p:spPr>
        <p:txBody>
          <a:bodyPr wrap="square" rtlCol="0">
            <a:spAutoFit/>
          </a:bodyPr>
          <a:lstStyle/>
          <a:p>
            <a:pPr algn="ctr">
              <a:lnSpc>
                <a:spcPct val="200000"/>
              </a:lnSpc>
            </a:pPr>
            <a:r>
              <a:rPr lang="da-DK" b="1" dirty="0" smtClean="0">
                <a:latin typeface="Verdana" panose="020B0604030504040204" pitchFamily="34" charset="0"/>
                <a:ea typeface="Verdana" panose="020B0604030504040204" pitchFamily="34" charset="0"/>
              </a:rPr>
              <a:t>Udvalgte diagnoser</a:t>
            </a:r>
          </a:p>
          <a:p>
            <a:pPr marL="285750" indent="-285750">
              <a:lnSpc>
                <a:spcPct val="200000"/>
              </a:lnSpc>
              <a:buFont typeface="Arial" panose="020B0604020202020204" pitchFamily="34" charset="0"/>
              <a:buChar char="•"/>
            </a:pPr>
            <a:r>
              <a:rPr lang="da-DK" dirty="0" smtClean="0">
                <a:latin typeface="Verdana" panose="020B0604030504040204" pitchFamily="34" charset="0"/>
                <a:ea typeface="Verdana" panose="020B0604030504040204" pitchFamily="34" charset="0"/>
              </a:rPr>
              <a:t>Skizofreni</a:t>
            </a:r>
          </a:p>
          <a:p>
            <a:pPr marL="285750" indent="-285750">
              <a:lnSpc>
                <a:spcPct val="200000"/>
              </a:lnSpc>
              <a:buFont typeface="Arial" panose="020B0604020202020204" pitchFamily="34" charset="0"/>
              <a:buChar char="•"/>
            </a:pPr>
            <a:r>
              <a:rPr lang="da-DK" dirty="0" smtClean="0">
                <a:latin typeface="Verdana" panose="020B0604030504040204" pitchFamily="34" charset="0"/>
                <a:ea typeface="Verdana" panose="020B0604030504040204" pitchFamily="34" charset="0"/>
              </a:rPr>
              <a:t>Bordeline</a:t>
            </a:r>
          </a:p>
          <a:p>
            <a:pPr marL="285750" indent="-285750">
              <a:lnSpc>
                <a:spcPct val="200000"/>
              </a:lnSpc>
              <a:buFont typeface="Arial" panose="020B0604020202020204" pitchFamily="34" charset="0"/>
              <a:buChar char="•"/>
            </a:pPr>
            <a:r>
              <a:rPr lang="da-DK" dirty="0" smtClean="0">
                <a:latin typeface="Verdana" panose="020B0604030504040204" pitchFamily="34" charset="0"/>
                <a:ea typeface="Verdana" panose="020B0604030504040204" pitchFamily="34" charset="0"/>
              </a:rPr>
              <a:t>Depression</a:t>
            </a:r>
          </a:p>
          <a:p>
            <a:pPr marL="285750" indent="-285750">
              <a:lnSpc>
                <a:spcPct val="200000"/>
              </a:lnSpc>
              <a:buFont typeface="Arial" panose="020B0604020202020204" pitchFamily="34" charset="0"/>
              <a:buChar char="•"/>
            </a:pPr>
            <a:r>
              <a:rPr lang="da-DK" dirty="0" smtClean="0">
                <a:latin typeface="Verdana" panose="020B0604030504040204" pitchFamily="34" charset="0"/>
                <a:ea typeface="Verdana" panose="020B0604030504040204" pitchFamily="34" charset="0"/>
              </a:rPr>
              <a:t>ADHD</a:t>
            </a:r>
          </a:p>
          <a:p>
            <a:pPr>
              <a:lnSpc>
                <a:spcPct val="200000"/>
              </a:lnSpc>
            </a:pPr>
            <a:r>
              <a:rPr lang="da-DK" dirty="0" smtClean="0">
                <a:latin typeface="Verdana" panose="020B0604030504040204" pitchFamily="34" charset="0"/>
                <a:ea typeface="Verdana" panose="020B0604030504040204" pitchFamily="34" charset="0"/>
              </a:rPr>
              <a:t>Hvad er de største udfordringer? </a:t>
            </a:r>
          </a:p>
          <a:p>
            <a:pPr>
              <a:lnSpc>
                <a:spcPct val="200000"/>
              </a:lnSpc>
            </a:pPr>
            <a:endParaRPr lang="da-DK" dirty="0">
              <a:latin typeface="Verdana" panose="020B0604030504040204" pitchFamily="34" charset="0"/>
              <a:ea typeface="Verdana" panose="020B0604030504040204" pitchFamily="34" charset="0"/>
            </a:endParaRPr>
          </a:p>
        </p:txBody>
      </p:sp>
      <p:sp>
        <p:nvSpPr>
          <p:cNvPr id="4" name="Tekstfelt 3"/>
          <p:cNvSpPr txBox="1"/>
          <p:nvPr/>
        </p:nvSpPr>
        <p:spPr>
          <a:xfrm>
            <a:off x="4224130" y="2126974"/>
            <a:ext cx="7129670" cy="4154984"/>
          </a:xfrm>
          <a:prstGeom prst="rect">
            <a:avLst/>
          </a:prstGeom>
          <a:solidFill>
            <a:schemeClr val="accent4">
              <a:lumMod val="20000"/>
              <a:lumOff val="80000"/>
            </a:schemeClr>
          </a:solidFill>
          <a:ln w="12700">
            <a:solidFill>
              <a:schemeClr val="tx1"/>
            </a:solidFill>
          </a:ln>
        </p:spPr>
        <p:txBody>
          <a:bodyPr wrap="square" rtlCol="0">
            <a:spAutoFit/>
          </a:bodyPr>
          <a:lstStyle/>
          <a:p>
            <a:pPr lvl="1">
              <a:lnSpc>
                <a:spcPct val="150000"/>
              </a:lnSpc>
            </a:pPr>
            <a:r>
              <a:rPr lang="da-DK" sz="1600" b="1" dirty="0" smtClean="0">
                <a:latin typeface="Verdana" panose="020B0604030504040204" pitchFamily="34" charset="0"/>
                <a:ea typeface="Verdana" panose="020B0604030504040204" pitchFamily="34" charset="0"/>
              </a:rPr>
              <a:t>Formålet er:</a:t>
            </a:r>
          </a:p>
          <a:p>
            <a:pPr marL="742950" lvl="1" indent="-285750">
              <a:lnSpc>
                <a:spcPct val="150000"/>
              </a:lnSpc>
              <a:buFont typeface="Arial" panose="020B0604020202020204" pitchFamily="34" charset="0"/>
              <a:buChar char="•"/>
            </a:pPr>
            <a:r>
              <a:rPr lang="da-DK" sz="1600" dirty="0" smtClean="0">
                <a:latin typeface="Verdana" panose="020B0604030504040204" pitchFamily="34" charset="0"/>
                <a:ea typeface="Verdana" panose="020B0604030504040204" pitchFamily="34" charset="0"/>
              </a:rPr>
              <a:t>Opnå viden inden for det </a:t>
            </a:r>
            <a:r>
              <a:rPr lang="da-DK" sz="1600" dirty="0" err="1" smtClean="0">
                <a:latin typeface="Verdana" panose="020B0604030504040204" pitchFamily="34" charset="0"/>
                <a:ea typeface="Verdana" panose="020B0604030504040204" pitchFamily="34" charset="0"/>
              </a:rPr>
              <a:t>neuroaffektive</a:t>
            </a:r>
            <a:r>
              <a:rPr lang="da-DK" sz="1600" dirty="0" smtClean="0">
                <a:latin typeface="Verdana" panose="020B0604030504040204" pitchFamily="34" charset="0"/>
                <a:ea typeface="Verdana" panose="020B0604030504040204" pitchFamily="34" charset="0"/>
              </a:rPr>
              <a:t> felt</a:t>
            </a:r>
          </a:p>
          <a:p>
            <a:pPr marL="742950" lvl="1" indent="-285750">
              <a:lnSpc>
                <a:spcPct val="150000"/>
              </a:lnSpc>
              <a:buFont typeface="Arial" panose="020B0604020202020204" pitchFamily="34" charset="0"/>
              <a:buChar char="•"/>
            </a:pPr>
            <a:r>
              <a:rPr lang="da-DK" sz="1600" dirty="0" smtClean="0">
                <a:latin typeface="Verdana" panose="020B0604030504040204" pitchFamily="34" charset="0"/>
                <a:ea typeface="Verdana" panose="020B0604030504040204" pitchFamily="34" charset="0"/>
              </a:rPr>
              <a:t>Øge forståelse og aflæsningen af, hvilken tilstand både den enkelte borger og den professionelle er i, når der er kontakt – det relationelle felt. </a:t>
            </a:r>
          </a:p>
          <a:p>
            <a:pPr marL="742950" lvl="1" indent="-285750">
              <a:lnSpc>
                <a:spcPct val="150000"/>
              </a:lnSpc>
              <a:buFont typeface="Arial" panose="020B0604020202020204" pitchFamily="34" charset="0"/>
              <a:buChar char="•"/>
            </a:pPr>
            <a:r>
              <a:rPr lang="da-DK" sz="1600" dirty="0">
                <a:latin typeface="Verdana" panose="020B0604030504040204" pitchFamily="34" charset="0"/>
                <a:ea typeface="Verdana" panose="020B0604030504040204" pitchFamily="34" charset="0"/>
              </a:rPr>
              <a:t>S</a:t>
            </a:r>
            <a:r>
              <a:rPr lang="da-DK" sz="1600" dirty="0" smtClean="0">
                <a:latin typeface="Verdana" panose="020B0604030504040204" pitchFamily="34" charset="0"/>
                <a:ea typeface="Verdana" panose="020B0604030504040204" pitchFamily="34" charset="0"/>
              </a:rPr>
              <a:t>e efter kropslige signaler og identificere indre tilstande</a:t>
            </a:r>
          </a:p>
          <a:p>
            <a:pPr marL="742950" lvl="1" indent="-285750">
              <a:lnSpc>
                <a:spcPct val="150000"/>
              </a:lnSpc>
              <a:buFont typeface="Arial" panose="020B0604020202020204" pitchFamily="34" charset="0"/>
              <a:buChar char="•"/>
            </a:pPr>
            <a:r>
              <a:rPr lang="da-DK" sz="1600" dirty="0" smtClean="0">
                <a:latin typeface="Verdana" panose="020B0604030504040204" pitchFamily="34" charset="0"/>
                <a:ea typeface="Verdana" panose="020B0604030504040204" pitchFamily="34" charset="0"/>
              </a:rPr>
              <a:t>Yde øget recovery-orienteret psykosocial rehabilitering til de mennesker vi har i hænderne </a:t>
            </a:r>
          </a:p>
          <a:p>
            <a:pPr marL="742950" lvl="1" indent="-285750">
              <a:lnSpc>
                <a:spcPct val="150000"/>
              </a:lnSpc>
              <a:buFont typeface="Arial" panose="020B0604020202020204" pitchFamily="34" charset="0"/>
              <a:buChar char="•"/>
            </a:pPr>
            <a:r>
              <a:rPr lang="da-DK" sz="1600" dirty="0" smtClean="0">
                <a:latin typeface="Verdana" panose="020B0604030504040204" pitchFamily="34" charset="0"/>
                <a:ea typeface="Verdana" panose="020B0604030504040204" pitchFamily="34" charset="0"/>
              </a:rPr>
              <a:t>Få et bedre afsæt til at kunne vælge en metode/redskab, der passer til tilstanden/situationen, så der kan handles/interageres relevant i den konkrete situation. </a:t>
            </a:r>
            <a:endParaRPr lang="da-DK"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90263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 calcmode="lin" valueType="num">
                                      <p:cBhvr additive="base">
                                        <p:cTn id="3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 calcmode="lin" valueType="num">
                                      <p:cBhvr additive="base">
                                        <p:cTn id="3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 calcmode="lin" valueType="num">
                                      <p:cBhvr additive="base">
                                        <p:cTn id="4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anim calcmode="lin" valueType="num">
                                      <p:cBhvr additive="base">
                                        <p:cTn id="4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 calcmode="lin" valueType="num">
                                      <p:cBhvr additive="base">
                                        <p:cTn id="4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
                                            <p:txEl>
                                              <p:pRg st="5" end="5"/>
                                            </p:txEl>
                                          </p:spTgt>
                                        </p:tgtEl>
                                        <p:attrNameLst>
                                          <p:attrName>style.visibility</p:attrName>
                                        </p:attrNameLst>
                                      </p:cBhvr>
                                      <p:to>
                                        <p:strVal val="visible"/>
                                      </p:to>
                                    </p:set>
                                    <p:anim calcmode="lin" valueType="num">
                                      <p:cBhvr additive="base">
                                        <p:cTn id="5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92541" y="607645"/>
            <a:ext cx="10889924" cy="1242110"/>
          </a:xfrm>
          <a:ln w="57150">
            <a:solidFill>
              <a:schemeClr val="accent6">
                <a:lumMod val="75000"/>
              </a:schemeClr>
            </a:solidFill>
          </a:ln>
        </p:spPr>
        <p:txBody>
          <a:bodyPr>
            <a:normAutofit fontScale="90000"/>
          </a:bodyPr>
          <a:lstStyle/>
          <a:p>
            <a:pPr algn="ctr">
              <a:lnSpc>
                <a:spcPct val="100000"/>
              </a:lnSpc>
            </a:pPr>
            <a:r>
              <a:rPr lang="da-DK" b="1" dirty="0" smtClean="0">
                <a:solidFill>
                  <a:schemeClr val="bg1">
                    <a:lumMod val="50000"/>
                  </a:schemeClr>
                </a:solidFill>
              </a:rPr>
              <a:t/>
            </a:r>
            <a:br>
              <a:rPr lang="da-DK" b="1" dirty="0" smtClean="0">
                <a:solidFill>
                  <a:schemeClr val="bg1">
                    <a:lumMod val="50000"/>
                  </a:schemeClr>
                </a:solidFill>
              </a:rPr>
            </a:br>
            <a:r>
              <a:rPr lang="da-DK" sz="4900" dirty="0" err="1" smtClean="0">
                <a:solidFill>
                  <a:schemeClr val="accent6">
                    <a:lumMod val="75000"/>
                  </a:schemeClr>
                </a:solidFill>
                <a:latin typeface="Verdana" panose="020B0604030504040204" pitchFamily="34" charset="0"/>
                <a:ea typeface="Verdana" panose="020B0604030504040204" pitchFamily="34" charset="0"/>
              </a:rPr>
              <a:t>Neuropædagogisk</a:t>
            </a:r>
            <a:r>
              <a:rPr lang="da-DK" sz="4900" dirty="0" smtClean="0">
                <a:solidFill>
                  <a:schemeClr val="accent6">
                    <a:lumMod val="75000"/>
                  </a:schemeClr>
                </a:solidFill>
                <a:latin typeface="Verdana" panose="020B0604030504040204" pitchFamily="34" charset="0"/>
                <a:ea typeface="Verdana" panose="020B0604030504040204" pitchFamily="34" charset="0"/>
              </a:rPr>
              <a:t> kursus</a:t>
            </a:r>
            <a:br>
              <a:rPr lang="da-DK" sz="4900" dirty="0" smtClean="0">
                <a:solidFill>
                  <a:schemeClr val="accent6">
                    <a:lumMod val="75000"/>
                  </a:schemeClr>
                </a:solidFill>
                <a:latin typeface="Verdana" panose="020B0604030504040204" pitchFamily="34" charset="0"/>
                <a:ea typeface="Verdana" panose="020B0604030504040204" pitchFamily="34" charset="0"/>
              </a:rPr>
            </a:br>
            <a:endParaRPr lang="da-DK" sz="3600" dirty="0">
              <a:solidFill>
                <a:schemeClr val="accent6">
                  <a:lumMod val="75000"/>
                </a:schemeClr>
              </a:solidFill>
              <a:latin typeface="Verdana" panose="020B0604030504040204" pitchFamily="34" charset="0"/>
              <a:ea typeface="Verdana" panose="020B0604030504040204" pitchFamily="34" charset="0"/>
            </a:endParaRPr>
          </a:p>
        </p:txBody>
      </p:sp>
      <p:sp>
        <p:nvSpPr>
          <p:cNvPr id="5" name="Pladsholder til indhold 4"/>
          <p:cNvSpPr>
            <a:spLocks noGrp="1"/>
          </p:cNvSpPr>
          <p:nvPr>
            <p:ph idx="1"/>
          </p:nvPr>
        </p:nvSpPr>
        <p:spPr>
          <a:xfrm>
            <a:off x="592541" y="1525373"/>
            <a:ext cx="10515600" cy="4782993"/>
          </a:xfrm>
        </p:spPr>
        <p:txBody>
          <a:bodyPr>
            <a:normAutofit/>
          </a:bodyPr>
          <a:lstStyle/>
          <a:p>
            <a:pPr marL="0" indent="0">
              <a:buNone/>
            </a:pPr>
            <a:endParaRPr lang="da-DK" altLang="da-DK" b="1" dirty="0" smtClean="0">
              <a:solidFill>
                <a:srgbClr val="C00000"/>
              </a:solidFill>
            </a:endParaRPr>
          </a:p>
          <a:p>
            <a:pPr marL="0" indent="0">
              <a:buNone/>
            </a:pPr>
            <a:endParaRPr lang="da-DK" altLang="da-DK" b="1" dirty="0" smtClean="0">
              <a:solidFill>
                <a:srgbClr val="C00000"/>
              </a:solidFill>
            </a:endParaRPr>
          </a:p>
          <a:p>
            <a:pPr marL="0" indent="0">
              <a:buNone/>
            </a:pPr>
            <a:r>
              <a:rPr lang="da-DK" altLang="da-DK" sz="2400" b="1" dirty="0" smtClean="0">
                <a:solidFill>
                  <a:srgbClr val="C00000"/>
                </a:solidFill>
                <a:latin typeface="Verdana" panose="020B0604030504040204" pitchFamily="34" charset="0"/>
                <a:ea typeface="Verdana" panose="020B0604030504040204" pitchFamily="34" charset="0"/>
              </a:rPr>
              <a:t>Indhold: </a:t>
            </a:r>
          </a:p>
          <a:p>
            <a:r>
              <a:rPr lang="da-DK" altLang="da-DK" sz="2400" dirty="0" smtClean="0">
                <a:latin typeface="Verdana" panose="020B0604030504040204" pitchFamily="34" charset="0"/>
                <a:ea typeface="Verdana" panose="020B0604030504040204" pitchFamily="34" charset="0"/>
              </a:rPr>
              <a:t>Hjernen og stressresponssystemer </a:t>
            </a:r>
          </a:p>
          <a:p>
            <a:r>
              <a:rPr lang="da-DK" altLang="da-DK" sz="2400" dirty="0" smtClean="0">
                <a:latin typeface="Verdana" panose="020B0604030504040204" pitchFamily="34" charset="0"/>
                <a:ea typeface="Verdana" panose="020B0604030504040204" pitchFamily="34" charset="0"/>
              </a:rPr>
              <a:t>Diagnoser set i et </a:t>
            </a:r>
            <a:r>
              <a:rPr lang="da-DK" altLang="da-DK" sz="2400" dirty="0" err="1" smtClean="0">
                <a:latin typeface="Verdana" panose="020B0604030504040204" pitchFamily="34" charset="0"/>
                <a:ea typeface="Verdana" panose="020B0604030504040204" pitchFamily="34" charset="0"/>
              </a:rPr>
              <a:t>neuropædagogisk</a:t>
            </a:r>
            <a:endParaRPr lang="da-DK" altLang="da-DK" sz="2400" dirty="0" smtClean="0">
              <a:latin typeface="Verdana" panose="020B0604030504040204" pitchFamily="34" charset="0"/>
              <a:ea typeface="Verdana" panose="020B0604030504040204" pitchFamily="34" charset="0"/>
            </a:endParaRPr>
          </a:p>
          <a:p>
            <a:pPr marL="0" indent="0">
              <a:buNone/>
            </a:pPr>
            <a:r>
              <a:rPr lang="da-DK" altLang="da-DK" sz="2400" dirty="0" smtClean="0">
                <a:latin typeface="Verdana" panose="020B0604030504040204" pitchFamily="34" charset="0"/>
                <a:ea typeface="Verdana" panose="020B0604030504040204" pitchFamily="34" charset="0"/>
              </a:rPr>
              <a:t>  perspektiv</a:t>
            </a:r>
          </a:p>
          <a:p>
            <a:r>
              <a:rPr lang="da-DK" altLang="da-DK" sz="2400" dirty="0" smtClean="0">
                <a:latin typeface="Verdana" panose="020B0604030504040204" pitchFamily="34" charset="0"/>
                <a:ea typeface="Verdana" panose="020B0604030504040204" pitchFamily="34" charset="0"/>
              </a:rPr>
              <a:t>Introduktion til </a:t>
            </a:r>
            <a:r>
              <a:rPr lang="da-DK" altLang="da-DK" sz="2400" dirty="0" err="1" smtClean="0">
                <a:latin typeface="Verdana" panose="020B0604030504040204" pitchFamily="34" charset="0"/>
                <a:ea typeface="Verdana" panose="020B0604030504040204" pitchFamily="34" charset="0"/>
              </a:rPr>
              <a:t>neuroaffektive</a:t>
            </a:r>
            <a:r>
              <a:rPr lang="da-DK" altLang="da-DK" sz="2400" dirty="0" smtClean="0">
                <a:latin typeface="Verdana" panose="020B0604030504040204" pitchFamily="34" charset="0"/>
                <a:ea typeface="Verdana" panose="020B0604030504040204" pitchFamily="34" charset="0"/>
              </a:rPr>
              <a:t> </a:t>
            </a:r>
          </a:p>
          <a:p>
            <a:pPr marL="0" indent="0">
              <a:buNone/>
            </a:pPr>
            <a:r>
              <a:rPr lang="da-DK" altLang="da-DK" sz="2400" dirty="0" smtClean="0">
                <a:latin typeface="Verdana" panose="020B0604030504040204" pitchFamily="34" charset="0"/>
                <a:ea typeface="Verdana" panose="020B0604030504040204" pitchFamily="34" charset="0"/>
              </a:rPr>
              <a:t>  kompasser</a:t>
            </a:r>
          </a:p>
          <a:p>
            <a:pPr marL="0" indent="0">
              <a:buNone/>
            </a:pPr>
            <a:endParaRPr lang="da-DK" altLang="da-DK" b="1" dirty="0" smtClean="0">
              <a:solidFill>
                <a:srgbClr val="C00000"/>
              </a:solidFill>
            </a:endParaRPr>
          </a:p>
          <a:p>
            <a:pPr marL="0" indent="0">
              <a:buNone/>
            </a:pPr>
            <a:endParaRPr lang="da-DK" altLang="da-DK" dirty="0" smtClean="0"/>
          </a:p>
          <a:p>
            <a:pPr marL="0" indent="0">
              <a:buNone/>
            </a:pPr>
            <a:endParaRPr lang="da-DK" dirty="0"/>
          </a:p>
        </p:txBody>
      </p:sp>
      <p:sp>
        <p:nvSpPr>
          <p:cNvPr id="6" name="Pladsholder til slidenummer 5"/>
          <p:cNvSpPr>
            <a:spLocks noGrp="1"/>
          </p:cNvSpPr>
          <p:nvPr>
            <p:ph type="sldNum" sz="quarter" idx="12"/>
          </p:nvPr>
        </p:nvSpPr>
        <p:spPr/>
        <p:txBody>
          <a:bodyPr/>
          <a:lstStyle/>
          <a:p>
            <a:fld id="{3F35AC2A-BB9F-4FC1-8CDB-F5DEE928FBC5}" type="slidenum">
              <a:rPr lang="da-DK" smtClean="0"/>
              <a:t>2</a:t>
            </a:fld>
            <a:endParaRPr lang="da-DK"/>
          </a:p>
        </p:txBody>
      </p:sp>
      <p:pic>
        <p:nvPicPr>
          <p:cNvPr id="7" name="Picture 2" descr="7f27adde-bfa1-4ca5-825b-2dacab87fe3b@Rand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84" y="6394091"/>
            <a:ext cx="1394269" cy="42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illed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8810" y="2531090"/>
            <a:ext cx="4785575" cy="3361884"/>
          </a:xfrm>
          <a:prstGeom prst="rect">
            <a:avLst/>
          </a:prstGeom>
        </p:spPr>
      </p:pic>
    </p:spTree>
    <p:extLst>
      <p:ext uri="{BB962C8B-B14F-4D97-AF65-F5344CB8AC3E}">
        <p14:creationId xmlns:p14="http://schemas.microsoft.com/office/powerpoint/2010/main" val="10925381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183045" y="93981"/>
            <a:ext cx="2829340" cy="538609"/>
          </a:xfrm>
          <a:prstGeom prst="rect">
            <a:avLst/>
          </a:prstGeom>
          <a:solidFill>
            <a:schemeClr val="accent1"/>
          </a:solidFill>
        </p:spPr>
        <p:txBody>
          <a:bodyPr wrap="square" rtlCol="0">
            <a:spAutoFit/>
          </a:bodyPr>
          <a:lstStyle/>
          <a:p>
            <a:pPr algn="ctr"/>
            <a:r>
              <a:rPr lang="da-DK" dirty="0" smtClean="0">
                <a:latin typeface="Verdana" panose="020B0604030504040204" pitchFamily="34" charset="0"/>
                <a:ea typeface="Verdana" panose="020B0604030504040204" pitchFamily="34" charset="0"/>
              </a:rPr>
              <a:t>Skizofreni</a:t>
            </a:r>
          </a:p>
          <a:p>
            <a:pPr algn="ctr"/>
            <a:r>
              <a:rPr lang="da-DK" sz="1100" dirty="0" smtClean="0">
                <a:latin typeface="Verdana" panose="020B0604030504040204" pitchFamily="34" charset="0"/>
                <a:ea typeface="Verdana" panose="020B0604030504040204" pitchFamily="34" charset="0"/>
              </a:rPr>
              <a:t>Hvordan påvirkes hjernen</a:t>
            </a:r>
          </a:p>
        </p:txBody>
      </p:sp>
      <p:sp>
        <p:nvSpPr>
          <p:cNvPr id="4" name="Tekstfelt 3"/>
          <p:cNvSpPr txBox="1"/>
          <p:nvPr/>
        </p:nvSpPr>
        <p:spPr>
          <a:xfrm>
            <a:off x="6161220" y="93980"/>
            <a:ext cx="2822718" cy="538609"/>
          </a:xfrm>
          <a:prstGeom prst="rect">
            <a:avLst/>
          </a:prstGeom>
          <a:solidFill>
            <a:schemeClr val="accent2"/>
          </a:solidFill>
        </p:spPr>
        <p:txBody>
          <a:bodyPr wrap="square" rtlCol="0">
            <a:spAutoFit/>
          </a:bodyPr>
          <a:lstStyle/>
          <a:p>
            <a:pPr algn="ctr"/>
            <a:r>
              <a:rPr lang="da-DK" dirty="0" smtClean="0">
                <a:latin typeface="Verdana" panose="020B0604030504040204" pitchFamily="34" charset="0"/>
                <a:ea typeface="Verdana" panose="020B0604030504040204" pitchFamily="34" charset="0"/>
              </a:rPr>
              <a:t>Depression</a:t>
            </a:r>
          </a:p>
          <a:p>
            <a:pPr algn="ctr"/>
            <a:r>
              <a:rPr lang="da-DK" sz="1100" dirty="0" smtClean="0">
                <a:latin typeface="Verdana" panose="020B0604030504040204" pitchFamily="34" charset="0"/>
                <a:ea typeface="Verdana" panose="020B0604030504040204" pitchFamily="34" charset="0"/>
              </a:rPr>
              <a:t>Hvordan påvirkes hjernen</a:t>
            </a:r>
          </a:p>
        </p:txBody>
      </p:sp>
      <p:sp>
        <p:nvSpPr>
          <p:cNvPr id="5" name="Tekstfelt 4"/>
          <p:cNvSpPr txBox="1"/>
          <p:nvPr/>
        </p:nvSpPr>
        <p:spPr>
          <a:xfrm>
            <a:off x="3253302" y="93981"/>
            <a:ext cx="2667001" cy="538609"/>
          </a:xfrm>
          <a:prstGeom prst="rect">
            <a:avLst/>
          </a:prstGeom>
          <a:solidFill>
            <a:schemeClr val="accent4"/>
          </a:solidFill>
        </p:spPr>
        <p:txBody>
          <a:bodyPr wrap="square" rtlCol="0">
            <a:spAutoFit/>
          </a:bodyPr>
          <a:lstStyle/>
          <a:p>
            <a:pPr algn="ctr"/>
            <a:r>
              <a:rPr lang="da-DK" dirty="0">
                <a:latin typeface="Verdana" panose="020B0604030504040204" pitchFamily="34" charset="0"/>
                <a:ea typeface="Verdana" panose="020B0604030504040204" pitchFamily="34" charset="0"/>
              </a:rPr>
              <a:t>B</a:t>
            </a:r>
            <a:r>
              <a:rPr lang="da-DK" dirty="0" smtClean="0">
                <a:latin typeface="Verdana" panose="020B0604030504040204" pitchFamily="34" charset="0"/>
                <a:ea typeface="Verdana" panose="020B0604030504040204" pitchFamily="34" charset="0"/>
              </a:rPr>
              <a:t>ordeline</a:t>
            </a:r>
          </a:p>
          <a:p>
            <a:pPr algn="ctr"/>
            <a:r>
              <a:rPr lang="da-DK" sz="1100" dirty="0" smtClean="0">
                <a:latin typeface="Verdana" panose="020B0604030504040204" pitchFamily="34" charset="0"/>
                <a:ea typeface="Verdana" panose="020B0604030504040204" pitchFamily="34" charset="0"/>
              </a:rPr>
              <a:t>Hvordan påvirkes hjernen</a:t>
            </a:r>
          </a:p>
        </p:txBody>
      </p:sp>
      <p:sp>
        <p:nvSpPr>
          <p:cNvPr id="6" name="Tekstfelt 5"/>
          <p:cNvSpPr txBox="1"/>
          <p:nvPr/>
        </p:nvSpPr>
        <p:spPr>
          <a:xfrm>
            <a:off x="9224855" y="93980"/>
            <a:ext cx="2753142" cy="538609"/>
          </a:xfrm>
          <a:prstGeom prst="rect">
            <a:avLst/>
          </a:prstGeom>
          <a:solidFill>
            <a:schemeClr val="accent6"/>
          </a:solidFill>
        </p:spPr>
        <p:txBody>
          <a:bodyPr wrap="square" rtlCol="0">
            <a:spAutoFit/>
          </a:bodyPr>
          <a:lstStyle/>
          <a:p>
            <a:pPr algn="ctr"/>
            <a:r>
              <a:rPr lang="da-DK" dirty="0" smtClean="0">
                <a:latin typeface="Verdana" panose="020B0604030504040204" pitchFamily="34" charset="0"/>
                <a:ea typeface="Verdana" panose="020B0604030504040204" pitchFamily="34" charset="0"/>
              </a:rPr>
              <a:t>ADHD</a:t>
            </a:r>
          </a:p>
          <a:p>
            <a:pPr algn="ctr"/>
            <a:r>
              <a:rPr lang="da-DK" sz="1100" dirty="0" smtClean="0">
                <a:latin typeface="Verdana" panose="020B0604030504040204" pitchFamily="34" charset="0"/>
                <a:ea typeface="Verdana" panose="020B0604030504040204" pitchFamily="34" charset="0"/>
              </a:rPr>
              <a:t>Hvordan påvirkes hjernen</a:t>
            </a:r>
          </a:p>
        </p:txBody>
      </p:sp>
      <p:sp>
        <p:nvSpPr>
          <p:cNvPr id="7" name="Rektangel 6"/>
          <p:cNvSpPr/>
          <p:nvPr/>
        </p:nvSpPr>
        <p:spPr>
          <a:xfrm>
            <a:off x="183045" y="632589"/>
            <a:ext cx="2829340" cy="5286062"/>
          </a:xfrm>
          <a:prstGeom prst="rect">
            <a:avLst/>
          </a:prstGeom>
          <a:solidFill>
            <a:schemeClr val="accent1">
              <a:lumMod val="20000"/>
              <a:lumOff val="80000"/>
            </a:schemeClr>
          </a:solidFill>
        </p:spPr>
        <p:txBody>
          <a:bodyPr wrap="square">
            <a:spAutoFit/>
          </a:bodyPr>
          <a:lstStyle/>
          <a:p>
            <a:pPr algn="ctr"/>
            <a:r>
              <a:rPr lang="da-DK" sz="1250" b="1" dirty="0">
                <a:latin typeface="Verdana" panose="020B0604030504040204" pitchFamily="34" charset="0"/>
                <a:ea typeface="Verdana" panose="020B0604030504040204" pitchFamily="34" charset="0"/>
              </a:rPr>
              <a:t>Kernesymptom</a:t>
            </a:r>
            <a:r>
              <a:rPr lang="da-DK" sz="1250" dirty="0">
                <a:latin typeface="Verdana" panose="020B0604030504040204" pitchFamily="34" charset="0"/>
                <a:ea typeface="Verdana" panose="020B0604030504040204" pitchFamily="34" charset="0"/>
              </a:rPr>
              <a:t>: forstyrrelser der vedrører emotionelle og sociale funktioner. </a:t>
            </a:r>
          </a:p>
          <a:p>
            <a:endParaRPr lang="da-DK" sz="125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da-DK" sz="1250" dirty="0">
                <a:latin typeface="Verdana" panose="020B0604030504040204" pitchFamily="34" charset="0"/>
                <a:ea typeface="Verdana" panose="020B0604030504040204" pitchFamily="34" charset="0"/>
              </a:rPr>
              <a:t>For kraftigt dopamin påvirkning</a:t>
            </a:r>
          </a:p>
          <a:p>
            <a:endParaRPr lang="da-DK" sz="1250" b="1"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da-DK" sz="1250" dirty="0">
                <a:latin typeface="Verdana" panose="020B0604030504040204" pitchFamily="34" charset="0"/>
                <a:ea typeface="Verdana" panose="020B0604030504040204" pitchFamily="34" charset="0"/>
              </a:rPr>
              <a:t>Svækkede eksekutive funktioner og nedsat </a:t>
            </a:r>
            <a:r>
              <a:rPr lang="da-DK" sz="1250" dirty="0" err="1">
                <a:latin typeface="Verdana" panose="020B0604030504040204" pitchFamily="34" charset="0"/>
                <a:ea typeface="Verdana" panose="020B0604030504040204" pitchFamily="34" charset="0"/>
              </a:rPr>
              <a:t>mentaliseringsevne</a:t>
            </a:r>
            <a:endParaRPr lang="da-DK" sz="1250" dirty="0">
              <a:latin typeface="Verdana" panose="020B0604030504040204" pitchFamily="34" charset="0"/>
              <a:ea typeface="Verdana" panose="020B0604030504040204" pitchFamily="34" charset="0"/>
            </a:endParaRPr>
          </a:p>
          <a:p>
            <a:endParaRPr lang="da-DK" sz="1250" b="1"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da-DK" sz="1250" dirty="0" smtClean="0">
                <a:latin typeface="Verdana" panose="020B0604030504040204" pitchFamily="34" charset="0"/>
                <a:ea typeface="Verdana" panose="020B0604030504040204" pitchFamily="34" charset="0"/>
              </a:rPr>
              <a:t>Perceptionsforstyrrelser </a:t>
            </a:r>
            <a:endParaRPr lang="da-DK" sz="1250" dirty="0">
              <a:latin typeface="Verdana" panose="020B0604030504040204" pitchFamily="34" charset="0"/>
              <a:ea typeface="Verdana" panose="020B0604030504040204" pitchFamily="34" charset="0"/>
            </a:endParaRPr>
          </a:p>
          <a:p>
            <a:endParaRPr lang="da-DK" sz="125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da-DK" sz="1250" dirty="0">
                <a:latin typeface="Verdana" panose="020B0604030504040204" pitchFamily="34" charset="0"/>
                <a:ea typeface="Verdana" panose="020B0604030504040204" pitchFamily="34" charset="0"/>
              </a:rPr>
              <a:t>Opmærksomhed- og hukommelsesbesvær</a:t>
            </a:r>
          </a:p>
          <a:p>
            <a:endParaRPr lang="da-DK" sz="125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da-DK" sz="1250" dirty="0">
                <a:latin typeface="Verdana" panose="020B0604030504040204" pitchFamily="34" charset="0"/>
                <a:ea typeface="Verdana" panose="020B0604030504040204" pitchFamily="34" charset="0"/>
              </a:rPr>
              <a:t>Social kognition nedsat</a:t>
            </a:r>
          </a:p>
          <a:p>
            <a:endParaRPr lang="da-DK" sz="125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da-DK" sz="1250" dirty="0">
                <a:latin typeface="Verdana" panose="020B0604030504040204" pitchFamily="34" charset="0"/>
                <a:ea typeface="Verdana" panose="020B0604030504040204" pitchFamily="34" charset="0"/>
              </a:rPr>
              <a:t>Overvældes nemt af for mange informationer, stimuli og indtryk. </a:t>
            </a:r>
          </a:p>
          <a:p>
            <a:pPr marL="285750" indent="-285750">
              <a:buFont typeface="Arial" panose="020B0604020202020204" pitchFamily="34" charset="0"/>
              <a:buChar char="•"/>
            </a:pPr>
            <a:endParaRPr lang="da-DK" sz="125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da-DK" sz="1250" dirty="0">
                <a:latin typeface="Verdana" panose="020B0604030504040204" pitchFamily="34" charset="0"/>
                <a:ea typeface="Verdana" panose="020B0604030504040204" pitchFamily="34" charset="0"/>
              </a:rPr>
              <a:t>Responderer let emotionelle spændinger </a:t>
            </a:r>
          </a:p>
          <a:p>
            <a:endParaRPr lang="da-DK" sz="125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da-DK" sz="1250" dirty="0" err="1">
                <a:latin typeface="Verdana" panose="020B0604030504040204" pitchFamily="34" charset="0"/>
                <a:ea typeface="Verdana" panose="020B0604030504040204" pitchFamily="34" charset="0"/>
              </a:rPr>
              <a:t>Komorbiditet</a:t>
            </a:r>
            <a:r>
              <a:rPr lang="da-DK" sz="1250" dirty="0">
                <a:latin typeface="Verdana" panose="020B0604030504040204" pitchFamily="34" charset="0"/>
                <a:ea typeface="Verdana" panose="020B0604030504040204" pitchFamily="34" charset="0"/>
              </a:rPr>
              <a:t>: depression, stress, angst, psykoser </a:t>
            </a:r>
            <a:endParaRPr lang="da-DK" sz="1250" dirty="0"/>
          </a:p>
        </p:txBody>
      </p:sp>
      <p:sp>
        <p:nvSpPr>
          <p:cNvPr id="8" name="Rektangel 7"/>
          <p:cNvSpPr/>
          <p:nvPr/>
        </p:nvSpPr>
        <p:spPr>
          <a:xfrm>
            <a:off x="3253302" y="632589"/>
            <a:ext cx="2648469" cy="6247864"/>
          </a:xfrm>
          <a:prstGeom prst="rect">
            <a:avLst/>
          </a:prstGeom>
          <a:solidFill>
            <a:schemeClr val="accent4">
              <a:lumMod val="20000"/>
              <a:lumOff val="80000"/>
            </a:schemeClr>
          </a:solidFill>
        </p:spPr>
        <p:txBody>
          <a:bodyPr wrap="square">
            <a:spAutoFit/>
          </a:bodyPr>
          <a:lstStyle/>
          <a:p>
            <a:pPr algn="ctr"/>
            <a:r>
              <a:rPr lang="da-DK" sz="1250" b="1" dirty="0" smtClean="0">
                <a:latin typeface="Verdana" panose="020B0604030504040204" pitchFamily="34" charset="0"/>
                <a:ea typeface="Verdana" panose="020B0604030504040204" pitchFamily="34" charset="0"/>
              </a:rPr>
              <a:t>Kernesymptom:</a:t>
            </a:r>
            <a:r>
              <a:rPr lang="da-DK" sz="1250" dirty="0" smtClean="0">
                <a:latin typeface="Verdana" panose="020B0604030504040204" pitchFamily="34" charset="0"/>
                <a:ea typeface="Verdana" panose="020B0604030504040204" pitchFamily="34" charset="0"/>
              </a:rPr>
              <a:t> emotionelle forstyrrelser</a:t>
            </a:r>
          </a:p>
          <a:p>
            <a:pPr algn="ctr"/>
            <a:endParaRPr lang="da-DK" sz="1250" dirty="0" smtClean="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250" dirty="0">
                <a:latin typeface="Verdana" panose="020B0604030504040204" pitchFamily="34" charset="0"/>
                <a:ea typeface="Verdana" panose="020B0604030504040204" pitchFamily="34" charset="0"/>
              </a:rPr>
              <a:t>F</a:t>
            </a:r>
            <a:r>
              <a:rPr lang="da-DK" sz="1250" dirty="0" smtClean="0">
                <a:latin typeface="Verdana" panose="020B0604030504040204" pitchFamily="34" charset="0"/>
                <a:ea typeface="Verdana" panose="020B0604030504040204" pitchFamily="34" charset="0"/>
              </a:rPr>
              <a:t>or </a:t>
            </a:r>
            <a:r>
              <a:rPr lang="da-DK" sz="1250" dirty="0">
                <a:latin typeface="Verdana" panose="020B0604030504040204" pitchFamily="34" charset="0"/>
                <a:ea typeface="Verdana" panose="020B0604030504040204" pitchFamily="34" charset="0"/>
              </a:rPr>
              <a:t>lav mængde af </a:t>
            </a:r>
            <a:r>
              <a:rPr lang="da-DK" sz="1250" dirty="0" smtClean="0">
                <a:latin typeface="Verdana" panose="020B0604030504040204" pitchFamily="34" charset="0"/>
                <a:ea typeface="Verdana" panose="020B0604030504040204" pitchFamily="34" charset="0"/>
              </a:rPr>
              <a:t>serotonin.</a:t>
            </a:r>
          </a:p>
          <a:p>
            <a:pPr marL="285750" indent="-285750">
              <a:buFont typeface="Arial" panose="020B0604020202020204" pitchFamily="34" charset="0"/>
              <a:buChar char="•"/>
            </a:pPr>
            <a:endParaRPr lang="da-DK" sz="125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250" dirty="0" smtClean="0">
                <a:latin typeface="Verdana" panose="020B0604030504040204" pitchFamily="34" charset="0"/>
                <a:ea typeface="Verdana" panose="020B0604030504040204" pitchFamily="34" charset="0"/>
              </a:rPr>
              <a:t>Svækket </a:t>
            </a:r>
            <a:r>
              <a:rPr lang="da-DK" sz="1250" dirty="0">
                <a:latin typeface="Verdana" panose="020B0604030504040204" pitchFamily="34" charset="0"/>
                <a:ea typeface="Verdana" panose="020B0604030504040204" pitchFamily="34" charset="0"/>
              </a:rPr>
              <a:t>impulskontrol og selvreguleringsmekanisme (præfrontal cortex)</a:t>
            </a:r>
          </a:p>
          <a:p>
            <a:endParaRPr lang="da-DK" sz="1250" b="1"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250" dirty="0">
                <a:latin typeface="Verdana" panose="020B0604030504040204" pitchFamily="34" charset="0"/>
                <a:ea typeface="Verdana" panose="020B0604030504040204" pitchFamily="34" charset="0"/>
              </a:rPr>
              <a:t>Nedsat evne til at indgå i og håndtere mellemmenneskelige relationer (hyperaktivitet i det </a:t>
            </a:r>
            <a:r>
              <a:rPr lang="da-DK" sz="1250" dirty="0" err="1">
                <a:latin typeface="Verdana" panose="020B0604030504040204" pitchFamily="34" charset="0"/>
                <a:ea typeface="Verdana" panose="020B0604030504040204" pitchFamily="34" charset="0"/>
              </a:rPr>
              <a:t>limbiske</a:t>
            </a:r>
            <a:r>
              <a:rPr lang="da-DK" sz="1250" dirty="0">
                <a:latin typeface="Verdana" panose="020B0604030504040204" pitchFamily="34" charset="0"/>
                <a:ea typeface="Verdana" panose="020B0604030504040204" pitchFamily="34" charset="0"/>
              </a:rPr>
              <a:t> system)</a:t>
            </a:r>
          </a:p>
          <a:p>
            <a:endParaRPr lang="da-DK" sz="125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250" dirty="0">
                <a:latin typeface="Verdana" panose="020B0604030504040204" pitchFamily="34" charset="0"/>
                <a:ea typeface="Verdana" panose="020B0604030504040204" pitchFamily="34" charset="0"/>
              </a:rPr>
              <a:t>Social kognition nedsat, primitive forsvarsmekanismer</a:t>
            </a:r>
          </a:p>
          <a:p>
            <a:pPr marL="285750" indent="-285750">
              <a:buFont typeface="Arial" panose="020B0604020202020204" pitchFamily="34" charset="0"/>
              <a:buChar char="•"/>
            </a:pPr>
            <a:endParaRPr lang="da-DK" sz="125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250" dirty="0">
                <a:latin typeface="Verdana" panose="020B0604030504040204" pitchFamily="34" charset="0"/>
                <a:ea typeface="Verdana" panose="020B0604030504040204" pitchFamily="34" charset="0"/>
              </a:rPr>
              <a:t>Lav tolerancetærskel overfor følelsesmæssige </a:t>
            </a:r>
            <a:r>
              <a:rPr lang="da-DK" sz="1250" dirty="0" err="1">
                <a:latin typeface="Verdana" panose="020B0604030504040204" pitchFamily="34" charset="0"/>
                <a:ea typeface="Verdana" panose="020B0604030504040204" pitchFamily="34" charset="0"/>
              </a:rPr>
              <a:t>stressorer</a:t>
            </a:r>
            <a:r>
              <a:rPr lang="da-DK" sz="1250" dirty="0">
                <a:latin typeface="Verdana" panose="020B0604030504040204" pitchFamily="34" charset="0"/>
                <a:ea typeface="Verdana" panose="020B0604030504040204" pitchFamily="34" charset="0"/>
              </a:rPr>
              <a:t> (HPA system) sårbar overfor kritik</a:t>
            </a:r>
          </a:p>
          <a:p>
            <a:pPr marL="285750" indent="-285750">
              <a:buFont typeface="Arial" panose="020B0604020202020204" pitchFamily="34" charset="0"/>
              <a:buChar char="•"/>
            </a:pPr>
            <a:endParaRPr lang="da-DK" sz="125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250" dirty="0">
                <a:latin typeface="Verdana" panose="020B0604030504040204" pitchFamily="34" charset="0"/>
                <a:ea typeface="Verdana" panose="020B0604030504040204" pitchFamily="34" charset="0"/>
              </a:rPr>
              <a:t>Nedsat mental fleksibilitet; fx sort/hvid tænkende</a:t>
            </a:r>
          </a:p>
          <a:p>
            <a:endParaRPr lang="da-DK" sz="125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250" dirty="0" err="1">
                <a:latin typeface="Verdana" panose="020B0604030504040204" pitchFamily="34" charset="0"/>
                <a:ea typeface="Verdana" panose="020B0604030504040204" pitchFamily="34" charset="0"/>
              </a:rPr>
              <a:t>Komorbiditet</a:t>
            </a:r>
            <a:r>
              <a:rPr lang="da-DK" sz="1250" dirty="0">
                <a:latin typeface="Verdana" panose="020B0604030504040204" pitchFamily="34" charset="0"/>
                <a:ea typeface="Verdana" panose="020B0604030504040204" pitchFamily="34" charset="0"/>
              </a:rPr>
              <a:t>: depression, kronisk forstemthed, panikangst, agorafobi og bulimi.</a:t>
            </a:r>
          </a:p>
        </p:txBody>
      </p:sp>
      <p:sp>
        <p:nvSpPr>
          <p:cNvPr id="9" name="Rektangel 8"/>
          <p:cNvSpPr/>
          <p:nvPr/>
        </p:nvSpPr>
        <p:spPr>
          <a:xfrm>
            <a:off x="6176855" y="632589"/>
            <a:ext cx="2807083" cy="5863144"/>
          </a:xfrm>
          <a:prstGeom prst="rect">
            <a:avLst/>
          </a:prstGeom>
          <a:solidFill>
            <a:schemeClr val="accent2">
              <a:lumMod val="40000"/>
              <a:lumOff val="60000"/>
            </a:schemeClr>
          </a:solidFill>
        </p:spPr>
        <p:txBody>
          <a:bodyPr wrap="square">
            <a:spAutoFit/>
          </a:bodyPr>
          <a:lstStyle/>
          <a:p>
            <a:pPr algn="ctr"/>
            <a:r>
              <a:rPr lang="da-DK" sz="1250" b="1" dirty="0" smtClean="0">
                <a:latin typeface="Verdana" panose="020B0604030504040204" pitchFamily="34" charset="0"/>
                <a:ea typeface="Verdana" panose="020B0604030504040204" pitchFamily="34" charset="0"/>
              </a:rPr>
              <a:t>Kernesymptom</a:t>
            </a:r>
            <a:r>
              <a:rPr lang="da-DK" sz="1250" dirty="0">
                <a:latin typeface="Verdana" panose="020B0604030504040204" pitchFamily="34" charset="0"/>
                <a:ea typeface="Verdana" panose="020B0604030504040204" pitchFamily="34" charset="0"/>
              </a:rPr>
              <a:t>: </a:t>
            </a:r>
            <a:r>
              <a:rPr lang="da-DK" sz="1250" dirty="0" smtClean="0">
                <a:latin typeface="Verdana" panose="020B0604030504040204" pitchFamily="34" charset="0"/>
                <a:ea typeface="Verdana" panose="020B0604030504040204" pitchFamily="34" charset="0"/>
              </a:rPr>
              <a:t>forstyrrelser </a:t>
            </a:r>
            <a:r>
              <a:rPr lang="da-DK" sz="1250" dirty="0">
                <a:latin typeface="Verdana" panose="020B0604030504040204" pitchFamily="34" charset="0"/>
                <a:ea typeface="Verdana" panose="020B0604030504040204" pitchFamily="34" charset="0"/>
              </a:rPr>
              <a:t>der vedrører stemningsleje, kropslige, kognitive og sociale funktioner. </a:t>
            </a:r>
          </a:p>
          <a:p>
            <a:pPr algn="ctr"/>
            <a:endParaRPr lang="da-DK" sz="1250" dirty="0" smtClean="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250" dirty="0">
                <a:latin typeface="Verdana" panose="020B0604030504040204" pitchFamily="34" charset="0"/>
                <a:ea typeface="Verdana" panose="020B0604030504040204" pitchFamily="34" charset="0"/>
              </a:rPr>
              <a:t>F</a:t>
            </a:r>
            <a:r>
              <a:rPr lang="da-DK" sz="1250" dirty="0" smtClean="0">
                <a:latin typeface="Verdana" panose="020B0604030504040204" pitchFamily="34" charset="0"/>
                <a:ea typeface="Verdana" panose="020B0604030504040204" pitchFamily="34" charset="0"/>
              </a:rPr>
              <a:t>orstyrrelse </a:t>
            </a:r>
            <a:r>
              <a:rPr lang="da-DK" sz="1250" dirty="0">
                <a:latin typeface="Verdana" panose="020B0604030504040204" pitchFamily="34" charset="0"/>
                <a:ea typeface="Verdana" panose="020B0604030504040204" pitchFamily="34" charset="0"/>
              </a:rPr>
              <a:t>i signalstofferne, serotonin og adrenalin</a:t>
            </a:r>
          </a:p>
          <a:p>
            <a:endParaRPr lang="da-DK" sz="125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250" dirty="0">
                <a:latin typeface="Verdana" panose="020B0604030504040204" pitchFamily="34" charset="0"/>
                <a:ea typeface="Verdana" panose="020B0604030504040204" pitchFamily="34" charset="0"/>
              </a:rPr>
              <a:t>Svækkede kognitive funktioner (forandringer i den hvide substans)</a:t>
            </a:r>
          </a:p>
          <a:p>
            <a:endParaRPr lang="da-DK" sz="125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250" dirty="0">
                <a:latin typeface="Verdana" panose="020B0604030504040204" pitchFamily="34" charset="0"/>
                <a:ea typeface="Verdana" panose="020B0604030504040204" pitchFamily="34" charset="0"/>
              </a:rPr>
              <a:t>Opmærksomhed- og hukommelsesbesvær (</a:t>
            </a:r>
            <a:r>
              <a:rPr lang="da-DK" sz="1250" dirty="0" err="1">
                <a:latin typeface="Verdana" panose="020B0604030504040204" pitchFamily="34" charset="0"/>
                <a:ea typeface="Verdana" panose="020B0604030504040204" pitchFamily="34" charset="0"/>
              </a:rPr>
              <a:t>hippocampus</a:t>
            </a:r>
            <a:r>
              <a:rPr lang="da-DK" sz="1250" dirty="0">
                <a:latin typeface="Verdana" panose="020B0604030504040204" pitchFamily="34" charset="0"/>
                <a:ea typeface="Verdana" panose="020B0604030504040204" pitchFamily="34" charset="0"/>
              </a:rPr>
              <a:t> skrumper) </a:t>
            </a:r>
          </a:p>
          <a:p>
            <a:endParaRPr lang="da-DK" sz="125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250" dirty="0">
                <a:latin typeface="Verdana" panose="020B0604030504040204" pitchFamily="34" charset="0"/>
                <a:ea typeface="Verdana" panose="020B0604030504040204" pitchFamily="34" charset="0"/>
              </a:rPr>
              <a:t>Social kognition nedsat (nedsat </a:t>
            </a:r>
            <a:r>
              <a:rPr lang="da-DK" sz="1250" dirty="0" err="1">
                <a:latin typeface="Verdana" panose="020B0604030504040204" pitchFamily="34" charset="0"/>
                <a:ea typeface="Verdana" panose="020B0604030504040204" pitchFamily="34" charset="0"/>
              </a:rPr>
              <a:t>limbisk</a:t>
            </a:r>
            <a:r>
              <a:rPr lang="da-DK" sz="1250" dirty="0">
                <a:latin typeface="Verdana" panose="020B0604030504040204" pitchFamily="34" charset="0"/>
                <a:ea typeface="Verdana" panose="020B0604030504040204" pitchFamily="34" charset="0"/>
              </a:rPr>
              <a:t> aktivitet)</a:t>
            </a:r>
          </a:p>
          <a:p>
            <a:pPr marL="285750" indent="-285750">
              <a:buFont typeface="Arial" panose="020B0604020202020204" pitchFamily="34" charset="0"/>
              <a:buChar char="•"/>
            </a:pPr>
            <a:endParaRPr lang="da-DK" sz="125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250" dirty="0">
                <a:latin typeface="Verdana" panose="020B0604030504040204" pitchFamily="34" charset="0"/>
                <a:ea typeface="Verdana" panose="020B0604030504040204" pitchFamily="34" charset="0"/>
              </a:rPr>
              <a:t>Overvældes nemt af for mange informationer, stimuli og indtryk. (ændret balance i feedback systemet i HPA-aksen)</a:t>
            </a:r>
          </a:p>
          <a:p>
            <a:endParaRPr lang="da-DK" sz="1250" dirty="0">
              <a:latin typeface="Verdana" panose="020B0604030504040204" pitchFamily="34" charset="0"/>
              <a:ea typeface="Verdana" panose="020B0604030504040204" pitchFamily="34" charset="0"/>
            </a:endParaRPr>
          </a:p>
          <a:p>
            <a:r>
              <a:rPr lang="da-DK" sz="1250" dirty="0" err="1">
                <a:latin typeface="Verdana" panose="020B0604030504040204" pitchFamily="34" charset="0"/>
                <a:ea typeface="Verdana" panose="020B0604030504040204" pitchFamily="34" charset="0"/>
              </a:rPr>
              <a:t>Komorbiditet</a:t>
            </a:r>
            <a:r>
              <a:rPr lang="da-DK" sz="1250" dirty="0">
                <a:latin typeface="Verdana" panose="020B0604030504040204" pitchFamily="34" charset="0"/>
                <a:ea typeface="Verdana" panose="020B0604030504040204" pitchFamily="34" charset="0"/>
              </a:rPr>
              <a:t>: stress, angst, somatiske sygdomme, </a:t>
            </a:r>
          </a:p>
          <a:p>
            <a:r>
              <a:rPr lang="da-DK" sz="1250" dirty="0">
                <a:latin typeface="Verdana" panose="020B0604030504040204" pitchFamily="34" charset="0"/>
                <a:ea typeface="Verdana" panose="020B0604030504040204" pitchFamily="34" charset="0"/>
              </a:rPr>
              <a:t>Øget risiko for hjerte-kar sygdom/hjerteinfarkt, kræft, forekomst af osteoporose </a:t>
            </a:r>
          </a:p>
        </p:txBody>
      </p:sp>
      <p:sp>
        <p:nvSpPr>
          <p:cNvPr id="10" name="Rektangel 9"/>
          <p:cNvSpPr/>
          <p:nvPr/>
        </p:nvSpPr>
        <p:spPr>
          <a:xfrm>
            <a:off x="9224855" y="632589"/>
            <a:ext cx="2753142" cy="6555641"/>
          </a:xfrm>
          <a:prstGeom prst="rect">
            <a:avLst/>
          </a:prstGeom>
          <a:solidFill>
            <a:schemeClr val="accent6">
              <a:lumMod val="20000"/>
              <a:lumOff val="80000"/>
            </a:schemeClr>
          </a:solidFill>
        </p:spPr>
        <p:txBody>
          <a:bodyPr wrap="square">
            <a:spAutoFit/>
          </a:bodyPr>
          <a:lstStyle/>
          <a:p>
            <a:pPr algn="ctr"/>
            <a:r>
              <a:rPr lang="da-DK" sz="1200" b="1" dirty="0">
                <a:latin typeface="Verdana" panose="020B0604030504040204" pitchFamily="34" charset="0"/>
                <a:ea typeface="Verdana" panose="020B0604030504040204" pitchFamily="34" charset="0"/>
              </a:rPr>
              <a:t>Kernesymptom</a:t>
            </a:r>
            <a:r>
              <a:rPr lang="da-DK" sz="1200" dirty="0">
                <a:latin typeface="Verdana" panose="020B0604030504040204" pitchFamily="34" charset="0"/>
                <a:ea typeface="Verdana" panose="020B0604030504040204" pitchFamily="34" charset="0"/>
              </a:rPr>
              <a:t>: kombination af opmærksomhedsforstyrrelse, hyperaktivitet og impulsivitet</a:t>
            </a:r>
            <a:r>
              <a:rPr lang="da-DK" sz="1200" dirty="0" smtClean="0">
                <a:latin typeface="Verdana" panose="020B0604030504040204" pitchFamily="34" charset="0"/>
                <a:ea typeface="Verdana" panose="020B0604030504040204" pitchFamily="34" charset="0"/>
              </a:rPr>
              <a:t>.</a:t>
            </a:r>
          </a:p>
          <a:p>
            <a:endParaRPr lang="da-DK" sz="1200" dirty="0" smtClean="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Dopamin </a:t>
            </a:r>
            <a:r>
              <a:rPr lang="da-DK" sz="1200" dirty="0">
                <a:latin typeface="Verdana" panose="020B0604030504040204" pitchFamily="34" charset="0"/>
                <a:ea typeface="Verdana" panose="020B0604030504040204" pitchFamily="34" charset="0"/>
              </a:rPr>
              <a:t>og noradrenalin produktionen er ude af balance. </a:t>
            </a:r>
          </a:p>
          <a:p>
            <a:pPr algn="ctr"/>
            <a:endParaRPr lang="da-DK" sz="12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200" dirty="0">
                <a:latin typeface="Verdana" panose="020B0604030504040204" pitchFamily="34" charset="0"/>
                <a:ea typeface="Verdana" panose="020B0604030504040204" pitchFamily="34" charset="0"/>
              </a:rPr>
              <a:t>Svækkede kognitive funktioner (eksekutive færdigheder og </a:t>
            </a:r>
            <a:r>
              <a:rPr lang="da-DK" sz="1200" dirty="0" err="1">
                <a:latin typeface="Verdana" panose="020B0604030504040204" pitchFamily="34" charset="0"/>
                <a:ea typeface="Verdana" panose="020B0604030504040204" pitchFamily="34" charset="0"/>
              </a:rPr>
              <a:t>mentaliseringsevne</a:t>
            </a:r>
            <a:r>
              <a:rPr lang="da-DK" sz="1200" dirty="0">
                <a:latin typeface="Verdana" panose="020B0604030504040204" pitchFamily="34" charset="0"/>
                <a:ea typeface="Verdana" panose="020B0604030504040204" pitchFamily="34" charset="0"/>
              </a:rPr>
              <a:t>)</a:t>
            </a:r>
          </a:p>
          <a:p>
            <a:endParaRPr lang="da-DK" sz="12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200" dirty="0">
                <a:latin typeface="Verdana" panose="020B0604030504040204" pitchFamily="34" charset="0"/>
                <a:ea typeface="Verdana" panose="020B0604030504040204" pitchFamily="34" charset="0"/>
              </a:rPr>
              <a:t>Nedsatte opmærksomheds- og </a:t>
            </a:r>
            <a:r>
              <a:rPr lang="da-DK" sz="1200" dirty="0" err="1">
                <a:latin typeface="Verdana" panose="020B0604030504040204" pitchFamily="34" charset="0"/>
                <a:ea typeface="Verdana" panose="020B0604030504040204" pitchFamily="34" charset="0"/>
              </a:rPr>
              <a:t>arousal</a:t>
            </a:r>
            <a:r>
              <a:rPr lang="da-DK" sz="1200" dirty="0">
                <a:latin typeface="Verdana" panose="020B0604030504040204" pitchFamily="34" charset="0"/>
                <a:ea typeface="Verdana" panose="020B0604030504040204" pitchFamily="34" charset="0"/>
              </a:rPr>
              <a:t>-regulerende funktioner. </a:t>
            </a:r>
          </a:p>
          <a:p>
            <a:endParaRPr lang="da-DK" sz="12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200" dirty="0">
                <a:latin typeface="Verdana" panose="020B0604030504040204" pitchFamily="34" charset="0"/>
                <a:ea typeface="Verdana" panose="020B0604030504040204" pitchFamily="34" charset="0"/>
              </a:rPr>
              <a:t>Social kognition nedsat (højre hjernehemisfære) </a:t>
            </a:r>
          </a:p>
          <a:p>
            <a:pPr marL="285750" indent="-285750">
              <a:buFont typeface="Arial" panose="020B0604020202020204" pitchFamily="34" charset="0"/>
              <a:buChar char="•"/>
            </a:pPr>
            <a:endParaRPr lang="da-DK" sz="12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200" dirty="0">
                <a:latin typeface="Verdana" panose="020B0604030504040204" pitchFamily="34" charset="0"/>
                <a:ea typeface="Verdana" panose="020B0604030504040204" pitchFamily="34" charset="0"/>
              </a:rPr>
              <a:t>Lavt frustrationsniveau, uforudsigelighed i reaktion og handling samt humørsvingninger (feedback og feedforward system i hjernen – </a:t>
            </a:r>
            <a:r>
              <a:rPr lang="da-DK" sz="1200" dirty="0" err="1">
                <a:latin typeface="Verdana" panose="020B0604030504040204" pitchFamily="34" charset="0"/>
                <a:ea typeface="Verdana" panose="020B0604030504040204" pitchFamily="34" charset="0"/>
              </a:rPr>
              <a:t>orbitofrontal</a:t>
            </a:r>
            <a:r>
              <a:rPr lang="da-DK" sz="1200" dirty="0">
                <a:latin typeface="Verdana" panose="020B0604030504040204" pitchFamily="34" charset="0"/>
                <a:ea typeface="Verdana" panose="020B0604030504040204" pitchFamily="34" charset="0"/>
              </a:rPr>
              <a:t> cortex) </a:t>
            </a:r>
          </a:p>
          <a:p>
            <a:r>
              <a:rPr lang="da-DK" sz="1200" dirty="0" err="1" smtClean="0">
                <a:latin typeface="Verdana" panose="020B0604030504040204" pitchFamily="34" charset="0"/>
                <a:ea typeface="Verdana" panose="020B0604030504040204" pitchFamily="34" charset="0"/>
              </a:rPr>
              <a:t>Komorbiditet</a:t>
            </a:r>
            <a:r>
              <a:rPr lang="da-DK" sz="1200" dirty="0">
                <a:latin typeface="Verdana" panose="020B0604030504040204" pitchFamily="34" charset="0"/>
                <a:ea typeface="Verdana" panose="020B0604030504040204" pitchFamily="34" charset="0"/>
              </a:rPr>
              <a:t>: </a:t>
            </a:r>
            <a:r>
              <a:rPr lang="da-DK" sz="1200" dirty="0" smtClean="0">
                <a:latin typeface="Verdana" panose="020B0604030504040204" pitchFamily="34" charset="0"/>
                <a:ea typeface="Verdana" panose="020B0604030504040204" pitchFamily="34" charset="0"/>
              </a:rPr>
              <a:t>fx </a:t>
            </a:r>
            <a:r>
              <a:rPr lang="da-DK" sz="1200" dirty="0">
                <a:latin typeface="Verdana" panose="020B0604030504040204" pitchFamily="34" charset="0"/>
                <a:ea typeface="Verdana" panose="020B0604030504040204" pitchFamily="34" charset="0"/>
              </a:rPr>
              <a:t>angst, depression mm. Affektive og emotionelle forstyrrelser, indlæringsvanskeligheder, forstyrrelser i autismespektret, lavt selvværd, samt sproglige eller motoriske vanskeligheder. </a:t>
            </a:r>
          </a:p>
        </p:txBody>
      </p:sp>
    </p:spTree>
    <p:extLst>
      <p:ext uri="{BB962C8B-B14F-4D97-AF65-F5344CB8AC3E}">
        <p14:creationId xmlns:p14="http://schemas.microsoft.com/office/powerpoint/2010/main" val="38864261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197" y="372775"/>
            <a:ext cx="10515600" cy="1117626"/>
          </a:xfrm>
          <a:ln w="57150">
            <a:solidFill>
              <a:schemeClr val="accent6">
                <a:lumMod val="75000"/>
              </a:schemeClr>
            </a:solidFill>
          </a:ln>
        </p:spPr>
        <p:txBody>
          <a:bodyPr>
            <a:normAutofit fontScale="90000"/>
          </a:bodyPr>
          <a:lstStyle/>
          <a:p>
            <a:pPr algn="ctr"/>
            <a:r>
              <a:rPr lang="da-DK" sz="4000" dirty="0" smtClean="0">
                <a:latin typeface="Verdana" panose="020B0604030504040204" pitchFamily="34" charset="0"/>
                <a:ea typeface="Verdana" panose="020B0604030504040204" pitchFamily="34" charset="0"/>
              </a:rPr>
              <a:t/>
            </a:r>
            <a:br>
              <a:rPr lang="da-DK" sz="4000" dirty="0" smtClean="0">
                <a:latin typeface="Verdana" panose="020B0604030504040204" pitchFamily="34" charset="0"/>
                <a:ea typeface="Verdana" panose="020B0604030504040204" pitchFamily="34" charset="0"/>
              </a:rPr>
            </a:br>
            <a:r>
              <a:rPr lang="da-DK" sz="4000" dirty="0" smtClean="0">
                <a:latin typeface="Verdana" panose="020B0604030504040204" pitchFamily="34" charset="0"/>
                <a:ea typeface="Verdana" panose="020B0604030504040204" pitchFamily="34" charset="0"/>
              </a:rPr>
              <a:t>Sårbarhed-stress-modellen</a:t>
            </a:r>
            <a:br>
              <a:rPr lang="da-DK" sz="4000" dirty="0" smtClean="0">
                <a:latin typeface="Verdana" panose="020B0604030504040204" pitchFamily="34" charset="0"/>
                <a:ea typeface="Verdana" panose="020B0604030504040204" pitchFamily="34" charset="0"/>
              </a:rPr>
            </a:br>
            <a:endParaRPr lang="da-DK" sz="4000" dirty="0">
              <a:latin typeface="Verdana" panose="020B0604030504040204" pitchFamily="34" charset="0"/>
              <a:ea typeface="Verdana" panose="020B0604030504040204" pitchFamily="34" charset="0"/>
            </a:endParaRPr>
          </a:p>
        </p:txBody>
      </p:sp>
      <p:sp>
        <p:nvSpPr>
          <p:cNvPr id="7" name="Tekstfelt 6"/>
          <p:cNvSpPr txBox="1"/>
          <p:nvPr/>
        </p:nvSpPr>
        <p:spPr>
          <a:xfrm>
            <a:off x="4757057" y="1856791"/>
            <a:ext cx="2677885" cy="938719"/>
          </a:xfrm>
          <a:prstGeom prst="rect">
            <a:avLst/>
          </a:prstGeom>
          <a:solidFill>
            <a:schemeClr val="accent1">
              <a:lumMod val="40000"/>
              <a:lumOff val="60000"/>
            </a:schemeClr>
          </a:solidFill>
          <a:ln w="3175">
            <a:solidFill>
              <a:schemeClr val="tx1"/>
            </a:solidFill>
          </a:ln>
        </p:spPr>
        <p:txBody>
          <a:bodyPr wrap="square" rtlCol="0">
            <a:spAutoFit/>
          </a:bodyPr>
          <a:lstStyle/>
          <a:p>
            <a:r>
              <a:rPr lang="da-DK" sz="1100" b="1" dirty="0" smtClean="0">
                <a:latin typeface="Verdana" panose="020B0604030504040204" pitchFamily="34" charset="0"/>
                <a:ea typeface="Verdana" panose="020B0604030504040204" pitchFamily="34" charset="0"/>
              </a:rPr>
              <a:t>Arv</a:t>
            </a:r>
            <a:r>
              <a:rPr lang="da-DK" sz="1100" dirty="0" smtClean="0">
                <a:latin typeface="Verdana" panose="020B0604030504040204" pitchFamily="34" charset="0"/>
                <a:ea typeface="Verdana" panose="020B0604030504040204" pitchFamily="34" charset="0"/>
              </a:rPr>
              <a:t>		     </a:t>
            </a:r>
            <a:r>
              <a:rPr lang="da-DK" sz="1100" b="1" dirty="0" smtClean="0">
                <a:latin typeface="Verdana" panose="020B0604030504040204" pitchFamily="34" charset="0"/>
                <a:ea typeface="Verdana" panose="020B0604030504040204" pitchFamily="34" charset="0"/>
              </a:rPr>
              <a:t>Miljø</a:t>
            </a:r>
          </a:p>
          <a:p>
            <a:endParaRPr lang="da-DK" sz="1100" dirty="0" smtClean="0">
              <a:latin typeface="Verdana" panose="020B0604030504040204" pitchFamily="34" charset="0"/>
              <a:ea typeface="Verdana" panose="020B0604030504040204" pitchFamily="34" charset="0"/>
            </a:endParaRPr>
          </a:p>
          <a:p>
            <a:endParaRPr lang="da-DK" sz="1100" dirty="0" smtClean="0">
              <a:latin typeface="Verdana" panose="020B0604030504040204" pitchFamily="34" charset="0"/>
              <a:ea typeface="Verdana" panose="020B0604030504040204" pitchFamily="34" charset="0"/>
            </a:endParaRPr>
          </a:p>
          <a:p>
            <a:r>
              <a:rPr lang="da-DK" sz="1100" dirty="0" smtClean="0">
                <a:latin typeface="Verdana" panose="020B0604030504040204" pitchFamily="34" charset="0"/>
                <a:ea typeface="Verdana" panose="020B0604030504040204" pitchFamily="34" charset="0"/>
              </a:rPr>
              <a:t>Biologisk og psykologisk sårbarhed</a:t>
            </a:r>
            <a:endParaRPr lang="da-DK" sz="1100" dirty="0">
              <a:latin typeface="Verdana" panose="020B0604030504040204" pitchFamily="34" charset="0"/>
              <a:ea typeface="Verdana" panose="020B0604030504040204" pitchFamily="34" charset="0"/>
            </a:endParaRPr>
          </a:p>
          <a:p>
            <a:pPr algn="ctr"/>
            <a:r>
              <a:rPr lang="da-DK" sz="1100" dirty="0" smtClean="0">
                <a:latin typeface="Verdana" panose="020B0604030504040204" pitchFamily="34" charset="0"/>
                <a:ea typeface="Verdana" panose="020B0604030504040204" pitchFamily="34" charset="0"/>
              </a:rPr>
              <a:t>(prædisponerende faktorer)</a:t>
            </a:r>
            <a:endParaRPr lang="da-DK" sz="1100" dirty="0">
              <a:latin typeface="Verdana" panose="020B0604030504040204" pitchFamily="34" charset="0"/>
              <a:ea typeface="Verdana" panose="020B0604030504040204" pitchFamily="34" charset="0"/>
            </a:endParaRPr>
          </a:p>
        </p:txBody>
      </p:sp>
      <p:cxnSp>
        <p:nvCxnSpPr>
          <p:cNvPr id="9" name="Lige pilforbindelse 8"/>
          <p:cNvCxnSpPr/>
          <p:nvPr/>
        </p:nvCxnSpPr>
        <p:spPr>
          <a:xfrm>
            <a:off x="4982547" y="2094066"/>
            <a:ext cx="242596" cy="2145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Lige pilforbindelse 10"/>
          <p:cNvCxnSpPr/>
          <p:nvPr/>
        </p:nvCxnSpPr>
        <p:spPr>
          <a:xfrm flipH="1">
            <a:off x="6904653" y="2122052"/>
            <a:ext cx="195943" cy="2579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Lige pilforbindelse 12"/>
          <p:cNvCxnSpPr>
            <a:stCxn id="7" idx="2"/>
          </p:cNvCxnSpPr>
          <p:nvPr/>
        </p:nvCxnSpPr>
        <p:spPr>
          <a:xfrm>
            <a:off x="6096000" y="2795510"/>
            <a:ext cx="0" cy="3955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Tekstfelt 13"/>
          <p:cNvSpPr txBox="1"/>
          <p:nvPr/>
        </p:nvSpPr>
        <p:spPr>
          <a:xfrm>
            <a:off x="4383832" y="3284773"/>
            <a:ext cx="3424335" cy="276999"/>
          </a:xfrm>
          <a:prstGeom prst="rect">
            <a:avLst/>
          </a:prstGeom>
          <a:solidFill>
            <a:schemeClr val="accent1">
              <a:lumMod val="40000"/>
              <a:lumOff val="60000"/>
            </a:schemeClr>
          </a:solidFill>
          <a:ln w="9525">
            <a:solidFill>
              <a:schemeClr val="tx1"/>
            </a:solidFill>
          </a:ln>
        </p:spPr>
        <p:txBody>
          <a:bodyPr wrap="square" rtlCol="0">
            <a:spAutoFit/>
          </a:bodyPr>
          <a:lstStyle/>
          <a:p>
            <a:pPr algn="ctr"/>
            <a:r>
              <a:rPr lang="da-DK" sz="1200" dirty="0" smtClean="0">
                <a:latin typeface="Verdana" panose="020B0604030504040204" pitchFamily="34" charset="0"/>
                <a:ea typeface="Verdana" panose="020B0604030504040204" pitchFamily="34" charset="0"/>
              </a:rPr>
              <a:t>Udløsende begivenhed/faktorer</a:t>
            </a:r>
            <a:endParaRPr lang="da-DK" sz="1200" dirty="0">
              <a:latin typeface="Verdana" panose="020B0604030504040204" pitchFamily="34" charset="0"/>
              <a:ea typeface="Verdana" panose="020B0604030504040204" pitchFamily="34" charset="0"/>
            </a:endParaRPr>
          </a:p>
        </p:txBody>
      </p:sp>
      <p:cxnSp>
        <p:nvCxnSpPr>
          <p:cNvPr id="16" name="Lige pilforbindelse 15"/>
          <p:cNvCxnSpPr>
            <a:stCxn id="14" idx="2"/>
          </p:cNvCxnSpPr>
          <p:nvPr/>
        </p:nvCxnSpPr>
        <p:spPr>
          <a:xfrm flipH="1">
            <a:off x="6095997" y="3561772"/>
            <a:ext cx="3" cy="6412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Lige forbindelse 21"/>
          <p:cNvCxnSpPr/>
          <p:nvPr/>
        </p:nvCxnSpPr>
        <p:spPr>
          <a:xfrm flipH="1">
            <a:off x="2360645" y="3928163"/>
            <a:ext cx="3735354" cy="0"/>
          </a:xfrm>
          <a:prstGeom prst="line">
            <a:avLst/>
          </a:prstGeom>
        </p:spPr>
        <p:style>
          <a:lnRef idx="1">
            <a:schemeClr val="dk1"/>
          </a:lnRef>
          <a:fillRef idx="0">
            <a:schemeClr val="dk1"/>
          </a:fillRef>
          <a:effectRef idx="0">
            <a:schemeClr val="dk1"/>
          </a:effectRef>
          <a:fontRef idx="minor">
            <a:schemeClr val="tx1"/>
          </a:fontRef>
        </p:style>
      </p:cxnSp>
      <p:sp>
        <p:nvSpPr>
          <p:cNvPr id="27" name="Tekstfelt 26"/>
          <p:cNvSpPr txBox="1"/>
          <p:nvPr/>
        </p:nvSpPr>
        <p:spPr>
          <a:xfrm>
            <a:off x="1194318" y="4319155"/>
            <a:ext cx="2808515" cy="1384995"/>
          </a:xfrm>
          <a:prstGeom prst="rect">
            <a:avLst/>
          </a:prstGeom>
          <a:solidFill>
            <a:schemeClr val="accent1">
              <a:lumMod val="40000"/>
              <a:lumOff val="60000"/>
            </a:schemeClr>
          </a:solidFill>
          <a:ln w="12700">
            <a:solidFill>
              <a:schemeClr val="tx1"/>
            </a:solidFill>
          </a:ln>
        </p:spPr>
        <p:txBody>
          <a:bodyPr wrap="square" rtlCol="0">
            <a:spAutoFit/>
          </a:bodyPr>
          <a:lstStyle/>
          <a:p>
            <a:pPr algn="ctr"/>
            <a:r>
              <a:rPr lang="da-DK" sz="1200" b="1" dirty="0" smtClean="0">
                <a:latin typeface="Verdana" panose="020B0604030504040204" pitchFamily="34" charset="0"/>
                <a:ea typeface="Verdana" panose="020B0604030504040204" pitchFamily="34" charset="0"/>
              </a:rPr>
              <a:t>Biologiske faktorer</a:t>
            </a:r>
          </a:p>
          <a:p>
            <a:pPr algn="ctr"/>
            <a:endParaRPr lang="da-DK" sz="1200" b="1" dirty="0" smtClean="0">
              <a:latin typeface="Verdana" panose="020B0604030504040204" pitchFamily="34" charset="0"/>
              <a:ea typeface="Verdana" panose="020B0604030504040204" pitchFamily="34" charset="0"/>
            </a:endParaRPr>
          </a:p>
          <a:p>
            <a:pPr algn="ctr"/>
            <a:r>
              <a:rPr lang="da-DK" sz="1200" dirty="0" smtClean="0">
                <a:latin typeface="Verdana" panose="020B0604030504040204" pitchFamily="34" charset="0"/>
                <a:ea typeface="Verdana" panose="020B0604030504040204" pitchFamily="34" charset="0"/>
              </a:rPr>
              <a:t>Aktivering af stress-symptomer, der påvirker hjernens signalstoffer og hormoner</a:t>
            </a:r>
          </a:p>
          <a:p>
            <a:pPr algn="ctr"/>
            <a:endParaRPr lang="da-DK" sz="1200" dirty="0">
              <a:latin typeface="Verdana" panose="020B0604030504040204" pitchFamily="34" charset="0"/>
              <a:ea typeface="Verdana" panose="020B0604030504040204" pitchFamily="34" charset="0"/>
            </a:endParaRPr>
          </a:p>
          <a:p>
            <a:pPr algn="ctr"/>
            <a:endParaRPr lang="da-DK" sz="1200" dirty="0">
              <a:latin typeface="Verdana" panose="020B0604030504040204" pitchFamily="34" charset="0"/>
              <a:ea typeface="Verdana" panose="020B0604030504040204" pitchFamily="34" charset="0"/>
            </a:endParaRPr>
          </a:p>
        </p:txBody>
      </p:sp>
      <p:sp>
        <p:nvSpPr>
          <p:cNvPr id="28" name="Tekstfelt 27"/>
          <p:cNvSpPr txBox="1"/>
          <p:nvPr/>
        </p:nvSpPr>
        <p:spPr>
          <a:xfrm>
            <a:off x="4757057" y="4319153"/>
            <a:ext cx="2808515" cy="1384995"/>
          </a:xfrm>
          <a:prstGeom prst="rect">
            <a:avLst/>
          </a:prstGeom>
          <a:solidFill>
            <a:schemeClr val="accent1">
              <a:lumMod val="40000"/>
              <a:lumOff val="60000"/>
            </a:schemeClr>
          </a:solidFill>
          <a:ln w="12700">
            <a:solidFill>
              <a:schemeClr val="tx1"/>
            </a:solidFill>
          </a:ln>
        </p:spPr>
        <p:txBody>
          <a:bodyPr wrap="square" rtlCol="0">
            <a:spAutoFit/>
          </a:bodyPr>
          <a:lstStyle/>
          <a:p>
            <a:pPr algn="ctr"/>
            <a:r>
              <a:rPr lang="da-DK" sz="1200" b="1" dirty="0" smtClean="0">
                <a:latin typeface="Verdana" panose="020B0604030504040204" pitchFamily="34" charset="0"/>
                <a:ea typeface="Verdana" panose="020B0604030504040204" pitchFamily="34" charset="0"/>
              </a:rPr>
              <a:t>Psykologiske faktorer</a:t>
            </a:r>
          </a:p>
          <a:p>
            <a:pPr algn="ctr"/>
            <a:endParaRPr lang="da-DK" sz="1200" b="1" dirty="0">
              <a:latin typeface="Verdana" panose="020B0604030504040204" pitchFamily="34" charset="0"/>
              <a:ea typeface="Verdana" panose="020B0604030504040204" pitchFamily="34" charset="0"/>
            </a:endParaRPr>
          </a:p>
          <a:p>
            <a:pPr algn="ctr"/>
            <a:r>
              <a:rPr lang="da-DK" sz="1200" dirty="0" smtClean="0">
                <a:latin typeface="Verdana" panose="020B0604030504040204" pitchFamily="34" charset="0"/>
                <a:ea typeface="Verdana" panose="020B0604030504040204" pitchFamily="34" charset="0"/>
              </a:rPr>
              <a:t>Negative følelser ved fx tab og nederlag. Negative tanker fx håbløshed, inaktivitet mm.</a:t>
            </a:r>
          </a:p>
          <a:p>
            <a:pPr algn="ctr"/>
            <a:endParaRPr lang="da-DK" sz="1200" dirty="0">
              <a:latin typeface="Verdana" panose="020B0604030504040204" pitchFamily="34" charset="0"/>
              <a:ea typeface="Verdana" panose="020B0604030504040204" pitchFamily="34" charset="0"/>
            </a:endParaRPr>
          </a:p>
          <a:p>
            <a:pPr algn="ctr"/>
            <a:endParaRPr lang="da-DK" sz="1200" dirty="0">
              <a:latin typeface="Verdana" panose="020B0604030504040204" pitchFamily="34" charset="0"/>
              <a:ea typeface="Verdana" panose="020B0604030504040204" pitchFamily="34" charset="0"/>
            </a:endParaRPr>
          </a:p>
        </p:txBody>
      </p:sp>
      <p:sp>
        <p:nvSpPr>
          <p:cNvPr id="29" name="Tekstfelt 28"/>
          <p:cNvSpPr txBox="1"/>
          <p:nvPr/>
        </p:nvSpPr>
        <p:spPr>
          <a:xfrm>
            <a:off x="8319796" y="4319154"/>
            <a:ext cx="2808515" cy="1384995"/>
          </a:xfrm>
          <a:prstGeom prst="rect">
            <a:avLst/>
          </a:prstGeom>
          <a:solidFill>
            <a:schemeClr val="accent1">
              <a:lumMod val="40000"/>
              <a:lumOff val="60000"/>
            </a:schemeClr>
          </a:solidFill>
          <a:ln w="12700">
            <a:solidFill>
              <a:schemeClr val="tx1"/>
            </a:solidFill>
          </a:ln>
        </p:spPr>
        <p:txBody>
          <a:bodyPr wrap="square" rtlCol="0">
            <a:spAutoFit/>
          </a:bodyPr>
          <a:lstStyle/>
          <a:p>
            <a:pPr algn="ctr"/>
            <a:r>
              <a:rPr lang="da-DK" sz="1200" b="1" dirty="0" smtClean="0">
                <a:latin typeface="Verdana" panose="020B0604030504040204" pitchFamily="34" charset="0"/>
                <a:ea typeface="Verdana" panose="020B0604030504040204" pitchFamily="34" charset="0"/>
              </a:rPr>
              <a:t>Sociale faktorer</a:t>
            </a:r>
          </a:p>
          <a:p>
            <a:pPr algn="ctr"/>
            <a:endParaRPr lang="da-DK" sz="1200" b="1" dirty="0" smtClean="0">
              <a:latin typeface="Verdana" panose="020B0604030504040204" pitchFamily="34" charset="0"/>
              <a:ea typeface="Verdana" panose="020B0604030504040204" pitchFamily="34" charset="0"/>
            </a:endParaRPr>
          </a:p>
          <a:p>
            <a:pPr algn="ctr"/>
            <a:r>
              <a:rPr lang="da-DK" sz="1200" dirty="0" smtClean="0">
                <a:latin typeface="Verdana" panose="020B0604030504040204" pitchFamily="34" charset="0"/>
                <a:ea typeface="Verdana" panose="020B0604030504040204" pitchFamily="34" charset="0"/>
              </a:rPr>
              <a:t>Konflikter</a:t>
            </a:r>
          </a:p>
          <a:p>
            <a:pPr algn="ctr"/>
            <a:r>
              <a:rPr lang="da-DK" sz="1200" dirty="0" smtClean="0">
                <a:latin typeface="Verdana" panose="020B0604030504040204" pitchFamily="34" charset="0"/>
                <a:ea typeface="Verdana" panose="020B0604030504040204" pitchFamily="34" charset="0"/>
              </a:rPr>
              <a:t>Manglende social støtte</a:t>
            </a:r>
          </a:p>
          <a:p>
            <a:pPr algn="ctr"/>
            <a:r>
              <a:rPr lang="da-DK" sz="1200" dirty="0" smtClean="0">
                <a:latin typeface="Verdana" panose="020B0604030504040204" pitchFamily="34" charset="0"/>
                <a:ea typeface="Verdana" panose="020B0604030504040204" pitchFamily="34" charset="0"/>
              </a:rPr>
              <a:t>Manglende evne til at opfylde rolle, forpligtigelser</a:t>
            </a:r>
          </a:p>
          <a:p>
            <a:pPr algn="ctr"/>
            <a:r>
              <a:rPr lang="da-DK" sz="1200" dirty="0" smtClean="0">
                <a:latin typeface="Verdana" panose="020B0604030504040204" pitchFamily="34" charset="0"/>
                <a:ea typeface="Verdana" panose="020B0604030504040204" pitchFamily="34" charset="0"/>
              </a:rPr>
              <a:t>Manglende </a:t>
            </a:r>
            <a:r>
              <a:rPr lang="da-DK" sz="1200" dirty="0" err="1" smtClean="0">
                <a:latin typeface="Verdana" panose="020B0604030504040204" pitchFamily="34" charset="0"/>
                <a:ea typeface="Verdana" panose="020B0604030504040204" pitchFamily="34" charset="0"/>
              </a:rPr>
              <a:t>mestringsevne</a:t>
            </a:r>
            <a:endParaRPr lang="da-DK" sz="1200" dirty="0">
              <a:latin typeface="Verdana" panose="020B0604030504040204" pitchFamily="34" charset="0"/>
              <a:ea typeface="Verdana" panose="020B0604030504040204" pitchFamily="34" charset="0"/>
            </a:endParaRPr>
          </a:p>
        </p:txBody>
      </p:sp>
      <p:cxnSp>
        <p:nvCxnSpPr>
          <p:cNvPr id="31" name="Lige forbindelse 30"/>
          <p:cNvCxnSpPr/>
          <p:nvPr/>
        </p:nvCxnSpPr>
        <p:spPr>
          <a:xfrm flipH="1">
            <a:off x="6095998" y="3928163"/>
            <a:ext cx="3735354" cy="0"/>
          </a:xfrm>
          <a:prstGeom prst="line">
            <a:avLst/>
          </a:prstGeom>
        </p:spPr>
        <p:style>
          <a:lnRef idx="1">
            <a:schemeClr val="dk1"/>
          </a:lnRef>
          <a:fillRef idx="0">
            <a:schemeClr val="dk1"/>
          </a:fillRef>
          <a:effectRef idx="0">
            <a:schemeClr val="dk1"/>
          </a:effectRef>
          <a:fontRef idx="minor">
            <a:schemeClr val="tx1"/>
          </a:fontRef>
        </p:style>
      </p:cxnSp>
      <p:cxnSp>
        <p:nvCxnSpPr>
          <p:cNvPr id="33" name="Lige pilforbindelse 32"/>
          <p:cNvCxnSpPr/>
          <p:nvPr/>
        </p:nvCxnSpPr>
        <p:spPr>
          <a:xfrm>
            <a:off x="2360645" y="3937494"/>
            <a:ext cx="0" cy="2426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Lige forbindelse 37"/>
          <p:cNvCxnSpPr/>
          <p:nvPr/>
        </p:nvCxnSpPr>
        <p:spPr>
          <a:xfrm flipV="1">
            <a:off x="2373085" y="5936354"/>
            <a:ext cx="7576457" cy="4563"/>
          </a:xfrm>
          <a:prstGeom prst="line">
            <a:avLst/>
          </a:prstGeom>
        </p:spPr>
        <p:style>
          <a:lnRef idx="1">
            <a:schemeClr val="dk1"/>
          </a:lnRef>
          <a:fillRef idx="0">
            <a:schemeClr val="dk1"/>
          </a:fillRef>
          <a:effectRef idx="0">
            <a:schemeClr val="dk1"/>
          </a:effectRef>
          <a:fontRef idx="minor">
            <a:schemeClr val="tx1"/>
          </a:fontRef>
        </p:style>
      </p:cxnSp>
      <p:cxnSp>
        <p:nvCxnSpPr>
          <p:cNvPr id="47" name="Lige pilforbindelse 46"/>
          <p:cNvCxnSpPr/>
          <p:nvPr/>
        </p:nvCxnSpPr>
        <p:spPr>
          <a:xfrm>
            <a:off x="6021355" y="5936354"/>
            <a:ext cx="0" cy="3023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8" name="Tekstfelt 47"/>
          <p:cNvSpPr txBox="1"/>
          <p:nvPr/>
        </p:nvSpPr>
        <p:spPr>
          <a:xfrm>
            <a:off x="4430484" y="6343584"/>
            <a:ext cx="3424335" cy="276999"/>
          </a:xfrm>
          <a:prstGeom prst="rect">
            <a:avLst/>
          </a:prstGeom>
          <a:solidFill>
            <a:schemeClr val="accent1">
              <a:lumMod val="40000"/>
              <a:lumOff val="60000"/>
            </a:schemeClr>
          </a:solidFill>
          <a:ln w="6350">
            <a:solidFill>
              <a:schemeClr val="tx1"/>
            </a:solidFill>
          </a:ln>
        </p:spPr>
        <p:txBody>
          <a:bodyPr wrap="square" rtlCol="0">
            <a:spAutoFit/>
          </a:bodyPr>
          <a:lstStyle/>
          <a:p>
            <a:pPr algn="ctr"/>
            <a:r>
              <a:rPr lang="da-DK" sz="1200" dirty="0" smtClean="0">
                <a:latin typeface="Verdana" panose="020B0604030504040204" pitchFamily="34" charset="0"/>
                <a:ea typeface="Verdana" panose="020B0604030504040204" pitchFamily="34" charset="0"/>
              </a:rPr>
              <a:t>Psykisk reaktion/lidelse</a:t>
            </a:r>
            <a:endParaRPr lang="da-DK" sz="1200" dirty="0">
              <a:latin typeface="Verdana" panose="020B0604030504040204" pitchFamily="34" charset="0"/>
              <a:ea typeface="Verdana" panose="020B0604030504040204" pitchFamily="34" charset="0"/>
            </a:endParaRPr>
          </a:p>
        </p:txBody>
      </p:sp>
      <p:cxnSp>
        <p:nvCxnSpPr>
          <p:cNvPr id="50" name="Lige pilforbindelse 49"/>
          <p:cNvCxnSpPr/>
          <p:nvPr/>
        </p:nvCxnSpPr>
        <p:spPr>
          <a:xfrm>
            <a:off x="9815801" y="3937494"/>
            <a:ext cx="0" cy="2426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2" name="Lige forbindelse 51"/>
          <p:cNvCxnSpPr/>
          <p:nvPr/>
        </p:nvCxnSpPr>
        <p:spPr>
          <a:xfrm flipV="1">
            <a:off x="2373085" y="5704148"/>
            <a:ext cx="0" cy="232206"/>
          </a:xfrm>
          <a:prstGeom prst="line">
            <a:avLst/>
          </a:prstGeom>
        </p:spPr>
        <p:style>
          <a:lnRef idx="1">
            <a:schemeClr val="dk1"/>
          </a:lnRef>
          <a:fillRef idx="0">
            <a:schemeClr val="dk1"/>
          </a:fillRef>
          <a:effectRef idx="0">
            <a:schemeClr val="dk1"/>
          </a:effectRef>
          <a:fontRef idx="minor">
            <a:schemeClr val="tx1"/>
          </a:fontRef>
        </p:style>
      </p:cxnSp>
      <p:cxnSp>
        <p:nvCxnSpPr>
          <p:cNvPr id="53" name="Lige forbindelse 52"/>
          <p:cNvCxnSpPr/>
          <p:nvPr/>
        </p:nvCxnSpPr>
        <p:spPr>
          <a:xfrm flipV="1">
            <a:off x="9949542" y="5704148"/>
            <a:ext cx="0" cy="232206"/>
          </a:xfrm>
          <a:prstGeom prst="line">
            <a:avLst/>
          </a:prstGeom>
        </p:spPr>
        <p:style>
          <a:lnRef idx="1">
            <a:schemeClr val="dk1"/>
          </a:lnRef>
          <a:fillRef idx="0">
            <a:schemeClr val="dk1"/>
          </a:fillRef>
          <a:effectRef idx="0">
            <a:schemeClr val="dk1"/>
          </a:effectRef>
          <a:fontRef idx="minor">
            <a:schemeClr val="tx1"/>
          </a:fontRef>
        </p:style>
      </p:cxnSp>
      <p:sp>
        <p:nvSpPr>
          <p:cNvPr id="57" name="Tekstfelt 56"/>
          <p:cNvSpPr txBox="1"/>
          <p:nvPr/>
        </p:nvSpPr>
        <p:spPr>
          <a:xfrm>
            <a:off x="9831352" y="1223133"/>
            <a:ext cx="2119604" cy="253916"/>
          </a:xfrm>
          <a:prstGeom prst="rect">
            <a:avLst/>
          </a:prstGeom>
          <a:noFill/>
        </p:spPr>
        <p:txBody>
          <a:bodyPr wrap="square" rtlCol="0">
            <a:spAutoFit/>
          </a:bodyPr>
          <a:lstStyle/>
          <a:p>
            <a:r>
              <a:rPr lang="da-DK" sz="1050" dirty="0" smtClean="0">
                <a:latin typeface="Verdana" panose="020B0604030504040204" pitchFamily="34" charset="0"/>
                <a:ea typeface="Verdana" panose="020B0604030504040204" pitchFamily="34" charset="0"/>
              </a:rPr>
              <a:t>V/Psykiatrifonden</a:t>
            </a:r>
            <a:endParaRPr lang="da-DK" sz="1050" dirty="0">
              <a:latin typeface="Verdana" panose="020B0604030504040204" pitchFamily="34" charset="0"/>
              <a:ea typeface="Verdana" panose="020B0604030504040204" pitchFamily="34" charset="0"/>
            </a:endParaRPr>
          </a:p>
        </p:txBody>
      </p:sp>
      <p:sp>
        <p:nvSpPr>
          <p:cNvPr id="3" name="Venstre klammeparentes 2"/>
          <p:cNvSpPr/>
          <p:nvPr/>
        </p:nvSpPr>
        <p:spPr>
          <a:xfrm>
            <a:off x="730898" y="3989487"/>
            <a:ext cx="362340" cy="204432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4" name="Tekstfelt 3"/>
          <p:cNvSpPr txBox="1"/>
          <p:nvPr/>
        </p:nvSpPr>
        <p:spPr>
          <a:xfrm>
            <a:off x="270694" y="3561772"/>
            <a:ext cx="400110" cy="2676904"/>
          </a:xfrm>
          <a:prstGeom prst="rect">
            <a:avLst/>
          </a:prstGeom>
          <a:noFill/>
        </p:spPr>
        <p:txBody>
          <a:bodyPr vert="vert270" wrap="square" rtlCol="0">
            <a:spAutoFit/>
          </a:bodyPr>
          <a:lstStyle/>
          <a:p>
            <a:r>
              <a:rPr lang="da-DK" sz="1400" dirty="0" smtClean="0">
                <a:latin typeface="Verdana" panose="020B0604030504040204" pitchFamily="34" charset="0"/>
                <a:ea typeface="Verdana" panose="020B0604030504040204" pitchFamily="34" charset="0"/>
              </a:rPr>
              <a:t>aktuelle årsagsmekanismer</a:t>
            </a:r>
            <a:endParaRPr lang="da-DK" sz="1400" dirty="0">
              <a:latin typeface="Verdana" panose="020B0604030504040204" pitchFamily="34" charset="0"/>
              <a:ea typeface="Verdana" panose="020B0604030504040204" pitchFamily="34" charset="0"/>
            </a:endParaRPr>
          </a:p>
        </p:txBody>
      </p:sp>
      <p:sp>
        <p:nvSpPr>
          <p:cNvPr id="5" name="Alternativ proces 4"/>
          <p:cNvSpPr/>
          <p:nvPr/>
        </p:nvSpPr>
        <p:spPr>
          <a:xfrm>
            <a:off x="1292772" y="6138041"/>
            <a:ext cx="1629104" cy="620111"/>
          </a:xfrm>
          <a:prstGeom prst="flowChartAlternateProcess">
            <a:avLst/>
          </a:prstGeom>
          <a:solidFill>
            <a:schemeClr val="accent4">
              <a:lumMod val="60000"/>
              <a:lumOff val="4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smtClean="0">
                <a:solidFill>
                  <a:schemeClr val="tx1"/>
                </a:solidFill>
                <a:latin typeface="Verdana" panose="020B0604030504040204" pitchFamily="34" charset="0"/>
                <a:ea typeface="Verdana" panose="020B0604030504040204" pitchFamily="34" charset="0"/>
              </a:rPr>
              <a:t>Vedligeholdende faktorer</a:t>
            </a:r>
          </a:p>
          <a:p>
            <a:pPr algn="ctr"/>
            <a:r>
              <a:rPr lang="da-DK" sz="1200" b="1" dirty="0" smtClean="0">
                <a:solidFill>
                  <a:srgbClr val="FF0000"/>
                </a:solidFill>
                <a:latin typeface="Verdana" panose="020B0604030504040204" pitchFamily="34" charset="0"/>
                <a:ea typeface="Verdana" panose="020B0604030504040204" pitchFamily="34" charset="0"/>
              </a:rPr>
              <a:t>Spot og udgå</a:t>
            </a:r>
            <a:endParaRPr lang="da-DK" sz="1200" b="1" dirty="0">
              <a:solidFill>
                <a:srgbClr val="FF0000"/>
              </a:solidFill>
              <a:latin typeface="Verdana" panose="020B0604030504040204" pitchFamily="34" charset="0"/>
              <a:ea typeface="Verdana" panose="020B0604030504040204" pitchFamily="34" charset="0"/>
            </a:endParaRPr>
          </a:p>
        </p:txBody>
      </p:sp>
      <p:sp>
        <p:nvSpPr>
          <p:cNvPr id="8" name="Alternativ proces 7"/>
          <p:cNvSpPr/>
          <p:nvPr/>
        </p:nvSpPr>
        <p:spPr>
          <a:xfrm>
            <a:off x="9724053" y="6138041"/>
            <a:ext cx="1511506" cy="620111"/>
          </a:xfrm>
          <a:prstGeom prst="flowChartAlternateProcess">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smtClean="0">
                <a:solidFill>
                  <a:schemeClr val="tx1"/>
                </a:solidFill>
                <a:latin typeface="Verdana" panose="020B0604030504040204" pitchFamily="34" charset="0"/>
                <a:ea typeface="Verdana" panose="020B0604030504040204" pitchFamily="34" charset="0"/>
              </a:rPr>
              <a:t>Beskyttende faktorer</a:t>
            </a:r>
          </a:p>
          <a:p>
            <a:pPr algn="ctr"/>
            <a:r>
              <a:rPr lang="da-DK" sz="1200" b="1" dirty="0" smtClean="0">
                <a:solidFill>
                  <a:srgbClr val="FF0000"/>
                </a:solidFill>
                <a:latin typeface="Verdana" panose="020B0604030504040204" pitchFamily="34" charset="0"/>
                <a:ea typeface="Verdana" panose="020B0604030504040204" pitchFamily="34" charset="0"/>
              </a:rPr>
              <a:t>Hvad beroliger</a:t>
            </a:r>
            <a:endParaRPr lang="da-DK" sz="1200" b="1" dirty="0">
              <a:solidFill>
                <a:srgbClr val="FF0000"/>
              </a:solidFill>
              <a:latin typeface="Verdana" panose="020B0604030504040204" pitchFamily="34" charset="0"/>
              <a:ea typeface="Verdana" panose="020B0604030504040204" pitchFamily="34" charset="0"/>
            </a:endParaRPr>
          </a:p>
        </p:txBody>
      </p:sp>
      <p:cxnSp>
        <p:nvCxnSpPr>
          <p:cNvPr id="12" name="Lige pilforbindelse 11"/>
          <p:cNvCxnSpPr>
            <a:stCxn id="5" idx="3"/>
          </p:cNvCxnSpPr>
          <p:nvPr/>
        </p:nvCxnSpPr>
        <p:spPr>
          <a:xfrm flipV="1">
            <a:off x="2921876" y="6448096"/>
            <a:ext cx="1306446"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Lige pilforbindelse 16"/>
          <p:cNvCxnSpPr>
            <a:stCxn id="8" idx="1"/>
          </p:cNvCxnSpPr>
          <p:nvPr/>
        </p:nvCxnSpPr>
        <p:spPr>
          <a:xfrm flipH="1" flipV="1">
            <a:off x="8319796" y="6448096"/>
            <a:ext cx="1404257"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kstfelt 9"/>
          <p:cNvSpPr txBox="1"/>
          <p:nvPr/>
        </p:nvSpPr>
        <p:spPr>
          <a:xfrm>
            <a:off x="8319796" y="2880220"/>
            <a:ext cx="1959424" cy="830997"/>
          </a:xfrm>
          <a:prstGeom prst="rect">
            <a:avLst/>
          </a:prstGeom>
          <a:noFill/>
          <a:ln w="3175">
            <a:solidFill>
              <a:schemeClr val="tx1"/>
            </a:solidFill>
          </a:ln>
        </p:spPr>
        <p:txBody>
          <a:bodyPr wrap="square" rtlCol="0">
            <a:spAutoFit/>
          </a:bodyPr>
          <a:lstStyle/>
          <a:p>
            <a:pPr algn="ctr"/>
            <a:r>
              <a:rPr lang="da-DK" sz="1200" b="1" dirty="0" smtClean="0">
                <a:solidFill>
                  <a:srgbClr val="FF0000"/>
                </a:solidFill>
                <a:latin typeface="Verdana" panose="020B0604030504040204" pitchFamily="34" charset="0"/>
                <a:ea typeface="Verdana" panose="020B0604030504040204" pitchFamily="34" charset="0"/>
              </a:rPr>
              <a:t>Praktikker/borger: </a:t>
            </a:r>
          </a:p>
          <a:p>
            <a:pPr algn="ctr"/>
            <a:r>
              <a:rPr lang="da-DK" sz="1200" b="1" dirty="0" smtClean="0">
                <a:solidFill>
                  <a:srgbClr val="FF0000"/>
                </a:solidFill>
                <a:latin typeface="Verdana" panose="020B0604030504040204" pitchFamily="34" charset="0"/>
                <a:ea typeface="Verdana" panose="020B0604030504040204" pitchFamily="34" charset="0"/>
              </a:rPr>
              <a:t>Bliv klogere på hvad der udløser stress</a:t>
            </a:r>
          </a:p>
          <a:p>
            <a:endParaRPr lang="da-DK" sz="1200" b="1"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852139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w="57150">
            <a:solidFill>
              <a:schemeClr val="accent6">
                <a:lumMod val="75000"/>
              </a:schemeClr>
            </a:solidFill>
          </a:ln>
        </p:spPr>
        <p:txBody>
          <a:bodyPr>
            <a:normAutofit/>
          </a:bodyPr>
          <a:lstStyle/>
          <a:p>
            <a:pPr algn="ctr"/>
            <a:r>
              <a:rPr lang="da-DK" sz="4000" dirty="0" err="1" smtClean="0">
                <a:latin typeface="Verdana" panose="020B0604030504040204" pitchFamily="34" charset="0"/>
                <a:ea typeface="Verdana" panose="020B0604030504040204" pitchFamily="34" charset="0"/>
              </a:rPr>
              <a:t>Neuroaffektive</a:t>
            </a:r>
            <a:r>
              <a:rPr lang="da-DK" sz="4000" dirty="0" smtClean="0">
                <a:latin typeface="Verdana" panose="020B0604030504040204" pitchFamily="34" charset="0"/>
                <a:ea typeface="Verdana" panose="020B0604030504040204" pitchFamily="34" charset="0"/>
              </a:rPr>
              <a:t> kompasser</a:t>
            </a:r>
            <a:br>
              <a:rPr lang="da-DK" sz="4000" dirty="0" smtClean="0">
                <a:latin typeface="Verdana" panose="020B0604030504040204" pitchFamily="34" charset="0"/>
                <a:ea typeface="Verdana" panose="020B0604030504040204" pitchFamily="34" charset="0"/>
              </a:rPr>
            </a:br>
            <a:r>
              <a:rPr lang="da-DK" sz="2400" dirty="0" smtClean="0">
                <a:latin typeface="Verdana" panose="020B0604030504040204" pitchFamily="34" charset="0"/>
                <a:ea typeface="Verdana" panose="020B0604030504040204" pitchFamily="34" charset="0"/>
              </a:rPr>
              <a:t>”gå bag om adfærd”</a:t>
            </a:r>
            <a:endParaRPr lang="da-DK" sz="2400" dirty="0">
              <a:latin typeface="Verdana" panose="020B0604030504040204" pitchFamily="34" charset="0"/>
              <a:ea typeface="Verdana" panose="020B0604030504040204" pitchFamily="34" charset="0"/>
            </a:endParaRPr>
          </a:p>
        </p:txBody>
      </p:sp>
      <p:pic>
        <p:nvPicPr>
          <p:cNvPr id="3" name="Billede 2"/>
          <p:cNvPicPr>
            <a:picLocks noChangeAspect="1"/>
          </p:cNvPicPr>
          <p:nvPr/>
        </p:nvPicPr>
        <p:blipFill>
          <a:blip r:embed="rId3"/>
          <a:stretch>
            <a:fillRect/>
          </a:stretch>
        </p:blipFill>
        <p:spPr>
          <a:xfrm>
            <a:off x="1092382" y="1980013"/>
            <a:ext cx="3480378" cy="4340267"/>
          </a:xfrm>
          <a:prstGeom prst="rect">
            <a:avLst/>
          </a:prstGeom>
        </p:spPr>
      </p:pic>
      <p:sp>
        <p:nvSpPr>
          <p:cNvPr id="4" name="Tekstfelt 3"/>
          <p:cNvSpPr txBox="1"/>
          <p:nvPr/>
        </p:nvSpPr>
        <p:spPr>
          <a:xfrm>
            <a:off x="3180271" y="2191109"/>
            <a:ext cx="2915729" cy="1077218"/>
          </a:xfrm>
          <a:prstGeom prst="rect">
            <a:avLst/>
          </a:prstGeom>
          <a:solidFill>
            <a:schemeClr val="bg1"/>
          </a:solidFill>
          <a:ln w="3175">
            <a:solidFill>
              <a:schemeClr val="tx1"/>
            </a:solidFill>
          </a:ln>
        </p:spPr>
        <p:txBody>
          <a:bodyPr wrap="square" rtlCol="0">
            <a:spAutoFit/>
          </a:bodyPr>
          <a:lstStyle/>
          <a:p>
            <a:r>
              <a:rPr lang="da-DK" sz="1600" dirty="0" smtClean="0">
                <a:solidFill>
                  <a:schemeClr val="accent6">
                    <a:lumMod val="75000"/>
                  </a:schemeClr>
                </a:solidFill>
                <a:latin typeface="Verdana" panose="020B0604030504040204" pitchFamily="34" charset="0"/>
                <a:ea typeface="Verdana" panose="020B0604030504040204" pitchFamily="34" charset="0"/>
              </a:rPr>
              <a:t>Det præfrontale kompas</a:t>
            </a:r>
          </a:p>
          <a:p>
            <a:r>
              <a:rPr lang="da-DK" sz="1600" dirty="0" smtClean="0">
                <a:latin typeface="Verdana" panose="020B0604030504040204" pitchFamily="34" charset="0"/>
                <a:ea typeface="Verdana" panose="020B0604030504040204" pitchFamily="34" charset="0"/>
              </a:rPr>
              <a:t>Viljestyret regulering og mentalisering</a:t>
            </a:r>
          </a:p>
          <a:p>
            <a:r>
              <a:rPr lang="da-DK" sz="1600" dirty="0" smtClean="0">
                <a:latin typeface="Verdana" panose="020B0604030504040204" pitchFamily="34" charset="0"/>
                <a:ea typeface="Verdana" panose="020B0604030504040204" pitchFamily="34" charset="0"/>
              </a:rPr>
              <a:t>Fokus: det reflekterende</a:t>
            </a:r>
            <a:endParaRPr lang="da-DK" sz="1600" dirty="0">
              <a:latin typeface="Verdana" panose="020B0604030504040204" pitchFamily="34" charset="0"/>
              <a:ea typeface="Verdana" panose="020B0604030504040204" pitchFamily="34" charset="0"/>
            </a:endParaRPr>
          </a:p>
        </p:txBody>
      </p:sp>
      <p:sp>
        <p:nvSpPr>
          <p:cNvPr id="7" name="Tekstfelt 6"/>
          <p:cNvSpPr txBox="1"/>
          <p:nvPr/>
        </p:nvSpPr>
        <p:spPr>
          <a:xfrm>
            <a:off x="3252158" y="3605842"/>
            <a:ext cx="2843842" cy="1077218"/>
          </a:xfrm>
          <a:prstGeom prst="rect">
            <a:avLst/>
          </a:prstGeom>
          <a:solidFill>
            <a:schemeClr val="bg1"/>
          </a:solidFill>
          <a:ln w="3175">
            <a:solidFill>
              <a:schemeClr val="tx1"/>
            </a:solidFill>
          </a:ln>
        </p:spPr>
        <p:txBody>
          <a:bodyPr wrap="square" rtlCol="0">
            <a:spAutoFit/>
          </a:bodyPr>
          <a:lstStyle/>
          <a:p>
            <a:r>
              <a:rPr lang="da-DK" sz="1600" dirty="0" smtClean="0">
                <a:solidFill>
                  <a:schemeClr val="accent6">
                    <a:lumMod val="75000"/>
                  </a:schemeClr>
                </a:solidFill>
                <a:latin typeface="Verdana" panose="020B0604030504040204" pitchFamily="34" charset="0"/>
                <a:ea typeface="Verdana" panose="020B0604030504040204" pitchFamily="34" charset="0"/>
              </a:rPr>
              <a:t>Det </a:t>
            </a:r>
            <a:r>
              <a:rPr lang="da-DK" sz="1600" dirty="0" err="1" smtClean="0">
                <a:solidFill>
                  <a:schemeClr val="accent6">
                    <a:lumMod val="75000"/>
                  </a:schemeClr>
                </a:solidFill>
                <a:latin typeface="Verdana" panose="020B0604030504040204" pitchFamily="34" charset="0"/>
                <a:ea typeface="Verdana" panose="020B0604030504040204" pitchFamily="34" charset="0"/>
              </a:rPr>
              <a:t>limbiske</a:t>
            </a:r>
            <a:r>
              <a:rPr lang="da-DK" sz="1600" dirty="0" smtClean="0">
                <a:solidFill>
                  <a:schemeClr val="accent6">
                    <a:lumMod val="75000"/>
                  </a:schemeClr>
                </a:solidFill>
                <a:latin typeface="Verdana" panose="020B0604030504040204" pitchFamily="34" charset="0"/>
                <a:ea typeface="Verdana" panose="020B0604030504040204" pitchFamily="34" charset="0"/>
              </a:rPr>
              <a:t> </a:t>
            </a:r>
            <a:r>
              <a:rPr lang="da-DK" sz="1600" dirty="0" err="1" smtClean="0">
                <a:solidFill>
                  <a:schemeClr val="accent6">
                    <a:lumMod val="75000"/>
                  </a:schemeClr>
                </a:solidFill>
                <a:latin typeface="Verdana" panose="020B0604030504040204" pitchFamily="34" charset="0"/>
                <a:ea typeface="Verdana" panose="020B0604030504040204" pitchFamily="34" charset="0"/>
              </a:rPr>
              <a:t>komkompas</a:t>
            </a:r>
            <a:endParaRPr lang="da-DK" sz="1600" dirty="0" smtClean="0">
              <a:solidFill>
                <a:schemeClr val="accent6">
                  <a:lumMod val="75000"/>
                </a:schemeClr>
              </a:solidFill>
              <a:latin typeface="Verdana" panose="020B0604030504040204" pitchFamily="34" charset="0"/>
              <a:ea typeface="Verdana" panose="020B0604030504040204" pitchFamily="34" charset="0"/>
            </a:endParaRPr>
          </a:p>
          <a:p>
            <a:r>
              <a:rPr lang="da-DK" sz="1600" dirty="0" smtClean="0">
                <a:latin typeface="Verdana" panose="020B0604030504040204" pitchFamily="34" charset="0"/>
                <a:ea typeface="Verdana" panose="020B0604030504040204" pitchFamily="34" charset="0"/>
              </a:rPr>
              <a:t>Emotionelle interaktionsforventninger</a:t>
            </a:r>
          </a:p>
          <a:p>
            <a:r>
              <a:rPr lang="da-DK" sz="1600" dirty="0" smtClean="0">
                <a:latin typeface="Verdana" panose="020B0604030504040204" pitchFamily="34" charset="0"/>
                <a:ea typeface="Verdana" panose="020B0604030504040204" pitchFamily="34" charset="0"/>
              </a:rPr>
              <a:t>Fokus: det relationelle</a:t>
            </a:r>
            <a:endParaRPr lang="da-DK" sz="1600" dirty="0">
              <a:latin typeface="Verdana" panose="020B0604030504040204" pitchFamily="34" charset="0"/>
              <a:ea typeface="Verdana" panose="020B0604030504040204" pitchFamily="34" charset="0"/>
            </a:endParaRPr>
          </a:p>
        </p:txBody>
      </p:sp>
      <p:sp>
        <p:nvSpPr>
          <p:cNvPr id="8" name="Tekstfelt 7"/>
          <p:cNvSpPr txBox="1"/>
          <p:nvPr/>
        </p:nvSpPr>
        <p:spPr>
          <a:xfrm>
            <a:off x="3252158" y="5020575"/>
            <a:ext cx="2843842" cy="1077218"/>
          </a:xfrm>
          <a:prstGeom prst="rect">
            <a:avLst/>
          </a:prstGeom>
          <a:solidFill>
            <a:schemeClr val="bg1"/>
          </a:solidFill>
          <a:ln w="3175">
            <a:solidFill>
              <a:schemeClr val="tx1"/>
            </a:solidFill>
          </a:ln>
        </p:spPr>
        <p:txBody>
          <a:bodyPr wrap="square" rtlCol="0">
            <a:spAutoFit/>
          </a:bodyPr>
          <a:lstStyle/>
          <a:p>
            <a:r>
              <a:rPr lang="da-DK" sz="1600" dirty="0" smtClean="0">
                <a:solidFill>
                  <a:schemeClr val="accent6">
                    <a:lumMod val="75000"/>
                  </a:schemeClr>
                </a:solidFill>
                <a:latin typeface="Verdana" panose="020B0604030504040204" pitchFamily="34" charset="0"/>
                <a:ea typeface="Verdana" panose="020B0604030504040204" pitchFamily="34" charset="0"/>
              </a:rPr>
              <a:t>Det autonome kompas</a:t>
            </a:r>
          </a:p>
          <a:p>
            <a:r>
              <a:rPr lang="da-DK" sz="1600" dirty="0" smtClean="0">
                <a:latin typeface="Verdana" panose="020B0604030504040204" pitchFamily="34" charset="0"/>
                <a:ea typeface="Verdana" panose="020B0604030504040204" pitchFamily="34" charset="0"/>
              </a:rPr>
              <a:t>Energiforvaltning og kropssansning</a:t>
            </a:r>
          </a:p>
          <a:p>
            <a:r>
              <a:rPr lang="da-DK" sz="1600" dirty="0" smtClean="0">
                <a:latin typeface="Verdana" panose="020B0604030504040204" pitchFamily="34" charset="0"/>
                <a:ea typeface="Verdana" panose="020B0604030504040204" pitchFamily="34" charset="0"/>
              </a:rPr>
              <a:t>Fokus: det regulerende</a:t>
            </a:r>
            <a:endParaRPr lang="da-DK" sz="1600" dirty="0">
              <a:latin typeface="Verdana" panose="020B0604030504040204" pitchFamily="34" charset="0"/>
              <a:ea typeface="Verdana" panose="020B0604030504040204" pitchFamily="34" charset="0"/>
            </a:endParaRPr>
          </a:p>
        </p:txBody>
      </p:sp>
      <p:sp>
        <p:nvSpPr>
          <p:cNvPr id="6" name="Rektangel 5"/>
          <p:cNvSpPr/>
          <p:nvPr/>
        </p:nvSpPr>
        <p:spPr>
          <a:xfrm>
            <a:off x="367862" y="1941535"/>
            <a:ext cx="325821" cy="4417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ln w="0"/>
                <a:solidFill>
                  <a:schemeClr val="tx1"/>
                </a:solidFill>
                <a:effectLst>
                  <a:outerShdw blurRad="38100" dist="19050" dir="2700000" algn="tl" rotWithShape="0">
                    <a:schemeClr val="dk1">
                      <a:alpha val="40000"/>
                    </a:schemeClr>
                  </a:outerShdw>
                </a:effectLst>
              </a:rPr>
              <a:t>analyseredskab</a:t>
            </a:r>
            <a:endParaRPr lang="da-DK" dirty="0">
              <a:ln w="0"/>
              <a:solidFill>
                <a:schemeClr val="tx1"/>
              </a:solidFill>
              <a:effectLst>
                <a:outerShdw blurRad="38100" dist="19050" dir="2700000" algn="tl" rotWithShape="0">
                  <a:schemeClr val="dk1">
                    <a:alpha val="40000"/>
                  </a:schemeClr>
                </a:outerShdw>
              </a:effectLst>
            </a:endParaRPr>
          </a:p>
        </p:txBody>
      </p:sp>
      <p:sp>
        <p:nvSpPr>
          <p:cNvPr id="10" name="Rektangel 9"/>
          <p:cNvSpPr/>
          <p:nvPr/>
        </p:nvSpPr>
        <p:spPr>
          <a:xfrm>
            <a:off x="6732536" y="2006443"/>
            <a:ext cx="4851008" cy="369332"/>
          </a:xfrm>
          <a:prstGeom prst="rect">
            <a:avLst/>
          </a:prstGeom>
        </p:spPr>
        <p:txBody>
          <a:bodyPr wrap="none">
            <a:spAutoFit/>
          </a:bodyPr>
          <a:lstStyle/>
          <a:p>
            <a:r>
              <a:rPr lang="da-DK" b="1" dirty="0" err="1">
                <a:latin typeface="Verdana" panose="020B0604030504040204" pitchFamily="34" charset="0"/>
                <a:ea typeface="Verdana" panose="020B0604030504040204" pitchFamily="34" charset="0"/>
              </a:rPr>
              <a:t>Neuroaffektive</a:t>
            </a:r>
            <a:r>
              <a:rPr lang="da-DK" b="1" dirty="0">
                <a:latin typeface="Verdana" panose="020B0604030504040204" pitchFamily="34" charset="0"/>
                <a:ea typeface="Verdana" panose="020B0604030504040204" pitchFamily="34" charset="0"/>
              </a:rPr>
              <a:t> udviklingspsykologi </a:t>
            </a:r>
            <a:endParaRPr lang="da-DK" b="1" dirty="0"/>
          </a:p>
        </p:txBody>
      </p:sp>
      <p:sp>
        <p:nvSpPr>
          <p:cNvPr id="11" name="Rektangel 10"/>
          <p:cNvSpPr/>
          <p:nvPr/>
        </p:nvSpPr>
        <p:spPr>
          <a:xfrm>
            <a:off x="6732536" y="2435252"/>
            <a:ext cx="4750676" cy="3416320"/>
          </a:xfrm>
          <a:prstGeom prst="rect">
            <a:avLst/>
          </a:prstGeom>
          <a:solidFill>
            <a:schemeClr val="accent1">
              <a:lumMod val="40000"/>
              <a:lumOff val="60000"/>
            </a:schemeClr>
          </a:solidFill>
        </p:spPr>
        <p:txBody>
          <a:bodyPr wrap="square">
            <a:spAutoFit/>
          </a:bodyPr>
          <a:lstStyle/>
          <a:p>
            <a:r>
              <a:rPr lang="da-DK" dirty="0"/>
              <a:t>Udviklet af Susan Hart – brobygning mellem tilknytningsteori, udviklingspsykologi og den seneste hjerneforskning. </a:t>
            </a:r>
          </a:p>
          <a:p>
            <a:endParaRPr lang="da-DK" dirty="0"/>
          </a:p>
          <a:p>
            <a:r>
              <a:rPr lang="da-DK" dirty="0"/>
              <a:t>Udgangspunkt i  </a:t>
            </a:r>
            <a:r>
              <a:rPr lang="da-DK" dirty="0" err="1"/>
              <a:t>MacLeans</a:t>
            </a:r>
            <a:r>
              <a:rPr lang="da-DK" dirty="0"/>
              <a:t> tre delte hjerne</a:t>
            </a:r>
          </a:p>
          <a:p>
            <a:endParaRPr lang="da-DK" dirty="0"/>
          </a:p>
          <a:p>
            <a:r>
              <a:rPr lang="da-DK" dirty="0"/>
              <a:t>Skabe personlighedsmæssige udviklingsprocesser i det enkeltes nervesystem</a:t>
            </a:r>
          </a:p>
          <a:p>
            <a:endParaRPr lang="da-DK" dirty="0"/>
          </a:p>
          <a:p>
            <a:r>
              <a:rPr lang="da-DK" dirty="0"/>
              <a:t>Kan bidrage til understøttelse af borgers </a:t>
            </a:r>
            <a:r>
              <a:rPr lang="da-DK" dirty="0" err="1"/>
              <a:t>recovery-process</a:t>
            </a:r>
            <a:r>
              <a:rPr lang="da-DK" dirty="0"/>
              <a:t> og </a:t>
            </a:r>
            <a:r>
              <a:rPr lang="da-DK" dirty="0" err="1"/>
              <a:t>mestringsevne</a:t>
            </a:r>
            <a:r>
              <a:rPr lang="da-DK" dirty="0"/>
              <a:t>  </a:t>
            </a:r>
          </a:p>
          <a:p>
            <a:endParaRPr lang="da-DK" dirty="0"/>
          </a:p>
        </p:txBody>
      </p:sp>
    </p:spTree>
    <p:extLst>
      <p:ext uri="{BB962C8B-B14F-4D97-AF65-F5344CB8AC3E}">
        <p14:creationId xmlns:p14="http://schemas.microsoft.com/office/powerpoint/2010/main" val="22845729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6605" y="365125"/>
            <a:ext cx="11285343" cy="1001857"/>
          </a:xfrm>
          <a:ln w="57150">
            <a:solidFill>
              <a:schemeClr val="accent6">
                <a:lumMod val="75000"/>
              </a:schemeClr>
            </a:solidFill>
          </a:ln>
        </p:spPr>
        <p:txBody>
          <a:bodyPr>
            <a:normAutofit/>
          </a:bodyPr>
          <a:lstStyle/>
          <a:p>
            <a:pPr algn="ctr"/>
            <a:r>
              <a:rPr lang="da-DK" dirty="0" smtClean="0">
                <a:latin typeface="Verdana" panose="020B0604030504040204" pitchFamily="34" charset="0"/>
                <a:ea typeface="Verdana" panose="020B0604030504040204" pitchFamily="34" charset="0"/>
              </a:rPr>
              <a:t>Det autonome kompas </a:t>
            </a:r>
            <a:br>
              <a:rPr lang="da-DK" dirty="0" smtClean="0">
                <a:latin typeface="Verdana" panose="020B0604030504040204" pitchFamily="34" charset="0"/>
                <a:ea typeface="Verdana" panose="020B0604030504040204" pitchFamily="34" charset="0"/>
              </a:rPr>
            </a:br>
            <a:r>
              <a:rPr lang="da-DK" sz="2000" dirty="0">
                <a:latin typeface="Verdana" panose="020B0604030504040204" pitchFamily="34" charset="0"/>
                <a:ea typeface="Verdana" panose="020B0604030504040204" pitchFamily="34" charset="0"/>
              </a:rPr>
              <a:t>R</a:t>
            </a:r>
            <a:r>
              <a:rPr lang="da-DK" sz="2000" dirty="0" smtClean="0">
                <a:latin typeface="Verdana" panose="020B0604030504040204" pitchFamily="34" charset="0"/>
                <a:ea typeface="Verdana" panose="020B0604030504040204" pitchFamily="34" charset="0"/>
              </a:rPr>
              <a:t>egulering af </a:t>
            </a:r>
            <a:r>
              <a:rPr lang="da-DK" sz="2000" dirty="0" err="1" smtClean="0">
                <a:latin typeface="Verdana" panose="020B0604030504040204" pitchFamily="34" charset="0"/>
                <a:ea typeface="Verdana" panose="020B0604030504040204" pitchFamily="34" charset="0"/>
              </a:rPr>
              <a:t>arousal</a:t>
            </a:r>
            <a:r>
              <a:rPr lang="da-DK" sz="2000" dirty="0" smtClean="0">
                <a:latin typeface="Verdana" panose="020B0604030504040204" pitchFamily="34" charset="0"/>
                <a:ea typeface="Verdana" panose="020B0604030504040204" pitchFamily="34" charset="0"/>
              </a:rPr>
              <a:t> og kropssansning (somatiske markører)</a:t>
            </a:r>
            <a:endParaRPr lang="da-DK" sz="2000" dirty="0">
              <a:latin typeface="Verdana" panose="020B0604030504040204" pitchFamily="34" charset="0"/>
              <a:ea typeface="Verdana" panose="020B0604030504040204" pitchFamily="34" charset="0"/>
            </a:endParaRPr>
          </a:p>
        </p:txBody>
      </p:sp>
      <p:graphicFrame>
        <p:nvGraphicFramePr>
          <p:cNvPr id="3" name="Diagram 2"/>
          <p:cNvGraphicFramePr/>
          <p:nvPr>
            <p:extLst>
              <p:ext uri="{D42A27DB-BD31-4B8C-83A1-F6EECF244321}">
                <p14:modId xmlns:p14="http://schemas.microsoft.com/office/powerpoint/2010/main" val="3459175440"/>
              </p:ext>
            </p:extLst>
          </p:nvPr>
        </p:nvGraphicFramePr>
        <p:xfrm>
          <a:off x="1575411" y="2384143"/>
          <a:ext cx="5510576" cy="3749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kstfelt 3"/>
          <p:cNvSpPr txBox="1"/>
          <p:nvPr/>
        </p:nvSpPr>
        <p:spPr>
          <a:xfrm>
            <a:off x="2074107" y="4092601"/>
            <a:ext cx="1277470" cy="276999"/>
          </a:xfrm>
          <a:prstGeom prst="rect">
            <a:avLst/>
          </a:prstGeom>
          <a:noFill/>
        </p:spPr>
        <p:txBody>
          <a:bodyPr wrap="square" rtlCol="0">
            <a:spAutoFit/>
          </a:bodyPr>
          <a:lstStyle/>
          <a:p>
            <a:r>
              <a:rPr lang="da-DK" sz="1200" b="1" dirty="0">
                <a:latin typeface="Verdana" panose="020B0604030504040204" pitchFamily="34" charset="0"/>
                <a:ea typeface="Verdana" panose="020B0604030504040204" pitchFamily="34" charset="0"/>
              </a:rPr>
              <a:t>U</a:t>
            </a:r>
            <a:r>
              <a:rPr lang="da-DK" sz="1200" b="1" dirty="0" smtClean="0">
                <a:latin typeface="Verdana" panose="020B0604030504040204" pitchFamily="34" charset="0"/>
                <a:ea typeface="Verdana" panose="020B0604030504040204" pitchFamily="34" charset="0"/>
              </a:rPr>
              <a:t>behag</a:t>
            </a:r>
            <a:endParaRPr lang="da-DK" sz="1200" b="1" dirty="0">
              <a:latin typeface="Verdana" panose="020B0604030504040204" pitchFamily="34" charset="0"/>
              <a:ea typeface="Verdana" panose="020B0604030504040204" pitchFamily="34" charset="0"/>
            </a:endParaRPr>
          </a:p>
        </p:txBody>
      </p:sp>
      <p:sp>
        <p:nvSpPr>
          <p:cNvPr id="5" name="Tekstfelt 4"/>
          <p:cNvSpPr txBox="1"/>
          <p:nvPr/>
        </p:nvSpPr>
        <p:spPr>
          <a:xfrm>
            <a:off x="5726816" y="4092601"/>
            <a:ext cx="1452283" cy="276999"/>
          </a:xfrm>
          <a:prstGeom prst="rect">
            <a:avLst/>
          </a:prstGeom>
          <a:noFill/>
        </p:spPr>
        <p:txBody>
          <a:bodyPr wrap="square" rtlCol="0">
            <a:spAutoFit/>
          </a:bodyPr>
          <a:lstStyle/>
          <a:p>
            <a:r>
              <a:rPr lang="da-DK" sz="1200" b="1" dirty="0">
                <a:latin typeface="Verdana" panose="020B0604030504040204" pitchFamily="34" charset="0"/>
                <a:ea typeface="Verdana" panose="020B0604030504040204" pitchFamily="34" charset="0"/>
              </a:rPr>
              <a:t>B</a:t>
            </a:r>
            <a:r>
              <a:rPr lang="da-DK" sz="1200" b="1" dirty="0" smtClean="0">
                <a:latin typeface="Verdana" panose="020B0604030504040204" pitchFamily="34" charset="0"/>
                <a:ea typeface="Verdana" panose="020B0604030504040204" pitchFamily="34" charset="0"/>
              </a:rPr>
              <a:t>ehag</a:t>
            </a:r>
            <a:endParaRPr lang="da-DK" sz="1200" b="1" dirty="0">
              <a:latin typeface="Verdana" panose="020B0604030504040204" pitchFamily="34" charset="0"/>
              <a:ea typeface="Verdana" panose="020B0604030504040204" pitchFamily="34" charset="0"/>
            </a:endParaRPr>
          </a:p>
        </p:txBody>
      </p:sp>
      <p:sp>
        <p:nvSpPr>
          <p:cNvPr id="6" name="Tekstfelt 5"/>
          <p:cNvSpPr txBox="1"/>
          <p:nvPr/>
        </p:nvSpPr>
        <p:spPr>
          <a:xfrm>
            <a:off x="3588735" y="2328096"/>
            <a:ext cx="2864223" cy="276999"/>
          </a:xfrm>
          <a:prstGeom prst="rect">
            <a:avLst/>
          </a:prstGeom>
          <a:noFill/>
        </p:spPr>
        <p:txBody>
          <a:bodyPr wrap="square" rtlCol="0">
            <a:spAutoFit/>
          </a:bodyPr>
          <a:lstStyle/>
          <a:p>
            <a:r>
              <a:rPr lang="da-DK" sz="1200" b="1" dirty="0" smtClean="0">
                <a:latin typeface="Verdana" panose="020B0604030504040204" pitchFamily="34" charset="0"/>
                <a:ea typeface="Verdana" panose="020B0604030504040204" pitchFamily="34" charset="0"/>
              </a:rPr>
              <a:t>Aktivitet sympatisk</a:t>
            </a:r>
            <a:endParaRPr lang="da-DK" sz="1200" b="1" dirty="0">
              <a:latin typeface="Verdana" panose="020B0604030504040204" pitchFamily="34" charset="0"/>
              <a:ea typeface="Verdana" panose="020B0604030504040204" pitchFamily="34" charset="0"/>
            </a:endParaRPr>
          </a:p>
        </p:txBody>
      </p:sp>
      <p:sp>
        <p:nvSpPr>
          <p:cNvPr id="7" name="Tekstfelt 6"/>
          <p:cNvSpPr txBox="1"/>
          <p:nvPr/>
        </p:nvSpPr>
        <p:spPr>
          <a:xfrm>
            <a:off x="3268977" y="5857108"/>
            <a:ext cx="2662517" cy="276999"/>
          </a:xfrm>
          <a:prstGeom prst="rect">
            <a:avLst/>
          </a:prstGeom>
          <a:noFill/>
        </p:spPr>
        <p:txBody>
          <a:bodyPr wrap="square" rtlCol="0">
            <a:spAutoFit/>
          </a:bodyPr>
          <a:lstStyle/>
          <a:p>
            <a:r>
              <a:rPr lang="da-DK" sz="1200" b="1" dirty="0" smtClean="0">
                <a:latin typeface="Verdana" panose="020B0604030504040204" pitchFamily="34" charset="0"/>
                <a:ea typeface="Verdana" panose="020B0604030504040204" pitchFamily="34" charset="0"/>
              </a:rPr>
              <a:t>Passivitet parasympatisk</a:t>
            </a:r>
            <a:endParaRPr lang="da-DK" sz="1200" b="1" dirty="0">
              <a:latin typeface="Verdana" panose="020B0604030504040204" pitchFamily="34" charset="0"/>
              <a:ea typeface="Verdana" panose="020B0604030504040204" pitchFamily="34" charset="0"/>
            </a:endParaRPr>
          </a:p>
        </p:txBody>
      </p:sp>
      <p:sp>
        <p:nvSpPr>
          <p:cNvPr id="8" name="Tekstfelt 7"/>
          <p:cNvSpPr txBox="1"/>
          <p:nvPr/>
        </p:nvSpPr>
        <p:spPr>
          <a:xfrm>
            <a:off x="8258312" y="1897119"/>
            <a:ext cx="3463636" cy="4739759"/>
          </a:xfrm>
          <a:prstGeom prst="rect">
            <a:avLst/>
          </a:prstGeom>
          <a:solidFill>
            <a:schemeClr val="accent6">
              <a:lumMod val="20000"/>
              <a:lumOff val="80000"/>
            </a:schemeClr>
          </a:solidFill>
          <a:ln w="12700">
            <a:solidFill>
              <a:schemeClr val="tx1"/>
            </a:solidFill>
          </a:ln>
        </p:spPr>
        <p:txBody>
          <a:bodyPr wrap="square" rtlCol="0">
            <a:spAutoFit/>
          </a:bodyPr>
          <a:lstStyle/>
          <a:p>
            <a:pPr algn="ctr"/>
            <a:r>
              <a:rPr lang="da-DK" sz="1400" b="1" dirty="0">
                <a:latin typeface="Verdana" panose="020B0604030504040204" pitchFamily="34" charset="0"/>
                <a:ea typeface="Verdana" panose="020B0604030504040204" pitchFamily="34" charset="0"/>
              </a:rPr>
              <a:t>V</a:t>
            </a:r>
            <a:r>
              <a:rPr lang="da-DK" sz="1400" b="1" dirty="0" smtClean="0">
                <a:latin typeface="Verdana" panose="020B0604030504040204" pitchFamily="34" charset="0"/>
                <a:ea typeface="Verdana" panose="020B0604030504040204" pitchFamily="34" charset="0"/>
              </a:rPr>
              <a:t>urdering af </a:t>
            </a:r>
            <a:r>
              <a:rPr lang="da-DK" sz="1400" b="1" dirty="0" err="1" smtClean="0">
                <a:latin typeface="Verdana" panose="020B0604030504040204" pitchFamily="34" charset="0"/>
                <a:ea typeface="Verdana" panose="020B0604030504040204" pitchFamily="34" charset="0"/>
              </a:rPr>
              <a:t>arousalniveau</a:t>
            </a:r>
            <a:r>
              <a:rPr lang="da-DK" sz="1400" b="1" dirty="0">
                <a:latin typeface="Verdana" panose="020B0604030504040204" pitchFamily="34" charset="0"/>
                <a:ea typeface="Verdana" panose="020B0604030504040204" pitchFamily="34" charset="0"/>
              </a:rPr>
              <a:t>. </a:t>
            </a:r>
            <a:endParaRPr lang="da-DK" sz="1400" b="1" dirty="0" smtClean="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da-DK" sz="1400" dirty="0">
              <a:latin typeface="Verdana" panose="020B0604030504040204" pitchFamily="34" charset="0"/>
              <a:ea typeface="Verdana" panose="020B0604030504040204" pitchFamily="34" charset="0"/>
            </a:endParaRPr>
          </a:p>
          <a:p>
            <a:pPr algn="ctr"/>
            <a:r>
              <a:rPr lang="da-DK" sz="1400" dirty="0">
                <a:latin typeface="Verdana" panose="020B0604030504040204" pitchFamily="34" charset="0"/>
                <a:ea typeface="Verdana" panose="020B0604030504040204" pitchFamily="34" charset="0"/>
              </a:rPr>
              <a:t>E</a:t>
            </a:r>
            <a:r>
              <a:rPr lang="da-DK" sz="1400" dirty="0" smtClean="0">
                <a:latin typeface="Verdana" panose="020B0604030504040204" pitchFamily="34" charset="0"/>
                <a:ea typeface="Verdana" panose="020B0604030504040204" pitchFamily="34" charset="0"/>
              </a:rPr>
              <a:t>r man røget </a:t>
            </a:r>
            <a:r>
              <a:rPr lang="da-DK" sz="1400" dirty="0">
                <a:latin typeface="Verdana" panose="020B0604030504040204" pitchFamily="34" charset="0"/>
                <a:ea typeface="Verdana" panose="020B0604030504040204" pitchFamily="34" charset="0"/>
              </a:rPr>
              <a:t>ud af kurs i det autonome kompas, kan det se således ud: </a:t>
            </a:r>
            <a:endParaRPr lang="da-DK" sz="1400" dirty="0" smtClean="0">
              <a:latin typeface="Verdana" panose="020B0604030504040204" pitchFamily="34" charset="0"/>
              <a:ea typeface="Verdana" panose="020B0604030504040204" pitchFamily="34" charset="0"/>
            </a:endParaRPr>
          </a:p>
          <a:p>
            <a:endParaRPr lang="da-DK"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200" dirty="0">
                <a:latin typeface="Verdana" panose="020B0604030504040204" pitchFamily="34" charset="0"/>
                <a:ea typeface="Verdana" panose="020B0604030504040204" pitchFamily="34" charset="0"/>
              </a:rPr>
              <a:t>O</a:t>
            </a:r>
            <a:r>
              <a:rPr lang="da-DK" sz="1200" dirty="0" smtClean="0">
                <a:latin typeface="Verdana" panose="020B0604030504040204" pitchFamily="34" charset="0"/>
                <a:ea typeface="Verdana" panose="020B0604030504040204" pitchFamily="34" charset="0"/>
              </a:rPr>
              <a:t>veraktivitet/træningsafhængighed </a:t>
            </a:r>
            <a:r>
              <a:rPr lang="da-DK" sz="1200" dirty="0">
                <a:latin typeface="Verdana" panose="020B0604030504040204" pitchFamily="34" charset="0"/>
                <a:ea typeface="Verdana" panose="020B0604030504040204" pitchFamily="34" charset="0"/>
              </a:rPr>
              <a:t>(øverst th</a:t>
            </a:r>
            <a:r>
              <a:rPr lang="da-DK" sz="1200" dirty="0" smtClean="0">
                <a:latin typeface="Verdana" panose="020B0604030504040204" pitchFamily="34" charset="0"/>
                <a:ea typeface="Verdana" panose="020B0604030504040204" pitchFamily="34" charset="0"/>
              </a:rPr>
              <a:t>)</a:t>
            </a:r>
          </a:p>
          <a:p>
            <a:endParaRPr lang="da-DK" sz="1200" dirty="0" smtClean="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200" dirty="0">
                <a:latin typeface="Verdana" panose="020B0604030504040204" pitchFamily="34" charset="0"/>
                <a:ea typeface="Verdana" panose="020B0604030504040204" pitchFamily="34" charset="0"/>
              </a:rPr>
              <a:t>F</a:t>
            </a:r>
            <a:r>
              <a:rPr lang="da-DK" sz="1200" dirty="0" smtClean="0">
                <a:latin typeface="Verdana" panose="020B0604030504040204" pitchFamily="34" charset="0"/>
                <a:ea typeface="Verdana" panose="020B0604030504040204" pitchFamily="34" charset="0"/>
              </a:rPr>
              <a:t>jernsyns-</a:t>
            </a:r>
            <a:r>
              <a:rPr lang="da-DK" sz="1200" dirty="0">
                <a:latin typeface="Verdana" panose="020B0604030504040204" pitchFamily="34" charset="0"/>
                <a:ea typeface="Verdana" panose="020B0604030504040204" pitchFamily="34" charset="0"/>
              </a:rPr>
              <a:t>/computerafhængighed (nederst th</a:t>
            </a:r>
            <a:r>
              <a:rPr lang="da-DK" sz="1200" dirty="0" smtClean="0">
                <a:latin typeface="Verdana" panose="020B0604030504040204" pitchFamily="34" charset="0"/>
                <a:ea typeface="Verdana" panose="020B0604030504040204" pitchFamily="34" charset="0"/>
              </a:rPr>
              <a:t>)</a:t>
            </a:r>
          </a:p>
          <a:p>
            <a:endParaRPr lang="da-DK" sz="1200" dirty="0" smtClean="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200" dirty="0">
                <a:latin typeface="Verdana" panose="020B0604030504040204" pitchFamily="34" charset="0"/>
                <a:ea typeface="Verdana" panose="020B0604030504040204" pitchFamily="34" charset="0"/>
              </a:rPr>
              <a:t>K</a:t>
            </a:r>
            <a:r>
              <a:rPr lang="da-DK" sz="1200" dirty="0" smtClean="0">
                <a:latin typeface="Verdana" panose="020B0604030504040204" pitchFamily="34" charset="0"/>
                <a:ea typeface="Verdana" panose="020B0604030504040204" pitchFamily="34" charset="0"/>
              </a:rPr>
              <a:t>ollaps</a:t>
            </a:r>
            <a:r>
              <a:rPr lang="da-DK" sz="1200" dirty="0">
                <a:latin typeface="Verdana" panose="020B0604030504040204" pitchFamily="34" charset="0"/>
                <a:ea typeface="Verdana" panose="020B0604030504040204" pitchFamily="34" charset="0"/>
              </a:rPr>
              <a:t>, følelsesløshed og </a:t>
            </a:r>
            <a:r>
              <a:rPr lang="da-DK" sz="1200" dirty="0" err="1">
                <a:latin typeface="Verdana" panose="020B0604030504040204" pitchFamily="34" charset="0"/>
                <a:ea typeface="Verdana" panose="020B0604030504040204" pitchFamily="34" charset="0"/>
              </a:rPr>
              <a:t>dissociative</a:t>
            </a:r>
            <a:r>
              <a:rPr lang="da-DK" sz="1200" dirty="0">
                <a:latin typeface="Verdana" panose="020B0604030504040204" pitchFamily="34" charset="0"/>
                <a:ea typeface="Verdana" panose="020B0604030504040204" pitchFamily="34" charset="0"/>
              </a:rPr>
              <a:t> tilstande (nederst tv</a:t>
            </a:r>
            <a:r>
              <a:rPr lang="da-DK" sz="1200" dirty="0" smtClean="0">
                <a:latin typeface="Verdana" panose="020B0604030504040204" pitchFamily="34" charset="0"/>
                <a:ea typeface="Verdana" panose="020B0604030504040204" pitchFamily="34" charset="0"/>
              </a:rPr>
              <a:t>)</a:t>
            </a:r>
          </a:p>
          <a:p>
            <a:endParaRPr lang="da-DK" sz="1200" dirty="0" smtClean="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200" dirty="0">
                <a:latin typeface="Verdana" panose="020B0604030504040204" pitchFamily="34" charset="0"/>
                <a:ea typeface="Verdana" panose="020B0604030504040204" pitchFamily="34" charset="0"/>
              </a:rPr>
              <a:t>K</a:t>
            </a:r>
            <a:r>
              <a:rPr lang="da-DK" sz="1200" dirty="0" smtClean="0">
                <a:latin typeface="Verdana" panose="020B0604030504040204" pitchFamily="34" charset="0"/>
                <a:ea typeface="Verdana" panose="020B0604030504040204" pitchFamily="34" charset="0"/>
              </a:rPr>
              <a:t>amp-</a:t>
            </a:r>
            <a:r>
              <a:rPr lang="da-DK" sz="1200" dirty="0">
                <a:latin typeface="Verdana" panose="020B0604030504040204" pitchFamily="34" charset="0"/>
                <a:ea typeface="Verdana" panose="020B0604030504040204" pitchFamily="34" charset="0"/>
              </a:rPr>
              <a:t>/flugtreaktioner (øverst tv). </a:t>
            </a:r>
            <a:endParaRPr lang="da-DK" sz="1200" dirty="0" smtClean="0">
              <a:latin typeface="Verdana" panose="020B0604030504040204" pitchFamily="34" charset="0"/>
              <a:ea typeface="Verdana" panose="020B0604030504040204" pitchFamily="34" charset="0"/>
            </a:endParaRPr>
          </a:p>
          <a:p>
            <a:endParaRPr lang="da-DK" sz="1400" dirty="0" smtClean="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da-DK" sz="1400" dirty="0">
              <a:latin typeface="Verdana" panose="020B0604030504040204" pitchFamily="34" charset="0"/>
              <a:ea typeface="Verdana" panose="020B0604030504040204" pitchFamily="34" charset="0"/>
            </a:endParaRPr>
          </a:p>
          <a:p>
            <a:pPr algn="ctr"/>
            <a:r>
              <a:rPr lang="da-DK" sz="1400" dirty="0" smtClean="0">
                <a:latin typeface="Verdana" panose="020B0604030504040204" pitchFamily="34" charset="0"/>
                <a:ea typeface="Verdana" panose="020B0604030504040204" pitchFamily="34" charset="0"/>
              </a:rPr>
              <a:t>På </a:t>
            </a:r>
            <a:r>
              <a:rPr lang="da-DK" sz="1400" dirty="0">
                <a:latin typeface="Verdana" panose="020B0604030504040204" pitchFamily="34" charset="0"/>
                <a:ea typeface="Verdana" panose="020B0604030504040204" pitchFamily="34" charset="0"/>
              </a:rPr>
              <a:t>dette niveau arbejdes med at afbalancere </a:t>
            </a:r>
            <a:r>
              <a:rPr lang="da-DK" sz="1400" dirty="0" smtClean="0">
                <a:latin typeface="Verdana" panose="020B0604030504040204" pitchFamily="34" charset="0"/>
                <a:ea typeface="Verdana" panose="020B0604030504040204" pitchFamily="34" charset="0"/>
              </a:rPr>
              <a:t>borgers </a:t>
            </a:r>
            <a:r>
              <a:rPr lang="da-DK" sz="1400" dirty="0" err="1">
                <a:latin typeface="Verdana" panose="020B0604030504040204" pitchFamily="34" charset="0"/>
                <a:ea typeface="Verdana" panose="020B0604030504040204" pitchFamily="34" charset="0"/>
              </a:rPr>
              <a:t>arousalniveau</a:t>
            </a:r>
            <a:r>
              <a:rPr lang="da-DK" sz="1400" dirty="0">
                <a:latin typeface="Verdana" panose="020B0604030504040204" pitchFamily="34" charset="0"/>
                <a:ea typeface="Verdana" panose="020B0604030504040204" pitchFamily="34" charset="0"/>
              </a:rPr>
              <a:t> samt stimulere kropssansningen i passende </a:t>
            </a:r>
            <a:r>
              <a:rPr lang="da-DK" sz="1400" dirty="0" smtClean="0">
                <a:latin typeface="Verdana" panose="020B0604030504040204" pitchFamily="34" charset="0"/>
                <a:ea typeface="Verdana" panose="020B0604030504040204" pitchFamily="34" charset="0"/>
              </a:rPr>
              <a:t>grad</a:t>
            </a:r>
            <a:r>
              <a:rPr lang="da-DK" sz="1400" dirty="0">
                <a:latin typeface="Verdana" panose="020B0604030504040204" pitchFamily="34" charset="0"/>
                <a:ea typeface="Verdana" panose="020B0604030504040204" pitchFamily="34" charset="0"/>
              </a:rPr>
              <a:t> </a:t>
            </a:r>
            <a:r>
              <a:rPr lang="da-DK" sz="1400" dirty="0" smtClean="0">
                <a:latin typeface="Verdana" panose="020B0604030504040204" pitchFamily="34" charset="0"/>
                <a:ea typeface="Verdana" panose="020B0604030504040204" pitchFamily="34" charset="0"/>
              </a:rPr>
              <a:t>= forplanter sig i det </a:t>
            </a:r>
            <a:r>
              <a:rPr lang="da-DK" sz="1400" dirty="0" err="1" smtClean="0">
                <a:latin typeface="Verdana" panose="020B0604030504040204" pitchFamily="34" charset="0"/>
                <a:ea typeface="Verdana" panose="020B0604030504040204" pitchFamily="34" charset="0"/>
              </a:rPr>
              <a:t>limbiske</a:t>
            </a:r>
            <a:r>
              <a:rPr lang="da-DK" sz="1400" dirty="0" smtClean="0">
                <a:latin typeface="Verdana" panose="020B0604030504040204" pitchFamily="34" charset="0"/>
                <a:ea typeface="Verdana" panose="020B0604030504040204" pitchFamily="34" charset="0"/>
              </a:rPr>
              <a:t> system.</a:t>
            </a:r>
            <a:endParaRPr lang="da-DK" sz="1400" dirty="0">
              <a:latin typeface="Verdana" panose="020B0604030504040204" pitchFamily="34" charset="0"/>
              <a:ea typeface="Verdana" panose="020B0604030504040204" pitchFamily="34" charset="0"/>
            </a:endParaRPr>
          </a:p>
        </p:txBody>
      </p:sp>
      <p:sp>
        <p:nvSpPr>
          <p:cNvPr id="11" name="Afrundet rektangel 10"/>
          <p:cNvSpPr/>
          <p:nvPr/>
        </p:nvSpPr>
        <p:spPr>
          <a:xfrm>
            <a:off x="966949" y="1698716"/>
            <a:ext cx="1305195" cy="14970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smtClean="0">
                <a:solidFill>
                  <a:schemeClr val="tx1"/>
                </a:solidFill>
                <a:latin typeface="Verdana" panose="020B0604030504040204" pitchFamily="34" charset="0"/>
                <a:ea typeface="Verdana" panose="020B0604030504040204" pitchFamily="34" charset="0"/>
              </a:rPr>
              <a:t>Kamp, flugt, hyper-årvågenhed, </a:t>
            </a:r>
            <a:r>
              <a:rPr lang="da-DK" sz="1100" dirty="0" err="1" smtClean="0">
                <a:solidFill>
                  <a:schemeClr val="tx1"/>
                </a:solidFill>
                <a:latin typeface="Verdana" panose="020B0604030504040204" pitchFamily="34" charset="0"/>
                <a:ea typeface="Verdana" panose="020B0604030504040204" pitchFamily="34" charset="0"/>
              </a:rPr>
              <a:t>tend</a:t>
            </a:r>
            <a:r>
              <a:rPr lang="da-DK" sz="1100" dirty="0" smtClean="0">
                <a:solidFill>
                  <a:schemeClr val="tx1"/>
                </a:solidFill>
                <a:latin typeface="Verdana" panose="020B0604030504040204" pitchFamily="34" charset="0"/>
                <a:ea typeface="Verdana" panose="020B0604030504040204" pitchFamily="34" charset="0"/>
              </a:rPr>
              <a:t>-and-</a:t>
            </a:r>
            <a:r>
              <a:rPr lang="da-DK" sz="1100" dirty="0" err="1" smtClean="0">
                <a:solidFill>
                  <a:schemeClr val="tx1"/>
                </a:solidFill>
                <a:latin typeface="Verdana" panose="020B0604030504040204" pitchFamily="34" charset="0"/>
                <a:ea typeface="Verdana" panose="020B0604030504040204" pitchFamily="34" charset="0"/>
              </a:rPr>
              <a:t>befriend</a:t>
            </a:r>
            <a:endParaRPr lang="da-DK" sz="1100" dirty="0">
              <a:solidFill>
                <a:schemeClr val="tx1"/>
              </a:solidFill>
              <a:latin typeface="Verdana" panose="020B0604030504040204" pitchFamily="34" charset="0"/>
              <a:ea typeface="Verdana" panose="020B0604030504040204" pitchFamily="34" charset="0"/>
            </a:endParaRPr>
          </a:p>
        </p:txBody>
      </p:sp>
      <p:sp>
        <p:nvSpPr>
          <p:cNvPr id="13" name="Afrundet rektangel 12"/>
          <p:cNvSpPr/>
          <p:nvPr/>
        </p:nvSpPr>
        <p:spPr>
          <a:xfrm>
            <a:off x="6526501" y="1700652"/>
            <a:ext cx="1342534" cy="1533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smtClean="0">
                <a:solidFill>
                  <a:schemeClr val="tx1"/>
                </a:solidFill>
                <a:latin typeface="Verdana" panose="020B0604030504040204" pitchFamily="34" charset="0"/>
                <a:ea typeface="Verdana" panose="020B0604030504040204" pitchFamily="34" charset="0"/>
              </a:rPr>
              <a:t>Over-</a:t>
            </a:r>
          </a:p>
          <a:p>
            <a:pPr algn="ctr"/>
            <a:r>
              <a:rPr lang="da-DK" sz="1100" dirty="0" err="1" smtClean="0">
                <a:solidFill>
                  <a:schemeClr val="tx1"/>
                </a:solidFill>
                <a:latin typeface="Verdana" panose="020B0604030504040204" pitchFamily="34" charset="0"/>
                <a:ea typeface="Verdana" panose="020B0604030504040204" pitchFamily="34" charset="0"/>
              </a:rPr>
              <a:t>eksaltering</a:t>
            </a:r>
            <a:r>
              <a:rPr lang="da-DK" sz="1100" dirty="0" smtClean="0">
                <a:solidFill>
                  <a:schemeClr val="tx1"/>
                </a:solidFill>
                <a:latin typeface="Verdana" panose="020B0604030504040204" pitchFamily="34" charset="0"/>
                <a:ea typeface="Verdana" panose="020B0604030504040204" pitchFamily="34" charset="0"/>
              </a:rPr>
              <a:t>, Mani</a:t>
            </a:r>
            <a:endParaRPr lang="da-DK" sz="1100" dirty="0">
              <a:solidFill>
                <a:schemeClr val="tx1"/>
              </a:solidFill>
              <a:latin typeface="Verdana" panose="020B0604030504040204" pitchFamily="34" charset="0"/>
              <a:ea typeface="Verdana" panose="020B0604030504040204" pitchFamily="34" charset="0"/>
            </a:endParaRPr>
          </a:p>
        </p:txBody>
      </p:sp>
      <p:sp>
        <p:nvSpPr>
          <p:cNvPr id="14" name="Afrundet rektangel 13"/>
          <p:cNvSpPr/>
          <p:nvPr/>
        </p:nvSpPr>
        <p:spPr>
          <a:xfrm>
            <a:off x="966949" y="4632264"/>
            <a:ext cx="1305195" cy="14970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smtClean="0">
                <a:solidFill>
                  <a:schemeClr val="tx1"/>
                </a:solidFill>
                <a:latin typeface="Verdana" panose="020B0604030504040204" pitchFamily="34" charset="0"/>
                <a:ea typeface="Verdana" panose="020B0604030504040204" pitchFamily="34" charset="0"/>
              </a:rPr>
              <a:t>Afmagt,</a:t>
            </a:r>
          </a:p>
          <a:p>
            <a:pPr algn="ctr"/>
            <a:r>
              <a:rPr lang="da-DK" sz="1100" dirty="0" smtClean="0">
                <a:solidFill>
                  <a:schemeClr val="tx1"/>
                </a:solidFill>
                <a:latin typeface="Verdana" panose="020B0604030504040204" pitchFamily="34" charset="0"/>
                <a:ea typeface="Verdana" panose="020B0604030504040204" pitchFamily="34" charset="0"/>
              </a:rPr>
              <a:t>Underkastelse</a:t>
            </a:r>
          </a:p>
          <a:p>
            <a:pPr algn="ctr"/>
            <a:r>
              <a:rPr lang="da-DK" sz="1100" dirty="0" smtClean="0">
                <a:solidFill>
                  <a:schemeClr val="tx1"/>
                </a:solidFill>
                <a:latin typeface="Verdana" panose="020B0604030504040204" pitchFamily="34" charset="0"/>
                <a:ea typeface="Verdana" panose="020B0604030504040204" pitchFamily="34" charset="0"/>
              </a:rPr>
              <a:t>Kollaps</a:t>
            </a:r>
          </a:p>
          <a:p>
            <a:pPr algn="ctr"/>
            <a:r>
              <a:rPr lang="da-DK" sz="1100" dirty="0" err="1" smtClean="0">
                <a:solidFill>
                  <a:schemeClr val="tx1"/>
                </a:solidFill>
                <a:latin typeface="Verdana" panose="020B0604030504040204" pitchFamily="34" charset="0"/>
                <a:ea typeface="Verdana" panose="020B0604030504040204" pitchFamily="34" charset="0"/>
              </a:rPr>
              <a:t>Længere-varende</a:t>
            </a:r>
            <a:r>
              <a:rPr lang="da-DK" sz="1100" dirty="0" smtClean="0">
                <a:solidFill>
                  <a:schemeClr val="tx1"/>
                </a:solidFill>
                <a:latin typeface="Verdana" panose="020B0604030504040204" pitchFamily="34" charset="0"/>
                <a:ea typeface="Verdana" panose="020B0604030504040204" pitchFamily="34" charset="0"/>
              </a:rPr>
              <a:t> </a:t>
            </a:r>
            <a:r>
              <a:rPr lang="da-DK" sz="1100" dirty="0" err="1" smtClean="0">
                <a:solidFill>
                  <a:schemeClr val="tx1"/>
                </a:solidFill>
                <a:latin typeface="Verdana" panose="020B0604030504040204" pitchFamily="34" charset="0"/>
                <a:ea typeface="Verdana" panose="020B0604030504040204" pitchFamily="34" charset="0"/>
              </a:rPr>
              <a:t>freeze</a:t>
            </a:r>
            <a:r>
              <a:rPr lang="da-DK" sz="1100" dirty="0" smtClean="0">
                <a:solidFill>
                  <a:schemeClr val="tx1"/>
                </a:solidFill>
                <a:latin typeface="Verdana" panose="020B0604030504040204" pitchFamily="34" charset="0"/>
                <a:ea typeface="Verdana" panose="020B0604030504040204" pitchFamily="34" charset="0"/>
              </a:rPr>
              <a:t>,</a:t>
            </a:r>
          </a:p>
          <a:p>
            <a:pPr algn="ctr"/>
            <a:endParaRPr lang="da-DK" sz="1100" dirty="0" smtClean="0">
              <a:solidFill>
                <a:schemeClr val="tx1"/>
              </a:solidFill>
              <a:latin typeface="Verdana" panose="020B0604030504040204" pitchFamily="34" charset="0"/>
              <a:ea typeface="Verdana" panose="020B0604030504040204" pitchFamily="34" charset="0"/>
            </a:endParaRPr>
          </a:p>
        </p:txBody>
      </p:sp>
      <p:sp>
        <p:nvSpPr>
          <p:cNvPr id="15" name="Afrundet rektangel 14"/>
          <p:cNvSpPr/>
          <p:nvPr/>
        </p:nvSpPr>
        <p:spPr>
          <a:xfrm>
            <a:off x="6526501" y="4638228"/>
            <a:ext cx="1305195" cy="14970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smtClean="0">
                <a:solidFill>
                  <a:schemeClr val="tx1"/>
                </a:solidFill>
                <a:latin typeface="Verdana" panose="020B0604030504040204" pitchFamily="34" charset="0"/>
                <a:ea typeface="Verdana" panose="020B0604030504040204" pitchFamily="34" charset="0"/>
              </a:rPr>
              <a:t>Behagelige rolige </a:t>
            </a:r>
            <a:r>
              <a:rPr lang="da-DK" sz="1100" dirty="0" err="1" smtClean="0">
                <a:solidFill>
                  <a:schemeClr val="tx1"/>
                </a:solidFill>
                <a:latin typeface="Verdana" panose="020B0604030504040204" pitchFamily="34" charset="0"/>
                <a:ea typeface="Verdana" panose="020B0604030504040204" pitchFamily="34" charset="0"/>
              </a:rPr>
              <a:t>trance-tilstande</a:t>
            </a:r>
            <a:endParaRPr lang="da-DK" sz="1100" dirty="0" smtClean="0">
              <a:solidFill>
                <a:schemeClr val="tx1"/>
              </a:solidFill>
              <a:latin typeface="Verdana" panose="020B0604030504040204" pitchFamily="34" charset="0"/>
              <a:ea typeface="Verdana" panose="020B0604030504040204" pitchFamily="34" charset="0"/>
            </a:endParaRPr>
          </a:p>
          <a:p>
            <a:pPr algn="ctr"/>
            <a:r>
              <a:rPr lang="da-DK" sz="1100" dirty="0" smtClean="0">
                <a:solidFill>
                  <a:schemeClr val="tx1"/>
                </a:solidFill>
                <a:latin typeface="Verdana" panose="020B0604030504040204" pitchFamily="34" charset="0"/>
                <a:ea typeface="Verdana" panose="020B0604030504040204" pitchFamily="34" charset="0"/>
              </a:rPr>
              <a:t>Eksstem dagdrømmeri</a:t>
            </a:r>
          </a:p>
          <a:p>
            <a:pPr algn="ctr"/>
            <a:r>
              <a:rPr lang="da-DK" sz="1100" dirty="0" err="1" smtClean="0">
                <a:solidFill>
                  <a:schemeClr val="tx1"/>
                </a:solidFill>
                <a:latin typeface="Verdana" panose="020B0604030504040204" pitchFamily="34" charset="0"/>
                <a:ea typeface="Verdana" panose="020B0604030504040204" pitchFamily="34" charset="0"/>
              </a:rPr>
              <a:t>Narkolepsi</a:t>
            </a:r>
            <a:endParaRPr lang="da-DK" sz="1100" dirty="0">
              <a:solidFill>
                <a:schemeClr val="tx1"/>
              </a:solidFill>
              <a:latin typeface="Verdana" panose="020B0604030504040204" pitchFamily="34" charset="0"/>
              <a:ea typeface="Verdana" panose="020B0604030504040204" pitchFamily="34" charset="0"/>
            </a:endParaRPr>
          </a:p>
        </p:txBody>
      </p:sp>
      <p:cxnSp>
        <p:nvCxnSpPr>
          <p:cNvPr id="18" name="Lige pilforbindelse 17"/>
          <p:cNvCxnSpPr/>
          <p:nvPr/>
        </p:nvCxnSpPr>
        <p:spPr>
          <a:xfrm>
            <a:off x="2345687" y="2912673"/>
            <a:ext cx="367155" cy="283108"/>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3" name="Lige pilforbindelse 22"/>
          <p:cNvCxnSpPr/>
          <p:nvPr/>
        </p:nvCxnSpPr>
        <p:spPr>
          <a:xfrm flipV="1">
            <a:off x="6019096" y="2933503"/>
            <a:ext cx="414293" cy="262278"/>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6" name="Lige pilforbindelse 25"/>
          <p:cNvCxnSpPr/>
          <p:nvPr/>
        </p:nvCxnSpPr>
        <p:spPr>
          <a:xfrm flipH="1">
            <a:off x="2345687" y="5098473"/>
            <a:ext cx="367155" cy="288287"/>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8" name="Lige pilforbindelse 27"/>
          <p:cNvCxnSpPr/>
          <p:nvPr/>
        </p:nvCxnSpPr>
        <p:spPr>
          <a:xfrm>
            <a:off x="6019096" y="5098473"/>
            <a:ext cx="335522" cy="28232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549534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6605" y="365125"/>
            <a:ext cx="11285343" cy="1001857"/>
          </a:xfrm>
          <a:ln w="57150">
            <a:solidFill>
              <a:schemeClr val="accent6">
                <a:lumMod val="75000"/>
              </a:schemeClr>
            </a:solidFill>
          </a:ln>
        </p:spPr>
        <p:txBody>
          <a:bodyPr>
            <a:normAutofit/>
          </a:bodyPr>
          <a:lstStyle/>
          <a:p>
            <a:pPr algn="ctr"/>
            <a:r>
              <a:rPr lang="da-DK" dirty="0" smtClean="0">
                <a:latin typeface="Verdana" panose="020B0604030504040204" pitchFamily="34" charset="0"/>
                <a:ea typeface="Verdana" panose="020B0604030504040204" pitchFamily="34" charset="0"/>
              </a:rPr>
              <a:t>Det </a:t>
            </a:r>
            <a:r>
              <a:rPr lang="da-DK" dirty="0" err="1" smtClean="0">
                <a:latin typeface="Verdana" panose="020B0604030504040204" pitchFamily="34" charset="0"/>
                <a:ea typeface="Verdana" panose="020B0604030504040204" pitchFamily="34" charset="0"/>
              </a:rPr>
              <a:t>limbiske</a:t>
            </a:r>
            <a:r>
              <a:rPr lang="da-DK" dirty="0" smtClean="0">
                <a:latin typeface="Verdana" panose="020B0604030504040204" pitchFamily="34" charset="0"/>
                <a:ea typeface="Verdana" panose="020B0604030504040204" pitchFamily="34" charset="0"/>
              </a:rPr>
              <a:t> kompas</a:t>
            </a:r>
            <a:br>
              <a:rPr lang="da-DK" dirty="0" smtClean="0">
                <a:latin typeface="Verdana" panose="020B0604030504040204" pitchFamily="34" charset="0"/>
                <a:ea typeface="Verdana" panose="020B0604030504040204" pitchFamily="34" charset="0"/>
              </a:rPr>
            </a:br>
            <a:r>
              <a:rPr lang="da-DK" sz="2000" dirty="0">
                <a:latin typeface="Verdana" panose="020B0604030504040204" pitchFamily="34" charset="0"/>
                <a:ea typeface="Verdana" panose="020B0604030504040204" pitchFamily="34" charset="0"/>
              </a:rPr>
              <a:t>Emotionelle interaktionsforventninger</a:t>
            </a:r>
          </a:p>
        </p:txBody>
      </p:sp>
      <p:graphicFrame>
        <p:nvGraphicFramePr>
          <p:cNvPr id="3" name="Diagram 2"/>
          <p:cNvGraphicFramePr/>
          <p:nvPr>
            <p:extLst>
              <p:ext uri="{D42A27DB-BD31-4B8C-83A1-F6EECF244321}">
                <p14:modId xmlns:p14="http://schemas.microsoft.com/office/powerpoint/2010/main" val="3131964519"/>
              </p:ext>
            </p:extLst>
          </p:nvPr>
        </p:nvGraphicFramePr>
        <p:xfrm>
          <a:off x="1575411" y="2384143"/>
          <a:ext cx="5510576" cy="3749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kstfelt 3"/>
          <p:cNvSpPr txBox="1"/>
          <p:nvPr/>
        </p:nvSpPr>
        <p:spPr>
          <a:xfrm>
            <a:off x="1890529" y="4120625"/>
            <a:ext cx="1277470" cy="276999"/>
          </a:xfrm>
          <a:prstGeom prst="rect">
            <a:avLst/>
          </a:prstGeom>
          <a:noFill/>
        </p:spPr>
        <p:txBody>
          <a:bodyPr wrap="square" rtlCol="0">
            <a:spAutoFit/>
          </a:bodyPr>
          <a:lstStyle/>
          <a:p>
            <a:r>
              <a:rPr lang="da-DK" sz="1200" b="1" dirty="0">
                <a:latin typeface="Verdana" panose="020B0604030504040204" pitchFamily="34" charset="0"/>
                <a:ea typeface="Verdana" panose="020B0604030504040204" pitchFamily="34" charset="0"/>
              </a:rPr>
              <a:t>Egocentrisk</a:t>
            </a:r>
          </a:p>
        </p:txBody>
      </p:sp>
      <p:sp>
        <p:nvSpPr>
          <p:cNvPr id="5" name="Tekstfelt 4"/>
          <p:cNvSpPr txBox="1"/>
          <p:nvPr/>
        </p:nvSpPr>
        <p:spPr>
          <a:xfrm>
            <a:off x="5726816" y="4092601"/>
            <a:ext cx="1452283" cy="276999"/>
          </a:xfrm>
          <a:prstGeom prst="rect">
            <a:avLst/>
          </a:prstGeom>
          <a:noFill/>
        </p:spPr>
        <p:txBody>
          <a:bodyPr wrap="square" rtlCol="0">
            <a:spAutoFit/>
          </a:bodyPr>
          <a:lstStyle/>
          <a:p>
            <a:r>
              <a:rPr lang="da-DK" sz="1200" b="1" dirty="0" err="1">
                <a:latin typeface="Verdana" panose="020B0604030504040204" pitchFamily="34" charset="0"/>
                <a:ea typeface="Verdana" panose="020B0604030504040204" pitchFamily="34" charset="0"/>
              </a:rPr>
              <a:t>Altercentrisk</a:t>
            </a:r>
            <a:endParaRPr lang="da-DK" sz="1200" b="1" dirty="0">
              <a:latin typeface="Verdana" panose="020B0604030504040204" pitchFamily="34" charset="0"/>
              <a:ea typeface="Verdana" panose="020B0604030504040204" pitchFamily="34" charset="0"/>
            </a:endParaRPr>
          </a:p>
        </p:txBody>
      </p:sp>
      <p:sp>
        <p:nvSpPr>
          <p:cNvPr id="6" name="Tekstfelt 5"/>
          <p:cNvSpPr txBox="1"/>
          <p:nvPr/>
        </p:nvSpPr>
        <p:spPr>
          <a:xfrm>
            <a:off x="3268977" y="2319464"/>
            <a:ext cx="2864223" cy="276999"/>
          </a:xfrm>
          <a:prstGeom prst="rect">
            <a:avLst/>
          </a:prstGeom>
          <a:noFill/>
        </p:spPr>
        <p:txBody>
          <a:bodyPr wrap="square" rtlCol="0">
            <a:spAutoFit/>
          </a:bodyPr>
          <a:lstStyle/>
          <a:p>
            <a:r>
              <a:rPr lang="da-DK" sz="1200" b="1" dirty="0">
                <a:latin typeface="Verdana" panose="020B0604030504040204" pitchFamily="34" charset="0"/>
                <a:ea typeface="Verdana" panose="020B0604030504040204" pitchFamily="34" charset="0"/>
              </a:rPr>
              <a:t>Positiv værdi/kvalitet</a:t>
            </a:r>
          </a:p>
        </p:txBody>
      </p:sp>
      <p:sp>
        <p:nvSpPr>
          <p:cNvPr id="7" name="Tekstfelt 6"/>
          <p:cNvSpPr txBox="1"/>
          <p:nvPr/>
        </p:nvSpPr>
        <p:spPr>
          <a:xfrm>
            <a:off x="3250772" y="5849941"/>
            <a:ext cx="2662517" cy="276999"/>
          </a:xfrm>
          <a:prstGeom prst="rect">
            <a:avLst/>
          </a:prstGeom>
          <a:noFill/>
        </p:spPr>
        <p:txBody>
          <a:bodyPr wrap="square" rtlCol="0">
            <a:spAutoFit/>
          </a:bodyPr>
          <a:lstStyle/>
          <a:p>
            <a:r>
              <a:rPr lang="da-DK" sz="1200" b="1" dirty="0">
                <a:latin typeface="Verdana" panose="020B0604030504040204" pitchFamily="34" charset="0"/>
                <a:ea typeface="Verdana" panose="020B0604030504040204" pitchFamily="34" charset="0"/>
              </a:rPr>
              <a:t>Negativ værdi/kvalitet</a:t>
            </a:r>
          </a:p>
        </p:txBody>
      </p:sp>
      <p:sp>
        <p:nvSpPr>
          <p:cNvPr id="8" name="Tekstfelt 7"/>
          <p:cNvSpPr txBox="1"/>
          <p:nvPr/>
        </p:nvSpPr>
        <p:spPr>
          <a:xfrm>
            <a:off x="8258312" y="1897119"/>
            <a:ext cx="3463636" cy="4801314"/>
          </a:xfrm>
          <a:prstGeom prst="rect">
            <a:avLst/>
          </a:prstGeom>
          <a:solidFill>
            <a:schemeClr val="accent6">
              <a:lumMod val="20000"/>
              <a:lumOff val="80000"/>
            </a:schemeClr>
          </a:solidFill>
          <a:ln w="12700">
            <a:solidFill>
              <a:schemeClr val="tx1"/>
            </a:solidFill>
          </a:ln>
        </p:spPr>
        <p:txBody>
          <a:bodyPr wrap="square" rtlCol="0">
            <a:spAutoFit/>
          </a:bodyPr>
          <a:lstStyle/>
          <a:p>
            <a:pPr algn="ctr"/>
            <a:r>
              <a:rPr lang="da-DK" sz="1400" b="1" dirty="0">
                <a:latin typeface="Verdana" panose="020B0604030504040204" pitchFamily="34" charset="0"/>
                <a:ea typeface="Verdana" panose="020B0604030504040204" pitchFamily="34" charset="0"/>
              </a:rPr>
              <a:t>Analyse af den følelsesmæssige tilstand. </a:t>
            </a:r>
          </a:p>
          <a:p>
            <a:r>
              <a:rPr lang="da-DK" sz="1400" dirty="0">
                <a:latin typeface="Verdana" panose="020B0604030504040204" pitchFamily="34" charset="0"/>
                <a:ea typeface="Verdana" panose="020B0604030504040204" pitchFamily="34" charset="0"/>
              </a:rPr>
              <a:t> </a:t>
            </a:r>
          </a:p>
          <a:p>
            <a:pPr algn="ctr"/>
            <a:r>
              <a:rPr lang="da-DK" sz="1200" dirty="0">
                <a:latin typeface="Verdana" panose="020B0604030504040204" pitchFamily="34" charset="0"/>
                <a:ea typeface="Verdana" panose="020B0604030504040204" pitchFamily="34" charset="0"/>
              </a:rPr>
              <a:t>En overbelastning på dette niveau kan føre til: </a:t>
            </a:r>
          </a:p>
          <a:p>
            <a:endParaRPr lang="da-DK" sz="12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Altopofrende adfærd</a:t>
            </a:r>
          </a:p>
          <a:p>
            <a:endParaRPr lang="da-DK" sz="12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Offerrollen</a:t>
            </a:r>
          </a:p>
          <a:p>
            <a:endParaRPr lang="da-DK" sz="12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Forventning </a:t>
            </a:r>
            <a:r>
              <a:rPr lang="da-DK" sz="1200" dirty="0">
                <a:latin typeface="Verdana" panose="020B0604030504040204" pitchFamily="34" charset="0"/>
                <a:ea typeface="Verdana" panose="020B0604030504040204" pitchFamily="34" charset="0"/>
              </a:rPr>
              <a:t>om negativitet </a:t>
            </a:r>
            <a:endParaRPr lang="da-DK" sz="1200" dirty="0" smtClean="0">
              <a:latin typeface="Verdana" panose="020B0604030504040204" pitchFamily="34" charset="0"/>
              <a:ea typeface="Verdana" panose="020B0604030504040204" pitchFamily="34" charset="0"/>
            </a:endParaRPr>
          </a:p>
          <a:p>
            <a:endParaRPr lang="da-DK" sz="12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Optaget </a:t>
            </a:r>
            <a:r>
              <a:rPr lang="da-DK" sz="1200" dirty="0">
                <a:latin typeface="Verdana" panose="020B0604030504040204" pitchFamily="34" charset="0"/>
                <a:ea typeface="Verdana" panose="020B0604030504040204" pitchFamily="34" charset="0"/>
              </a:rPr>
              <a:t>af sin egen lidelse uden forventning om hjælp fra </a:t>
            </a:r>
            <a:r>
              <a:rPr lang="da-DK" sz="1200" dirty="0" smtClean="0">
                <a:latin typeface="Verdana" panose="020B0604030504040204" pitchFamily="34" charset="0"/>
                <a:ea typeface="Verdana" panose="020B0604030504040204" pitchFamily="34" charset="0"/>
              </a:rPr>
              <a:t>andre</a:t>
            </a:r>
          </a:p>
          <a:p>
            <a:endParaRPr lang="da-DK" sz="12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Ekstrem </a:t>
            </a:r>
            <a:r>
              <a:rPr lang="da-DK" sz="1200" dirty="0">
                <a:latin typeface="Verdana" panose="020B0604030504040204" pitchFamily="34" charset="0"/>
                <a:ea typeface="Verdana" panose="020B0604030504040204" pitchFamily="34" charset="0"/>
              </a:rPr>
              <a:t>selvoptagethed og fokus på egne behov. </a:t>
            </a:r>
          </a:p>
          <a:p>
            <a:pPr marL="285750" indent="-285750">
              <a:buFont typeface="Arial" panose="020B0604020202020204" pitchFamily="34" charset="0"/>
              <a:buChar char="•"/>
            </a:pPr>
            <a:endParaRPr lang="da-DK" sz="1200" dirty="0">
              <a:latin typeface="Verdana" panose="020B0604030504040204" pitchFamily="34" charset="0"/>
              <a:ea typeface="Verdana" panose="020B0604030504040204" pitchFamily="34" charset="0"/>
            </a:endParaRPr>
          </a:p>
          <a:p>
            <a:pPr algn="ctr"/>
            <a:r>
              <a:rPr lang="da-DK" sz="1200" dirty="0" smtClean="0">
                <a:latin typeface="Verdana" panose="020B0604030504040204" pitchFamily="34" charset="0"/>
                <a:ea typeface="Verdana" panose="020B0604030504040204" pitchFamily="34" charset="0"/>
              </a:rPr>
              <a:t>Møde </a:t>
            </a:r>
            <a:r>
              <a:rPr lang="da-DK" sz="1200" dirty="0">
                <a:latin typeface="Verdana" panose="020B0604030504040204" pitchFamily="34" charset="0"/>
                <a:ea typeface="Verdana" panose="020B0604030504040204" pitchFamily="34" charset="0"/>
              </a:rPr>
              <a:t>og anerkende borger i dennes ofte fastlåste, diffuse og kaotiske følelser. Borgers deltagelse tilpasses, så de bliver mødt, hvor de er, men samtidig skubbes lidt i en hensigtsmæssig retning, fx med forventning om samarbejde og interaktion med den professionelle eller andre.</a:t>
            </a:r>
          </a:p>
        </p:txBody>
      </p:sp>
      <p:sp>
        <p:nvSpPr>
          <p:cNvPr id="11" name="Afrundet rektangel 10"/>
          <p:cNvSpPr/>
          <p:nvPr/>
        </p:nvSpPr>
        <p:spPr>
          <a:xfrm>
            <a:off x="966949" y="1698716"/>
            <a:ext cx="1305195" cy="19163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a:solidFill>
                  <a:schemeClr val="tx1"/>
                </a:solidFill>
                <a:latin typeface="Verdana" panose="020B0604030504040204" pitchFamily="34" charset="0"/>
                <a:ea typeface="Verdana" panose="020B0604030504040204" pitchFamily="34" charset="0"/>
              </a:rPr>
              <a:t>Forventning om, at alt handler om mig og min behovstilfredsstillelse.</a:t>
            </a:r>
          </a:p>
          <a:p>
            <a:pPr algn="ctr"/>
            <a:r>
              <a:rPr lang="da-DK" sz="1100" dirty="0">
                <a:solidFill>
                  <a:schemeClr val="tx1"/>
                </a:solidFill>
                <a:latin typeface="Verdana" panose="020B0604030504040204" pitchFamily="34" charset="0"/>
                <a:ea typeface="Verdana" panose="020B0604030504040204" pitchFamily="34" charset="0"/>
              </a:rPr>
              <a:t>Opslugt af egne fortræffeligheder og rettigheder</a:t>
            </a:r>
          </a:p>
        </p:txBody>
      </p:sp>
      <p:cxnSp>
        <p:nvCxnSpPr>
          <p:cNvPr id="18" name="Lige pilforbindelse 17"/>
          <p:cNvCxnSpPr/>
          <p:nvPr/>
        </p:nvCxnSpPr>
        <p:spPr>
          <a:xfrm>
            <a:off x="2345687" y="2912673"/>
            <a:ext cx="367155" cy="283108"/>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3" name="Lige pilforbindelse 22"/>
          <p:cNvCxnSpPr/>
          <p:nvPr/>
        </p:nvCxnSpPr>
        <p:spPr>
          <a:xfrm flipV="1">
            <a:off x="6019096" y="2933503"/>
            <a:ext cx="414293" cy="262278"/>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6" name="Lige pilforbindelse 25"/>
          <p:cNvCxnSpPr/>
          <p:nvPr/>
        </p:nvCxnSpPr>
        <p:spPr>
          <a:xfrm flipH="1">
            <a:off x="2345687" y="5098473"/>
            <a:ext cx="367155" cy="288287"/>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8" name="Lige pilforbindelse 27"/>
          <p:cNvCxnSpPr/>
          <p:nvPr/>
        </p:nvCxnSpPr>
        <p:spPr>
          <a:xfrm>
            <a:off x="6019096" y="5098473"/>
            <a:ext cx="335522" cy="28232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9" name="Tekstfelt 8"/>
          <p:cNvSpPr txBox="1"/>
          <p:nvPr/>
        </p:nvSpPr>
        <p:spPr>
          <a:xfrm>
            <a:off x="3956911" y="4119442"/>
            <a:ext cx="1302327" cy="523220"/>
          </a:xfrm>
          <a:prstGeom prst="rect">
            <a:avLst/>
          </a:prstGeom>
          <a:noFill/>
        </p:spPr>
        <p:txBody>
          <a:bodyPr wrap="square" rtlCol="0">
            <a:spAutoFit/>
          </a:bodyPr>
          <a:lstStyle/>
          <a:p>
            <a:r>
              <a:rPr lang="da-DK" sz="1000" b="1" dirty="0">
                <a:latin typeface="Verdana" panose="020B0604030504040204" pitchFamily="34" charset="0"/>
                <a:ea typeface="Verdana" panose="020B0604030504040204" pitchFamily="34" charset="0"/>
              </a:rPr>
              <a:t>deltagelse</a:t>
            </a:r>
          </a:p>
          <a:p>
            <a:endParaRPr lang="da-DK" dirty="0"/>
          </a:p>
        </p:txBody>
      </p:sp>
      <p:sp>
        <p:nvSpPr>
          <p:cNvPr id="19" name="Afrundet rektangel 18"/>
          <p:cNvSpPr/>
          <p:nvPr/>
        </p:nvSpPr>
        <p:spPr>
          <a:xfrm>
            <a:off x="6559816" y="1698716"/>
            <a:ext cx="1305195" cy="19163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smtClean="0">
                <a:solidFill>
                  <a:schemeClr val="tx1"/>
                </a:solidFill>
                <a:latin typeface="Verdana" panose="020B0604030504040204" pitchFamily="34" charset="0"/>
                <a:ea typeface="Verdana" panose="020B0604030504040204" pitchFamily="34" charset="0"/>
              </a:rPr>
              <a:t>Forventer, at alt handler om den anden positivitet og glæde.</a:t>
            </a:r>
          </a:p>
          <a:p>
            <a:pPr algn="ctr"/>
            <a:r>
              <a:rPr lang="da-DK" sz="1100" dirty="0" smtClean="0">
                <a:solidFill>
                  <a:schemeClr val="tx1"/>
                </a:solidFill>
                <a:latin typeface="Verdana" panose="020B0604030504040204" pitchFamily="34" charset="0"/>
                <a:ea typeface="Verdana" panose="020B0604030504040204" pitchFamily="34" charset="0"/>
              </a:rPr>
              <a:t>Støtter og tjener kritikløst den anden</a:t>
            </a:r>
            <a:endParaRPr lang="da-DK" sz="1100" dirty="0">
              <a:solidFill>
                <a:schemeClr val="tx1"/>
              </a:solidFill>
              <a:latin typeface="Verdana" panose="020B0604030504040204" pitchFamily="34" charset="0"/>
              <a:ea typeface="Verdana" panose="020B0604030504040204" pitchFamily="34" charset="0"/>
            </a:endParaRPr>
          </a:p>
        </p:txBody>
      </p:sp>
      <p:sp>
        <p:nvSpPr>
          <p:cNvPr id="20" name="Afrundet rektangel 19"/>
          <p:cNvSpPr/>
          <p:nvPr/>
        </p:nvSpPr>
        <p:spPr>
          <a:xfrm>
            <a:off x="960895" y="4506666"/>
            <a:ext cx="1305195" cy="19163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smtClean="0">
                <a:solidFill>
                  <a:schemeClr val="tx1"/>
                </a:solidFill>
                <a:latin typeface="Verdana" panose="020B0604030504040204" pitchFamily="34" charset="0"/>
                <a:ea typeface="Verdana" panose="020B0604030504040204" pitchFamily="34" charset="0"/>
              </a:rPr>
              <a:t>Opslugt af egen lidelse og oplevelse af dårlig behandling.</a:t>
            </a:r>
          </a:p>
          <a:p>
            <a:pPr algn="ctr"/>
            <a:r>
              <a:rPr lang="da-DK" sz="1100" dirty="0" smtClean="0">
                <a:solidFill>
                  <a:schemeClr val="tx1"/>
                </a:solidFill>
                <a:latin typeface="Verdana" panose="020B0604030504040204" pitchFamily="34" charset="0"/>
                <a:ea typeface="Verdana" panose="020B0604030504040204" pitchFamily="34" charset="0"/>
              </a:rPr>
              <a:t>Forventer ikke, at nogen kan hjælpe eller lindre</a:t>
            </a:r>
            <a:endParaRPr lang="da-DK" sz="1100" dirty="0">
              <a:solidFill>
                <a:schemeClr val="tx1"/>
              </a:solidFill>
              <a:latin typeface="Verdana" panose="020B0604030504040204" pitchFamily="34" charset="0"/>
              <a:ea typeface="Verdana" panose="020B0604030504040204" pitchFamily="34" charset="0"/>
            </a:endParaRPr>
          </a:p>
        </p:txBody>
      </p:sp>
      <p:sp>
        <p:nvSpPr>
          <p:cNvPr id="21" name="Afrundet rektangel 20"/>
          <p:cNvSpPr/>
          <p:nvPr/>
        </p:nvSpPr>
        <p:spPr>
          <a:xfrm>
            <a:off x="6559815" y="4506666"/>
            <a:ext cx="1305195" cy="19163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smtClean="0">
                <a:solidFill>
                  <a:schemeClr val="tx1"/>
                </a:solidFill>
                <a:latin typeface="Verdana" panose="020B0604030504040204" pitchFamily="34" charset="0"/>
                <a:ea typeface="Verdana" panose="020B0604030504040204" pitchFamily="34" charset="0"/>
              </a:rPr>
              <a:t>Forventer overføring af den andens negative tilstande.</a:t>
            </a:r>
          </a:p>
          <a:p>
            <a:pPr algn="ctr"/>
            <a:r>
              <a:rPr lang="da-DK" sz="1100" dirty="0" smtClean="0">
                <a:solidFill>
                  <a:schemeClr val="tx1"/>
                </a:solidFill>
                <a:latin typeface="Verdana" panose="020B0604030504040204" pitchFamily="34" charset="0"/>
                <a:ea typeface="Verdana" panose="020B0604030504040204" pitchFamily="34" charset="0"/>
              </a:rPr>
              <a:t>Opslugt af sen andens negative væremåde</a:t>
            </a:r>
            <a:endParaRPr lang="da-DK" sz="1100" dirty="0">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4334612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6605" y="365125"/>
            <a:ext cx="11285343" cy="1001857"/>
          </a:xfrm>
          <a:ln w="57150">
            <a:solidFill>
              <a:schemeClr val="accent6">
                <a:lumMod val="75000"/>
              </a:schemeClr>
            </a:solidFill>
          </a:ln>
        </p:spPr>
        <p:txBody>
          <a:bodyPr>
            <a:normAutofit/>
          </a:bodyPr>
          <a:lstStyle/>
          <a:p>
            <a:pPr algn="ctr"/>
            <a:r>
              <a:rPr lang="da-DK" dirty="0" smtClean="0">
                <a:latin typeface="Verdana" panose="020B0604030504040204" pitchFamily="34" charset="0"/>
                <a:ea typeface="Verdana" panose="020B0604030504040204" pitchFamily="34" charset="0"/>
              </a:rPr>
              <a:t>Det </a:t>
            </a:r>
            <a:r>
              <a:rPr lang="da-DK" dirty="0" err="1" smtClean="0">
                <a:latin typeface="Verdana" panose="020B0604030504040204" pitchFamily="34" charset="0"/>
                <a:ea typeface="Verdana" panose="020B0604030504040204" pitchFamily="34" charset="0"/>
              </a:rPr>
              <a:t>præfrontalte</a:t>
            </a:r>
            <a:r>
              <a:rPr lang="da-DK" dirty="0" smtClean="0">
                <a:latin typeface="Verdana" panose="020B0604030504040204" pitchFamily="34" charset="0"/>
                <a:ea typeface="Verdana" panose="020B0604030504040204" pitchFamily="34" charset="0"/>
              </a:rPr>
              <a:t> kompas</a:t>
            </a:r>
            <a:br>
              <a:rPr lang="da-DK" dirty="0" smtClean="0">
                <a:latin typeface="Verdana" panose="020B0604030504040204" pitchFamily="34" charset="0"/>
                <a:ea typeface="Verdana" panose="020B0604030504040204" pitchFamily="34" charset="0"/>
              </a:rPr>
            </a:br>
            <a:r>
              <a:rPr lang="da-DK" sz="2000" dirty="0">
                <a:latin typeface="Verdana" panose="020B0604030504040204" pitchFamily="34" charset="0"/>
                <a:ea typeface="Verdana" panose="020B0604030504040204" pitchFamily="34" charset="0"/>
              </a:rPr>
              <a:t>Emotionelle interaktionsforventninger</a:t>
            </a:r>
          </a:p>
        </p:txBody>
      </p:sp>
      <p:graphicFrame>
        <p:nvGraphicFramePr>
          <p:cNvPr id="3" name="Diagram 2"/>
          <p:cNvGraphicFramePr/>
          <p:nvPr>
            <p:extLst>
              <p:ext uri="{D42A27DB-BD31-4B8C-83A1-F6EECF244321}">
                <p14:modId xmlns:p14="http://schemas.microsoft.com/office/powerpoint/2010/main" val="2721191318"/>
              </p:ext>
            </p:extLst>
          </p:nvPr>
        </p:nvGraphicFramePr>
        <p:xfrm>
          <a:off x="1575411" y="2384143"/>
          <a:ext cx="5510576" cy="3749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kstfelt 3"/>
          <p:cNvSpPr txBox="1"/>
          <p:nvPr/>
        </p:nvSpPr>
        <p:spPr>
          <a:xfrm>
            <a:off x="1282868" y="4120625"/>
            <a:ext cx="1622151" cy="276999"/>
          </a:xfrm>
          <a:prstGeom prst="rect">
            <a:avLst/>
          </a:prstGeom>
          <a:noFill/>
        </p:spPr>
        <p:txBody>
          <a:bodyPr wrap="square" rtlCol="0">
            <a:spAutoFit/>
          </a:bodyPr>
          <a:lstStyle/>
          <a:p>
            <a:r>
              <a:rPr lang="da-DK" sz="1200" b="1" dirty="0" smtClean="0">
                <a:latin typeface="Verdana" panose="020B0604030504040204" pitchFamily="34" charset="0"/>
                <a:ea typeface="Verdana" panose="020B0604030504040204" pitchFamily="34" charset="0"/>
              </a:rPr>
              <a:t>Impulshæmning</a:t>
            </a:r>
            <a:endParaRPr lang="da-DK" sz="1200" b="1" dirty="0">
              <a:latin typeface="Verdana" panose="020B0604030504040204" pitchFamily="34" charset="0"/>
              <a:ea typeface="Verdana" panose="020B0604030504040204" pitchFamily="34" charset="0"/>
            </a:endParaRPr>
          </a:p>
        </p:txBody>
      </p:sp>
      <p:sp>
        <p:nvSpPr>
          <p:cNvPr id="5" name="Tekstfelt 4"/>
          <p:cNvSpPr txBox="1"/>
          <p:nvPr/>
        </p:nvSpPr>
        <p:spPr>
          <a:xfrm>
            <a:off x="5726816" y="4092601"/>
            <a:ext cx="1734908" cy="276999"/>
          </a:xfrm>
          <a:prstGeom prst="rect">
            <a:avLst/>
          </a:prstGeom>
          <a:noFill/>
        </p:spPr>
        <p:txBody>
          <a:bodyPr wrap="square" rtlCol="0">
            <a:spAutoFit/>
          </a:bodyPr>
          <a:lstStyle/>
          <a:p>
            <a:r>
              <a:rPr lang="da-DK" sz="1200" b="1" dirty="0" smtClean="0">
                <a:latin typeface="Verdana" panose="020B0604030504040204" pitchFamily="34" charset="0"/>
                <a:ea typeface="Verdana" panose="020B0604030504040204" pitchFamily="34" charset="0"/>
              </a:rPr>
              <a:t>Impulsaktivering</a:t>
            </a:r>
            <a:endParaRPr lang="da-DK" sz="1200" b="1" dirty="0">
              <a:latin typeface="Verdana" panose="020B0604030504040204" pitchFamily="34" charset="0"/>
              <a:ea typeface="Verdana" panose="020B0604030504040204" pitchFamily="34" charset="0"/>
            </a:endParaRPr>
          </a:p>
        </p:txBody>
      </p:sp>
      <p:sp>
        <p:nvSpPr>
          <p:cNvPr id="6" name="Tekstfelt 5"/>
          <p:cNvSpPr txBox="1"/>
          <p:nvPr/>
        </p:nvSpPr>
        <p:spPr>
          <a:xfrm>
            <a:off x="3933995" y="2268943"/>
            <a:ext cx="2864223" cy="276999"/>
          </a:xfrm>
          <a:prstGeom prst="rect">
            <a:avLst/>
          </a:prstGeom>
          <a:noFill/>
        </p:spPr>
        <p:txBody>
          <a:bodyPr wrap="square" rtlCol="0">
            <a:spAutoFit/>
          </a:bodyPr>
          <a:lstStyle/>
          <a:p>
            <a:r>
              <a:rPr lang="da-DK" sz="1200" b="1" dirty="0" smtClean="0">
                <a:latin typeface="Verdana" panose="020B0604030504040204" pitchFamily="34" charset="0"/>
                <a:ea typeface="Verdana" panose="020B0604030504040204" pitchFamily="34" charset="0"/>
              </a:rPr>
              <a:t>Høj grad</a:t>
            </a:r>
            <a:endParaRPr lang="da-DK" sz="1200" b="1" dirty="0">
              <a:latin typeface="Verdana" panose="020B0604030504040204" pitchFamily="34" charset="0"/>
              <a:ea typeface="Verdana" panose="020B0604030504040204" pitchFamily="34" charset="0"/>
            </a:endParaRPr>
          </a:p>
        </p:txBody>
      </p:sp>
      <p:sp>
        <p:nvSpPr>
          <p:cNvPr id="7" name="Tekstfelt 6"/>
          <p:cNvSpPr txBox="1"/>
          <p:nvPr/>
        </p:nvSpPr>
        <p:spPr>
          <a:xfrm>
            <a:off x="3930943" y="5875547"/>
            <a:ext cx="2662517" cy="276999"/>
          </a:xfrm>
          <a:prstGeom prst="rect">
            <a:avLst/>
          </a:prstGeom>
          <a:noFill/>
        </p:spPr>
        <p:txBody>
          <a:bodyPr wrap="square" rtlCol="0">
            <a:spAutoFit/>
          </a:bodyPr>
          <a:lstStyle/>
          <a:p>
            <a:r>
              <a:rPr lang="da-DK" sz="1200" b="1" dirty="0" smtClean="0">
                <a:latin typeface="Verdana" panose="020B0604030504040204" pitchFamily="34" charset="0"/>
                <a:ea typeface="Verdana" panose="020B0604030504040204" pitchFamily="34" charset="0"/>
              </a:rPr>
              <a:t>Lav grad</a:t>
            </a:r>
            <a:endParaRPr lang="da-DK" sz="1200" b="1" dirty="0">
              <a:latin typeface="Verdana" panose="020B0604030504040204" pitchFamily="34" charset="0"/>
              <a:ea typeface="Verdana" panose="020B0604030504040204" pitchFamily="34" charset="0"/>
            </a:endParaRPr>
          </a:p>
        </p:txBody>
      </p:sp>
      <p:sp>
        <p:nvSpPr>
          <p:cNvPr id="8" name="Tekstfelt 7"/>
          <p:cNvSpPr txBox="1"/>
          <p:nvPr/>
        </p:nvSpPr>
        <p:spPr>
          <a:xfrm>
            <a:off x="8270367" y="1621738"/>
            <a:ext cx="3463636" cy="4801314"/>
          </a:xfrm>
          <a:prstGeom prst="rect">
            <a:avLst/>
          </a:prstGeom>
          <a:solidFill>
            <a:schemeClr val="accent6">
              <a:lumMod val="20000"/>
              <a:lumOff val="80000"/>
            </a:schemeClr>
          </a:solidFill>
          <a:ln w="12700">
            <a:solidFill>
              <a:schemeClr val="tx1"/>
            </a:solidFill>
          </a:ln>
        </p:spPr>
        <p:txBody>
          <a:bodyPr wrap="square" rtlCol="0">
            <a:spAutoFit/>
          </a:bodyPr>
          <a:lstStyle/>
          <a:p>
            <a:pPr algn="ctr"/>
            <a:r>
              <a:rPr lang="da-DK" sz="1400" b="1" dirty="0" smtClean="0">
                <a:latin typeface="Verdana" panose="020B0604030504040204" pitchFamily="34" charset="0"/>
                <a:ea typeface="Verdana" panose="020B0604030504040204" pitchFamily="34" charset="0"/>
              </a:rPr>
              <a:t>Vurdering af evnen til mentalisering og selvregulering</a:t>
            </a:r>
          </a:p>
          <a:p>
            <a:pPr algn="ctr"/>
            <a:endParaRPr lang="da-DK" sz="1400" b="1" dirty="0">
              <a:latin typeface="Verdana" panose="020B0604030504040204" pitchFamily="34" charset="0"/>
              <a:ea typeface="Verdana" panose="020B0604030504040204" pitchFamily="34" charset="0"/>
            </a:endParaRPr>
          </a:p>
          <a:p>
            <a:pPr algn="ctr"/>
            <a:r>
              <a:rPr lang="da-DK" sz="1200" dirty="0">
                <a:latin typeface="Verdana" panose="020B0604030504040204" pitchFamily="34" charset="0"/>
                <a:ea typeface="Verdana" panose="020B0604030504040204" pitchFamily="34" charset="0"/>
              </a:rPr>
              <a:t>En overbelastning på dette niveau kan føre til: </a:t>
            </a:r>
          </a:p>
          <a:p>
            <a:endParaRPr lang="da-DK" sz="120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Endeløs strøm af rationelle forklaringer og argumenter, som ikke nødvendigvis har hold i virkeligheden = uhensigtsmæssige beslutninger</a:t>
            </a:r>
          </a:p>
          <a:p>
            <a:pPr marL="171450" indent="-171450">
              <a:buFont typeface="Arial" panose="020B0604020202020204" pitchFamily="34" charset="0"/>
              <a:buChar char="•"/>
            </a:pPr>
            <a:endParaRPr lang="da-DK" sz="120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Nedsat initiativ</a:t>
            </a:r>
          </a:p>
          <a:p>
            <a:pPr marL="171450" indent="-171450">
              <a:buFont typeface="Arial" panose="020B0604020202020204" pitchFamily="34" charset="0"/>
              <a:buChar char="•"/>
            </a:pPr>
            <a:endParaRPr lang="da-DK" sz="120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da-DK" sz="1200" dirty="0" smtClean="0">
                <a:latin typeface="Verdana" panose="020B0604030504040204" pitchFamily="34" charset="0"/>
                <a:ea typeface="Verdana" panose="020B0604030504040204" pitchFamily="34" charset="0"/>
              </a:rPr>
              <a:t>Impuls og behovsstyrret</a:t>
            </a:r>
          </a:p>
          <a:p>
            <a:pPr marL="171450" indent="-171450">
              <a:buFont typeface="Arial" panose="020B0604020202020204" pitchFamily="34" charset="0"/>
              <a:buChar char="•"/>
            </a:pPr>
            <a:endParaRPr lang="da-DK" sz="1200" dirty="0">
              <a:latin typeface="Verdana" panose="020B0604030504040204" pitchFamily="34" charset="0"/>
              <a:ea typeface="Verdana" panose="020B0604030504040204" pitchFamily="34" charset="0"/>
            </a:endParaRPr>
          </a:p>
          <a:p>
            <a:endParaRPr lang="da-DK" sz="1200" dirty="0" smtClean="0">
              <a:latin typeface="Verdana" panose="020B0604030504040204" pitchFamily="34" charset="0"/>
              <a:ea typeface="Verdana" panose="020B0604030504040204" pitchFamily="34" charset="0"/>
            </a:endParaRPr>
          </a:p>
          <a:p>
            <a:endParaRPr lang="da-DK" sz="1200" dirty="0">
              <a:latin typeface="Verdana" panose="020B0604030504040204" pitchFamily="34" charset="0"/>
              <a:ea typeface="Verdana" panose="020B0604030504040204" pitchFamily="34" charset="0"/>
            </a:endParaRPr>
          </a:p>
          <a:p>
            <a:r>
              <a:rPr lang="da-DK" sz="1200" dirty="0" smtClean="0">
                <a:latin typeface="Verdana" panose="020B0604030504040204" pitchFamily="34" charset="0"/>
                <a:ea typeface="Verdana" panose="020B0604030504040204" pitchFamily="34" charset="0"/>
              </a:rPr>
              <a:t>På dette niveau arbejdes der med at øge borgers forståelse af sammenhængen mellem sansninger og følelser, og adfærd og bevidstheden om deres relation til hverdagen og livshistorien. Der arbejdes med at kunne være i sine sansninger og følelser uden at være nødsaget til at handle på dem. </a:t>
            </a:r>
            <a:endParaRPr lang="da-DK" sz="1200" dirty="0">
              <a:latin typeface="Verdana" panose="020B0604030504040204" pitchFamily="34" charset="0"/>
              <a:ea typeface="Verdana" panose="020B0604030504040204" pitchFamily="34" charset="0"/>
            </a:endParaRPr>
          </a:p>
        </p:txBody>
      </p:sp>
      <p:sp>
        <p:nvSpPr>
          <p:cNvPr id="11" name="Afrundet rektangel 10"/>
          <p:cNvSpPr/>
          <p:nvPr/>
        </p:nvSpPr>
        <p:spPr>
          <a:xfrm>
            <a:off x="830357" y="1698716"/>
            <a:ext cx="1441787" cy="19163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smtClean="0">
                <a:solidFill>
                  <a:schemeClr val="tx1"/>
                </a:solidFill>
                <a:latin typeface="Verdana" panose="020B0604030504040204" pitchFamily="34" charset="0"/>
                <a:ea typeface="Verdana" panose="020B0604030504040204" pitchFamily="34" charset="0"/>
              </a:rPr>
              <a:t>Rationalisering og strukturering, med kausale forklaringer, hvor følelser og sansninger er afspaltet</a:t>
            </a:r>
            <a:endParaRPr lang="da-DK" sz="1100" dirty="0">
              <a:solidFill>
                <a:schemeClr val="tx1"/>
              </a:solidFill>
              <a:latin typeface="Verdana" panose="020B0604030504040204" pitchFamily="34" charset="0"/>
              <a:ea typeface="Verdana" panose="020B0604030504040204" pitchFamily="34" charset="0"/>
            </a:endParaRPr>
          </a:p>
        </p:txBody>
      </p:sp>
      <p:cxnSp>
        <p:nvCxnSpPr>
          <p:cNvPr id="18" name="Lige pilforbindelse 17"/>
          <p:cNvCxnSpPr/>
          <p:nvPr/>
        </p:nvCxnSpPr>
        <p:spPr>
          <a:xfrm>
            <a:off x="2345687" y="2912673"/>
            <a:ext cx="267052" cy="198157"/>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3" name="Lige pilforbindelse 22"/>
          <p:cNvCxnSpPr/>
          <p:nvPr/>
        </p:nvCxnSpPr>
        <p:spPr>
          <a:xfrm flipV="1">
            <a:off x="6186857" y="2933503"/>
            <a:ext cx="246532" cy="20575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6" name="Lige pilforbindelse 25"/>
          <p:cNvCxnSpPr/>
          <p:nvPr/>
        </p:nvCxnSpPr>
        <p:spPr>
          <a:xfrm flipH="1">
            <a:off x="2345688" y="5121722"/>
            <a:ext cx="267051" cy="265038"/>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8" name="Lige pilforbindelse 27"/>
          <p:cNvCxnSpPr/>
          <p:nvPr/>
        </p:nvCxnSpPr>
        <p:spPr>
          <a:xfrm>
            <a:off x="6186857" y="5165396"/>
            <a:ext cx="241210" cy="298707"/>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9" name="Tekstfelt 8"/>
          <p:cNvSpPr txBox="1"/>
          <p:nvPr/>
        </p:nvSpPr>
        <p:spPr>
          <a:xfrm>
            <a:off x="4478464" y="4556531"/>
            <a:ext cx="1302327" cy="523220"/>
          </a:xfrm>
          <a:prstGeom prst="rect">
            <a:avLst/>
          </a:prstGeom>
          <a:noFill/>
        </p:spPr>
        <p:txBody>
          <a:bodyPr wrap="square" rtlCol="0">
            <a:spAutoFit/>
          </a:bodyPr>
          <a:lstStyle/>
          <a:p>
            <a:endParaRPr lang="da-DK" sz="1000" b="1" dirty="0">
              <a:latin typeface="Verdana" panose="020B0604030504040204" pitchFamily="34" charset="0"/>
              <a:ea typeface="Verdana" panose="020B0604030504040204" pitchFamily="34" charset="0"/>
            </a:endParaRPr>
          </a:p>
          <a:p>
            <a:endParaRPr lang="da-DK" dirty="0"/>
          </a:p>
        </p:txBody>
      </p:sp>
      <p:sp>
        <p:nvSpPr>
          <p:cNvPr id="10" name="Tekstfelt 9"/>
          <p:cNvSpPr txBox="1"/>
          <p:nvPr/>
        </p:nvSpPr>
        <p:spPr>
          <a:xfrm>
            <a:off x="4228172" y="3139259"/>
            <a:ext cx="175491" cy="2092881"/>
          </a:xfrm>
          <a:prstGeom prst="rect">
            <a:avLst/>
          </a:prstGeom>
          <a:noFill/>
        </p:spPr>
        <p:txBody>
          <a:bodyPr wrap="square" rtlCol="0">
            <a:spAutoFit/>
          </a:bodyPr>
          <a:lstStyle/>
          <a:p>
            <a:r>
              <a:rPr lang="da-DK" sz="1000" b="1" dirty="0" smtClean="0">
                <a:latin typeface="Verdana" panose="020B0604030504040204" pitchFamily="34" charset="0"/>
                <a:ea typeface="Verdana" panose="020B0604030504040204" pitchFamily="34" charset="0"/>
              </a:rPr>
              <a:t>mentalisering</a:t>
            </a:r>
            <a:endParaRPr lang="da-DK" sz="1000" b="1" dirty="0">
              <a:latin typeface="Verdana" panose="020B0604030504040204" pitchFamily="34" charset="0"/>
              <a:ea typeface="Verdana" panose="020B0604030504040204" pitchFamily="34" charset="0"/>
            </a:endParaRPr>
          </a:p>
        </p:txBody>
      </p:sp>
      <p:sp>
        <p:nvSpPr>
          <p:cNvPr id="22" name="Afrundet rektangel 21"/>
          <p:cNvSpPr/>
          <p:nvPr/>
        </p:nvSpPr>
        <p:spPr>
          <a:xfrm>
            <a:off x="836029" y="4506665"/>
            <a:ext cx="1441787" cy="19163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smtClean="0">
                <a:solidFill>
                  <a:schemeClr val="tx1"/>
                </a:solidFill>
                <a:latin typeface="Verdana" panose="020B0604030504040204" pitchFamily="34" charset="0"/>
                <a:ea typeface="Verdana" panose="020B0604030504040204" pitchFamily="34" charset="0"/>
              </a:rPr>
              <a:t>Fastlåst i skam og skyld. Fordømmende, straffende indre dommer</a:t>
            </a:r>
          </a:p>
          <a:p>
            <a:pPr algn="ctr"/>
            <a:r>
              <a:rPr lang="da-DK" sz="1100" dirty="0" smtClean="0">
                <a:solidFill>
                  <a:schemeClr val="tx1"/>
                </a:solidFill>
                <a:latin typeface="Verdana" panose="020B0604030504040204" pitchFamily="34" charset="0"/>
                <a:ea typeface="Verdana" panose="020B0604030504040204" pitchFamily="34" charset="0"/>
              </a:rPr>
              <a:t>Fejlfinder</a:t>
            </a:r>
            <a:endParaRPr lang="da-DK" sz="1100" dirty="0">
              <a:solidFill>
                <a:schemeClr val="tx1"/>
              </a:solidFill>
              <a:latin typeface="Verdana" panose="020B0604030504040204" pitchFamily="34" charset="0"/>
              <a:ea typeface="Verdana" panose="020B0604030504040204" pitchFamily="34" charset="0"/>
            </a:endParaRPr>
          </a:p>
        </p:txBody>
      </p:sp>
      <p:sp>
        <p:nvSpPr>
          <p:cNvPr id="24" name="Afrundet rektangel 23"/>
          <p:cNvSpPr/>
          <p:nvPr/>
        </p:nvSpPr>
        <p:spPr>
          <a:xfrm>
            <a:off x="6593460" y="1698715"/>
            <a:ext cx="1441787" cy="19163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smtClean="0">
                <a:solidFill>
                  <a:schemeClr val="tx1"/>
                </a:solidFill>
                <a:latin typeface="Verdana" panose="020B0604030504040204" pitchFamily="34" charset="0"/>
                <a:ea typeface="Verdana" panose="020B0604030504040204" pitchFamily="34" charset="0"/>
              </a:rPr>
              <a:t>Rationalisering og strukturering med kausale forklaringer, hvor følelser og sansninger er afspaltet</a:t>
            </a:r>
            <a:endParaRPr lang="da-DK" sz="1100" dirty="0">
              <a:solidFill>
                <a:schemeClr val="tx1"/>
              </a:solidFill>
              <a:latin typeface="Verdana" panose="020B0604030504040204" pitchFamily="34" charset="0"/>
              <a:ea typeface="Verdana" panose="020B0604030504040204" pitchFamily="34" charset="0"/>
            </a:endParaRPr>
          </a:p>
        </p:txBody>
      </p:sp>
      <p:sp>
        <p:nvSpPr>
          <p:cNvPr id="25" name="Afrundet rektangel 24"/>
          <p:cNvSpPr/>
          <p:nvPr/>
        </p:nvSpPr>
        <p:spPr>
          <a:xfrm>
            <a:off x="6588158" y="4506712"/>
            <a:ext cx="1441787" cy="19163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100" dirty="0" smtClean="0">
                <a:solidFill>
                  <a:schemeClr val="tx1"/>
                </a:solidFill>
                <a:latin typeface="Verdana" panose="020B0604030504040204" pitchFamily="34" charset="0"/>
                <a:ea typeface="Verdana" panose="020B0604030504040204" pitchFamily="34" charset="0"/>
              </a:rPr>
              <a:t>Slavepisker, der altid forlanger mere.</a:t>
            </a:r>
          </a:p>
          <a:p>
            <a:pPr algn="ctr"/>
            <a:r>
              <a:rPr lang="da-DK" sz="1100" dirty="0" smtClean="0">
                <a:solidFill>
                  <a:schemeClr val="tx1"/>
                </a:solidFill>
                <a:latin typeface="Verdana" panose="020B0604030504040204" pitchFamily="34" charset="0"/>
                <a:ea typeface="Verdana" panose="020B0604030504040204" pitchFamily="34" charset="0"/>
              </a:rPr>
              <a:t>Tvangstanker og tvangshandling-er</a:t>
            </a:r>
            <a:endParaRPr lang="da-DK" sz="1100" dirty="0">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6283615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w="57150">
            <a:solidFill>
              <a:schemeClr val="accent6">
                <a:lumMod val="75000"/>
              </a:schemeClr>
            </a:solidFill>
          </a:ln>
        </p:spPr>
        <p:txBody>
          <a:bodyPr>
            <a:normAutofit fontScale="90000"/>
          </a:bodyPr>
          <a:lstStyle/>
          <a:p>
            <a:pPr algn="ctr"/>
            <a:r>
              <a:rPr lang="da-DK" sz="4000" dirty="0" smtClean="0">
                <a:latin typeface="Verdana" panose="020B0604030504040204" pitchFamily="34" charset="0"/>
                <a:ea typeface="Verdana" panose="020B0604030504040204" pitchFamily="34" charset="0"/>
              </a:rPr>
              <a:t>Anvendelse af kompasserne i praksis</a:t>
            </a:r>
            <a:br>
              <a:rPr lang="da-DK" sz="4000" dirty="0" smtClean="0">
                <a:latin typeface="Verdana" panose="020B0604030504040204" pitchFamily="34" charset="0"/>
                <a:ea typeface="Verdana" panose="020B0604030504040204" pitchFamily="34" charset="0"/>
              </a:rPr>
            </a:br>
            <a:r>
              <a:rPr lang="da-DK" sz="2800" dirty="0" smtClean="0">
                <a:latin typeface="Verdana" panose="020B0604030504040204" pitchFamily="34" charset="0"/>
                <a:ea typeface="Verdana" panose="020B0604030504040204" pitchFamily="34" charset="0"/>
              </a:rPr>
              <a:t>kropslige strategier – med fokus på delagtighed, belastningsbalance og forudsigelighed</a:t>
            </a:r>
            <a:endParaRPr lang="da-DK" sz="2800" dirty="0">
              <a:latin typeface="Verdana" panose="020B0604030504040204" pitchFamily="34" charset="0"/>
              <a:ea typeface="Verdana" panose="020B0604030504040204" pitchFamily="34" charset="0"/>
            </a:endParaRPr>
          </a:p>
        </p:txBody>
      </p:sp>
      <p:sp>
        <p:nvSpPr>
          <p:cNvPr id="3" name="Pladsholder til indhold 2"/>
          <p:cNvSpPr>
            <a:spLocks noGrp="1"/>
          </p:cNvSpPr>
          <p:nvPr>
            <p:ph sz="half" idx="1"/>
          </p:nvPr>
        </p:nvSpPr>
        <p:spPr>
          <a:xfrm>
            <a:off x="838200" y="1825625"/>
            <a:ext cx="5181600" cy="4949248"/>
          </a:xfrm>
          <a:solidFill>
            <a:schemeClr val="accent1">
              <a:lumMod val="20000"/>
              <a:lumOff val="80000"/>
            </a:schemeClr>
          </a:solidFill>
          <a:ln w="12700">
            <a:solidFill>
              <a:schemeClr val="tx1"/>
            </a:solidFill>
          </a:ln>
        </p:spPr>
        <p:txBody>
          <a:bodyPr>
            <a:normAutofit fontScale="92500" lnSpcReduction="10000"/>
          </a:bodyPr>
          <a:lstStyle/>
          <a:p>
            <a:pPr marL="0" indent="0" algn="ctr">
              <a:buNone/>
            </a:pPr>
            <a:r>
              <a:rPr lang="da-DK" b="1" dirty="0" err="1" smtClean="0">
                <a:latin typeface="Verdana" panose="020B0604030504040204" pitchFamily="34" charset="0"/>
                <a:ea typeface="Verdana" panose="020B0604030504040204" pitchFamily="34" charset="0"/>
              </a:rPr>
              <a:t>Buttom</a:t>
            </a:r>
            <a:r>
              <a:rPr lang="da-DK" b="1" dirty="0" smtClean="0">
                <a:latin typeface="Verdana" panose="020B0604030504040204" pitchFamily="34" charset="0"/>
                <a:ea typeface="Verdana" panose="020B0604030504040204" pitchFamily="34" charset="0"/>
              </a:rPr>
              <a:t> up tilgang</a:t>
            </a:r>
          </a:p>
          <a:p>
            <a:pPr marL="0" indent="0" algn="ctr">
              <a:buNone/>
            </a:pPr>
            <a:endParaRPr lang="da-DK" dirty="0">
              <a:latin typeface="Verdana" panose="020B0604030504040204" pitchFamily="34" charset="0"/>
              <a:ea typeface="Verdana" panose="020B0604030504040204" pitchFamily="34" charset="0"/>
            </a:endParaRPr>
          </a:p>
          <a:p>
            <a:r>
              <a:rPr lang="da-DK" sz="1600" dirty="0" smtClean="0">
                <a:latin typeface="Verdana" panose="020B0604030504040204" pitchFamily="34" charset="0"/>
                <a:ea typeface="Verdana" panose="020B0604030504040204" pitchFamily="34" charset="0"/>
              </a:rPr>
              <a:t>Sikre et passende </a:t>
            </a:r>
            <a:r>
              <a:rPr lang="da-DK" sz="1600" dirty="0" err="1" smtClean="0">
                <a:latin typeface="Verdana" panose="020B0604030504040204" pitchFamily="34" charset="0"/>
                <a:ea typeface="Verdana" panose="020B0604030504040204" pitchFamily="34" charset="0"/>
              </a:rPr>
              <a:t>arousal</a:t>
            </a:r>
            <a:r>
              <a:rPr lang="da-DK" sz="1600" dirty="0" smtClean="0">
                <a:latin typeface="Verdana" panose="020B0604030504040204" pitchFamily="34" charset="0"/>
                <a:ea typeface="Verdana" panose="020B0604030504040204" pitchFamily="34" charset="0"/>
              </a:rPr>
              <a:t> niveau</a:t>
            </a:r>
          </a:p>
          <a:p>
            <a:r>
              <a:rPr lang="da-DK" sz="1600" dirty="0" smtClean="0">
                <a:latin typeface="Verdana" panose="020B0604030504040204" pitchFamily="34" charset="0"/>
                <a:ea typeface="Verdana" panose="020B0604030504040204" pitchFamily="34" charset="0"/>
              </a:rPr>
              <a:t>Passende mængde sansestimulering</a:t>
            </a:r>
          </a:p>
          <a:p>
            <a:pPr marL="0" indent="0">
              <a:buNone/>
            </a:pPr>
            <a:endParaRPr lang="da-DK" sz="1600" dirty="0" smtClean="0">
              <a:latin typeface="Verdana" panose="020B0604030504040204" pitchFamily="34" charset="0"/>
              <a:ea typeface="Verdana" panose="020B0604030504040204" pitchFamily="34" charset="0"/>
            </a:endParaRPr>
          </a:p>
          <a:p>
            <a:pPr marL="0" indent="0">
              <a:lnSpc>
                <a:spcPct val="160000"/>
              </a:lnSpc>
              <a:buNone/>
            </a:pPr>
            <a:r>
              <a:rPr lang="da-DK" sz="1600" dirty="0" smtClean="0">
                <a:latin typeface="Verdana" panose="020B0604030504040204" pitchFamily="34" charset="0"/>
                <a:ea typeface="Verdana" panose="020B0604030504040204" pitchFamily="34" charset="0"/>
              </a:rPr>
              <a:t>Sansningerne og </a:t>
            </a:r>
            <a:r>
              <a:rPr lang="da-DK" sz="1600" dirty="0" err="1" smtClean="0">
                <a:latin typeface="Verdana" panose="020B0604030504040204" pitchFamily="34" charset="0"/>
                <a:ea typeface="Verdana" panose="020B0604030504040204" pitchFamily="34" charset="0"/>
              </a:rPr>
              <a:t>arousalreguleringen</a:t>
            </a:r>
            <a:r>
              <a:rPr lang="da-DK" sz="1600" dirty="0" smtClean="0">
                <a:latin typeface="Verdana" panose="020B0604030504040204" pitchFamily="34" charset="0"/>
                <a:ea typeface="Verdana" panose="020B0604030504040204" pitchFamily="34" charset="0"/>
              </a:rPr>
              <a:t> forplanter sig til en følelsesmæssig tilstand i det </a:t>
            </a:r>
            <a:r>
              <a:rPr lang="da-DK" sz="1600" dirty="0" err="1" smtClean="0">
                <a:latin typeface="Verdana" panose="020B0604030504040204" pitchFamily="34" charset="0"/>
                <a:ea typeface="Verdana" panose="020B0604030504040204" pitchFamily="34" charset="0"/>
              </a:rPr>
              <a:t>limbiske</a:t>
            </a:r>
            <a:r>
              <a:rPr lang="da-DK" sz="1600" dirty="0" smtClean="0">
                <a:latin typeface="Verdana" panose="020B0604030504040204" pitchFamily="34" charset="0"/>
                <a:ea typeface="Verdana" panose="020B0604030504040204" pitchFamily="34" charset="0"/>
              </a:rPr>
              <a:t> system. </a:t>
            </a:r>
          </a:p>
          <a:p>
            <a:pPr marL="0" indent="0">
              <a:lnSpc>
                <a:spcPct val="150000"/>
              </a:lnSpc>
              <a:buNone/>
            </a:pPr>
            <a:endParaRPr lang="da-DK" sz="1600" dirty="0" smtClean="0">
              <a:latin typeface="Verdana" panose="020B0604030504040204" pitchFamily="34" charset="0"/>
              <a:ea typeface="Verdana" panose="020B0604030504040204" pitchFamily="34" charset="0"/>
            </a:endParaRPr>
          </a:p>
          <a:p>
            <a:pPr marL="0" indent="0">
              <a:lnSpc>
                <a:spcPct val="150000"/>
              </a:lnSpc>
              <a:buNone/>
            </a:pPr>
            <a:r>
              <a:rPr lang="da-DK" sz="1600" dirty="0" smtClean="0">
                <a:latin typeface="Verdana" panose="020B0604030504040204" pitchFamily="34" charset="0"/>
                <a:ea typeface="Verdana" panose="020B0604030504040204" pitchFamily="34" charset="0"/>
              </a:rPr>
              <a:t>Hvis det lykkes at ramme et passende energiniveau i en vis behagelig tilstand, kan der på det præfrontale niveau skabes bedre forudsætninger for at arbejde på at tolke og sprogliggøre det, der opleves. </a:t>
            </a:r>
          </a:p>
          <a:p>
            <a:endParaRPr lang="da-DK" sz="1600" dirty="0">
              <a:latin typeface="Verdana" panose="020B0604030504040204" pitchFamily="34" charset="0"/>
              <a:ea typeface="Verdana" panose="020B0604030504040204" pitchFamily="34" charset="0"/>
            </a:endParaRPr>
          </a:p>
          <a:p>
            <a:pPr marL="0" indent="0">
              <a:buNone/>
            </a:pPr>
            <a:endParaRPr lang="da-DK" sz="1600" dirty="0">
              <a:latin typeface="Verdana" panose="020B0604030504040204" pitchFamily="34" charset="0"/>
              <a:ea typeface="Verdana" panose="020B0604030504040204" pitchFamily="34" charset="0"/>
            </a:endParaRPr>
          </a:p>
        </p:txBody>
      </p:sp>
      <p:sp>
        <p:nvSpPr>
          <p:cNvPr id="4" name="Pladsholder til indhold 3"/>
          <p:cNvSpPr>
            <a:spLocks noGrp="1"/>
          </p:cNvSpPr>
          <p:nvPr>
            <p:ph sz="half" idx="2"/>
          </p:nvPr>
        </p:nvSpPr>
        <p:spPr>
          <a:solidFill>
            <a:schemeClr val="accent1">
              <a:lumMod val="20000"/>
              <a:lumOff val="80000"/>
            </a:schemeClr>
          </a:solidFill>
          <a:ln w="12700">
            <a:solidFill>
              <a:schemeClr val="tx1"/>
            </a:solidFill>
          </a:ln>
        </p:spPr>
        <p:txBody>
          <a:bodyPr>
            <a:normAutofit fontScale="92500" lnSpcReduction="10000"/>
          </a:bodyPr>
          <a:lstStyle/>
          <a:p>
            <a:pPr marL="0" indent="0" algn="ctr">
              <a:buNone/>
            </a:pPr>
            <a:r>
              <a:rPr lang="da-DK" b="1" dirty="0" smtClean="0">
                <a:latin typeface="Verdana" panose="020B0604030504040204" pitchFamily="34" charset="0"/>
                <a:ea typeface="Verdana" panose="020B0604030504040204" pitchFamily="34" charset="0"/>
              </a:rPr>
              <a:t>Top </a:t>
            </a:r>
            <a:r>
              <a:rPr lang="da-DK" b="1" dirty="0" err="1" smtClean="0">
                <a:latin typeface="Verdana" panose="020B0604030504040204" pitchFamily="34" charset="0"/>
                <a:ea typeface="Verdana" panose="020B0604030504040204" pitchFamily="34" charset="0"/>
              </a:rPr>
              <a:t>down</a:t>
            </a:r>
            <a:endParaRPr lang="da-DK" b="1" dirty="0" smtClean="0">
              <a:latin typeface="Verdana" panose="020B0604030504040204" pitchFamily="34" charset="0"/>
              <a:ea typeface="Verdana" panose="020B0604030504040204" pitchFamily="34" charset="0"/>
            </a:endParaRPr>
          </a:p>
          <a:p>
            <a:pPr marL="0" indent="0" algn="ctr">
              <a:buNone/>
            </a:pPr>
            <a:endParaRPr lang="da-DK" b="1" dirty="0">
              <a:latin typeface="Verdana" panose="020B0604030504040204" pitchFamily="34" charset="0"/>
              <a:ea typeface="Verdana" panose="020B0604030504040204" pitchFamily="34" charset="0"/>
            </a:endParaRPr>
          </a:p>
          <a:p>
            <a:pPr>
              <a:lnSpc>
                <a:spcPct val="160000"/>
              </a:lnSpc>
            </a:pPr>
            <a:r>
              <a:rPr lang="da-DK" sz="1600" dirty="0" smtClean="0">
                <a:latin typeface="Verdana" panose="020B0604030504040204" pitchFamily="34" charset="0"/>
                <a:ea typeface="Verdana" panose="020B0604030504040204" pitchFamily="34" charset="0"/>
              </a:rPr>
              <a:t>Via refleksiv tænkning registreres hvordan følelses- og sanseniveauet reagerer på det borger foretager sig.</a:t>
            </a:r>
          </a:p>
          <a:p>
            <a:pPr>
              <a:lnSpc>
                <a:spcPct val="160000"/>
              </a:lnSpc>
            </a:pPr>
            <a:r>
              <a:rPr lang="da-DK" sz="1600" dirty="0" smtClean="0">
                <a:latin typeface="Verdana" panose="020B0604030504040204" pitchFamily="34" charset="0"/>
                <a:ea typeface="Verdana" panose="020B0604030504040204" pitchFamily="34" charset="0"/>
              </a:rPr>
              <a:t>Oplevelsen at bevidste valg kan have indflydelse på eget følelsesliv og kropslige fornemmelser</a:t>
            </a:r>
          </a:p>
          <a:p>
            <a:pPr marL="0" indent="0">
              <a:lnSpc>
                <a:spcPct val="160000"/>
              </a:lnSpc>
              <a:buNone/>
            </a:pPr>
            <a:r>
              <a:rPr lang="da-DK" sz="1600" dirty="0" smtClean="0">
                <a:latin typeface="Verdana" panose="020B0604030504040204" pitchFamily="34" charset="0"/>
                <a:ea typeface="Verdana" panose="020B0604030504040204" pitchFamily="34" charset="0"/>
              </a:rPr>
              <a:t> </a:t>
            </a:r>
          </a:p>
          <a:p>
            <a:pPr marL="0" indent="0">
              <a:lnSpc>
                <a:spcPct val="160000"/>
              </a:lnSpc>
              <a:buNone/>
            </a:pPr>
            <a:endParaRPr lang="da-DK"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5391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w="57150">
            <a:solidFill>
              <a:schemeClr val="accent6">
                <a:lumMod val="75000"/>
              </a:schemeClr>
            </a:solidFill>
          </a:ln>
        </p:spPr>
        <p:txBody>
          <a:bodyPr>
            <a:normAutofit/>
          </a:bodyPr>
          <a:lstStyle/>
          <a:p>
            <a:pPr algn="ctr"/>
            <a:r>
              <a:rPr lang="da-DK" sz="4000" dirty="0" smtClean="0">
                <a:latin typeface="Verdana" panose="020B0604030504040204" pitchFamily="34" charset="0"/>
                <a:ea typeface="Verdana" panose="020B0604030504040204" pitchFamily="34" charset="0"/>
              </a:rPr>
              <a:t>To patientforløb – case fra psykiatrien</a:t>
            </a:r>
            <a:endParaRPr lang="da-DK" sz="4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77935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5885550"/>
          </a:xfrm>
        </p:spPr>
        <p:txBody>
          <a:bodyPr>
            <a:normAutofit/>
          </a:bodyPr>
          <a:lstStyle/>
          <a:p>
            <a:r>
              <a:rPr lang="da-DK" dirty="0" smtClean="0"/>
              <a:t>Indsætte hvert kompas og snak strategier ud fra dem eller kan det lade sig gøre ud fra den store plakat? Måske hvis jeg kopier den og skære til så alle tre kompasser kan være på et slide. Cases fra </a:t>
            </a:r>
            <a:r>
              <a:rPr lang="da-DK" dirty="0" err="1" smtClean="0"/>
              <a:t>fysser</a:t>
            </a:r>
            <a:r>
              <a:rPr lang="da-DK" dirty="0" smtClean="0"/>
              <a:t> omdeles til alle deltager, tjek op hvor mange de er</a:t>
            </a:r>
            <a:endParaRPr lang="da-DK" dirty="0"/>
          </a:p>
        </p:txBody>
      </p:sp>
    </p:spTree>
    <p:extLst>
      <p:ext uri="{BB962C8B-B14F-4D97-AF65-F5344CB8AC3E}">
        <p14:creationId xmlns:p14="http://schemas.microsoft.com/office/powerpoint/2010/main" val="37534753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w="57150">
            <a:solidFill>
              <a:schemeClr val="accent6">
                <a:lumMod val="75000"/>
              </a:schemeClr>
            </a:solidFill>
          </a:ln>
        </p:spPr>
        <p:txBody>
          <a:bodyPr>
            <a:normAutofit/>
          </a:bodyPr>
          <a:lstStyle/>
          <a:p>
            <a:pPr algn="ctr"/>
            <a:r>
              <a:rPr lang="da-DK" sz="4000" dirty="0" smtClean="0">
                <a:latin typeface="Verdana" panose="020B0604030504040204" pitchFamily="34" charset="0"/>
                <a:ea typeface="Verdana" panose="020B0604030504040204" pitchFamily="34" charset="0"/>
              </a:rPr>
              <a:t>Skizofreni</a:t>
            </a:r>
            <a:endParaRPr lang="da-DK" sz="4000" dirty="0">
              <a:latin typeface="Verdana" panose="020B0604030504040204" pitchFamily="34" charset="0"/>
              <a:ea typeface="Verdana" panose="020B0604030504040204" pitchFamily="34" charset="0"/>
            </a:endParaRPr>
          </a:p>
        </p:txBody>
      </p:sp>
      <p:sp>
        <p:nvSpPr>
          <p:cNvPr id="3" name="Tekstfelt 2"/>
          <p:cNvSpPr txBox="1"/>
          <p:nvPr/>
        </p:nvSpPr>
        <p:spPr>
          <a:xfrm>
            <a:off x="838200" y="1879600"/>
            <a:ext cx="2799080" cy="4832092"/>
          </a:xfrm>
          <a:prstGeom prst="rect">
            <a:avLst/>
          </a:prstGeom>
          <a:solidFill>
            <a:schemeClr val="accent1">
              <a:lumMod val="40000"/>
              <a:lumOff val="60000"/>
            </a:schemeClr>
          </a:solidFill>
          <a:ln w="12700">
            <a:solidFill>
              <a:schemeClr val="tx1"/>
            </a:solidFill>
          </a:ln>
        </p:spPr>
        <p:txBody>
          <a:bodyPr wrap="square" rtlCol="0">
            <a:spAutoFit/>
          </a:bodyPr>
          <a:lstStyle/>
          <a:p>
            <a:pPr marL="285750" indent="-285750">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Forstyrrelser der vedrører kognitive, emotionelle og sociale funktioner. </a:t>
            </a:r>
          </a:p>
          <a:p>
            <a:pPr marL="285750" indent="-285750">
              <a:buFont typeface="Arial" panose="020B0604020202020204" pitchFamily="34" charset="0"/>
              <a:buChar char="•"/>
            </a:pPr>
            <a:endParaRPr lang="da-DK"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400" dirty="0">
                <a:latin typeface="Verdana" panose="020B0604030504040204" pitchFamily="34" charset="0"/>
                <a:ea typeface="Verdana" panose="020B0604030504040204" pitchFamily="34" charset="0"/>
              </a:rPr>
              <a:t>K</a:t>
            </a:r>
            <a:r>
              <a:rPr lang="da-DK" sz="1400" dirty="0" smtClean="0">
                <a:latin typeface="Verdana" panose="020B0604030504040204" pitchFamily="34" charset="0"/>
                <a:ea typeface="Verdana" panose="020B0604030504040204" pitchFamily="34" charset="0"/>
              </a:rPr>
              <a:t>an </a:t>
            </a:r>
            <a:r>
              <a:rPr lang="da-DK" sz="1400" dirty="0">
                <a:latin typeface="Verdana" panose="020B0604030504040204" pitchFamily="34" charset="0"/>
                <a:ea typeface="Verdana" panose="020B0604030504040204" pitchFamily="34" charset="0"/>
              </a:rPr>
              <a:t>vise sig ved vrangforestillinger, hallucinationer, forstyrret sprog og at man isolerer sig </a:t>
            </a:r>
            <a:r>
              <a:rPr lang="da-DK" sz="1400" dirty="0" smtClean="0">
                <a:latin typeface="Verdana" panose="020B0604030504040204" pitchFamily="34" charset="0"/>
                <a:ea typeface="Verdana" panose="020B0604030504040204" pitchFamily="34" charset="0"/>
              </a:rPr>
              <a:t>socialt.</a:t>
            </a:r>
          </a:p>
          <a:p>
            <a:pPr marL="285750" indent="-285750">
              <a:buFont typeface="Arial" panose="020B0604020202020204" pitchFamily="34" charset="0"/>
              <a:buChar char="•"/>
            </a:pPr>
            <a:endParaRPr lang="da-DK"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Skyldes </a:t>
            </a:r>
            <a:r>
              <a:rPr lang="da-DK" sz="1400" dirty="0">
                <a:latin typeface="Verdana" panose="020B0604030504040204" pitchFamily="34" charset="0"/>
                <a:ea typeface="Verdana" panose="020B0604030504040204" pitchFamily="34" charset="0"/>
              </a:rPr>
              <a:t>en fejludvikling af hjernen pga. en blanding af genetiske og miljømæssige </a:t>
            </a:r>
            <a:r>
              <a:rPr lang="da-DK" sz="1400" dirty="0" smtClean="0">
                <a:latin typeface="Verdana" panose="020B0604030504040204" pitchFamily="34" charset="0"/>
                <a:ea typeface="Verdana" panose="020B0604030504040204" pitchFamily="34" charset="0"/>
              </a:rPr>
              <a:t>faktorer. </a:t>
            </a:r>
          </a:p>
          <a:p>
            <a:pPr marL="285750" indent="-285750">
              <a:buFont typeface="Arial" panose="020B0604020202020204" pitchFamily="34" charset="0"/>
              <a:buChar char="•"/>
            </a:pPr>
            <a:endParaRPr lang="da-DK"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Psykologiske, biologiske og sociale </a:t>
            </a:r>
            <a:r>
              <a:rPr lang="da-DK" sz="1400" dirty="0">
                <a:latin typeface="Verdana" panose="020B0604030504040204" pitchFamily="34" charset="0"/>
                <a:ea typeface="Verdana" panose="020B0604030504040204" pitchFamily="34" charset="0"/>
              </a:rPr>
              <a:t>faktorer kan få den til at bryde ud eller forværre </a:t>
            </a:r>
            <a:r>
              <a:rPr lang="da-DK" sz="1400" dirty="0" smtClean="0">
                <a:latin typeface="Verdana" panose="020B0604030504040204" pitchFamily="34" charset="0"/>
                <a:ea typeface="Verdana" panose="020B0604030504040204" pitchFamily="34" charset="0"/>
              </a:rPr>
              <a:t>forløbet </a:t>
            </a:r>
          </a:p>
          <a:p>
            <a:pPr marL="285750" indent="-285750">
              <a:buFont typeface="Arial" panose="020B0604020202020204" pitchFamily="34" charset="0"/>
              <a:buChar char="•"/>
            </a:pPr>
            <a:endParaRPr lang="da-DK" sz="1400" dirty="0" smtClean="0">
              <a:latin typeface="Verdana" panose="020B0604030504040204" pitchFamily="34" charset="0"/>
              <a:ea typeface="Verdana" panose="020B0604030504040204" pitchFamily="34" charset="0"/>
            </a:endParaRPr>
          </a:p>
          <a:p>
            <a:pPr algn="ctr"/>
            <a:r>
              <a:rPr lang="da-DK" sz="1400" dirty="0" smtClean="0">
                <a:latin typeface="Verdana" panose="020B0604030504040204" pitchFamily="34" charset="0"/>
                <a:ea typeface="Verdana" panose="020B0604030504040204" pitchFamily="34" charset="0"/>
              </a:rPr>
              <a:t>(</a:t>
            </a:r>
            <a:r>
              <a:rPr lang="da-DK" sz="1400" b="1" dirty="0" smtClean="0">
                <a:latin typeface="Verdana" panose="020B0604030504040204" pitchFamily="34" charset="0"/>
                <a:ea typeface="Verdana" panose="020B0604030504040204" pitchFamily="34" charset="0"/>
              </a:rPr>
              <a:t>sårbarhed-stress-modellen</a:t>
            </a:r>
            <a:r>
              <a:rPr lang="da-DK" sz="1400" dirty="0" smtClean="0">
                <a:latin typeface="Verdana" panose="020B0604030504040204" pitchFamily="34" charset="0"/>
                <a:ea typeface="Verdana" panose="020B0604030504040204" pitchFamily="34" charset="0"/>
              </a:rPr>
              <a:t>)</a:t>
            </a:r>
            <a:endParaRPr lang="da-DK" sz="1400" dirty="0">
              <a:latin typeface="Verdana" panose="020B0604030504040204" pitchFamily="34" charset="0"/>
              <a:ea typeface="Verdana" panose="020B0604030504040204" pitchFamily="34" charset="0"/>
            </a:endParaRPr>
          </a:p>
        </p:txBody>
      </p:sp>
      <p:sp>
        <p:nvSpPr>
          <p:cNvPr id="4" name="Tekstfelt 3"/>
          <p:cNvSpPr txBox="1"/>
          <p:nvPr/>
        </p:nvSpPr>
        <p:spPr>
          <a:xfrm>
            <a:off x="4419600" y="1879600"/>
            <a:ext cx="6934200" cy="4893647"/>
          </a:xfrm>
          <a:prstGeom prst="rect">
            <a:avLst/>
          </a:prstGeom>
          <a:solidFill>
            <a:schemeClr val="accent4">
              <a:lumMod val="20000"/>
              <a:lumOff val="80000"/>
            </a:schemeClr>
          </a:solidFill>
          <a:ln w="12700">
            <a:solidFill>
              <a:schemeClr val="tx1"/>
            </a:solidFill>
          </a:ln>
        </p:spPr>
        <p:txBody>
          <a:bodyPr wrap="square" rtlCol="0">
            <a:spAutoFit/>
          </a:bodyPr>
          <a:lstStyle/>
          <a:p>
            <a:pPr algn="ctr"/>
            <a:r>
              <a:rPr lang="da-DK" b="1" dirty="0" smtClean="0">
                <a:latin typeface="Verdana" panose="020B0604030504040204" pitchFamily="34" charset="0"/>
                <a:ea typeface="Verdana" panose="020B0604030504040204" pitchFamily="34" charset="0"/>
              </a:rPr>
              <a:t>Hvordan påvirkes hjernen?</a:t>
            </a:r>
          </a:p>
          <a:p>
            <a:endParaRPr lang="da-DK" dirty="0" smtClean="0">
              <a:latin typeface="Verdana" panose="020B0604030504040204" pitchFamily="34" charset="0"/>
              <a:ea typeface="Verdana" panose="020B0604030504040204" pitchFamily="34" charset="0"/>
            </a:endParaRPr>
          </a:p>
          <a:p>
            <a:r>
              <a:rPr lang="da-DK" dirty="0" smtClean="0">
                <a:latin typeface="Verdana" panose="020B0604030504040204" pitchFamily="34" charset="0"/>
                <a:ea typeface="Verdana" panose="020B0604030504040204" pitchFamily="34" charset="0"/>
              </a:rPr>
              <a:t>Kernesymptom: </a:t>
            </a:r>
            <a:r>
              <a:rPr lang="da-DK" b="1" dirty="0" smtClean="0">
                <a:latin typeface="Verdana" panose="020B0604030504040204" pitchFamily="34" charset="0"/>
                <a:ea typeface="Verdana" panose="020B0604030504040204" pitchFamily="34" charset="0"/>
              </a:rPr>
              <a:t>Kognitive forstyrrelser:</a:t>
            </a:r>
          </a:p>
          <a:p>
            <a:endParaRPr lang="da-DK" b="1"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600" dirty="0" smtClean="0">
                <a:latin typeface="Verdana" panose="020B0604030504040204" pitchFamily="34" charset="0"/>
                <a:ea typeface="Verdana" panose="020B0604030504040204" pitchFamily="34" charset="0"/>
              </a:rPr>
              <a:t>Svækkede eksekutive funktioner og nedsat </a:t>
            </a:r>
            <a:r>
              <a:rPr lang="da-DK" sz="1600" dirty="0" err="1" smtClean="0">
                <a:latin typeface="Verdana" panose="020B0604030504040204" pitchFamily="34" charset="0"/>
                <a:ea typeface="Verdana" panose="020B0604030504040204" pitchFamily="34" charset="0"/>
              </a:rPr>
              <a:t>mentaliseringsevne</a:t>
            </a:r>
            <a:endParaRPr lang="da-DK" sz="1600" dirty="0" smtClean="0">
              <a:latin typeface="Verdana" panose="020B0604030504040204" pitchFamily="34" charset="0"/>
              <a:ea typeface="Verdana" panose="020B0604030504040204" pitchFamily="34" charset="0"/>
            </a:endParaRPr>
          </a:p>
          <a:p>
            <a:endParaRPr lang="da-DK" sz="1600" b="1" dirty="0" smtClean="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600" dirty="0" smtClean="0">
                <a:latin typeface="Verdana" panose="020B0604030504040204" pitchFamily="34" charset="0"/>
                <a:ea typeface="Verdana" panose="020B0604030504040204" pitchFamily="34" charset="0"/>
              </a:rPr>
              <a:t>perceptionsforstyrrelser </a:t>
            </a:r>
          </a:p>
          <a:p>
            <a:endParaRPr lang="da-DK" sz="1600" dirty="0" smtClean="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600" dirty="0" smtClean="0">
                <a:latin typeface="Verdana" panose="020B0604030504040204" pitchFamily="34" charset="0"/>
                <a:ea typeface="Verdana" panose="020B0604030504040204" pitchFamily="34" charset="0"/>
              </a:rPr>
              <a:t>Opmærksomhed- og hukommelsesbesvær</a:t>
            </a:r>
          </a:p>
          <a:p>
            <a:endParaRPr lang="da-DK" sz="1600" dirty="0" smtClean="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600" dirty="0" smtClean="0">
                <a:latin typeface="Verdana" panose="020B0604030504040204" pitchFamily="34" charset="0"/>
                <a:ea typeface="Verdana" panose="020B0604030504040204" pitchFamily="34" charset="0"/>
              </a:rPr>
              <a:t>Social kognition nedsat</a:t>
            </a:r>
          </a:p>
          <a:p>
            <a:pPr marL="285750" indent="-285750">
              <a:buFont typeface="Arial" panose="020B0604020202020204" pitchFamily="34" charset="0"/>
              <a:buChar char="•"/>
            </a:pPr>
            <a:endParaRPr lang="da-DK"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600" dirty="0" smtClean="0">
                <a:latin typeface="Verdana" panose="020B0604030504040204" pitchFamily="34" charset="0"/>
                <a:ea typeface="Verdana" panose="020B0604030504040204" pitchFamily="34" charset="0"/>
              </a:rPr>
              <a:t>Overvældes nemt af for mange informationer, stimuli og indtryk. </a:t>
            </a:r>
          </a:p>
          <a:p>
            <a:pPr marL="285750" indent="-285750">
              <a:buFont typeface="Arial" panose="020B0604020202020204" pitchFamily="34" charset="0"/>
              <a:buChar char="•"/>
            </a:pPr>
            <a:endParaRPr lang="da-DK"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600" dirty="0" smtClean="0">
                <a:latin typeface="Verdana" panose="020B0604030504040204" pitchFamily="34" charset="0"/>
                <a:ea typeface="Verdana" panose="020B0604030504040204" pitchFamily="34" charset="0"/>
              </a:rPr>
              <a:t>Responderer let emotionelle spændinger </a:t>
            </a:r>
          </a:p>
          <a:p>
            <a:endParaRPr lang="da-DK"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600" dirty="0" err="1" smtClean="0">
                <a:latin typeface="Verdana" panose="020B0604030504040204" pitchFamily="34" charset="0"/>
                <a:ea typeface="Verdana" panose="020B0604030504040204" pitchFamily="34" charset="0"/>
              </a:rPr>
              <a:t>Komorbiditet</a:t>
            </a:r>
            <a:r>
              <a:rPr lang="da-DK" sz="1600" dirty="0" smtClean="0">
                <a:latin typeface="Verdana" panose="020B0604030504040204" pitchFamily="34" charset="0"/>
                <a:ea typeface="Verdana" panose="020B0604030504040204" pitchFamily="34" charset="0"/>
              </a:rPr>
              <a:t>: depression, stress, angst, psykoser </a:t>
            </a:r>
          </a:p>
        </p:txBody>
      </p:sp>
    </p:spTree>
    <p:extLst>
      <p:ext uri="{BB962C8B-B14F-4D97-AF65-F5344CB8AC3E}">
        <p14:creationId xmlns:p14="http://schemas.microsoft.com/office/powerpoint/2010/main" val="331312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 calcmode="lin" valueType="num">
                                      <p:cBhvr additive="base">
                                        <p:cTn id="2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 calcmode="lin" valueType="num">
                                      <p:cBhvr additive="base">
                                        <p:cTn id="3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 calcmode="lin" valueType="num">
                                      <p:cBhvr additive="base">
                                        <p:cTn id="4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anim calcmode="lin" valueType="num">
                                      <p:cBhvr additive="base">
                                        <p:cTn id="4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
                                            <p:txEl>
                                              <p:pRg st="10" end="10"/>
                                            </p:txEl>
                                          </p:spTgt>
                                        </p:tgtEl>
                                        <p:attrNameLst>
                                          <p:attrName>style.visibility</p:attrName>
                                        </p:attrNameLst>
                                      </p:cBhvr>
                                      <p:to>
                                        <p:strVal val="visible"/>
                                      </p:to>
                                    </p:set>
                                    <p:anim calcmode="lin" valueType="num">
                                      <p:cBhvr additive="base">
                                        <p:cTn id="49"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
                                            <p:txEl>
                                              <p:pRg st="12" end="12"/>
                                            </p:txEl>
                                          </p:spTgt>
                                        </p:tgtEl>
                                        <p:attrNameLst>
                                          <p:attrName>style.visibility</p:attrName>
                                        </p:attrNameLst>
                                      </p:cBhvr>
                                      <p:to>
                                        <p:strVal val="visible"/>
                                      </p:to>
                                    </p:set>
                                    <p:anim calcmode="lin" valueType="num">
                                      <p:cBhvr additive="base">
                                        <p:cTn id="53"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
                                            <p:txEl>
                                              <p:pRg st="14" end="14"/>
                                            </p:txEl>
                                          </p:spTgt>
                                        </p:tgtEl>
                                        <p:attrNameLst>
                                          <p:attrName>style.visibility</p:attrName>
                                        </p:attrNameLst>
                                      </p:cBhvr>
                                      <p:to>
                                        <p:strVal val="visible"/>
                                      </p:to>
                                    </p:set>
                                    <p:anim calcmode="lin" valueType="num">
                                      <p:cBhvr additive="base">
                                        <p:cTn id="57"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14" end="14"/>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
                                            <p:txEl>
                                              <p:pRg st="16" end="16"/>
                                            </p:txEl>
                                          </p:spTgt>
                                        </p:tgtEl>
                                        <p:attrNameLst>
                                          <p:attrName>style.visibility</p:attrName>
                                        </p:attrNameLst>
                                      </p:cBhvr>
                                      <p:to>
                                        <p:strVal val="visible"/>
                                      </p:to>
                                    </p:set>
                                    <p:anim calcmode="lin" valueType="num">
                                      <p:cBhvr additive="base">
                                        <p:cTn id="61" dur="500" fill="hold"/>
                                        <p:tgtEl>
                                          <p:spTgt spid="4">
                                            <p:txEl>
                                              <p:pRg st="16" end="1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7128" y="365125"/>
            <a:ext cx="11151328" cy="1325563"/>
          </a:xfrm>
          <a:ln w="57150">
            <a:solidFill>
              <a:schemeClr val="accent6">
                <a:lumMod val="75000"/>
              </a:schemeClr>
            </a:solidFill>
          </a:ln>
        </p:spPr>
        <p:txBody>
          <a:bodyPr>
            <a:normAutofit/>
          </a:bodyPr>
          <a:lstStyle/>
          <a:p>
            <a:pPr algn="ctr"/>
            <a:r>
              <a:rPr lang="da-DK" sz="4000" dirty="0" err="1" smtClean="0">
                <a:solidFill>
                  <a:schemeClr val="accent6">
                    <a:lumMod val="75000"/>
                  </a:schemeClr>
                </a:solidFill>
                <a:latin typeface="Verdana" panose="020B0604030504040204" pitchFamily="34" charset="0"/>
                <a:ea typeface="Verdana" panose="020B0604030504040204" pitchFamily="34" charset="0"/>
              </a:rPr>
              <a:t>Neuropædagogik</a:t>
            </a:r>
            <a:r>
              <a:rPr lang="da-DK" sz="4000" dirty="0" smtClean="0">
                <a:solidFill>
                  <a:schemeClr val="accent6">
                    <a:lumMod val="75000"/>
                  </a:schemeClr>
                </a:solidFill>
                <a:latin typeface="Verdana" panose="020B0604030504040204" pitchFamily="34" charset="0"/>
                <a:ea typeface="Verdana" panose="020B0604030504040204" pitchFamily="34" charset="0"/>
              </a:rPr>
              <a:t> </a:t>
            </a:r>
            <a:r>
              <a:rPr lang="da-DK" sz="4000" dirty="0">
                <a:solidFill>
                  <a:schemeClr val="accent6">
                    <a:lumMod val="75000"/>
                  </a:schemeClr>
                </a:solidFill>
                <a:latin typeface="Verdana" panose="020B0604030504040204" pitchFamily="34" charset="0"/>
                <a:ea typeface="Verdana" panose="020B0604030504040204" pitchFamily="34" charset="0"/>
              </a:rPr>
              <a:t>i praksis </a:t>
            </a:r>
            <a:r>
              <a:rPr lang="da-DK" sz="4000" dirty="0" smtClean="0">
                <a:solidFill>
                  <a:schemeClr val="accent6">
                    <a:lumMod val="75000"/>
                  </a:schemeClr>
                </a:solidFill>
                <a:latin typeface="Verdana" panose="020B0604030504040204" pitchFamily="34" charset="0"/>
                <a:ea typeface="Verdana" panose="020B0604030504040204" pitchFamily="34" charset="0"/>
              </a:rPr>
              <a:t/>
            </a:r>
            <a:br>
              <a:rPr lang="da-DK" sz="4000" dirty="0" smtClean="0">
                <a:solidFill>
                  <a:schemeClr val="accent6">
                    <a:lumMod val="75000"/>
                  </a:schemeClr>
                </a:solidFill>
                <a:latin typeface="Verdana" panose="020B0604030504040204" pitchFamily="34" charset="0"/>
                <a:ea typeface="Verdana" panose="020B0604030504040204" pitchFamily="34" charset="0"/>
              </a:rPr>
            </a:br>
            <a:r>
              <a:rPr lang="da-DK" sz="1200" dirty="0" smtClean="0">
                <a:latin typeface="Verdana" panose="020B0604030504040204" pitchFamily="34" charset="0"/>
                <a:ea typeface="Verdana" panose="020B0604030504040204" pitchFamily="34" charset="0"/>
              </a:rPr>
              <a:t>Tager </a:t>
            </a:r>
            <a:r>
              <a:rPr lang="da-DK" sz="1200" dirty="0">
                <a:latin typeface="Verdana" panose="020B0604030504040204" pitchFamily="34" charset="0"/>
                <a:ea typeface="Verdana" panose="020B0604030504040204" pitchFamily="34" charset="0"/>
              </a:rPr>
              <a:t>udgangspunkt i pædagogik og kognitive videnskaber. </a:t>
            </a:r>
            <a:r>
              <a:rPr lang="da-DK" sz="1100" dirty="0">
                <a:latin typeface="Verdana" panose="020B0604030504040204" pitchFamily="34" charset="0"/>
                <a:ea typeface="Verdana" panose="020B0604030504040204" pitchFamily="34" charset="0"/>
              </a:rPr>
              <a:t/>
            </a:r>
            <a:br>
              <a:rPr lang="da-DK" sz="1100" dirty="0">
                <a:latin typeface="Verdana" panose="020B0604030504040204" pitchFamily="34" charset="0"/>
                <a:ea typeface="Verdana" panose="020B0604030504040204" pitchFamily="34" charset="0"/>
              </a:rPr>
            </a:br>
            <a:endParaRPr lang="da-DK" sz="1100" dirty="0">
              <a:latin typeface="Verdana" panose="020B0604030504040204" pitchFamily="34" charset="0"/>
              <a:ea typeface="Verdana" panose="020B0604030504040204" pitchFamily="34" charset="0"/>
            </a:endParaRPr>
          </a:p>
        </p:txBody>
      </p:sp>
      <p:sp>
        <p:nvSpPr>
          <p:cNvPr id="5" name="Tekstfelt 4"/>
          <p:cNvSpPr txBox="1"/>
          <p:nvPr/>
        </p:nvSpPr>
        <p:spPr>
          <a:xfrm>
            <a:off x="9918441" y="1231641"/>
            <a:ext cx="3517641" cy="369332"/>
          </a:xfrm>
          <a:prstGeom prst="rect">
            <a:avLst/>
          </a:prstGeom>
          <a:noFill/>
        </p:spPr>
        <p:txBody>
          <a:bodyPr wrap="square" rtlCol="0">
            <a:spAutoFit/>
          </a:bodyPr>
          <a:lstStyle/>
          <a:p>
            <a:r>
              <a:rPr lang="da-DK" dirty="0" smtClean="0"/>
              <a:t>Peter Thybo</a:t>
            </a:r>
            <a:endParaRPr lang="da-DK" dirty="0"/>
          </a:p>
        </p:txBody>
      </p:sp>
      <p:pic>
        <p:nvPicPr>
          <p:cNvPr id="6" name="Pladsholder til indhold 6"/>
          <p:cNvPicPr>
            <a:picLocks noChangeAspect="1"/>
          </p:cNvPicPr>
          <p:nvPr/>
        </p:nvPicPr>
        <p:blipFill>
          <a:blip r:embed="rId3"/>
          <a:stretch>
            <a:fillRect/>
          </a:stretch>
        </p:blipFill>
        <p:spPr>
          <a:xfrm>
            <a:off x="267127" y="1807658"/>
            <a:ext cx="7335767" cy="6024777"/>
          </a:xfrm>
          <a:prstGeom prst="rect">
            <a:avLst/>
          </a:prstGeom>
        </p:spPr>
      </p:pic>
      <p:sp>
        <p:nvSpPr>
          <p:cNvPr id="10" name="Tekstfelt 9"/>
          <p:cNvSpPr txBox="1"/>
          <p:nvPr/>
        </p:nvSpPr>
        <p:spPr>
          <a:xfrm>
            <a:off x="7930699" y="1890787"/>
            <a:ext cx="3487756" cy="4801314"/>
          </a:xfrm>
          <a:prstGeom prst="rect">
            <a:avLst/>
          </a:prstGeom>
          <a:solidFill>
            <a:schemeClr val="accent1">
              <a:lumMod val="40000"/>
              <a:lumOff val="60000"/>
            </a:schemeClr>
          </a:solidFill>
          <a:ln w="12700">
            <a:solidFill>
              <a:schemeClr val="tx1"/>
            </a:solidFill>
          </a:ln>
        </p:spPr>
        <p:txBody>
          <a:bodyPr wrap="square" rtlCol="0">
            <a:spAutoFit/>
          </a:bodyPr>
          <a:lstStyle/>
          <a:p>
            <a:pPr algn="ctr"/>
            <a:r>
              <a:rPr lang="da-DK" b="1" dirty="0" err="1" smtClean="0">
                <a:latin typeface="Verdana" panose="020B0604030504040204" pitchFamily="34" charset="0"/>
                <a:ea typeface="Verdana" panose="020B0604030504040204" pitchFamily="34" charset="0"/>
              </a:rPr>
              <a:t>Buzz</a:t>
            </a:r>
            <a:r>
              <a:rPr lang="da-DK" b="1" dirty="0" smtClean="0">
                <a:latin typeface="Verdana" panose="020B0604030504040204" pitchFamily="34" charset="0"/>
                <a:ea typeface="Verdana" panose="020B0604030504040204" pitchFamily="34" charset="0"/>
              </a:rPr>
              <a:t> </a:t>
            </a:r>
            <a:r>
              <a:rPr lang="da-DK" b="1" dirty="0" err="1" smtClean="0">
                <a:latin typeface="Verdana" panose="020B0604030504040204" pitchFamily="34" charset="0"/>
                <a:ea typeface="Verdana" panose="020B0604030504040204" pitchFamily="34" charset="0"/>
              </a:rPr>
              <a:t>words</a:t>
            </a:r>
            <a:r>
              <a:rPr lang="da-DK" b="1" dirty="0" smtClean="0">
                <a:latin typeface="Verdana" panose="020B0604030504040204" pitchFamily="34" charset="0"/>
                <a:ea typeface="Verdana" panose="020B0604030504040204" pitchFamily="34" charset="0"/>
              </a:rPr>
              <a:t> – faglige kompetencer i </a:t>
            </a:r>
            <a:r>
              <a:rPr lang="da-DK" b="1" dirty="0" err="1" smtClean="0">
                <a:latin typeface="Verdana" panose="020B0604030504040204" pitchFamily="34" charset="0"/>
                <a:ea typeface="Verdana" panose="020B0604030504040204" pitchFamily="34" charset="0"/>
              </a:rPr>
              <a:t>neuropædagogikken</a:t>
            </a:r>
            <a:endParaRPr lang="da-DK" b="1" dirty="0" smtClean="0">
              <a:latin typeface="Verdana" panose="020B0604030504040204" pitchFamily="34" charset="0"/>
              <a:ea typeface="Verdana" panose="020B0604030504040204" pitchFamily="34" charset="0"/>
            </a:endParaRPr>
          </a:p>
          <a:p>
            <a:pPr algn="ctr"/>
            <a:endParaRPr lang="da-DK"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dirty="0" smtClean="0">
                <a:latin typeface="Verdana" panose="020B0604030504040204" pitchFamily="34" charset="0"/>
                <a:ea typeface="Verdana" panose="020B0604030504040204" pitchFamily="34" charset="0"/>
              </a:rPr>
              <a:t>Viden</a:t>
            </a:r>
          </a:p>
          <a:p>
            <a:pPr marL="285750" indent="-285750">
              <a:buFont typeface="Arial" panose="020B0604020202020204" pitchFamily="34" charset="0"/>
              <a:buChar char="•"/>
            </a:pPr>
            <a:endParaRPr lang="da-DK"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dirty="0" smtClean="0">
                <a:latin typeface="Verdana" panose="020B0604030504040204" pitchFamily="34" charset="0"/>
                <a:ea typeface="Verdana" panose="020B0604030504040204" pitchFamily="34" charset="0"/>
              </a:rPr>
              <a:t>Systematik</a:t>
            </a:r>
          </a:p>
          <a:p>
            <a:endParaRPr lang="da-DK" dirty="0" smtClean="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dirty="0" smtClean="0">
                <a:latin typeface="Verdana" panose="020B0604030504040204" pitchFamily="34" charset="0"/>
                <a:ea typeface="Verdana" panose="020B0604030504040204" pitchFamily="34" charset="0"/>
              </a:rPr>
              <a:t>Kritisk sans</a:t>
            </a:r>
          </a:p>
          <a:p>
            <a:pPr marL="285750" indent="-285750">
              <a:buFont typeface="Arial" panose="020B0604020202020204" pitchFamily="34" charset="0"/>
              <a:buChar char="•"/>
            </a:pPr>
            <a:endParaRPr lang="da-DK"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dirty="0" smtClean="0">
                <a:latin typeface="Verdana" panose="020B0604030504040204" pitchFamily="34" charset="0"/>
                <a:ea typeface="Verdana" panose="020B0604030504040204" pitchFamily="34" charset="0"/>
              </a:rPr>
              <a:t>Skriftlighed</a:t>
            </a:r>
          </a:p>
          <a:p>
            <a:pPr marL="285750" indent="-285750">
              <a:buFont typeface="Arial" panose="020B0604020202020204" pitchFamily="34" charset="0"/>
              <a:buChar char="•"/>
            </a:pPr>
            <a:endParaRPr lang="da-DK"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dirty="0" smtClean="0">
                <a:latin typeface="Verdana" panose="020B0604030504040204" pitchFamily="34" charset="0"/>
                <a:ea typeface="Verdana" panose="020B0604030504040204" pitchFamily="34" charset="0"/>
              </a:rPr>
              <a:t>Samarbejde</a:t>
            </a:r>
          </a:p>
          <a:p>
            <a:pPr marL="285750" indent="-285750">
              <a:buFont typeface="Arial" panose="020B0604020202020204" pitchFamily="34" charset="0"/>
              <a:buChar char="•"/>
            </a:pPr>
            <a:endParaRPr lang="da-DK" dirty="0">
              <a:latin typeface="Verdana" panose="020B0604030504040204" pitchFamily="34" charset="0"/>
              <a:ea typeface="Verdana" panose="020B0604030504040204" pitchFamily="34" charset="0"/>
            </a:endParaRPr>
          </a:p>
          <a:p>
            <a:endParaRPr lang="da-DK" dirty="0" smtClean="0">
              <a:latin typeface="Verdana" panose="020B0604030504040204" pitchFamily="34" charset="0"/>
              <a:ea typeface="Verdana" panose="020B0604030504040204" pitchFamily="34" charset="0"/>
            </a:endParaRPr>
          </a:p>
          <a:p>
            <a:pPr algn="ctr"/>
            <a:endParaRPr lang="da-DK" dirty="0"/>
          </a:p>
          <a:p>
            <a:pPr algn="ctr"/>
            <a:endParaRPr lang="da-DK" dirty="0"/>
          </a:p>
        </p:txBody>
      </p:sp>
    </p:spTree>
    <p:extLst>
      <p:ext uri="{BB962C8B-B14F-4D97-AF65-F5344CB8AC3E}">
        <p14:creationId xmlns:p14="http://schemas.microsoft.com/office/powerpoint/2010/main" val="32676585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w="57150">
            <a:solidFill>
              <a:schemeClr val="accent6">
                <a:lumMod val="75000"/>
              </a:schemeClr>
            </a:solidFill>
          </a:ln>
        </p:spPr>
        <p:txBody>
          <a:bodyPr/>
          <a:lstStyle/>
          <a:p>
            <a:r>
              <a:rPr lang="da-DK" dirty="0" smtClean="0"/>
              <a:t> </a:t>
            </a:r>
            <a:r>
              <a:rPr lang="da-DK" sz="4000" dirty="0" smtClean="0">
                <a:latin typeface="Verdana" panose="020B0604030504040204" pitchFamily="34" charset="0"/>
                <a:ea typeface="Verdana" panose="020B0604030504040204" pitchFamily="34" charset="0"/>
              </a:rPr>
              <a:t>Skizofreni – behandling og tilgang </a:t>
            </a:r>
            <a:endParaRPr lang="da-DK" sz="4000" dirty="0">
              <a:latin typeface="Verdana" panose="020B0604030504040204" pitchFamily="34" charset="0"/>
              <a:ea typeface="Verdana" panose="020B0604030504040204" pitchFamily="34" charset="0"/>
            </a:endParaRPr>
          </a:p>
        </p:txBody>
      </p:sp>
      <p:sp>
        <p:nvSpPr>
          <p:cNvPr id="3" name="Tekstfelt 2"/>
          <p:cNvSpPr txBox="1"/>
          <p:nvPr/>
        </p:nvSpPr>
        <p:spPr>
          <a:xfrm>
            <a:off x="838200" y="1971040"/>
            <a:ext cx="3525520" cy="4524315"/>
          </a:xfrm>
          <a:prstGeom prst="rect">
            <a:avLst/>
          </a:prstGeom>
          <a:solidFill>
            <a:schemeClr val="accent1">
              <a:lumMod val="40000"/>
              <a:lumOff val="60000"/>
            </a:schemeClr>
          </a:solidFill>
          <a:ln w="12700">
            <a:solidFill>
              <a:schemeClr val="tx1"/>
            </a:solidFill>
          </a:ln>
        </p:spPr>
        <p:txBody>
          <a:bodyPr wrap="square" rtlCol="0">
            <a:spAutoFit/>
          </a:bodyPr>
          <a:lstStyle/>
          <a:p>
            <a:pPr marL="285750" indent="-285750">
              <a:buFont typeface="Arial" panose="020B0604020202020204" pitchFamily="34" charset="0"/>
              <a:buChar char="•"/>
            </a:pPr>
            <a:r>
              <a:rPr lang="da-DK" dirty="0" smtClean="0">
                <a:latin typeface="Verdana" panose="020B0604030504040204" pitchFamily="34" charset="0"/>
                <a:ea typeface="Verdana" panose="020B0604030504040204" pitchFamily="34" charset="0"/>
              </a:rPr>
              <a:t>Skizofreni = for kraftig dopamin påvirkning. </a:t>
            </a:r>
          </a:p>
          <a:p>
            <a:pPr marL="285750" indent="-285750">
              <a:buFont typeface="Arial" panose="020B0604020202020204" pitchFamily="34" charset="0"/>
              <a:buChar char="•"/>
            </a:pPr>
            <a:endParaRPr lang="da-DK"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dirty="0" smtClean="0">
                <a:latin typeface="Verdana" panose="020B0604030504040204" pitchFamily="34" charset="0"/>
                <a:ea typeface="Verdana" panose="020B0604030504040204" pitchFamily="34" charset="0"/>
              </a:rPr>
              <a:t>Medicin – antipsykotisk: nedsætter indtryk som når frem til bevidstheden, og dermed undgås en overbelastning af dele af hjernen. </a:t>
            </a:r>
          </a:p>
          <a:p>
            <a:endParaRPr lang="da-DK" dirty="0" smtClean="0">
              <a:latin typeface="Verdana" panose="020B0604030504040204" pitchFamily="34" charset="0"/>
              <a:ea typeface="Verdana" panose="020B0604030504040204" pitchFamily="34" charset="0"/>
            </a:endParaRPr>
          </a:p>
          <a:p>
            <a:endParaRPr lang="da-DK" dirty="0">
              <a:latin typeface="Verdana" panose="020B0604030504040204" pitchFamily="34" charset="0"/>
              <a:ea typeface="Verdana" panose="020B0604030504040204" pitchFamily="34" charset="0"/>
            </a:endParaRPr>
          </a:p>
          <a:p>
            <a:endParaRPr lang="da-DK" dirty="0" smtClean="0">
              <a:latin typeface="Verdana" panose="020B0604030504040204" pitchFamily="34" charset="0"/>
              <a:ea typeface="Verdana" panose="020B0604030504040204" pitchFamily="34" charset="0"/>
            </a:endParaRPr>
          </a:p>
          <a:p>
            <a:endParaRPr lang="da-DK" dirty="0">
              <a:latin typeface="Verdana" panose="020B0604030504040204" pitchFamily="34" charset="0"/>
              <a:ea typeface="Verdana" panose="020B0604030504040204" pitchFamily="34" charset="0"/>
            </a:endParaRPr>
          </a:p>
          <a:p>
            <a:endParaRPr lang="da-DK" dirty="0" smtClean="0">
              <a:latin typeface="Verdana" panose="020B0604030504040204" pitchFamily="34" charset="0"/>
              <a:ea typeface="Verdana" panose="020B0604030504040204" pitchFamily="34" charset="0"/>
            </a:endParaRPr>
          </a:p>
          <a:p>
            <a:endParaRPr lang="da-DK" dirty="0">
              <a:latin typeface="Verdana" panose="020B0604030504040204" pitchFamily="34" charset="0"/>
              <a:ea typeface="Verdana" panose="020B0604030504040204" pitchFamily="34" charset="0"/>
            </a:endParaRPr>
          </a:p>
          <a:p>
            <a:endParaRPr lang="da-DK" dirty="0" smtClean="0">
              <a:latin typeface="Verdana" panose="020B0604030504040204" pitchFamily="34" charset="0"/>
              <a:ea typeface="Verdana" panose="020B0604030504040204" pitchFamily="34" charset="0"/>
            </a:endParaRPr>
          </a:p>
        </p:txBody>
      </p:sp>
      <p:sp>
        <p:nvSpPr>
          <p:cNvPr id="5" name="Tekstfelt 4"/>
          <p:cNvSpPr txBox="1"/>
          <p:nvPr/>
        </p:nvSpPr>
        <p:spPr>
          <a:xfrm>
            <a:off x="5201920" y="1971040"/>
            <a:ext cx="6151880" cy="4770537"/>
          </a:xfrm>
          <a:prstGeom prst="rect">
            <a:avLst/>
          </a:prstGeom>
          <a:solidFill>
            <a:schemeClr val="accent4">
              <a:lumMod val="20000"/>
              <a:lumOff val="80000"/>
            </a:schemeClr>
          </a:solidFill>
          <a:ln w="12700">
            <a:solidFill>
              <a:schemeClr val="tx1"/>
            </a:solidFill>
          </a:ln>
        </p:spPr>
        <p:txBody>
          <a:bodyPr wrap="square" rtlCol="0">
            <a:spAutoFit/>
          </a:bodyPr>
          <a:lstStyle/>
          <a:p>
            <a:endParaRPr lang="da-DK"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600" dirty="0">
                <a:latin typeface="Verdana" panose="020B0604030504040204" pitchFamily="34" charset="0"/>
                <a:ea typeface="Verdana" panose="020B0604030504040204" pitchFamily="34" charset="0"/>
              </a:rPr>
              <a:t>Recovery – væsentligste bidrag, </a:t>
            </a:r>
          </a:p>
          <a:p>
            <a:pPr marL="285750" indent="-285750">
              <a:buFont typeface="Arial" panose="020B0604020202020204" pitchFamily="34" charset="0"/>
              <a:buChar char="•"/>
            </a:pPr>
            <a:endParaRPr lang="da-DK"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600" dirty="0">
                <a:latin typeface="Verdana" panose="020B0604030504040204" pitchFamily="34" charset="0"/>
                <a:ea typeface="Verdana" panose="020B0604030504040204" pitchFamily="34" charset="0"/>
              </a:rPr>
              <a:t>Fokus på beskyttende faktorer i borgers liv</a:t>
            </a:r>
          </a:p>
          <a:p>
            <a:endParaRPr lang="da-DK"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600" dirty="0" err="1" smtClean="0">
                <a:latin typeface="Verdana" panose="020B0604030504040204" pitchFamily="34" charset="0"/>
                <a:ea typeface="Verdana" panose="020B0604030504040204" pitchFamily="34" charset="0"/>
              </a:rPr>
              <a:t>Psykoedukation</a:t>
            </a:r>
            <a:endParaRPr lang="da-DK" sz="1600" dirty="0" smtClean="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da-DK"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600" dirty="0" err="1" smtClean="0">
                <a:latin typeface="Verdana" panose="020B0604030504040204" pitchFamily="34" charset="0"/>
                <a:ea typeface="Verdana" panose="020B0604030504040204" pitchFamily="34" charset="0"/>
              </a:rPr>
              <a:t>Relationspædagogik</a:t>
            </a:r>
            <a:r>
              <a:rPr lang="da-DK" sz="1600" dirty="0" smtClean="0">
                <a:latin typeface="Verdana" panose="020B0604030504040204" pitchFamily="34" charset="0"/>
                <a:ea typeface="Verdana" panose="020B0604030504040204" pitchFamily="34" charset="0"/>
              </a:rPr>
              <a:t>, </a:t>
            </a:r>
            <a:r>
              <a:rPr lang="da-DK" sz="1600" dirty="0" err="1" smtClean="0">
                <a:latin typeface="Verdana" panose="020B0604030504040204" pitchFamily="34" charset="0"/>
                <a:ea typeface="Verdana" panose="020B0604030504040204" pitchFamily="34" charset="0"/>
              </a:rPr>
              <a:t>lowarousal</a:t>
            </a:r>
            <a:r>
              <a:rPr lang="da-DK" sz="1600" dirty="0" smtClean="0">
                <a:latin typeface="Verdana" panose="020B0604030504040204" pitchFamily="34" charset="0"/>
                <a:ea typeface="Verdana" panose="020B0604030504040204" pitchFamily="34" charset="0"/>
              </a:rPr>
              <a:t>, kropsfænomenologisk tilgang, </a:t>
            </a:r>
            <a:r>
              <a:rPr lang="da-DK" sz="1600" dirty="0" err="1" smtClean="0">
                <a:latin typeface="Verdana" panose="020B0604030504040204" pitchFamily="34" charset="0"/>
                <a:ea typeface="Verdana" panose="020B0604030504040204" pitchFamily="34" charset="0"/>
              </a:rPr>
              <a:t>sanseintregration</a:t>
            </a:r>
            <a:r>
              <a:rPr lang="da-DK" sz="1600" dirty="0" smtClean="0">
                <a:latin typeface="Verdana" panose="020B0604030504040204" pitchFamily="34" charset="0"/>
                <a:ea typeface="Verdana" panose="020B0604030504040204" pitchFamily="34" charset="0"/>
              </a:rPr>
              <a:t>, mindfulness, mm. </a:t>
            </a:r>
          </a:p>
          <a:p>
            <a:pPr marL="285750" indent="-285750">
              <a:buFont typeface="Arial" panose="020B0604020202020204" pitchFamily="34" charset="0"/>
              <a:buChar char="•"/>
            </a:pPr>
            <a:endParaRPr lang="da-DK"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600" dirty="0" smtClean="0">
                <a:latin typeface="Verdana" panose="020B0604030504040204" pitchFamily="34" charset="0"/>
                <a:ea typeface="Verdana" panose="020B0604030504040204" pitchFamily="34" charset="0"/>
              </a:rPr>
              <a:t>Individuel/gruppeterapi herunder fx: </a:t>
            </a:r>
          </a:p>
          <a:p>
            <a:r>
              <a:rPr lang="da-DK" sz="1600" dirty="0" smtClean="0">
                <a:latin typeface="Verdana" panose="020B0604030504040204" pitchFamily="34" charset="0"/>
                <a:ea typeface="Verdana" panose="020B0604030504040204" pitchFamily="34" charset="0"/>
              </a:rPr>
              <a:t>	</a:t>
            </a:r>
          </a:p>
          <a:p>
            <a:pPr algn="ctr"/>
            <a:r>
              <a:rPr lang="da-DK" sz="1600" dirty="0" smtClean="0">
                <a:latin typeface="Verdana" panose="020B0604030504040204" pitchFamily="34" charset="0"/>
                <a:ea typeface="Verdana" panose="020B0604030504040204" pitchFamily="34" charset="0"/>
              </a:rPr>
              <a:t>Kognitiv-, miljø- og familieterapi, social/praktisk færdighedstræning</a:t>
            </a:r>
          </a:p>
          <a:p>
            <a:pPr algn="ctr"/>
            <a:endParaRPr lang="da-DK" sz="1600" dirty="0">
              <a:latin typeface="Verdana" panose="020B0604030504040204" pitchFamily="34" charset="0"/>
              <a:ea typeface="Verdana" panose="020B0604030504040204" pitchFamily="34" charset="0"/>
            </a:endParaRPr>
          </a:p>
          <a:p>
            <a:pPr algn="ctr"/>
            <a:r>
              <a:rPr lang="da-DK" sz="1600" dirty="0" smtClean="0">
                <a:latin typeface="Verdana" panose="020B0604030504040204" pitchFamily="34" charset="0"/>
                <a:ea typeface="Verdana" panose="020B0604030504040204" pitchFamily="34" charset="0"/>
              </a:rPr>
              <a:t>Der arbejdes med indsigt i egen situation, redskaber/kompenserende strategier/færdigheder, nye mønstre, bedre funktions- og/eller erhvervsevne </a:t>
            </a:r>
          </a:p>
          <a:p>
            <a:endParaRPr lang="da-DK"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822467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w="57150">
            <a:solidFill>
              <a:schemeClr val="accent6">
                <a:lumMod val="75000"/>
              </a:schemeClr>
            </a:solidFill>
          </a:ln>
        </p:spPr>
        <p:txBody>
          <a:bodyPr>
            <a:normAutofit/>
          </a:bodyPr>
          <a:lstStyle/>
          <a:p>
            <a:pPr algn="ctr"/>
            <a:r>
              <a:rPr lang="da-DK" sz="4000" dirty="0" smtClean="0">
                <a:latin typeface="Verdana" panose="020B0604030504040204" pitchFamily="34" charset="0"/>
                <a:ea typeface="Verdana" panose="020B0604030504040204" pitchFamily="34" charset="0"/>
              </a:rPr>
              <a:t>Bordeline </a:t>
            </a:r>
            <a:r>
              <a:rPr lang="da-DK" sz="1400" dirty="0" smtClean="0">
                <a:latin typeface="Verdana" panose="020B0604030504040204" pitchFamily="34" charset="0"/>
                <a:ea typeface="Verdana" panose="020B0604030504040204" pitchFamily="34" charset="0"/>
              </a:rPr>
              <a:t>(</a:t>
            </a:r>
            <a:r>
              <a:rPr lang="da-DK" sz="1400" dirty="0">
                <a:latin typeface="Verdana" panose="020B0604030504040204" pitchFamily="34" charset="0"/>
                <a:ea typeface="Verdana" panose="020B0604030504040204" pitchFamily="34" charset="0"/>
              </a:rPr>
              <a:t>Emotionel ustabil </a:t>
            </a:r>
            <a:r>
              <a:rPr lang="da-DK" sz="1400" dirty="0" smtClean="0">
                <a:latin typeface="Verdana" panose="020B0604030504040204" pitchFamily="34" charset="0"/>
                <a:ea typeface="Verdana" panose="020B0604030504040204" pitchFamily="34" charset="0"/>
              </a:rPr>
              <a:t>personlighedsforstyrrelse)</a:t>
            </a:r>
            <a:endParaRPr lang="da-DK" sz="1400" dirty="0">
              <a:latin typeface="Verdana" panose="020B0604030504040204" pitchFamily="34" charset="0"/>
              <a:ea typeface="Verdana" panose="020B0604030504040204" pitchFamily="34" charset="0"/>
            </a:endParaRPr>
          </a:p>
        </p:txBody>
      </p:sp>
      <p:sp>
        <p:nvSpPr>
          <p:cNvPr id="3" name="Tekstfelt 2"/>
          <p:cNvSpPr txBox="1"/>
          <p:nvPr/>
        </p:nvSpPr>
        <p:spPr>
          <a:xfrm>
            <a:off x="838200" y="1879600"/>
            <a:ext cx="2799080" cy="4401205"/>
          </a:xfrm>
          <a:prstGeom prst="rect">
            <a:avLst/>
          </a:prstGeom>
          <a:solidFill>
            <a:schemeClr val="accent1">
              <a:lumMod val="40000"/>
              <a:lumOff val="60000"/>
            </a:schemeClr>
          </a:solidFill>
          <a:ln w="12700">
            <a:solidFill>
              <a:schemeClr val="tx1"/>
            </a:solidFill>
          </a:ln>
        </p:spPr>
        <p:txBody>
          <a:bodyPr wrap="square" rtlCol="0">
            <a:spAutoFit/>
          </a:bodyPr>
          <a:lstStyle/>
          <a:p>
            <a:pPr marL="285750" indent="-285750">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Forstyrrelser der vedrører kognitive, emotionelle og sociale funktioner. </a:t>
            </a:r>
          </a:p>
          <a:p>
            <a:pPr marL="285750" indent="-285750">
              <a:buFont typeface="Arial" panose="020B0604020202020204" pitchFamily="34" charset="0"/>
              <a:buChar char="•"/>
            </a:pPr>
            <a:endParaRPr lang="da-DK"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Opfattelsen af sig selv og andre, er ofte præget af, at være fordrejet ift. virkeligheden. </a:t>
            </a:r>
          </a:p>
          <a:p>
            <a:pPr marL="285750" indent="-285750">
              <a:buFont typeface="Arial" panose="020B0604020202020204" pitchFamily="34" charset="0"/>
              <a:buChar char="•"/>
            </a:pPr>
            <a:endParaRPr lang="da-DK"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Udslag af samspillet mellem genetiske- og miljømæssige faktorer</a:t>
            </a:r>
          </a:p>
          <a:p>
            <a:pPr marL="285750" indent="-285750">
              <a:buFont typeface="Arial" panose="020B0604020202020204" pitchFamily="34" charset="0"/>
              <a:buChar char="•"/>
            </a:pPr>
            <a:endParaRPr lang="da-DK"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Udløsende faktor: biologisk sårbarhed og en mere specifik form for opvæksttraume/fejlregulering (miljø)</a:t>
            </a:r>
          </a:p>
          <a:p>
            <a:pPr algn="ctr"/>
            <a:r>
              <a:rPr lang="da-DK" sz="1400" dirty="0" smtClean="0">
                <a:latin typeface="Verdana" panose="020B0604030504040204" pitchFamily="34" charset="0"/>
                <a:ea typeface="Verdana" panose="020B0604030504040204" pitchFamily="34" charset="0"/>
              </a:rPr>
              <a:t>(</a:t>
            </a:r>
            <a:r>
              <a:rPr lang="da-DK" sz="1400" b="1" dirty="0" smtClean="0">
                <a:latin typeface="Verdana" panose="020B0604030504040204" pitchFamily="34" charset="0"/>
                <a:ea typeface="Verdana" panose="020B0604030504040204" pitchFamily="34" charset="0"/>
              </a:rPr>
              <a:t>sårbarhed-stress-modellen</a:t>
            </a:r>
            <a:r>
              <a:rPr lang="da-DK" sz="1400" dirty="0" smtClean="0">
                <a:latin typeface="Verdana" panose="020B0604030504040204" pitchFamily="34" charset="0"/>
                <a:ea typeface="Verdana" panose="020B0604030504040204" pitchFamily="34" charset="0"/>
              </a:rPr>
              <a:t>)</a:t>
            </a:r>
            <a:endParaRPr lang="da-DK" sz="1400" dirty="0">
              <a:latin typeface="Verdana" panose="020B0604030504040204" pitchFamily="34" charset="0"/>
              <a:ea typeface="Verdana" panose="020B0604030504040204" pitchFamily="34" charset="0"/>
            </a:endParaRPr>
          </a:p>
        </p:txBody>
      </p:sp>
      <p:sp>
        <p:nvSpPr>
          <p:cNvPr id="4" name="Tekstfelt 3"/>
          <p:cNvSpPr txBox="1"/>
          <p:nvPr/>
        </p:nvSpPr>
        <p:spPr>
          <a:xfrm>
            <a:off x="4419600" y="1879600"/>
            <a:ext cx="6934200" cy="4893647"/>
          </a:xfrm>
          <a:prstGeom prst="rect">
            <a:avLst/>
          </a:prstGeom>
          <a:solidFill>
            <a:schemeClr val="accent4">
              <a:lumMod val="20000"/>
              <a:lumOff val="80000"/>
            </a:schemeClr>
          </a:solidFill>
          <a:ln w="12700">
            <a:solidFill>
              <a:schemeClr val="tx1"/>
            </a:solidFill>
          </a:ln>
        </p:spPr>
        <p:txBody>
          <a:bodyPr wrap="square" rtlCol="0">
            <a:spAutoFit/>
          </a:bodyPr>
          <a:lstStyle/>
          <a:p>
            <a:pPr algn="ctr"/>
            <a:r>
              <a:rPr lang="da-DK" b="1" dirty="0" smtClean="0">
                <a:latin typeface="Verdana" panose="020B0604030504040204" pitchFamily="34" charset="0"/>
                <a:ea typeface="Verdana" panose="020B0604030504040204" pitchFamily="34" charset="0"/>
              </a:rPr>
              <a:t>Hvordan påvirkes hjernen?</a:t>
            </a:r>
          </a:p>
          <a:p>
            <a:endParaRPr lang="da-DK" dirty="0" smtClean="0">
              <a:latin typeface="Verdana" panose="020B0604030504040204" pitchFamily="34" charset="0"/>
              <a:ea typeface="Verdana" panose="020B0604030504040204" pitchFamily="34" charset="0"/>
            </a:endParaRPr>
          </a:p>
          <a:p>
            <a:r>
              <a:rPr lang="da-DK" dirty="0" smtClean="0">
                <a:latin typeface="Verdana" panose="020B0604030504040204" pitchFamily="34" charset="0"/>
                <a:ea typeface="Verdana" panose="020B0604030504040204" pitchFamily="34" charset="0"/>
              </a:rPr>
              <a:t>Kernesymptom: </a:t>
            </a:r>
            <a:r>
              <a:rPr lang="da-DK" b="1" dirty="0" smtClean="0">
                <a:latin typeface="Verdana" panose="020B0604030504040204" pitchFamily="34" charset="0"/>
                <a:ea typeface="Verdana" panose="020B0604030504040204" pitchFamily="34" charset="0"/>
              </a:rPr>
              <a:t>Emotionelle forstyrrelser:</a:t>
            </a:r>
          </a:p>
          <a:p>
            <a:endParaRPr lang="da-DK" b="1"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600" dirty="0" smtClean="0">
                <a:latin typeface="Verdana" panose="020B0604030504040204" pitchFamily="34" charset="0"/>
                <a:ea typeface="Verdana" panose="020B0604030504040204" pitchFamily="34" charset="0"/>
              </a:rPr>
              <a:t>Svækket impulskontrol og selvreguleringsmekanisme (præfrontal cortex)</a:t>
            </a:r>
          </a:p>
          <a:p>
            <a:endParaRPr lang="da-DK" sz="1600" b="1" dirty="0" smtClean="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600" dirty="0" smtClean="0">
                <a:latin typeface="Verdana" panose="020B0604030504040204" pitchFamily="34" charset="0"/>
                <a:ea typeface="Verdana" panose="020B0604030504040204" pitchFamily="34" charset="0"/>
              </a:rPr>
              <a:t>Nedsat evne til at indgå i og håndtere mellemmenneskelige relationer (hyperaktivitet i det </a:t>
            </a:r>
            <a:r>
              <a:rPr lang="da-DK" sz="1600" dirty="0" err="1" smtClean="0">
                <a:latin typeface="Verdana" panose="020B0604030504040204" pitchFamily="34" charset="0"/>
                <a:ea typeface="Verdana" panose="020B0604030504040204" pitchFamily="34" charset="0"/>
              </a:rPr>
              <a:t>limbiske</a:t>
            </a:r>
            <a:r>
              <a:rPr lang="da-DK" sz="1600" dirty="0" smtClean="0">
                <a:latin typeface="Verdana" panose="020B0604030504040204" pitchFamily="34" charset="0"/>
                <a:ea typeface="Verdana" panose="020B0604030504040204" pitchFamily="34" charset="0"/>
              </a:rPr>
              <a:t> system)</a:t>
            </a:r>
          </a:p>
          <a:p>
            <a:endParaRPr lang="da-DK" sz="1600" dirty="0" smtClean="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600" dirty="0" smtClean="0">
                <a:latin typeface="Verdana" panose="020B0604030504040204" pitchFamily="34" charset="0"/>
                <a:ea typeface="Verdana" panose="020B0604030504040204" pitchFamily="34" charset="0"/>
              </a:rPr>
              <a:t>Social kognition nedsat, primitive forsvarsmekanismer</a:t>
            </a:r>
          </a:p>
          <a:p>
            <a:pPr marL="285750" indent="-285750">
              <a:buFont typeface="Arial" panose="020B0604020202020204" pitchFamily="34" charset="0"/>
              <a:buChar char="•"/>
            </a:pPr>
            <a:endParaRPr lang="da-DK"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600" dirty="0" smtClean="0">
                <a:latin typeface="Verdana" panose="020B0604030504040204" pitchFamily="34" charset="0"/>
                <a:ea typeface="Verdana" panose="020B0604030504040204" pitchFamily="34" charset="0"/>
              </a:rPr>
              <a:t>Lav tolerancetærskel overfor følelsesmæssige </a:t>
            </a:r>
            <a:r>
              <a:rPr lang="da-DK" sz="1600" dirty="0" err="1" smtClean="0">
                <a:latin typeface="Verdana" panose="020B0604030504040204" pitchFamily="34" charset="0"/>
                <a:ea typeface="Verdana" panose="020B0604030504040204" pitchFamily="34" charset="0"/>
              </a:rPr>
              <a:t>stressorer</a:t>
            </a:r>
            <a:r>
              <a:rPr lang="da-DK" sz="1600" dirty="0" smtClean="0">
                <a:latin typeface="Verdana" panose="020B0604030504040204" pitchFamily="34" charset="0"/>
                <a:ea typeface="Verdana" panose="020B0604030504040204" pitchFamily="34" charset="0"/>
              </a:rPr>
              <a:t> (HPA system) sårbar overfor kritik</a:t>
            </a:r>
          </a:p>
          <a:p>
            <a:pPr marL="285750" indent="-285750">
              <a:buFont typeface="Arial" panose="020B0604020202020204" pitchFamily="34" charset="0"/>
              <a:buChar char="•"/>
            </a:pPr>
            <a:endParaRPr lang="da-DK"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600" dirty="0" smtClean="0">
                <a:latin typeface="Verdana" panose="020B0604030504040204" pitchFamily="34" charset="0"/>
                <a:ea typeface="Verdana" panose="020B0604030504040204" pitchFamily="34" charset="0"/>
              </a:rPr>
              <a:t>Nedsat mental fleksibilitet; fx sort/hvid tænkende</a:t>
            </a:r>
          </a:p>
          <a:p>
            <a:endParaRPr lang="da-DK"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600" dirty="0" err="1" smtClean="0">
                <a:latin typeface="Verdana" panose="020B0604030504040204" pitchFamily="34" charset="0"/>
                <a:ea typeface="Verdana" panose="020B0604030504040204" pitchFamily="34" charset="0"/>
              </a:rPr>
              <a:t>Komorbiditet</a:t>
            </a:r>
            <a:r>
              <a:rPr lang="da-DK" sz="1600" dirty="0" smtClean="0">
                <a:latin typeface="Verdana" panose="020B0604030504040204" pitchFamily="34" charset="0"/>
                <a:ea typeface="Verdana" panose="020B0604030504040204" pitchFamily="34" charset="0"/>
              </a:rPr>
              <a:t>: depression, kronisk forstemthed, panikangst, agorafobi og bulimi.</a:t>
            </a:r>
          </a:p>
        </p:txBody>
      </p:sp>
    </p:spTree>
    <p:extLst>
      <p:ext uri="{BB962C8B-B14F-4D97-AF65-F5344CB8AC3E}">
        <p14:creationId xmlns:p14="http://schemas.microsoft.com/office/powerpoint/2010/main" val="143706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 calcmode="lin" valueType="num">
                                      <p:cBhvr additive="base">
                                        <p:cTn id="3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 calcmode="lin" valueType="num">
                                      <p:cBhvr additive="base">
                                        <p:cTn id="3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2" end="2"/>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 calcmode="lin" valueType="num">
                                      <p:cBhvr additive="base">
                                        <p:cTn id="4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
                                            <p:txEl>
                                              <p:pRg st="8" end="8"/>
                                            </p:txEl>
                                          </p:spTgt>
                                        </p:tgtEl>
                                        <p:attrNameLst>
                                          <p:attrName>style.visibility</p:attrName>
                                        </p:attrNameLst>
                                      </p:cBhvr>
                                      <p:to>
                                        <p:strVal val="visible"/>
                                      </p:to>
                                    </p:set>
                                    <p:anim calcmode="lin" valueType="num">
                                      <p:cBhvr additive="base">
                                        <p:cTn id="5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8" end="8"/>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
                                            <p:txEl>
                                              <p:pRg st="10" end="10"/>
                                            </p:txEl>
                                          </p:spTgt>
                                        </p:tgtEl>
                                        <p:attrNameLst>
                                          <p:attrName>style.visibility</p:attrName>
                                        </p:attrNameLst>
                                      </p:cBhvr>
                                      <p:to>
                                        <p:strVal val="visible"/>
                                      </p:to>
                                    </p:set>
                                    <p:anim calcmode="lin" valueType="num">
                                      <p:cBhvr additive="base">
                                        <p:cTn id="55"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
                                            <p:txEl>
                                              <p:pRg st="12" end="12"/>
                                            </p:txEl>
                                          </p:spTgt>
                                        </p:tgtEl>
                                        <p:attrNameLst>
                                          <p:attrName>style.visibility</p:attrName>
                                        </p:attrNameLst>
                                      </p:cBhvr>
                                      <p:to>
                                        <p:strVal val="visible"/>
                                      </p:to>
                                    </p:set>
                                    <p:anim calcmode="lin" valueType="num">
                                      <p:cBhvr additive="base">
                                        <p:cTn id="59"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4">
                                            <p:txEl>
                                              <p:pRg st="14" end="14"/>
                                            </p:txEl>
                                          </p:spTgt>
                                        </p:tgtEl>
                                        <p:attrNameLst>
                                          <p:attrName>style.visibility</p:attrName>
                                        </p:attrNameLst>
                                      </p:cBhvr>
                                      <p:to>
                                        <p:strVal val="visible"/>
                                      </p:to>
                                    </p:set>
                                    <p:anim calcmode="lin" valueType="num">
                                      <p:cBhvr additive="base">
                                        <p:cTn id="63"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w="57150">
            <a:solidFill>
              <a:schemeClr val="accent6">
                <a:lumMod val="75000"/>
              </a:schemeClr>
            </a:solidFill>
          </a:ln>
        </p:spPr>
        <p:txBody>
          <a:bodyPr>
            <a:normAutofit/>
          </a:bodyPr>
          <a:lstStyle/>
          <a:p>
            <a:pPr algn="ctr"/>
            <a:r>
              <a:rPr lang="da-DK" sz="4000" dirty="0" smtClean="0">
                <a:latin typeface="Verdana" panose="020B0604030504040204" pitchFamily="34" charset="0"/>
                <a:ea typeface="Verdana" panose="020B0604030504040204" pitchFamily="34" charset="0"/>
              </a:rPr>
              <a:t>Primitive forsvarsmekanismer</a:t>
            </a:r>
            <a:endParaRPr lang="da-DK" sz="4000" dirty="0">
              <a:latin typeface="Verdana" panose="020B0604030504040204" pitchFamily="34" charset="0"/>
              <a:ea typeface="Verdana" panose="020B0604030504040204" pitchFamily="34" charset="0"/>
            </a:endParaRPr>
          </a:p>
        </p:txBody>
      </p:sp>
      <p:sp>
        <p:nvSpPr>
          <p:cNvPr id="3" name="Tekstfelt 2"/>
          <p:cNvSpPr txBox="1"/>
          <p:nvPr/>
        </p:nvSpPr>
        <p:spPr>
          <a:xfrm>
            <a:off x="944880" y="2153920"/>
            <a:ext cx="10408920" cy="4093428"/>
          </a:xfrm>
          <a:prstGeom prst="rect">
            <a:avLst/>
          </a:prstGeom>
          <a:solidFill>
            <a:schemeClr val="accent1">
              <a:lumMod val="40000"/>
              <a:lumOff val="60000"/>
            </a:schemeClr>
          </a:solidFill>
          <a:ln w="12700">
            <a:solidFill>
              <a:schemeClr val="tx1"/>
            </a:solidFill>
          </a:ln>
        </p:spPr>
        <p:txBody>
          <a:bodyPr wrap="square" rtlCol="0">
            <a:spAutoFit/>
          </a:bodyPr>
          <a:lstStyle/>
          <a:p>
            <a:pPr marL="285750" indent="-285750">
              <a:buFont typeface="Arial" panose="020B0604020202020204" pitchFamily="34" charset="0"/>
              <a:buChar char="•"/>
            </a:pPr>
            <a:r>
              <a:rPr lang="da-DK" sz="2000" b="1" dirty="0" smtClean="0">
                <a:latin typeface="Verdana" panose="020B0604030504040204" pitchFamily="34" charset="0"/>
                <a:ea typeface="Verdana" panose="020B0604030504040204" pitchFamily="34" charset="0"/>
              </a:rPr>
              <a:t>Idealisering: </a:t>
            </a:r>
            <a:r>
              <a:rPr lang="da-DK" sz="2000" dirty="0" smtClean="0">
                <a:latin typeface="Verdana" panose="020B0604030504040204" pitchFamily="34" charset="0"/>
                <a:ea typeface="Verdana" panose="020B0604030504040204" pitchFamily="34" charset="0"/>
              </a:rPr>
              <a:t>Tilskriver overdrevent positive egenskaber til sig selv eller andre</a:t>
            </a:r>
          </a:p>
          <a:p>
            <a:pPr marL="285750" indent="-285750">
              <a:buFont typeface="Arial" panose="020B0604020202020204" pitchFamily="34" charset="0"/>
              <a:buChar char="•"/>
            </a:pPr>
            <a:endParaRPr lang="da-DK" sz="20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2000" b="1" dirty="0" smtClean="0">
                <a:latin typeface="Verdana" panose="020B0604030504040204" pitchFamily="34" charset="0"/>
                <a:ea typeface="Verdana" panose="020B0604030504040204" pitchFamily="34" charset="0"/>
              </a:rPr>
              <a:t>Devaluering:</a:t>
            </a:r>
            <a:r>
              <a:rPr lang="da-DK" sz="2000" dirty="0" smtClean="0">
                <a:latin typeface="Verdana" panose="020B0604030504040204" pitchFamily="34" charset="0"/>
                <a:ea typeface="Verdana" panose="020B0604030504040204" pitchFamily="34" charset="0"/>
              </a:rPr>
              <a:t> Tilskriver overdrevent negative egenskaber </a:t>
            </a:r>
            <a:r>
              <a:rPr lang="da-DK" sz="2000" dirty="0">
                <a:latin typeface="Verdana" panose="020B0604030504040204" pitchFamily="34" charset="0"/>
                <a:ea typeface="Verdana" panose="020B0604030504040204" pitchFamily="34" charset="0"/>
              </a:rPr>
              <a:t>til sig selv eller </a:t>
            </a:r>
            <a:r>
              <a:rPr lang="da-DK" sz="2000" dirty="0" smtClean="0">
                <a:latin typeface="Verdana" panose="020B0604030504040204" pitchFamily="34" charset="0"/>
                <a:ea typeface="Verdana" panose="020B0604030504040204" pitchFamily="34" charset="0"/>
              </a:rPr>
              <a:t>andre</a:t>
            </a:r>
          </a:p>
          <a:p>
            <a:pPr marL="285750" indent="-285750">
              <a:buFont typeface="Arial" panose="020B0604020202020204" pitchFamily="34" charset="0"/>
              <a:buChar char="•"/>
            </a:pPr>
            <a:endParaRPr lang="da-DK" sz="2000" b="1"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2000" b="1" dirty="0" smtClean="0">
                <a:latin typeface="Verdana" panose="020B0604030504040204" pitchFamily="34" charset="0"/>
                <a:ea typeface="Verdana" panose="020B0604030504040204" pitchFamily="34" charset="0"/>
              </a:rPr>
              <a:t>Splitting: </a:t>
            </a:r>
            <a:r>
              <a:rPr lang="da-DK" sz="2000" dirty="0" smtClean="0">
                <a:latin typeface="Verdana" panose="020B0604030504040204" pitchFamily="34" charset="0"/>
                <a:ea typeface="Verdana" panose="020B0604030504040204" pitchFamily="34" charset="0"/>
              </a:rPr>
              <a:t>Når personen skiftevis oplever sig selv og/eller andre devalueret eller idealiseret. Verden som sort/hvid</a:t>
            </a:r>
          </a:p>
          <a:p>
            <a:pPr marL="285750" indent="-285750">
              <a:buFont typeface="Arial" panose="020B0604020202020204" pitchFamily="34" charset="0"/>
              <a:buChar char="•"/>
            </a:pPr>
            <a:endParaRPr lang="da-DK" sz="2000" b="1"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2000" b="1" dirty="0" smtClean="0">
                <a:latin typeface="Verdana" panose="020B0604030504040204" pitchFamily="34" charset="0"/>
                <a:ea typeface="Verdana" panose="020B0604030504040204" pitchFamily="34" charset="0"/>
              </a:rPr>
              <a:t>Projektion: </a:t>
            </a:r>
            <a:r>
              <a:rPr lang="da-DK" sz="2000" dirty="0" smtClean="0">
                <a:latin typeface="Verdana" panose="020B0604030504040204" pitchFamily="34" charset="0"/>
                <a:ea typeface="Verdana" panose="020B0604030504040204" pitchFamily="34" charset="0"/>
              </a:rPr>
              <a:t>Når egne følelser skifter ejermand</a:t>
            </a:r>
          </a:p>
          <a:p>
            <a:pPr marL="285750" indent="-285750">
              <a:buFont typeface="Arial" panose="020B0604020202020204" pitchFamily="34" charset="0"/>
              <a:buChar char="•"/>
            </a:pPr>
            <a:endParaRPr lang="da-DK" sz="2000" b="1"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2000" b="1" dirty="0" smtClean="0">
                <a:latin typeface="Verdana" panose="020B0604030504040204" pitchFamily="34" charset="0"/>
                <a:ea typeface="Verdana" panose="020B0604030504040204" pitchFamily="34" charset="0"/>
              </a:rPr>
              <a:t>Projektiv identifikation: </a:t>
            </a:r>
            <a:r>
              <a:rPr lang="da-DK" sz="2000" dirty="0" smtClean="0">
                <a:latin typeface="Verdana" panose="020B0604030504040204" pitchFamily="34" charset="0"/>
                <a:ea typeface="Verdana" panose="020B0604030504040204" pitchFamily="34" charset="0"/>
              </a:rPr>
              <a:t>Når følelser skifter ejermand og modtageren opfører sig i overensstemmelse med projektionen. </a:t>
            </a:r>
            <a:endParaRPr lang="da-DK" sz="20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723171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w="57150">
            <a:solidFill>
              <a:schemeClr val="accent6">
                <a:lumMod val="75000"/>
              </a:schemeClr>
            </a:solidFill>
          </a:ln>
        </p:spPr>
        <p:txBody>
          <a:bodyPr/>
          <a:lstStyle/>
          <a:p>
            <a:r>
              <a:rPr lang="da-DK" dirty="0" smtClean="0"/>
              <a:t> </a:t>
            </a:r>
            <a:r>
              <a:rPr lang="da-DK" sz="4000" dirty="0" smtClean="0">
                <a:latin typeface="Verdana" panose="020B0604030504040204" pitchFamily="34" charset="0"/>
                <a:ea typeface="Verdana" panose="020B0604030504040204" pitchFamily="34" charset="0"/>
              </a:rPr>
              <a:t>Bordeline – behandling og tilgang </a:t>
            </a:r>
            <a:endParaRPr lang="da-DK" sz="4000" dirty="0">
              <a:latin typeface="Verdana" panose="020B0604030504040204" pitchFamily="34" charset="0"/>
              <a:ea typeface="Verdana" panose="020B0604030504040204" pitchFamily="34" charset="0"/>
            </a:endParaRPr>
          </a:p>
        </p:txBody>
      </p:sp>
      <p:sp>
        <p:nvSpPr>
          <p:cNvPr id="3" name="Tekstfelt 2"/>
          <p:cNvSpPr txBox="1"/>
          <p:nvPr/>
        </p:nvSpPr>
        <p:spPr>
          <a:xfrm>
            <a:off x="838200" y="1971040"/>
            <a:ext cx="3764280" cy="4770537"/>
          </a:xfrm>
          <a:prstGeom prst="rect">
            <a:avLst/>
          </a:prstGeom>
          <a:solidFill>
            <a:schemeClr val="accent1">
              <a:lumMod val="40000"/>
              <a:lumOff val="60000"/>
            </a:schemeClr>
          </a:solidFill>
          <a:ln w="12700">
            <a:solidFill>
              <a:schemeClr val="tx1"/>
            </a:solidFill>
          </a:ln>
        </p:spPr>
        <p:txBody>
          <a:bodyPr wrap="square" rtlCol="0">
            <a:spAutoFit/>
          </a:bodyPr>
          <a:lstStyle/>
          <a:p>
            <a:pPr marL="285750" indent="-285750">
              <a:buFont typeface="Arial" panose="020B0604020202020204" pitchFamily="34" charset="0"/>
              <a:buChar char="•"/>
            </a:pPr>
            <a:r>
              <a:rPr lang="da-DK" sz="1600" dirty="0" smtClean="0">
                <a:latin typeface="Verdana" panose="020B0604030504040204" pitchFamily="34" charset="0"/>
                <a:ea typeface="Verdana" panose="020B0604030504040204" pitchFamily="34" charset="0"/>
              </a:rPr>
              <a:t>Bordeline = for lav mængde af serotonin.</a:t>
            </a:r>
          </a:p>
          <a:p>
            <a:pPr marL="285750" indent="-285750">
              <a:buFont typeface="Arial" panose="020B0604020202020204" pitchFamily="34" charset="0"/>
              <a:buChar char="•"/>
            </a:pPr>
            <a:endParaRPr lang="da-DK"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600" dirty="0" smtClean="0">
                <a:latin typeface="Verdana" panose="020B0604030504040204" pitchFamily="34" charset="0"/>
                <a:ea typeface="Verdana" panose="020B0604030504040204" pitchFamily="34" charset="0"/>
              </a:rPr>
              <a:t>Medicinsk behandling anses som værende af støttende karakter, oftest ved </a:t>
            </a:r>
            <a:r>
              <a:rPr lang="da-DK" sz="1600" dirty="0" err="1" smtClean="0">
                <a:latin typeface="Verdana" panose="020B0604030504040204" pitchFamily="34" charset="0"/>
                <a:ea typeface="Verdana" panose="020B0604030504040204" pitchFamily="34" charset="0"/>
              </a:rPr>
              <a:t>komorbiditet</a:t>
            </a:r>
            <a:r>
              <a:rPr lang="da-DK" sz="1600" dirty="0" smtClean="0">
                <a:latin typeface="Verdana" panose="020B0604030504040204" pitchFamily="34" charset="0"/>
                <a:ea typeface="Verdana" panose="020B0604030504040204" pitchFamily="34" charset="0"/>
              </a:rPr>
              <a:t>. </a:t>
            </a:r>
          </a:p>
          <a:p>
            <a:pPr marL="285750" indent="-285750">
              <a:buFont typeface="Arial" panose="020B0604020202020204" pitchFamily="34" charset="0"/>
              <a:buChar char="•"/>
            </a:pPr>
            <a:endParaRPr lang="da-DK"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600" dirty="0" err="1" smtClean="0">
                <a:latin typeface="Verdana" panose="020B0604030504040204" pitchFamily="34" charset="0"/>
                <a:ea typeface="Verdana" panose="020B0604030504040204" pitchFamily="34" charset="0"/>
              </a:rPr>
              <a:t>Antidepressiva</a:t>
            </a:r>
            <a:r>
              <a:rPr lang="da-DK" sz="1600" dirty="0" smtClean="0">
                <a:latin typeface="Verdana" panose="020B0604030504040204" pitchFamily="34" charset="0"/>
                <a:ea typeface="Verdana" panose="020B0604030504040204" pitchFamily="34" charset="0"/>
              </a:rPr>
              <a:t> SSRI* = hæmmer specifikt optagelsen af signalstoffet serotonin i nervecellen. </a:t>
            </a:r>
          </a:p>
          <a:p>
            <a:endParaRPr lang="da-DK" sz="1600" dirty="0">
              <a:latin typeface="Verdana" panose="020B0604030504040204" pitchFamily="34" charset="0"/>
              <a:ea typeface="Verdana" panose="020B0604030504040204" pitchFamily="34" charset="0"/>
            </a:endParaRPr>
          </a:p>
          <a:p>
            <a:pPr algn="ctr"/>
            <a:r>
              <a:rPr lang="da-DK" sz="1600" dirty="0" smtClean="0">
                <a:latin typeface="Verdana" panose="020B0604030504040204" pitchFamily="34" charset="0"/>
                <a:ea typeface="Verdana" panose="020B0604030504040204" pitchFamily="34" charset="0"/>
              </a:rPr>
              <a:t>Foretrækkes da SSRI modvirker angst, mindsker virkningen af stress og er relativt ufarlige v. overdosering</a:t>
            </a:r>
          </a:p>
          <a:p>
            <a:endParaRPr lang="da-DK" sz="1600" dirty="0" smtClean="0">
              <a:latin typeface="Verdana" panose="020B0604030504040204" pitchFamily="34" charset="0"/>
              <a:ea typeface="Verdana" panose="020B0604030504040204" pitchFamily="34" charset="0"/>
            </a:endParaRPr>
          </a:p>
          <a:p>
            <a:endParaRPr lang="da-DK" sz="1600" dirty="0">
              <a:latin typeface="Verdana" panose="020B0604030504040204" pitchFamily="34" charset="0"/>
              <a:ea typeface="Verdana" panose="020B0604030504040204" pitchFamily="34" charset="0"/>
            </a:endParaRPr>
          </a:p>
        </p:txBody>
      </p:sp>
      <p:sp>
        <p:nvSpPr>
          <p:cNvPr id="5" name="Tekstfelt 4"/>
          <p:cNvSpPr txBox="1"/>
          <p:nvPr/>
        </p:nvSpPr>
        <p:spPr>
          <a:xfrm>
            <a:off x="5201920" y="1971040"/>
            <a:ext cx="6151880" cy="4770537"/>
          </a:xfrm>
          <a:prstGeom prst="rect">
            <a:avLst/>
          </a:prstGeom>
          <a:solidFill>
            <a:schemeClr val="accent4">
              <a:lumMod val="20000"/>
              <a:lumOff val="80000"/>
            </a:schemeClr>
          </a:solidFill>
          <a:ln w="12700">
            <a:solidFill>
              <a:schemeClr val="tx1"/>
            </a:solidFill>
          </a:ln>
        </p:spPr>
        <p:txBody>
          <a:bodyPr wrap="square" rtlCol="0">
            <a:spAutoFit/>
          </a:bodyPr>
          <a:lstStyle/>
          <a:p>
            <a:endParaRPr lang="da-DK"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600" dirty="0">
                <a:latin typeface="Verdana" panose="020B0604030504040204" pitchFamily="34" charset="0"/>
                <a:ea typeface="Verdana" panose="020B0604030504040204" pitchFamily="34" charset="0"/>
              </a:rPr>
              <a:t>Recovery – væsentligste bidrag, </a:t>
            </a:r>
          </a:p>
          <a:p>
            <a:pPr marL="285750" indent="-285750">
              <a:buFont typeface="Arial" panose="020B0604020202020204" pitchFamily="34" charset="0"/>
              <a:buChar char="•"/>
            </a:pPr>
            <a:endParaRPr lang="da-DK"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600" dirty="0">
                <a:latin typeface="Verdana" panose="020B0604030504040204" pitchFamily="34" charset="0"/>
                <a:ea typeface="Verdana" panose="020B0604030504040204" pitchFamily="34" charset="0"/>
              </a:rPr>
              <a:t>Fokus på </a:t>
            </a:r>
            <a:r>
              <a:rPr lang="da-DK" sz="1600" dirty="0" smtClean="0">
                <a:latin typeface="Verdana" panose="020B0604030504040204" pitchFamily="34" charset="0"/>
                <a:ea typeface="Verdana" panose="020B0604030504040204" pitchFamily="34" charset="0"/>
              </a:rPr>
              <a:t>livshistorien; tilknytningsforstyrrelser, traumer, misbrug </a:t>
            </a:r>
            <a:r>
              <a:rPr lang="da-DK" sz="1600" dirty="0" err="1" smtClean="0">
                <a:latin typeface="Verdana" panose="020B0604030504040204" pitchFamily="34" charset="0"/>
                <a:ea typeface="Verdana" panose="020B0604030504040204" pitchFamily="34" charset="0"/>
              </a:rPr>
              <a:t>osv</a:t>
            </a:r>
            <a:r>
              <a:rPr lang="da-DK" sz="1600" dirty="0">
                <a:latin typeface="Verdana" panose="020B0604030504040204" pitchFamily="34" charset="0"/>
                <a:ea typeface="Verdana" panose="020B0604030504040204" pitchFamily="34" charset="0"/>
              </a:rPr>
              <a:t>?</a:t>
            </a:r>
            <a:r>
              <a:rPr lang="da-DK" sz="1600" dirty="0" smtClean="0">
                <a:latin typeface="Verdana" panose="020B0604030504040204" pitchFamily="34" charset="0"/>
                <a:ea typeface="Verdana" panose="020B0604030504040204" pitchFamily="34" charset="0"/>
              </a:rPr>
              <a:t> Beskyttende faktorer. </a:t>
            </a:r>
            <a:endParaRPr lang="da-DK" sz="1600" dirty="0">
              <a:latin typeface="Verdana" panose="020B0604030504040204" pitchFamily="34" charset="0"/>
              <a:ea typeface="Verdana" panose="020B0604030504040204" pitchFamily="34" charset="0"/>
            </a:endParaRPr>
          </a:p>
          <a:p>
            <a:endParaRPr lang="da-DK"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600" dirty="0" err="1" smtClean="0">
                <a:latin typeface="Verdana" panose="020B0604030504040204" pitchFamily="34" charset="0"/>
                <a:ea typeface="Verdana" panose="020B0604030504040204" pitchFamily="34" charset="0"/>
              </a:rPr>
              <a:t>Psykoedukation</a:t>
            </a:r>
            <a:endParaRPr lang="da-DK" sz="1600" dirty="0" smtClean="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da-DK"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600" dirty="0" err="1" smtClean="0">
                <a:latin typeface="Verdana" panose="020B0604030504040204" pitchFamily="34" charset="0"/>
                <a:ea typeface="Verdana" panose="020B0604030504040204" pitchFamily="34" charset="0"/>
              </a:rPr>
              <a:t>Relationspædagogik</a:t>
            </a:r>
            <a:r>
              <a:rPr lang="da-DK" sz="1600" dirty="0" smtClean="0">
                <a:latin typeface="Verdana" panose="020B0604030504040204" pitchFamily="34" charset="0"/>
                <a:ea typeface="Verdana" panose="020B0604030504040204" pitchFamily="34" charset="0"/>
              </a:rPr>
              <a:t>, viden om forsvarsmekanismer,  OAS (</a:t>
            </a:r>
            <a:r>
              <a:rPr lang="da-DK" sz="1600" dirty="0" err="1" smtClean="0">
                <a:latin typeface="Verdana" panose="020B0604030504040204" pitchFamily="34" charset="0"/>
                <a:ea typeface="Verdana" panose="020B0604030504040204" pitchFamily="34" charset="0"/>
              </a:rPr>
              <a:t>salutogent</a:t>
            </a:r>
            <a:r>
              <a:rPr lang="da-DK" sz="1600" dirty="0" smtClean="0">
                <a:latin typeface="Verdana" panose="020B0604030504040204" pitchFamily="34" charset="0"/>
                <a:ea typeface="Verdana" panose="020B0604030504040204" pitchFamily="34" charset="0"/>
              </a:rPr>
              <a:t> perspektiv)</a:t>
            </a:r>
          </a:p>
          <a:p>
            <a:pPr marL="285750" indent="-285750">
              <a:buFont typeface="Arial" panose="020B0604020202020204" pitchFamily="34" charset="0"/>
              <a:buChar char="•"/>
            </a:pPr>
            <a:endParaRPr lang="da-DK"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600" dirty="0" smtClean="0">
                <a:latin typeface="Verdana" panose="020B0604030504040204" pitchFamily="34" charset="0"/>
                <a:ea typeface="Verdana" panose="020B0604030504040204" pitchFamily="34" charset="0"/>
              </a:rPr>
              <a:t>Individuel/gruppeterapi herunder fx: </a:t>
            </a:r>
          </a:p>
          <a:p>
            <a:r>
              <a:rPr lang="da-DK" sz="1600" dirty="0" smtClean="0">
                <a:latin typeface="Verdana" panose="020B0604030504040204" pitchFamily="34" charset="0"/>
                <a:ea typeface="Verdana" panose="020B0604030504040204" pitchFamily="34" charset="0"/>
              </a:rPr>
              <a:t>	</a:t>
            </a:r>
          </a:p>
          <a:p>
            <a:pPr algn="ctr"/>
            <a:r>
              <a:rPr lang="da-DK" sz="1600" dirty="0" smtClean="0">
                <a:latin typeface="Verdana" panose="020B0604030504040204" pitchFamily="34" charset="0"/>
                <a:ea typeface="Verdana" panose="020B0604030504040204" pitchFamily="34" charset="0"/>
              </a:rPr>
              <a:t>Miljø-, psykoterapi (narrativ og </a:t>
            </a:r>
            <a:r>
              <a:rPr lang="da-DK" sz="1600" dirty="0" err="1" smtClean="0">
                <a:latin typeface="Verdana" panose="020B0604030504040204" pitchFamily="34" charset="0"/>
                <a:ea typeface="Verdana" panose="020B0604030504040204" pitchFamily="34" charset="0"/>
              </a:rPr>
              <a:t>kognitv</a:t>
            </a:r>
            <a:r>
              <a:rPr lang="da-DK" sz="1600" dirty="0" smtClean="0">
                <a:latin typeface="Verdana" panose="020B0604030504040204" pitchFamily="34" charset="0"/>
                <a:ea typeface="Verdana" panose="020B0604030504040204" pitchFamily="34" charset="0"/>
              </a:rPr>
              <a:t> tilgang ) social/praktisk færdighedstræning</a:t>
            </a:r>
          </a:p>
          <a:p>
            <a:pPr algn="ctr"/>
            <a:endParaRPr lang="da-DK" sz="1600" dirty="0" smtClean="0">
              <a:latin typeface="Verdana" panose="020B0604030504040204" pitchFamily="34" charset="0"/>
              <a:ea typeface="Verdana" panose="020B0604030504040204" pitchFamily="34" charset="0"/>
            </a:endParaRPr>
          </a:p>
          <a:p>
            <a:pPr algn="ctr"/>
            <a:r>
              <a:rPr lang="da-DK" sz="1600" dirty="0">
                <a:latin typeface="Verdana" panose="020B0604030504040204" pitchFamily="34" charset="0"/>
                <a:ea typeface="Verdana" panose="020B0604030504040204" pitchFamily="34" charset="0"/>
              </a:rPr>
              <a:t>Der arbejdes med indsigt i egen situation, redskaber/kompenserende strategier/færdigheder, nye mønstre, bedre funktions- og/eller erhvervsevne </a:t>
            </a:r>
          </a:p>
        </p:txBody>
      </p:sp>
      <p:sp>
        <p:nvSpPr>
          <p:cNvPr id="4" name="Tekstfelt 3"/>
          <p:cNvSpPr txBox="1"/>
          <p:nvPr/>
        </p:nvSpPr>
        <p:spPr>
          <a:xfrm>
            <a:off x="414020" y="6372245"/>
            <a:ext cx="4612640" cy="369332"/>
          </a:xfrm>
          <a:prstGeom prst="rect">
            <a:avLst/>
          </a:prstGeom>
          <a:noFill/>
        </p:spPr>
        <p:txBody>
          <a:bodyPr wrap="square" rtlCol="0">
            <a:spAutoFit/>
          </a:bodyPr>
          <a:lstStyle/>
          <a:p>
            <a:pPr algn="ctr"/>
            <a:r>
              <a:rPr lang="da-DK" dirty="0" smtClean="0"/>
              <a:t>*Serotonin Specifikke </a:t>
            </a:r>
            <a:r>
              <a:rPr lang="da-DK" dirty="0" err="1" smtClean="0"/>
              <a:t>Reuptake</a:t>
            </a:r>
            <a:r>
              <a:rPr lang="da-DK" dirty="0" smtClean="0"/>
              <a:t> Inhibitor</a:t>
            </a:r>
            <a:endParaRPr lang="da-DK" dirty="0"/>
          </a:p>
        </p:txBody>
      </p:sp>
    </p:spTree>
    <p:extLst>
      <p:ext uri="{BB962C8B-B14F-4D97-AF65-F5344CB8AC3E}">
        <p14:creationId xmlns:p14="http://schemas.microsoft.com/office/powerpoint/2010/main" val="14092275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w="57150">
            <a:solidFill>
              <a:schemeClr val="accent6">
                <a:lumMod val="75000"/>
              </a:schemeClr>
            </a:solidFill>
          </a:ln>
        </p:spPr>
        <p:txBody>
          <a:bodyPr>
            <a:normAutofit/>
          </a:bodyPr>
          <a:lstStyle/>
          <a:p>
            <a:pPr algn="ctr"/>
            <a:r>
              <a:rPr lang="da-DK" sz="4000" dirty="0" smtClean="0">
                <a:latin typeface="Verdana" panose="020B0604030504040204" pitchFamily="34" charset="0"/>
                <a:ea typeface="Verdana" panose="020B0604030504040204" pitchFamily="34" charset="0"/>
              </a:rPr>
              <a:t>Depression  </a:t>
            </a:r>
            <a:endParaRPr lang="da-DK" sz="4000" dirty="0">
              <a:latin typeface="Verdana" panose="020B0604030504040204" pitchFamily="34" charset="0"/>
              <a:ea typeface="Verdana" panose="020B0604030504040204" pitchFamily="34" charset="0"/>
            </a:endParaRPr>
          </a:p>
        </p:txBody>
      </p:sp>
      <p:sp>
        <p:nvSpPr>
          <p:cNvPr id="3" name="Tekstfelt 2"/>
          <p:cNvSpPr txBox="1"/>
          <p:nvPr/>
        </p:nvSpPr>
        <p:spPr>
          <a:xfrm>
            <a:off x="838200" y="1879600"/>
            <a:ext cx="2799080" cy="4401205"/>
          </a:xfrm>
          <a:prstGeom prst="rect">
            <a:avLst/>
          </a:prstGeom>
          <a:solidFill>
            <a:schemeClr val="accent1">
              <a:lumMod val="40000"/>
              <a:lumOff val="60000"/>
            </a:schemeClr>
          </a:solidFill>
          <a:ln w="12700">
            <a:solidFill>
              <a:schemeClr val="tx1"/>
            </a:solidFill>
          </a:ln>
        </p:spPr>
        <p:txBody>
          <a:bodyPr wrap="square" rtlCol="0">
            <a:spAutoFit/>
          </a:bodyPr>
          <a:lstStyle/>
          <a:p>
            <a:pPr marL="285750" indent="-285750">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Forstyrrelser der vedrører stemningsleje, kropslige, kognitive og sociale funktioner. </a:t>
            </a:r>
          </a:p>
          <a:p>
            <a:pPr marL="285750" indent="-285750">
              <a:buFont typeface="Arial" panose="020B0604020202020204" pitchFamily="34" charset="0"/>
              <a:buChar char="•"/>
            </a:pPr>
            <a:endParaRPr lang="da-DK"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kan skyldes en forstyrrelse i CNS (signalstoffer – ”GABA-bremsen”)</a:t>
            </a:r>
          </a:p>
          <a:p>
            <a:pPr marL="285750" indent="-285750">
              <a:buFont typeface="Arial" panose="020B0604020202020204" pitchFamily="34" charset="0"/>
              <a:buChar char="•"/>
            </a:pPr>
            <a:endParaRPr lang="da-DK"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Psykologiske, biologiske og sociale </a:t>
            </a:r>
            <a:r>
              <a:rPr lang="da-DK" sz="1400" dirty="0">
                <a:latin typeface="Verdana" panose="020B0604030504040204" pitchFamily="34" charset="0"/>
                <a:ea typeface="Verdana" panose="020B0604030504040204" pitchFamily="34" charset="0"/>
              </a:rPr>
              <a:t>faktorer </a:t>
            </a:r>
            <a:r>
              <a:rPr lang="da-DK" sz="1400" dirty="0" smtClean="0">
                <a:latin typeface="Verdana" panose="020B0604030504040204" pitchFamily="34" charset="0"/>
                <a:ea typeface="Verdana" panose="020B0604030504040204" pitchFamily="34" charset="0"/>
              </a:rPr>
              <a:t>spiller en rolle</a:t>
            </a:r>
          </a:p>
          <a:p>
            <a:pPr marL="285750" indent="-285750">
              <a:buFont typeface="Arial" panose="020B0604020202020204" pitchFamily="34" charset="0"/>
              <a:buChar char="•"/>
            </a:pPr>
            <a:endParaRPr lang="da-DK"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Udløsende faktorer, traumer, livsomstændigheder</a:t>
            </a:r>
          </a:p>
          <a:p>
            <a:pPr marL="285750" indent="-285750">
              <a:buFont typeface="Arial" panose="020B0604020202020204" pitchFamily="34" charset="0"/>
              <a:buChar char="•"/>
            </a:pPr>
            <a:endParaRPr lang="da-DK" sz="1400" dirty="0" smtClean="0">
              <a:latin typeface="Verdana" panose="020B0604030504040204" pitchFamily="34" charset="0"/>
              <a:ea typeface="Verdana" panose="020B0604030504040204" pitchFamily="34" charset="0"/>
            </a:endParaRPr>
          </a:p>
          <a:p>
            <a:pPr algn="ctr"/>
            <a:r>
              <a:rPr lang="da-DK" sz="1400" dirty="0" smtClean="0">
                <a:latin typeface="Verdana" panose="020B0604030504040204" pitchFamily="34" charset="0"/>
                <a:ea typeface="Verdana" panose="020B0604030504040204" pitchFamily="34" charset="0"/>
              </a:rPr>
              <a:t>(</a:t>
            </a:r>
            <a:r>
              <a:rPr lang="da-DK" sz="1400" b="1" dirty="0" smtClean="0">
                <a:latin typeface="Verdana" panose="020B0604030504040204" pitchFamily="34" charset="0"/>
                <a:ea typeface="Verdana" panose="020B0604030504040204" pitchFamily="34" charset="0"/>
              </a:rPr>
              <a:t>sårbarhed-stress-modellen</a:t>
            </a:r>
            <a:r>
              <a:rPr lang="da-DK" sz="1400" dirty="0" smtClean="0">
                <a:latin typeface="Verdana" panose="020B0604030504040204" pitchFamily="34" charset="0"/>
                <a:ea typeface="Verdana" panose="020B0604030504040204" pitchFamily="34" charset="0"/>
              </a:rPr>
              <a:t>)</a:t>
            </a:r>
            <a:endParaRPr lang="da-DK" sz="1400" dirty="0">
              <a:latin typeface="Verdana" panose="020B0604030504040204" pitchFamily="34" charset="0"/>
              <a:ea typeface="Verdana" panose="020B0604030504040204" pitchFamily="34" charset="0"/>
            </a:endParaRPr>
          </a:p>
        </p:txBody>
      </p:sp>
      <p:sp>
        <p:nvSpPr>
          <p:cNvPr id="4" name="Tekstfelt 3"/>
          <p:cNvSpPr txBox="1"/>
          <p:nvPr/>
        </p:nvSpPr>
        <p:spPr>
          <a:xfrm>
            <a:off x="4419600" y="1879600"/>
            <a:ext cx="6934200" cy="4924425"/>
          </a:xfrm>
          <a:prstGeom prst="rect">
            <a:avLst/>
          </a:prstGeom>
          <a:solidFill>
            <a:schemeClr val="accent4">
              <a:lumMod val="20000"/>
              <a:lumOff val="80000"/>
            </a:schemeClr>
          </a:solidFill>
          <a:ln w="12700">
            <a:solidFill>
              <a:schemeClr val="tx1"/>
            </a:solidFill>
          </a:ln>
        </p:spPr>
        <p:txBody>
          <a:bodyPr wrap="square" rtlCol="0">
            <a:spAutoFit/>
          </a:bodyPr>
          <a:lstStyle/>
          <a:p>
            <a:pPr algn="ctr"/>
            <a:r>
              <a:rPr lang="da-DK" b="1" dirty="0" smtClean="0">
                <a:latin typeface="Verdana" panose="020B0604030504040204" pitchFamily="34" charset="0"/>
                <a:ea typeface="Verdana" panose="020B0604030504040204" pitchFamily="34" charset="0"/>
              </a:rPr>
              <a:t>Hvordan påvirkes hjernen?</a:t>
            </a:r>
          </a:p>
          <a:p>
            <a:endParaRPr lang="da-DK" dirty="0" smtClean="0">
              <a:latin typeface="Verdana" panose="020B0604030504040204" pitchFamily="34" charset="0"/>
              <a:ea typeface="Verdana" panose="020B0604030504040204" pitchFamily="34" charset="0"/>
            </a:endParaRPr>
          </a:p>
          <a:p>
            <a:r>
              <a:rPr lang="da-DK" b="1" dirty="0" smtClean="0">
                <a:latin typeface="Verdana" panose="020B0604030504040204" pitchFamily="34" charset="0"/>
                <a:ea typeface="Verdana" panose="020B0604030504040204" pitchFamily="34" charset="0"/>
              </a:rPr>
              <a:t>Kernesymptom</a:t>
            </a:r>
            <a:r>
              <a:rPr lang="da-DK" dirty="0" smtClean="0">
                <a:latin typeface="Verdana" panose="020B0604030504040204" pitchFamily="34" charset="0"/>
                <a:ea typeface="Verdana" panose="020B0604030504040204" pitchFamily="34" charset="0"/>
              </a:rPr>
              <a:t>: nedtrykthed, nedsat lyst eller interesser, nedsat energi eller øget </a:t>
            </a:r>
            <a:r>
              <a:rPr lang="da-DK" dirty="0" err="1" smtClean="0">
                <a:latin typeface="Verdana" panose="020B0604030504040204" pitchFamily="34" charset="0"/>
                <a:ea typeface="Verdana" panose="020B0604030504040204" pitchFamily="34" charset="0"/>
              </a:rPr>
              <a:t>trætbarhed</a:t>
            </a:r>
            <a:r>
              <a:rPr lang="da-DK" dirty="0" smtClean="0">
                <a:latin typeface="Verdana" panose="020B0604030504040204" pitchFamily="34" charset="0"/>
                <a:ea typeface="Verdana" panose="020B0604030504040204" pitchFamily="34" charset="0"/>
              </a:rPr>
              <a:t>.</a:t>
            </a:r>
          </a:p>
          <a:p>
            <a:endParaRPr lang="da-DK"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600" dirty="0" smtClean="0">
                <a:latin typeface="Verdana" panose="020B0604030504040204" pitchFamily="34" charset="0"/>
                <a:ea typeface="Verdana" panose="020B0604030504040204" pitchFamily="34" charset="0"/>
              </a:rPr>
              <a:t>Svækkede kognitive funktioner (forandringer i den hvide substans)</a:t>
            </a:r>
          </a:p>
          <a:p>
            <a:endParaRPr lang="da-DK" sz="1600" dirty="0" smtClean="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600" dirty="0" smtClean="0">
                <a:latin typeface="Verdana" panose="020B0604030504040204" pitchFamily="34" charset="0"/>
                <a:ea typeface="Verdana" panose="020B0604030504040204" pitchFamily="34" charset="0"/>
              </a:rPr>
              <a:t>Opmærksomhed- og hukommelsesbesvær (</a:t>
            </a:r>
            <a:r>
              <a:rPr lang="da-DK" sz="1600" dirty="0" err="1" smtClean="0">
                <a:latin typeface="Verdana" panose="020B0604030504040204" pitchFamily="34" charset="0"/>
                <a:ea typeface="Verdana" panose="020B0604030504040204" pitchFamily="34" charset="0"/>
              </a:rPr>
              <a:t>hippocampus</a:t>
            </a:r>
            <a:r>
              <a:rPr lang="da-DK" sz="1600" dirty="0" smtClean="0">
                <a:latin typeface="Verdana" panose="020B0604030504040204" pitchFamily="34" charset="0"/>
                <a:ea typeface="Verdana" panose="020B0604030504040204" pitchFamily="34" charset="0"/>
              </a:rPr>
              <a:t> skrumper) </a:t>
            </a:r>
          </a:p>
          <a:p>
            <a:endParaRPr lang="da-DK" sz="1600" dirty="0" smtClean="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600" dirty="0" smtClean="0">
                <a:latin typeface="Verdana" panose="020B0604030504040204" pitchFamily="34" charset="0"/>
                <a:ea typeface="Verdana" panose="020B0604030504040204" pitchFamily="34" charset="0"/>
              </a:rPr>
              <a:t>Social kognition nedsat (nedsat </a:t>
            </a:r>
            <a:r>
              <a:rPr lang="da-DK" sz="1600" dirty="0" err="1" smtClean="0">
                <a:latin typeface="Verdana" panose="020B0604030504040204" pitchFamily="34" charset="0"/>
                <a:ea typeface="Verdana" panose="020B0604030504040204" pitchFamily="34" charset="0"/>
              </a:rPr>
              <a:t>limbisk</a:t>
            </a:r>
            <a:r>
              <a:rPr lang="da-DK" sz="1600" dirty="0" smtClean="0">
                <a:latin typeface="Verdana" panose="020B0604030504040204" pitchFamily="34" charset="0"/>
                <a:ea typeface="Verdana" panose="020B0604030504040204" pitchFamily="34" charset="0"/>
              </a:rPr>
              <a:t> aktivitet)</a:t>
            </a:r>
          </a:p>
          <a:p>
            <a:pPr marL="285750" indent="-285750">
              <a:buFont typeface="Arial" panose="020B0604020202020204" pitchFamily="34" charset="0"/>
              <a:buChar char="•"/>
            </a:pPr>
            <a:endParaRPr lang="da-DK"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600" dirty="0" smtClean="0">
                <a:latin typeface="Verdana" panose="020B0604030504040204" pitchFamily="34" charset="0"/>
                <a:ea typeface="Verdana" panose="020B0604030504040204" pitchFamily="34" charset="0"/>
              </a:rPr>
              <a:t>Overvældes nemt af for mange informationer, stimuli og indtryk. (ændret balance i feedback systemet i HPA-aksen)</a:t>
            </a:r>
          </a:p>
          <a:p>
            <a:endParaRPr lang="da-DK" sz="1600" dirty="0">
              <a:latin typeface="Verdana" panose="020B0604030504040204" pitchFamily="34" charset="0"/>
              <a:ea typeface="Verdana" panose="020B0604030504040204" pitchFamily="34" charset="0"/>
            </a:endParaRPr>
          </a:p>
          <a:p>
            <a:r>
              <a:rPr lang="da-DK" sz="1600" dirty="0" err="1" smtClean="0">
                <a:latin typeface="Verdana" panose="020B0604030504040204" pitchFamily="34" charset="0"/>
                <a:ea typeface="Verdana" panose="020B0604030504040204" pitchFamily="34" charset="0"/>
              </a:rPr>
              <a:t>Komorbiditet</a:t>
            </a:r>
            <a:r>
              <a:rPr lang="da-DK" sz="1600" dirty="0" smtClean="0">
                <a:latin typeface="Verdana" panose="020B0604030504040204" pitchFamily="34" charset="0"/>
                <a:ea typeface="Verdana" panose="020B0604030504040204" pitchFamily="34" charset="0"/>
              </a:rPr>
              <a:t>: stress, angst, somatiske sygdomme, </a:t>
            </a:r>
            <a:endParaRPr lang="da-DK" sz="1600" dirty="0">
              <a:latin typeface="Verdana" panose="020B0604030504040204" pitchFamily="34" charset="0"/>
              <a:ea typeface="Verdana" panose="020B0604030504040204" pitchFamily="34" charset="0"/>
            </a:endParaRPr>
          </a:p>
          <a:p>
            <a:r>
              <a:rPr lang="da-DK" sz="1600" dirty="0">
                <a:latin typeface="Verdana" panose="020B0604030504040204" pitchFamily="34" charset="0"/>
                <a:ea typeface="Verdana" panose="020B0604030504040204" pitchFamily="34" charset="0"/>
              </a:rPr>
              <a:t>Øget risiko for hjerte-kar </a:t>
            </a:r>
            <a:r>
              <a:rPr lang="da-DK" sz="1600" dirty="0" smtClean="0">
                <a:latin typeface="Verdana" panose="020B0604030504040204" pitchFamily="34" charset="0"/>
                <a:ea typeface="Verdana" panose="020B0604030504040204" pitchFamily="34" charset="0"/>
              </a:rPr>
              <a:t>sygdom/hjerteinfarkt, kræft, forekomst </a:t>
            </a:r>
            <a:r>
              <a:rPr lang="da-DK" sz="1600" dirty="0">
                <a:latin typeface="Verdana" panose="020B0604030504040204" pitchFamily="34" charset="0"/>
                <a:ea typeface="Verdana" panose="020B0604030504040204" pitchFamily="34" charset="0"/>
              </a:rPr>
              <a:t>af osteoporose </a:t>
            </a:r>
          </a:p>
        </p:txBody>
      </p:sp>
    </p:spTree>
    <p:extLst>
      <p:ext uri="{BB962C8B-B14F-4D97-AF65-F5344CB8AC3E}">
        <p14:creationId xmlns:p14="http://schemas.microsoft.com/office/powerpoint/2010/main" val="309093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 calcmode="lin" valueType="num">
                                      <p:cBhvr additive="base">
                                        <p:cTn id="2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 calcmode="lin" valueType="num">
                                      <p:cBhvr additive="base">
                                        <p:cTn id="3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 calcmode="lin" valueType="num">
                                      <p:cBhvr additive="base">
                                        <p:cTn id="4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anim calcmode="lin" valueType="num">
                                      <p:cBhvr additive="base">
                                        <p:cTn id="4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
                                            <p:txEl>
                                              <p:pRg st="10" end="10"/>
                                            </p:txEl>
                                          </p:spTgt>
                                        </p:tgtEl>
                                        <p:attrNameLst>
                                          <p:attrName>style.visibility</p:attrName>
                                        </p:attrNameLst>
                                      </p:cBhvr>
                                      <p:to>
                                        <p:strVal val="visible"/>
                                      </p:to>
                                    </p:set>
                                    <p:anim calcmode="lin" valueType="num">
                                      <p:cBhvr additive="base">
                                        <p:cTn id="49"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
                                            <p:txEl>
                                              <p:pRg st="12" end="12"/>
                                            </p:txEl>
                                          </p:spTgt>
                                        </p:tgtEl>
                                        <p:attrNameLst>
                                          <p:attrName>style.visibility</p:attrName>
                                        </p:attrNameLst>
                                      </p:cBhvr>
                                      <p:to>
                                        <p:strVal val="visible"/>
                                      </p:to>
                                    </p:set>
                                    <p:anim calcmode="lin" valueType="num">
                                      <p:cBhvr additive="base">
                                        <p:cTn id="53"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
                                            <p:txEl>
                                              <p:pRg st="13" end="13"/>
                                            </p:txEl>
                                          </p:spTgt>
                                        </p:tgtEl>
                                        <p:attrNameLst>
                                          <p:attrName>style.visibility</p:attrName>
                                        </p:attrNameLst>
                                      </p:cBhvr>
                                      <p:to>
                                        <p:strVal val="visible"/>
                                      </p:to>
                                    </p:set>
                                    <p:anim calcmode="lin" valueType="num">
                                      <p:cBhvr additive="base">
                                        <p:cTn id="57"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w="57150">
            <a:solidFill>
              <a:schemeClr val="accent6">
                <a:lumMod val="75000"/>
              </a:schemeClr>
            </a:solidFill>
          </a:ln>
        </p:spPr>
        <p:txBody>
          <a:bodyPr>
            <a:normAutofit/>
          </a:bodyPr>
          <a:lstStyle/>
          <a:p>
            <a:pPr algn="ctr"/>
            <a:r>
              <a:rPr lang="da-DK" sz="4000" dirty="0" smtClean="0">
                <a:latin typeface="Verdana" panose="020B0604030504040204" pitchFamily="34" charset="0"/>
                <a:ea typeface="Verdana" panose="020B0604030504040204" pitchFamily="34" charset="0"/>
              </a:rPr>
              <a:t>”GABA-bremsen” </a:t>
            </a:r>
            <a:endParaRPr lang="da-DK" sz="4000" dirty="0">
              <a:latin typeface="Verdana" panose="020B0604030504040204" pitchFamily="34" charset="0"/>
              <a:ea typeface="Verdana" panose="020B0604030504040204" pitchFamily="34" charset="0"/>
            </a:endParaRPr>
          </a:p>
        </p:txBody>
      </p:sp>
      <p:sp>
        <p:nvSpPr>
          <p:cNvPr id="3" name="Tekstfelt 2"/>
          <p:cNvSpPr txBox="1"/>
          <p:nvPr/>
        </p:nvSpPr>
        <p:spPr>
          <a:xfrm>
            <a:off x="953947" y="1879600"/>
            <a:ext cx="2799080" cy="2554545"/>
          </a:xfrm>
          <a:prstGeom prst="rect">
            <a:avLst/>
          </a:prstGeom>
          <a:solidFill>
            <a:schemeClr val="accent1">
              <a:lumMod val="40000"/>
              <a:lumOff val="60000"/>
            </a:schemeClr>
          </a:solidFill>
          <a:ln w="12700">
            <a:solidFill>
              <a:schemeClr val="tx1"/>
            </a:solidFill>
          </a:ln>
        </p:spPr>
        <p:txBody>
          <a:bodyPr wrap="square" rtlCol="0">
            <a:spAutoFit/>
          </a:bodyPr>
          <a:lstStyle/>
          <a:p>
            <a:pPr marL="285750" indent="-285750">
              <a:buFont typeface="Arial" panose="020B0604020202020204" pitchFamily="34" charset="0"/>
              <a:buChar char="•"/>
            </a:pPr>
            <a:r>
              <a:rPr lang="da-DK" sz="1600" b="1" dirty="0" smtClean="0">
                <a:latin typeface="Verdana" panose="020B0604030504040204" pitchFamily="34" charset="0"/>
                <a:ea typeface="Verdana" panose="020B0604030504040204" pitchFamily="34" charset="0"/>
              </a:rPr>
              <a:t>GABA </a:t>
            </a:r>
            <a:r>
              <a:rPr lang="da-DK" sz="1600" dirty="0" smtClean="0">
                <a:latin typeface="Verdana" panose="020B0604030504040204" pitchFamily="34" charset="0"/>
                <a:ea typeface="Verdana" panose="020B0604030504040204" pitchFamily="34" charset="0"/>
              </a:rPr>
              <a:t>= en aminosyre, som er det mest udbredte hæmmende </a:t>
            </a:r>
            <a:r>
              <a:rPr lang="da-DK" sz="1600" dirty="0" err="1" smtClean="0">
                <a:latin typeface="Verdana" panose="020B0604030504040204" pitchFamily="34" charset="0"/>
                <a:ea typeface="Verdana" panose="020B0604030504040204" pitchFamily="34" charset="0"/>
              </a:rPr>
              <a:t>neurotransmitterstof</a:t>
            </a:r>
            <a:r>
              <a:rPr lang="da-DK" sz="1600" dirty="0" smtClean="0">
                <a:latin typeface="Verdana" panose="020B0604030504040204" pitchFamily="34" charset="0"/>
                <a:ea typeface="Verdana" panose="020B0604030504040204" pitchFamily="34" charset="0"/>
              </a:rPr>
              <a:t>. Det er hurtigt reagerende og kan påvises næsten overalt i centralnervesystemet</a:t>
            </a:r>
            <a:endParaRPr lang="da-DK" sz="1600" dirty="0">
              <a:latin typeface="Verdana" panose="020B0604030504040204" pitchFamily="34" charset="0"/>
              <a:ea typeface="Verdana" panose="020B0604030504040204" pitchFamily="34" charset="0"/>
            </a:endParaRPr>
          </a:p>
        </p:txBody>
      </p:sp>
      <p:sp>
        <p:nvSpPr>
          <p:cNvPr id="4" name="Tekstfelt 3"/>
          <p:cNvSpPr txBox="1"/>
          <p:nvPr/>
        </p:nvSpPr>
        <p:spPr>
          <a:xfrm>
            <a:off x="4419600" y="1879600"/>
            <a:ext cx="6934200" cy="4278094"/>
          </a:xfrm>
          <a:prstGeom prst="rect">
            <a:avLst/>
          </a:prstGeom>
          <a:solidFill>
            <a:schemeClr val="accent4">
              <a:lumMod val="20000"/>
              <a:lumOff val="80000"/>
            </a:schemeClr>
          </a:solidFill>
          <a:ln w="12700">
            <a:solidFill>
              <a:schemeClr val="tx1"/>
            </a:solidFill>
          </a:ln>
        </p:spPr>
        <p:txBody>
          <a:bodyPr wrap="square" rtlCol="0">
            <a:spAutoFit/>
          </a:bodyPr>
          <a:lstStyle/>
          <a:p>
            <a:pPr marL="285750" indent="-285750">
              <a:buFont typeface="Arial" panose="020B0604020202020204" pitchFamily="34" charset="0"/>
              <a:buChar char="•"/>
            </a:pPr>
            <a:endParaRPr lang="da-DK" sz="1600" dirty="0" smtClean="0">
              <a:latin typeface="Verdana" panose="020B0604030504040204" pitchFamily="34" charset="0"/>
              <a:ea typeface="Verdana" panose="020B0604030504040204" pitchFamily="34" charset="0"/>
            </a:endParaRPr>
          </a:p>
          <a:p>
            <a:r>
              <a:rPr lang="da-DK" sz="1600" b="1" dirty="0" smtClean="0">
                <a:latin typeface="Verdana" panose="020B0604030504040204" pitchFamily="34" charset="0"/>
                <a:ea typeface="Verdana" panose="020B0604030504040204" pitchFamily="34" charset="0"/>
              </a:rPr>
              <a:t>Forsøg lavet på rotter tyder på: </a:t>
            </a:r>
          </a:p>
          <a:p>
            <a:pPr marL="285750" indent="-285750">
              <a:buFont typeface="Arial" panose="020B0604020202020204" pitchFamily="34" charset="0"/>
              <a:buChar char="•"/>
            </a:pPr>
            <a:endParaRPr lang="da-DK"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600" dirty="0" smtClean="0">
                <a:latin typeface="Verdana" panose="020B0604030504040204" pitchFamily="34" charset="0"/>
                <a:ea typeface="Verdana" panose="020B0604030504040204" pitchFamily="34" charset="0"/>
              </a:rPr>
              <a:t>GABA er med til at holde kommunikationen mellem to slags nerveceller – </a:t>
            </a:r>
            <a:r>
              <a:rPr lang="da-DK" sz="1600" dirty="0" err="1" smtClean="0">
                <a:latin typeface="Verdana" panose="020B0604030504040204" pitchFamily="34" charset="0"/>
                <a:ea typeface="Verdana" panose="020B0604030504040204" pitchFamily="34" charset="0"/>
              </a:rPr>
              <a:t>interneuroner</a:t>
            </a:r>
            <a:r>
              <a:rPr lang="da-DK" sz="1600" dirty="0" smtClean="0">
                <a:latin typeface="Verdana" panose="020B0604030504040204" pitchFamily="34" charset="0"/>
                <a:ea typeface="Verdana" panose="020B0604030504040204" pitchFamily="34" charset="0"/>
              </a:rPr>
              <a:t> og </a:t>
            </a:r>
            <a:r>
              <a:rPr lang="da-DK" sz="1600" dirty="0" err="1" smtClean="0">
                <a:latin typeface="Verdana" panose="020B0604030504040204" pitchFamily="34" charset="0"/>
                <a:ea typeface="Verdana" panose="020B0604030504040204" pitchFamily="34" charset="0"/>
              </a:rPr>
              <a:t>granulaceller</a:t>
            </a:r>
            <a:r>
              <a:rPr lang="da-DK" sz="1600" dirty="0" smtClean="0">
                <a:latin typeface="Verdana" panose="020B0604030504040204" pitchFamily="34" charset="0"/>
                <a:ea typeface="Verdana" panose="020B0604030504040204" pitchFamily="34" charset="0"/>
              </a:rPr>
              <a:t>, under </a:t>
            </a:r>
            <a:r>
              <a:rPr lang="da-DK" sz="1600" dirty="0" err="1" smtClean="0">
                <a:latin typeface="Verdana" panose="020B0604030504040204" pitchFamily="34" charset="0"/>
                <a:ea typeface="Verdana" panose="020B0604030504040204" pitchFamily="34" charset="0"/>
              </a:rPr>
              <a:t>krontrol</a:t>
            </a:r>
            <a:endParaRPr lang="da-DK" sz="1600" dirty="0" smtClean="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da-DK" sz="1600" dirty="0" smtClean="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600" dirty="0" smtClean="0">
                <a:latin typeface="Verdana" panose="020B0604030504040204" pitchFamily="34" charset="0"/>
                <a:ea typeface="Verdana" panose="020B0604030504040204" pitchFamily="34" charset="0"/>
              </a:rPr>
              <a:t>Hyperaktive </a:t>
            </a:r>
            <a:r>
              <a:rPr lang="da-DK" sz="1600" dirty="0" err="1" smtClean="0">
                <a:latin typeface="Verdana" panose="020B0604030504040204" pitchFamily="34" charset="0"/>
                <a:ea typeface="Verdana" panose="020B0604030504040204" pitchFamily="34" charset="0"/>
              </a:rPr>
              <a:t>granulaceller</a:t>
            </a:r>
            <a:r>
              <a:rPr lang="da-DK" sz="1600" dirty="0" smtClean="0">
                <a:latin typeface="Verdana" panose="020B0604030504040204" pitchFamily="34" charset="0"/>
                <a:ea typeface="Verdana" panose="020B0604030504040204" pitchFamily="34" charset="0"/>
              </a:rPr>
              <a:t> = frigiver </a:t>
            </a:r>
            <a:r>
              <a:rPr lang="da-DK" sz="1600" dirty="0" err="1" smtClean="0">
                <a:latin typeface="Verdana" panose="020B0604030504040204" pitchFamily="34" charset="0"/>
                <a:ea typeface="Verdana" panose="020B0604030504040204" pitchFamily="34" charset="0"/>
              </a:rPr>
              <a:t>glutamat</a:t>
            </a:r>
            <a:r>
              <a:rPr lang="da-DK" sz="1600" dirty="0" smtClean="0">
                <a:latin typeface="Verdana" panose="020B0604030504040204" pitchFamily="34" charset="0"/>
                <a:ea typeface="Verdana" panose="020B0604030504040204" pitchFamily="34" charset="0"/>
              </a:rPr>
              <a:t> som dræber hjerneceller = </a:t>
            </a:r>
            <a:r>
              <a:rPr lang="da-DK" sz="1600" dirty="0" err="1" smtClean="0">
                <a:latin typeface="Verdana" panose="020B0604030504040204" pitchFamily="34" charset="0"/>
                <a:ea typeface="Verdana" panose="020B0604030504040204" pitchFamily="34" charset="0"/>
              </a:rPr>
              <a:t>hippocampus</a:t>
            </a:r>
            <a:r>
              <a:rPr lang="da-DK" sz="1600" dirty="0" smtClean="0">
                <a:latin typeface="Verdana" panose="020B0604030504040204" pitchFamily="34" charset="0"/>
                <a:ea typeface="Verdana" panose="020B0604030504040204" pitchFamily="34" charset="0"/>
              </a:rPr>
              <a:t> skrumper. </a:t>
            </a:r>
          </a:p>
          <a:p>
            <a:pPr marL="285750" indent="-285750">
              <a:buFont typeface="Arial" panose="020B0604020202020204" pitchFamily="34" charset="0"/>
              <a:buChar char="•"/>
            </a:pPr>
            <a:endParaRPr lang="da-DK"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600" dirty="0" smtClean="0">
                <a:latin typeface="Verdana" panose="020B0604030504040204" pitchFamily="34" charset="0"/>
                <a:ea typeface="Verdana" panose="020B0604030504040204" pitchFamily="34" charset="0"/>
              </a:rPr>
              <a:t>Ved at give deprimerede rotter </a:t>
            </a:r>
            <a:r>
              <a:rPr lang="da-DK" sz="1600" dirty="0" err="1" smtClean="0">
                <a:latin typeface="Verdana" panose="020B0604030504040204" pitchFamily="34" charset="0"/>
                <a:ea typeface="Verdana" panose="020B0604030504040204" pitchFamily="34" charset="0"/>
              </a:rPr>
              <a:t>antidrepessiv</a:t>
            </a:r>
            <a:r>
              <a:rPr lang="da-DK" sz="1600" dirty="0" smtClean="0">
                <a:latin typeface="Verdana" panose="020B0604030504040204" pitchFamily="34" charset="0"/>
                <a:ea typeface="Verdana" panose="020B0604030504040204" pitchFamily="34" charset="0"/>
              </a:rPr>
              <a:t> medicin, gevandt GABA-bremsen </a:t>
            </a:r>
            <a:r>
              <a:rPr lang="da-DK" sz="1600" dirty="0">
                <a:latin typeface="Verdana" panose="020B0604030504040204" pitchFamily="34" charset="0"/>
                <a:ea typeface="Verdana" panose="020B0604030504040204" pitchFamily="34" charset="0"/>
              </a:rPr>
              <a:t>sin magt over </a:t>
            </a:r>
            <a:r>
              <a:rPr lang="da-DK" sz="1600" dirty="0" err="1" smtClean="0">
                <a:latin typeface="Verdana" panose="020B0604030504040204" pitchFamily="34" charset="0"/>
                <a:ea typeface="Verdana" panose="020B0604030504040204" pitchFamily="34" charset="0"/>
              </a:rPr>
              <a:t>granulacellerne</a:t>
            </a:r>
            <a:r>
              <a:rPr lang="da-DK" sz="1600" dirty="0">
                <a:latin typeface="Verdana" panose="020B0604030504040204" pitchFamily="34" charset="0"/>
                <a:ea typeface="Verdana" panose="020B0604030504040204" pitchFamily="34" charset="0"/>
              </a:rPr>
              <a:t>. Hjerneområderne begyndte igen at snakke normalt </a:t>
            </a:r>
            <a:r>
              <a:rPr lang="da-DK" sz="1600" dirty="0" smtClean="0">
                <a:latin typeface="Verdana" panose="020B0604030504040204" pitchFamily="34" charset="0"/>
                <a:ea typeface="Verdana" panose="020B0604030504040204" pitchFamily="34" charset="0"/>
              </a:rPr>
              <a:t>sammen, </a:t>
            </a:r>
            <a:r>
              <a:rPr lang="da-DK" sz="1600" dirty="0">
                <a:latin typeface="Verdana" panose="020B0604030504040204" pitchFamily="34" charset="0"/>
                <a:ea typeface="Verdana" panose="020B0604030504040204" pitchFamily="34" charset="0"/>
              </a:rPr>
              <a:t>hvorefter depressionen </a:t>
            </a:r>
            <a:r>
              <a:rPr lang="da-DK" sz="1600" dirty="0" smtClean="0">
                <a:latin typeface="Verdana" panose="020B0604030504040204" pitchFamily="34" charset="0"/>
                <a:ea typeface="Verdana" panose="020B0604030504040204" pitchFamily="34" charset="0"/>
              </a:rPr>
              <a:t>forsvandt – hos nogle rotter</a:t>
            </a:r>
          </a:p>
          <a:p>
            <a:pPr marL="285750" indent="-285750">
              <a:buFont typeface="Arial" panose="020B0604020202020204" pitchFamily="34" charset="0"/>
              <a:buChar char="•"/>
            </a:pPr>
            <a:endParaRPr lang="da-DK"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600" dirty="0" smtClean="0">
                <a:latin typeface="Verdana" panose="020B0604030504040204" pitchFamily="34" charset="0"/>
                <a:ea typeface="Verdana" panose="020B0604030504040204" pitchFamily="34" charset="0"/>
              </a:rPr>
              <a:t>Ikke alle hjerner responderer ens på </a:t>
            </a:r>
            <a:r>
              <a:rPr lang="da-DK" sz="1600" dirty="0" err="1" smtClean="0">
                <a:latin typeface="Verdana" panose="020B0604030504040204" pitchFamily="34" charset="0"/>
                <a:ea typeface="Verdana" panose="020B0604030504040204" pitchFamily="34" charset="0"/>
              </a:rPr>
              <a:t>stressorer</a:t>
            </a:r>
            <a:r>
              <a:rPr lang="da-DK" sz="1600" dirty="0" smtClean="0">
                <a:latin typeface="Verdana" panose="020B0604030504040204" pitchFamily="34" charset="0"/>
                <a:ea typeface="Verdana" panose="020B0604030504040204" pitchFamily="34" charset="0"/>
              </a:rPr>
              <a:t> og/eller medikamenter </a:t>
            </a:r>
            <a:endParaRPr lang="da-DK" sz="1600" dirty="0">
              <a:latin typeface="Verdana" panose="020B0604030504040204" pitchFamily="34" charset="0"/>
              <a:ea typeface="Verdana" panose="020B0604030504040204" pitchFamily="34" charset="0"/>
            </a:endParaRPr>
          </a:p>
          <a:p>
            <a:endParaRPr lang="da-DK" sz="1600" dirty="0" smtClean="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42256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 calcmode="lin" valueType="num">
                                      <p:cBhvr additive="base">
                                        <p:cTn id="3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w="57150">
            <a:solidFill>
              <a:schemeClr val="accent6">
                <a:lumMod val="75000"/>
              </a:schemeClr>
            </a:solidFill>
          </a:ln>
        </p:spPr>
        <p:txBody>
          <a:bodyPr/>
          <a:lstStyle/>
          <a:p>
            <a:r>
              <a:rPr lang="da-DK" dirty="0" smtClean="0"/>
              <a:t> </a:t>
            </a:r>
            <a:r>
              <a:rPr lang="da-DK" sz="4000" dirty="0">
                <a:latin typeface="Verdana" panose="020B0604030504040204" pitchFamily="34" charset="0"/>
                <a:ea typeface="Verdana" panose="020B0604030504040204" pitchFamily="34" charset="0"/>
              </a:rPr>
              <a:t>D</a:t>
            </a:r>
            <a:r>
              <a:rPr lang="da-DK" sz="4000" dirty="0" smtClean="0">
                <a:latin typeface="Verdana" panose="020B0604030504040204" pitchFamily="34" charset="0"/>
                <a:ea typeface="Verdana" panose="020B0604030504040204" pitchFamily="34" charset="0"/>
              </a:rPr>
              <a:t>epression – behandling og tilgang </a:t>
            </a:r>
            <a:endParaRPr lang="da-DK" sz="4000" dirty="0">
              <a:latin typeface="Verdana" panose="020B0604030504040204" pitchFamily="34" charset="0"/>
              <a:ea typeface="Verdana" panose="020B0604030504040204" pitchFamily="34" charset="0"/>
            </a:endParaRPr>
          </a:p>
        </p:txBody>
      </p:sp>
      <p:sp>
        <p:nvSpPr>
          <p:cNvPr id="3" name="Tekstfelt 2"/>
          <p:cNvSpPr txBox="1"/>
          <p:nvPr/>
        </p:nvSpPr>
        <p:spPr>
          <a:xfrm>
            <a:off x="838200" y="1971040"/>
            <a:ext cx="3525520" cy="4801314"/>
          </a:xfrm>
          <a:prstGeom prst="rect">
            <a:avLst/>
          </a:prstGeom>
          <a:solidFill>
            <a:schemeClr val="accent1">
              <a:lumMod val="40000"/>
              <a:lumOff val="60000"/>
            </a:schemeClr>
          </a:solidFill>
          <a:ln w="12700">
            <a:solidFill>
              <a:schemeClr val="tx1"/>
            </a:solidFill>
          </a:ln>
        </p:spPr>
        <p:txBody>
          <a:bodyPr wrap="square" rtlCol="0">
            <a:spAutoFit/>
          </a:bodyPr>
          <a:lstStyle/>
          <a:p>
            <a:pPr marL="285750" indent="-285750">
              <a:buFont typeface="Arial" panose="020B0604020202020204" pitchFamily="34" charset="0"/>
              <a:buChar char="•"/>
            </a:pPr>
            <a:r>
              <a:rPr lang="da-DK" dirty="0" smtClean="0">
                <a:latin typeface="Verdana" panose="020B0604030504040204" pitchFamily="34" charset="0"/>
                <a:ea typeface="Verdana" panose="020B0604030504040204" pitchFamily="34" charset="0"/>
              </a:rPr>
              <a:t>depression =  forstyrrelse i signalstofferne, serotonin og adrenalin</a:t>
            </a:r>
          </a:p>
          <a:p>
            <a:pPr marL="285750" indent="-285750">
              <a:buFont typeface="Arial" panose="020B0604020202020204" pitchFamily="34" charset="0"/>
              <a:buChar char="•"/>
            </a:pPr>
            <a:endParaRPr lang="da-DK"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dirty="0" smtClean="0">
                <a:latin typeface="Verdana" panose="020B0604030504040204" pitchFamily="34" charset="0"/>
                <a:ea typeface="Verdana" panose="020B0604030504040204" pitchFamily="34" charset="0"/>
              </a:rPr>
              <a:t>Medicinsk behandling = afhænger </a:t>
            </a:r>
            <a:r>
              <a:rPr lang="da-DK" dirty="0">
                <a:latin typeface="Verdana" panose="020B0604030504040204" pitchFamily="34" charset="0"/>
                <a:ea typeface="Verdana" panose="020B0604030504040204" pitchFamily="34" charset="0"/>
              </a:rPr>
              <a:t>af sværhedsgraden. </a:t>
            </a:r>
            <a:r>
              <a:rPr lang="da-DK" dirty="0" err="1">
                <a:latin typeface="Verdana" panose="020B0604030504040204" pitchFamily="34" charset="0"/>
                <a:ea typeface="Verdana" panose="020B0604030504040204" pitchFamily="34" charset="0"/>
              </a:rPr>
              <a:t>Antidepressiva</a:t>
            </a:r>
            <a:r>
              <a:rPr lang="da-DK" dirty="0">
                <a:latin typeface="Verdana" panose="020B0604030504040204" pitchFamily="34" charset="0"/>
                <a:ea typeface="Verdana" panose="020B0604030504040204" pitchFamily="34" charset="0"/>
              </a:rPr>
              <a:t> </a:t>
            </a:r>
            <a:r>
              <a:rPr lang="da-DK" dirty="0" smtClean="0">
                <a:latin typeface="Verdana" panose="020B0604030504040204" pitchFamily="34" charset="0"/>
                <a:ea typeface="Verdana" panose="020B0604030504040204" pitchFamily="34" charset="0"/>
              </a:rPr>
              <a:t>SSRI</a:t>
            </a:r>
          </a:p>
          <a:p>
            <a:pPr marL="285750" indent="-285750">
              <a:buFont typeface="Arial" panose="020B0604020202020204" pitchFamily="34" charset="0"/>
              <a:buChar char="•"/>
            </a:pPr>
            <a:endParaRPr lang="da-DK"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dirty="0" smtClean="0">
                <a:latin typeface="Verdana" panose="020B0604030504040204" pitchFamily="34" charset="0"/>
                <a:ea typeface="Verdana" panose="020B0604030504040204" pitchFamily="34" charset="0"/>
              </a:rPr>
              <a:t>Elektrochok </a:t>
            </a:r>
            <a:endParaRPr lang="da-DK" dirty="0">
              <a:latin typeface="Verdana" panose="020B0604030504040204" pitchFamily="34" charset="0"/>
              <a:ea typeface="Verdana" panose="020B0604030504040204" pitchFamily="34" charset="0"/>
            </a:endParaRPr>
          </a:p>
          <a:p>
            <a:endParaRPr lang="da-DK" dirty="0" smtClean="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da-DK"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da-DK" dirty="0" smtClean="0">
              <a:latin typeface="Verdana" panose="020B0604030504040204" pitchFamily="34" charset="0"/>
              <a:ea typeface="Verdana" panose="020B0604030504040204" pitchFamily="34" charset="0"/>
            </a:endParaRPr>
          </a:p>
          <a:p>
            <a:endParaRPr lang="da-DK" dirty="0">
              <a:latin typeface="Verdana" panose="020B0604030504040204" pitchFamily="34" charset="0"/>
              <a:ea typeface="Verdana" panose="020B0604030504040204" pitchFamily="34" charset="0"/>
            </a:endParaRPr>
          </a:p>
          <a:p>
            <a:endParaRPr lang="da-DK" dirty="0" smtClean="0">
              <a:latin typeface="Verdana" panose="020B0604030504040204" pitchFamily="34" charset="0"/>
              <a:ea typeface="Verdana" panose="020B0604030504040204" pitchFamily="34" charset="0"/>
            </a:endParaRPr>
          </a:p>
          <a:p>
            <a:endParaRPr lang="da-DK" dirty="0" smtClean="0">
              <a:latin typeface="Verdana" panose="020B0604030504040204" pitchFamily="34" charset="0"/>
              <a:ea typeface="Verdana" panose="020B0604030504040204" pitchFamily="34" charset="0"/>
            </a:endParaRPr>
          </a:p>
          <a:p>
            <a:endParaRPr lang="da-DK" dirty="0">
              <a:latin typeface="Verdana" panose="020B0604030504040204" pitchFamily="34" charset="0"/>
              <a:ea typeface="Verdana" panose="020B0604030504040204" pitchFamily="34" charset="0"/>
            </a:endParaRPr>
          </a:p>
        </p:txBody>
      </p:sp>
      <p:sp>
        <p:nvSpPr>
          <p:cNvPr id="5" name="Tekstfelt 4"/>
          <p:cNvSpPr txBox="1"/>
          <p:nvPr/>
        </p:nvSpPr>
        <p:spPr>
          <a:xfrm>
            <a:off x="5201920" y="1971040"/>
            <a:ext cx="6151880" cy="4770537"/>
          </a:xfrm>
          <a:prstGeom prst="rect">
            <a:avLst/>
          </a:prstGeom>
          <a:solidFill>
            <a:schemeClr val="accent4">
              <a:lumMod val="20000"/>
              <a:lumOff val="80000"/>
            </a:schemeClr>
          </a:solidFill>
          <a:ln w="12700">
            <a:solidFill>
              <a:schemeClr val="tx1"/>
            </a:solidFill>
          </a:ln>
        </p:spPr>
        <p:txBody>
          <a:bodyPr wrap="square" rtlCol="0">
            <a:spAutoFit/>
          </a:bodyPr>
          <a:lstStyle/>
          <a:p>
            <a:endParaRPr lang="da-DK"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600" dirty="0">
                <a:latin typeface="Verdana" panose="020B0604030504040204" pitchFamily="34" charset="0"/>
                <a:ea typeface="Verdana" panose="020B0604030504040204" pitchFamily="34" charset="0"/>
              </a:rPr>
              <a:t>Recovery – væsentligste bidrag, </a:t>
            </a:r>
          </a:p>
          <a:p>
            <a:pPr marL="285750" indent="-285750">
              <a:buFont typeface="Arial" panose="020B0604020202020204" pitchFamily="34" charset="0"/>
              <a:buChar char="•"/>
            </a:pPr>
            <a:endParaRPr lang="da-DK"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600" dirty="0">
                <a:latin typeface="Verdana" panose="020B0604030504040204" pitchFamily="34" charset="0"/>
                <a:ea typeface="Verdana" panose="020B0604030504040204" pitchFamily="34" charset="0"/>
              </a:rPr>
              <a:t>Fokus på beskyttende faktorer i borgers </a:t>
            </a:r>
            <a:r>
              <a:rPr lang="da-DK" sz="1600" dirty="0" smtClean="0">
                <a:latin typeface="Verdana" panose="020B0604030504040204" pitchFamily="34" charset="0"/>
                <a:ea typeface="Verdana" panose="020B0604030504040204" pitchFamily="34" charset="0"/>
              </a:rPr>
              <a:t>liv</a:t>
            </a:r>
          </a:p>
          <a:p>
            <a:endParaRPr lang="da-DK" sz="1600" dirty="0" smtClean="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600" dirty="0" err="1">
                <a:latin typeface="Verdana" panose="020B0604030504040204" pitchFamily="34" charset="0"/>
                <a:ea typeface="Verdana" panose="020B0604030504040204" pitchFamily="34" charset="0"/>
              </a:rPr>
              <a:t>P</a:t>
            </a:r>
            <a:r>
              <a:rPr lang="da-DK" sz="1600" dirty="0" err="1" smtClean="0">
                <a:latin typeface="Verdana" panose="020B0604030504040204" pitchFamily="34" charset="0"/>
                <a:ea typeface="Verdana" panose="020B0604030504040204" pitchFamily="34" charset="0"/>
              </a:rPr>
              <a:t>sykoedukation</a:t>
            </a:r>
            <a:endParaRPr lang="da-DK" sz="1600" dirty="0" smtClean="0">
              <a:latin typeface="Verdana" panose="020B0604030504040204" pitchFamily="34" charset="0"/>
              <a:ea typeface="Verdana" panose="020B0604030504040204" pitchFamily="34" charset="0"/>
            </a:endParaRPr>
          </a:p>
          <a:p>
            <a:endParaRPr lang="da-DK"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600" dirty="0" err="1" smtClean="0">
                <a:latin typeface="Verdana" panose="020B0604030504040204" pitchFamily="34" charset="0"/>
                <a:ea typeface="Verdana" panose="020B0604030504040204" pitchFamily="34" charset="0"/>
              </a:rPr>
              <a:t>Relationspædagogik</a:t>
            </a:r>
            <a:endParaRPr lang="da-DK" sz="1600" dirty="0" smtClean="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da-DK"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600" dirty="0" smtClean="0">
                <a:latin typeface="Verdana" panose="020B0604030504040204" pitchFamily="34" charset="0"/>
                <a:ea typeface="Verdana" panose="020B0604030504040204" pitchFamily="34" charset="0"/>
              </a:rPr>
              <a:t>Individuel/gruppeterapi herunder fx: </a:t>
            </a:r>
          </a:p>
          <a:p>
            <a:r>
              <a:rPr lang="da-DK" sz="1600" dirty="0" smtClean="0">
                <a:latin typeface="Verdana" panose="020B0604030504040204" pitchFamily="34" charset="0"/>
                <a:ea typeface="Verdana" panose="020B0604030504040204" pitchFamily="34" charset="0"/>
              </a:rPr>
              <a:t>	</a:t>
            </a:r>
          </a:p>
          <a:p>
            <a:pPr algn="ctr"/>
            <a:r>
              <a:rPr lang="da-DK" sz="1600" dirty="0" smtClean="0">
                <a:latin typeface="Verdana" panose="020B0604030504040204" pitchFamily="34" charset="0"/>
                <a:ea typeface="Verdana" panose="020B0604030504040204" pitchFamily="34" charset="0"/>
              </a:rPr>
              <a:t>Kognitiv-</a:t>
            </a:r>
            <a:r>
              <a:rPr lang="da-DK" sz="1600" dirty="0">
                <a:latin typeface="Verdana" panose="020B0604030504040204" pitchFamily="34" charset="0"/>
                <a:ea typeface="Verdana" panose="020B0604030504040204" pitchFamily="34" charset="0"/>
              </a:rPr>
              <a:t> </a:t>
            </a:r>
            <a:r>
              <a:rPr lang="da-DK" sz="1600" dirty="0" smtClean="0">
                <a:latin typeface="Verdana" panose="020B0604030504040204" pitchFamily="34" charset="0"/>
                <a:ea typeface="Verdana" panose="020B0604030504040204" pitchFamily="34" charset="0"/>
              </a:rPr>
              <a:t>og psykoterapi -  adfærdsaktivering, og ændring af tankemønstre, </a:t>
            </a:r>
            <a:r>
              <a:rPr lang="da-DK" sz="1600" dirty="0" err="1" smtClean="0">
                <a:latin typeface="Verdana" panose="020B0604030504040204" pitchFamily="34" charset="0"/>
                <a:ea typeface="Verdana" panose="020B0604030504040204" pitchFamily="34" charset="0"/>
              </a:rPr>
              <a:t>eksternalisering</a:t>
            </a:r>
            <a:r>
              <a:rPr lang="da-DK" sz="1600" dirty="0" smtClean="0">
                <a:latin typeface="Verdana" panose="020B0604030504040204" pitchFamily="34" charset="0"/>
                <a:ea typeface="Verdana" panose="020B0604030504040204" pitchFamily="34" charset="0"/>
              </a:rPr>
              <a:t> </a:t>
            </a:r>
            <a:r>
              <a:rPr lang="da-DK" sz="1600" dirty="0">
                <a:latin typeface="Verdana" panose="020B0604030504040204" pitchFamily="34" charset="0"/>
                <a:ea typeface="Verdana" panose="020B0604030504040204" pitchFamily="34" charset="0"/>
              </a:rPr>
              <a:t>– narrativ tilgang</a:t>
            </a:r>
          </a:p>
          <a:p>
            <a:pPr algn="ctr"/>
            <a:endParaRPr lang="da-DK" sz="1600" dirty="0" smtClean="0">
              <a:latin typeface="Verdana" panose="020B0604030504040204" pitchFamily="34" charset="0"/>
              <a:ea typeface="Verdana" panose="020B0604030504040204" pitchFamily="34" charset="0"/>
            </a:endParaRPr>
          </a:p>
          <a:p>
            <a:pPr algn="ctr"/>
            <a:endParaRPr lang="da-DK" sz="1600" dirty="0">
              <a:latin typeface="Verdana" panose="020B0604030504040204" pitchFamily="34" charset="0"/>
              <a:ea typeface="Verdana" panose="020B0604030504040204" pitchFamily="34" charset="0"/>
            </a:endParaRPr>
          </a:p>
          <a:p>
            <a:pPr algn="ctr"/>
            <a:r>
              <a:rPr lang="da-DK" sz="1600" dirty="0" smtClean="0">
                <a:latin typeface="Verdana" panose="020B0604030504040204" pitchFamily="34" charset="0"/>
                <a:ea typeface="Verdana" panose="020B0604030504040204" pitchFamily="34" charset="0"/>
              </a:rPr>
              <a:t>Der arbejdes med indsigt i egen situation, redskaber/kompenserende strategier/færdigheder, nye mønstre, bedre funktions- og/eller erhvervsevne </a:t>
            </a:r>
          </a:p>
          <a:p>
            <a:endParaRPr lang="da-DK"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5195756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w="57150">
            <a:solidFill>
              <a:schemeClr val="accent6">
                <a:lumMod val="75000"/>
              </a:schemeClr>
            </a:solidFill>
          </a:ln>
        </p:spPr>
        <p:txBody>
          <a:bodyPr>
            <a:normAutofit/>
          </a:bodyPr>
          <a:lstStyle/>
          <a:p>
            <a:pPr algn="ctr"/>
            <a:r>
              <a:rPr lang="da-DK" sz="4000" dirty="0" smtClean="0">
                <a:latin typeface="Verdana" panose="020B0604030504040204" pitchFamily="34" charset="0"/>
                <a:ea typeface="Verdana" panose="020B0604030504040204" pitchFamily="34" charset="0"/>
              </a:rPr>
              <a:t>ADHD  </a:t>
            </a:r>
            <a:endParaRPr lang="da-DK" sz="4000" dirty="0">
              <a:latin typeface="Verdana" panose="020B0604030504040204" pitchFamily="34" charset="0"/>
              <a:ea typeface="Verdana" panose="020B0604030504040204" pitchFamily="34" charset="0"/>
            </a:endParaRPr>
          </a:p>
        </p:txBody>
      </p:sp>
      <p:sp>
        <p:nvSpPr>
          <p:cNvPr id="3" name="Tekstfelt 2"/>
          <p:cNvSpPr txBox="1"/>
          <p:nvPr/>
        </p:nvSpPr>
        <p:spPr>
          <a:xfrm>
            <a:off x="436755" y="1879600"/>
            <a:ext cx="2799080" cy="4832092"/>
          </a:xfrm>
          <a:prstGeom prst="rect">
            <a:avLst/>
          </a:prstGeom>
          <a:solidFill>
            <a:schemeClr val="accent1">
              <a:lumMod val="40000"/>
              <a:lumOff val="60000"/>
            </a:schemeClr>
          </a:solidFill>
          <a:ln w="12700">
            <a:solidFill>
              <a:schemeClr val="tx1"/>
            </a:solidFill>
          </a:ln>
        </p:spPr>
        <p:txBody>
          <a:bodyPr wrap="square" rtlCol="0">
            <a:spAutoFit/>
          </a:bodyPr>
          <a:lstStyle/>
          <a:p>
            <a:pPr marL="285750" indent="-285750">
              <a:buFont typeface="Arial" panose="020B0604020202020204" pitchFamily="34" charset="0"/>
              <a:buChar char="•"/>
            </a:pPr>
            <a:r>
              <a:rPr lang="da-DK" sz="1400" dirty="0">
                <a:latin typeface="Verdana" panose="020B0604030504040204" pitchFamily="34" charset="0"/>
                <a:ea typeface="Verdana" panose="020B0604030504040204" pitchFamily="34" charset="0"/>
              </a:rPr>
              <a:t>U</a:t>
            </a:r>
            <a:r>
              <a:rPr lang="da-DK" sz="1400" dirty="0" smtClean="0">
                <a:latin typeface="Verdana" panose="020B0604030504040204" pitchFamily="34" charset="0"/>
                <a:ea typeface="Verdana" panose="020B0604030504040204" pitchFamily="34" charset="0"/>
              </a:rPr>
              <a:t>dviklingsforstyrrelse der vedrører opmærksomhed, hyperaktivitet og impulsivitet. </a:t>
            </a:r>
          </a:p>
          <a:p>
            <a:pPr marL="285750" indent="-285750">
              <a:buFont typeface="Arial" panose="020B0604020202020204" pitchFamily="34" charset="0"/>
              <a:buChar char="•"/>
            </a:pPr>
            <a:endParaRPr lang="da-DK"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Kønsmæssige forskelle i symptombillede. Mænd overvejende hyperaktivitet, hos kvinder – opmærksomheds-forstyrrelser. </a:t>
            </a:r>
          </a:p>
          <a:p>
            <a:pPr marL="285750" indent="-285750">
              <a:buFont typeface="Arial" panose="020B0604020202020204" pitchFamily="34" charset="0"/>
              <a:buChar char="•"/>
            </a:pPr>
            <a:endParaRPr lang="da-DK" sz="1400" dirty="0">
              <a:latin typeface="Verdana" panose="020B0604030504040204" pitchFamily="34" charset="0"/>
              <a:ea typeface="Verdana" panose="020B0604030504040204" pitchFamily="34" charset="0"/>
            </a:endParaRPr>
          </a:p>
          <a:p>
            <a:endParaRPr lang="da-DK" sz="14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400" dirty="0" smtClean="0">
                <a:latin typeface="Verdana" panose="020B0604030504040204" pitchFamily="34" charset="0"/>
                <a:ea typeface="Verdana" panose="020B0604030504040204" pitchFamily="34" charset="0"/>
              </a:rPr>
              <a:t>Psykologiske, biologiske og sociale og miljømæssige </a:t>
            </a:r>
            <a:r>
              <a:rPr lang="da-DK" sz="1400" dirty="0">
                <a:latin typeface="Verdana" panose="020B0604030504040204" pitchFamily="34" charset="0"/>
                <a:ea typeface="Verdana" panose="020B0604030504040204" pitchFamily="34" charset="0"/>
              </a:rPr>
              <a:t>faktorer </a:t>
            </a:r>
            <a:r>
              <a:rPr lang="da-DK" sz="1400" dirty="0" smtClean="0">
                <a:latin typeface="Verdana" panose="020B0604030504040204" pitchFamily="34" charset="0"/>
                <a:ea typeface="Verdana" panose="020B0604030504040204" pitchFamily="34" charset="0"/>
              </a:rPr>
              <a:t>spiller en rolle.</a:t>
            </a:r>
            <a:endParaRPr lang="da-DK" sz="1400" dirty="0">
              <a:latin typeface="Verdana" panose="020B0604030504040204" pitchFamily="34" charset="0"/>
              <a:ea typeface="Verdana" panose="020B0604030504040204" pitchFamily="34" charset="0"/>
            </a:endParaRPr>
          </a:p>
          <a:p>
            <a:endParaRPr lang="da-DK" sz="1400" dirty="0" smtClean="0">
              <a:latin typeface="Verdana" panose="020B0604030504040204" pitchFamily="34" charset="0"/>
              <a:ea typeface="Verdana" panose="020B0604030504040204" pitchFamily="34" charset="0"/>
            </a:endParaRPr>
          </a:p>
          <a:p>
            <a:pPr algn="ctr"/>
            <a:r>
              <a:rPr lang="da-DK" sz="1400" dirty="0" smtClean="0">
                <a:latin typeface="Verdana" panose="020B0604030504040204" pitchFamily="34" charset="0"/>
                <a:ea typeface="Verdana" panose="020B0604030504040204" pitchFamily="34" charset="0"/>
              </a:rPr>
              <a:t>(</a:t>
            </a:r>
            <a:r>
              <a:rPr lang="da-DK" sz="1400" b="1" dirty="0" smtClean="0">
                <a:latin typeface="Verdana" panose="020B0604030504040204" pitchFamily="34" charset="0"/>
                <a:ea typeface="Verdana" panose="020B0604030504040204" pitchFamily="34" charset="0"/>
              </a:rPr>
              <a:t>sårbarhed-stress-modellen</a:t>
            </a:r>
            <a:r>
              <a:rPr lang="da-DK" sz="1400" dirty="0" smtClean="0">
                <a:latin typeface="Verdana" panose="020B0604030504040204" pitchFamily="34" charset="0"/>
                <a:ea typeface="Verdana" panose="020B0604030504040204" pitchFamily="34" charset="0"/>
              </a:rPr>
              <a:t>)</a:t>
            </a:r>
            <a:endParaRPr lang="da-DK" sz="1400" dirty="0">
              <a:latin typeface="Verdana" panose="020B0604030504040204" pitchFamily="34" charset="0"/>
              <a:ea typeface="Verdana" panose="020B0604030504040204" pitchFamily="34" charset="0"/>
            </a:endParaRPr>
          </a:p>
        </p:txBody>
      </p:sp>
      <p:sp>
        <p:nvSpPr>
          <p:cNvPr id="4" name="Tekstfelt 3"/>
          <p:cNvSpPr txBox="1"/>
          <p:nvPr/>
        </p:nvSpPr>
        <p:spPr>
          <a:xfrm>
            <a:off x="3925229" y="1879600"/>
            <a:ext cx="7906215" cy="5078313"/>
          </a:xfrm>
          <a:prstGeom prst="rect">
            <a:avLst/>
          </a:prstGeom>
          <a:solidFill>
            <a:schemeClr val="accent4">
              <a:lumMod val="20000"/>
              <a:lumOff val="80000"/>
            </a:schemeClr>
          </a:solidFill>
          <a:ln w="12700">
            <a:solidFill>
              <a:schemeClr val="tx1"/>
            </a:solidFill>
          </a:ln>
        </p:spPr>
        <p:txBody>
          <a:bodyPr wrap="square" rtlCol="0">
            <a:spAutoFit/>
          </a:bodyPr>
          <a:lstStyle/>
          <a:p>
            <a:pPr algn="ctr"/>
            <a:r>
              <a:rPr lang="da-DK" b="1" dirty="0" smtClean="0">
                <a:latin typeface="Verdana" panose="020B0604030504040204" pitchFamily="34" charset="0"/>
                <a:ea typeface="Verdana" panose="020B0604030504040204" pitchFamily="34" charset="0"/>
              </a:rPr>
              <a:t>Hvordan påvirkes hjernen?</a:t>
            </a:r>
          </a:p>
          <a:p>
            <a:endParaRPr lang="da-DK" dirty="0" smtClean="0">
              <a:latin typeface="Verdana" panose="020B0604030504040204" pitchFamily="34" charset="0"/>
              <a:ea typeface="Verdana" panose="020B0604030504040204" pitchFamily="34" charset="0"/>
            </a:endParaRPr>
          </a:p>
          <a:p>
            <a:r>
              <a:rPr lang="da-DK" sz="1600" b="1" dirty="0" smtClean="0">
                <a:latin typeface="Verdana" panose="020B0604030504040204" pitchFamily="34" charset="0"/>
                <a:ea typeface="Verdana" panose="020B0604030504040204" pitchFamily="34" charset="0"/>
              </a:rPr>
              <a:t>Kernesymptom</a:t>
            </a:r>
            <a:r>
              <a:rPr lang="da-DK" sz="1600" dirty="0" smtClean="0">
                <a:latin typeface="Verdana" panose="020B0604030504040204" pitchFamily="34" charset="0"/>
                <a:ea typeface="Verdana" panose="020B0604030504040204" pitchFamily="34" charset="0"/>
              </a:rPr>
              <a:t>: kombination af opmærksomhedsforstyrrelse, hyperaktivitet og impulsivitet. </a:t>
            </a:r>
          </a:p>
          <a:p>
            <a:endParaRPr lang="da-DK"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600" dirty="0" smtClean="0">
                <a:latin typeface="Verdana" panose="020B0604030504040204" pitchFamily="34" charset="0"/>
                <a:ea typeface="Verdana" panose="020B0604030504040204" pitchFamily="34" charset="0"/>
              </a:rPr>
              <a:t>Svækkede kognitive funktioner </a:t>
            </a:r>
            <a:r>
              <a:rPr lang="da-DK" sz="1200" dirty="0" smtClean="0">
                <a:latin typeface="Verdana" panose="020B0604030504040204" pitchFamily="34" charset="0"/>
                <a:ea typeface="Verdana" panose="020B0604030504040204" pitchFamily="34" charset="0"/>
              </a:rPr>
              <a:t>(eksekutive færdigheder og </a:t>
            </a:r>
            <a:r>
              <a:rPr lang="da-DK" sz="1200" dirty="0" err="1" smtClean="0">
                <a:latin typeface="Verdana" panose="020B0604030504040204" pitchFamily="34" charset="0"/>
                <a:ea typeface="Verdana" panose="020B0604030504040204" pitchFamily="34" charset="0"/>
              </a:rPr>
              <a:t>mentaliseringsevne</a:t>
            </a:r>
            <a:r>
              <a:rPr lang="da-DK" sz="1200" dirty="0" smtClean="0">
                <a:latin typeface="Verdana" panose="020B0604030504040204" pitchFamily="34" charset="0"/>
                <a:ea typeface="Verdana" panose="020B0604030504040204" pitchFamily="34" charset="0"/>
              </a:rPr>
              <a:t>)</a:t>
            </a:r>
          </a:p>
          <a:p>
            <a:endParaRPr lang="da-DK" sz="1600" dirty="0" smtClean="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600" dirty="0" smtClean="0">
                <a:latin typeface="Verdana" panose="020B0604030504040204" pitchFamily="34" charset="0"/>
                <a:ea typeface="Verdana" panose="020B0604030504040204" pitchFamily="34" charset="0"/>
              </a:rPr>
              <a:t>Nedsatte opmærksomheds- og </a:t>
            </a:r>
            <a:r>
              <a:rPr lang="da-DK" sz="1600" dirty="0" err="1" smtClean="0">
                <a:latin typeface="Verdana" panose="020B0604030504040204" pitchFamily="34" charset="0"/>
                <a:ea typeface="Verdana" panose="020B0604030504040204" pitchFamily="34" charset="0"/>
              </a:rPr>
              <a:t>arousal</a:t>
            </a:r>
            <a:r>
              <a:rPr lang="da-DK" sz="1600" dirty="0">
                <a:latin typeface="Verdana" panose="020B0604030504040204" pitchFamily="34" charset="0"/>
                <a:ea typeface="Verdana" panose="020B0604030504040204" pitchFamily="34" charset="0"/>
              </a:rPr>
              <a:t>-</a:t>
            </a:r>
            <a:r>
              <a:rPr lang="da-DK" sz="1600" dirty="0" smtClean="0">
                <a:latin typeface="Verdana" panose="020B0604030504040204" pitchFamily="34" charset="0"/>
                <a:ea typeface="Verdana" panose="020B0604030504040204" pitchFamily="34" charset="0"/>
              </a:rPr>
              <a:t>regulerende funktioner. </a:t>
            </a:r>
          </a:p>
          <a:p>
            <a:endParaRPr lang="da-DK" sz="1600" dirty="0" smtClean="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600" dirty="0" smtClean="0">
                <a:latin typeface="Verdana" panose="020B0604030504040204" pitchFamily="34" charset="0"/>
                <a:ea typeface="Verdana" panose="020B0604030504040204" pitchFamily="34" charset="0"/>
              </a:rPr>
              <a:t>Social kognition nedsat (højre hjernehemisfære) </a:t>
            </a:r>
          </a:p>
          <a:p>
            <a:pPr marL="285750" indent="-285750">
              <a:buFont typeface="Arial" panose="020B0604020202020204" pitchFamily="34" charset="0"/>
              <a:buChar char="•"/>
            </a:pPr>
            <a:endParaRPr lang="da-DK"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600" dirty="0" smtClean="0">
                <a:latin typeface="Verdana" panose="020B0604030504040204" pitchFamily="34" charset="0"/>
                <a:ea typeface="Verdana" panose="020B0604030504040204" pitchFamily="34" charset="0"/>
              </a:rPr>
              <a:t>Lavt frustrationsniveau, uforudsigelighed i reaktion og handling samt humørsvingninger (feedback og feedforward system i hjernen – </a:t>
            </a:r>
            <a:r>
              <a:rPr lang="da-DK" sz="1600" dirty="0" err="1" smtClean="0">
                <a:latin typeface="Verdana" panose="020B0604030504040204" pitchFamily="34" charset="0"/>
                <a:ea typeface="Verdana" panose="020B0604030504040204" pitchFamily="34" charset="0"/>
              </a:rPr>
              <a:t>orbitofrontal</a:t>
            </a:r>
            <a:r>
              <a:rPr lang="da-DK" sz="1600" dirty="0" smtClean="0">
                <a:latin typeface="Verdana" panose="020B0604030504040204" pitchFamily="34" charset="0"/>
                <a:ea typeface="Verdana" panose="020B0604030504040204" pitchFamily="34" charset="0"/>
              </a:rPr>
              <a:t> cortex) </a:t>
            </a:r>
          </a:p>
          <a:p>
            <a:endParaRPr lang="da-DK" sz="1600" dirty="0">
              <a:latin typeface="Verdana" panose="020B0604030504040204" pitchFamily="34" charset="0"/>
              <a:ea typeface="Verdana" panose="020B0604030504040204" pitchFamily="34" charset="0"/>
            </a:endParaRPr>
          </a:p>
          <a:p>
            <a:r>
              <a:rPr lang="da-DK" sz="1600" dirty="0" err="1" smtClean="0">
                <a:latin typeface="Verdana" panose="020B0604030504040204" pitchFamily="34" charset="0"/>
                <a:ea typeface="Verdana" panose="020B0604030504040204" pitchFamily="34" charset="0"/>
              </a:rPr>
              <a:t>Komorbiditet</a:t>
            </a:r>
            <a:r>
              <a:rPr lang="da-DK" sz="1600" dirty="0" smtClean="0">
                <a:latin typeface="Verdana" panose="020B0604030504040204" pitchFamily="34" charset="0"/>
                <a:ea typeface="Verdana" panose="020B0604030504040204" pitchFamily="34" charset="0"/>
              </a:rPr>
              <a:t>: godt 80% af alle unge med ADHD har også en anden psykisk forstyrrelse som fx angst, depression mm. Affektive og emotionelle forstyrrelser, indlæringsvanskeligheder, forstyrrelser i autismespektret, lavt selvværd, samt sproglige eller motoriske vanskeligheder. </a:t>
            </a:r>
            <a:endParaRPr lang="da-DK"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1121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additive="base">
                                        <p:cTn id="2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additive="base">
                                        <p:cTn id="3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 calcmode="lin" valueType="num">
                                      <p:cBhvr additive="base">
                                        <p:cTn id="3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 calcmode="lin" valueType="num">
                                      <p:cBhvr additive="base">
                                        <p:cTn id="4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 calcmode="lin" valueType="num">
                                      <p:cBhvr additive="base">
                                        <p:cTn id="4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
                                            <p:txEl>
                                              <p:pRg st="12" end="12"/>
                                            </p:txEl>
                                          </p:spTgt>
                                        </p:tgtEl>
                                        <p:attrNameLst>
                                          <p:attrName>style.visibility</p:attrName>
                                        </p:attrNameLst>
                                      </p:cBhvr>
                                      <p:to>
                                        <p:strVal val="visible"/>
                                      </p:to>
                                    </p:set>
                                    <p:anim calcmode="lin" valueType="num">
                                      <p:cBhvr additive="base">
                                        <p:cTn id="51"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ln w="57150">
            <a:solidFill>
              <a:schemeClr val="accent6">
                <a:lumMod val="75000"/>
              </a:schemeClr>
            </a:solidFill>
          </a:ln>
        </p:spPr>
        <p:txBody>
          <a:bodyPr/>
          <a:lstStyle/>
          <a:p>
            <a:r>
              <a:rPr lang="da-DK" dirty="0" smtClean="0"/>
              <a:t> </a:t>
            </a:r>
            <a:r>
              <a:rPr lang="da-DK" sz="4000" dirty="0" smtClean="0">
                <a:latin typeface="Verdana" panose="020B0604030504040204" pitchFamily="34" charset="0"/>
                <a:ea typeface="Verdana" panose="020B0604030504040204" pitchFamily="34" charset="0"/>
              </a:rPr>
              <a:t>ADHD – behandling og tilgang </a:t>
            </a:r>
            <a:endParaRPr lang="da-DK" sz="4000" dirty="0">
              <a:latin typeface="Verdana" panose="020B0604030504040204" pitchFamily="34" charset="0"/>
              <a:ea typeface="Verdana" panose="020B0604030504040204" pitchFamily="34" charset="0"/>
            </a:endParaRPr>
          </a:p>
        </p:txBody>
      </p:sp>
      <p:sp>
        <p:nvSpPr>
          <p:cNvPr id="3" name="Tekstfelt 2"/>
          <p:cNvSpPr txBox="1"/>
          <p:nvPr/>
        </p:nvSpPr>
        <p:spPr>
          <a:xfrm>
            <a:off x="838200" y="1971040"/>
            <a:ext cx="3764280" cy="4524315"/>
          </a:xfrm>
          <a:prstGeom prst="rect">
            <a:avLst/>
          </a:prstGeom>
          <a:solidFill>
            <a:schemeClr val="accent1">
              <a:lumMod val="40000"/>
              <a:lumOff val="60000"/>
            </a:schemeClr>
          </a:solidFill>
          <a:ln w="12700">
            <a:solidFill>
              <a:schemeClr val="tx1"/>
            </a:solidFill>
          </a:ln>
        </p:spPr>
        <p:txBody>
          <a:bodyPr wrap="square" rtlCol="0">
            <a:spAutoFit/>
          </a:bodyPr>
          <a:lstStyle/>
          <a:p>
            <a:pPr marL="285750" indent="-285750">
              <a:buFont typeface="Arial" panose="020B0604020202020204" pitchFamily="34" charset="0"/>
              <a:buChar char="•"/>
            </a:pPr>
            <a:r>
              <a:rPr lang="da-DK" sz="1600" dirty="0" smtClean="0">
                <a:latin typeface="Verdana" panose="020B0604030504040204" pitchFamily="34" charset="0"/>
                <a:ea typeface="Verdana" panose="020B0604030504040204" pitchFamily="34" charset="0"/>
              </a:rPr>
              <a:t>ADHD = dopamin og noradrenalin produktionen er ude af balance. </a:t>
            </a:r>
          </a:p>
          <a:p>
            <a:pPr marL="285750" indent="-285750">
              <a:buFont typeface="Arial" panose="020B0604020202020204" pitchFamily="34" charset="0"/>
              <a:buChar char="•"/>
            </a:pPr>
            <a:endParaRPr lang="da-DK"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600" dirty="0" smtClean="0">
                <a:latin typeface="Verdana" panose="020B0604030504040204" pitchFamily="34" charset="0"/>
                <a:ea typeface="Verdana" panose="020B0604030504040204" pitchFamily="34" charset="0"/>
              </a:rPr>
              <a:t>Medicinsk behandling har høj status i DK, knap så meget fokus på psykosociale interventioner</a:t>
            </a:r>
          </a:p>
          <a:p>
            <a:pPr marL="285750" indent="-285750">
              <a:buFont typeface="Arial" panose="020B0604020202020204" pitchFamily="34" charset="0"/>
              <a:buChar char="•"/>
            </a:pPr>
            <a:endParaRPr lang="da-DK"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600" dirty="0" smtClean="0">
                <a:latin typeface="Verdana" panose="020B0604030504040204" pitchFamily="34" charset="0"/>
                <a:ea typeface="Verdana" panose="020B0604030504040204" pitchFamily="34" charset="0"/>
              </a:rPr>
              <a:t>Der hersker i DK en biologisk og genetisk forståelse af ADHD</a:t>
            </a:r>
          </a:p>
          <a:p>
            <a:pPr marL="285750" indent="-285750">
              <a:buFont typeface="Arial" panose="020B0604020202020204" pitchFamily="34" charset="0"/>
              <a:buChar char="•"/>
            </a:pPr>
            <a:endParaRPr lang="da-DK" sz="1600" dirty="0">
              <a:latin typeface="Verdana" panose="020B0604030504040204" pitchFamily="34" charset="0"/>
              <a:ea typeface="Verdana" panose="020B0604030504040204" pitchFamily="34" charset="0"/>
            </a:endParaRPr>
          </a:p>
          <a:p>
            <a:endParaRPr lang="da-DK" sz="1600" dirty="0" smtClean="0">
              <a:latin typeface="Verdana" panose="020B0604030504040204" pitchFamily="34" charset="0"/>
              <a:ea typeface="Verdana" panose="020B0604030504040204" pitchFamily="34" charset="0"/>
            </a:endParaRPr>
          </a:p>
          <a:p>
            <a:endParaRPr lang="da-DK"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da-DK" sz="1600" dirty="0" smtClean="0">
              <a:latin typeface="Verdana" panose="020B0604030504040204" pitchFamily="34" charset="0"/>
              <a:ea typeface="Verdana" panose="020B0604030504040204" pitchFamily="34" charset="0"/>
            </a:endParaRPr>
          </a:p>
          <a:p>
            <a:endParaRPr lang="da-DK" sz="1600" dirty="0">
              <a:latin typeface="Verdana" panose="020B0604030504040204" pitchFamily="34" charset="0"/>
              <a:ea typeface="Verdana" panose="020B0604030504040204" pitchFamily="34" charset="0"/>
            </a:endParaRPr>
          </a:p>
          <a:p>
            <a:endParaRPr lang="da-DK" sz="1600" dirty="0" smtClean="0">
              <a:latin typeface="Verdana" panose="020B0604030504040204" pitchFamily="34" charset="0"/>
              <a:ea typeface="Verdana" panose="020B0604030504040204" pitchFamily="34" charset="0"/>
            </a:endParaRPr>
          </a:p>
          <a:p>
            <a:endParaRPr lang="da-DK" sz="1600" dirty="0">
              <a:latin typeface="Verdana" panose="020B0604030504040204" pitchFamily="34" charset="0"/>
              <a:ea typeface="Verdana" panose="020B0604030504040204" pitchFamily="34" charset="0"/>
            </a:endParaRPr>
          </a:p>
        </p:txBody>
      </p:sp>
      <p:sp>
        <p:nvSpPr>
          <p:cNvPr id="5" name="Tekstfelt 4"/>
          <p:cNvSpPr txBox="1"/>
          <p:nvPr/>
        </p:nvSpPr>
        <p:spPr>
          <a:xfrm>
            <a:off x="5201920" y="1971040"/>
            <a:ext cx="6151880" cy="4524315"/>
          </a:xfrm>
          <a:prstGeom prst="rect">
            <a:avLst/>
          </a:prstGeom>
          <a:solidFill>
            <a:schemeClr val="accent4">
              <a:lumMod val="20000"/>
              <a:lumOff val="80000"/>
            </a:schemeClr>
          </a:solidFill>
          <a:ln w="12700">
            <a:solidFill>
              <a:schemeClr val="tx1"/>
            </a:solidFill>
          </a:ln>
        </p:spPr>
        <p:txBody>
          <a:bodyPr wrap="square" rtlCol="0">
            <a:spAutoFit/>
          </a:bodyPr>
          <a:lstStyle/>
          <a:p>
            <a:endParaRPr lang="da-DK"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600" dirty="0" smtClean="0">
                <a:latin typeface="Verdana" panose="020B0604030504040204" pitchFamily="34" charset="0"/>
                <a:ea typeface="Verdana" panose="020B0604030504040204" pitchFamily="34" charset="0"/>
              </a:rPr>
              <a:t>Kombination af fx </a:t>
            </a:r>
            <a:r>
              <a:rPr lang="da-DK" sz="1600" dirty="0" err="1" smtClean="0">
                <a:latin typeface="Verdana" panose="020B0604030504040204" pitchFamily="34" charset="0"/>
                <a:ea typeface="Verdana" panose="020B0604030504040204" pitchFamily="34" charset="0"/>
              </a:rPr>
              <a:t>psykoedukation</a:t>
            </a:r>
            <a:r>
              <a:rPr lang="da-DK" sz="1600" dirty="0" smtClean="0">
                <a:latin typeface="Verdana" panose="020B0604030504040204" pitchFamily="34" charset="0"/>
                <a:ea typeface="Verdana" panose="020B0604030504040204" pitchFamily="34" charset="0"/>
              </a:rPr>
              <a:t>, rådgivning, specialpædagogisk indsatser, psykoterapi og medicinsk behandling.  </a:t>
            </a:r>
            <a:endParaRPr lang="da-DK" sz="1600" dirty="0">
              <a:latin typeface="Verdana" panose="020B0604030504040204" pitchFamily="34" charset="0"/>
              <a:ea typeface="Verdana" panose="020B0604030504040204" pitchFamily="34" charset="0"/>
            </a:endParaRPr>
          </a:p>
          <a:p>
            <a:endParaRPr lang="da-DK"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600" dirty="0" smtClean="0">
                <a:latin typeface="Verdana" panose="020B0604030504040204" pitchFamily="34" charset="0"/>
                <a:ea typeface="Verdana" panose="020B0604030504040204" pitchFamily="34" charset="0"/>
              </a:rPr>
              <a:t>Teknologisk støtte</a:t>
            </a:r>
          </a:p>
          <a:p>
            <a:pPr marL="285750" indent="-285750">
              <a:buFont typeface="Arial" panose="020B0604020202020204" pitchFamily="34" charset="0"/>
              <a:buChar char="•"/>
            </a:pPr>
            <a:endParaRPr lang="da-DK"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600" dirty="0" smtClean="0">
                <a:latin typeface="Verdana" panose="020B0604030504040204" pitchFamily="34" charset="0"/>
                <a:ea typeface="Verdana" panose="020B0604030504040204" pitchFamily="34" charset="0"/>
              </a:rPr>
              <a:t>Tilegnelse af selvregulerende teknikker kan udvikles i socialt samspil (beroligelse af nervesystemet) </a:t>
            </a:r>
          </a:p>
          <a:p>
            <a:pPr marL="285750" indent="-285750">
              <a:buFont typeface="Arial" panose="020B0604020202020204" pitchFamily="34" charset="0"/>
              <a:buChar char="•"/>
            </a:pPr>
            <a:endParaRPr lang="da-DK"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600" dirty="0" smtClean="0">
                <a:latin typeface="Verdana" panose="020B0604030504040204" pitchFamily="34" charset="0"/>
                <a:ea typeface="Verdana" panose="020B0604030504040204" pitchFamily="34" charset="0"/>
              </a:rPr>
              <a:t>Individuel/gruppeterapi herunder fx: </a:t>
            </a:r>
          </a:p>
          <a:p>
            <a:r>
              <a:rPr lang="da-DK" sz="1600" dirty="0" smtClean="0">
                <a:latin typeface="Verdana" panose="020B0604030504040204" pitchFamily="34" charset="0"/>
                <a:ea typeface="Verdana" panose="020B0604030504040204" pitchFamily="34" charset="0"/>
              </a:rPr>
              <a:t>	</a:t>
            </a:r>
          </a:p>
          <a:p>
            <a:pPr algn="ctr"/>
            <a:r>
              <a:rPr lang="da-DK" sz="1600" dirty="0" smtClean="0">
                <a:latin typeface="Verdana" panose="020B0604030504040204" pitchFamily="34" charset="0"/>
                <a:ea typeface="Verdana" panose="020B0604030504040204" pitchFamily="34" charset="0"/>
              </a:rPr>
              <a:t>Miljø-, psykoterapi (narrativ og kognitiv tilgang ) social/praktisk færdighedstræning</a:t>
            </a:r>
          </a:p>
          <a:p>
            <a:pPr algn="ctr"/>
            <a:endParaRPr lang="da-DK" sz="1600" dirty="0" smtClean="0">
              <a:latin typeface="Verdana" panose="020B0604030504040204" pitchFamily="34" charset="0"/>
              <a:ea typeface="Verdana" panose="020B0604030504040204" pitchFamily="34" charset="0"/>
            </a:endParaRPr>
          </a:p>
          <a:p>
            <a:pPr algn="ctr"/>
            <a:r>
              <a:rPr lang="da-DK" sz="1600" dirty="0">
                <a:latin typeface="Verdana" panose="020B0604030504040204" pitchFamily="34" charset="0"/>
                <a:ea typeface="Verdana" panose="020B0604030504040204" pitchFamily="34" charset="0"/>
              </a:rPr>
              <a:t>Der arbejdes med indsigt i egen situation, redskaber/kompenserende strategier/færdigheder, nye mønstre, bedre funktions- og/eller erhvervsevne </a:t>
            </a:r>
          </a:p>
        </p:txBody>
      </p:sp>
    </p:spTree>
    <p:extLst>
      <p:ext uri="{BB962C8B-B14F-4D97-AF65-F5344CB8AC3E}">
        <p14:creationId xmlns:p14="http://schemas.microsoft.com/office/powerpoint/2010/main" val="35775074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1524000" y="414151"/>
            <a:ext cx="9144000" cy="2387600"/>
          </a:xfrm>
        </p:spPr>
        <p:txBody>
          <a:bodyPr>
            <a:normAutofit fontScale="90000"/>
          </a:bodyPr>
          <a:lstStyle/>
          <a:p>
            <a:r>
              <a:rPr lang="da-DK" dirty="0" smtClean="0"/>
              <a:t>Tidsplan:</a:t>
            </a:r>
            <a:br>
              <a:rPr lang="da-DK" dirty="0" smtClean="0"/>
            </a:br>
            <a:r>
              <a:rPr lang="da-DK" dirty="0"/>
              <a:t/>
            </a:r>
            <a:br>
              <a:rPr lang="da-DK" dirty="0"/>
            </a:br>
            <a:endParaRPr lang="da-DK" dirty="0"/>
          </a:p>
        </p:txBody>
      </p:sp>
      <p:sp>
        <p:nvSpPr>
          <p:cNvPr id="5" name="Undertitel 4"/>
          <p:cNvSpPr>
            <a:spLocks noGrp="1"/>
          </p:cNvSpPr>
          <p:nvPr>
            <p:ph type="subTitle" idx="1"/>
          </p:nvPr>
        </p:nvSpPr>
        <p:spPr>
          <a:xfrm>
            <a:off x="251012" y="1335741"/>
            <a:ext cx="12048564" cy="5997387"/>
          </a:xfrm>
        </p:spPr>
        <p:txBody>
          <a:bodyPr>
            <a:normAutofit/>
          </a:bodyPr>
          <a:lstStyle/>
          <a:p>
            <a:pPr marL="342900" indent="-342900" algn="l">
              <a:buFont typeface="Arial" panose="020B0604020202020204" pitchFamily="34" charset="0"/>
              <a:buChar char="•"/>
            </a:pPr>
            <a:r>
              <a:rPr lang="da-DK" sz="1400" dirty="0" smtClean="0"/>
              <a:t>1,5 time til: 8 – 9.30</a:t>
            </a:r>
          </a:p>
          <a:p>
            <a:pPr marL="342900" indent="-342900" algn="l">
              <a:buFont typeface="Arial" panose="020B0604020202020204" pitchFamily="34" charset="0"/>
              <a:buChar char="•"/>
            </a:pPr>
            <a:r>
              <a:rPr lang="da-DK" sz="1400" dirty="0" smtClean="0"/>
              <a:t>Præsentation af mig og dagens indhold</a:t>
            </a:r>
          </a:p>
          <a:p>
            <a:pPr marL="342900" indent="-342900" algn="l">
              <a:buFont typeface="Arial" panose="020B0604020202020204" pitchFamily="34" charset="0"/>
              <a:buChar char="•"/>
            </a:pPr>
            <a:r>
              <a:rPr lang="da-DK" sz="1400" dirty="0" smtClean="0"/>
              <a:t>Kort intro til den tre enige hjerne</a:t>
            </a:r>
          </a:p>
          <a:p>
            <a:pPr marL="342900" indent="-342900" algn="l">
              <a:buFont typeface="Arial" panose="020B0604020202020204" pitchFamily="34" charset="0"/>
              <a:buChar char="•"/>
            </a:pPr>
            <a:r>
              <a:rPr lang="da-DK" sz="1400" dirty="0" smtClean="0"/>
              <a:t>Stressresponssystemer – HPA aksen, </a:t>
            </a:r>
            <a:r>
              <a:rPr lang="da-DK" sz="1400" dirty="0" err="1" smtClean="0"/>
              <a:t>incl</a:t>
            </a:r>
            <a:r>
              <a:rPr lang="da-DK" sz="1400" dirty="0" smtClean="0"/>
              <a:t>. videoklip</a:t>
            </a:r>
          </a:p>
          <a:p>
            <a:pPr marL="342900" indent="-342900" algn="l">
              <a:buFont typeface="Arial" panose="020B0604020202020204" pitchFamily="34" charset="0"/>
              <a:buChar char="•"/>
            </a:pPr>
            <a:r>
              <a:rPr lang="da-DK" sz="1400" dirty="0" smtClean="0"/>
              <a:t>Spejlneuroner og relationer</a:t>
            </a:r>
          </a:p>
          <a:p>
            <a:pPr algn="l"/>
            <a:r>
              <a:rPr lang="da-DK" sz="1400" dirty="0" smtClean="0"/>
              <a:t>PAUSE 9.30 – 9.45</a:t>
            </a:r>
          </a:p>
          <a:p>
            <a:pPr algn="l"/>
            <a:r>
              <a:rPr lang="da-DK" sz="1400" dirty="0" smtClean="0"/>
              <a:t>9.45 – 10.50:</a:t>
            </a:r>
            <a:endParaRPr lang="da-DK" sz="1400" dirty="0"/>
          </a:p>
          <a:p>
            <a:pPr marL="285750" indent="-285750" algn="l">
              <a:buFont typeface="Arial" panose="020B0604020202020204" pitchFamily="34" charset="0"/>
              <a:buChar char="•"/>
            </a:pPr>
            <a:r>
              <a:rPr lang="da-DK" sz="1400" dirty="0" smtClean="0"/>
              <a:t>Diagnoser set i </a:t>
            </a:r>
            <a:r>
              <a:rPr lang="da-DK" sz="1400" dirty="0" err="1" smtClean="0"/>
              <a:t>neuropæd</a:t>
            </a:r>
            <a:r>
              <a:rPr lang="da-DK" sz="1400" dirty="0" smtClean="0"/>
              <a:t> perspektiv</a:t>
            </a:r>
          </a:p>
          <a:p>
            <a:pPr marL="285750" indent="-285750" algn="l">
              <a:buFont typeface="Arial" panose="020B0604020202020204" pitchFamily="34" charset="0"/>
              <a:buChar char="•"/>
            </a:pPr>
            <a:endParaRPr lang="da-DK" sz="1400" dirty="0"/>
          </a:p>
          <a:p>
            <a:pPr algn="l"/>
            <a:r>
              <a:rPr lang="da-DK" sz="1400" dirty="0" smtClean="0"/>
              <a:t>PAUSE 10.50 – 11.00</a:t>
            </a:r>
            <a:endParaRPr lang="da-DK" sz="1400" dirty="0"/>
          </a:p>
          <a:p>
            <a:pPr marL="285750" indent="-285750" algn="l">
              <a:buFont typeface="Arial" panose="020B0604020202020204" pitchFamily="34" charset="0"/>
              <a:buChar char="•"/>
            </a:pPr>
            <a:endParaRPr lang="da-DK" sz="1400" dirty="0" smtClean="0"/>
          </a:p>
          <a:p>
            <a:pPr algn="l"/>
            <a:r>
              <a:rPr lang="da-DK" sz="1400" dirty="0" smtClean="0"/>
              <a:t>11 – 12.00:</a:t>
            </a:r>
          </a:p>
          <a:p>
            <a:pPr marL="285750" indent="-285750" algn="l">
              <a:buFont typeface="Arial" panose="020B0604020202020204" pitchFamily="34" charset="0"/>
              <a:buChar char="•"/>
            </a:pPr>
            <a:r>
              <a:rPr lang="da-DK" sz="1400" dirty="0" smtClean="0"/>
              <a:t>Introduktion til </a:t>
            </a:r>
            <a:r>
              <a:rPr lang="da-DK" sz="1400" dirty="0" err="1" smtClean="0"/>
              <a:t>neuroaffektive</a:t>
            </a:r>
            <a:r>
              <a:rPr lang="da-DK" sz="1400" dirty="0" smtClean="0"/>
              <a:t> kompasser</a:t>
            </a:r>
          </a:p>
          <a:p>
            <a:pPr marL="285750" indent="-285750" algn="l">
              <a:buFont typeface="Arial" panose="020B0604020202020204" pitchFamily="34" charset="0"/>
              <a:buChar char="•"/>
            </a:pPr>
            <a:r>
              <a:rPr lang="da-DK" sz="1400" dirty="0" smtClean="0"/>
              <a:t>Case gennemgang fra fysioterapeuterne, skal læses i grupper og herefter drøftes. </a:t>
            </a:r>
          </a:p>
          <a:p>
            <a:pPr marL="285750" indent="-285750" algn="l">
              <a:buFont typeface="Arial" panose="020B0604020202020204" pitchFamily="34" charset="0"/>
              <a:buChar char="•"/>
            </a:pPr>
            <a:r>
              <a:rPr lang="da-DK" sz="1400" dirty="0" smtClean="0"/>
              <a:t>Afrunding - Hvordan kan i se at i kan gøre brug af denne viden i jeres felt? </a:t>
            </a:r>
          </a:p>
          <a:p>
            <a:pPr algn="l"/>
            <a:endParaRPr lang="da-DK" sz="1400" dirty="0" smtClean="0"/>
          </a:p>
          <a:p>
            <a:pPr marL="285750" indent="-285750" algn="l">
              <a:buFont typeface="Arial" panose="020B0604020202020204" pitchFamily="34" charset="0"/>
              <a:buChar char="•"/>
            </a:pPr>
            <a:endParaRPr lang="da-DK" sz="1400" dirty="0"/>
          </a:p>
        </p:txBody>
      </p:sp>
    </p:spTree>
    <p:extLst>
      <p:ext uri="{BB962C8B-B14F-4D97-AF65-F5344CB8AC3E}">
        <p14:creationId xmlns:p14="http://schemas.microsoft.com/office/powerpoint/2010/main" val="19155852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p:cNvPicPr>
            <a:picLocks noChangeAspect="1"/>
          </p:cNvPicPr>
          <p:nvPr/>
        </p:nvPicPr>
        <p:blipFill>
          <a:blip r:embed="rId3"/>
          <a:stretch>
            <a:fillRect/>
          </a:stretch>
        </p:blipFill>
        <p:spPr>
          <a:xfrm>
            <a:off x="3662686" y="4299477"/>
            <a:ext cx="4507649" cy="2606652"/>
          </a:xfrm>
          <a:prstGeom prst="rect">
            <a:avLst/>
          </a:prstGeom>
        </p:spPr>
      </p:pic>
      <p:sp>
        <p:nvSpPr>
          <p:cNvPr id="2" name="Titel 1"/>
          <p:cNvSpPr>
            <a:spLocks noGrp="1"/>
          </p:cNvSpPr>
          <p:nvPr>
            <p:ph type="title"/>
          </p:nvPr>
        </p:nvSpPr>
        <p:spPr>
          <a:xfrm>
            <a:off x="740518" y="204952"/>
            <a:ext cx="11278248" cy="1008993"/>
          </a:xfrm>
        </p:spPr>
        <p:txBody>
          <a:bodyPr>
            <a:noAutofit/>
          </a:bodyPr>
          <a:lstStyle/>
          <a:p>
            <a:r>
              <a:rPr lang="da-DK" sz="3200" b="1" dirty="0"/>
              <a:t/>
            </a:r>
            <a:br>
              <a:rPr lang="da-DK" sz="3200" b="1" dirty="0"/>
            </a:br>
            <a:endParaRPr lang="da-DK" sz="3200" dirty="0">
              <a:latin typeface="+mn-lt"/>
            </a:endParaRPr>
          </a:p>
        </p:txBody>
      </p:sp>
      <p:sp>
        <p:nvSpPr>
          <p:cNvPr id="4" name="Pladsholder til indhold 3"/>
          <p:cNvSpPr>
            <a:spLocks noGrp="1"/>
          </p:cNvSpPr>
          <p:nvPr>
            <p:ph sz="half" idx="2"/>
          </p:nvPr>
        </p:nvSpPr>
        <p:spPr>
          <a:xfrm>
            <a:off x="7117236" y="1703635"/>
            <a:ext cx="4901529" cy="1331795"/>
          </a:xfrm>
          <a:solidFill>
            <a:schemeClr val="accent6">
              <a:lumMod val="20000"/>
              <a:lumOff val="80000"/>
            </a:schemeClr>
          </a:solidFill>
        </p:spPr>
        <p:txBody>
          <a:bodyPr>
            <a:noAutofit/>
          </a:bodyPr>
          <a:lstStyle/>
          <a:p>
            <a:pPr lvl="0" algn="ctr"/>
            <a:r>
              <a:rPr lang="da-DK" sz="1800" dirty="0"/>
              <a:t>De fleste kognitive funktioner drejer sig om, </a:t>
            </a:r>
            <a:r>
              <a:rPr lang="da-DK" sz="1800" b="1" dirty="0"/>
              <a:t>hvad</a:t>
            </a:r>
            <a:r>
              <a:rPr lang="da-DK" sz="1800" dirty="0"/>
              <a:t> vi gør.</a:t>
            </a:r>
          </a:p>
          <a:p>
            <a:pPr algn="ctr"/>
            <a:r>
              <a:rPr lang="da-DK" sz="1800" dirty="0"/>
              <a:t>De </a:t>
            </a:r>
            <a:r>
              <a:rPr lang="da-DK" sz="1800" b="1" dirty="0"/>
              <a:t>eksekutive funktioner </a:t>
            </a:r>
            <a:r>
              <a:rPr lang="da-DK" sz="1800" dirty="0"/>
              <a:t>drejer sig om, </a:t>
            </a:r>
            <a:r>
              <a:rPr lang="da-DK" sz="1800" b="1" dirty="0"/>
              <a:t>hvordan</a:t>
            </a:r>
            <a:r>
              <a:rPr lang="da-DK" sz="1800" dirty="0"/>
              <a:t> vi gør det</a:t>
            </a:r>
          </a:p>
          <a:p>
            <a:pPr marL="0" indent="0">
              <a:buNone/>
            </a:pPr>
            <a:endParaRPr lang="da-DK" dirty="0" smtClean="0"/>
          </a:p>
        </p:txBody>
      </p:sp>
      <p:pic>
        <p:nvPicPr>
          <p:cNvPr id="6" name="Picture 2" descr="7f27adde-bfa1-4ca5-825b-2dacab87fe3b@Rand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84" y="6394091"/>
            <a:ext cx="1394269" cy="42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led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2170" y="3188047"/>
            <a:ext cx="2364794" cy="3228392"/>
          </a:xfrm>
          <a:prstGeom prst="rect">
            <a:avLst/>
          </a:prstGeom>
        </p:spPr>
      </p:pic>
      <p:sp>
        <p:nvSpPr>
          <p:cNvPr id="3" name="Oval billedforklaring 2"/>
          <p:cNvSpPr/>
          <p:nvPr/>
        </p:nvSpPr>
        <p:spPr>
          <a:xfrm>
            <a:off x="6653049" y="2623886"/>
            <a:ext cx="2176504" cy="2174739"/>
          </a:xfrm>
          <a:prstGeom prst="wedgeEllipseCallout">
            <a:avLst>
              <a:gd name="adj1" fmla="val 70104"/>
              <a:gd name="adj2" fmla="val 24124"/>
            </a:avLst>
          </a:prstGeom>
          <a:solidFill>
            <a:schemeClr val="bg2"/>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b="1" dirty="0">
                <a:solidFill>
                  <a:schemeClr val="tx1"/>
                </a:solidFill>
              </a:rPr>
              <a:t>Oplevelse af sammenhæng baner vej for </a:t>
            </a:r>
            <a:r>
              <a:rPr lang="da-DK" b="1" dirty="0" err="1" smtClean="0">
                <a:solidFill>
                  <a:schemeClr val="tx1"/>
                </a:solidFill>
              </a:rPr>
              <a:t>mestring</a:t>
            </a:r>
            <a:r>
              <a:rPr lang="da-DK" altLang="da-DK" sz="1050" b="1" dirty="0">
                <a:solidFill>
                  <a:schemeClr val="tx1"/>
                </a:solidFill>
              </a:rPr>
              <a:t/>
            </a:r>
            <a:br>
              <a:rPr lang="da-DK" altLang="da-DK" sz="1050" b="1" dirty="0">
                <a:solidFill>
                  <a:schemeClr val="tx1"/>
                </a:solidFill>
              </a:rPr>
            </a:br>
            <a:endParaRPr lang="da-DK" b="1" dirty="0">
              <a:solidFill>
                <a:schemeClr val="tx1"/>
              </a:solidFill>
            </a:endParaRPr>
          </a:p>
        </p:txBody>
      </p:sp>
      <p:sp>
        <p:nvSpPr>
          <p:cNvPr id="9" name="Tekstfelt 8"/>
          <p:cNvSpPr txBox="1"/>
          <p:nvPr/>
        </p:nvSpPr>
        <p:spPr>
          <a:xfrm>
            <a:off x="217452" y="355505"/>
            <a:ext cx="11669973" cy="923330"/>
          </a:xfrm>
          <a:prstGeom prst="rect">
            <a:avLst/>
          </a:prstGeom>
          <a:noFill/>
          <a:ln w="57150">
            <a:solidFill>
              <a:schemeClr val="accent6">
                <a:lumMod val="75000"/>
              </a:schemeClr>
            </a:solidFill>
          </a:ln>
        </p:spPr>
        <p:txBody>
          <a:bodyPr wrap="square" rtlCol="0">
            <a:spAutoFit/>
          </a:bodyPr>
          <a:lstStyle/>
          <a:p>
            <a:pPr algn="ctr"/>
            <a:r>
              <a:rPr lang="da-DK" sz="4000" dirty="0" err="1" smtClean="0">
                <a:latin typeface="Verdana" panose="020B0604030504040204" pitchFamily="34" charset="0"/>
                <a:ea typeface="Verdana" panose="020B0604030504040204" pitchFamily="34" charset="0"/>
              </a:rPr>
              <a:t>Salutogenese</a:t>
            </a:r>
            <a:r>
              <a:rPr lang="da-DK" sz="4000" dirty="0" smtClean="0">
                <a:latin typeface="Verdana" panose="020B0604030504040204" pitchFamily="34" charset="0"/>
                <a:ea typeface="Verdana" panose="020B0604030504040204" pitchFamily="34" charset="0"/>
              </a:rPr>
              <a:t> og </a:t>
            </a:r>
            <a:r>
              <a:rPr lang="da-DK" sz="4000" dirty="0" err="1" smtClean="0">
                <a:latin typeface="Verdana" panose="020B0604030504040204" pitchFamily="34" charset="0"/>
                <a:ea typeface="Verdana" panose="020B0604030504040204" pitchFamily="34" charset="0"/>
              </a:rPr>
              <a:t>mestring</a:t>
            </a:r>
            <a:r>
              <a:rPr lang="da-DK" sz="4000" dirty="0"/>
              <a:t> </a:t>
            </a:r>
            <a:r>
              <a:rPr lang="da-DK" sz="4000" dirty="0" smtClean="0"/>
              <a:t> </a:t>
            </a:r>
          </a:p>
          <a:p>
            <a:pPr algn="ctr"/>
            <a:r>
              <a:rPr lang="da-DK" sz="1400" dirty="0" smtClean="0">
                <a:latin typeface="Verdana" panose="020B0604030504040204" pitchFamily="34" charset="0"/>
                <a:ea typeface="Verdana" panose="020B0604030504040204" pitchFamily="34" charset="0"/>
              </a:rPr>
              <a:t>omhandler </a:t>
            </a:r>
            <a:r>
              <a:rPr lang="da-DK" sz="1400" dirty="0">
                <a:latin typeface="Verdana" panose="020B0604030504040204" pitchFamily="34" charset="0"/>
                <a:ea typeface="Verdana" panose="020B0604030504040204" pitchFamily="34" charset="0"/>
              </a:rPr>
              <a:t>forholdet mellem helbred, stress og håndtering.</a:t>
            </a:r>
            <a:endParaRPr lang="da-DK" sz="1400" dirty="0" smtClean="0">
              <a:latin typeface="Verdana" panose="020B0604030504040204" pitchFamily="34" charset="0"/>
              <a:ea typeface="Verdana" panose="020B0604030504040204" pitchFamily="34" charset="0"/>
            </a:endParaRPr>
          </a:p>
        </p:txBody>
      </p:sp>
      <p:sp>
        <p:nvSpPr>
          <p:cNvPr id="10" name="Dobbeltbølget fane 9"/>
          <p:cNvSpPr/>
          <p:nvPr/>
        </p:nvSpPr>
        <p:spPr>
          <a:xfrm>
            <a:off x="4430445" y="1444815"/>
            <a:ext cx="2454697" cy="1331795"/>
          </a:xfrm>
          <a:prstGeom prst="doubleWav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a-DK" dirty="0" err="1" smtClean="0">
                <a:ln w="0"/>
                <a:solidFill>
                  <a:schemeClr val="tx1"/>
                </a:solidFill>
                <a:effectLst>
                  <a:outerShdw blurRad="38100" dist="19050" dir="2700000" algn="tl" rotWithShape="0">
                    <a:schemeClr val="dk1">
                      <a:alpha val="40000"/>
                    </a:schemeClr>
                  </a:outerShdw>
                </a:effectLst>
                <a:latin typeface="Verdana" panose="020B0604030504040204" pitchFamily="34" charset="0"/>
                <a:ea typeface="Verdana" panose="020B0604030504040204" pitchFamily="34" charset="0"/>
              </a:rPr>
              <a:t>Antonovsky’s</a:t>
            </a:r>
            <a:r>
              <a:rPr lang="da-DK" dirty="0" smtClean="0">
                <a:ln w="0"/>
                <a:solidFill>
                  <a:schemeClr val="tx1"/>
                </a:solidFill>
                <a:effectLst>
                  <a:outerShdw blurRad="38100" dist="19050" dir="2700000" algn="tl" rotWithShape="0">
                    <a:schemeClr val="dk1">
                      <a:alpha val="40000"/>
                    </a:schemeClr>
                  </a:outerShdw>
                </a:effectLst>
                <a:latin typeface="Verdana" panose="020B0604030504040204" pitchFamily="34" charset="0"/>
                <a:ea typeface="Verdana" panose="020B0604030504040204" pitchFamily="34" charset="0"/>
              </a:rPr>
              <a:t> undersøgelse af israelske kvinder</a:t>
            </a:r>
            <a:endParaRPr lang="da-DK" dirty="0">
              <a:ln w="0"/>
              <a:solidFill>
                <a:schemeClr val="tx1"/>
              </a:solidFill>
              <a:effectLst>
                <a:outerShdw blurRad="38100" dist="19050" dir="2700000" algn="tl" rotWithShape="0">
                  <a:schemeClr val="dk1">
                    <a:alpha val="40000"/>
                  </a:schemeClr>
                </a:outerShdw>
              </a:effectLst>
              <a:latin typeface="Verdana" panose="020B0604030504040204" pitchFamily="34" charset="0"/>
              <a:ea typeface="Verdana" panose="020B0604030504040204" pitchFamily="34" charset="0"/>
            </a:endParaRPr>
          </a:p>
        </p:txBody>
      </p:sp>
      <p:graphicFrame>
        <p:nvGraphicFramePr>
          <p:cNvPr id="5" name="Pladsholder til indhold 4"/>
          <p:cNvGraphicFramePr>
            <a:graphicFrameLocks noGrp="1"/>
          </p:cNvGraphicFramePr>
          <p:nvPr>
            <p:ph sz="half" idx="1"/>
            <p:extLst>
              <p:ext uri="{D42A27DB-BD31-4B8C-83A1-F6EECF244321}">
                <p14:modId xmlns:p14="http://schemas.microsoft.com/office/powerpoint/2010/main" val="276464204"/>
              </p:ext>
            </p:extLst>
          </p:nvPr>
        </p:nvGraphicFramePr>
        <p:xfrm>
          <a:off x="-670365" y="1521853"/>
          <a:ext cx="6263496" cy="489458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603407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28600" y="446088"/>
            <a:ext cx="11708296" cy="1036391"/>
          </a:xfrm>
          <a:ln w="57150">
            <a:solidFill>
              <a:schemeClr val="accent6">
                <a:lumMod val="75000"/>
              </a:schemeClr>
            </a:solidFill>
          </a:ln>
        </p:spPr>
        <p:txBody>
          <a:bodyPr>
            <a:normAutofit/>
          </a:bodyPr>
          <a:lstStyle/>
          <a:p>
            <a:r>
              <a:rPr lang="da-DK" sz="4000" dirty="0" smtClean="0">
                <a:latin typeface="Verdana" panose="020B0604030504040204" pitchFamily="34" charset="0"/>
                <a:ea typeface="Verdana" panose="020B0604030504040204" pitchFamily="34" charset="0"/>
              </a:rPr>
              <a:t>Den tredelte hjerne (</a:t>
            </a:r>
            <a:r>
              <a:rPr lang="da-DK" sz="4000" dirty="0" err="1" smtClean="0">
                <a:latin typeface="Verdana" panose="020B0604030504040204" pitchFamily="34" charset="0"/>
                <a:ea typeface="Verdana" panose="020B0604030504040204" pitchFamily="34" charset="0"/>
              </a:rPr>
              <a:t>MacLean</a:t>
            </a:r>
            <a:r>
              <a:rPr lang="da-DK" sz="4000" dirty="0" smtClean="0">
                <a:latin typeface="Verdana" panose="020B0604030504040204" pitchFamily="34" charset="0"/>
                <a:ea typeface="Verdana" panose="020B0604030504040204" pitchFamily="34" charset="0"/>
              </a:rPr>
              <a:t>) </a:t>
            </a:r>
            <a:endParaRPr lang="da-DK" sz="4000" dirty="0">
              <a:latin typeface="Verdana" panose="020B0604030504040204" pitchFamily="34" charset="0"/>
              <a:ea typeface="Verdana" panose="020B0604030504040204" pitchFamily="34" charset="0"/>
            </a:endParaRPr>
          </a:p>
        </p:txBody>
      </p:sp>
      <p:sp>
        <p:nvSpPr>
          <p:cNvPr id="4" name="AutoShape 2" descr="Billedresultat for den tredelte hjerne maclean"/>
          <p:cNvSpPr>
            <a:spLocks noGrp="1" noChangeAspect="1" noChangeArrowheads="1"/>
          </p:cNvSpPr>
          <p:nvPr>
            <p:ph type="subTitle" idx="1"/>
          </p:nvPr>
        </p:nvSpPr>
        <p:spPr bwMode="auto">
          <a:xfrm>
            <a:off x="1224742" y="1895302"/>
            <a:ext cx="9144000" cy="48804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da-DK" dirty="0" smtClean="0"/>
              <a:t>			</a:t>
            </a:r>
            <a:endParaRPr lang="da-DK" dirty="0"/>
          </a:p>
        </p:txBody>
      </p:sp>
      <p:pic>
        <p:nvPicPr>
          <p:cNvPr id="11" name="Billede 10"/>
          <p:cNvPicPr>
            <a:picLocks noChangeAspect="1"/>
          </p:cNvPicPr>
          <p:nvPr/>
        </p:nvPicPr>
        <p:blipFill>
          <a:blip r:embed="rId3"/>
          <a:stretch>
            <a:fillRect/>
          </a:stretch>
        </p:blipFill>
        <p:spPr>
          <a:xfrm>
            <a:off x="607228" y="2342278"/>
            <a:ext cx="4501072" cy="3242094"/>
          </a:xfrm>
          <a:prstGeom prst="rect">
            <a:avLst/>
          </a:prstGeom>
        </p:spPr>
      </p:pic>
      <p:sp>
        <p:nvSpPr>
          <p:cNvPr id="3" name="Tekstfelt 2"/>
          <p:cNvSpPr txBox="1"/>
          <p:nvPr/>
        </p:nvSpPr>
        <p:spPr>
          <a:xfrm>
            <a:off x="2083984" y="1852174"/>
            <a:ext cx="3476625" cy="369332"/>
          </a:xfrm>
          <a:prstGeom prst="rect">
            <a:avLst/>
          </a:prstGeom>
          <a:noFill/>
        </p:spPr>
        <p:txBody>
          <a:bodyPr wrap="square" rtlCol="0">
            <a:spAutoFit/>
          </a:bodyPr>
          <a:lstStyle/>
          <a:p>
            <a:r>
              <a:rPr lang="da-DK" dirty="0" smtClean="0">
                <a:latin typeface="Verdana" panose="020B0604030504040204" pitchFamily="34" charset="0"/>
                <a:ea typeface="Verdana" panose="020B0604030504040204" pitchFamily="34" charset="0"/>
              </a:rPr>
              <a:t>3 niveauer</a:t>
            </a:r>
            <a:endParaRPr lang="da-DK" dirty="0">
              <a:latin typeface="Verdana" panose="020B0604030504040204" pitchFamily="34" charset="0"/>
              <a:ea typeface="Verdana" panose="020B0604030504040204" pitchFamily="34" charset="0"/>
            </a:endParaRPr>
          </a:p>
        </p:txBody>
      </p:sp>
      <p:cxnSp>
        <p:nvCxnSpPr>
          <p:cNvPr id="8" name="Lige pilforbindelse 7"/>
          <p:cNvCxnSpPr/>
          <p:nvPr/>
        </p:nvCxnSpPr>
        <p:spPr>
          <a:xfrm flipV="1">
            <a:off x="2547257" y="2057141"/>
            <a:ext cx="3758293" cy="6425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kstfelt 8"/>
          <p:cNvSpPr txBox="1"/>
          <p:nvPr/>
        </p:nvSpPr>
        <p:spPr>
          <a:xfrm>
            <a:off x="6493000" y="1910247"/>
            <a:ext cx="5133975" cy="1552284"/>
          </a:xfrm>
          <a:prstGeom prst="rect">
            <a:avLst/>
          </a:prstGeom>
          <a:noFill/>
          <a:ln w="19050">
            <a:solidFill>
              <a:schemeClr val="tx1"/>
            </a:solidFill>
          </a:ln>
        </p:spPr>
        <p:txBody>
          <a:bodyPr wrap="square" rtlCol="0">
            <a:spAutoFit/>
          </a:bodyPr>
          <a:lstStyle/>
          <a:p>
            <a:pPr>
              <a:lnSpc>
                <a:spcPct val="150000"/>
              </a:lnSpc>
            </a:pPr>
            <a:r>
              <a:rPr lang="da-DK" sz="1300" b="1" dirty="0" err="1" smtClean="0">
                <a:latin typeface="Verdana" panose="020B0604030504040204" pitchFamily="34" charset="0"/>
                <a:ea typeface="Verdana" panose="020B0604030504040204" pitchFamily="34" charset="0"/>
              </a:rPr>
              <a:t>Frontallapsystemet</a:t>
            </a:r>
            <a:r>
              <a:rPr lang="da-DK" sz="1300" b="1" dirty="0" smtClean="0">
                <a:latin typeface="Verdana" panose="020B0604030504040204" pitchFamily="34" charset="0"/>
                <a:ea typeface="Verdana" panose="020B0604030504040204" pitchFamily="34" charset="0"/>
              </a:rPr>
              <a:t> – neocortex:</a:t>
            </a:r>
          </a:p>
          <a:p>
            <a:pPr marL="171450" indent="-171450">
              <a:lnSpc>
                <a:spcPct val="150000"/>
              </a:lnSpc>
              <a:buFont typeface="Arial" panose="020B0604020202020204" pitchFamily="34" charset="0"/>
              <a:buChar char="•"/>
            </a:pPr>
            <a:r>
              <a:rPr lang="da-DK" sz="1300" dirty="0" smtClean="0">
                <a:latin typeface="Verdana" panose="020B0604030504040204" pitchFamily="34" charset="0"/>
                <a:ea typeface="Verdana" panose="020B0604030504040204" pitchFamily="34" charset="0"/>
              </a:rPr>
              <a:t>Interagerer med og analyserer erfaringer fra den eksterne verden</a:t>
            </a:r>
          </a:p>
          <a:p>
            <a:pPr marL="171450" indent="-171450">
              <a:lnSpc>
                <a:spcPct val="150000"/>
              </a:lnSpc>
              <a:buFont typeface="Arial" panose="020B0604020202020204" pitchFamily="34" charset="0"/>
              <a:buChar char="•"/>
            </a:pPr>
            <a:r>
              <a:rPr lang="da-DK" sz="1300" dirty="0" smtClean="0">
                <a:latin typeface="Verdana" panose="020B0604030504040204" pitchFamily="34" charset="0"/>
                <a:ea typeface="Verdana" panose="020B0604030504040204" pitchFamily="34" charset="0"/>
              </a:rPr>
              <a:t>Betegnes som den komplekse emotionelle og tænkende system.</a:t>
            </a:r>
            <a:endParaRPr lang="da-DK" sz="1300" dirty="0">
              <a:latin typeface="Verdana" panose="020B0604030504040204" pitchFamily="34" charset="0"/>
              <a:ea typeface="Verdana" panose="020B0604030504040204" pitchFamily="34" charset="0"/>
            </a:endParaRPr>
          </a:p>
        </p:txBody>
      </p:sp>
      <p:cxnSp>
        <p:nvCxnSpPr>
          <p:cNvPr id="12" name="Lige pilforbindelse 11"/>
          <p:cNvCxnSpPr/>
          <p:nvPr/>
        </p:nvCxnSpPr>
        <p:spPr>
          <a:xfrm>
            <a:off x="3533775" y="3339022"/>
            <a:ext cx="2818858" cy="6219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Tekstfelt 13"/>
          <p:cNvSpPr txBox="1"/>
          <p:nvPr/>
        </p:nvSpPr>
        <p:spPr>
          <a:xfrm>
            <a:off x="6493001" y="3668942"/>
            <a:ext cx="5133975" cy="1292662"/>
          </a:xfrm>
          <a:prstGeom prst="rect">
            <a:avLst/>
          </a:prstGeom>
          <a:noFill/>
          <a:ln w="19050">
            <a:solidFill>
              <a:schemeClr val="tx1"/>
            </a:solidFill>
          </a:ln>
        </p:spPr>
        <p:txBody>
          <a:bodyPr wrap="square" rtlCol="0">
            <a:spAutoFit/>
          </a:bodyPr>
          <a:lstStyle/>
          <a:p>
            <a:pPr>
              <a:lnSpc>
                <a:spcPct val="150000"/>
              </a:lnSpc>
            </a:pPr>
            <a:r>
              <a:rPr lang="da-DK" sz="1300" b="1" dirty="0" smtClean="0">
                <a:latin typeface="Verdana" panose="020B0604030504040204" pitchFamily="34" charset="0"/>
                <a:ea typeface="Verdana" panose="020B0604030504040204" pitchFamily="34" charset="0"/>
              </a:rPr>
              <a:t>Mellemhjernen og det </a:t>
            </a:r>
            <a:r>
              <a:rPr lang="da-DK" sz="1300" b="1" dirty="0" err="1" smtClean="0">
                <a:latin typeface="Verdana" panose="020B0604030504040204" pitchFamily="34" charset="0"/>
                <a:ea typeface="Verdana" panose="020B0604030504040204" pitchFamily="34" charset="0"/>
              </a:rPr>
              <a:t>limbiske</a:t>
            </a:r>
            <a:r>
              <a:rPr lang="da-DK" sz="1300" b="1" dirty="0" smtClean="0">
                <a:latin typeface="Verdana" panose="020B0604030504040204" pitchFamily="34" charset="0"/>
                <a:ea typeface="Verdana" panose="020B0604030504040204" pitchFamily="34" charset="0"/>
              </a:rPr>
              <a:t> system:</a:t>
            </a:r>
          </a:p>
          <a:p>
            <a:pPr marL="171450" indent="-171450">
              <a:lnSpc>
                <a:spcPct val="150000"/>
              </a:lnSpc>
              <a:buFont typeface="Arial" panose="020B0604020202020204" pitchFamily="34" charset="0"/>
              <a:buChar char="•"/>
            </a:pPr>
            <a:r>
              <a:rPr lang="da-DK" sz="1300" dirty="0" smtClean="0">
                <a:latin typeface="Verdana" panose="020B0604030504040204" pitchFamily="34" charset="0"/>
                <a:ea typeface="Verdana" panose="020B0604030504040204" pitchFamily="34" charset="0"/>
              </a:rPr>
              <a:t>Varetager balancen mellem den indre og ydre verden</a:t>
            </a:r>
          </a:p>
          <a:p>
            <a:pPr marL="171450" indent="-171450">
              <a:lnSpc>
                <a:spcPct val="150000"/>
              </a:lnSpc>
              <a:buFont typeface="Arial" panose="020B0604020202020204" pitchFamily="34" charset="0"/>
              <a:buChar char="•"/>
            </a:pPr>
            <a:r>
              <a:rPr lang="da-DK" sz="1300" dirty="0" smtClean="0">
                <a:latin typeface="Verdana" panose="020B0604030504040204" pitchFamily="34" charset="0"/>
                <a:ea typeface="Verdana" panose="020B0604030504040204" pitchFamily="34" charset="0"/>
              </a:rPr>
              <a:t>Tolker og modulerer impulserne fra hjernestammen</a:t>
            </a:r>
          </a:p>
          <a:p>
            <a:pPr marL="171450" indent="-171450">
              <a:lnSpc>
                <a:spcPct val="150000"/>
              </a:lnSpc>
              <a:buFont typeface="Arial" panose="020B0604020202020204" pitchFamily="34" charset="0"/>
              <a:buChar char="•"/>
            </a:pPr>
            <a:r>
              <a:rPr lang="da-DK" sz="1300" dirty="0" smtClean="0">
                <a:latin typeface="Verdana" panose="020B0604030504040204" pitchFamily="34" charset="0"/>
                <a:ea typeface="Verdana" panose="020B0604030504040204" pitchFamily="34" charset="0"/>
              </a:rPr>
              <a:t>Betegnes som det motoriske og følende system.</a:t>
            </a:r>
            <a:endParaRPr lang="da-DK" sz="1300" dirty="0">
              <a:latin typeface="Verdana" panose="020B0604030504040204" pitchFamily="34" charset="0"/>
              <a:ea typeface="Verdana" panose="020B0604030504040204" pitchFamily="34" charset="0"/>
            </a:endParaRPr>
          </a:p>
        </p:txBody>
      </p:sp>
      <p:sp>
        <p:nvSpPr>
          <p:cNvPr id="15" name="Tekstfelt 14"/>
          <p:cNvSpPr txBox="1"/>
          <p:nvPr/>
        </p:nvSpPr>
        <p:spPr>
          <a:xfrm>
            <a:off x="6493002" y="5182960"/>
            <a:ext cx="5133975" cy="1592744"/>
          </a:xfrm>
          <a:prstGeom prst="rect">
            <a:avLst/>
          </a:prstGeom>
          <a:noFill/>
          <a:ln w="19050">
            <a:solidFill>
              <a:schemeClr val="tx1"/>
            </a:solidFill>
          </a:ln>
        </p:spPr>
        <p:txBody>
          <a:bodyPr wrap="square" rtlCol="0">
            <a:spAutoFit/>
          </a:bodyPr>
          <a:lstStyle/>
          <a:p>
            <a:pPr>
              <a:lnSpc>
                <a:spcPct val="150000"/>
              </a:lnSpc>
            </a:pPr>
            <a:r>
              <a:rPr lang="da-DK" sz="1300" b="1" dirty="0" smtClean="0">
                <a:latin typeface="Verdana" panose="020B0604030504040204" pitchFamily="34" charset="0"/>
                <a:ea typeface="Verdana" panose="020B0604030504040204" pitchFamily="34" charset="0"/>
              </a:rPr>
              <a:t>Reptilhjernen:</a:t>
            </a:r>
          </a:p>
          <a:p>
            <a:pPr marL="171450" indent="-171450">
              <a:lnSpc>
                <a:spcPct val="150000"/>
              </a:lnSpc>
              <a:buFont typeface="Arial" panose="020B0604020202020204" pitchFamily="34" charset="0"/>
              <a:buChar char="•"/>
            </a:pPr>
            <a:r>
              <a:rPr lang="da-DK" sz="1300" dirty="0" smtClean="0">
                <a:latin typeface="Verdana" panose="020B0604030504040204" pitchFamily="34" charset="0"/>
                <a:ea typeface="Verdana" panose="020B0604030504040204" pitchFamily="34" charset="0"/>
              </a:rPr>
              <a:t>Regulerer den indre </a:t>
            </a:r>
            <a:r>
              <a:rPr lang="da-DK" sz="1300" dirty="0" err="1" smtClean="0">
                <a:latin typeface="Verdana" panose="020B0604030504040204" pitchFamily="34" charset="0"/>
                <a:ea typeface="Verdana" panose="020B0604030504040204" pitchFamily="34" charset="0"/>
              </a:rPr>
              <a:t>homeostase</a:t>
            </a:r>
            <a:r>
              <a:rPr lang="da-DK" sz="1300" dirty="0" smtClean="0">
                <a:latin typeface="Verdana" panose="020B0604030504040204" pitchFamily="34" charset="0"/>
                <a:ea typeface="Verdana" panose="020B0604030504040204" pitchFamily="34" charset="0"/>
              </a:rPr>
              <a:t> og har en </a:t>
            </a:r>
            <a:r>
              <a:rPr lang="da-DK" sz="1300" dirty="0" err="1" smtClean="0">
                <a:latin typeface="Verdana" panose="020B0604030504040204" pitchFamily="34" charset="0"/>
                <a:ea typeface="Verdana" panose="020B0604030504040204" pitchFamily="34" charset="0"/>
              </a:rPr>
              <a:t>arousalregulerende</a:t>
            </a:r>
            <a:r>
              <a:rPr lang="da-DK" sz="1300" dirty="0" smtClean="0">
                <a:latin typeface="Verdana" panose="020B0604030504040204" pitchFamily="34" charset="0"/>
                <a:ea typeface="Verdana" panose="020B0604030504040204" pitchFamily="34" charset="0"/>
              </a:rPr>
              <a:t> funktion</a:t>
            </a:r>
          </a:p>
          <a:p>
            <a:pPr marL="171450" indent="-171450">
              <a:lnSpc>
                <a:spcPct val="150000"/>
              </a:lnSpc>
              <a:buFont typeface="Arial" panose="020B0604020202020204" pitchFamily="34" charset="0"/>
              <a:buChar char="•"/>
            </a:pPr>
            <a:r>
              <a:rPr lang="da-DK" sz="1300" dirty="0" smtClean="0">
                <a:latin typeface="Verdana" panose="020B0604030504040204" pitchFamily="34" charset="0"/>
                <a:ea typeface="Verdana" panose="020B0604030504040204" pitchFamily="34" charset="0"/>
              </a:rPr>
              <a:t>Betegnes om det kropssansende og energiregulerende system.</a:t>
            </a:r>
          </a:p>
        </p:txBody>
      </p:sp>
      <p:sp>
        <p:nvSpPr>
          <p:cNvPr id="5" name="Tekstfelt 4"/>
          <p:cNvSpPr txBox="1"/>
          <p:nvPr/>
        </p:nvSpPr>
        <p:spPr>
          <a:xfrm>
            <a:off x="9596497" y="1978885"/>
            <a:ext cx="1957328" cy="246221"/>
          </a:xfrm>
          <a:prstGeom prst="rect">
            <a:avLst/>
          </a:prstGeom>
          <a:solidFill>
            <a:schemeClr val="bg1"/>
          </a:solidFill>
        </p:spPr>
        <p:txBody>
          <a:bodyPr wrap="square" rtlCol="0">
            <a:spAutoFit/>
          </a:bodyPr>
          <a:lstStyle/>
          <a:p>
            <a:r>
              <a:rPr lang="da-DK" sz="1000" b="1" dirty="0" smtClean="0">
                <a:solidFill>
                  <a:srgbClr val="FF0000"/>
                </a:solidFill>
                <a:latin typeface="Verdana" panose="020B0604030504040204" pitchFamily="34" charset="0"/>
                <a:ea typeface="Verdana" panose="020B0604030504040204" pitchFamily="34" charset="0"/>
              </a:rPr>
              <a:t>Rationel mentalisering</a:t>
            </a:r>
            <a:endParaRPr lang="da-DK" sz="1000" b="1" dirty="0">
              <a:solidFill>
                <a:srgbClr val="FF0000"/>
              </a:solidFill>
              <a:latin typeface="Verdana" panose="020B0604030504040204" pitchFamily="34" charset="0"/>
              <a:ea typeface="Verdana" panose="020B0604030504040204" pitchFamily="34" charset="0"/>
            </a:endParaRPr>
          </a:p>
        </p:txBody>
      </p:sp>
      <p:sp>
        <p:nvSpPr>
          <p:cNvPr id="6" name="Tekstfelt 5"/>
          <p:cNvSpPr txBox="1"/>
          <p:nvPr/>
        </p:nvSpPr>
        <p:spPr>
          <a:xfrm>
            <a:off x="10211641" y="3668942"/>
            <a:ext cx="1541802" cy="400110"/>
          </a:xfrm>
          <a:prstGeom prst="rect">
            <a:avLst/>
          </a:prstGeom>
          <a:noFill/>
        </p:spPr>
        <p:txBody>
          <a:bodyPr wrap="square" rtlCol="0">
            <a:spAutoFit/>
          </a:bodyPr>
          <a:lstStyle/>
          <a:p>
            <a:r>
              <a:rPr lang="da-DK" sz="1000" b="1" dirty="0" smtClean="0">
                <a:solidFill>
                  <a:srgbClr val="FF0000"/>
                </a:solidFill>
                <a:latin typeface="Verdana" panose="020B0604030504040204" pitchFamily="34" charset="0"/>
                <a:ea typeface="Verdana" panose="020B0604030504040204" pitchFamily="34" charset="0"/>
              </a:rPr>
              <a:t>Emotionel mentalisering</a:t>
            </a:r>
            <a:endParaRPr lang="da-DK" sz="1000" b="1" dirty="0">
              <a:solidFill>
                <a:srgbClr val="FF0000"/>
              </a:solidFill>
              <a:latin typeface="Verdana" panose="020B0604030504040204" pitchFamily="34" charset="0"/>
              <a:ea typeface="Verdana" panose="020B0604030504040204" pitchFamily="34" charset="0"/>
            </a:endParaRPr>
          </a:p>
        </p:txBody>
      </p:sp>
      <p:sp>
        <p:nvSpPr>
          <p:cNvPr id="7" name="Tekstfelt 6"/>
          <p:cNvSpPr txBox="1"/>
          <p:nvPr/>
        </p:nvSpPr>
        <p:spPr>
          <a:xfrm>
            <a:off x="7965090" y="5251316"/>
            <a:ext cx="3021166" cy="246221"/>
          </a:xfrm>
          <a:prstGeom prst="rect">
            <a:avLst/>
          </a:prstGeom>
          <a:noFill/>
        </p:spPr>
        <p:txBody>
          <a:bodyPr wrap="square" rtlCol="0">
            <a:spAutoFit/>
          </a:bodyPr>
          <a:lstStyle/>
          <a:p>
            <a:r>
              <a:rPr lang="da-DK" sz="1000" b="1" dirty="0" err="1" smtClean="0">
                <a:solidFill>
                  <a:srgbClr val="FF0000"/>
                </a:solidFill>
                <a:latin typeface="Verdana" panose="020B0604030504040204" pitchFamily="34" charset="0"/>
                <a:ea typeface="Verdana" panose="020B0604030504040204" pitchFamily="34" charset="0"/>
              </a:rPr>
              <a:t>Protomentalisering</a:t>
            </a:r>
            <a:r>
              <a:rPr lang="da-DK" sz="1000" b="1" dirty="0" smtClean="0">
                <a:solidFill>
                  <a:srgbClr val="FF0000"/>
                </a:solidFill>
                <a:latin typeface="Verdana" panose="020B0604030504040204" pitchFamily="34" charset="0"/>
                <a:ea typeface="Verdana" panose="020B0604030504040204" pitchFamily="34" charset="0"/>
              </a:rPr>
              <a:t> = basale affekter</a:t>
            </a:r>
            <a:endParaRPr lang="da-DK" sz="1000" b="1" dirty="0">
              <a:solidFill>
                <a:srgbClr val="FF0000"/>
              </a:solidFill>
              <a:latin typeface="Verdana" panose="020B0604030504040204" pitchFamily="34" charset="0"/>
              <a:ea typeface="Verdana" panose="020B0604030504040204" pitchFamily="34" charset="0"/>
            </a:endParaRPr>
          </a:p>
        </p:txBody>
      </p:sp>
      <p:sp>
        <p:nvSpPr>
          <p:cNvPr id="10" name="Tekstfelt 9"/>
          <p:cNvSpPr txBox="1"/>
          <p:nvPr/>
        </p:nvSpPr>
        <p:spPr>
          <a:xfrm>
            <a:off x="607228" y="2476324"/>
            <a:ext cx="1221572" cy="420130"/>
          </a:xfrm>
          <a:prstGeom prst="rect">
            <a:avLst/>
          </a:prstGeom>
          <a:solidFill>
            <a:schemeClr val="bg1"/>
          </a:solidFill>
        </p:spPr>
        <p:txBody>
          <a:bodyPr wrap="square" rtlCol="0">
            <a:spAutoFit/>
          </a:bodyPr>
          <a:lstStyle/>
          <a:p>
            <a:endParaRPr lang="da-DK" dirty="0"/>
          </a:p>
        </p:txBody>
      </p:sp>
      <p:sp>
        <p:nvSpPr>
          <p:cNvPr id="13" name="Tekstfelt 12"/>
          <p:cNvSpPr txBox="1"/>
          <p:nvPr/>
        </p:nvSpPr>
        <p:spPr>
          <a:xfrm>
            <a:off x="4474014" y="4991804"/>
            <a:ext cx="634286" cy="613923"/>
          </a:xfrm>
          <a:prstGeom prst="rect">
            <a:avLst/>
          </a:prstGeom>
          <a:solidFill>
            <a:schemeClr val="bg1"/>
          </a:solidFill>
        </p:spPr>
        <p:txBody>
          <a:bodyPr wrap="square" rtlCol="0">
            <a:spAutoFit/>
          </a:bodyPr>
          <a:lstStyle/>
          <a:p>
            <a:endParaRPr lang="da-DK" dirty="0"/>
          </a:p>
        </p:txBody>
      </p:sp>
      <p:cxnSp>
        <p:nvCxnSpPr>
          <p:cNvPr id="18" name="Lige pilforbindelse 17"/>
          <p:cNvCxnSpPr/>
          <p:nvPr/>
        </p:nvCxnSpPr>
        <p:spPr>
          <a:xfrm>
            <a:off x="3369276" y="3960991"/>
            <a:ext cx="2983357" cy="17560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64759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7f27adde-bfa1-4ca5-825b-2dacab87fe3b@Rand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84" y="6394091"/>
            <a:ext cx="1394269" cy="42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280248" y="133114"/>
            <a:ext cx="11688839" cy="1017770"/>
          </a:xfrm>
          <a:ln w="57150">
            <a:solidFill>
              <a:schemeClr val="accent6">
                <a:lumMod val="75000"/>
              </a:schemeClr>
            </a:solidFill>
          </a:ln>
        </p:spPr>
        <p:txBody>
          <a:bodyPr>
            <a:normAutofit/>
          </a:bodyPr>
          <a:lstStyle/>
          <a:p>
            <a:pPr algn="ctr"/>
            <a:r>
              <a:rPr lang="da-DK" sz="4000" dirty="0" smtClean="0">
                <a:latin typeface="Verdana" panose="020B0604030504040204" pitchFamily="34" charset="0"/>
                <a:ea typeface="Verdana" panose="020B0604030504040204" pitchFamily="34" charset="0"/>
              </a:rPr>
              <a:t>Reptil og mellemhjernen</a:t>
            </a:r>
            <a:endParaRPr lang="da-DK" sz="4000" dirty="0">
              <a:latin typeface="Verdana" panose="020B0604030504040204" pitchFamily="34" charset="0"/>
              <a:ea typeface="Verdana" panose="020B0604030504040204" pitchFamily="34" charset="0"/>
            </a:endParaRPr>
          </a:p>
        </p:txBody>
      </p:sp>
      <p:pic>
        <p:nvPicPr>
          <p:cNvPr id="7" name="Billede 6"/>
          <p:cNvPicPr>
            <a:picLocks noChangeAspect="1"/>
          </p:cNvPicPr>
          <p:nvPr/>
        </p:nvPicPr>
        <p:blipFill rotWithShape="1">
          <a:blip r:embed="rId4">
            <a:extLst>
              <a:ext uri="{28A0092B-C50C-407E-A947-70E740481C1C}">
                <a14:useLocalDpi xmlns:a14="http://schemas.microsoft.com/office/drawing/2010/main" val="0"/>
              </a:ext>
            </a:extLst>
          </a:blip>
          <a:srcRect l="8561" t="9751" r="5663" b="4876"/>
          <a:stretch/>
        </p:blipFill>
        <p:spPr>
          <a:xfrm>
            <a:off x="4162568" y="1733266"/>
            <a:ext cx="3092730" cy="3057099"/>
          </a:xfrm>
          <a:prstGeom prst="rect">
            <a:avLst/>
          </a:prstGeom>
        </p:spPr>
      </p:pic>
      <p:cxnSp>
        <p:nvCxnSpPr>
          <p:cNvPr id="8" name="Lige pilforbindelse 7"/>
          <p:cNvCxnSpPr/>
          <p:nvPr/>
        </p:nvCxnSpPr>
        <p:spPr>
          <a:xfrm flipV="1">
            <a:off x="4770359" y="4612944"/>
            <a:ext cx="1057235" cy="935107"/>
          </a:xfrm>
          <a:prstGeom prst="straightConnector1">
            <a:avLst/>
          </a:prstGeom>
          <a:ln w="38100" cmpd="dbl">
            <a:solidFill>
              <a:schemeClr val="tx1"/>
            </a:solidFill>
            <a:tailEnd type="stealth"/>
          </a:ln>
          <a:effectLst/>
        </p:spPr>
        <p:style>
          <a:lnRef idx="1">
            <a:schemeClr val="accent1"/>
          </a:lnRef>
          <a:fillRef idx="0">
            <a:schemeClr val="accent1"/>
          </a:fillRef>
          <a:effectRef idx="0">
            <a:schemeClr val="accent1"/>
          </a:effectRef>
          <a:fontRef idx="minor">
            <a:schemeClr val="tx1"/>
          </a:fontRef>
        </p:style>
      </p:cxnSp>
      <p:sp>
        <p:nvSpPr>
          <p:cNvPr id="9" name="Tekstboks 8"/>
          <p:cNvSpPr txBox="1"/>
          <p:nvPr/>
        </p:nvSpPr>
        <p:spPr>
          <a:xfrm>
            <a:off x="380687" y="5051083"/>
            <a:ext cx="4926842" cy="1846659"/>
          </a:xfrm>
          <a:prstGeom prst="rect">
            <a:avLst/>
          </a:prstGeom>
          <a:noFill/>
        </p:spPr>
        <p:txBody>
          <a:bodyPr wrap="square" rtlCol="0">
            <a:spAutoFit/>
          </a:bodyPr>
          <a:lstStyle/>
          <a:p>
            <a:r>
              <a:rPr lang="da-DK" sz="1600" b="1" dirty="0" smtClean="0">
                <a:latin typeface="Verdana" panose="020B0604030504040204" pitchFamily="34" charset="0"/>
                <a:ea typeface="Verdana" panose="020B0604030504040204" pitchFamily="34" charset="0"/>
              </a:rPr>
              <a:t>Den forlængede rygmarv / </a:t>
            </a:r>
            <a:r>
              <a:rPr lang="da-DK" sz="1600" b="1" dirty="0" err="1">
                <a:latin typeface="Verdana" panose="020B0604030504040204" pitchFamily="34" charset="0"/>
                <a:ea typeface="Verdana" panose="020B0604030504040204" pitchFamily="34" charset="0"/>
              </a:rPr>
              <a:t>m</a:t>
            </a:r>
            <a:r>
              <a:rPr lang="da-DK" sz="1600" b="1" dirty="0" err="1" smtClean="0">
                <a:latin typeface="Verdana" panose="020B0604030504040204" pitchFamily="34" charset="0"/>
                <a:ea typeface="Verdana" panose="020B0604030504040204" pitchFamily="34" charset="0"/>
              </a:rPr>
              <a:t>edulla</a:t>
            </a:r>
            <a:r>
              <a:rPr lang="da-DK" sz="1600" b="1" dirty="0" smtClean="0">
                <a:latin typeface="Verdana" panose="020B0604030504040204" pitchFamily="34" charset="0"/>
                <a:ea typeface="Verdana" panose="020B0604030504040204" pitchFamily="34" charset="0"/>
              </a:rPr>
              <a:t> </a:t>
            </a:r>
            <a:r>
              <a:rPr lang="da-DK" sz="1600" b="1" dirty="0" err="1" smtClean="0">
                <a:latin typeface="Verdana" panose="020B0604030504040204" pitchFamily="34" charset="0"/>
                <a:ea typeface="Verdana" panose="020B0604030504040204" pitchFamily="34" charset="0"/>
              </a:rPr>
              <a:t>oblongata</a:t>
            </a:r>
            <a:r>
              <a:rPr lang="da-DK" sz="1600" b="1" dirty="0" smtClean="0">
                <a:latin typeface="Verdana" panose="020B0604030504040204" pitchFamily="34" charset="0"/>
                <a:ea typeface="Verdana" panose="020B0604030504040204" pitchFamily="34" charset="0"/>
              </a:rPr>
              <a:t>: </a:t>
            </a:r>
          </a:p>
          <a:p>
            <a:pPr marL="171450" indent="-171450">
              <a:buFont typeface="Arial" panose="020B0604020202020204" pitchFamily="34" charset="0"/>
              <a:buChar char="•"/>
            </a:pPr>
            <a:r>
              <a:rPr lang="da-DK" sz="1600" dirty="0" smtClean="0">
                <a:latin typeface="Verdana" panose="020B0604030504040204" pitchFamily="34" charset="0"/>
                <a:ea typeface="Verdana" panose="020B0604030504040204" pitchFamily="34" charset="0"/>
                <a:cs typeface="Verdana" pitchFamily="34" charset="0"/>
              </a:rPr>
              <a:t>Hjernestammen. </a:t>
            </a:r>
            <a:r>
              <a:rPr lang="da-DK" sz="1600" dirty="0">
                <a:latin typeface="Verdana" panose="020B0604030504040204" pitchFamily="34" charset="0"/>
                <a:ea typeface="Verdana" panose="020B0604030504040204" pitchFamily="34" charset="0"/>
              </a:rPr>
              <a:t>kontrollerer vitale kropsfunktioner og automatiserede processer. Kemisk fabrik (</a:t>
            </a:r>
            <a:r>
              <a:rPr lang="da-DK" sz="1600" dirty="0" err="1">
                <a:latin typeface="Verdana" panose="020B0604030504040204" pitchFamily="34" charset="0"/>
                <a:ea typeface="Verdana" panose="020B0604030504040204" pitchFamily="34" charset="0"/>
              </a:rPr>
              <a:t>neurotransmittere</a:t>
            </a:r>
            <a:r>
              <a:rPr lang="da-DK" sz="1600" dirty="0">
                <a:latin typeface="Verdana" panose="020B0604030504040204" pitchFamily="34" charset="0"/>
                <a:ea typeface="Verdana" panose="020B0604030504040204" pitchFamily="34" charset="0"/>
              </a:rPr>
              <a:t>)</a:t>
            </a:r>
          </a:p>
          <a:p>
            <a:endParaRPr lang="da-DK" dirty="0"/>
          </a:p>
        </p:txBody>
      </p:sp>
      <p:sp>
        <p:nvSpPr>
          <p:cNvPr id="11" name="Tekstboks 10"/>
          <p:cNvSpPr txBox="1"/>
          <p:nvPr/>
        </p:nvSpPr>
        <p:spPr>
          <a:xfrm>
            <a:off x="280249" y="3945614"/>
            <a:ext cx="3603009" cy="830997"/>
          </a:xfrm>
          <a:prstGeom prst="rect">
            <a:avLst/>
          </a:prstGeom>
          <a:noFill/>
        </p:spPr>
        <p:txBody>
          <a:bodyPr wrap="square" rtlCol="0">
            <a:spAutoFit/>
          </a:bodyPr>
          <a:lstStyle/>
          <a:p>
            <a:r>
              <a:rPr lang="da-DK" sz="1600" b="1" dirty="0" smtClean="0">
                <a:latin typeface="Verdana" panose="020B0604030504040204" pitchFamily="34" charset="0"/>
                <a:ea typeface="Verdana" panose="020B0604030504040204" pitchFamily="34" charset="0"/>
              </a:rPr>
              <a:t>Hjernebroen / </a:t>
            </a:r>
            <a:r>
              <a:rPr lang="da-DK" sz="1600" b="1" dirty="0" err="1" smtClean="0">
                <a:latin typeface="Verdana" panose="020B0604030504040204" pitchFamily="34" charset="0"/>
                <a:ea typeface="Verdana" panose="020B0604030504040204" pitchFamily="34" charset="0"/>
              </a:rPr>
              <a:t>pons</a:t>
            </a:r>
            <a:r>
              <a:rPr lang="da-DK" sz="1600" b="1" dirty="0" smtClean="0">
                <a:latin typeface="Verdana" panose="020B0604030504040204" pitchFamily="34" charset="0"/>
                <a:ea typeface="Verdana" panose="020B0604030504040204" pitchFamily="34" charset="0"/>
              </a:rPr>
              <a:t>:</a:t>
            </a:r>
          </a:p>
          <a:p>
            <a:r>
              <a:rPr lang="da-DK" sz="1600" dirty="0" smtClean="0">
                <a:latin typeface="Verdana" panose="020B0604030504040204" pitchFamily="34" charset="0"/>
                <a:ea typeface="Verdana" panose="020B0604030504040204" pitchFamily="34" charset="0"/>
              </a:rPr>
              <a:t>Forbinder bl.a. lillehjernens to halvdele.</a:t>
            </a:r>
          </a:p>
        </p:txBody>
      </p:sp>
      <p:cxnSp>
        <p:nvCxnSpPr>
          <p:cNvPr id="12" name="Lige pilforbindelse 11"/>
          <p:cNvCxnSpPr/>
          <p:nvPr/>
        </p:nvCxnSpPr>
        <p:spPr>
          <a:xfrm flipV="1">
            <a:off x="2569779" y="3684896"/>
            <a:ext cx="3012155" cy="414138"/>
          </a:xfrm>
          <a:prstGeom prst="straightConnector1">
            <a:avLst/>
          </a:prstGeom>
          <a:ln w="38100" cmpd="dbl">
            <a:solidFill>
              <a:schemeClr val="tx1"/>
            </a:solidFill>
            <a:tailEnd type="stealth"/>
          </a:ln>
          <a:effectLst/>
        </p:spPr>
        <p:style>
          <a:lnRef idx="1">
            <a:schemeClr val="accent1"/>
          </a:lnRef>
          <a:fillRef idx="0">
            <a:schemeClr val="accent1"/>
          </a:fillRef>
          <a:effectRef idx="0">
            <a:schemeClr val="accent1"/>
          </a:effectRef>
          <a:fontRef idx="minor">
            <a:schemeClr val="tx1"/>
          </a:fontRef>
        </p:style>
      </p:cxnSp>
      <p:sp>
        <p:nvSpPr>
          <p:cNvPr id="15" name="Tekstboks 14"/>
          <p:cNvSpPr txBox="1"/>
          <p:nvPr/>
        </p:nvSpPr>
        <p:spPr>
          <a:xfrm>
            <a:off x="284384" y="1585951"/>
            <a:ext cx="3466531" cy="1815882"/>
          </a:xfrm>
          <a:prstGeom prst="rect">
            <a:avLst/>
          </a:prstGeom>
          <a:noFill/>
        </p:spPr>
        <p:txBody>
          <a:bodyPr wrap="square" rtlCol="0">
            <a:spAutoFit/>
          </a:bodyPr>
          <a:lstStyle/>
          <a:p>
            <a:r>
              <a:rPr lang="da-DK" sz="1600" b="1" dirty="0" smtClean="0">
                <a:latin typeface="Verdana" panose="020B0604030504040204" pitchFamily="34" charset="0"/>
                <a:ea typeface="Verdana" panose="020B0604030504040204" pitchFamily="34" charset="0"/>
              </a:rPr>
              <a:t>Mellemhjernen / </a:t>
            </a:r>
            <a:r>
              <a:rPr lang="da-DK" sz="1600" b="1" dirty="0" err="1" smtClean="0">
                <a:latin typeface="Verdana" panose="020B0604030504040204" pitchFamily="34" charset="0"/>
                <a:ea typeface="Verdana" panose="020B0604030504040204" pitchFamily="34" charset="0"/>
              </a:rPr>
              <a:t>diencephalon</a:t>
            </a:r>
            <a:r>
              <a:rPr lang="da-DK" sz="1600" b="1" dirty="0" smtClean="0">
                <a:latin typeface="Verdana" panose="020B0604030504040204" pitchFamily="34" charset="0"/>
                <a:ea typeface="Verdana" panose="020B0604030504040204" pitchFamily="34" charset="0"/>
              </a:rPr>
              <a:t>:</a:t>
            </a:r>
          </a:p>
          <a:p>
            <a:pPr marL="285750" indent="-285750">
              <a:buFont typeface="Arial" panose="020B0604020202020204" pitchFamily="34" charset="0"/>
              <a:buChar char="•"/>
            </a:pPr>
            <a:r>
              <a:rPr lang="da-DK" sz="1600" b="1" dirty="0" smtClean="0">
                <a:latin typeface="Verdana" panose="020B0604030504040204" pitchFamily="34" charset="0"/>
                <a:ea typeface="Verdana" panose="020B0604030504040204" pitchFamily="34" charset="0"/>
              </a:rPr>
              <a:t>Thalamus</a:t>
            </a:r>
            <a:r>
              <a:rPr lang="da-DK" sz="1600" dirty="0" smtClean="0">
                <a:latin typeface="Verdana" panose="020B0604030504040204" pitchFamily="34" charset="0"/>
                <a:ea typeface="Verdana" panose="020B0604030504040204" pitchFamily="34" charset="0"/>
              </a:rPr>
              <a:t>, som overvåger menneskets ydre verden.</a:t>
            </a:r>
          </a:p>
          <a:p>
            <a:pPr marL="285750" indent="-285750">
              <a:buFont typeface="Arial" panose="020B0604020202020204" pitchFamily="34" charset="0"/>
              <a:buChar char="•"/>
            </a:pPr>
            <a:r>
              <a:rPr lang="da-DK" sz="1600" b="1" dirty="0" err="1" smtClean="0">
                <a:latin typeface="Verdana" panose="020B0604030504040204" pitchFamily="34" charset="0"/>
                <a:ea typeface="Verdana" panose="020B0604030504040204" pitchFamily="34" charset="0"/>
              </a:rPr>
              <a:t>Hypothalamus</a:t>
            </a:r>
            <a:r>
              <a:rPr lang="da-DK" sz="1600" b="1" dirty="0" smtClean="0">
                <a:latin typeface="Verdana" panose="020B0604030504040204" pitchFamily="34" charset="0"/>
                <a:ea typeface="Verdana" panose="020B0604030504040204" pitchFamily="34" charset="0"/>
              </a:rPr>
              <a:t>, </a:t>
            </a:r>
            <a:r>
              <a:rPr lang="da-DK" sz="1600" dirty="0" smtClean="0">
                <a:latin typeface="Verdana" panose="020B0604030504040204" pitchFamily="34" charset="0"/>
                <a:ea typeface="Verdana" panose="020B0604030504040204" pitchFamily="34" charset="0"/>
              </a:rPr>
              <a:t>som overvåger menneskets indre verden.</a:t>
            </a:r>
            <a:endParaRPr lang="da-DK" sz="1600" dirty="0">
              <a:latin typeface="Verdana" panose="020B0604030504040204" pitchFamily="34" charset="0"/>
              <a:ea typeface="Verdana" panose="020B0604030504040204" pitchFamily="34" charset="0"/>
            </a:endParaRPr>
          </a:p>
        </p:txBody>
      </p:sp>
      <p:cxnSp>
        <p:nvCxnSpPr>
          <p:cNvPr id="16" name="Lige pilforbindelse 15"/>
          <p:cNvCxnSpPr/>
          <p:nvPr/>
        </p:nvCxnSpPr>
        <p:spPr>
          <a:xfrm>
            <a:off x="3596538" y="2288118"/>
            <a:ext cx="2176465" cy="700742"/>
          </a:xfrm>
          <a:prstGeom prst="straightConnector1">
            <a:avLst/>
          </a:prstGeom>
          <a:ln w="38100" cmpd="dbl">
            <a:solidFill>
              <a:schemeClr val="tx1"/>
            </a:solidFill>
            <a:tailEnd type="stealth"/>
          </a:ln>
          <a:effectLst/>
        </p:spPr>
        <p:style>
          <a:lnRef idx="1">
            <a:schemeClr val="accent1"/>
          </a:lnRef>
          <a:fillRef idx="0">
            <a:schemeClr val="accent1"/>
          </a:fillRef>
          <a:effectRef idx="0">
            <a:schemeClr val="accent1"/>
          </a:effectRef>
          <a:fontRef idx="minor">
            <a:schemeClr val="tx1"/>
          </a:fontRef>
        </p:style>
      </p:cxnSp>
      <p:cxnSp>
        <p:nvCxnSpPr>
          <p:cNvPr id="20" name="Lige pilforbindelse 19"/>
          <p:cNvCxnSpPr/>
          <p:nvPr/>
        </p:nvCxnSpPr>
        <p:spPr>
          <a:xfrm>
            <a:off x="3596538" y="2865795"/>
            <a:ext cx="2121874" cy="273190"/>
          </a:xfrm>
          <a:prstGeom prst="straightConnector1">
            <a:avLst/>
          </a:prstGeom>
          <a:ln w="38100" cmpd="dbl">
            <a:solidFill>
              <a:schemeClr val="tx1"/>
            </a:solidFill>
            <a:tailEnd type="stealth"/>
          </a:ln>
          <a:effectLst/>
        </p:spPr>
        <p:style>
          <a:lnRef idx="1">
            <a:schemeClr val="accent1"/>
          </a:lnRef>
          <a:fillRef idx="0">
            <a:schemeClr val="accent1"/>
          </a:fillRef>
          <a:effectRef idx="0">
            <a:schemeClr val="accent1"/>
          </a:effectRef>
          <a:fontRef idx="minor">
            <a:schemeClr val="tx1"/>
          </a:fontRef>
        </p:style>
      </p:cxnSp>
      <p:sp>
        <p:nvSpPr>
          <p:cNvPr id="27" name="Tekstboks 26"/>
          <p:cNvSpPr txBox="1"/>
          <p:nvPr/>
        </p:nvSpPr>
        <p:spPr>
          <a:xfrm>
            <a:off x="6714695" y="5540991"/>
            <a:ext cx="4490115" cy="1323439"/>
          </a:xfrm>
          <a:prstGeom prst="rect">
            <a:avLst/>
          </a:prstGeom>
          <a:noFill/>
        </p:spPr>
        <p:txBody>
          <a:bodyPr wrap="square" rtlCol="0">
            <a:spAutoFit/>
          </a:bodyPr>
          <a:lstStyle/>
          <a:p>
            <a:r>
              <a:rPr lang="da-DK" sz="1600" b="1" dirty="0" smtClean="0">
                <a:latin typeface="Verdana" panose="020B0604030504040204" pitchFamily="34" charset="0"/>
                <a:ea typeface="Verdana" panose="020B0604030504040204" pitchFamily="34" charset="0"/>
              </a:rPr>
              <a:t>Det </a:t>
            </a:r>
            <a:r>
              <a:rPr lang="da-DK" sz="1600" b="1" dirty="0" err="1" smtClean="0">
                <a:latin typeface="Verdana" panose="020B0604030504040204" pitchFamily="34" charset="0"/>
                <a:ea typeface="Verdana" panose="020B0604030504040204" pitchFamily="34" charset="0"/>
              </a:rPr>
              <a:t>retikulære</a:t>
            </a:r>
            <a:r>
              <a:rPr lang="da-DK" sz="1600" b="1" dirty="0" smtClean="0">
                <a:latin typeface="Verdana" panose="020B0604030504040204" pitchFamily="34" charset="0"/>
                <a:ea typeface="Verdana" panose="020B0604030504040204" pitchFamily="34" charset="0"/>
              </a:rPr>
              <a:t> aktiveringssystem/ </a:t>
            </a:r>
            <a:r>
              <a:rPr lang="da-DK" sz="1600" b="1" dirty="0" err="1" smtClean="0">
                <a:latin typeface="Verdana" panose="020B0604030504040204" pitchFamily="34" charset="0"/>
                <a:ea typeface="Verdana" panose="020B0604030504040204" pitchFamily="34" charset="0"/>
              </a:rPr>
              <a:t>formatio</a:t>
            </a:r>
            <a:r>
              <a:rPr lang="da-DK" sz="1600" b="1" dirty="0" smtClean="0">
                <a:latin typeface="Verdana" panose="020B0604030504040204" pitchFamily="34" charset="0"/>
                <a:ea typeface="Verdana" panose="020B0604030504040204" pitchFamily="34" charset="0"/>
              </a:rPr>
              <a:t> </a:t>
            </a:r>
            <a:r>
              <a:rPr lang="da-DK" sz="1600" b="1" dirty="0" err="1" smtClean="0">
                <a:latin typeface="Verdana" panose="020B0604030504040204" pitchFamily="34" charset="0"/>
                <a:ea typeface="Verdana" panose="020B0604030504040204" pitchFamily="34" charset="0"/>
              </a:rPr>
              <a:t>reticularis</a:t>
            </a:r>
            <a:r>
              <a:rPr lang="da-DK" sz="1600" b="1" dirty="0" smtClean="0">
                <a:latin typeface="Verdana" panose="020B0604030504040204" pitchFamily="34" charset="0"/>
                <a:ea typeface="Verdana" panose="020B0604030504040204" pitchFamily="34" charset="0"/>
              </a:rPr>
              <a:t>:</a:t>
            </a:r>
          </a:p>
          <a:p>
            <a:r>
              <a:rPr lang="da-DK" sz="1600" dirty="0" smtClean="0">
                <a:latin typeface="Verdana" panose="020B0604030504040204" pitchFamily="34" charset="0"/>
                <a:ea typeface="Verdana" panose="020B0604030504040204" pitchFamily="34" charset="0"/>
                <a:cs typeface="Verdana" pitchFamily="34" charset="0"/>
              </a:rPr>
              <a:t>Styrer bl.a. vågenhed, </a:t>
            </a:r>
            <a:r>
              <a:rPr lang="da-DK" sz="1600" dirty="0" err="1" smtClean="0">
                <a:latin typeface="Verdana" panose="020B0604030504040204" pitchFamily="34" charset="0"/>
                <a:ea typeface="Verdana" panose="020B0604030504040204" pitchFamily="34" charset="0"/>
                <a:cs typeface="Verdana" pitchFamily="34" charset="0"/>
              </a:rPr>
              <a:t>arousal</a:t>
            </a:r>
            <a:r>
              <a:rPr lang="da-DK" sz="1600" dirty="0" smtClean="0">
                <a:latin typeface="Verdana" panose="020B0604030504040204" pitchFamily="34" charset="0"/>
                <a:ea typeface="Verdana" panose="020B0604030504040204" pitchFamily="34" charset="0"/>
                <a:cs typeface="Verdana" pitchFamily="34" charset="0"/>
              </a:rPr>
              <a:t>, basal opmærksomhed, koordinerer stimuli </a:t>
            </a:r>
            <a:endParaRPr lang="da-DK" sz="1600" dirty="0">
              <a:latin typeface="Verdana" panose="020B0604030504040204" pitchFamily="34" charset="0"/>
              <a:ea typeface="Verdana" panose="020B0604030504040204" pitchFamily="34" charset="0"/>
              <a:cs typeface="Verdana" pitchFamily="34" charset="0"/>
            </a:endParaRPr>
          </a:p>
          <a:p>
            <a:endParaRPr lang="da-DK" sz="1600" dirty="0">
              <a:latin typeface="Verdana" panose="020B0604030504040204" pitchFamily="34" charset="0"/>
              <a:ea typeface="Verdana" panose="020B0604030504040204" pitchFamily="34" charset="0"/>
            </a:endParaRPr>
          </a:p>
        </p:txBody>
      </p:sp>
      <p:sp>
        <p:nvSpPr>
          <p:cNvPr id="28" name="Tekstboks 27"/>
          <p:cNvSpPr txBox="1"/>
          <p:nvPr/>
        </p:nvSpPr>
        <p:spPr>
          <a:xfrm>
            <a:off x="7672317" y="1462583"/>
            <a:ext cx="3914633" cy="1077218"/>
          </a:xfrm>
          <a:prstGeom prst="rect">
            <a:avLst/>
          </a:prstGeom>
          <a:noFill/>
        </p:spPr>
        <p:txBody>
          <a:bodyPr wrap="square" rtlCol="0">
            <a:spAutoFit/>
          </a:bodyPr>
          <a:lstStyle/>
          <a:p>
            <a:r>
              <a:rPr lang="da-DK" sz="1600" b="1" dirty="0" smtClean="0">
                <a:latin typeface="Verdana" panose="020B0604030504040204" pitchFamily="34" charset="0"/>
                <a:ea typeface="Verdana" panose="020B0604030504040204" pitchFamily="34" charset="0"/>
              </a:rPr>
              <a:t>Det </a:t>
            </a:r>
            <a:r>
              <a:rPr lang="da-DK" sz="1600" b="1" dirty="0" err="1" smtClean="0">
                <a:latin typeface="Verdana" panose="020B0604030504040204" pitchFamily="34" charset="0"/>
                <a:ea typeface="Verdana" panose="020B0604030504040204" pitchFamily="34" charset="0"/>
              </a:rPr>
              <a:t>limbiske</a:t>
            </a:r>
            <a:r>
              <a:rPr lang="da-DK" sz="1600" b="1" dirty="0" smtClean="0">
                <a:latin typeface="Verdana" panose="020B0604030504040204" pitchFamily="34" charset="0"/>
                <a:ea typeface="Verdana" panose="020B0604030504040204" pitchFamily="34" charset="0"/>
              </a:rPr>
              <a:t> system: </a:t>
            </a:r>
            <a:r>
              <a:rPr lang="da-DK" sz="1000" dirty="0" smtClean="0">
                <a:latin typeface="Verdana" panose="020B0604030504040204" pitchFamily="34" charset="0"/>
                <a:ea typeface="Verdana" panose="020B0604030504040204" pitchFamily="34" charset="0"/>
              </a:rPr>
              <a:t>(affektnuancering)</a:t>
            </a:r>
          </a:p>
          <a:p>
            <a:r>
              <a:rPr lang="da-DK" sz="1600" dirty="0" smtClean="0">
                <a:latin typeface="Verdana" panose="020B0604030504040204" pitchFamily="34" charset="0"/>
                <a:ea typeface="Verdana" panose="020B0604030504040204" pitchFamily="34" charset="0"/>
              </a:rPr>
              <a:t>Er </a:t>
            </a:r>
            <a:r>
              <a:rPr lang="da-DK" sz="1600" dirty="0">
                <a:latin typeface="Verdana" panose="020B0604030504040204" pitchFamily="34" charset="0"/>
                <a:ea typeface="Verdana" panose="020B0604030504040204" pitchFamily="34" charset="0"/>
              </a:rPr>
              <a:t>involveret i </a:t>
            </a:r>
            <a:r>
              <a:rPr lang="da-DK" sz="1600" dirty="0" smtClean="0">
                <a:latin typeface="Verdana" panose="020B0604030504040204" pitchFamily="34" charset="0"/>
                <a:ea typeface="Verdana" panose="020B0604030504040204" pitchFamily="34" charset="0"/>
              </a:rPr>
              <a:t>følelseslivet, motivation og hukommelsesfunktioner.</a:t>
            </a:r>
          </a:p>
        </p:txBody>
      </p:sp>
      <p:sp>
        <p:nvSpPr>
          <p:cNvPr id="30" name="Tekstboks 29"/>
          <p:cNvSpPr txBox="1"/>
          <p:nvPr/>
        </p:nvSpPr>
        <p:spPr>
          <a:xfrm>
            <a:off x="7958921" y="3277737"/>
            <a:ext cx="4010167" cy="1569660"/>
          </a:xfrm>
          <a:prstGeom prst="rect">
            <a:avLst/>
          </a:prstGeom>
          <a:noFill/>
        </p:spPr>
        <p:txBody>
          <a:bodyPr wrap="square" rtlCol="0">
            <a:spAutoFit/>
          </a:bodyPr>
          <a:lstStyle/>
          <a:p>
            <a:r>
              <a:rPr lang="da-DK" sz="1600" b="1" dirty="0" smtClean="0">
                <a:latin typeface="Verdana" panose="020B0604030504040204" pitchFamily="34" charset="0"/>
                <a:ea typeface="Verdana" panose="020B0604030504040204" pitchFamily="34" charset="0"/>
              </a:rPr>
              <a:t>Lillehjernen </a:t>
            </a:r>
            <a:r>
              <a:rPr lang="da-DK" sz="1600" b="1" dirty="0">
                <a:latin typeface="Verdana" panose="020B0604030504040204" pitchFamily="34" charset="0"/>
                <a:ea typeface="Verdana" panose="020B0604030504040204" pitchFamily="34" charset="0"/>
              </a:rPr>
              <a:t>(</a:t>
            </a:r>
            <a:r>
              <a:rPr lang="da-DK" sz="1600" b="1" dirty="0" err="1" smtClean="0">
                <a:latin typeface="Verdana" panose="020B0604030504040204" pitchFamily="34" charset="0"/>
                <a:ea typeface="Verdana" panose="020B0604030504040204" pitchFamily="34" charset="0"/>
              </a:rPr>
              <a:t>cerebellum</a:t>
            </a:r>
            <a:r>
              <a:rPr lang="da-DK" sz="1600" b="1" dirty="0" smtClean="0">
                <a:latin typeface="Verdana" panose="020B0604030504040204" pitchFamily="34" charset="0"/>
                <a:ea typeface="Verdana" panose="020B0604030504040204" pitchFamily="34" charset="0"/>
              </a:rPr>
              <a:t>):</a:t>
            </a:r>
          </a:p>
          <a:p>
            <a:r>
              <a:rPr lang="da-DK" sz="1600" dirty="0">
                <a:latin typeface="Verdana" panose="020B0604030504040204" pitchFamily="34" charset="0"/>
                <a:ea typeface="Verdana" panose="020B0604030504040204" pitchFamily="34" charset="0"/>
                <a:cs typeface="Verdana" panose="020B0604030504040204" pitchFamily="34" charset="0"/>
              </a:rPr>
              <a:t>Betydning for regulering af </a:t>
            </a:r>
            <a:r>
              <a:rPr lang="da-DK" sz="1600" dirty="0" smtClean="0">
                <a:latin typeface="Verdana" panose="020B0604030504040204" pitchFamily="34" charset="0"/>
                <a:ea typeface="Verdana" panose="020B0604030504040204" pitchFamily="34" charset="0"/>
                <a:cs typeface="Verdana" panose="020B0604030504040204" pitchFamily="34" charset="0"/>
              </a:rPr>
              <a:t>motorik, følelser </a:t>
            </a:r>
            <a:r>
              <a:rPr lang="da-DK" sz="1600" dirty="0">
                <a:latin typeface="Verdana" panose="020B0604030504040204" pitchFamily="34" charset="0"/>
                <a:ea typeface="Verdana" panose="020B0604030504040204" pitchFamily="34" charset="0"/>
                <a:cs typeface="Verdana" panose="020B0604030504040204" pitchFamily="34" charset="0"/>
              </a:rPr>
              <a:t>og kognitive funktioner.</a:t>
            </a:r>
          </a:p>
          <a:p>
            <a:r>
              <a:rPr lang="da-DK" sz="1600" dirty="0" smtClean="0">
                <a:latin typeface="Verdana" panose="020B0604030504040204" pitchFamily="34" charset="0"/>
                <a:ea typeface="Verdana" panose="020B0604030504040204" pitchFamily="34" charset="0"/>
                <a:cs typeface="Verdana" panose="020B0604030504040204" pitchFamily="34" charset="0"/>
              </a:rPr>
              <a:t>Vigtig for koordination </a:t>
            </a:r>
            <a:r>
              <a:rPr lang="da-DK" sz="1600" dirty="0">
                <a:latin typeface="Verdana" panose="020B0604030504040204" pitchFamily="34" charset="0"/>
                <a:ea typeface="Verdana" panose="020B0604030504040204" pitchFamily="34" charset="0"/>
                <a:cs typeface="Verdana" panose="020B0604030504040204" pitchFamily="34" charset="0"/>
              </a:rPr>
              <a:t>af </a:t>
            </a:r>
            <a:r>
              <a:rPr lang="da-DK" sz="1600" dirty="0" smtClean="0">
                <a:latin typeface="Verdana" panose="020B0604030504040204" pitchFamily="34" charset="0"/>
                <a:ea typeface="Verdana" panose="020B0604030504040204" pitchFamily="34" charset="0"/>
                <a:cs typeface="Verdana" panose="020B0604030504040204" pitchFamily="34" charset="0"/>
              </a:rPr>
              <a:t>bevægelser, balance</a:t>
            </a:r>
            <a:r>
              <a:rPr lang="da-DK" sz="1600" dirty="0">
                <a:latin typeface="Verdana" panose="020B0604030504040204" pitchFamily="34" charset="0"/>
                <a:ea typeface="Verdana" panose="020B0604030504040204" pitchFamily="34" charset="0"/>
                <a:cs typeface="Verdana" panose="020B0604030504040204" pitchFamily="34" charset="0"/>
              </a:rPr>
              <a:t>, rytme og </a:t>
            </a:r>
            <a:r>
              <a:rPr lang="da-DK" sz="1600" dirty="0" smtClean="0">
                <a:latin typeface="Verdana" panose="020B0604030504040204" pitchFamily="34" charset="0"/>
                <a:ea typeface="Verdana" panose="020B0604030504040204" pitchFamily="34" charset="0"/>
                <a:cs typeface="Verdana" panose="020B0604030504040204" pitchFamily="34" charset="0"/>
              </a:rPr>
              <a:t>timing. (</a:t>
            </a:r>
            <a:r>
              <a:rPr lang="da-DK" sz="1600" dirty="0" err="1" smtClean="0">
                <a:latin typeface="Verdana" panose="020B0604030504040204" pitchFamily="34" charset="0"/>
                <a:ea typeface="Verdana" panose="020B0604030504040204" pitchFamily="34" charset="0"/>
                <a:cs typeface="Verdana" panose="020B0604030504040204" pitchFamily="34" charset="0"/>
              </a:rPr>
              <a:t>vermis</a:t>
            </a:r>
            <a:r>
              <a:rPr lang="da-DK" sz="1600" dirty="0" smtClean="0">
                <a:latin typeface="Verdana" panose="020B0604030504040204" pitchFamily="34" charset="0"/>
                <a:ea typeface="Verdana" panose="020B0604030504040204" pitchFamily="34" charset="0"/>
                <a:cs typeface="Verdana" panose="020B0604030504040204" pitchFamily="34" charset="0"/>
              </a:rPr>
              <a:t>)</a:t>
            </a:r>
            <a:endParaRPr lang="da-DK" sz="1600" dirty="0">
              <a:latin typeface="Verdana" panose="020B0604030504040204" pitchFamily="34" charset="0"/>
              <a:ea typeface="Verdana" panose="020B0604030504040204" pitchFamily="34" charset="0"/>
              <a:cs typeface="Verdana" panose="020B0604030504040204" pitchFamily="34" charset="0"/>
            </a:endParaRPr>
          </a:p>
        </p:txBody>
      </p:sp>
      <p:cxnSp>
        <p:nvCxnSpPr>
          <p:cNvPr id="31" name="Lige pilforbindelse 30"/>
          <p:cNvCxnSpPr/>
          <p:nvPr/>
        </p:nvCxnSpPr>
        <p:spPr>
          <a:xfrm flipH="1">
            <a:off x="5622878" y="1610435"/>
            <a:ext cx="2060812" cy="1201004"/>
          </a:xfrm>
          <a:prstGeom prst="straightConnector1">
            <a:avLst/>
          </a:prstGeom>
          <a:ln w="38100" cmpd="dbl">
            <a:solidFill>
              <a:schemeClr val="tx1"/>
            </a:solidFill>
            <a:tailEnd type="stealth"/>
          </a:ln>
          <a:effectLst/>
        </p:spPr>
        <p:style>
          <a:lnRef idx="1">
            <a:schemeClr val="accent1"/>
          </a:lnRef>
          <a:fillRef idx="0">
            <a:schemeClr val="accent1"/>
          </a:fillRef>
          <a:effectRef idx="0">
            <a:schemeClr val="accent1"/>
          </a:effectRef>
          <a:fontRef idx="minor">
            <a:schemeClr val="tx1"/>
          </a:fontRef>
        </p:style>
      </p:cxnSp>
      <p:cxnSp>
        <p:nvCxnSpPr>
          <p:cNvPr id="34" name="Lige pilforbindelse 33"/>
          <p:cNvCxnSpPr/>
          <p:nvPr/>
        </p:nvCxnSpPr>
        <p:spPr>
          <a:xfrm flipH="1">
            <a:off x="6905767" y="3452883"/>
            <a:ext cx="1078176" cy="354842"/>
          </a:xfrm>
          <a:prstGeom prst="straightConnector1">
            <a:avLst/>
          </a:prstGeom>
          <a:ln w="38100" cmpd="dbl">
            <a:solidFill>
              <a:schemeClr val="tx1"/>
            </a:solidFill>
            <a:tailEnd type="stealth"/>
          </a:ln>
          <a:effectLst/>
        </p:spPr>
        <p:style>
          <a:lnRef idx="1">
            <a:schemeClr val="accent1"/>
          </a:lnRef>
          <a:fillRef idx="0">
            <a:schemeClr val="accent1"/>
          </a:fillRef>
          <a:effectRef idx="0">
            <a:schemeClr val="accent1"/>
          </a:effectRef>
          <a:fontRef idx="minor">
            <a:schemeClr val="tx1"/>
          </a:fontRef>
        </p:style>
      </p:cxnSp>
      <p:cxnSp>
        <p:nvCxnSpPr>
          <p:cNvPr id="39" name="Lige pilforbindelse 38"/>
          <p:cNvCxnSpPr/>
          <p:nvPr/>
        </p:nvCxnSpPr>
        <p:spPr>
          <a:xfrm flipH="1" flipV="1">
            <a:off x="5827594" y="3985146"/>
            <a:ext cx="1555845" cy="1596790"/>
          </a:xfrm>
          <a:prstGeom prst="straightConnector1">
            <a:avLst/>
          </a:prstGeom>
          <a:ln w="38100" cmpd="dbl">
            <a:solidFill>
              <a:schemeClr val="tx1"/>
            </a:solidFill>
            <a:tailEnd type="stealth"/>
          </a:ln>
          <a:effectLst/>
        </p:spPr>
        <p:style>
          <a:lnRef idx="1">
            <a:schemeClr val="accent1"/>
          </a:lnRef>
          <a:fillRef idx="0">
            <a:schemeClr val="accent1"/>
          </a:fillRef>
          <a:effectRef idx="0">
            <a:schemeClr val="accent1"/>
          </a:effectRef>
          <a:fontRef idx="minor">
            <a:schemeClr val="tx1"/>
          </a:fontRef>
        </p:style>
      </p:cxnSp>
      <p:pic>
        <p:nvPicPr>
          <p:cNvPr id="51" name="Pladsholder til indhold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81983" y="5650173"/>
            <a:ext cx="897849" cy="1030406"/>
          </a:xfrm>
          <a:prstGeom prst="rect">
            <a:avLst/>
          </a:prstGeom>
        </p:spPr>
      </p:pic>
    </p:spTree>
    <p:extLst>
      <p:ext uri="{BB962C8B-B14F-4D97-AF65-F5344CB8AC3E}">
        <p14:creationId xmlns:p14="http://schemas.microsoft.com/office/powerpoint/2010/main" val="1493235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Billed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5833" y="2192583"/>
            <a:ext cx="2858814" cy="2511189"/>
          </a:xfrm>
          <a:prstGeom prst="rect">
            <a:avLst/>
          </a:prstGeom>
        </p:spPr>
      </p:pic>
      <p:sp>
        <p:nvSpPr>
          <p:cNvPr id="2" name="Titel 1"/>
          <p:cNvSpPr>
            <a:spLocks noGrp="1"/>
          </p:cNvSpPr>
          <p:nvPr>
            <p:ph type="title"/>
          </p:nvPr>
        </p:nvSpPr>
        <p:spPr>
          <a:xfrm>
            <a:off x="208722" y="218787"/>
            <a:ext cx="11771110" cy="1092177"/>
          </a:xfrm>
          <a:ln w="57150">
            <a:solidFill>
              <a:schemeClr val="accent6">
                <a:lumMod val="75000"/>
              </a:schemeClr>
            </a:solidFill>
          </a:ln>
        </p:spPr>
        <p:txBody>
          <a:bodyPr>
            <a:normAutofit fontScale="90000"/>
          </a:bodyPr>
          <a:lstStyle/>
          <a:p>
            <a:pPr algn="ctr"/>
            <a:r>
              <a:rPr lang="da-DK" dirty="0"/>
              <a:t/>
            </a:r>
            <a:br>
              <a:rPr lang="da-DK" dirty="0"/>
            </a:br>
            <a:r>
              <a:rPr lang="da-DK" dirty="0" smtClean="0">
                <a:latin typeface="Verdana" panose="020B0604030504040204" pitchFamily="34" charset="0"/>
                <a:ea typeface="Verdana" panose="020B0604030504040204" pitchFamily="34" charset="0"/>
              </a:rPr>
              <a:t>Neocortex</a:t>
            </a:r>
            <a:r>
              <a:rPr lang="da-DK" sz="4900" dirty="0" smtClean="0">
                <a:latin typeface="Verdana" panose="020B0604030504040204" pitchFamily="34" charset="0"/>
                <a:ea typeface="Verdana" panose="020B0604030504040204" pitchFamily="34" charset="0"/>
              </a:rPr>
              <a:t> </a:t>
            </a:r>
            <a:r>
              <a:rPr lang="da-DK" sz="2000" dirty="0" smtClean="0">
                <a:latin typeface="Verdana" panose="020B0604030504040204" pitchFamily="34" charset="0"/>
                <a:ea typeface="Verdana" panose="020B0604030504040204" pitchFamily="34" charset="0"/>
              </a:rPr>
              <a:t>de informationsmodtagende </a:t>
            </a:r>
            <a:r>
              <a:rPr lang="da-DK" sz="2000" dirty="0">
                <a:latin typeface="Verdana" panose="020B0604030504040204" pitchFamily="34" charset="0"/>
                <a:ea typeface="Verdana" panose="020B0604030504040204" pitchFamily="34" charset="0"/>
              </a:rPr>
              <a:t>og –bearbejdende </a:t>
            </a:r>
            <a:r>
              <a:rPr lang="da-DK" sz="2000" dirty="0" smtClean="0">
                <a:latin typeface="Verdana" panose="020B0604030504040204" pitchFamily="34" charset="0"/>
                <a:ea typeface="Verdana" panose="020B0604030504040204" pitchFamily="34" charset="0"/>
              </a:rPr>
              <a:t>hjernelapper</a:t>
            </a:r>
            <a:r>
              <a:rPr lang="da-DK" sz="2000" dirty="0">
                <a:solidFill>
                  <a:schemeClr val="accent1">
                    <a:lumMod val="75000"/>
                  </a:schemeClr>
                </a:solidFill>
                <a:latin typeface="Verdana" panose="020B0604030504040204" pitchFamily="34" charset="0"/>
                <a:ea typeface="Verdana" panose="020B0604030504040204" pitchFamily="34" charset="0"/>
              </a:rPr>
              <a:t/>
            </a:r>
            <a:br>
              <a:rPr lang="da-DK" sz="2000" dirty="0">
                <a:solidFill>
                  <a:schemeClr val="accent1">
                    <a:lumMod val="75000"/>
                  </a:schemeClr>
                </a:solidFill>
                <a:latin typeface="Verdana" panose="020B0604030504040204" pitchFamily="34" charset="0"/>
                <a:ea typeface="Verdana" panose="020B0604030504040204" pitchFamily="34" charset="0"/>
              </a:rPr>
            </a:br>
            <a:endParaRPr lang="da-DK" sz="2000" dirty="0">
              <a:latin typeface="Verdana" panose="020B0604030504040204" pitchFamily="34" charset="0"/>
              <a:ea typeface="Verdana" panose="020B0604030504040204" pitchFamily="34" charset="0"/>
            </a:endParaRPr>
          </a:p>
        </p:txBody>
      </p:sp>
      <p:sp>
        <p:nvSpPr>
          <p:cNvPr id="8" name="Tekstfelt 7"/>
          <p:cNvSpPr txBox="1"/>
          <p:nvPr/>
        </p:nvSpPr>
        <p:spPr>
          <a:xfrm>
            <a:off x="115824" y="2079819"/>
            <a:ext cx="3923913" cy="2308324"/>
          </a:xfrm>
          <a:prstGeom prst="rect">
            <a:avLst/>
          </a:prstGeom>
          <a:noFill/>
        </p:spPr>
        <p:txBody>
          <a:bodyPr wrap="square" rtlCol="0">
            <a:spAutoFit/>
          </a:bodyPr>
          <a:lstStyle/>
          <a:p>
            <a:r>
              <a:rPr lang="da-DK" sz="1600" b="1" dirty="0" smtClean="0">
                <a:latin typeface="Verdana" panose="020B0604030504040204" pitchFamily="34" charset="0"/>
                <a:ea typeface="Verdana" panose="020B0604030504040204" pitchFamily="34" charset="0"/>
              </a:rPr>
              <a:t>Tindingelap/temporallap:</a:t>
            </a:r>
          </a:p>
          <a:p>
            <a:pPr marL="342900" indent="-342900">
              <a:buFont typeface="Arial" panose="020B0604020202020204" pitchFamily="34" charset="0"/>
              <a:buChar char="•"/>
            </a:pPr>
            <a:r>
              <a:rPr lang="da-DK" sz="1600" dirty="0" smtClean="0">
                <a:latin typeface="Verdana" panose="020B0604030504040204" pitchFamily="34" charset="0"/>
                <a:ea typeface="Verdana" panose="020B0604030504040204" pitchFamily="34" charset="0"/>
              </a:rPr>
              <a:t>Sansebearbejdning og sprog</a:t>
            </a:r>
          </a:p>
          <a:p>
            <a:pPr marL="342900" indent="-342900">
              <a:buFont typeface="Arial" panose="020B0604020202020204" pitchFamily="34" charset="0"/>
              <a:buChar char="•"/>
            </a:pPr>
            <a:r>
              <a:rPr lang="da-DK" sz="1600" dirty="0" smtClean="0">
                <a:latin typeface="Verdana" panose="020B0604030504040204" pitchFamily="34" charset="0"/>
                <a:ea typeface="Verdana" panose="020B0604030504040204" pitchFamily="34" charset="0"/>
              </a:rPr>
              <a:t>Hørelse</a:t>
            </a:r>
          </a:p>
          <a:p>
            <a:pPr marL="342900" indent="-342900">
              <a:buFont typeface="Arial" panose="020B0604020202020204" pitchFamily="34" charset="0"/>
              <a:buChar char="•"/>
            </a:pPr>
            <a:r>
              <a:rPr lang="da-DK" sz="1600" dirty="0" smtClean="0">
                <a:latin typeface="Verdana" panose="020B0604030504040204" pitchFamily="34" charset="0"/>
                <a:ea typeface="Verdana" panose="020B0604030504040204" pitchFamily="34" charset="0"/>
              </a:rPr>
              <a:t>Smags- og lugtesans</a:t>
            </a:r>
          </a:p>
          <a:p>
            <a:pPr marL="342900" indent="-342900">
              <a:buFont typeface="Arial" panose="020B0604020202020204" pitchFamily="34" charset="0"/>
              <a:buChar char="•"/>
              <a:defRPr/>
            </a:pPr>
            <a:r>
              <a:rPr lang="da-DK" sz="1600" dirty="0" smtClean="0">
                <a:latin typeface="Verdana" panose="020B0604030504040204" pitchFamily="34" charset="0"/>
                <a:ea typeface="Verdana" panose="020B0604030504040204" pitchFamily="34" charset="0"/>
              </a:rPr>
              <a:t>Sprog (venstre side hukommelse for ord, højre side hukommelse for musik og billeder)</a:t>
            </a:r>
          </a:p>
          <a:p>
            <a:pPr marL="342900" indent="-342900">
              <a:buFont typeface="Arial" panose="020B0604020202020204" pitchFamily="34" charset="0"/>
              <a:buChar char="•"/>
              <a:defRPr/>
            </a:pPr>
            <a:r>
              <a:rPr lang="da-DK" sz="1600" dirty="0" smtClean="0">
                <a:latin typeface="Verdana" panose="020B0604030504040204" pitchFamily="34" charset="0"/>
                <a:ea typeface="Verdana" panose="020B0604030504040204" pitchFamily="34" charset="0"/>
              </a:rPr>
              <a:t>Korttids-/arbejdshukommelse</a:t>
            </a:r>
          </a:p>
          <a:p>
            <a:pPr marL="342900" indent="-342900">
              <a:buFont typeface="Arial" panose="020B0604020202020204" pitchFamily="34" charset="0"/>
              <a:buChar char="•"/>
              <a:defRPr/>
            </a:pPr>
            <a:r>
              <a:rPr lang="da-DK" sz="1600" dirty="0" smtClean="0">
                <a:latin typeface="Verdana" panose="020B0604030504040204" pitchFamily="34" charset="0"/>
                <a:ea typeface="Verdana" panose="020B0604030504040204" pitchFamily="34" charset="0"/>
              </a:rPr>
              <a:t>Lagring af ny hukommelse</a:t>
            </a:r>
            <a:endParaRPr lang="da-DK" sz="1600" dirty="0">
              <a:latin typeface="Verdana" panose="020B0604030504040204" pitchFamily="34" charset="0"/>
              <a:ea typeface="Verdana" panose="020B0604030504040204" pitchFamily="34" charset="0"/>
            </a:endParaRPr>
          </a:p>
        </p:txBody>
      </p:sp>
      <p:sp>
        <p:nvSpPr>
          <p:cNvPr id="9" name="Tekstfelt 8"/>
          <p:cNvSpPr txBox="1"/>
          <p:nvPr/>
        </p:nvSpPr>
        <p:spPr>
          <a:xfrm>
            <a:off x="1713703" y="4713449"/>
            <a:ext cx="4755334" cy="1938992"/>
          </a:xfrm>
          <a:prstGeom prst="rect">
            <a:avLst/>
          </a:prstGeom>
          <a:noFill/>
        </p:spPr>
        <p:txBody>
          <a:bodyPr wrap="square" rtlCol="0">
            <a:spAutoFit/>
          </a:bodyPr>
          <a:lstStyle/>
          <a:p>
            <a:r>
              <a:rPr lang="da-DK" sz="1600" b="1" dirty="0" smtClean="0">
                <a:latin typeface="Verdana" panose="020B0604030504040204" pitchFamily="34" charset="0"/>
                <a:ea typeface="Verdana" panose="020B0604030504040204" pitchFamily="34" charset="0"/>
              </a:rPr>
              <a:t>Nakkelap/</a:t>
            </a:r>
            <a:r>
              <a:rPr lang="da-DK" sz="1600" b="1" dirty="0" err="1" smtClean="0">
                <a:latin typeface="Verdana" panose="020B0604030504040204" pitchFamily="34" charset="0"/>
                <a:ea typeface="Verdana" panose="020B0604030504040204" pitchFamily="34" charset="0"/>
              </a:rPr>
              <a:t>occipitallap</a:t>
            </a:r>
            <a:r>
              <a:rPr lang="da-DK" sz="1600" b="1" dirty="0">
                <a:latin typeface="Verdana" panose="020B0604030504040204" pitchFamily="34" charset="0"/>
                <a:ea typeface="Verdana" panose="020B0604030504040204" pitchFamily="34" charset="0"/>
              </a:rPr>
              <a:t>:</a:t>
            </a:r>
            <a:endParaRPr lang="da-DK" sz="1600" b="1" dirty="0" smtClean="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da-DK" sz="1600" dirty="0" smtClean="0">
                <a:latin typeface="Verdana" panose="020B0604030504040204" pitchFamily="34" charset="0"/>
                <a:ea typeface="Verdana" panose="020B0604030504040204" pitchFamily="34" charset="0"/>
              </a:rPr>
              <a:t>Evne til at se (helt eller delvist)</a:t>
            </a:r>
          </a:p>
          <a:p>
            <a:pPr marL="342900" indent="-342900">
              <a:buFont typeface="Arial" panose="020B0604020202020204" pitchFamily="34" charset="0"/>
              <a:buChar char="•"/>
              <a:defRPr/>
            </a:pPr>
            <a:r>
              <a:rPr lang="da-DK" sz="1600" dirty="0">
                <a:solidFill>
                  <a:srgbClr val="000000"/>
                </a:solidFill>
                <a:latin typeface="Verdana" panose="020B0604030504040204" pitchFamily="34" charset="0"/>
                <a:ea typeface="Verdana" panose="020B0604030504040204" pitchFamily="34" charset="0"/>
              </a:rPr>
              <a:t>Det indre øje - vi kan forklare en rute fx til vores hjem uden at kunne se den.</a:t>
            </a:r>
            <a:endParaRPr lang="da-DK" sz="16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defRPr/>
            </a:pPr>
            <a:r>
              <a:rPr lang="da-DK" sz="1600" dirty="0">
                <a:solidFill>
                  <a:srgbClr val="000000"/>
                </a:solidFill>
                <a:latin typeface="Verdana" panose="020B0604030504040204" pitchFamily="34" charset="0"/>
                <a:ea typeface="Verdana" panose="020B0604030504040204" pitchFamily="34" charset="0"/>
              </a:rPr>
              <a:t>Sammenhæng og mening (perspektiv, dybde, farver, bevægelser)</a:t>
            </a:r>
            <a:endParaRPr lang="da-DK" sz="1600" dirty="0">
              <a:latin typeface="Verdana" panose="020B0604030504040204" pitchFamily="34" charset="0"/>
              <a:ea typeface="Verdana" panose="020B0604030504040204" pitchFamily="34" charset="0"/>
            </a:endParaRPr>
          </a:p>
          <a:p>
            <a:endParaRPr lang="da-DK" sz="2400" dirty="0"/>
          </a:p>
        </p:txBody>
      </p:sp>
      <p:pic>
        <p:nvPicPr>
          <p:cNvPr id="10" name="Pladsholder til indhold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81983" y="5650173"/>
            <a:ext cx="897849" cy="1030406"/>
          </a:xfrm>
          <a:prstGeom prst="rect">
            <a:avLst/>
          </a:prstGeom>
        </p:spPr>
      </p:pic>
      <p:sp>
        <p:nvSpPr>
          <p:cNvPr id="6" name="Tekstboks 5"/>
          <p:cNvSpPr txBox="1"/>
          <p:nvPr/>
        </p:nvSpPr>
        <p:spPr>
          <a:xfrm>
            <a:off x="7169626" y="1924334"/>
            <a:ext cx="5022374" cy="3754874"/>
          </a:xfrm>
          <a:prstGeom prst="rect">
            <a:avLst/>
          </a:prstGeom>
          <a:noFill/>
        </p:spPr>
        <p:txBody>
          <a:bodyPr wrap="square" rtlCol="0">
            <a:spAutoFit/>
          </a:bodyPr>
          <a:lstStyle/>
          <a:p>
            <a:r>
              <a:rPr lang="da-DK" sz="1600" b="1" dirty="0" smtClean="0">
                <a:latin typeface="Verdana" panose="020B0604030504040204" pitchFamily="34" charset="0"/>
                <a:ea typeface="Verdana" panose="020B0604030504040204" pitchFamily="34" charset="0"/>
              </a:rPr>
              <a:t>Isselap/</a:t>
            </a:r>
            <a:r>
              <a:rPr lang="da-DK" sz="1600" b="1" dirty="0" err="1" smtClean="0">
                <a:latin typeface="Verdana" panose="020B0604030504040204" pitchFamily="34" charset="0"/>
                <a:ea typeface="Verdana" panose="020B0604030504040204" pitchFamily="34" charset="0"/>
              </a:rPr>
              <a:t>parietallap</a:t>
            </a:r>
            <a:r>
              <a:rPr lang="da-DK" sz="1600" b="1" dirty="0" smtClean="0">
                <a:latin typeface="Verdana" panose="020B0604030504040204" pitchFamily="34" charset="0"/>
                <a:ea typeface="Verdana" panose="020B0604030504040204" pitchFamily="34" charset="0"/>
              </a:rPr>
              <a:t>:</a:t>
            </a:r>
          </a:p>
          <a:p>
            <a:pPr marL="285750" indent="-285750">
              <a:buFont typeface="Arial" panose="020B0604020202020204" pitchFamily="34" charset="0"/>
              <a:buChar char="•"/>
            </a:pPr>
            <a:r>
              <a:rPr lang="da-DK" sz="1600" dirty="0">
                <a:latin typeface="Verdana" panose="020B0604030504040204" pitchFamily="34" charset="0"/>
                <a:ea typeface="Verdana" panose="020B0604030504040204" pitchFamily="34" charset="0"/>
              </a:rPr>
              <a:t>B</a:t>
            </a:r>
            <a:r>
              <a:rPr lang="da-DK" sz="1600" dirty="0" smtClean="0">
                <a:latin typeface="Verdana" panose="020B0604030504040204" pitchFamily="34" charset="0"/>
                <a:ea typeface="Verdana" panose="020B0604030504040204" pitchFamily="34" charset="0"/>
              </a:rPr>
              <a:t>erøring</a:t>
            </a:r>
          </a:p>
          <a:p>
            <a:pPr marL="285750" indent="-285750">
              <a:buFont typeface="Arial" panose="020B0604020202020204" pitchFamily="34" charset="0"/>
              <a:buChar char="•"/>
            </a:pPr>
            <a:r>
              <a:rPr lang="da-DK" sz="1600" dirty="0">
                <a:latin typeface="Verdana" panose="020B0604030504040204" pitchFamily="34" charset="0"/>
                <a:ea typeface="Verdana" panose="020B0604030504040204" pitchFamily="34" charset="0"/>
              </a:rPr>
              <a:t>Smerte, temperatur</a:t>
            </a:r>
          </a:p>
          <a:p>
            <a:pPr marL="285750" indent="-285750">
              <a:buFont typeface="Arial" panose="020B0604020202020204" pitchFamily="34" charset="0"/>
              <a:buChar char="•"/>
            </a:pPr>
            <a:r>
              <a:rPr lang="da-DK" sz="1600" dirty="0">
                <a:latin typeface="Verdana" panose="020B0604030504040204" pitchFamily="34" charset="0"/>
                <a:ea typeface="Verdana" panose="020B0604030504040204" pitchFamily="34" charset="0"/>
              </a:rPr>
              <a:t>Størrelse, tryk, farve, mønster</a:t>
            </a:r>
          </a:p>
          <a:p>
            <a:pPr marL="285750" indent="-285750">
              <a:buFont typeface="Arial" panose="020B0604020202020204" pitchFamily="34" charset="0"/>
              <a:buChar char="•"/>
            </a:pPr>
            <a:r>
              <a:rPr lang="da-DK" sz="1600" dirty="0">
                <a:latin typeface="Verdana" panose="020B0604030504040204" pitchFamily="34" charset="0"/>
                <a:ea typeface="Verdana" panose="020B0604030504040204" pitchFamily="34" charset="0"/>
              </a:rPr>
              <a:t>Figur og form</a:t>
            </a:r>
          </a:p>
          <a:p>
            <a:pPr marL="285750" indent="-285750">
              <a:buFont typeface="Arial" panose="020B0604020202020204" pitchFamily="34" charset="0"/>
              <a:buChar char="•"/>
            </a:pPr>
            <a:r>
              <a:rPr lang="da-DK" sz="1600" dirty="0" smtClean="0">
                <a:latin typeface="Verdana" panose="020B0604030504040204" pitchFamily="34" charset="0"/>
                <a:ea typeface="Verdana" panose="020B0604030504040204" pitchFamily="34" charset="0"/>
              </a:rPr>
              <a:t>Sult/tørst, varm/kulde</a:t>
            </a:r>
            <a:endParaRPr lang="da-DK"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600" dirty="0">
                <a:latin typeface="Verdana" panose="020B0604030504040204" pitchFamily="34" charset="0"/>
                <a:ea typeface="Verdana" panose="020B0604030504040204" pitchFamily="34" charset="0"/>
              </a:rPr>
              <a:t>Afstandsbedømmelse</a:t>
            </a:r>
          </a:p>
          <a:p>
            <a:pPr marL="285750" indent="-285750">
              <a:buFont typeface="Arial" panose="020B0604020202020204" pitchFamily="34" charset="0"/>
              <a:buChar char="•"/>
              <a:defRPr/>
            </a:pPr>
            <a:r>
              <a:rPr lang="da-DK" sz="1600" dirty="0">
                <a:latin typeface="Verdana" panose="020B0604030504040204" pitchFamily="34" charset="0"/>
                <a:ea typeface="Verdana" panose="020B0604030504040204" pitchFamily="34" charset="0"/>
              </a:rPr>
              <a:t>Orientering – fx i en labyrint</a:t>
            </a:r>
          </a:p>
          <a:p>
            <a:pPr marL="285750" indent="-285750">
              <a:buFont typeface="Arial" panose="020B0604020202020204" pitchFamily="34" charset="0"/>
              <a:buChar char="•"/>
              <a:defRPr/>
            </a:pPr>
            <a:r>
              <a:rPr lang="da-DK" sz="1600" dirty="0">
                <a:latin typeface="Verdana" panose="020B0604030504040204" pitchFamily="34" charset="0"/>
                <a:ea typeface="Verdana" panose="020B0604030504040204" pitchFamily="34" charset="0"/>
              </a:rPr>
              <a:t>Stillingssansen </a:t>
            </a:r>
            <a:endParaRPr lang="da-DK" sz="1600" dirty="0" smtClean="0">
              <a:latin typeface="Verdana" panose="020B0604030504040204" pitchFamily="34" charset="0"/>
              <a:ea typeface="Verdana" panose="020B0604030504040204" pitchFamily="34" charset="0"/>
            </a:endParaRPr>
          </a:p>
          <a:p>
            <a:pPr marL="285750" indent="-285750">
              <a:buFont typeface="Arial" panose="020B0604020202020204" pitchFamily="34" charset="0"/>
              <a:buChar char="•"/>
              <a:defRPr/>
            </a:pPr>
            <a:r>
              <a:rPr lang="da-DK" sz="1600" dirty="0" smtClean="0">
                <a:latin typeface="Verdana" panose="020B0604030504040204" pitchFamily="34" charset="0"/>
                <a:ea typeface="Verdana" panose="020B0604030504040204" pitchFamily="34" charset="0"/>
              </a:rPr>
              <a:t>Genkendelse </a:t>
            </a:r>
            <a:r>
              <a:rPr lang="da-DK" sz="1600" dirty="0">
                <a:latin typeface="Verdana" panose="020B0604030504040204" pitchFamily="34" charset="0"/>
                <a:ea typeface="Verdana" panose="020B0604030504040204" pitchFamily="34" charset="0"/>
              </a:rPr>
              <a:t>af personer, ting, lyde, former, dufte mm.</a:t>
            </a:r>
          </a:p>
          <a:p>
            <a:pPr marL="285750" indent="-285750">
              <a:buFont typeface="Arial" panose="020B0604020202020204" pitchFamily="34" charset="0"/>
              <a:buChar char="•"/>
              <a:defRPr/>
            </a:pPr>
            <a:r>
              <a:rPr lang="da-DK" sz="1600" dirty="0">
                <a:latin typeface="Verdana" panose="020B0604030504040204" pitchFamily="34" charset="0"/>
                <a:ea typeface="Verdana" panose="020B0604030504040204" pitchFamily="34" charset="0"/>
              </a:rPr>
              <a:t>Associationer </a:t>
            </a:r>
            <a:endParaRPr lang="da-DK" sz="1600" dirty="0" smtClean="0">
              <a:latin typeface="Verdana" panose="020B0604030504040204" pitchFamily="34" charset="0"/>
              <a:ea typeface="Verdana" panose="020B0604030504040204" pitchFamily="34" charset="0"/>
            </a:endParaRPr>
          </a:p>
          <a:p>
            <a:pPr marL="285750" indent="-285750">
              <a:buFont typeface="Arial" panose="020B0604020202020204" pitchFamily="34" charset="0"/>
              <a:buChar char="•"/>
              <a:defRPr/>
            </a:pPr>
            <a:r>
              <a:rPr lang="da-DK" sz="1600" dirty="0" smtClean="0">
                <a:latin typeface="Verdana" panose="020B0604030504040204" pitchFamily="34" charset="0"/>
                <a:ea typeface="Verdana" panose="020B0604030504040204" pitchFamily="34" charset="0"/>
              </a:rPr>
              <a:t>Forståelsen </a:t>
            </a:r>
            <a:r>
              <a:rPr lang="da-DK" sz="1600" dirty="0">
                <a:latin typeface="Verdana" panose="020B0604030504040204" pitchFamily="34" charset="0"/>
                <a:ea typeface="Verdana" panose="020B0604030504040204" pitchFamily="34" charset="0"/>
              </a:rPr>
              <a:t>og bearbejdelsen af </a:t>
            </a:r>
            <a:r>
              <a:rPr lang="da-DK" sz="1600" dirty="0" smtClean="0">
                <a:latin typeface="Verdana" panose="020B0604030504040204" pitchFamily="34" charset="0"/>
                <a:ea typeface="Verdana" panose="020B0604030504040204" pitchFamily="34" charset="0"/>
              </a:rPr>
              <a:t>sanseindtrykkene</a:t>
            </a:r>
          </a:p>
          <a:p>
            <a:pPr marL="285750" indent="-285750">
              <a:buFont typeface="Arial" panose="020B0604020202020204" pitchFamily="34" charset="0"/>
              <a:buChar char="•"/>
              <a:defRPr/>
            </a:pPr>
            <a:endParaRPr lang="da-DK" sz="1400" dirty="0">
              <a:latin typeface="Verdana" panose="020B0604030504040204" pitchFamily="34" charset="0"/>
              <a:ea typeface="Verdana" panose="020B0604030504040204" pitchFamily="34" charset="0"/>
            </a:endParaRPr>
          </a:p>
        </p:txBody>
      </p:sp>
      <p:cxnSp>
        <p:nvCxnSpPr>
          <p:cNvPr id="11" name="Lige pilforbindelse 10"/>
          <p:cNvCxnSpPr/>
          <p:nvPr/>
        </p:nvCxnSpPr>
        <p:spPr>
          <a:xfrm>
            <a:off x="3349690" y="2313992"/>
            <a:ext cx="2105179" cy="1028298"/>
          </a:xfrm>
          <a:prstGeom prst="straightConnector1">
            <a:avLst/>
          </a:prstGeom>
          <a:ln w="38100" cmpd="dbl">
            <a:solidFill>
              <a:schemeClr val="tx1"/>
            </a:solidFill>
            <a:tailEnd type="stealth"/>
          </a:ln>
          <a:effectLst/>
        </p:spPr>
        <p:style>
          <a:lnRef idx="1">
            <a:schemeClr val="accent1"/>
          </a:lnRef>
          <a:fillRef idx="0">
            <a:schemeClr val="accent1"/>
          </a:fillRef>
          <a:effectRef idx="0">
            <a:schemeClr val="accent1"/>
          </a:effectRef>
          <a:fontRef idx="minor">
            <a:schemeClr val="tx1"/>
          </a:fontRef>
        </p:style>
      </p:cxnSp>
      <p:cxnSp>
        <p:nvCxnSpPr>
          <p:cNvPr id="24" name="Lige pilforbindelse 23"/>
          <p:cNvCxnSpPr/>
          <p:nvPr/>
        </p:nvCxnSpPr>
        <p:spPr>
          <a:xfrm flipV="1">
            <a:off x="4366727" y="3263463"/>
            <a:ext cx="2223259" cy="1440309"/>
          </a:xfrm>
          <a:prstGeom prst="straightConnector1">
            <a:avLst/>
          </a:prstGeom>
          <a:ln w="38100" cmpd="dbl">
            <a:solidFill>
              <a:schemeClr val="tx1"/>
            </a:solidFill>
            <a:tailEnd type="stealth"/>
          </a:ln>
          <a:effectLst/>
        </p:spPr>
        <p:style>
          <a:lnRef idx="1">
            <a:schemeClr val="accent1"/>
          </a:lnRef>
          <a:fillRef idx="0">
            <a:schemeClr val="accent1"/>
          </a:fillRef>
          <a:effectRef idx="0">
            <a:schemeClr val="accent1"/>
          </a:effectRef>
          <a:fontRef idx="minor">
            <a:schemeClr val="tx1"/>
          </a:fontRef>
        </p:style>
      </p:cxnSp>
      <p:cxnSp>
        <p:nvCxnSpPr>
          <p:cNvPr id="27" name="Lige pilforbindelse 26"/>
          <p:cNvCxnSpPr/>
          <p:nvPr/>
        </p:nvCxnSpPr>
        <p:spPr>
          <a:xfrm flipH="1">
            <a:off x="6180083" y="2129051"/>
            <a:ext cx="1012289" cy="440728"/>
          </a:xfrm>
          <a:prstGeom prst="straightConnector1">
            <a:avLst/>
          </a:prstGeom>
          <a:ln w="38100" cmpd="dbl">
            <a:solidFill>
              <a:schemeClr val="tx1"/>
            </a:solidFill>
            <a:tailEnd type="stealth"/>
          </a:ln>
          <a:effectLst/>
        </p:spPr>
        <p:style>
          <a:lnRef idx="1">
            <a:schemeClr val="accent1"/>
          </a:lnRef>
          <a:fillRef idx="0">
            <a:schemeClr val="accent1"/>
          </a:fillRef>
          <a:effectRef idx="0">
            <a:schemeClr val="accent1"/>
          </a:effectRef>
          <a:fontRef idx="minor">
            <a:schemeClr val="tx1"/>
          </a:fontRef>
        </p:style>
      </p:cxnSp>
      <p:pic>
        <p:nvPicPr>
          <p:cNvPr id="12" name="Picture 2" descr="7f27adde-bfa1-4ca5-825b-2dacab87fe3b@Rand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84" y="6394091"/>
            <a:ext cx="1394269" cy="42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44836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442577" y="271476"/>
            <a:ext cx="11436824" cy="1008512"/>
          </a:xfrm>
          <a:ln w="57150">
            <a:solidFill>
              <a:schemeClr val="accent6">
                <a:lumMod val="75000"/>
              </a:schemeClr>
            </a:solidFill>
          </a:ln>
        </p:spPr>
        <p:txBody>
          <a:bodyPr>
            <a:normAutofit fontScale="90000"/>
          </a:bodyPr>
          <a:lstStyle/>
          <a:p>
            <a:pPr algn="ctr"/>
            <a:r>
              <a:rPr lang="da-DK" dirty="0"/>
              <a:t/>
            </a:r>
            <a:br>
              <a:rPr lang="da-DK" dirty="0"/>
            </a:br>
            <a:r>
              <a:rPr lang="da-DK" dirty="0" smtClean="0">
                <a:latin typeface="Verdana" panose="020B0604030504040204" pitchFamily="34" charset="0"/>
                <a:ea typeface="Verdana" panose="020B0604030504040204" pitchFamily="34" charset="0"/>
              </a:rPr>
              <a:t>Neocortex </a:t>
            </a:r>
            <a:r>
              <a:rPr lang="da-DK" sz="2200" dirty="0" smtClean="0">
                <a:solidFill>
                  <a:srgbClr val="FF7C80"/>
                </a:solidFill>
                <a:latin typeface="Verdana" panose="020B0604030504040204" pitchFamily="34" charset="0"/>
                <a:ea typeface="Verdana" panose="020B0604030504040204" pitchFamily="34" charset="0"/>
              </a:rPr>
              <a:t>”Direktøren”</a:t>
            </a:r>
            <a:r>
              <a:rPr lang="da-DK" sz="2200" dirty="0">
                <a:solidFill>
                  <a:schemeClr val="accent1">
                    <a:lumMod val="75000"/>
                  </a:schemeClr>
                </a:solidFill>
                <a:latin typeface="Verdana" panose="020B0604030504040204" pitchFamily="34" charset="0"/>
                <a:ea typeface="Verdana" panose="020B0604030504040204" pitchFamily="34" charset="0"/>
              </a:rPr>
              <a:t> </a:t>
            </a:r>
            <a:r>
              <a:rPr lang="da-DK" sz="2200" dirty="0" smtClean="0">
                <a:latin typeface="Verdana" panose="020B0604030504040204" pitchFamily="34" charset="0"/>
                <a:ea typeface="Verdana" panose="020B0604030504040204" pitchFamily="34" charset="0"/>
              </a:rPr>
              <a:t>Den </a:t>
            </a:r>
            <a:r>
              <a:rPr lang="da-DK" sz="2200" dirty="0">
                <a:latin typeface="Verdana" panose="020B0604030504040204" pitchFamily="34" charset="0"/>
                <a:ea typeface="Verdana" panose="020B0604030504040204" pitchFamily="34" charset="0"/>
              </a:rPr>
              <a:t>handlingsorganiserende </a:t>
            </a:r>
            <a:r>
              <a:rPr lang="da-DK" sz="2200" dirty="0" smtClean="0">
                <a:latin typeface="Verdana" panose="020B0604030504040204" pitchFamily="34" charset="0"/>
                <a:ea typeface="Verdana" panose="020B0604030504040204" pitchFamily="34" charset="0"/>
              </a:rPr>
              <a:t>hjernelap</a:t>
            </a:r>
            <a:br>
              <a:rPr lang="da-DK" sz="2200" dirty="0" smtClean="0">
                <a:latin typeface="Verdana" panose="020B0604030504040204" pitchFamily="34" charset="0"/>
                <a:ea typeface="Verdana" panose="020B0604030504040204" pitchFamily="34" charset="0"/>
              </a:rPr>
            </a:br>
            <a:endParaRPr lang="da-DK" sz="2200" dirty="0">
              <a:latin typeface="Verdana" panose="020B0604030504040204" pitchFamily="34" charset="0"/>
              <a:ea typeface="Verdana" panose="020B0604030504040204" pitchFamily="34" charset="0"/>
            </a:endParaRPr>
          </a:p>
        </p:txBody>
      </p:sp>
      <p:pic>
        <p:nvPicPr>
          <p:cNvPr id="5" name="Pladsholder til indhold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1983" y="5650173"/>
            <a:ext cx="897849" cy="1030406"/>
          </a:xfrm>
          <a:prstGeom prst="rect">
            <a:avLst/>
          </a:prstGeom>
        </p:spPr>
      </p:pic>
      <p:pic>
        <p:nvPicPr>
          <p:cNvPr id="6" name="Billed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6729" y="2591912"/>
            <a:ext cx="3481617" cy="3058261"/>
          </a:xfrm>
          <a:prstGeom prst="rect">
            <a:avLst/>
          </a:prstGeom>
        </p:spPr>
      </p:pic>
      <p:sp>
        <p:nvSpPr>
          <p:cNvPr id="8" name="Tekstfelt 8"/>
          <p:cNvSpPr txBox="1"/>
          <p:nvPr/>
        </p:nvSpPr>
        <p:spPr>
          <a:xfrm>
            <a:off x="311132" y="2719113"/>
            <a:ext cx="4077325" cy="3293209"/>
          </a:xfrm>
          <a:prstGeom prst="rect">
            <a:avLst/>
          </a:prstGeom>
          <a:noFill/>
        </p:spPr>
        <p:txBody>
          <a:bodyPr wrap="square" rtlCol="0">
            <a:spAutoFit/>
          </a:bodyPr>
          <a:lstStyle/>
          <a:p>
            <a:r>
              <a:rPr lang="da-DK" sz="1600" b="1" dirty="0" smtClean="0">
                <a:latin typeface="Verdana" panose="020B0604030504040204" pitchFamily="34" charset="0"/>
                <a:ea typeface="Verdana" panose="020B0604030504040204" pitchFamily="34" charset="0"/>
              </a:rPr>
              <a:t>Den præfrontale hjernebark</a:t>
            </a:r>
          </a:p>
          <a:p>
            <a:pPr marL="285750" indent="-285750">
              <a:buFont typeface="Arial" panose="020B0604020202020204" pitchFamily="34" charset="0"/>
              <a:buChar char="•"/>
            </a:pPr>
            <a:r>
              <a:rPr lang="da-DK" sz="1600" dirty="0" smtClean="0">
                <a:latin typeface="Verdana" panose="020B0604030504040204" pitchFamily="34" charset="0"/>
                <a:ea typeface="Verdana" panose="020B0604030504040204" pitchFamily="34" charset="0"/>
              </a:rPr>
              <a:t>Varetager de </a:t>
            </a:r>
            <a:r>
              <a:rPr lang="da-DK" sz="1600" i="1" dirty="0" smtClean="0">
                <a:latin typeface="Verdana" panose="020B0604030504040204" pitchFamily="34" charset="0"/>
                <a:ea typeface="Verdana" panose="020B0604030504040204" pitchFamily="34" charset="0"/>
              </a:rPr>
              <a:t>eksekutive funktioner</a:t>
            </a:r>
            <a:r>
              <a:rPr lang="da-DK" sz="1600" dirty="0" smtClean="0">
                <a:latin typeface="Verdana" panose="020B0604030504040204" pitchFamily="34" charset="0"/>
                <a:ea typeface="Verdana" panose="020B0604030504040204" pitchFamily="34" charset="0"/>
              </a:rPr>
              <a:t>.</a:t>
            </a:r>
            <a:endParaRPr lang="da-DK"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600" dirty="0" smtClean="0">
                <a:latin typeface="Verdana" panose="020B0604030504040204" pitchFamily="34" charset="0"/>
                <a:ea typeface="Verdana" panose="020B0604030504040204" pitchFamily="34" charset="0"/>
              </a:rPr>
              <a:t>Styrer og koordinerer hjernens arbejde. </a:t>
            </a:r>
          </a:p>
          <a:p>
            <a:pPr marL="285750" indent="-285750">
              <a:buFont typeface="Arial" panose="020B0604020202020204" pitchFamily="34" charset="0"/>
              <a:buChar char="•"/>
            </a:pPr>
            <a:r>
              <a:rPr lang="da-DK" sz="1600" dirty="0" smtClean="0">
                <a:latin typeface="Verdana" panose="020B0604030504040204" pitchFamily="34" charset="0"/>
                <a:ea typeface="Verdana" panose="020B0604030504040204" pitchFamily="34" charset="0"/>
              </a:rPr>
              <a:t>Varetager tænkning og intellektuelle færdigheder, fx at kunne forudse konsekvenser af handlinger og løse problemer. </a:t>
            </a:r>
          </a:p>
          <a:p>
            <a:pPr marL="285750" indent="-285750">
              <a:buFont typeface="Arial" panose="020B0604020202020204" pitchFamily="34" charset="0"/>
              <a:buChar char="•"/>
            </a:pPr>
            <a:r>
              <a:rPr lang="da-DK" sz="1600" dirty="0" smtClean="0">
                <a:latin typeface="Verdana" panose="020B0604030504040204" pitchFamily="34" charset="0"/>
                <a:ea typeface="Verdana" panose="020B0604030504040204" pitchFamily="34" charset="0"/>
              </a:rPr>
              <a:t>Sædet for motivation, personlighed dømmekraft, social adfærd, empati og kontrol af impulsiv adfærd.</a:t>
            </a:r>
            <a:endParaRPr lang="da-DK" sz="1600" dirty="0">
              <a:latin typeface="Verdana" panose="020B0604030504040204" pitchFamily="34" charset="0"/>
              <a:ea typeface="Verdana" panose="020B0604030504040204" pitchFamily="34" charset="0"/>
            </a:endParaRPr>
          </a:p>
        </p:txBody>
      </p:sp>
      <p:sp>
        <p:nvSpPr>
          <p:cNvPr id="9" name="Tekstfelt 8"/>
          <p:cNvSpPr txBox="1"/>
          <p:nvPr/>
        </p:nvSpPr>
        <p:spPr>
          <a:xfrm>
            <a:off x="7257591" y="2280373"/>
            <a:ext cx="4077325" cy="830997"/>
          </a:xfrm>
          <a:prstGeom prst="rect">
            <a:avLst/>
          </a:prstGeom>
          <a:noFill/>
        </p:spPr>
        <p:txBody>
          <a:bodyPr wrap="square" rtlCol="0">
            <a:spAutoFit/>
          </a:bodyPr>
          <a:lstStyle/>
          <a:p>
            <a:r>
              <a:rPr lang="da-DK" sz="1600" b="1" dirty="0" smtClean="0">
                <a:latin typeface="Verdana" panose="020B0604030504040204" pitchFamily="34" charset="0"/>
                <a:ea typeface="Verdana" panose="020B0604030504040204" pitchFamily="34" charset="0"/>
              </a:rPr>
              <a:t>Det primære motoriske område</a:t>
            </a:r>
          </a:p>
          <a:p>
            <a:r>
              <a:rPr lang="da-DK" sz="1600" dirty="0" smtClean="0">
                <a:latin typeface="Verdana" panose="020B0604030504040204" pitchFamily="34" charset="0"/>
                <a:ea typeface="Verdana" panose="020B0604030504040204" pitchFamily="34" charset="0"/>
              </a:rPr>
              <a:t>Sender motoriske impulser ud til musklerne om bevægelser.</a:t>
            </a:r>
            <a:endParaRPr lang="da-DK" sz="1600" dirty="0">
              <a:latin typeface="Verdana" panose="020B0604030504040204" pitchFamily="34" charset="0"/>
              <a:ea typeface="Verdana" panose="020B0604030504040204" pitchFamily="34" charset="0"/>
            </a:endParaRPr>
          </a:p>
        </p:txBody>
      </p:sp>
      <p:sp>
        <p:nvSpPr>
          <p:cNvPr id="10" name="Tekstfelt 8"/>
          <p:cNvSpPr txBox="1"/>
          <p:nvPr/>
        </p:nvSpPr>
        <p:spPr>
          <a:xfrm>
            <a:off x="8755377" y="3536129"/>
            <a:ext cx="4077325" cy="1077218"/>
          </a:xfrm>
          <a:prstGeom prst="rect">
            <a:avLst/>
          </a:prstGeom>
          <a:noFill/>
        </p:spPr>
        <p:txBody>
          <a:bodyPr wrap="square" rtlCol="0">
            <a:spAutoFit/>
          </a:bodyPr>
          <a:lstStyle/>
          <a:p>
            <a:r>
              <a:rPr lang="da-DK" sz="1600" b="1" dirty="0" smtClean="0">
                <a:latin typeface="Verdana" panose="020B0604030504040204" pitchFamily="34" charset="0"/>
                <a:ea typeface="Verdana" panose="020B0604030504040204" pitchFamily="34" charset="0"/>
              </a:rPr>
              <a:t>Det forberedende  motoriske område</a:t>
            </a:r>
          </a:p>
          <a:p>
            <a:r>
              <a:rPr lang="da-DK" sz="1600" dirty="0" smtClean="0">
                <a:latin typeface="Verdana" panose="020B0604030504040204" pitchFamily="34" charset="0"/>
                <a:ea typeface="Verdana" panose="020B0604030504040204" pitchFamily="34" charset="0"/>
              </a:rPr>
              <a:t>Planlægger og forbereder bevægelser.</a:t>
            </a:r>
            <a:endParaRPr lang="da-DK" sz="1600" dirty="0">
              <a:latin typeface="Verdana" panose="020B0604030504040204" pitchFamily="34" charset="0"/>
              <a:ea typeface="Verdana" panose="020B0604030504040204" pitchFamily="34" charset="0"/>
            </a:endParaRPr>
          </a:p>
        </p:txBody>
      </p:sp>
      <p:sp>
        <p:nvSpPr>
          <p:cNvPr id="11" name="Rektangel 10"/>
          <p:cNvSpPr/>
          <p:nvPr/>
        </p:nvSpPr>
        <p:spPr>
          <a:xfrm>
            <a:off x="4046729" y="1825438"/>
            <a:ext cx="3504486" cy="430887"/>
          </a:xfrm>
          <a:prstGeom prst="rect">
            <a:avLst/>
          </a:prstGeom>
        </p:spPr>
        <p:txBody>
          <a:bodyPr wrap="none">
            <a:spAutoFit/>
          </a:bodyPr>
          <a:lstStyle/>
          <a:p>
            <a:r>
              <a:rPr lang="da-DK" sz="2200" b="1" dirty="0">
                <a:latin typeface="Verdana" panose="020B0604030504040204" pitchFamily="34" charset="0"/>
                <a:ea typeface="Verdana" panose="020B0604030504040204" pitchFamily="34" charset="0"/>
              </a:rPr>
              <a:t>Pandelap/frontallap:</a:t>
            </a:r>
          </a:p>
        </p:txBody>
      </p:sp>
      <p:cxnSp>
        <p:nvCxnSpPr>
          <p:cNvPr id="12" name="Lige pilforbindelse 11"/>
          <p:cNvCxnSpPr/>
          <p:nvPr/>
        </p:nvCxnSpPr>
        <p:spPr>
          <a:xfrm>
            <a:off x="3554963" y="3135418"/>
            <a:ext cx="985224" cy="427693"/>
          </a:xfrm>
          <a:prstGeom prst="straightConnector1">
            <a:avLst/>
          </a:prstGeom>
          <a:ln w="38100" cmpd="dbl">
            <a:solidFill>
              <a:schemeClr val="tx1"/>
            </a:solidFill>
            <a:tailEnd type="stealth"/>
          </a:ln>
          <a:effectLst/>
        </p:spPr>
        <p:style>
          <a:lnRef idx="1">
            <a:schemeClr val="accent1"/>
          </a:lnRef>
          <a:fillRef idx="0">
            <a:schemeClr val="accent1"/>
          </a:fillRef>
          <a:effectRef idx="0">
            <a:schemeClr val="accent1"/>
          </a:effectRef>
          <a:fontRef idx="minor">
            <a:schemeClr val="tx1"/>
          </a:fontRef>
        </p:style>
      </p:cxnSp>
      <p:cxnSp>
        <p:nvCxnSpPr>
          <p:cNvPr id="15" name="Lige pilforbindelse 14"/>
          <p:cNvCxnSpPr/>
          <p:nvPr/>
        </p:nvCxnSpPr>
        <p:spPr>
          <a:xfrm flipH="1">
            <a:off x="5505061" y="2903155"/>
            <a:ext cx="1752530" cy="63980"/>
          </a:xfrm>
          <a:prstGeom prst="straightConnector1">
            <a:avLst/>
          </a:prstGeom>
          <a:ln w="38100" cmpd="dbl">
            <a:solidFill>
              <a:schemeClr val="tx1"/>
            </a:solidFill>
            <a:tailEnd type="stealth"/>
          </a:ln>
          <a:effectLst/>
        </p:spPr>
        <p:style>
          <a:lnRef idx="1">
            <a:schemeClr val="accent1"/>
          </a:lnRef>
          <a:fillRef idx="0">
            <a:schemeClr val="accent1"/>
          </a:fillRef>
          <a:effectRef idx="0">
            <a:schemeClr val="accent1"/>
          </a:effectRef>
          <a:fontRef idx="minor">
            <a:schemeClr val="tx1"/>
          </a:fontRef>
        </p:style>
      </p:cxnSp>
      <p:cxnSp>
        <p:nvCxnSpPr>
          <p:cNvPr id="18" name="Lige pilforbindelse 17"/>
          <p:cNvCxnSpPr/>
          <p:nvPr/>
        </p:nvCxnSpPr>
        <p:spPr>
          <a:xfrm flipH="1" flipV="1">
            <a:off x="5253388" y="3135418"/>
            <a:ext cx="3223490" cy="536651"/>
          </a:xfrm>
          <a:prstGeom prst="straightConnector1">
            <a:avLst/>
          </a:prstGeom>
          <a:ln w="38100" cmpd="dbl">
            <a:solidFill>
              <a:schemeClr val="tx1"/>
            </a:solidFill>
            <a:tailEnd type="stealth"/>
          </a:ln>
          <a:effectLst/>
        </p:spPr>
        <p:style>
          <a:lnRef idx="1">
            <a:schemeClr val="accent1"/>
          </a:lnRef>
          <a:fillRef idx="0">
            <a:schemeClr val="accent1"/>
          </a:fillRef>
          <a:effectRef idx="0">
            <a:schemeClr val="accent1"/>
          </a:effectRef>
          <a:fontRef idx="minor">
            <a:schemeClr val="tx1"/>
          </a:fontRef>
        </p:style>
      </p:cxnSp>
      <p:pic>
        <p:nvPicPr>
          <p:cNvPr id="13" name="Picture 2" descr="7f27adde-bfa1-4ca5-825b-2dacab87fe3b@Rand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84" y="6394091"/>
            <a:ext cx="1394269" cy="42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590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fade">
                                      <p:cBhvr>
                                        <p:cTn id="18" dur="500"/>
                                        <p:tgtEl>
                                          <p:spTgt spid="1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fade">
                                      <p:cBhvr>
                                        <p:cTn id="33" dur="500"/>
                                        <p:tgtEl>
                                          <p:spTgt spid="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fade">
                                      <p:cBhvr>
                                        <p:cTn id="38" dur="500"/>
                                        <p:tgtEl>
                                          <p:spTgt spid="8">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animEffect transition="in" filter="fade">
                                      <p:cBhvr>
                                        <p:cTn id="43"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4801" y="365125"/>
            <a:ext cx="11545454" cy="1168707"/>
          </a:xfrm>
          <a:ln w="57150">
            <a:solidFill>
              <a:schemeClr val="accent6">
                <a:lumMod val="75000"/>
              </a:schemeClr>
            </a:solidFill>
          </a:ln>
        </p:spPr>
        <p:txBody>
          <a:bodyPr>
            <a:normAutofit/>
          </a:bodyPr>
          <a:lstStyle/>
          <a:p>
            <a:pPr algn="ctr"/>
            <a:r>
              <a:rPr lang="da-DK" sz="3200" b="1" dirty="0" smtClean="0">
                <a:latin typeface="Verdana" panose="020B0604030504040204" pitchFamily="34" charset="0"/>
                <a:ea typeface="Verdana" panose="020B0604030504040204" pitchFamily="34" charset="0"/>
              </a:rPr>
              <a:t>Mental træthed påvirker det samlede kognitive funktionsniveau </a:t>
            </a:r>
            <a:endParaRPr lang="da-DK" sz="3200" b="1" dirty="0">
              <a:latin typeface="Verdana" panose="020B0604030504040204" pitchFamily="34" charset="0"/>
              <a:ea typeface="Verdana" panose="020B0604030504040204" pitchFamily="34" charset="0"/>
            </a:endParaRPr>
          </a:p>
        </p:txBody>
      </p:sp>
      <p:sp>
        <p:nvSpPr>
          <p:cNvPr id="3" name="Pladsholder til tekst 2"/>
          <p:cNvSpPr>
            <a:spLocks noGrp="1"/>
          </p:cNvSpPr>
          <p:nvPr>
            <p:ph type="body" idx="1"/>
          </p:nvPr>
        </p:nvSpPr>
        <p:spPr/>
        <p:txBody>
          <a:bodyPr/>
          <a:lstStyle/>
          <a:p>
            <a:pPr algn="ctr"/>
            <a:r>
              <a:rPr lang="da-DK" dirty="0" smtClean="0"/>
              <a:t>Mental træthed</a:t>
            </a:r>
            <a:endParaRPr lang="da-DK" dirty="0"/>
          </a:p>
        </p:txBody>
      </p:sp>
      <p:sp>
        <p:nvSpPr>
          <p:cNvPr id="5" name="Pladsholder til tekst 4"/>
          <p:cNvSpPr>
            <a:spLocks noGrp="1"/>
          </p:cNvSpPr>
          <p:nvPr>
            <p:ph type="body" sz="quarter" idx="3"/>
          </p:nvPr>
        </p:nvSpPr>
        <p:spPr/>
        <p:txBody>
          <a:bodyPr/>
          <a:lstStyle/>
          <a:p>
            <a:r>
              <a:rPr lang="da-DK" dirty="0" smtClean="0"/>
              <a:t>Kognitiv pyramide </a:t>
            </a:r>
            <a:endParaRPr lang="da-DK" dirty="0"/>
          </a:p>
        </p:txBody>
      </p:sp>
      <p:pic>
        <p:nvPicPr>
          <p:cNvPr id="8" name="Pladsholder til indhold 7"/>
          <p:cNvPicPr>
            <a:picLocks noGrp="1" noChangeAspect="1"/>
          </p:cNvPicPr>
          <p:nvPr>
            <p:ph sz="quarter" idx="4"/>
          </p:nvPr>
        </p:nvPicPr>
        <p:blipFill>
          <a:blip r:embed="rId3"/>
          <a:stretch>
            <a:fillRect/>
          </a:stretch>
        </p:blipFill>
        <p:spPr>
          <a:xfrm>
            <a:off x="5284877" y="1681163"/>
            <a:ext cx="7233138" cy="5324169"/>
          </a:xfrm>
          <a:prstGeom prst="rect">
            <a:avLst/>
          </a:prstGeom>
        </p:spPr>
      </p:pic>
      <p:pic>
        <p:nvPicPr>
          <p:cNvPr id="7" name="Pladsholder til indhold 6"/>
          <p:cNvPicPr>
            <a:picLocks noGrp="1" noChangeAspect="1"/>
          </p:cNvPicPr>
          <p:nvPr>
            <p:ph sz="half" idx="2"/>
          </p:nvPr>
        </p:nvPicPr>
        <p:blipFill rotWithShape="1">
          <a:blip r:embed="rId4"/>
          <a:srcRect b="8909"/>
          <a:stretch/>
        </p:blipFill>
        <p:spPr>
          <a:xfrm>
            <a:off x="839789" y="2723535"/>
            <a:ext cx="4775566" cy="3399424"/>
          </a:xfrm>
          <a:prstGeom prst="rect">
            <a:avLst/>
          </a:prstGeom>
        </p:spPr>
      </p:pic>
    </p:spTree>
    <p:extLst>
      <p:ext uri="{BB962C8B-B14F-4D97-AF65-F5344CB8AC3E}">
        <p14:creationId xmlns:p14="http://schemas.microsoft.com/office/powerpoint/2010/main" val="37066493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3495</TotalTime>
  <Words>8679</Words>
  <Application>Microsoft Office PowerPoint</Application>
  <PresentationFormat>Widescreen</PresentationFormat>
  <Paragraphs>1050</Paragraphs>
  <Slides>39</Slides>
  <Notes>39</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39</vt:i4>
      </vt:variant>
    </vt:vector>
  </HeadingPairs>
  <TitlesOfParts>
    <vt:vector size="45" baseType="lpstr">
      <vt:lpstr>Arial</vt:lpstr>
      <vt:lpstr>Calibri</vt:lpstr>
      <vt:lpstr>Calibri Light</vt:lpstr>
      <vt:lpstr>Tahoma</vt:lpstr>
      <vt:lpstr>Verdana</vt:lpstr>
      <vt:lpstr>Office-tema</vt:lpstr>
      <vt:lpstr> Neuropædagogisk kursus </vt:lpstr>
      <vt:lpstr> Neuropædagogisk kursus </vt:lpstr>
      <vt:lpstr>Neuropædagogik i praksis  Tager udgangspunkt i pædagogik og kognitive videnskaber.  </vt:lpstr>
      <vt:lpstr> </vt:lpstr>
      <vt:lpstr>Den tredelte hjerne (MacLean) </vt:lpstr>
      <vt:lpstr>Reptil og mellemhjernen</vt:lpstr>
      <vt:lpstr> Neocortex de informationsmodtagende og –bearbejdende hjernelapper </vt:lpstr>
      <vt:lpstr> Neocortex ”Direktøren” Den handlingsorganiserende hjernelap </vt:lpstr>
      <vt:lpstr>Mental træthed påvirker det samlede kognitive funktionsniveau </vt:lpstr>
      <vt:lpstr>Nervesystemer</vt:lpstr>
      <vt:lpstr>PowerPoint-præsentation</vt:lpstr>
      <vt:lpstr>PowerPoint-præsentation</vt:lpstr>
      <vt:lpstr>PowerPoint-præsentation</vt:lpstr>
      <vt:lpstr>Summe opgave ca. 10 min</vt:lpstr>
      <vt:lpstr>Spejlneuroner – hvorfor er det interessant? </vt:lpstr>
      <vt:lpstr>Spejlneuroner skaber forudsætning for interaktion</vt:lpstr>
      <vt:lpstr>Plasticitet, spejlneuroner og relationer</vt:lpstr>
      <vt:lpstr>PAUSE</vt:lpstr>
      <vt:lpstr>Diagnoser set i et neuropædagogisk perspektiv</vt:lpstr>
      <vt:lpstr>PowerPoint-præsentation</vt:lpstr>
      <vt:lpstr> Sårbarhed-stress-modellen </vt:lpstr>
      <vt:lpstr>Neuroaffektive kompasser ”gå bag om adfærd”</vt:lpstr>
      <vt:lpstr>Det autonome kompas  Regulering af arousal og kropssansning (somatiske markører)</vt:lpstr>
      <vt:lpstr>Det limbiske kompas Emotionelle interaktionsforventninger</vt:lpstr>
      <vt:lpstr>Det præfrontalte kompas Emotionelle interaktionsforventninger</vt:lpstr>
      <vt:lpstr>Anvendelse af kompasserne i praksis kropslige strategier – med fokus på delagtighed, belastningsbalance og forudsigelighed</vt:lpstr>
      <vt:lpstr>To patientforløb – case fra psykiatrien</vt:lpstr>
      <vt:lpstr>Indsætte hvert kompas og snak strategier ud fra dem eller kan det lade sig gøre ud fra den store plakat? Måske hvis jeg kopier den og skære til så alle tre kompasser kan være på et slide. Cases fra fysser omdeles til alle deltager, tjek op hvor mange de er</vt:lpstr>
      <vt:lpstr>Skizofreni</vt:lpstr>
      <vt:lpstr> Skizofreni – behandling og tilgang </vt:lpstr>
      <vt:lpstr>Bordeline (Emotionel ustabil personlighedsforstyrrelse)</vt:lpstr>
      <vt:lpstr>Primitive forsvarsmekanismer</vt:lpstr>
      <vt:lpstr> Bordeline – behandling og tilgang </vt:lpstr>
      <vt:lpstr>Depression  </vt:lpstr>
      <vt:lpstr>”GABA-bremsen” </vt:lpstr>
      <vt:lpstr> Depression – behandling og tilgang </vt:lpstr>
      <vt:lpstr>ADHD  </vt:lpstr>
      <vt:lpstr> ADHD – behandling og tilgang </vt:lpstr>
      <vt:lpstr>Tidsplan:  </vt:lpstr>
    </vt:vector>
  </TitlesOfParts>
  <Company>Randers Kommune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Neuropædagogisk kursus </dc:title>
  <dc:creator>Louise Dyrby</dc:creator>
  <cp:lastModifiedBy>Louise Dyrby</cp:lastModifiedBy>
  <cp:revision>210</cp:revision>
  <cp:lastPrinted>2020-02-03T07:25:54Z</cp:lastPrinted>
  <dcterms:created xsi:type="dcterms:W3CDTF">2019-12-19T11:51:00Z</dcterms:created>
  <dcterms:modified xsi:type="dcterms:W3CDTF">2020-02-03T10:20:56Z</dcterms:modified>
</cp:coreProperties>
</file>