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57" r:id="rId3"/>
    <p:sldId id="264" r:id="rId4"/>
    <p:sldId id="268" r:id="rId5"/>
    <p:sldId id="261" r:id="rId6"/>
    <p:sldId id="270" r:id="rId7"/>
    <p:sldId id="266" r:id="rId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AA20F206-BFDB-4B3F-92F9-DFF03F996EC3}">
          <p14:sldIdLst>
            <p14:sldId id="267"/>
          </p14:sldIdLst>
        </p14:section>
        <p14:section name="Ikke-navngivet sektion" id="{658C07F8-090D-4482-9E89-28B6565A7DA5}">
          <p14:sldIdLst>
            <p14:sldId id="257"/>
            <p14:sldId id="264"/>
            <p14:sldId id="268"/>
            <p14:sldId id="261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orient="horz" pos="720">
          <p15:clr>
            <a:srgbClr val="A4A3A4"/>
          </p15:clr>
        </p15:guide>
        <p15:guide id="5" orient="horz" pos="2256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  <p15:guide id="8" pos="5328">
          <p15:clr>
            <a:srgbClr val="A4A3A4"/>
          </p15:clr>
        </p15:guide>
        <p15:guide id="9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991426"/>
    <a:srgbClr val="F58516"/>
    <a:srgbClr val="7D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587" autoAdjust="0"/>
    <p:restoredTop sz="90929"/>
  </p:normalViewPr>
  <p:slideViewPr>
    <p:cSldViewPr>
      <p:cViewPr varScale="1">
        <p:scale>
          <a:sx n="89" d="100"/>
          <a:sy n="89" d="100"/>
        </p:scale>
        <p:origin x="1819" y="96"/>
      </p:cViewPr>
      <p:guideLst>
        <p:guide orient="horz" pos="3504"/>
        <p:guide orient="horz" pos="1008"/>
        <p:guide orient="horz" pos="816"/>
        <p:guide orient="horz" pos="720"/>
        <p:guide orient="horz" pos="2256"/>
        <p:guide pos="2880"/>
        <p:guide pos="432"/>
        <p:guide pos="532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42E419-5D1C-4CC8-A2B3-7F4B7773D54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06520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endParaRPr lang="da-DK" alt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endParaRPr lang="da-DK" alt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endParaRPr lang="da-DK" alt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fld id="{5C515D64-53E5-4257-918C-258E4D7C282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37553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thic0028943 copy.jpg                                           000224BFMike_HD                        BB6FFF01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4572000" y="1676400"/>
            <a:ext cx="4572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133600"/>
            <a:ext cx="7162800" cy="517525"/>
          </a:xfrm>
        </p:spPr>
        <p:txBody>
          <a:bodyPr anchor="t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Click to edit Master title style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2971800"/>
            <a:ext cx="6248400" cy="762000"/>
          </a:xfrm>
        </p:spPr>
        <p:txBody>
          <a:bodyPr wrap="square"/>
          <a:lstStyle>
            <a:lvl1pPr marL="0" indent="0" algn="r">
              <a:buFont typeface="Times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smtClean="0"/>
              <a:t>Click to edit Master subtitle style</a:t>
            </a:r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685800" y="6057900"/>
            <a:ext cx="5486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2400" b="1">
                <a:solidFill>
                  <a:srgbClr val="7D7B7C"/>
                </a:solidFill>
              </a:rPr>
              <a:t>Randers</a:t>
            </a:r>
            <a:r>
              <a:rPr lang="da-DK" altLang="da-DK" sz="2400">
                <a:solidFill>
                  <a:srgbClr val="7D7B7C"/>
                </a:solidFill>
              </a:rPr>
              <a:t> Kommune</a:t>
            </a:r>
            <a:endParaRPr lang="da-DK" altLang="da-DK"/>
          </a:p>
        </p:txBody>
      </p:sp>
      <p:pic>
        <p:nvPicPr>
          <p:cNvPr id="3096" name="Picture 24" descr="Byvaaben_farve.gif                                             000C82F1Macintosh HD                   B746AFEA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5911850"/>
            <a:ext cx="6080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EE8B8D-7F5B-492D-A736-646D6802D4AC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D3005FBB-7428-4A78-8436-5A2F98CFD0E1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5385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406400"/>
            <a:ext cx="1943100" cy="51562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406400"/>
            <a:ext cx="5676900" cy="51562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697FFB-9D81-442B-AF58-52ABBCFFFA90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8C16FBAA-0857-471A-AB34-E77E40617327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06817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06400"/>
            <a:ext cx="7772400" cy="8382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gram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>
          <a:xfrm>
            <a:off x="7924800" y="5486400"/>
            <a:ext cx="990600" cy="647700"/>
          </a:xfrm>
        </p:spPr>
        <p:txBody>
          <a:bodyPr/>
          <a:lstStyle>
            <a:lvl1pPr>
              <a:defRPr/>
            </a:lvl1pPr>
          </a:lstStyle>
          <a:p>
            <a:fld id="{7CC76698-46F6-4127-BE0A-71859D36337A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6858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02C94779-19C4-4A20-B97A-91F1C2A80EB6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846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ed overskrift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798639" y="2070100"/>
            <a:ext cx="5594349" cy="1746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5800"/>
              </a:lnSpc>
              <a:defRPr sz="5800" b="1" baseline="0">
                <a:solidFill>
                  <a:schemeClr val="accent6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8638" y="3819525"/>
            <a:ext cx="5594349" cy="498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Indsæt dato</a:t>
            </a:r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13" y="202233"/>
            <a:ext cx="1165226" cy="1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D0A525-0740-4323-B82B-AFEC8D86C57F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1ABA0083-FB50-428A-9EBB-2AB8E64512FC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401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46CAAA-9E4C-4CD5-ACED-828C0581C3B8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DF386AA5-98D4-45AD-9A14-C542BE53F2A3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444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DCC8BF-6A4D-4964-AC68-DB9FFB3EF728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24A26C4E-69BF-4BAC-BA61-52DE22D5C76E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540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B41-BF43-44F2-88FD-8D5B59D8F6CF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5D4473BD-CD7D-4AC1-AA1C-3329F82338A4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8162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4D8488-E0E8-4750-8A2A-B288C807F7F4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F5772957-BF5B-4F2A-A31C-F4F6A2BD8274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07172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E5597-7A85-47C4-9A28-5FB17875D912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3162D41F-6BE9-4BA4-9A02-0EB623F36686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9795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C09D32-C968-481B-B969-46988A439920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F3B4D797-F4EF-43F2-845C-858A3FDBDB69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528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AADC53-BFF2-49A0-B3CD-8E24282B0D6D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Randers Kommune - Titel på præsentation -  </a:t>
            </a:r>
            <a:fld id="{97BF6BDF-EC7A-4BFE-A65C-27044F0E7773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3530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da-DK" altLang="da-DK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6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5486400"/>
            <a:ext cx="990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bg1"/>
                </a:solidFill>
              </a:defRPr>
            </a:lvl1pPr>
          </a:lstStyle>
          <a:p>
            <a:fld id="{629CF94D-4F26-4108-8CA2-B57FE4A650BD}" type="slidenum">
              <a:rPr lang="da-DK" altLang="da-DK"/>
              <a:pPr/>
              <a:t>‹nr.›</a:t>
            </a:fld>
            <a:endParaRPr lang="da-DK" altLang="da-DK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410200" y="6240463"/>
            <a:ext cx="1828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a-DK" altLang="da-DK" b="1">
              <a:solidFill>
                <a:schemeClr val="bg1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a-DK" altLang="da-DK"/>
              <a:t>Randers Kommune - Titel på præsentation -  </a:t>
            </a:r>
            <a:fld id="{F788D942-DA47-48C1-9E86-CE830E962AF1}" type="slidenum">
              <a:rPr lang="da-DK" altLang="da-DK"/>
              <a:pPr/>
              <a:t>‹nr.›</a:t>
            </a:fld>
            <a:endParaRPr lang="da-DK" altLang="da-DK" sz="3600"/>
          </a:p>
          <a:p>
            <a:endParaRPr lang="da-DK" altLang="da-DK"/>
          </a:p>
        </p:txBody>
      </p:sp>
      <p:pic>
        <p:nvPicPr>
          <p:cNvPr id="1046" name="Picture 22" descr="Byvaaben_negativ.gif                                           000C82F1Macintosh HD                   B746AFEA: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248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3pPr>
      <a:lvl4pPr marL="15621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4pPr>
      <a:lvl5pPr marL="19812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5pPr>
      <a:lvl6pPr marL="24384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6pPr>
      <a:lvl7pPr marL="28956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7pPr>
      <a:lvl8pPr marL="33528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8pPr>
      <a:lvl9pPr marL="3810000" indent="-228600" algn="l" rtl="0" fontAlgn="base">
        <a:lnSpc>
          <a:spcPct val="110000"/>
        </a:lnSpc>
        <a:spcBef>
          <a:spcPct val="0"/>
        </a:spcBef>
        <a:spcAft>
          <a:spcPct val="50000"/>
        </a:spcAft>
        <a:buFont typeface="Times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7175" y="1947317"/>
            <a:ext cx="5594349" cy="1872208"/>
          </a:xfrm>
        </p:spPr>
        <p:txBody>
          <a:bodyPr/>
          <a:lstStyle/>
          <a:p>
            <a:r>
              <a:rPr lang="da-DK" sz="3200" dirty="0" smtClean="0"/>
              <a:t>Sundhedsplejen </a:t>
            </a:r>
            <a:br>
              <a:rPr lang="da-DK" sz="3200" dirty="0" smtClean="0"/>
            </a:br>
            <a:r>
              <a:rPr lang="da-DK" sz="3200" dirty="0" smtClean="0"/>
              <a:t>Spæd- og småbørn</a:t>
            </a:r>
            <a:br>
              <a:rPr lang="da-DK" sz="3200" dirty="0" smtClean="0"/>
            </a:b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>
                <a:solidFill>
                  <a:schemeClr val="tx1"/>
                </a:solidFill>
              </a:rPr>
              <a:t>- Fordeling af opgaver og timer</a:t>
            </a:r>
            <a:r>
              <a:rPr lang="da-DK" dirty="0" smtClean="0">
                <a:solidFill>
                  <a:schemeClr val="tx1"/>
                </a:solidFill>
              </a:rPr>
              <a:t>.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42" y="4626000"/>
            <a:ext cx="3745224" cy="2232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000"/>
            <a:ext cx="2736000" cy="223955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50" y="4626000"/>
            <a:ext cx="3331346" cy="22320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038350" y="-310425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a-DK" dirty="0" smtClean="0"/>
          </a:p>
          <a:p>
            <a:r>
              <a:rPr lang="da-DK" sz="3200" b="1" dirty="0" smtClean="0"/>
              <a:t>Nye </a:t>
            </a:r>
            <a:r>
              <a:rPr lang="da-DK" sz="3200" b="1" dirty="0"/>
              <a:t>aftalemål september 2021</a:t>
            </a:r>
            <a:br>
              <a:rPr lang="da-DK" sz="3200" b="1" dirty="0"/>
            </a:br>
            <a:endParaRPr lang="da-DK" sz="3200" b="1" dirty="0"/>
          </a:p>
        </p:txBody>
      </p:sp>
    </p:spTree>
    <p:extLst>
      <p:ext uri="{BB962C8B-B14F-4D97-AF65-F5344CB8AC3E}">
        <p14:creationId xmlns:p14="http://schemas.microsoft.com/office/powerpoint/2010/main" val="22472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Timefordeling – spæd- og småbørn</a:t>
            </a:r>
            <a:endParaRPr lang="da-DK" altLang="da-DK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33900"/>
          </a:xfrm>
        </p:spPr>
        <p:txBody>
          <a:bodyPr/>
          <a:lstStyle/>
          <a:p>
            <a:r>
              <a:rPr lang="da-DK" altLang="da-DK" dirty="0" smtClean="0"/>
              <a:t>Til rådighed pr. uge 490 t.</a:t>
            </a:r>
          </a:p>
          <a:p>
            <a:r>
              <a:rPr lang="da-DK" altLang="da-DK" dirty="0" smtClean="0"/>
              <a:t>Årligt:</a:t>
            </a:r>
          </a:p>
          <a:p>
            <a:pPr marL="0" indent="0">
              <a:buNone/>
            </a:pPr>
            <a:r>
              <a:rPr lang="da-DK" altLang="da-DK" dirty="0"/>
              <a:t> </a:t>
            </a:r>
            <a:r>
              <a:rPr lang="da-DK" altLang="da-DK" dirty="0" smtClean="0"/>
              <a:t>    - brutto: 21.560 t. – faste aktiviteter </a:t>
            </a:r>
            <a:r>
              <a:rPr lang="da-DK" altLang="da-DK" b="1" dirty="0" smtClean="0">
                <a:solidFill>
                  <a:srgbClr val="FF0000"/>
                </a:solidFill>
              </a:rPr>
              <a:t>2346 t</a:t>
            </a:r>
            <a:r>
              <a:rPr lang="da-DK" altLang="da-DK" b="1" dirty="0">
                <a:solidFill>
                  <a:srgbClr val="FF0000"/>
                </a:solidFill>
              </a:rPr>
              <a:t>.</a:t>
            </a:r>
            <a:r>
              <a:rPr lang="da-DK" altLang="da-DK" dirty="0"/>
              <a:t> = </a:t>
            </a:r>
            <a:r>
              <a:rPr lang="da-DK" altLang="da-DK" dirty="0" smtClean="0"/>
              <a:t>19.214 t. </a:t>
            </a:r>
          </a:p>
          <a:p>
            <a:pPr marL="0" indent="0">
              <a:buNone/>
            </a:pPr>
            <a:endParaRPr lang="da-DK" altLang="da-DK" dirty="0" smtClean="0"/>
          </a:p>
          <a:p>
            <a:r>
              <a:rPr lang="da-DK" altLang="da-DK" dirty="0" smtClean="0"/>
              <a:t>- 40% (primær drift) =  7685 t. - </a:t>
            </a:r>
            <a:r>
              <a:rPr lang="da-DK" altLang="da-DK" b="1" dirty="0" smtClean="0">
                <a:solidFill>
                  <a:srgbClr val="00B050"/>
                </a:solidFill>
              </a:rPr>
              <a:t>230 </a:t>
            </a:r>
            <a:r>
              <a:rPr lang="da-DK" altLang="da-DK" b="1" dirty="0">
                <a:solidFill>
                  <a:srgbClr val="00B050"/>
                </a:solidFill>
              </a:rPr>
              <a:t>t</a:t>
            </a:r>
            <a:r>
              <a:rPr lang="da-DK" altLang="da-DK" dirty="0"/>
              <a:t>. = </a:t>
            </a:r>
            <a:r>
              <a:rPr lang="da-DK" altLang="da-DK" dirty="0" smtClean="0"/>
              <a:t> 7455 t</a:t>
            </a:r>
          </a:p>
          <a:p>
            <a:r>
              <a:rPr lang="da-DK" altLang="da-DK" dirty="0" smtClean="0"/>
              <a:t>- 60% (sekundær drift) = 11.528 t. </a:t>
            </a:r>
          </a:p>
          <a:p>
            <a:pPr marL="0" indent="0">
              <a:buNone/>
            </a:pPr>
            <a:r>
              <a:rPr lang="da-DK" altLang="da-DK" dirty="0" smtClean="0"/>
              <a:t>                                                    </a:t>
            </a:r>
          </a:p>
          <a:p>
            <a:pPr marL="0" indent="0">
              <a:buNone/>
            </a:pPr>
            <a:endParaRPr lang="da-DK" altLang="da-DK" dirty="0"/>
          </a:p>
        </p:txBody>
      </p:sp>
      <p:sp>
        <p:nvSpPr>
          <p:cNvPr id="5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9699C-7BBD-4EDA-899E-546C13907637}" type="slidenum">
              <a:rPr lang="da-DK" altLang="da-DK" smtClean="0"/>
              <a:pPr/>
              <a:t>2</a:t>
            </a:fld>
            <a:endParaRPr lang="da-DK" alt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 smtClean="0"/>
              <a:t>Nye aftalemål 2022-25 – spæd- og småbørn, sundhedsplejen 2021</a:t>
            </a:r>
            <a:endParaRPr lang="da-DK" altLang="da-DK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689100" y="6253163"/>
            <a:ext cx="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endParaRPr lang="da-DK" alt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4618449"/>
            <a:ext cx="2736000" cy="223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23164"/>
            <a:ext cx="7772400" cy="838200"/>
          </a:xfrm>
        </p:spPr>
        <p:txBody>
          <a:bodyPr/>
          <a:lstStyle/>
          <a:p>
            <a:r>
              <a:rPr lang="da-DK" dirty="0" smtClean="0"/>
              <a:t>Faste aktiviteter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556792"/>
            <a:ext cx="7772400" cy="4968552"/>
          </a:xfrm>
        </p:spPr>
        <p:txBody>
          <a:bodyPr/>
          <a:lstStyle/>
          <a:p>
            <a:r>
              <a:rPr lang="da-DK" sz="1600" dirty="0" smtClean="0"/>
              <a:t>Klinik                                       =   </a:t>
            </a:r>
            <a:r>
              <a:rPr lang="da-DK" sz="1600" b="1" dirty="0" smtClean="0">
                <a:solidFill>
                  <a:srgbClr val="FF0000"/>
                </a:solidFill>
              </a:rPr>
              <a:t>1250t</a:t>
            </a:r>
          </a:p>
          <a:p>
            <a:r>
              <a:rPr lang="da-DK" sz="1600" dirty="0" smtClean="0"/>
              <a:t>Babycafe </a:t>
            </a:r>
            <a:r>
              <a:rPr lang="da-DK" sz="1600" dirty="0" err="1" smtClean="0"/>
              <a:t>incl</a:t>
            </a:r>
            <a:r>
              <a:rPr lang="da-DK" sz="1600" dirty="0" smtClean="0"/>
              <a:t>. kostoplæg       =      </a:t>
            </a:r>
            <a:r>
              <a:rPr lang="da-DK" sz="1600" b="1" dirty="0" smtClean="0">
                <a:solidFill>
                  <a:srgbClr val="00B050"/>
                </a:solidFill>
              </a:rPr>
              <a:t>150t</a:t>
            </a:r>
          </a:p>
          <a:p>
            <a:r>
              <a:rPr lang="da-DK" sz="1600" dirty="0" err="1" smtClean="0"/>
              <a:t>Ammeklinik</a:t>
            </a:r>
            <a:r>
              <a:rPr lang="da-DK" sz="1600" dirty="0" smtClean="0"/>
              <a:t>                             =        </a:t>
            </a:r>
            <a:r>
              <a:rPr lang="da-DK" sz="1600" b="1" dirty="0" smtClean="0">
                <a:solidFill>
                  <a:srgbClr val="FF0000"/>
                </a:solidFill>
              </a:rPr>
              <a:t>80t</a:t>
            </a:r>
          </a:p>
          <a:p>
            <a:r>
              <a:rPr lang="da-DK" sz="1600" dirty="0" smtClean="0"/>
              <a:t>Astma                                     =      </a:t>
            </a:r>
            <a:r>
              <a:rPr lang="da-DK" sz="1600" b="1" dirty="0" smtClean="0">
                <a:solidFill>
                  <a:srgbClr val="FF0000"/>
                </a:solidFill>
              </a:rPr>
              <a:t>620t</a:t>
            </a:r>
          </a:p>
          <a:p>
            <a:r>
              <a:rPr lang="da-DK" sz="1600" dirty="0" err="1" smtClean="0"/>
              <a:t>Kordinationsplatformen</a:t>
            </a:r>
            <a:r>
              <a:rPr lang="da-DK" sz="1600" dirty="0" smtClean="0"/>
              <a:t>/</a:t>
            </a:r>
          </a:p>
          <a:p>
            <a:pPr marL="0" indent="0">
              <a:buNone/>
            </a:pPr>
            <a:r>
              <a:rPr lang="da-DK" sz="1600" dirty="0" smtClean="0"/>
              <a:t>      </a:t>
            </a:r>
            <a:r>
              <a:rPr lang="da-DK" sz="1600" dirty="0" err="1" smtClean="0"/>
              <a:t>Bysekretariatet</a:t>
            </a:r>
            <a:r>
              <a:rPr lang="da-DK" sz="1600" dirty="0" smtClean="0"/>
              <a:t>                       =      </a:t>
            </a:r>
            <a:r>
              <a:rPr lang="da-DK" sz="1600" b="1" dirty="0" smtClean="0">
                <a:solidFill>
                  <a:srgbClr val="FF0000"/>
                </a:solidFill>
              </a:rPr>
              <a:t>176t</a:t>
            </a:r>
          </a:p>
          <a:p>
            <a:pPr>
              <a:buFont typeface="Wingdings" panose="05000000000000000000" pitchFamily="2" charset="2"/>
              <a:buChar char=""/>
            </a:pPr>
            <a:r>
              <a:rPr lang="da-DK" sz="1600" dirty="0" smtClean="0">
                <a:sym typeface="Wingdings" panose="05000000000000000000" pitchFamily="2" charset="2"/>
              </a:rPr>
              <a:t>Krisecenteret, mødrehjælpen</a:t>
            </a:r>
          </a:p>
          <a:p>
            <a:pPr marL="0" indent="0">
              <a:buNone/>
            </a:pPr>
            <a:r>
              <a:rPr lang="da-DK" sz="1600" dirty="0">
                <a:sym typeface="Wingdings" panose="05000000000000000000" pitchFamily="2" charset="2"/>
              </a:rPr>
              <a:t> </a:t>
            </a:r>
            <a:r>
              <a:rPr lang="da-DK" sz="1600" dirty="0" smtClean="0">
                <a:sym typeface="Wingdings" panose="05000000000000000000" pitchFamily="2" charset="2"/>
              </a:rPr>
              <a:t>    Infanterivej mv.                       </a:t>
            </a:r>
            <a:r>
              <a:rPr lang="da-DK" sz="1600" dirty="0" smtClean="0"/>
              <a:t>=         </a:t>
            </a:r>
            <a:r>
              <a:rPr lang="da-DK" sz="1600" b="1" dirty="0" smtClean="0">
                <a:solidFill>
                  <a:srgbClr val="00B050"/>
                </a:solidFill>
              </a:rPr>
              <a:t>80t</a:t>
            </a:r>
          </a:p>
          <a:p>
            <a:r>
              <a:rPr lang="da-DK" sz="1600" dirty="0" err="1" smtClean="0"/>
              <a:t>Novax</a:t>
            </a:r>
            <a:r>
              <a:rPr lang="da-DK" sz="1600" dirty="0" smtClean="0"/>
              <a:t>, hjemmeside                =      </a:t>
            </a:r>
            <a:r>
              <a:rPr lang="da-DK" sz="1600" b="1" dirty="0" smtClean="0">
                <a:solidFill>
                  <a:srgbClr val="FF0000"/>
                </a:solidFill>
              </a:rPr>
              <a:t>220t</a:t>
            </a:r>
          </a:p>
          <a:p>
            <a:r>
              <a:rPr lang="da-DK" sz="1600" dirty="0" smtClean="0"/>
              <a:t>TOTAL                                    =    </a:t>
            </a:r>
            <a:r>
              <a:rPr lang="da-DK" sz="1600" b="1" dirty="0" smtClean="0"/>
              <a:t>2556t </a:t>
            </a:r>
          </a:p>
          <a:p>
            <a:pPr marL="0" indent="0">
              <a:buNone/>
            </a:pPr>
            <a:r>
              <a:rPr lang="da-DK" sz="1600" b="1" dirty="0" smtClean="0">
                <a:solidFill>
                  <a:srgbClr val="FF0000"/>
                </a:solidFill>
              </a:rPr>
              <a:t>Røde: trækkes fra bruttotimer</a:t>
            </a:r>
          </a:p>
          <a:p>
            <a:pPr marL="0" indent="0">
              <a:buNone/>
            </a:pPr>
            <a:r>
              <a:rPr lang="da-DK" sz="1600" b="1" dirty="0" smtClean="0">
                <a:solidFill>
                  <a:srgbClr val="00B050"/>
                </a:solidFill>
              </a:rPr>
              <a:t>Grønne: trækkes fra nettotimer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A525-0740-4323-B82B-AFEC8D86C57F}" type="slidenum">
              <a:rPr lang="da-DK" altLang="da-DK" smtClean="0"/>
              <a:pPr/>
              <a:t>3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79512" y="6267679"/>
            <a:ext cx="6858000" cy="533400"/>
          </a:xfrm>
        </p:spPr>
        <p:txBody>
          <a:bodyPr/>
          <a:lstStyle/>
          <a:p>
            <a:r>
              <a:rPr lang="da-DK" altLang="da-DK" dirty="0" smtClean="0"/>
              <a:t> Nye aftalemål 2022-25, spæd- og småbørn, sundhedsplejen 2021</a:t>
            </a:r>
            <a:endParaRPr lang="da-DK" alt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00" y="4627593"/>
            <a:ext cx="2736000" cy="22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bruges de 40 % timer?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D8488-E0E8-4750-8A2A-B288C807F7F4}" type="slidenum">
              <a:rPr lang="da-DK" altLang="da-DK" smtClean="0"/>
              <a:pPr/>
              <a:t>4</a:t>
            </a:fld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/>
              <a:t>Nye aftalemål 2022-25, </a:t>
            </a:r>
            <a:r>
              <a:rPr lang="da-DK" altLang="da-DK" dirty="0" smtClean="0"/>
              <a:t>spæd- og småbørn, </a:t>
            </a:r>
            <a:r>
              <a:rPr lang="da-DK" altLang="da-DK" dirty="0"/>
              <a:t>sundhedsplejen 2021</a:t>
            </a:r>
          </a:p>
        </p:txBody>
      </p:sp>
      <p:sp>
        <p:nvSpPr>
          <p:cNvPr id="5" name="Rektangel 4"/>
          <p:cNvSpPr/>
          <p:nvPr/>
        </p:nvSpPr>
        <p:spPr>
          <a:xfrm>
            <a:off x="579952" y="1499928"/>
            <a:ext cx="7342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da-DK" sz="1800" dirty="0" smtClean="0"/>
              <a:t>40% (primær drift) er der 7475 t til rådighed, når faste aktiviteter er fratrukket .</a:t>
            </a:r>
          </a:p>
          <a:p>
            <a:r>
              <a:rPr lang="da-DK" altLang="da-DK" sz="1800" dirty="0" smtClean="0"/>
              <a:t>Tal fra 2020 (estimeret tal for 2021)</a:t>
            </a:r>
          </a:p>
          <a:p>
            <a:endParaRPr lang="da-DK" altLang="da-DK" sz="18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25383"/>
              </p:ext>
            </p:extLst>
          </p:nvPr>
        </p:nvGraphicFramePr>
        <p:xfrm>
          <a:off x="570808" y="2360629"/>
          <a:ext cx="6096000" cy="285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0238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Antal/ børn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Tid/ timer</a:t>
                      </a:r>
                      <a:endParaRPr lang="da-DK" dirty="0"/>
                    </a:p>
                  </a:txBody>
                  <a:tcPr/>
                </a:tc>
              </a:tr>
              <a:tr h="407974">
                <a:tc>
                  <a:txBody>
                    <a:bodyPr/>
                    <a:lstStyle/>
                    <a:p>
                      <a:r>
                        <a:rPr lang="da-DK" dirty="0" smtClean="0"/>
                        <a:t>1,gangsfødende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434 (411)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5,75/2496</a:t>
                      </a:r>
                      <a:endParaRPr lang="da-DK" dirty="0"/>
                    </a:p>
                  </a:txBody>
                  <a:tcPr/>
                </a:tc>
              </a:tr>
              <a:tr h="407974">
                <a:tc>
                  <a:txBody>
                    <a:bodyPr/>
                    <a:lstStyle/>
                    <a:p>
                      <a:r>
                        <a:rPr lang="da-DK" dirty="0" smtClean="0"/>
                        <a:t>Flergangs fødsler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542 (613)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5,75/3116</a:t>
                      </a:r>
                      <a:r>
                        <a:rPr lang="da-DK" baseline="0" dirty="0" smtClean="0"/>
                        <a:t> </a:t>
                      </a:r>
                      <a:endParaRPr lang="da-DK" dirty="0"/>
                    </a:p>
                  </a:txBody>
                  <a:tcPr/>
                </a:tc>
              </a:tr>
              <a:tr h="407974">
                <a:tc>
                  <a:txBody>
                    <a:bodyPr/>
                    <a:lstStyle/>
                    <a:p>
                      <a:r>
                        <a:rPr lang="da-DK" dirty="0" smtClean="0"/>
                        <a:t>Graviditetsbesøg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190/178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aseline="0" dirty="0" smtClean="0"/>
                        <a:t>1,00/ 190</a:t>
                      </a:r>
                      <a:endParaRPr lang="da-DK" dirty="0"/>
                    </a:p>
                  </a:txBody>
                  <a:tcPr/>
                </a:tc>
              </a:tr>
              <a:tr h="407974">
                <a:tc>
                  <a:txBody>
                    <a:bodyPr/>
                    <a:lstStyle/>
                    <a:p>
                      <a:r>
                        <a:rPr lang="da-DK" dirty="0" smtClean="0"/>
                        <a:t>Behovsbesøg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1553+202/ (1732)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1,00/1755</a:t>
                      </a:r>
                      <a:endParaRPr lang="da-DK" dirty="0"/>
                    </a:p>
                  </a:txBody>
                  <a:tcPr/>
                </a:tc>
              </a:tr>
              <a:tr h="407974">
                <a:tc>
                  <a:txBody>
                    <a:bodyPr/>
                    <a:lstStyle/>
                    <a:p>
                      <a:r>
                        <a:rPr lang="da-DK" dirty="0" smtClean="0"/>
                        <a:t>Amme/</a:t>
                      </a:r>
                      <a:r>
                        <a:rPr lang="da-DK" baseline="0" dirty="0" smtClean="0"/>
                        <a:t> kontakt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aseline="0" dirty="0" smtClean="0"/>
                        <a:t>  193/184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 1,00/ 193</a:t>
                      </a:r>
                      <a:endParaRPr lang="da-DK" dirty="0"/>
                    </a:p>
                  </a:txBody>
                  <a:tcPr/>
                </a:tc>
              </a:tr>
              <a:tr h="407974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Ialt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aseline="0" dirty="0" smtClean="0"/>
                        <a:t>         7750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8" y="4842000"/>
            <a:ext cx="2462895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Fast basistilbud til førstegangsforældre - tidsforbrug</a:t>
            </a:r>
            <a:endParaRPr lang="da-DK" sz="24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A525-0740-4323-B82B-AFEC8D86C57F}" type="slidenum">
              <a:rPr lang="da-DK" altLang="da-DK" smtClean="0"/>
              <a:pPr/>
              <a:t>5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altLang="da-DK" dirty="0" smtClean="0"/>
              <a:t>Nye aftalemål 2022-25, skole, sundhedsplejen 2021</a:t>
            </a:r>
            <a:endParaRPr lang="da-DK" alt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49316"/>
          </a:xfrm>
        </p:spPr>
        <p:txBody>
          <a:bodyPr/>
          <a:lstStyle/>
          <a:p>
            <a:pPr marL="0" lvl="0" indent="0">
              <a:buNone/>
            </a:pPr>
            <a:endParaRPr lang="da-DK" sz="1800" dirty="0"/>
          </a:p>
          <a:p>
            <a:pPr lvl="0"/>
            <a:r>
              <a:rPr lang="da-DK" sz="1800" dirty="0"/>
              <a:t>Telefonisk kontakt til familien senest 3 dage efter </a:t>
            </a:r>
            <a:r>
              <a:rPr lang="da-DK" sz="1800" dirty="0" smtClean="0"/>
              <a:t>fødslen </a:t>
            </a:r>
            <a:r>
              <a:rPr lang="da-DK" sz="1800" b="1" dirty="0" smtClean="0">
                <a:solidFill>
                  <a:srgbClr val="FF0000"/>
                </a:solidFill>
              </a:rPr>
              <a:t>0,25 t</a:t>
            </a:r>
            <a:endParaRPr lang="da-DK" sz="1800" b="1" dirty="0">
              <a:solidFill>
                <a:srgbClr val="FF0000"/>
              </a:solidFill>
            </a:endParaRPr>
          </a:p>
          <a:p>
            <a:pPr lvl="0"/>
            <a:r>
              <a:rPr lang="da-DK" sz="1800" dirty="0"/>
              <a:t>Barselsbesøg senest 4. - 5.dag efter </a:t>
            </a:r>
            <a:r>
              <a:rPr lang="da-DK" sz="1800" dirty="0" smtClean="0"/>
              <a:t>fødslen </a:t>
            </a:r>
            <a:r>
              <a:rPr lang="da-DK" sz="1800" b="1" dirty="0" smtClean="0">
                <a:solidFill>
                  <a:srgbClr val="FF0000"/>
                </a:solidFill>
              </a:rPr>
              <a:t>0,50 t</a:t>
            </a:r>
            <a:endParaRPr lang="da-DK" sz="1800" b="1" dirty="0">
              <a:solidFill>
                <a:srgbClr val="FF0000"/>
              </a:solidFill>
            </a:endParaRPr>
          </a:p>
          <a:p>
            <a:pPr lvl="0"/>
            <a:r>
              <a:rPr lang="da-DK" sz="1800" dirty="0"/>
              <a:t>Etableringsbesøg ca. 10. dagen efter </a:t>
            </a:r>
            <a:r>
              <a:rPr lang="da-DK" sz="1800" dirty="0" smtClean="0"/>
              <a:t>fødslen </a:t>
            </a:r>
            <a:r>
              <a:rPr lang="da-DK" sz="1800" b="1" dirty="0" smtClean="0">
                <a:solidFill>
                  <a:srgbClr val="FF0000"/>
                </a:solidFill>
              </a:rPr>
              <a:t>1,50 t</a:t>
            </a:r>
            <a:endParaRPr lang="da-DK" sz="1800" b="1" dirty="0">
              <a:solidFill>
                <a:srgbClr val="FF0000"/>
              </a:solidFill>
            </a:endParaRPr>
          </a:p>
          <a:p>
            <a:pPr lvl="0"/>
            <a:r>
              <a:rPr lang="da-DK" sz="1800" dirty="0"/>
              <a:t>Besøg indenfor barnets 2. – 4. </a:t>
            </a:r>
            <a:r>
              <a:rPr lang="da-DK" sz="1800" dirty="0" smtClean="0"/>
              <a:t>leveuge </a:t>
            </a:r>
            <a:r>
              <a:rPr lang="da-DK" sz="1800" b="1" dirty="0" smtClean="0">
                <a:solidFill>
                  <a:srgbClr val="FF0000"/>
                </a:solidFill>
              </a:rPr>
              <a:t>1,0 t</a:t>
            </a:r>
            <a:endParaRPr lang="da-DK" sz="1800" b="1" dirty="0">
              <a:solidFill>
                <a:srgbClr val="FF0000"/>
              </a:solidFill>
            </a:endParaRPr>
          </a:p>
          <a:p>
            <a:pPr lvl="0"/>
            <a:r>
              <a:rPr lang="da-DK" sz="1800" dirty="0"/>
              <a:t>Tilbud om deltagelse i </a:t>
            </a:r>
            <a:r>
              <a:rPr lang="da-DK" sz="1800" dirty="0" err="1" smtClean="0"/>
              <a:t>mødregruppe</a:t>
            </a:r>
            <a:r>
              <a:rPr lang="da-DK" sz="1800" dirty="0" smtClean="0"/>
              <a:t> </a:t>
            </a:r>
            <a:r>
              <a:rPr lang="da-DK" sz="1800" b="1" dirty="0" smtClean="0">
                <a:solidFill>
                  <a:srgbClr val="FF0000"/>
                </a:solidFill>
              </a:rPr>
              <a:t>0,25 t</a:t>
            </a:r>
            <a:endParaRPr lang="da-DK" sz="1800" b="1" dirty="0">
              <a:solidFill>
                <a:srgbClr val="FF0000"/>
              </a:solidFill>
            </a:endParaRPr>
          </a:p>
          <a:p>
            <a:pPr lvl="0"/>
            <a:r>
              <a:rPr lang="da-DK" sz="1800" dirty="0"/>
              <a:t>Besøg i barnets 2.- 3. </a:t>
            </a:r>
            <a:r>
              <a:rPr lang="da-DK" sz="1800" dirty="0" smtClean="0"/>
              <a:t>levemåned </a:t>
            </a:r>
            <a:r>
              <a:rPr lang="da-DK" sz="1800" b="1" dirty="0" smtClean="0">
                <a:solidFill>
                  <a:srgbClr val="FF0000"/>
                </a:solidFill>
              </a:rPr>
              <a:t>1,0 t </a:t>
            </a:r>
            <a:r>
              <a:rPr lang="da-DK" sz="1800" dirty="0" smtClean="0"/>
              <a:t>(ADBB + 0,25 t)</a:t>
            </a:r>
            <a:endParaRPr lang="da-DK" sz="1800" dirty="0"/>
          </a:p>
          <a:p>
            <a:pPr lvl="0"/>
            <a:r>
              <a:rPr lang="da-DK" sz="1800" dirty="0"/>
              <a:t>Besøg i barnets 8.-10. </a:t>
            </a:r>
            <a:r>
              <a:rPr lang="da-DK" sz="1800" dirty="0" smtClean="0"/>
              <a:t>levemåned </a:t>
            </a:r>
            <a:r>
              <a:rPr lang="da-DK" sz="1800" b="1" dirty="0" smtClean="0">
                <a:solidFill>
                  <a:srgbClr val="FF0000"/>
                </a:solidFill>
              </a:rPr>
              <a:t>1,25 t</a:t>
            </a:r>
            <a:endParaRPr lang="da-DK" sz="1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da-DK" sz="1800" dirty="0"/>
              <a:t> </a:t>
            </a:r>
            <a:r>
              <a:rPr lang="da-DK" sz="1800" dirty="0" smtClean="0"/>
              <a:t>                                                    I alt  </a:t>
            </a:r>
            <a:r>
              <a:rPr lang="da-DK" sz="1800" b="1" dirty="0">
                <a:solidFill>
                  <a:srgbClr val="FF0000"/>
                </a:solidFill>
              </a:rPr>
              <a:t>5</a:t>
            </a:r>
            <a:r>
              <a:rPr lang="da-DK" sz="1800" b="1" dirty="0" smtClean="0">
                <a:solidFill>
                  <a:srgbClr val="FF0000"/>
                </a:solidFill>
              </a:rPr>
              <a:t>,75 t</a:t>
            </a:r>
            <a:r>
              <a:rPr lang="da-DK" sz="1800" dirty="0" smtClean="0"/>
              <a:t> pr barn</a:t>
            </a:r>
          </a:p>
          <a:p>
            <a:pPr marL="0" lvl="0" indent="0">
              <a:buNone/>
            </a:pPr>
            <a:endParaRPr lang="da-DK" sz="1800" dirty="0" smtClean="0"/>
          </a:p>
          <a:p>
            <a:pPr marL="0" lvl="0" indent="0">
              <a:buNone/>
            </a:pPr>
            <a:r>
              <a:rPr lang="da-DK" sz="1800" dirty="0"/>
              <a:t> </a:t>
            </a:r>
            <a:r>
              <a:rPr lang="da-DK" sz="1800" dirty="0" smtClean="0"/>
              <a:t>- </a:t>
            </a:r>
            <a:r>
              <a:rPr lang="da-DK" sz="1600" dirty="0" smtClean="0"/>
              <a:t>FIV deltagelse tilbydes </a:t>
            </a:r>
            <a:r>
              <a:rPr lang="da-DK" sz="1600" dirty="0"/>
              <a:t>et ekstra besøg i </a:t>
            </a:r>
            <a:r>
              <a:rPr lang="da-DK" sz="1600" dirty="0" smtClean="0"/>
              <a:t>barnets 4. – 6. levemåned</a:t>
            </a:r>
            <a:endParaRPr lang="da-DK" sz="1600" dirty="0"/>
          </a:p>
          <a:p>
            <a:pPr marL="0" indent="0">
              <a:buNone/>
            </a:pPr>
            <a:r>
              <a:rPr lang="da-DK" sz="1800" b="1" dirty="0"/>
              <a:t> </a:t>
            </a:r>
            <a:endParaRPr lang="da-DK" sz="1800" dirty="0"/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65" y="5094000"/>
            <a:ext cx="2155035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2051494"/>
            <a:ext cx="7772400" cy="4185818"/>
          </a:xfrm>
        </p:spPr>
        <p:txBody>
          <a:bodyPr/>
          <a:lstStyle/>
          <a:p>
            <a:pPr lvl="0"/>
            <a:r>
              <a:rPr lang="da-DK" sz="1800" dirty="0" smtClean="0"/>
              <a:t>Telefonisk </a:t>
            </a:r>
            <a:r>
              <a:rPr lang="da-DK" sz="1800" dirty="0"/>
              <a:t>kontakt til familien senest 3 dage efter fødslen</a:t>
            </a:r>
          </a:p>
          <a:p>
            <a:pPr lvl="0"/>
            <a:r>
              <a:rPr lang="da-DK" sz="1800" dirty="0"/>
              <a:t>Barselsbesøg senest 4-5.dag efter fødslen</a:t>
            </a:r>
          </a:p>
          <a:p>
            <a:pPr lvl="0"/>
            <a:r>
              <a:rPr lang="da-DK" sz="1800" dirty="0"/>
              <a:t>Etableringsbesøg ca. 10. dagen efter fødslen</a:t>
            </a:r>
          </a:p>
          <a:p>
            <a:pPr lvl="0"/>
            <a:r>
              <a:rPr lang="da-DK" sz="1800" dirty="0"/>
              <a:t>Besøg indenfor barnets 2. – 4. leveuge</a:t>
            </a:r>
          </a:p>
          <a:p>
            <a:pPr lvl="0"/>
            <a:r>
              <a:rPr lang="da-DK" sz="1800" dirty="0"/>
              <a:t>Besøg i barnets 2.- 3. levemåned</a:t>
            </a:r>
          </a:p>
          <a:p>
            <a:pPr lvl="0"/>
            <a:r>
              <a:rPr lang="da-DK" sz="1800" dirty="0"/>
              <a:t>Tilbud om deltagelse i </a:t>
            </a:r>
            <a:r>
              <a:rPr lang="da-DK" sz="1800" dirty="0" err="1"/>
              <a:t>mødregruppe</a:t>
            </a:r>
            <a:endParaRPr lang="da-DK" sz="1800" dirty="0"/>
          </a:p>
          <a:p>
            <a:r>
              <a:rPr lang="da-DK" sz="1800" dirty="0"/>
              <a:t>Besøg i barnets 8.-10. </a:t>
            </a:r>
            <a:r>
              <a:rPr lang="da-DK" sz="1800" dirty="0" smtClean="0"/>
              <a:t>levemåned</a:t>
            </a:r>
          </a:p>
          <a:p>
            <a:endParaRPr lang="da-DK" sz="1800" b="1" dirty="0"/>
          </a:p>
          <a:p>
            <a:r>
              <a:rPr lang="da-DK" sz="1800" dirty="0" smtClean="0"/>
              <a:t>Tilbud vedr. Kost i Babycafeen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A525-0740-4323-B82B-AFEC8D86C57F}" type="slidenum">
              <a:rPr lang="da-DK" altLang="da-DK" smtClean="0"/>
              <a:pPr/>
              <a:t>6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6858000" cy="533400"/>
          </a:xfrm>
        </p:spPr>
        <p:txBody>
          <a:bodyPr/>
          <a:lstStyle/>
          <a:p>
            <a:r>
              <a:rPr lang="da-DK" altLang="da-DK" dirty="0" smtClean="0"/>
              <a:t>Nye aftalemål 2022-25, spæd- og småbørn, sundhedsplejen 2021  </a:t>
            </a:r>
            <a:endParaRPr lang="da-DK" altLang="da-DK" sz="3600" dirty="0" smtClean="0"/>
          </a:p>
          <a:p>
            <a:endParaRPr lang="da-DK" alt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Fast basistilbud til </a:t>
            </a:r>
            <a:r>
              <a:rPr lang="da-DK" sz="2400" dirty="0" smtClean="0"/>
              <a:t>flergangsforældre </a:t>
            </a:r>
            <a:r>
              <a:rPr lang="da-DK" sz="2400" dirty="0"/>
              <a:t>- tidsforbrug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65" y="5094000"/>
            <a:ext cx="2155035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Balance/ timer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80715"/>
            <a:ext cx="7772400" cy="4277072"/>
          </a:xfrm>
        </p:spPr>
        <p:txBody>
          <a:bodyPr/>
          <a:lstStyle/>
          <a:p>
            <a:r>
              <a:rPr lang="da-DK" dirty="0" smtClean="0"/>
              <a:t>40 % timer                                           7475 t</a:t>
            </a:r>
          </a:p>
          <a:p>
            <a:r>
              <a:rPr lang="da-DK" dirty="0" smtClean="0"/>
              <a:t>Forbrug i 2021                                     7750 t</a:t>
            </a:r>
          </a:p>
          <a:p>
            <a:r>
              <a:rPr lang="da-DK" dirty="0" smtClean="0"/>
              <a:t>Balance                                                 </a:t>
            </a:r>
            <a:r>
              <a:rPr lang="da-DK" smtClean="0"/>
              <a:t>- 275 </a:t>
            </a:r>
            <a:r>
              <a:rPr lang="da-DK" dirty="0" smtClean="0"/>
              <a:t>t</a:t>
            </a:r>
          </a:p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A525-0740-4323-B82B-AFEC8D86C57F}" type="slidenum">
              <a:rPr lang="da-DK" altLang="da-DK" smtClean="0"/>
              <a:pPr/>
              <a:t>7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528" y="6324600"/>
            <a:ext cx="6858000" cy="533400"/>
          </a:xfrm>
        </p:spPr>
        <p:txBody>
          <a:bodyPr/>
          <a:lstStyle/>
          <a:p>
            <a:r>
              <a:rPr lang="da-DK" altLang="da-DK" dirty="0" smtClean="0"/>
              <a:t>Nye aftalemål 2022-25, spæd- og småbørn, sundhedsplejen -  2021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258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7D7B7C"/>
      </a:lt2>
      <a:accent1>
        <a:srgbClr val="9AC2B9"/>
      </a:accent1>
      <a:accent2>
        <a:srgbClr val="F58516"/>
      </a:accent2>
      <a:accent3>
        <a:srgbClr val="FFFFFF"/>
      </a:accent3>
      <a:accent4>
        <a:srgbClr val="000000"/>
      </a:accent4>
      <a:accent5>
        <a:srgbClr val="CADDD9"/>
      </a:accent5>
      <a:accent6>
        <a:srgbClr val="DE7813"/>
      </a:accent6>
      <a:hlink>
        <a:srgbClr val="1C357A"/>
      </a:hlink>
      <a:folHlink>
        <a:srgbClr val="6EB62B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D7B7C"/>
        </a:lt2>
        <a:accent1>
          <a:srgbClr val="9AC2B9"/>
        </a:accent1>
        <a:accent2>
          <a:srgbClr val="F58516"/>
        </a:accent2>
        <a:accent3>
          <a:srgbClr val="FFFFFF"/>
        </a:accent3>
        <a:accent4>
          <a:srgbClr val="000000"/>
        </a:accent4>
        <a:accent5>
          <a:srgbClr val="CADDD9"/>
        </a:accent5>
        <a:accent6>
          <a:srgbClr val="DE7813"/>
        </a:accent6>
        <a:hlink>
          <a:srgbClr val="1C357A"/>
        </a:hlink>
        <a:folHlink>
          <a:srgbClr val="6EB6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453</Words>
  <Application>Microsoft Office PowerPoint</Application>
  <PresentationFormat>Skærmshow (4:3)</PresentationFormat>
  <Paragraphs>86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Times</vt:lpstr>
      <vt:lpstr>Wingdings</vt:lpstr>
      <vt:lpstr>Blank Presentation</vt:lpstr>
      <vt:lpstr>Sundhedsplejen  Spæd- og småbørn </vt:lpstr>
      <vt:lpstr>Timefordeling – spæd- og småbørn</vt:lpstr>
      <vt:lpstr>Faste aktiviteter </vt:lpstr>
      <vt:lpstr>Hvordan bruges de 40 % timer?</vt:lpstr>
      <vt:lpstr>Fast basistilbud til førstegangsforældre - tidsforbrug</vt:lpstr>
      <vt:lpstr>Fast basistilbud til flergangsforældre - tidsforbrug</vt:lpstr>
      <vt:lpstr>Balance/ timer</vt:lpstr>
    </vt:vector>
  </TitlesOfParts>
  <Company>11 Design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Ingvorsen</dc:creator>
  <cp:lastModifiedBy>Sara Hyldig</cp:lastModifiedBy>
  <cp:revision>91</cp:revision>
  <cp:lastPrinted>2021-08-03T13:12:16Z</cp:lastPrinted>
  <dcterms:created xsi:type="dcterms:W3CDTF">2004-05-03T11:14:16Z</dcterms:created>
  <dcterms:modified xsi:type="dcterms:W3CDTF">2021-10-28T09:12:08Z</dcterms:modified>
</cp:coreProperties>
</file>