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6"/>
  </p:notesMasterIdLst>
  <p:handoutMasterIdLst>
    <p:handoutMasterId r:id="rId47"/>
  </p:handoutMasterIdLst>
  <p:sldIdLst>
    <p:sldId id="311" r:id="rId2"/>
    <p:sldId id="312" r:id="rId3"/>
    <p:sldId id="313" r:id="rId4"/>
    <p:sldId id="314" r:id="rId5"/>
    <p:sldId id="315" r:id="rId6"/>
    <p:sldId id="316" r:id="rId7"/>
    <p:sldId id="318" r:id="rId8"/>
    <p:sldId id="319" r:id="rId9"/>
    <p:sldId id="320" r:id="rId10"/>
    <p:sldId id="327" r:id="rId11"/>
    <p:sldId id="322" r:id="rId12"/>
    <p:sldId id="328" r:id="rId13"/>
    <p:sldId id="325" r:id="rId14"/>
    <p:sldId id="326" r:id="rId15"/>
    <p:sldId id="329" r:id="rId16"/>
    <p:sldId id="358" r:id="rId17"/>
    <p:sldId id="330" r:id="rId18"/>
    <p:sldId id="331" r:id="rId19"/>
    <p:sldId id="332" r:id="rId20"/>
    <p:sldId id="333" r:id="rId21"/>
    <p:sldId id="334" r:id="rId22"/>
    <p:sldId id="335" r:id="rId23"/>
    <p:sldId id="337" r:id="rId24"/>
    <p:sldId id="336"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dledning" id="{71700B0E-77BB-4941-865D-BE25F88A04D1}">
          <p14:sldIdLst>
            <p14:sldId id="311"/>
            <p14:sldId id="312"/>
            <p14:sldId id="313"/>
            <p14:sldId id="314"/>
            <p14:sldId id="315"/>
            <p14:sldId id="316"/>
            <p14:sldId id="318"/>
            <p14:sldId id="319"/>
            <p14:sldId id="320"/>
            <p14:sldId id="327"/>
            <p14:sldId id="322"/>
            <p14:sldId id="328"/>
            <p14:sldId id="325"/>
            <p14:sldId id="326"/>
            <p14:sldId id="329"/>
            <p14:sldId id="358"/>
            <p14:sldId id="330"/>
            <p14:sldId id="331"/>
            <p14:sldId id="332"/>
            <p14:sldId id="333"/>
            <p14:sldId id="334"/>
            <p14:sldId id="335"/>
            <p14:sldId id="337"/>
            <p14:sldId id="336"/>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sco4w" initials="a" lastIdx="5" clrIdx="0"/>
  <p:cmAuthor id="1" name="Felix Vennd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1F"/>
    <a:srgbClr val="FFD7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til typografi 1 - markeringsfarv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llemlayout 2 - markeringsfarv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yst layout 1 - markeringsfarv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52056" autoAdjust="0"/>
  </p:normalViewPr>
  <p:slideViewPr>
    <p:cSldViewPr snapToGrid="0" snapToObjects="1">
      <p:cViewPr varScale="1">
        <p:scale>
          <a:sx n="45" d="100"/>
          <a:sy n="45" d="100"/>
        </p:scale>
        <p:origin x="25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D211C-7C7D-7546-984F-18092AFFDE2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a-DK"/>
        </a:p>
      </dgm:t>
    </dgm:pt>
    <dgm:pt modelId="{B3688188-C4DF-0D42-9FFD-8CF955CFC733}">
      <dgm:prSet phldrT="[Tekst]"/>
      <dgm:spPr/>
      <dgm:t>
        <a:bodyPr/>
        <a:lstStyle/>
        <a:p>
          <a:r>
            <a:rPr lang="da-DK" b="1" dirty="0" smtClean="0"/>
            <a:t>MI-fokus</a:t>
          </a:r>
          <a:endParaRPr lang="da-DK" b="1" dirty="0"/>
        </a:p>
      </dgm:t>
    </dgm:pt>
    <dgm:pt modelId="{4CF17B08-C7E1-794A-A441-6DC9F148C37F}" type="parTrans" cxnId="{E177A288-0D42-2D42-80A6-765647A0784F}">
      <dgm:prSet/>
      <dgm:spPr/>
      <dgm:t>
        <a:bodyPr/>
        <a:lstStyle/>
        <a:p>
          <a:endParaRPr lang="da-DK"/>
        </a:p>
      </dgm:t>
    </dgm:pt>
    <dgm:pt modelId="{6F085787-A405-9D43-88ED-2106FE4EA48A}" type="sibTrans" cxnId="{E177A288-0D42-2D42-80A6-765647A0784F}">
      <dgm:prSet/>
      <dgm:spPr/>
      <dgm:t>
        <a:bodyPr/>
        <a:lstStyle/>
        <a:p>
          <a:endParaRPr lang="da-DK"/>
        </a:p>
      </dgm:t>
    </dgm:pt>
    <dgm:pt modelId="{BC76E636-BFFC-F543-8093-A252E5501B63}">
      <dgm:prSet phldrT="[Tekst]"/>
      <dgm:spPr/>
      <dgm:t>
        <a:bodyPr/>
        <a:lstStyle/>
        <a:p>
          <a:r>
            <a:rPr lang="da-DK" b="1" dirty="0" smtClean="0"/>
            <a:t>MI-Ånden</a:t>
          </a:r>
        </a:p>
        <a:p>
          <a:r>
            <a:rPr lang="da-DK" dirty="0" smtClean="0"/>
            <a:t>Samarbejde</a:t>
          </a:r>
        </a:p>
        <a:p>
          <a:r>
            <a:rPr lang="da-DK" dirty="0" smtClean="0"/>
            <a:t>Accept</a:t>
          </a:r>
        </a:p>
        <a:p>
          <a:r>
            <a:rPr lang="da-DK" dirty="0" smtClean="0"/>
            <a:t>Frembringelse </a:t>
          </a:r>
        </a:p>
        <a:p>
          <a:r>
            <a:rPr lang="da-DK" dirty="0" smtClean="0"/>
            <a:t>Medfølelse</a:t>
          </a:r>
        </a:p>
        <a:p>
          <a:r>
            <a:rPr lang="da-DK" b="1" dirty="0" smtClean="0"/>
            <a:t>MI-processer</a:t>
          </a:r>
        </a:p>
        <a:p>
          <a:r>
            <a:rPr lang="da-DK" b="0" dirty="0" smtClean="0"/>
            <a:t>Engagering</a:t>
          </a:r>
        </a:p>
        <a:p>
          <a:r>
            <a:rPr lang="da-DK" b="0" dirty="0" smtClean="0"/>
            <a:t>Fokusering</a:t>
          </a:r>
        </a:p>
        <a:p>
          <a:r>
            <a:rPr lang="da-DK" b="0" dirty="0" smtClean="0"/>
            <a:t>Fremkaldelse</a:t>
          </a:r>
        </a:p>
        <a:p>
          <a:r>
            <a:rPr lang="da-DK" dirty="0" smtClean="0"/>
            <a:t>Planlægning</a:t>
          </a:r>
        </a:p>
        <a:p>
          <a:endParaRPr lang="da-DK" dirty="0" smtClean="0"/>
        </a:p>
        <a:p>
          <a:endParaRPr lang="da-DK" dirty="0"/>
        </a:p>
      </dgm:t>
    </dgm:pt>
    <dgm:pt modelId="{7469F0E4-1E4A-BB4C-9626-F69A52ED83DF}" type="parTrans" cxnId="{71A0F7C3-7765-3D46-8BF1-E5243361C1EC}">
      <dgm:prSet/>
      <dgm:spPr/>
      <dgm:t>
        <a:bodyPr/>
        <a:lstStyle/>
        <a:p>
          <a:endParaRPr lang="da-DK"/>
        </a:p>
      </dgm:t>
    </dgm:pt>
    <dgm:pt modelId="{A282E352-20C0-F74F-9AF1-1EE71E1EF96E}" type="sibTrans" cxnId="{71A0F7C3-7765-3D46-8BF1-E5243361C1EC}">
      <dgm:prSet/>
      <dgm:spPr/>
      <dgm:t>
        <a:bodyPr/>
        <a:lstStyle/>
        <a:p>
          <a:endParaRPr lang="da-DK"/>
        </a:p>
      </dgm:t>
    </dgm:pt>
    <dgm:pt modelId="{E4B7220E-D012-2240-8CD0-25BD61609E0A}">
      <dgm:prSet phldrT="[Tekst]"/>
      <dgm:spPr/>
      <dgm:t>
        <a:bodyPr/>
        <a:lstStyle/>
        <a:p>
          <a:r>
            <a:rPr lang="da-DK" b="1" dirty="0" smtClean="0"/>
            <a:t>Samtaleteknikker i MI</a:t>
          </a:r>
        </a:p>
        <a:p>
          <a:r>
            <a:rPr lang="da-DK" dirty="0" smtClean="0"/>
            <a:t>Åbne spørgsmål</a:t>
          </a:r>
        </a:p>
        <a:p>
          <a:r>
            <a:rPr lang="da-DK" dirty="0" smtClean="0"/>
            <a:t>Bekræftelser</a:t>
          </a:r>
        </a:p>
        <a:p>
          <a:r>
            <a:rPr lang="da-DK" dirty="0" smtClean="0"/>
            <a:t>Refleksioner</a:t>
          </a:r>
        </a:p>
        <a:p>
          <a:r>
            <a:rPr lang="da-DK" dirty="0" smtClean="0"/>
            <a:t>Opsummeringer</a:t>
          </a:r>
        </a:p>
        <a:p>
          <a:endParaRPr lang="da-DK" dirty="0" smtClean="0"/>
        </a:p>
        <a:p>
          <a:endParaRPr lang="da-DK" dirty="0"/>
        </a:p>
      </dgm:t>
    </dgm:pt>
    <dgm:pt modelId="{1B79C314-F74F-1745-A272-17E6F29AA97D}" type="parTrans" cxnId="{F9FD80C0-068B-1447-B8CE-9E970CB714C2}">
      <dgm:prSet/>
      <dgm:spPr/>
      <dgm:t>
        <a:bodyPr/>
        <a:lstStyle/>
        <a:p>
          <a:endParaRPr lang="da-DK"/>
        </a:p>
      </dgm:t>
    </dgm:pt>
    <dgm:pt modelId="{DBE4579D-6C8D-BF4D-A22F-3A0B0E179B2C}" type="sibTrans" cxnId="{F9FD80C0-068B-1447-B8CE-9E970CB714C2}">
      <dgm:prSet/>
      <dgm:spPr/>
      <dgm:t>
        <a:bodyPr/>
        <a:lstStyle/>
        <a:p>
          <a:endParaRPr lang="da-DK"/>
        </a:p>
      </dgm:t>
    </dgm:pt>
    <dgm:pt modelId="{B1767D38-243F-7A48-81C7-180F553771A9}">
      <dgm:prSet phldrT="[Tekst]"/>
      <dgm:spPr/>
      <dgm:t>
        <a:bodyPr/>
        <a:lstStyle/>
        <a:p>
          <a:r>
            <a:rPr lang="da-DK" b="1" dirty="0" smtClean="0"/>
            <a:t>Strategier</a:t>
          </a:r>
        </a:p>
        <a:p>
          <a:r>
            <a:rPr lang="da-DK" dirty="0" smtClean="0"/>
            <a:t>Bede om lov</a:t>
          </a:r>
        </a:p>
        <a:p>
          <a:r>
            <a:rPr lang="da-DK" dirty="0" smtClean="0"/>
            <a:t>Fremkald – Giv - Fremkald</a:t>
          </a:r>
        </a:p>
        <a:p>
          <a:r>
            <a:rPr lang="da-DK" dirty="0" smtClean="0"/>
            <a:t>Udforske og lokke frem  diskrepans og forandringsudsagn</a:t>
          </a:r>
        </a:p>
        <a:p>
          <a:r>
            <a:rPr lang="da-DK" dirty="0" smtClean="0"/>
            <a:t>At håndtere status quo og dissonans</a:t>
          </a:r>
        </a:p>
        <a:p>
          <a:r>
            <a:rPr lang="da-DK" dirty="0" smtClean="0"/>
            <a:t>Ambivalensudforskning</a:t>
          </a:r>
        </a:p>
        <a:p>
          <a:r>
            <a:rPr lang="da-DK" dirty="0" smtClean="0"/>
            <a:t>Vigtighed og tiltro</a:t>
          </a:r>
        </a:p>
        <a:p>
          <a:r>
            <a:rPr lang="da-DK" dirty="0" smtClean="0"/>
            <a:t>At kortlægge dagsorden</a:t>
          </a:r>
        </a:p>
      </dgm:t>
    </dgm:pt>
    <dgm:pt modelId="{5B79DFE7-A7A5-774E-9B9B-8BADE3A67AF9}" type="parTrans" cxnId="{BC304C3E-C663-F449-B554-BC2EF198E3BC}">
      <dgm:prSet/>
      <dgm:spPr/>
      <dgm:t>
        <a:bodyPr/>
        <a:lstStyle/>
        <a:p>
          <a:endParaRPr lang="da-DK"/>
        </a:p>
      </dgm:t>
    </dgm:pt>
    <dgm:pt modelId="{E729EC9A-574E-A941-8B57-08BC5D75727C}" type="sibTrans" cxnId="{BC304C3E-C663-F449-B554-BC2EF198E3BC}">
      <dgm:prSet/>
      <dgm:spPr/>
      <dgm:t>
        <a:bodyPr/>
        <a:lstStyle/>
        <a:p>
          <a:endParaRPr lang="da-DK"/>
        </a:p>
      </dgm:t>
    </dgm:pt>
    <dgm:pt modelId="{04CBCF75-DDE6-754D-851B-08A7D14C2704}" type="pres">
      <dgm:prSet presAssocID="{B43D211C-7C7D-7546-984F-18092AFFDE2C}" presName="hierChild1" presStyleCnt="0">
        <dgm:presLayoutVars>
          <dgm:orgChart val="1"/>
          <dgm:chPref val="1"/>
          <dgm:dir/>
          <dgm:animOne val="branch"/>
          <dgm:animLvl val="lvl"/>
          <dgm:resizeHandles/>
        </dgm:presLayoutVars>
      </dgm:prSet>
      <dgm:spPr/>
      <dgm:t>
        <a:bodyPr/>
        <a:lstStyle/>
        <a:p>
          <a:endParaRPr lang="da-DK"/>
        </a:p>
      </dgm:t>
    </dgm:pt>
    <dgm:pt modelId="{1AADE215-392A-3748-AD24-DDC0678E7917}" type="pres">
      <dgm:prSet presAssocID="{B3688188-C4DF-0D42-9FFD-8CF955CFC733}" presName="hierRoot1" presStyleCnt="0">
        <dgm:presLayoutVars>
          <dgm:hierBranch val="init"/>
        </dgm:presLayoutVars>
      </dgm:prSet>
      <dgm:spPr/>
    </dgm:pt>
    <dgm:pt modelId="{5C4AA850-F9EF-794D-BB54-5B612AD86B4E}" type="pres">
      <dgm:prSet presAssocID="{B3688188-C4DF-0D42-9FFD-8CF955CFC733}" presName="rootComposite1" presStyleCnt="0"/>
      <dgm:spPr/>
    </dgm:pt>
    <dgm:pt modelId="{DCEC13FF-DFDC-8A4D-AF34-5800CC985268}" type="pres">
      <dgm:prSet presAssocID="{B3688188-C4DF-0D42-9FFD-8CF955CFC733}" presName="rootText1" presStyleLbl="node0" presStyleIdx="0" presStyleCnt="1">
        <dgm:presLayoutVars>
          <dgm:chPref val="3"/>
        </dgm:presLayoutVars>
      </dgm:prSet>
      <dgm:spPr/>
      <dgm:t>
        <a:bodyPr/>
        <a:lstStyle/>
        <a:p>
          <a:endParaRPr lang="da-DK"/>
        </a:p>
      </dgm:t>
    </dgm:pt>
    <dgm:pt modelId="{41B2BE6A-2193-854E-9B86-6A9FDB103E64}" type="pres">
      <dgm:prSet presAssocID="{B3688188-C4DF-0D42-9FFD-8CF955CFC733}" presName="rootConnector1" presStyleLbl="node1" presStyleIdx="0" presStyleCnt="0"/>
      <dgm:spPr/>
      <dgm:t>
        <a:bodyPr/>
        <a:lstStyle/>
        <a:p>
          <a:endParaRPr lang="da-DK"/>
        </a:p>
      </dgm:t>
    </dgm:pt>
    <dgm:pt modelId="{B57F89F1-B3D6-8740-B235-2E60277E4B34}" type="pres">
      <dgm:prSet presAssocID="{B3688188-C4DF-0D42-9FFD-8CF955CFC733}" presName="hierChild2" presStyleCnt="0"/>
      <dgm:spPr/>
    </dgm:pt>
    <dgm:pt modelId="{7DCE2BE7-F981-9D42-A947-FB2418CE841A}" type="pres">
      <dgm:prSet presAssocID="{7469F0E4-1E4A-BB4C-9626-F69A52ED83DF}" presName="Name37" presStyleLbl="parChTrans1D2" presStyleIdx="0" presStyleCnt="3"/>
      <dgm:spPr/>
      <dgm:t>
        <a:bodyPr/>
        <a:lstStyle/>
        <a:p>
          <a:endParaRPr lang="da-DK"/>
        </a:p>
      </dgm:t>
    </dgm:pt>
    <dgm:pt modelId="{D7E24136-3A13-564E-8E75-D904BC9BF969}" type="pres">
      <dgm:prSet presAssocID="{BC76E636-BFFC-F543-8093-A252E5501B63}" presName="hierRoot2" presStyleCnt="0">
        <dgm:presLayoutVars>
          <dgm:hierBranch val="init"/>
        </dgm:presLayoutVars>
      </dgm:prSet>
      <dgm:spPr/>
    </dgm:pt>
    <dgm:pt modelId="{042198B1-4A3E-874F-A995-2A20BCA04FB6}" type="pres">
      <dgm:prSet presAssocID="{BC76E636-BFFC-F543-8093-A252E5501B63}" presName="rootComposite" presStyleCnt="0"/>
      <dgm:spPr/>
    </dgm:pt>
    <dgm:pt modelId="{1DA889CC-B361-B347-A1E4-5B5DEEBB85C3}" type="pres">
      <dgm:prSet presAssocID="{BC76E636-BFFC-F543-8093-A252E5501B63}" presName="rootText" presStyleLbl="node2" presStyleIdx="0" presStyleCnt="3" custScaleY="281215" custLinFactNeighborY="4472">
        <dgm:presLayoutVars>
          <dgm:chPref val="3"/>
        </dgm:presLayoutVars>
      </dgm:prSet>
      <dgm:spPr/>
      <dgm:t>
        <a:bodyPr/>
        <a:lstStyle/>
        <a:p>
          <a:endParaRPr lang="da-DK"/>
        </a:p>
      </dgm:t>
    </dgm:pt>
    <dgm:pt modelId="{DD1B7DBF-8501-2347-BA1E-0862224C0D2A}" type="pres">
      <dgm:prSet presAssocID="{BC76E636-BFFC-F543-8093-A252E5501B63}" presName="rootConnector" presStyleLbl="node2" presStyleIdx="0" presStyleCnt="3"/>
      <dgm:spPr/>
      <dgm:t>
        <a:bodyPr/>
        <a:lstStyle/>
        <a:p>
          <a:endParaRPr lang="da-DK"/>
        </a:p>
      </dgm:t>
    </dgm:pt>
    <dgm:pt modelId="{BBBA7A8D-4008-7241-AA94-C2E0962E616D}" type="pres">
      <dgm:prSet presAssocID="{BC76E636-BFFC-F543-8093-A252E5501B63}" presName="hierChild4" presStyleCnt="0"/>
      <dgm:spPr/>
    </dgm:pt>
    <dgm:pt modelId="{6E903400-1CBD-D74E-B7ED-3EC2EF27B15B}" type="pres">
      <dgm:prSet presAssocID="{BC76E636-BFFC-F543-8093-A252E5501B63}" presName="hierChild5" presStyleCnt="0"/>
      <dgm:spPr/>
    </dgm:pt>
    <dgm:pt modelId="{0A57CD30-D051-274A-B679-D6E95C8E2B2F}" type="pres">
      <dgm:prSet presAssocID="{1B79C314-F74F-1745-A272-17E6F29AA97D}" presName="Name37" presStyleLbl="parChTrans1D2" presStyleIdx="1" presStyleCnt="3"/>
      <dgm:spPr/>
      <dgm:t>
        <a:bodyPr/>
        <a:lstStyle/>
        <a:p>
          <a:endParaRPr lang="da-DK"/>
        </a:p>
      </dgm:t>
    </dgm:pt>
    <dgm:pt modelId="{8E269B2F-5309-7C44-87C4-D926158F68DC}" type="pres">
      <dgm:prSet presAssocID="{E4B7220E-D012-2240-8CD0-25BD61609E0A}" presName="hierRoot2" presStyleCnt="0">
        <dgm:presLayoutVars>
          <dgm:hierBranch val="init"/>
        </dgm:presLayoutVars>
      </dgm:prSet>
      <dgm:spPr/>
    </dgm:pt>
    <dgm:pt modelId="{3226259C-6645-B64C-9B52-07981EE3BE7C}" type="pres">
      <dgm:prSet presAssocID="{E4B7220E-D012-2240-8CD0-25BD61609E0A}" presName="rootComposite" presStyleCnt="0"/>
      <dgm:spPr/>
    </dgm:pt>
    <dgm:pt modelId="{4D6D9F80-06C5-8340-A0A8-4B28CD7B3D0A}" type="pres">
      <dgm:prSet presAssocID="{E4B7220E-D012-2240-8CD0-25BD61609E0A}" presName="rootText" presStyleLbl="node2" presStyleIdx="1" presStyleCnt="3" custScaleY="185209">
        <dgm:presLayoutVars>
          <dgm:chPref val="3"/>
        </dgm:presLayoutVars>
      </dgm:prSet>
      <dgm:spPr/>
      <dgm:t>
        <a:bodyPr/>
        <a:lstStyle/>
        <a:p>
          <a:endParaRPr lang="da-DK"/>
        </a:p>
      </dgm:t>
    </dgm:pt>
    <dgm:pt modelId="{882EA741-3903-814A-99B7-87476FF1DEC1}" type="pres">
      <dgm:prSet presAssocID="{E4B7220E-D012-2240-8CD0-25BD61609E0A}" presName="rootConnector" presStyleLbl="node2" presStyleIdx="1" presStyleCnt="3"/>
      <dgm:spPr/>
      <dgm:t>
        <a:bodyPr/>
        <a:lstStyle/>
        <a:p>
          <a:endParaRPr lang="da-DK"/>
        </a:p>
      </dgm:t>
    </dgm:pt>
    <dgm:pt modelId="{A810D79A-BE35-9249-8863-0E5912D66867}" type="pres">
      <dgm:prSet presAssocID="{E4B7220E-D012-2240-8CD0-25BD61609E0A}" presName="hierChild4" presStyleCnt="0"/>
      <dgm:spPr/>
    </dgm:pt>
    <dgm:pt modelId="{1D310889-7854-DA4E-AAA8-4B366C1E1354}" type="pres">
      <dgm:prSet presAssocID="{E4B7220E-D012-2240-8CD0-25BD61609E0A}" presName="hierChild5" presStyleCnt="0"/>
      <dgm:spPr/>
    </dgm:pt>
    <dgm:pt modelId="{1829AE92-8606-8F47-893D-DF41D1B450D2}" type="pres">
      <dgm:prSet presAssocID="{5B79DFE7-A7A5-774E-9B9B-8BADE3A67AF9}" presName="Name37" presStyleLbl="parChTrans1D2" presStyleIdx="2" presStyleCnt="3"/>
      <dgm:spPr/>
      <dgm:t>
        <a:bodyPr/>
        <a:lstStyle/>
        <a:p>
          <a:endParaRPr lang="da-DK"/>
        </a:p>
      </dgm:t>
    </dgm:pt>
    <dgm:pt modelId="{7A1DEF91-5B9E-2D4B-B35B-2AB530076267}" type="pres">
      <dgm:prSet presAssocID="{B1767D38-243F-7A48-81C7-180F553771A9}" presName="hierRoot2" presStyleCnt="0">
        <dgm:presLayoutVars>
          <dgm:hierBranch val="init"/>
        </dgm:presLayoutVars>
      </dgm:prSet>
      <dgm:spPr/>
    </dgm:pt>
    <dgm:pt modelId="{6EB6F4F1-C2D3-884E-91DF-1075C144B70B}" type="pres">
      <dgm:prSet presAssocID="{B1767D38-243F-7A48-81C7-180F553771A9}" presName="rootComposite" presStyleCnt="0"/>
      <dgm:spPr/>
    </dgm:pt>
    <dgm:pt modelId="{11471E6A-D692-BB46-A9BA-D3F851D04D86}" type="pres">
      <dgm:prSet presAssocID="{B1767D38-243F-7A48-81C7-180F553771A9}" presName="rootText" presStyleLbl="node2" presStyleIdx="2" presStyleCnt="3" custScaleY="261852">
        <dgm:presLayoutVars>
          <dgm:chPref val="3"/>
        </dgm:presLayoutVars>
      </dgm:prSet>
      <dgm:spPr/>
      <dgm:t>
        <a:bodyPr/>
        <a:lstStyle/>
        <a:p>
          <a:endParaRPr lang="da-DK"/>
        </a:p>
      </dgm:t>
    </dgm:pt>
    <dgm:pt modelId="{E9FAD9C4-859E-174C-BFFF-852ED8D80377}" type="pres">
      <dgm:prSet presAssocID="{B1767D38-243F-7A48-81C7-180F553771A9}" presName="rootConnector" presStyleLbl="node2" presStyleIdx="2" presStyleCnt="3"/>
      <dgm:spPr/>
      <dgm:t>
        <a:bodyPr/>
        <a:lstStyle/>
        <a:p>
          <a:endParaRPr lang="da-DK"/>
        </a:p>
      </dgm:t>
    </dgm:pt>
    <dgm:pt modelId="{D8A473DD-E15B-4F40-A85A-940FA3C67C04}" type="pres">
      <dgm:prSet presAssocID="{B1767D38-243F-7A48-81C7-180F553771A9}" presName="hierChild4" presStyleCnt="0"/>
      <dgm:spPr/>
    </dgm:pt>
    <dgm:pt modelId="{F38DA531-CD07-704A-9E53-5738FF1EEF84}" type="pres">
      <dgm:prSet presAssocID="{B1767D38-243F-7A48-81C7-180F553771A9}" presName="hierChild5" presStyleCnt="0"/>
      <dgm:spPr/>
    </dgm:pt>
    <dgm:pt modelId="{EF16366F-7C51-3541-B39C-3084917E26E4}" type="pres">
      <dgm:prSet presAssocID="{B3688188-C4DF-0D42-9FFD-8CF955CFC733}" presName="hierChild3" presStyleCnt="0"/>
      <dgm:spPr/>
    </dgm:pt>
  </dgm:ptLst>
  <dgm:cxnLst>
    <dgm:cxn modelId="{3F3C4DA0-ECA0-4FCF-AEA9-FA8AD67518EC}" type="presOf" srcId="{B3688188-C4DF-0D42-9FFD-8CF955CFC733}" destId="{41B2BE6A-2193-854E-9B86-6A9FDB103E64}" srcOrd="1" destOrd="0" presId="urn:microsoft.com/office/officeart/2005/8/layout/orgChart1"/>
    <dgm:cxn modelId="{7CDA587F-4A11-4896-B8BF-97DB06A94A78}" type="presOf" srcId="{BC76E636-BFFC-F543-8093-A252E5501B63}" destId="{1DA889CC-B361-B347-A1E4-5B5DEEBB85C3}" srcOrd="0" destOrd="0" presId="urn:microsoft.com/office/officeart/2005/8/layout/orgChart1"/>
    <dgm:cxn modelId="{23060206-49A6-4476-B17F-0AE7B724F81C}" type="presOf" srcId="{B1767D38-243F-7A48-81C7-180F553771A9}" destId="{11471E6A-D692-BB46-A9BA-D3F851D04D86}" srcOrd="0" destOrd="0" presId="urn:microsoft.com/office/officeart/2005/8/layout/orgChart1"/>
    <dgm:cxn modelId="{BB1C40E6-DA41-4D9C-A8C3-E311C8F4A40A}" type="presOf" srcId="{1B79C314-F74F-1745-A272-17E6F29AA97D}" destId="{0A57CD30-D051-274A-B679-D6E95C8E2B2F}" srcOrd="0" destOrd="0" presId="urn:microsoft.com/office/officeart/2005/8/layout/orgChart1"/>
    <dgm:cxn modelId="{BC304C3E-C663-F449-B554-BC2EF198E3BC}" srcId="{B3688188-C4DF-0D42-9FFD-8CF955CFC733}" destId="{B1767D38-243F-7A48-81C7-180F553771A9}" srcOrd="2" destOrd="0" parTransId="{5B79DFE7-A7A5-774E-9B9B-8BADE3A67AF9}" sibTransId="{E729EC9A-574E-A941-8B57-08BC5D75727C}"/>
    <dgm:cxn modelId="{04E2692E-411D-4669-A7F5-F57C449ABEFA}" type="presOf" srcId="{B3688188-C4DF-0D42-9FFD-8CF955CFC733}" destId="{DCEC13FF-DFDC-8A4D-AF34-5800CC985268}" srcOrd="0" destOrd="0" presId="urn:microsoft.com/office/officeart/2005/8/layout/orgChart1"/>
    <dgm:cxn modelId="{A93CDAC5-2DF3-4776-B11A-1879BE7E922C}" type="presOf" srcId="{7469F0E4-1E4A-BB4C-9626-F69A52ED83DF}" destId="{7DCE2BE7-F981-9D42-A947-FB2418CE841A}" srcOrd="0" destOrd="0" presId="urn:microsoft.com/office/officeart/2005/8/layout/orgChart1"/>
    <dgm:cxn modelId="{FB50BD4B-EB5D-4E1D-BB0C-4F705FC5E424}" type="presOf" srcId="{E4B7220E-D012-2240-8CD0-25BD61609E0A}" destId="{882EA741-3903-814A-99B7-87476FF1DEC1}" srcOrd="1" destOrd="0" presId="urn:microsoft.com/office/officeart/2005/8/layout/orgChart1"/>
    <dgm:cxn modelId="{F9FD80C0-068B-1447-B8CE-9E970CB714C2}" srcId="{B3688188-C4DF-0D42-9FFD-8CF955CFC733}" destId="{E4B7220E-D012-2240-8CD0-25BD61609E0A}" srcOrd="1" destOrd="0" parTransId="{1B79C314-F74F-1745-A272-17E6F29AA97D}" sibTransId="{DBE4579D-6C8D-BF4D-A22F-3A0B0E179B2C}"/>
    <dgm:cxn modelId="{08DB94A1-5869-413C-8269-C296655E4003}" type="presOf" srcId="{BC76E636-BFFC-F543-8093-A252E5501B63}" destId="{DD1B7DBF-8501-2347-BA1E-0862224C0D2A}" srcOrd="1" destOrd="0" presId="urn:microsoft.com/office/officeart/2005/8/layout/orgChart1"/>
    <dgm:cxn modelId="{523AFCBA-F77C-47B3-AB3A-4A07A8FE8A0A}" type="presOf" srcId="{E4B7220E-D012-2240-8CD0-25BD61609E0A}" destId="{4D6D9F80-06C5-8340-A0A8-4B28CD7B3D0A}" srcOrd="0" destOrd="0" presId="urn:microsoft.com/office/officeart/2005/8/layout/orgChart1"/>
    <dgm:cxn modelId="{E177A288-0D42-2D42-80A6-765647A0784F}" srcId="{B43D211C-7C7D-7546-984F-18092AFFDE2C}" destId="{B3688188-C4DF-0D42-9FFD-8CF955CFC733}" srcOrd="0" destOrd="0" parTransId="{4CF17B08-C7E1-794A-A441-6DC9F148C37F}" sibTransId="{6F085787-A405-9D43-88ED-2106FE4EA48A}"/>
    <dgm:cxn modelId="{4A15DD28-7889-4AA2-A880-CE41A607990C}" type="presOf" srcId="{5B79DFE7-A7A5-774E-9B9B-8BADE3A67AF9}" destId="{1829AE92-8606-8F47-893D-DF41D1B450D2}" srcOrd="0" destOrd="0" presId="urn:microsoft.com/office/officeart/2005/8/layout/orgChart1"/>
    <dgm:cxn modelId="{71A0F7C3-7765-3D46-8BF1-E5243361C1EC}" srcId="{B3688188-C4DF-0D42-9FFD-8CF955CFC733}" destId="{BC76E636-BFFC-F543-8093-A252E5501B63}" srcOrd="0" destOrd="0" parTransId="{7469F0E4-1E4A-BB4C-9626-F69A52ED83DF}" sibTransId="{A282E352-20C0-F74F-9AF1-1EE71E1EF96E}"/>
    <dgm:cxn modelId="{E6198E56-DB4D-4281-8847-5704DF645987}" type="presOf" srcId="{B1767D38-243F-7A48-81C7-180F553771A9}" destId="{E9FAD9C4-859E-174C-BFFF-852ED8D80377}" srcOrd="1" destOrd="0" presId="urn:microsoft.com/office/officeart/2005/8/layout/orgChart1"/>
    <dgm:cxn modelId="{B74AE92A-862A-412F-A886-4E0A941578C4}" type="presOf" srcId="{B43D211C-7C7D-7546-984F-18092AFFDE2C}" destId="{04CBCF75-DDE6-754D-851B-08A7D14C2704}" srcOrd="0" destOrd="0" presId="urn:microsoft.com/office/officeart/2005/8/layout/orgChart1"/>
    <dgm:cxn modelId="{34520A34-388B-495F-BBB7-B906F422A925}" type="presParOf" srcId="{04CBCF75-DDE6-754D-851B-08A7D14C2704}" destId="{1AADE215-392A-3748-AD24-DDC0678E7917}" srcOrd="0" destOrd="0" presId="urn:microsoft.com/office/officeart/2005/8/layout/orgChart1"/>
    <dgm:cxn modelId="{233F1C6F-987F-4C49-903B-D295CAB3B7CA}" type="presParOf" srcId="{1AADE215-392A-3748-AD24-DDC0678E7917}" destId="{5C4AA850-F9EF-794D-BB54-5B612AD86B4E}" srcOrd="0" destOrd="0" presId="urn:microsoft.com/office/officeart/2005/8/layout/orgChart1"/>
    <dgm:cxn modelId="{34746682-59DC-4460-88EF-48C02D5906EF}" type="presParOf" srcId="{5C4AA850-F9EF-794D-BB54-5B612AD86B4E}" destId="{DCEC13FF-DFDC-8A4D-AF34-5800CC985268}" srcOrd="0" destOrd="0" presId="urn:microsoft.com/office/officeart/2005/8/layout/orgChart1"/>
    <dgm:cxn modelId="{41EB788C-CA58-40B5-B296-D1C6EF801856}" type="presParOf" srcId="{5C4AA850-F9EF-794D-BB54-5B612AD86B4E}" destId="{41B2BE6A-2193-854E-9B86-6A9FDB103E64}" srcOrd="1" destOrd="0" presId="urn:microsoft.com/office/officeart/2005/8/layout/orgChart1"/>
    <dgm:cxn modelId="{74FA3467-03A6-4DDE-A0D4-4B4CD0A8B038}" type="presParOf" srcId="{1AADE215-392A-3748-AD24-DDC0678E7917}" destId="{B57F89F1-B3D6-8740-B235-2E60277E4B34}" srcOrd="1" destOrd="0" presId="urn:microsoft.com/office/officeart/2005/8/layout/orgChart1"/>
    <dgm:cxn modelId="{72154286-7F53-4776-8E7C-6AB46A832292}" type="presParOf" srcId="{B57F89F1-B3D6-8740-B235-2E60277E4B34}" destId="{7DCE2BE7-F981-9D42-A947-FB2418CE841A}" srcOrd="0" destOrd="0" presId="urn:microsoft.com/office/officeart/2005/8/layout/orgChart1"/>
    <dgm:cxn modelId="{5C4DF247-F833-4514-BACA-886D56A40FB0}" type="presParOf" srcId="{B57F89F1-B3D6-8740-B235-2E60277E4B34}" destId="{D7E24136-3A13-564E-8E75-D904BC9BF969}" srcOrd="1" destOrd="0" presId="urn:microsoft.com/office/officeart/2005/8/layout/orgChart1"/>
    <dgm:cxn modelId="{270277D9-6FC6-4889-BA20-FE03B4E4426C}" type="presParOf" srcId="{D7E24136-3A13-564E-8E75-D904BC9BF969}" destId="{042198B1-4A3E-874F-A995-2A20BCA04FB6}" srcOrd="0" destOrd="0" presId="urn:microsoft.com/office/officeart/2005/8/layout/orgChart1"/>
    <dgm:cxn modelId="{6B1A2C98-2B34-4286-BBD8-CC96EB5F1F23}" type="presParOf" srcId="{042198B1-4A3E-874F-A995-2A20BCA04FB6}" destId="{1DA889CC-B361-B347-A1E4-5B5DEEBB85C3}" srcOrd="0" destOrd="0" presId="urn:microsoft.com/office/officeart/2005/8/layout/orgChart1"/>
    <dgm:cxn modelId="{2AF4632F-754F-4C67-BD94-17D811BFA55A}" type="presParOf" srcId="{042198B1-4A3E-874F-A995-2A20BCA04FB6}" destId="{DD1B7DBF-8501-2347-BA1E-0862224C0D2A}" srcOrd="1" destOrd="0" presId="urn:microsoft.com/office/officeart/2005/8/layout/orgChart1"/>
    <dgm:cxn modelId="{978F0DB0-B9BA-46B3-B27E-726D2C629436}" type="presParOf" srcId="{D7E24136-3A13-564E-8E75-D904BC9BF969}" destId="{BBBA7A8D-4008-7241-AA94-C2E0962E616D}" srcOrd="1" destOrd="0" presId="urn:microsoft.com/office/officeart/2005/8/layout/orgChart1"/>
    <dgm:cxn modelId="{D7205D4F-0443-459A-A1C8-472319E5BEDD}" type="presParOf" srcId="{D7E24136-3A13-564E-8E75-D904BC9BF969}" destId="{6E903400-1CBD-D74E-B7ED-3EC2EF27B15B}" srcOrd="2" destOrd="0" presId="urn:microsoft.com/office/officeart/2005/8/layout/orgChart1"/>
    <dgm:cxn modelId="{7852B843-CC2C-400D-8B5A-59D59317EC85}" type="presParOf" srcId="{B57F89F1-B3D6-8740-B235-2E60277E4B34}" destId="{0A57CD30-D051-274A-B679-D6E95C8E2B2F}" srcOrd="2" destOrd="0" presId="urn:microsoft.com/office/officeart/2005/8/layout/orgChart1"/>
    <dgm:cxn modelId="{DDF0CD2F-20C6-48F8-86B0-42A2CF0067F9}" type="presParOf" srcId="{B57F89F1-B3D6-8740-B235-2E60277E4B34}" destId="{8E269B2F-5309-7C44-87C4-D926158F68DC}" srcOrd="3" destOrd="0" presId="urn:microsoft.com/office/officeart/2005/8/layout/orgChart1"/>
    <dgm:cxn modelId="{D1881E2F-83CA-452F-AB7A-2C046A8FF224}" type="presParOf" srcId="{8E269B2F-5309-7C44-87C4-D926158F68DC}" destId="{3226259C-6645-B64C-9B52-07981EE3BE7C}" srcOrd="0" destOrd="0" presId="urn:microsoft.com/office/officeart/2005/8/layout/orgChart1"/>
    <dgm:cxn modelId="{D685F902-3F5C-4E4F-8FA9-AC93A8A81983}" type="presParOf" srcId="{3226259C-6645-B64C-9B52-07981EE3BE7C}" destId="{4D6D9F80-06C5-8340-A0A8-4B28CD7B3D0A}" srcOrd="0" destOrd="0" presId="urn:microsoft.com/office/officeart/2005/8/layout/orgChart1"/>
    <dgm:cxn modelId="{363DD41D-AA09-4897-A717-17C1F8C4DE81}" type="presParOf" srcId="{3226259C-6645-B64C-9B52-07981EE3BE7C}" destId="{882EA741-3903-814A-99B7-87476FF1DEC1}" srcOrd="1" destOrd="0" presId="urn:microsoft.com/office/officeart/2005/8/layout/orgChart1"/>
    <dgm:cxn modelId="{11F8D9ED-49AB-4F51-A14C-2418FB4132CD}" type="presParOf" srcId="{8E269B2F-5309-7C44-87C4-D926158F68DC}" destId="{A810D79A-BE35-9249-8863-0E5912D66867}" srcOrd="1" destOrd="0" presId="urn:microsoft.com/office/officeart/2005/8/layout/orgChart1"/>
    <dgm:cxn modelId="{79BD6A86-82A2-452D-A5BA-140689CA0EB0}" type="presParOf" srcId="{8E269B2F-5309-7C44-87C4-D926158F68DC}" destId="{1D310889-7854-DA4E-AAA8-4B366C1E1354}" srcOrd="2" destOrd="0" presId="urn:microsoft.com/office/officeart/2005/8/layout/orgChart1"/>
    <dgm:cxn modelId="{AE5C63ED-C075-4FCD-A43B-9C93DDD44F2A}" type="presParOf" srcId="{B57F89F1-B3D6-8740-B235-2E60277E4B34}" destId="{1829AE92-8606-8F47-893D-DF41D1B450D2}" srcOrd="4" destOrd="0" presId="urn:microsoft.com/office/officeart/2005/8/layout/orgChart1"/>
    <dgm:cxn modelId="{4C03EC91-6F13-4E52-8E43-5CE8105F7C5D}" type="presParOf" srcId="{B57F89F1-B3D6-8740-B235-2E60277E4B34}" destId="{7A1DEF91-5B9E-2D4B-B35B-2AB530076267}" srcOrd="5" destOrd="0" presId="urn:microsoft.com/office/officeart/2005/8/layout/orgChart1"/>
    <dgm:cxn modelId="{AA49EE2E-2432-40B9-8742-2ECC52E96DB7}" type="presParOf" srcId="{7A1DEF91-5B9E-2D4B-B35B-2AB530076267}" destId="{6EB6F4F1-C2D3-884E-91DF-1075C144B70B}" srcOrd="0" destOrd="0" presId="urn:microsoft.com/office/officeart/2005/8/layout/orgChart1"/>
    <dgm:cxn modelId="{B73360DC-79BD-4B6B-B4A2-D0BB8D8FC0DD}" type="presParOf" srcId="{6EB6F4F1-C2D3-884E-91DF-1075C144B70B}" destId="{11471E6A-D692-BB46-A9BA-D3F851D04D86}" srcOrd="0" destOrd="0" presId="urn:microsoft.com/office/officeart/2005/8/layout/orgChart1"/>
    <dgm:cxn modelId="{B1BF0539-0214-4E03-90AD-DB3C774E8069}" type="presParOf" srcId="{6EB6F4F1-C2D3-884E-91DF-1075C144B70B}" destId="{E9FAD9C4-859E-174C-BFFF-852ED8D80377}" srcOrd="1" destOrd="0" presId="urn:microsoft.com/office/officeart/2005/8/layout/orgChart1"/>
    <dgm:cxn modelId="{B89F5678-1EFA-4036-A052-AA730E50CD1B}" type="presParOf" srcId="{7A1DEF91-5B9E-2D4B-B35B-2AB530076267}" destId="{D8A473DD-E15B-4F40-A85A-940FA3C67C04}" srcOrd="1" destOrd="0" presId="urn:microsoft.com/office/officeart/2005/8/layout/orgChart1"/>
    <dgm:cxn modelId="{5B4A586C-43E3-427D-9A61-D2716B9BF96F}" type="presParOf" srcId="{7A1DEF91-5B9E-2D4B-B35B-2AB530076267}" destId="{F38DA531-CD07-704A-9E53-5738FF1EEF84}" srcOrd="2" destOrd="0" presId="urn:microsoft.com/office/officeart/2005/8/layout/orgChart1"/>
    <dgm:cxn modelId="{C93472DC-EF22-4488-8D18-A4A338EEFF12}" type="presParOf" srcId="{1AADE215-392A-3748-AD24-DDC0678E7917}" destId="{EF16366F-7C51-3541-B39C-3084917E26E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9AE92-8606-8F47-893D-DF41D1B450D2}">
      <dsp:nvSpPr>
        <dsp:cNvPr id="0" name=""/>
        <dsp:cNvSpPr/>
      </dsp:nvSpPr>
      <dsp:spPr>
        <a:xfrm>
          <a:off x="4045688" y="984142"/>
          <a:ext cx="2381311" cy="413285"/>
        </a:xfrm>
        <a:custGeom>
          <a:avLst/>
          <a:gdLst/>
          <a:ahLst/>
          <a:cxnLst/>
          <a:rect l="0" t="0" r="0" b="0"/>
          <a:pathLst>
            <a:path>
              <a:moveTo>
                <a:pt x="0" y="0"/>
              </a:moveTo>
              <a:lnTo>
                <a:pt x="0" y="206642"/>
              </a:lnTo>
              <a:lnTo>
                <a:pt x="2381311" y="206642"/>
              </a:lnTo>
              <a:lnTo>
                <a:pt x="2381311" y="4132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57CD30-D051-274A-B679-D6E95C8E2B2F}">
      <dsp:nvSpPr>
        <dsp:cNvPr id="0" name=""/>
        <dsp:cNvSpPr/>
      </dsp:nvSpPr>
      <dsp:spPr>
        <a:xfrm>
          <a:off x="3999968" y="984142"/>
          <a:ext cx="91440" cy="413285"/>
        </a:xfrm>
        <a:custGeom>
          <a:avLst/>
          <a:gdLst/>
          <a:ahLst/>
          <a:cxnLst/>
          <a:rect l="0" t="0" r="0" b="0"/>
          <a:pathLst>
            <a:path>
              <a:moveTo>
                <a:pt x="45720" y="0"/>
              </a:moveTo>
              <a:lnTo>
                <a:pt x="45720" y="4132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CE2BE7-F981-9D42-A947-FB2418CE841A}">
      <dsp:nvSpPr>
        <dsp:cNvPr id="0" name=""/>
        <dsp:cNvSpPr/>
      </dsp:nvSpPr>
      <dsp:spPr>
        <a:xfrm>
          <a:off x="1664377" y="984142"/>
          <a:ext cx="2381311" cy="413415"/>
        </a:xfrm>
        <a:custGeom>
          <a:avLst/>
          <a:gdLst/>
          <a:ahLst/>
          <a:cxnLst/>
          <a:rect l="0" t="0" r="0" b="0"/>
          <a:pathLst>
            <a:path>
              <a:moveTo>
                <a:pt x="2381311" y="0"/>
              </a:moveTo>
              <a:lnTo>
                <a:pt x="2381311" y="206772"/>
              </a:lnTo>
              <a:lnTo>
                <a:pt x="0" y="206772"/>
              </a:lnTo>
              <a:lnTo>
                <a:pt x="0" y="4134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EC13FF-DFDC-8A4D-AF34-5800CC985268}">
      <dsp:nvSpPr>
        <dsp:cNvPr id="0" name=""/>
        <dsp:cNvSpPr/>
      </dsp:nvSpPr>
      <dsp:spPr>
        <a:xfrm>
          <a:off x="3061675" y="129"/>
          <a:ext cx="1968025" cy="9840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MI-fokus</a:t>
          </a:r>
          <a:endParaRPr lang="da-DK" sz="1200" b="1" kern="1200" dirty="0"/>
        </a:p>
      </dsp:txBody>
      <dsp:txXfrm>
        <a:off x="3061675" y="129"/>
        <a:ext cx="1968025" cy="984012"/>
      </dsp:txXfrm>
    </dsp:sp>
    <dsp:sp modelId="{1DA889CC-B361-B347-A1E4-5B5DEEBB85C3}">
      <dsp:nvSpPr>
        <dsp:cNvPr id="0" name=""/>
        <dsp:cNvSpPr/>
      </dsp:nvSpPr>
      <dsp:spPr>
        <a:xfrm>
          <a:off x="680364" y="1397557"/>
          <a:ext cx="1968025" cy="27671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MI-Ånden</a:t>
          </a:r>
        </a:p>
        <a:p>
          <a:pPr lvl="0" algn="ctr" defTabSz="533400">
            <a:lnSpc>
              <a:spcPct val="90000"/>
            </a:lnSpc>
            <a:spcBef>
              <a:spcPct val="0"/>
            </a:spcBef>
            <a:spcAft>
              <a:spcPct val="35000"/>
            </a:spcAft>
          </a:pPr>
          <a:r>
            <a:rPr lang="da-DK" sz="1200" kern="1200" dirty="0" smtClean="0"/>
            <a:t>Samarbejde</a:t>
          </a:r>
        </a:p>
        <a:p>
          <a:pPr lvl="0" algn="ctr" defTabSz="533400">
            <a:lnSpc>
              <a:spcPct val="90000"/>
            </a:lnSpc>
            <a:spcBef>
              <a:spcPct val="0"/>
            </a:spcBef>
            <a:spcAft>
              <a:spcPct val="35000"/>
            </a:spcAft>
          </a:pPr>
          <a:r>
            <a:rPr lang="da-DK" sz="1200" kern="1200" dirty="0" smtClean="0"/>
            <a:t>Accept</a:t>
          </a:r>
        </a:p>
        <a:p>
          <a:pPr lvl="0" algn="ctr" defTabSz="533400">
            <a:lnSpc>
              <a:spcPct val="90000"/>
            </a:lnSpc>
            <a:spcBef>
              <a:spcPct val="0"/>
            </a:spcBef>
            <a:spcAft>
              <a:spcPct val="35000"/>
            </a:spcAft>
          </a:pPr>
          <a:r>
            <a:rPr lang="da-DK" sz="1200" kern="1200" dirty="0" smtClean="0"/>
            <a:t>Frembringelse </a:t>
          </a:r>
        </a:p>
        <a:p>
          <a:pPr lvl="0" algn="ctr" defTabSz="533400">
            <a:lnSpc>
              <a:spcPct val="90000"/>
            </a:lnSpc>
            <a:spcBef>
              <a:spcPct val="0"/>
            </a:spcBef>
            <a:spcAft>
              <a:spcPct val="35000"/>
            </a:spcAft>
          </a:pPr>
          <a:r>
            <a:rPr lang="da-DK" sz="1200" kern="1200" dirty="0" smtClean="0"/>
            <a:t>Medfølelse</a:t>
          </a:r>
        </a:p>
        <a:p>
          <a:pPr lvl="0" algn="ctr" defTabSz="533400">
            <a:lnSpc>
              <a:spcPct val="90000"/>
            </a:lnSpc>
            <a:spcBef>
              <a:spcPct val="0"/>
            </a:spcBef>
            <a:spcAft>
              <a:spcPct val="35000"/>
            </a:spcAft>
          </a:pPr>
          <a:r>
            <a:rPr lang="da-DK" sz="1200" b="1" kern="1200" dirty="0" smtClean="0"/>
            <a:t>MI-processer</a:t>
          </a:r>
        </a:p>
        <a:p>
          <a:pPr lvl="0" algn="ctr" defTabSz="533400">
            <a:lnSpc>
              <a:spcPct val="90000"/>
            </a:lnSpc>
            <a:spcBef>
              <a:spcPct val="0"/>
            </a:spcBef>
            <a:spcAft>
              <a:spcPct val="35000"/>
            </a:spcAft>
          </a:pPr>
          <a:r>
            <a:rPr lang="da-DK" sz="1200" b="0" kern="1200" dirty="0" smtClean="0"/>
            <a:t>Engagering</a:t>
          </a:r>
        </a:p>
        <a:p>
          <a:pPr lvl="0" algn="ctr" defTabSz="533400">
            <a:lnSpc>
              <a:spcPct val="90000"/>
            </a:lnSpc>
            <a:spcBef>
              <a:spcPct val="0"/>
            </a:spcBef>
            <a:spcAft>
              <a:spcPct val="35000"/>
            </a:spcAft>
          </a:pPr>
          <a:r>
            <a:rPr lang="da-DK" sz="1200" b="0" kern="1200" dirty="0" smtClean="0"/>
            <a:t>Fokusering</a:t>
          </a:r>
        </a:p>
        <a:p>
          <a:pPr lvl="0" algn="ctr" defTabSz="533400">
            <a:lnSpc>
              <a:spcPct val="90000"/>
            </a:lnSpc>
            <a:spcBef>
              <a:spcPct val="0"/>
            </a:spcBef>
            <a:spcAft>
              <a:spcPct val="35000"/>
            </a:spcAft>
          </a:pPr>
          <a:r>
            <a:rPr lang="da-DK" sz="1200" b="0" kern="1200" dirty="0" smtClean="0"/>
            <a:t>Fremkaldelse</a:t>
          </a:r>
        </a:p>
        <a:p>
          <a:pPr lvl="0" algn="ctr" defTabSz="533400">
            <a:lnSpc>
              <a:spcPct val="90000"/>
            </a:lnSpc>
            <a:spcBef>
              <a:spcPct val="0"/>
            </a:spcBef>
            <a:spcAft>
              <a:spcPct val="35000"/>
            </a:spcAft>
          </a:pPr>
          <a:r>
            <a:rPr lang="da-DK" sz="1200" kern="1200" dirty="0" smtClean="0"/>
            <a:t>Planlægning</a:t>
          </a:r>
        </a:p>
        <a:p>
          <a:pPr lvl="0" algn="ctr" defTabSz="533400">
            <a:lnSpc>
              <a:spcPct val="90000"/>
            </a:lnSpc>
            <a:spcBef>
              <a:spcPct val="0"/>
            </a:spcBef>
            <a:spcAft>
              <a:spcPct val="35000"/>
            </a:spcAft>
          </a:pPr>
          <a:endParaRPr lang="da-DK" sz="1200" kern="1200" dirty="0" smtClean="0"/>
        </a:p>
        <a:p>
          <a:pPr lvl="0" algn="ctr" defTabSz="533400">
            <a:lnSpc>
              <a:spcPct val="90000"/>
            </a:lnSpc>
            <a:spcBef>
              <a:spcPct val="0"/>
            </a:spcBef>
            <a:spcAft>
              <a:spcPct val="35000"/>
            </a:spcAft>
          </a:pPr>
          <a:endParaRPr lang="da-DK" sz="1200" kern="1200" dirty="0"/>
        </a:p>
      </dsp:txBody>
      <dsp:txXfrm>
        <a:off x="680364" y="1397557"/>
        <a:ext cx="1968025" cy="2767192"/>
      </dsp:txXfrm>
    </dsp:sp>
    <dsp:sp modelId="{4D6D9F80-06C5-8340-A0A8-4B28CD7B3D0A}">
      <dsp:nvSpPr>
        <dsp:cNvPr id="0" name=""/>
        <dsp:cNvSpPr/>
      </dsp:nvSpPr>
      <dsp:spPr>
        <a:xfrm>
          <a:off x="3061675" y="1397428"/>
          <a:ext cx="1968025" cy="182248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Samtaleteknikker i MI</a:t>
          </a:r>
        </a:p>
        <a:p>
          <a:pPr lvl="0" algn="ctr" defTabSz="533400">
            <a:lnSpc>
              <a:spcPct val="90000"/>
            </a:lnSpc>
            <a:spcBef>
              <a:spcPct val="0"/>
            </a:spcBef>
            <a:spcAft>
              <a:spcPct val="35000"/>
            </a:spcAft>
          </a:pPr>
          <a:r>
            <a:rPr lang="da-DK" sz="1200" kern="1200" dirty="0" smtClean="0"/>
            <a:t>Åbne spørgsmål</a:t>
          </a:r>
        </a:p>
        <a:p>
          <a:pPr lvl="0" algn="ctr" defTabSz="533400">
            <a:lnSpc>
              <a:spcPct val="90000"/>
            </a:lnSpc>
            <a:spcBef>
              <a:spcPct val="0"/>
            </a:spcBef>
            <a:spcAft>
              <a:spcPct val="35000"/>
            </a:spcAft>
          </a:pPr>
          <a:r>
            <a:rPr lang="da-DK" sz="1200" kern="1200" dirty="0" smtClean="0"/>
            <a:t>Bekræftelser</a:t>
          </a:r>
        </a:p>
        <a:p>
          <a:pPr lvl="0" algn="ctr" defTabSz="533400">
            <a:lnSpc>
              <a:spcPct val="90000"/>
            </a:lnSpc>
            <a:spcBef>
              <a:spcPct val="0"/>
            </a:spcBef>
            <a:spcAft>
              <a:spcPct val="35000"/>
            </a:spcAft>
          </a:pPr>
          <a:r>
            <a:rPr lang="da-DK" sz="1200" kern="1200" dirty="0" smtClean="0"/>
            <a:t>Refleksioner</a:t>
          </a:r>
        </a:p>
        <a:p>
          <a:pPr lvl="0" algn="ctr" defTabSz="533400">
            <a:lnSpc>
              <a:spcPct val="90000"/>
            </a:lnSpc>
            <a:spcBef>
              <a:spcPct val="0"/>
            </a:spcBef>
            <a:spcAft>
              <a:spcPct val="35000"/>
            </a:spcAft>
          </a:pPr>
          <a:r>
            <a:rPr lang="da-DK" sz="1200" kern="1200" dirty="0" smtClean="0"/>
            <a:t>Opsummeringer</a:t>
          </a:r>
        </a:p>
        <a:p>
          <a:pPr lvl="0" algn="ctr" defTabSz="533400">
            <a:lnSpc>
              <a:spcPct val="90000"/>
            </a:lnSpc>
            <a:spcBef>
              <a:spcPct val="0"/>
            </a:spcBef>
            <a:spcAft>
              <a:spcPct val="35000"/>
            </a:spcAft>
          </a:pPr>
          <a:endParaRPr lang="da-DK" sz="1200" kern="1200" dirty="0" smtClean="0"/>
        </a:p>
        <a:p>
          <a:pPr lvl="0" algn="ctr" defTabSz="533400">
            <a:lnSpc>
              <a:spcPct val="90000"/>
            </a:lnSpc>
            <a:spcBef>
              <a:spcPct val="0"/>
            </a:spcBef>
            <a:spcAft>
              <a:spcPct val="35000"/>
            </a:spcAft>
          </a:pPr>
          <a:endParaRPr lang="da-DK" sz="1200" kern="1200" dirty="0"/>
        </a:p>
      </dsp:txBody>
      <dsp:txXfrm>
        <a:off x="3061675" y="1397428"/>
        <a:ext cx="1968025" cy="1822480"/>
      </dsp:txXfrm>
    </dsp:sp>
    <dsp:sp modelId="{11471E6A-D692-BB46-A9BA-D3F851D04D86}">
      <dsp:nvSpPr>
        <dsp:cNvPr id="0" name=""/>
        <dsp:cNvSpPr/>
      </dsp:nvSpPr>
      <dsp:spPr>
        <a:xfrm>
          <a:off x="5442986" y="1397428"/>
          <a:ext cx="1968025" cy="25766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a-DK" sz="1200" b="1" kern="1200" dirty="0" smtClean="0"/>
            <a:t>Strategier</a:t>
          </a:r>
        </a:p>
        <a:p>
          <a:pPr lvl="0" algn="ctr" defTabSz="533400">
            <a:lnSpc>
              <a:spcPct val="90000"/>
            </a:lnSpc>
            <a:spcBef>
              <a:spcPct val="0"/>
            </a:spcBef>
            <a:spcAft>
              <a:spcPct val="35000"/>
            </a:spcAft>
          </a:pPr>
          <a:r>
            <a:rPr lang="da-DK" sz="1200" kern="1200" dirty="0" smtClean="0"/>
            <a:t>Bede om lov</a:t>
          </a:r>
        </a:p>
        <a:p>
          <a:pPr lvl="0" algn="ctr" defTabSz="533400">
            <a:lnSpc>
              <a:spcPct val="90000"/>
            </a:lnSpc>
            <a:spcBef>
              <a:spcPct val="0"/>
            </a:spcBef>
            <a:spcAft>
              <a:spcPct val="35000"/>
            </a:spcAft>
          </a:pPr>
          <a:r>
            <a:rPr lang="da-DK" sz="1200" kern="1200" dirty="0" smtClean="0"/>
            <a:t>Fremkald – Giv - Fremkald</a:t>
          </a:r>
        </a:p>
        <a:p>
          <a:pPr lvl="0" algn="ctr" defTabSz="533400">
            <a:lnSpc>
              <a:spcPct val="90000"/>
            </a:lnSpc>
            <a:spcBef>
              <a:spcPct val="0"/>
            </a:spcBef>
            <a:spcAft>
              <a:spcPct val="35000"/>
            </a:spcAft>
          </a:pPr>
          <a:r>
            <a:rPr lang="da-DK" sz="1200" kern="1200" dirty="0" smtClean="0"/>
            <a:t>Udforske og lokke frem  diskrepans og forandringsudsagn</a:t>
          </a:r>
        </a:p>
        <a:p>
          <a:pPr lvl="0" algn="ctr" defTabSz="533400">
            <a:lnSpc>
              <a:spcPct val="90000"/>
            </a:lnSpc>
            <a:spcBef>
              <a:spcPct val="0"/>
            </a:spcBef>
            <a:spcAft>
              <a:spcPct val="35000"/>
            </a:spcAft>
          </a:pPr>
          <a:r>
            <a:rPr lang="da-DK" sz="1200" kern="1200" dirty="0" smtClean="0"/>
            <a:t>At håndtere status quo og dissonans</a:t>
          </a:r>
        </a:p>
        <a:p>
          <a:pPr lvl="0" algn="ctr" defTabSz="533400">
            <a:lnSpc>
              <a:spcPct val="90000"/>
            </a:lnSpc>
            <a:spcBef>
              <a:spcPct val="0"/>
            </a:spcBef>
            <a:spcAft>
              <a:spcPct val="35000"/>
            </a:spcAft>
          </a:pPr>
          <a:r>
            <a:rPr lang="da-DK" sz="1200" kern="1200" dirty="0" smtClean="0"/>
            <a:t>Ambivalensudforskning</a:t>
          </a:r>
        </a:p>
        <a:p>
          <a:pPr lvl="0" algn="ctr" defTabSz="533400">
            <a:lnSpc>
              <a:spcPct val="90000"/>
            </a:lnSpc>
            <a:spcBef>
              <a:spcPct val="0"/>
            </a:spcBef>
            <a:spcAft>
              <a:spcPct val="35000"/>
            </a:spcAft>
          </a:pPr>
          <a:r>
            <a:rPr lang="da-DK" sz="1200" kern="1200" dirty="0" smtClean="0"/>
            <a:t>Vigtighed og tiltro</a:t>
          </a:r>
        </a:p>
        <a:p>
          <a:pPr lvl="0" algn="ctr" defTabSz="533400">
            <a:lnSpc>
              <a:spcPct val="90000"/>
            </a:lnSpc>
            <a:spcBef>
              <a:spcPct val="0"/>
            </a:spcBef>
            <a:spcAft>
              <a:spcPct val="35000"/>
            </a:spcAft>
          </a:pPr>
          <a:r>
            <a:rPr lang="da-DK" sz="1200" kern="1200" dirty="0" smtClean="0"/>
            <a:t>At kortlægge dagsorden</a:t>
          </a:r>
        </a:p>
      </dsp:txBody>
      <dsp:txXfrm>
        <a:off x="5442986" y="1397428"/>
        <a:ext cx="1968025" cy="25766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D2937E-FB33-483E-88EF-E13D864D1047}" type="datetimeFigureOut">
              <a:rPr lang="da-DK" smtClean="0"/>
              <a:t>10-12-2019</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2F5073-7977-453F-8483-2CB42A4CAEF9}" type="slidenum">
              <a:rPr lang="da-DK" smtClean="0"/>
              <a:t>‹nr.›</a:t>
            </a:fld>
            <a:endParaRPr lang="da-DK"/>
          </a:p>
        </p:txBody>
      </p:sp>
    </p:spTree>
    <p:extLst>
      <p:ext uri="{BB962C8B-B14F-4D97-AF65-F5344CB8AC3E}">
        <p14:creationId xmlns:p14="http://schemas.microsoft.com/office/powerpoint/2010/main" val="503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545B6C-000B-DB40-B1B2-0B439080266D}" type="datetimeFigureOut">
              <a:rPr lang="da-DK" smtClean="0"/>
              <a:pPr/>
              <a:t>10-12-2019</a:t>
            </a:fld>
            <a:endParaRPr lang="da-DK" dirty="0"/>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57A1FF-DE90-DA4E-961E-E4764697D511}" type="slidenum">
              <a:rPr lang="da-DK" smtClean="0"/>
              <a:pPr/>
              <a:t>‹nr.›</a:t>
            </a:fld>
            <a:endParaRPr lang="da-DK" dirty="0"/>
          </a:p>
        </p:txBody>
      </p:sp>
    </p:spTree>
    <p:extLst>
      <p:ext uri="{BB962C8B-B14F-4D97-AF65-F5344CB8AC3E}">
        <p14:creationId xmlns:p14="http://schemas.microsoft.com/office/powerpoint/2010/main" val="3606994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Velkommen til den første af de her to undervisningsdage i Den Motiverende samtale eller MI som metoden forkortes på dansk. </a:t>
            </a:r>
            <a:r>
              <a:rPr lang="da-DK" baseline="0" dirty="0" smtClean="0"/>
              <a:t>Mit navn er Felix Venndt og jeg arbejder dagligt som udviklingsmedarbejder i Center for Socialt udsatte. Jeg er uddannet socialrådgiver m. en </a:t>
            </a:r>
            <a:r>
              <a:rPr lang="da-DK" baseline="0" dirty="0" err="1" smtClean="0"/>
              <a:t>kanditatoverbygning</a:t>
            </a:r>
            <a:r>
              <a:rPr lang="da-DK" baseline="0" dirty="0" smtClean="0"/>
              <a:t> i pædagogisk sociologi. Min baggrund for at stå her i dag er at jeg tilbage i 2011 var på en træneruddannelse i MI, en uddannelse som har fokus på at videreformidle metoden til andre professionelle og så har jeg sammen med Louise ansvaret for at uddanne nye medarbejdere på socialområdet i MI. Dette blev besluttet ifm. implementeringen af støttemodellen at MI skulle være fællesmetoden for medarbejdere på socialområdet.  </a:t>
            </a:r>
          </a:p>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Den</a:t>
            </a:r>
            <a:r>
              <a:rPr lang="da-DK" baseline="0" dirty="0" smtClean="0"/>
              <a:t> motiverende samtale er en evidensbaseret metode udviklet af to psykologer W. Miller og S. </a:t>
            </a:r>
            <a:r>
              <a:rPr lang="da-DK" baseline="0" dirty="0" err="1" smtClean="0"/>
              <a:t>Rollnick</a:t>
            </a:r>
            <a:r>
              <a:rPr lang="da-DK" baseline="0" dirty="0" smtClean="0"/>
              <a:t> til at øge menneskers motivation til forandring. En metode som oprindeligt er udviklet indenfor alkohol- og stofmisbrugsbehandling, men siden har fokus flyttet sig fra ændring af afhængighedsadfærd til fænomenet ændring af adfærd som sådan, og metoden har spredt sig til mange kontekster, herunder psykiatrien, sundhedsområdet, kriminalforsorgen. </a:t>
            </a:r>
          </a:p>
          <a:p>
            <a:r>
              <a:rPr lang="da-DK" baseline="0" dirty="0" smtClean="0"/>
              <a:t>I dag tales der om 3. generation af metoden og den seneste bog ”Den Motiverende samtale” – støtte til forandring udkom i 2014.  </a:t>
            </a:r>
          </a:p>
        </p:txBody>
      </p:sp>
      <p:sp>
        <p:nvSpPr>
          <p:cNvPr id="4" name="Pladsholder til diasnummer 3"/>
          <p:cNvSpPr>
            <a:spLocks noGrp="1"/>
          </p:cNvSpPr>
          <p:nvPr>
            <p:ph type="sldNum" sz="quarter" idx="10"/>
          </p:nvPr>
        </p:nvSpPr>
        <p:spPr/>
        <p:txBody>
          <a:bodyPr/>
          <a:lstStyle/>
          <a:p>
            <a:fld id="{5A57A1FF-DE90-DA4E-961E-E4764697D511}" type="slidenum">
              <a:rPr lang="da-DK" smtClean="0"/>
              <a:pPr/>
              <a:t>1</a:t>
            </a:fld>
            <a:endParaRPr lang="da-DK" dirty="0"/>
          </a:p>
        </p:txBody>
      </p:sp>
    </p:spTree>
    <p:extLst>
      <p:ext uri="{BB962C8B-B14F-4D97-AF65-F5344CB8AC3E}">
        <p14:creationId xmlns:p14="http://schemas.microsoft.com/office/powerpoint/2010/main" val="413759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Hvordan</a:t>
            </a:r>
            <a:r>
              <a:rPr lang="da-DK" baseline="0" dirty="0" smtClean="0"/>
              <a:t> føltes det: </a:t>
            </a:r>
          </a:p>
          <a:p>
            <a:r>
              <a:rPr lang="da-DK" baseline="0" dirty="0" smtClean="0"/>
              <a:t>Inspireret, havde lyst til at fortsætte med at tale, tryg, forstået, lyst til at fordybe sig, der skete noget, let og muligt, aktiveret, forbundet og positiv.</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10</a:t>
            </a:fld>
            <a:endParaRPr lang="da-DK" dirty="0"/>
          </a:p>
        </p:txBody>
      </p:sp>
    </p:spTree>
    <p:extLst>
      <p:ext uri="{BB962C8B-B14F-4D97-AF65-F5344CB8AC3E}">
        <p14:creationId xmlns:p14="http://schemas.microsoft.com/office/powerpoint/2010/main" val="333481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Pause. </a:t>
            </a:r>
          </a:p>
          <a:p>
            <a:endParaRPr lang="da-DK" dirty="0" smtClean="0"/>
          </a:p>
          <a:p>
            <a:r>
              <a:rPr lang="da-DK" sz="1200" kern="1200" dirty="0" smtClean="0">
                <a:solidFill>
                  <a:schemeClr val="tx1"/>
                </a:solidFill>
                <a:effectLst/>
                <a:latin typeface="+mn-lt"/>
                <a:ea typeface="+mn-ea"/>
                <a:cs typeface="+mn-cs"/>
              </a:rPr>
              <a:t>Slide 10: Denne øvelse har vist jer MI-stilen, som medfører at personen føler:</a:t>
            </a:r>
          </a:p>
          <a:p>
            <a:r>
              <a:rPr lang="da-DK" sz="1200" kern="1200" dirty="0" smtClean="0">
                <a:solidFill>
                  <a:schemeClr val="tx1"/>
                </a:solidFill>
                <a:effectLst/>
                <a:latin typeface="+mn-lt"/>
                <a:ea typeface="+mn-ea"/>
                <a:cs typeface="+mn-cs"/>
              </a:rPr>
              <a:t>Engagement (interesserede, indstillede på samarbejde, sympati overfor hjælperen, at de er parate til at fortsætte samtalen)</a:t>
            </a:r>
          </a:p>
          <a:p>
            <a:r>
              <a:rPr lang="da-DK" sz="1200" kern="1200" dirty="0" smtClean="0">
                <a:solidFill>
                  <a:schemeClr val="tx1"/>
                </a:solidFill>
                <a:effectLst/>
                <a:latin typeface="+mn-lt"/>
                <a:ea typeface="+mn-ea"/>
                <a:cs typeface="+mn-cs"/>
              </a:rPr>
              <a:t>Empowerment (i stand til at ændre sig, forhåbningsfulde, optimistiske)</a:t>
            </a:r>
          </a:p>
          <a:p>
            <a:r>
              <a:rPr lang="da-DK" sz="1200" kern="1200" dirty="0" smtClean="0">
                <a:solidFill>
                  <a:schemeClr val="tx1"/>
                </a:solidFill>
                <a:effectLst/>
                <a:latin typeface="+mn-lt"/>
                <a:ea typeface="+mn-ea"/>
                <a:cs typeface="+mn-cs"/>
              </a:rPr>
              <a:t>Åbenhed (accepterede, godt tilpas, trygge, respekterede)</a:t>
            </a:r>
          </a:p>
          <a:p>
            <a:r>
              <a:rPr lang="da-DK" sz="1200" kern="1200" dirty="0" smtClean="0">
                <a:solidFill>
                  <a:schemeClr val="tx1"/>
                </a:solidFill>
                <a:effectLst/>
                <a:latin typeface="+mn-lt"/>
                <a:ea typeface="+mn-ea"/>
                <a:cs typeface="+mn-cs"/>
              </a:rPr>
              <a:t>Forståelse (at de havde en god kontakt, at de følte sig hørt og mødt med opmærksomhed)</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Modsat ordnerefleksen dvs. den tilgang, hvor man siger tingene på en direkte og belærende måde, som man evidensmæssigt ved har begrænset effekt. Når man vælger ordnerefleksen, indleder man med at </a:t>
            </a:r>
            <a:r>
              <a:rPr lang="da-DK" sz="1200" kern="1200" dirty="0" err="1" smtClean="0">
                <a:solidFill>
                  <a:schemeClr val="tx1"/>
                </a:solidFill>
                <a:effectLst/>
                <a:latin typeface="+mn-lt"/>
                <a:ea typeface="+mn-ea"/>
                <a:cs typeface="+mn-cs"/>
              </a:rPr>
              <a:t>highlighte</a:t>
            </a:r>
            <a:r>
              <a:rPr lang="da-DK" sz="1200" kern="1200" dirty="0" smtClean="0">
                <a:solidFill>
                  <a:schemeClr val="tx1"/>
                </a:solidFill>
                <a:effectLst/>
                <a:latin typeface="+mn-lt"/>
                <a:ea typeface="+mn-ea"/>
                <a:cs typeface="+mn-cs"/>
              </a:rPr>
              <a:t>, der er noget galt med det du gør, du skal/bør gøre noget andet – denne tilgang førere oftest til modstand, som så igen resulterer i begrænset forandring.: Her føler personen:</a:t>
            </a:r>
          </a:p>
          <a:p>
            <a:r>
              <a:rPr lang="da-DK" sz="1200" kern="1200" dirty="0" smtClean="0">
                <a:solidFill>
                  <a:schemeClr val="tx1"/>
                </a:solidFill>
                <a:effectLst/>
                <a:latin typeface="+mn-lt"/>
                <a:ea typeface="+mn-ea"/>
                <a:cs typeface="+mn-cs"/>
              </a:rPr>
              <a:t>Vrede (føler sig oprevet, irriteret, ikke hørt og ikke forstået)</a:t>
            </a:r>
          </a:p>
          <a:p>
            <a:r>
              <a:rPr lang="da-DK" sz="1200" kern="1200" dirty="0" smtClean="0">
                <a:solidFill>
                  <a:schemeClr val="tx1"/>
                </a:solidFill>
                <a:effectLst/>
                <a:latin typeface="+mn-lt"/>
                <a:ea typeface="+mn-ea"/>
                <a:cs typeface="+mn-cs"/>
              </a:rPr>
              <a:t>Defensiv (nedvurderet, afvisende, rationaliserende, i opposition, uvillig til at ændre sig)</a:t>
            </a:r>
          </a:p>
          <a:p>
            <a:r>
              <a:rPr lang="da-DK" sz="1200" kern="1200" dirty="0" smtClean="0">
                <a:solidFill>
                  <a:schemeClr val="tx1"/>
                </a:solidFill>
                <a:effectLst/>
                <a:latin typeface="+mn-lt"/>
                <a:ea typeface="+mn-ea"/>
                <a:cs typeface="+mn-cs"/>
              </a:rPr>
              <a:t>Ilde tilpas (skamfuld, overvældet, ivrig efter at komme væk)</a:t>
            </a:r>
          </a:p>
          <a:p>
            <a:r>
              <a:rPr lang="da-DK" sz="1200" kern="1200" dirty="0" smtClean="0">
                <a:solidFill>
                  <a:schemeClr val="tx1"/>
                </a:solidFill>
                <a:effectLst/>
                <a:latin typeface="+mn-lt"/>
                <a:ea typeface="+mn-ea"/>
                <a:cs typeface="+mn-cs"/>
              </a:rPr>
              <a:t>Magtesløs (passiv, modløs, uengageret)</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11</a:t>
            </a:fld>
            <a:endParaRPr lang="da-DK" dirty="0"/>
          </a:p>
        </p:txBody>
      </p:sp>
    </p:spTree>
    <p:extLst>
      <p:ext uri="{BB962C8B-B14F-4D97-AF65-F5344CB8AC3E}">
        <p14:creationId xmlns:p14="http://schemas.microsoft.com/office/powerpoint/2010/main" val="297537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b="1" dirty="0" smtClean="0"/>
              <a:t>Felix tager fra slide 12-31 </a:t>
            </a:r>
          </a:p>
          <a:p>
            <a:r>
              <a:rPr lang="da-DK" b="1" dirty="0" smtClean="0"/>
              <a:t>Lægen:</a:t>
            </a:r>
            <a:r>
              <a:rPr lang="da-DK" b="1" baseline="0" dirty="0" smtClean="0"/>
              <a:t> </a:t>
            </a:r>
            <a:r>
              <a:rPr lang="da-DK" baseline="0" dirty="0" smtClean="0"/>
              <a:t>Reflekterer/spejler meget i starten for at afvæbne modstand: ”du er ikke her, fordi du selv ønsker det”. Det føles ubehageligt, at du skal snakke om alkohol. Spørger om lov: ”Er det ok”? Understøtter autonomi – ”jeg er ikke interesseret i, hvad din chef synes om dine alkoholvaner, jeg er interesseret i hvordan du selv ser på dine alkoholvaner”. Åbner for klientens perspektiv/livsverden via åbne spørgsmål ”Hvad er det som er hændt, siden han synes du skulle gå herhen”?. Laver et par strukturerende opsummeringer, en undervejs og en til sidst, som er gode til aktivt at støtte og bygge op om klientens udforskningsproces. Lægen er god til at skabe det her reflekterende rum, som man som MI-praktiker er interesseret i. MI-rummet er stedet, hvor man kan flytte en del af sig selv mentalt, sådan at man ud fra en reflekterende position og med en vis distance kan betragte sig selv og tænke tanker om sine egne tanker. Laver ambivalensudforskning: Fordele/ulemper. I starten er det vigtigt at Mi-rådgiveren er åben, aktiv, nysgerrig men ikke dominerende og det lever lægen op til. Holdningen skal være bekræftende og accepterende. Målet er at skabe en fælles platform med klientens selvforståelse som udgangspunkt. Starter med de simple refleksioner, som er gode i starten, hvor man ikke kender personen særlig godt. </a:t>
            </a:r>
          </a:p>
          <a:p>
            <a:endParaRPr lang="da-DK" baseline="0" dirty="0" smtClean="0"/>
          </a:p>
          <a:p>
            <a:r>
              <a:rPr lang="da-DK" baseline="0" dirty="0" smtClean="0"/>
              <a:t>Fyren: I starten synes han det er lidt kunstigt, ” sidst jeg var ved læge var i forbindelse med, at jeg slog knæet til en squashkamp. Sekundær motivation: Det er min arbejdsgiver, som vil have at jeg går herhen. Der er lidt modstand, både fordele og ulemper ved det her. Bliver mere involveret i samtalen, da han føler sig mere og mere hørt og forstået. Lægen rammer plet med sine refleksioner og han åbner for sit problem mere og mere. </a:t>
            </a:r>
          </a:p>
          <a:p>
            <a:endParaRPr lang="da-DK" baseline="0" dirty="0" smtClean="0"/>
          </a:p>
          <a:p>
            <a:r>
              <a:rPr lang="da-DK" baseline="0" dirty="0" smtClean="0"/>
              <a:t>Hvor er han i forandringscirklen: I overvejelse. Vil gerne komme igen.   </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12</a:t>
            </a:fld>
            <a:endParaRPr lang="da-DK" dirty="0"/>
          </a:p>
        </p:txBody>
      </p:sp>
    </p:spTree>
    <p:extLst>
      <p:ext uri="{BB962C8B-B14F-4D97-AF65-F5344CB8AC3E}">
        <p14:creationId xmlns:p14="http://schemas.microsoft.com/office/powerpoint/2010/main" val="302933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Her er</a:t>
            </a:r>
            <a:r>
              <a:rPr lang="da-DK" baseline="0" dirty="0" smtClean="0"/>
              <a:t> to nøgle at hæfte sig ved: </a:t>
            </a:r>
            <a:r>
              <a:rPr lang="da-DK" dirty="0" smtClean="0"/>
              <a:t>Personorienteret</a:t>
            </a:r>
            <a:r>
              <a:rPr lang="da-DK" baseline="0" dirty="0" smtClean="0"/>
              <a:t>, indebærer at man tager udgangspunkt i </a:t>
            </a:r>
            <a:r>
              <a:rPr lang="da-DK" baseline="0" dirty="0" smtClean="0"/>
              <a:t>personens </a:t>
            </a:r>
            <a:r>
              <a:rPr lang="da-DK" baseline="0" dirty="0" smtClean="0"/>
              <a:t>egne oplevelser/ønsker og derfra henter de dele som skal skabe ændring i fremtiden.</a:t>
            </a:r>
          </a:p>
          <a:p>
            <a:r>
              <a:rPr lang="da-DK" baseline="0" dirty="0" smtClean="0"/>
              <a:t>Målrettet er metoden i den forstand, at den styrker motivation ved at man som rådgiver selektivt forstærker tanker/udsagn, som der er fremdrift i og peger i retningen af forandring. </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13</a:t>
            </a:fld>
            <a:endParaRPr lang="da-DK" dirty="0"/>
          </a:p>
        </p:txBody>
      </p:sp>
    </p:spTree>
    <p:extLst>
      <p:ext uri="{BB962C8B-B14F-4D97-AF65-F5344CB8AC3E}">
        <p14:creationId xmlns:p14="http://schemas.microsoft.com/office/powerpoint/2010/main" val="127675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Tilgangen refererer til at</a:t>
            </a:r>
            <a:r>
              <a:rPr lang="da-DK" baseline="0" dirty="0" smtClean="0"/>
              <a:t> m</a:t>
            </a:r>
            <a:r>
              <a:rPr lang="da-DK" dirty="0" smtClean="0"/>
              <a:t>an møder borgeren</a:t>
            </a:r>
            <a:r>
              <a:rPr lang="da-DK" baseline="0" dirty="0" smtClean="0"/>
              <a:t> ud fra fire kerneelementer: Samarbejde, accept, frembringelse og medfølelse. </a:t>
            </a:r>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smtClean="0"/>
              <a:t>Men det er også en motivationsmetode, den indeholder forskellige strategier til at opbygge og konsolidere motivation: fx arbejdet med vigtighed og tiltro, ambivalensudforskning samt at lytte, fremkalde og styrke FU. </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14</a:t>
            </a:fld>
            <a:endParaRPr lang="da-DK" dirty="0"/>
          </a:p>
        </p:txBody>
      </p:sp>
    </p:spTree>
    <p:extLst>
      <p:ext uri="{BB962C8B-B14F-4D97-AF65-F5344CB8AC3E}">
        <p14:creationId xmlns:p14="http://schemas.microsoft.com/office/powerpoint/2010/main" val="38462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1) Empati</a:t>
            </a:r>
            <a:r>
              <a:rPr lang="da-DK" baseline="0" dirty="0" smtClean="0"/>
              <a:t> er at opfatte den andens mening og reflektere den tilbage. Det er en klinisk færdighed, som kan læres og udtrykkes via MI-teknikkerne, særligt refleksioner, som vi kommer til senere. Og man understreger personens autonomi, det det er op til dig, det er dit liv, hvad du vælger at gøre er din sag. </a:t>
            </a:r>
          </a:p>
          <a:p>
            <a:endParaRPr lang="da-DK" baseline="0" dirty="0" smtClean="0"/>
          </a:p>
          <a:p>
            <a:r>
              <a:rPr lang="da-DK" baseline="0" dirty="0" smtClean="0"/>
              <a:t>2) Hvis der opstår modstand så møder man det med simple refleksioner, spejler neutralt, understreger autonomi, udtrykker enighed, flytter fokus til et andet emne, så man ikke forværrer tingene endnu mere. </a:t>
            </a:r>
          </a:p>
          <a:p>
            <a:r>
              <a:rPr lang="da-DK" baseline="0" dirty="0" smtClean="0"/>
              <a:t>Eller lade borgeren vælge at tale om et andet emne. </a:t>
            </a:r>
          </a:p>
          <a:p>
            <a:endParaRPr lang="da-DK"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3)</a:t>
            </a:r>
            <a:r>
              <a:rPr lang="nb-NO" baseline="0" dirty="0" smtClean="0"/>
              <a:t> </a:t>
            </a:r>
            <a:r>
              <a:rPr lang="nb-NO" dirty="0" smtClean="0"/>
              <a:t>Man</a:t>
            </a:r>
            <a:r>
              <a:rPr lang="nb-NO" baseline="0" dirty="0" smtClean="0"/>
              <a:t> arbejder i MI med det, man kalder for forandringsudsagn, hvilket er en fælles betegnelse for alle de udsagn, der peger i retningen af forandring. Der kan fx være, når personen taler om ønsker om forandring, evner til at ændre på tingene og grunde til at gøre det.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15</a:t>
            </a:fld>
            <a:endParaRPr lang="da-DK" dirty="0"/>
          </a:p>
        </p:txBody>
      </p:sp>
    </p:spTree>
    <p:extLst>
      <p:ext uri="{BB962C8B-B14F-4D97-AF65-F5344CB8AC3E}">
        <p14:creationId xmlns:p14="http://schemas.microsoft.com/office/powerpoint/2010/main" val="35946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err="1" smtClean="0"/>
              <a:t>Brené</a:t>
            </a:r>
            <a:r>
              <a:rPr lang="da-DK" sz="1200" baseline="0" dirty="0" smtClean="0"/>
              <a:t> Brown – empati</a:t>
            </a:r>
          </a:p>
          <a:p>
            <a:endParaRPr lang="da-DK" sz="1200" baseline="0" dirty="0" smtClean="0"/>
          </a:p>
          <a:p>
            <a:r>
              <a:rPr lang="da-DK" sz="1200" baseline="0" dirty="0" smtClean="0"/>
              <a:t>Empati handler om: </a:t>
            </a:r>
            <a:endParaRPr lang="da-DK" sz="1200" dirty="0" smtClean="0"/>
          </a:p>
          <a:p>
            <a:endParaRPr lang="da-DK" sz="1200" dirty="0" smtClean="0"/>
          </a:p>
          <a:p>
            <a:r>
              <a:rPr lang="da-DK" sz="1200" dirty="0" smtClean="0"/>
              <a:t>At kunne forstå den andens perspektiv</a:t>
            </a:r>
          </a:p>
          <a:p>
            <a:endParaRPr lang="da-DK" sz="1200" dirty="0" smtClean="0"/>
          </a:p>
          <a:p>
            <a:r>
              <a:rPr lang="da-DK" sz="1200" dirty="0" smtClean="0"/>
              <a:t>At kunne tage den andens perspektiv</a:t>
            </a:r>
          </a:p>
          <a:p>
            <a:endParaRPr lang="da-DK" sz="1200" dirty="0" smtClean="0"/>
          </a:p>
          <a:p>
            <a:r>
              <a:rPr lang="da-DK" sz="1200" dirty="0" smtClean="0"/>
              <a:t>At kunne forholde sig ikke-dømmende</a:t>
            </a:r>
          </a:p>
          <a:p>
            <a:endParaRPr lang="da-DK" sz="1200" dirty="0" smtClean="0"/>
          </a:p>
          <a:p>
            <a:r>
              <a:rPr lang="da-DK" sz="1200" dirty="0" smtClean="0"/>
              <a:t>At kunne genkende følelser i den anden og kommunikere dem tilbage</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16</a:t>
            </a:fld>
            <a:endParaRPr lang="da-DK" dirty="0"/>
          </a:p>
        </p:txBody>
      </p:sp>
    </p:spTree>
    <p:extLst>
      <p:ext uri="{BB962C8B-B14F-4D97-AF65-F5344CB8AC3E}">
        <p14:creationId xmlns:p14="http://schemas.microsoft.com/office/powerpoint/2010/main" val="234512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MI er oprindeligt udviklet til at hjælpe</a:t>
            </a:r>
            <a:r>
              <a:rPr lang="da-DK" baseline="0" dirty="0" smtClean="0"/>
              <a:t> borgere igennem ambivalensen og frem til en beslutning. Når beslutningen er taget eller målet er klar er der andre mere handleorienteret metoder som tager over fx Kognitiv Adfærdsterapi, som mere orienterer sig mod hvordan forandringen skal ske. Kognitiv Adfærdsterapi tilbyder mere konkrete handlestrategier/en værktøjskasse med redskaber til at håndtere tilbagefald/mestre hverdagen. </a:t>
            </a:r>
            <a:endParaRPr lang="da-DK" dirty="0" smtClean="0"/>
          </a:p>
          <a:p>
            <a:endParaRPr lang="da-DK" dirty="0" smtClean="0"/>
          </a:p>
          <a:p>
            <a:r>
              <a:rPr lang="da-DK" dirty="0" smtClean="0"/>
              <a:t>MI handler om hvorfor forandringen skal ske – the ”</a:t>
            </a:r>
            <a:r>
              <a:rPr lang="da-DK" dirty="0" err="1" smtClean="0"/>
              <a:t>why</a:t>
            </a:r>
            <a:r>
              <a:rPr lang="da-DK" dirty="0" smtClean="0"/>
              <a:t> of </a:t>
            </a:r>
            <a:r>
              <a:rPr lang="da-DK" dirty="0" err="1" smtClean="0"/>
              <a:t>change</a:t>
            </a:r>
            <a:r>
              <a:rPr lang="da-DK" dirty="0" smtClean="0"/>
              <a:t>” og KAT om the ”</a:t>
            </a:r>
            <a:r>
              <a:rPr lang="da-DK" dirty="0" err="1" smtClean="0"/>
              <a:t>how</a:t>
            </a:r>
            <a:r>
              <a:rPr lang="da-DK" dirty="0" smtClean="0"/>
              <a:t> of </a:t>
            </a:r>
            <a:r>
              <a:rPr lang="da-DK" dirty="0" err="1" smtClean="0"/>
              <a:t>change</a:t>
            </a:r>
            <a:r>
              <a:rPr lang="da-DK" dirty="0" smtClean="0"/>
              <a:t>”.</a:t>
            </a:r>
          </a:p>
          <a:p>
            <a:r>
              <a:rPr lang="da-DK" dirty="0" smtClean="0"/>
              <a:t>Ambivalensudforskning,</a:t>
            </a:r>
            <a:r>
              <a:rPr lang="da-DK" baseline="0" dirty="0" smtClean="0"/>
              <a:t> fokus på diskrepans og forandringsudsagn er centrale for MI-samtalen. </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17</a:t>
            </a:fld>
            <a:endParaRPr lang="da-DK" dirty="0"/>
          </a:p>
        </p:txBody>
      </p:sp>
    </p:spTree>
    <p:extLst>
      <p:ext uri="{BB962C8B-B14F-4D97-AF65-F5344CB8AC3E}">
        <p14:creationId xmlns:p14="http://schemas.microsoft.com/office/powerpoint/2010/main" val="985010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10000"/>
          </a:bodyPr>
          <a:lstStyle/>
          <a:p>
            <a:r>
              <a:rPr lang="da-DK" dirty="0" smtClean="0"/>
              <a:t>F</a:t>
            </a:r>
            <a:r>
              <a:rPr lang="da-DK" baseline="0" dirty="0" smtClean="0"/>
              <a:t>or bedre at forstå, hvad der kendetegner MI, skal vi kigge nærmere på dette kontinuum af kommunikationsstile. </a:t>
            </a:r>
          </a:p>
          <a:p>
            <a:endParaRPr lang="da-DK" baseline="0" dirty="0" smtClean="0"/>
          </a:p>
          <a:p>
            <a:r>
              <a:rPr lang="da-DK" baseline="0" dirty="0" smtClean="0"/>
              <a:t>Ifølge Miller og </a:t>
            </a:r>
            <a:r>
              <a:rPr lang="da-DK" baseline="0" dirty="0" err="1" smtClean="0"/>
              <a:t>Rollnick</a:t>
            </a:r>
            <a:r>
              <a:rPr lang="da-DK" baseline="0" dirty="0" smtClean="0"/>
              <a:t> kan man opstille hjælpende/rehabiliterende samtaler langs sådan et kontinuum. </a:t>
            </a:r>
          </a:p>
          <a:p>
            <a:endParaRPr lang="da-DK" baseline="0" dirty="0" smtClean="0"/>
          </a:p>
          <a:p>
            <a:r>
              <a:rPr lang="da-DK" baseline="0" dirty="0" smtClean="0"/>
              <a:t>I højre side har vi den Følgende stil, som er karakteriseret af lytning og enkelte spørgsmål: Her er hjælperen god til at lytte, interesserer sig for, hvad den anden fortæller, søger at forstå og afholder sig respektfuld fra at komme med egne bud. Det implicitte budskab i den følgende stil er ”Jeg har tillid til din egen visdom, jeg er her for dig, og jeg lader dig selv finde ud af, hvad der er det rigtige at gøre. Det er den kommunikationsstil, vi bruger, når vi fx lytter til mennesker i krise, eller når vi skal forsøge at finde ud af, hvad der ligger et andet menneske på sinde.</a:t>
            </a:r>
          </a:p>
          <a:p>
            <a:endParaRPr lang="da-DK" baseline="0" dirty="0" smtClean="0"/>
          </a:p>
          <a:p>
            <a:r>
              <a:rPr lang="da-DK" baseline="0" dirty="0" smtClean="0"/>
              <a:t>I venstre side har vi den styrende stil: </a:t>
            </a:r>
          </a:p>
          <a:p>
            <a:r>
              <a:rPr lang="da-DK" baseline="0" dirty="0" smtClean="0"/>
              <a:t>Her giver hjælperen information, instruktioner og råd, og denne stil er i modsætning til den følgende stil karakteriseret af mange (ofte lukkede) spørgsmål og mindre grad af lytning. Grundlæggende indebærer denne stil, at hjælperen fortæller folk, hvad de skal gøre og hvordan de skal forholde sig. En styrende stil lægger op til visse roller for den, der modtager styringen, så som at adlyde, imødekomme og efterleve. </a:t>
            </a:r>
          </a:p>
          <a:p>
            <a:r>
              <a:rPr lang="da-DK" baseline="0" dirty="0" smtClean="0"/>
              <a:t>Denne kommunikationsstil kaldes også for ekspertstilen. Det er den stil vi benytter os af, når vi har fået overblik over en situation og skal fortælle personen, hvordan han/hun skal udfylde formularer, tage sin medicin eller agere i en given situation. Fx læge/eksperten, der kommer med kuren, du skal gøre agere sådan og sådan – tage din medicin på den måde. </a:t>
            </a:r>
          </a:p>
          <a:p>
            <a:endParaRPr lang="da-DK" baseline="0" dirty="0" smtClean="0"/>
          </a:p>
          <a:p>
            <a:r>
              <a:rPr lang="da-DK" baseline="0" dirty="0" smtClean="0"/>
              <a:t>Vejledende stil. I midten finder vi den vejledende stil. MI er en vejledende stil, som rummer aspekter af både at følge og styre. Ligesom en kompetent guide, som både lytter og tilbyder sin ekspertise, når der er behov for det. </a:t>
            </a:r>
          </a:p>
          <a:p>
            <a:r>
              <a:rPr lang="da-DK" baseline="0" dirty="0" smtClean="0"/>
              <a:t>I MI er man således både lyttende, nysgerrig og anerkendende, men også styrende idet man stiller åbne og retningsgivende spørgsmål, styrker bestemte udsagn med fremdrift i, giver en bestemt type af information (men husk at spørge om lov) man tænker borgeren kan profitere af, bekræfter, reflekterer og opsummerer strategisk på motivationsimpulser/forandringsudsagn.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18</a:t>
            </a:fld>
            <a:endParaRPr lang="da-DK" dirty="0"/>
          </a:p>
        </p:txBody>
      </p:sp>
    </p:spTree>
    <p:extLst>
      <p:ext uri="{BB962C8B-B14F-4D97-AF65-F5344CB8AC3E}">
        <p14:creationId xmlns:p14="http://schemas.microsoft.com/office/powerpoint/2010/main" val="124952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dirty="0" smtClean="0"/>
              <a:t>Så er vi kommet til Ånden</a:t>
            </a:r>
            <a:r>
              <a:rPr lang="da-DK" baseline="0" dirty="0" smtClean="0"/>
              <a:t> i MI, som består af fire kerneelementer</a:t>
            </a:r>
          </a:p>
          <a:p>
            <a:r>
              <a:rPr lang="da-DK" dirty="0" smtClean="0"/>
              <a:t>Samarbejde: </a:t>
            </a:r>
            <a:r>
              <a:rPr lang="da-DK" baseline="0" dirty="0" smtClean="0"/>
              <a:t>I MI understreges det at dette samarbejde foregår ml. ligeværdige parter, som er på en fælles rejse men med adskilte roller. Det terapeutiske forhold er således mere et partnerskab end et ekspert/klientforholdet.</a:t>
            </a:r>
          </a:p>
          <a:p>
            <a:r>
              <a:rPr lang="da-DK" baseline="0" dirty="0" smtClean="0"/>
              <a:t>Parathed til forandring beror ikke kun på borgeren, men er et produkt af dette samarbejde, der gerne skulle føre til bedre sundhed og højere livskvalitet for personen.  </a:t>
            </a:r>
          </a:p>
          <a:p>
            <a:r>
              <a:rPr lang="da-DK" baseline="0" dirty="0" smtClean="0"/>
              <a:t>At formidle accept handler om at møde personen med accept og respektere den enkeltes autonomi og ret til selvledelse.</a:t>
            </a:r>
          </a:p>
          <a:p>
            <a:r>
              <a:rPr lang="da-DK" baseline="0" dirty="0" smtClean="0"/>
              <a:t>Frembringelse: Mi udspringer af et positivt psykologisk syn, det man mener, at mennesker allerede rummer meget af det, de har brug for at kunne lave en forandring, og at den professionelles opgave er at vække motivationsimpulser/forandringsudsagn. Vi har så at sige at ønske om at borgeren tænker, siger og gør ting som peger i retningen af forandring. Derfor lytter og henter vi følelser, tanker og ord frem, der indeholder motivation. </a:t>
            </a:r>
          </a:p>
          <a:p>
            <a:r>
              <a:rPr lang="da-DK" baseline="0" dirty="0" smtClean="0"/>
              <a:t>Medfølelse: Dvs. at man aktivt søger at fremme den andens trivsel og prioriterer den andens behov. Målet med behandlingsarbejdet er jo at gavne vores borgere og ikke os selv. </a:t>
            </a:r>
          </a:p>
          <a:p>
            <a:endParaRPr lang="da-DK" baseline="0" dirty="0" smtClean="0"/>
          </a:p>
          <a:p>
            <a:r>
              <a:rPr lang="da-DK" baseline="0" dirty="0" smtClean="0"/>
              <a:t>Ånden i MI handler således om at vække motivation indefra og undgå at installere motivation udefra. Direkte overtalelser er ikke en effektiv metode til at løse ambivalens. </a:t>
            </a:r>
          </a:p>
          <a:p>
            <a:r>
              <a:rPr lang="da-DK" baseline="0" dirty="0" smtClean="0"/>
              <a:t>Det handler i stedet om at forstå klienten udtrykke accept/respekt og understøtte personens autonomi. Behandlerstilen i MI er opbyggende, bevægelsesorienteret og styrkende i sin karakter.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19</a:t>
            </a:fld>
            <a:endParaRPr lang="da-DK" dirty="0"/>
          </a:p>
        </p:txBody>
      </p:sp>
    </p:spTree>
    <p:extLst>
      <p:ext uri="{BB962C8B-B14F-4D97-AF65-F5344CB8AC3E}">
        <p14:creationId xmlns:p14="http://schemas.microsoft.com/office/powerpoint/2010/main" val="365838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baseline="0" dirty="0" smtClean="0"/>
              <a:t>Programmet for i dag ser sådan her ud:</a:t>
            </a:r>
          </a:p>
          <a:p>
            <a:r>
              <a:rPr lang="da-DK" baseline="0" dirty="0" smtClean="0"/>
              <a:t>Først vil vi forsøge at rammesætte  </a:t>
            </a:r>
          </a:p>
          <a:p>
            <a:r>
              <a:rPr lang="da-DK" baseline="0" dirty="0" smtClean="0"/>
              <a:t>Hvad motivation er ud fra forskellige definitioner/forståelser af motivation</a:t>
            </a:r>
          </a:p>
          <a:p>
            <a:r>
              <a:rPr lang="da-DK" baseline="0" dirty="0" smtClean="0"/>
              <a:t>Derefter skal vi ind omkring hvad der kendetegner MI: Jeg vil komme med en karakteristik for denne metode/tilgang og hvad kendetegner MI-stilen kontra andre kommunikationsstile. </a:t>
            </a:r>
          </a:p>
          <a:p>
            <a:r>
              <a:rPr lang="da-DK" baseline="0" dirty="0" smtClean="0"/>
              <a:t>Så skal vi se nærmere på ånden i MI, og det er der ikke noget hokuspokus over, det er ikke ånden i flasken men den indstilling/tankegang metoden praktiseres ud fra.</a:t>
            </a:r>
          </a:p>
          <a:p>
            <a:r>
              <a:rPr lang="da-DK" baseline="0" dirty="0" smtClean="0"/>
              <a:t>Dernæst vil I blive præsenteret for to centrale begreber ambivalens og diskrepans, som har været med lige fra starten af MI’s begyndelse: </a:t>
            </a:r>
          </a:p>
          <a:p>
            <a:r>
              <a:rPr lang="da-DK" baseline="0" dirty="0" smtClean="0"/>
              <a:t>Ambivalens, som omhandler det at have samtidige og modstridende motivationer for og imod forandring. </a:t>
            </a:r>
          </a:p>
          <a:p>
            <a:r>
              <a:rPr lang="da-DK" baseline="0" dirty="0" smtClean="0"/>
              <a:t>Diskrepans, forstået som en uoverensstemmelse ml. nuværende og ønskede tilstand. </a:t>
            </a:r>
          </a:p>
          <a:p>
            <a:r>
              <a:rPr lang="da-DK" dirty="0" smtClean="0"/>
              <a:t>Derefter vil vi introducere jer for de fire motivationsprocesser til at strukturere et MI forløb, fra</a:t>
            </a:r>
            <a:r>
              <a:rPr lang="da-DK" baseline="0" dirty="0" smtClean="0"/>
              <a:t> opbygning af relation til planlægning af forandring</a:t>
            </a:r>
            <a:endParaRPr lang="da-DK" dirty="0" smtClean="0"/>
          </a:p>
          <a:p>
            <a:r>
              <a:rPr lang="da-DK" dirty="0" smtClean="0"/>
              <a:t>Og til sidst skal vi træne de fire samtaleteknikker i MI,</a:t>
            </a:r>
            <a:r>
              <a:rPr lang="da-DK" baseline="0" dirty="0" smtClean="0"/>
              <a:t> et sæt af lytte og spørgeteknikker til at arbejde personorienteret og målrettet med borgerens adfærdsændringer.</a:t>
            </a:r>
          </a:p>
          <a:p>
            <a:endParaRPr lang="da-DK" baseline="0" dirty="0" smtClean="0"/>
          </a:p>
          <a:p>
            <a:r>
              <a:rPr lang="da-DK" baseline="0" dirty="0" smtClean="0"/>
              <a:t>Målet for i dag: </a:t>
            </a:r>
          </a:p>
          <a:p>
            <a:r>
              <a:rPr lang="da-DK" baseline="0" dirty="0" smtClean="0"/>
              <a:t>At I får en forståelse af ånden og processerne i MI</a:t>
            </a:r>
          </a:p>
          <a:p>
            <a:r>
              <a:rPr lang="da-DK" baseline="0" dirty="0" smtClean="0"/>
              <a:t>At I får trænet og kan benytte samtaleteknikkerne i MI:  </a:t>
            </a:r>
            <a:endParaRPr lang="da-DK" dirty="0" smtClean="0"/>
          </a:p>
          <a:p>
            <a:endParaRPr lang="da-DK" dirty="0" smtClean="0"/>
          </a:p>
          <a:p>
            <a:r>
              <a:rPr lang="da-DK" dirty="0" smtClean="0"/>
              <a:t>Felix tager fra slide 2-7</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a:t>
            </a:fld>
            <a:endParaRPr lang="da-DK" dirty="0"/>
          </a:p>
        </p:txBody>
      </p:sp>
    </p:spTree>
    <p:extLst>
      <p:ext uri="{BB962C8B-B14F-4D97-AF65-F5344CB8AC3E}">
        <p14:creationId xmlns:p14="http://schemas.microsoft.com/office/powerpoint/2010/main" val="428745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Siden begyndelsen har forståelsen af ambivalens og strategierne for at løse ambivalens haft en central position i MI.</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a-DK" baseline="0" dirty="0" smtClean="0"/>
              <a:t>Ambivalens betyder to gyldigheder eller to sandheder.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a-DK" baseline="0" dirty="0" smtClean="0"/>
              <a:t>Et normalt dilemma, hvor personen sidder fast i forandringsprocessen. Når en person er ambivalent er det helt normalt at høre to slags udsagn side om side. Den ene type er forandringsudsagn – personens egne udsagn om fordelene ved forandring. Det modsatte er status quo-udsagn – </a:t>
            </a:r>
            <a:r>
              <a:rPr lang="da-DK" baseline="0" dirty="0" err="1" smtClean="0"/>
              <a:t>personenes</a:t>
            </a:r>
            <a:r>
              <a:rPr lang="da-DK" baseline="0" dirty="0" smtClean="0"/>
              <a:t> egne argumenter for ikke at lave om på noget, for at opretholde status quo.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da-DK"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startAt="5"/>
              <a:tabLst/>
              <a:defRPr/>
            </a:pPr>
            <a:r>
              <a:rPr lang="da-DK" dirty="0" smtClean="0"/>
              <a:t>Ambivalensen</a:t>
            </a:r>
            <a:r>
              <a:rPr lang="da-DK" baseline="0" dirty="0" smtClean="0"/>
              <a:t> kadence/rytme kan udtrykkes i et ”ja/men”: Ja jeg vil gerne stoppe med at ryge, men det er så afstressende. Dette</a:t>
            </a:r>
            <a:r>
              <a:rPr lang="da-DK" dirty="0" smtClean="0"/>
              <a:t> kan være slidsomt for personen og man kan sidde fast dér i lang tid, søg derfor at udforske/afklare ambivalensen og dermed hjælpe personen til at finde frem til hvilken af de to muligheder han/hun er mest motiveret for.  </a:t>
            </a:r>
          </a:p>
          <a:p>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De her illustrationer viser ambivalensens ansigt. Fx ambivalens er en komite i venstre hjørne, en metafor, som illustrerer at der er </a:t>
            </a:r>
            <a:r>
              <a:rPr lang="da-DK" b="1" baseline="0" dirty="0" smtClean="0"/>
              <a:t>s</a:t>
            </a:r>
            <a:r>
              <a:rPr lang="da-DK" b="1" dirty="0" smtClean="0"/>
              <a:t>temmer for og imod forandring tilstede hos klienten! </a:t>
            </a:r>
          </a:p>
          <a:p>
            <a:pPr marL="0" marR="0" indent="0" algn="l" defTabSz="457200" rtl="0" eaLnBrk="1" fontAlgn="auto" latinLnBrk="0" hangingPunct="1">
              <a:lnSpc>
                <a:spcPct val="100000"/>
              </a:lnSpc>
              <a:spcBef>
                <a:spcPts val="0"/>
              </a:spcBef>
              <a:spcAft>
                <a:spcPts val="0"/>
              </a:spcAft>
              <a:buClrTx/>
              <a:buSzTx/>
              <a:buFontTx/>
              <a:buNone/>
              <a:tabLst/>
              <a:defRPr/>
            </a:pPr>
            <a:endParaRPr lang="da-DK"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0" dirty="0" smtClean="0"/>
              <a:t>Nu</a:t>
            </a:r>
            <a:r>
              <a:rPr lang="da-DK" b="0" baseline="0" dirty="0" smtClean="0"/>
              <a:t> skal vi se et videoklip hvor at MI-træner Peter Brolund fra Odense demonstrerer en ambivalensudforskning, hvordan han arbejder med at få en borger fra før-overvejelse til overvejelse. </a:t>
            </a:r>
            <a:endParaRPr lang="da-DK" b="0" dirty="0" smtClean="0"/>
          </a:p>
          <a:p>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Ambivalens er ikke tegn på manglende motivation tværtimod.</a:t>
            </a:r>
          </a:p>
          <a:p>
            <a:pPr lvl="0"/>
            <a:r>
              <a:rPr lang="da-DK" sz="1200" kern="1200" dirty="0" smtClean="0">
                <a:solidFill>
                  <a:schemeClr val="tx1"/>
                </a:solidFill>
                <a:effectLst/>
                <a:latin typeface="+mn-lt"/>
                <a:ea typeface="+mn-ea"/>
                <a:cs typeface="+mn-cs"/>
              </a:rPr>
              <a:t>Ambivalens kan være en åbning i retningen af forandring.  En tilstand af åbenhed og muligheder?</a:t>
            </a:r>
          </a:p>
          <a:p>
            <a:pPr lvl="0"/>
            <a:r>
              <a:rPr lang="da-DK" sz="1200" kern="1200" dirty="0" smtClean="0">
                <a:solidFill>
                  <a:schemeClr val="tx1"/>
                </a:solidFill>
                <a:effectLst/>
                <a:latin typeface="+mn-lt"/>
                <a:ea typeface="+mn-ea"/>
                <a:cs typeface="+mn-cs"/>
              </a:rPr>
              <a:t>En kapacitet til at se og forstå ting på flere forskellige måder?</a:t>
            </a:r>
          </a:p>
          <a:p>
            <a:r>
              <a:rPr lang="da-DK" sz="1200" kern="1200" dirty="0" smtClean="0">
                <a:solidFill>
                  <a:schemeClr val="tx1"/>
                </a:solidFill>
                <a:effectLst/>
                <a:latin typeface="+mn-lt"/>
                <a:ea typeface="+mn-ea"/>
                <a:cs typeface="+mn-cs"/>
              </a:rPr>
              <a:t>En vigtigt stadie i forandringscirklen, hvor personen begynder og forhåbentlig fortsætter med at tænke, overveje og udforske muligheder for forandring</a:t>
            </a:r>
            <a:r>
              <a:rPr lang="da-DK" dirty="0" smtClean="0">
                <a:effectLst/>
              </a:rPr>
              <a:t> </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20</a:t>
            </a:fld>
            <a:endParaRPr lang="da-DK" dirty="0"/>
          </a:p>
        </p:txBody>
      </p:sp>
    </p:spTree>
    <p:extLst>
      <p:ext uri="{BB962C8B-B14F-4D97-AF65-F5344CB8AC3E}">
        <p14:creationId xmlns:p14="http://schemas.microsoft.com/office/powerpoint/2010/main" val="252695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20000"/>
          </a:bodyPr>
          <a:lstStyle/>
          <a:p>
            <a:r>
              <a:rPr lang="da-DK" dirty="0" smtClean="0"/>
              <a:t>1) At udvikle diskrepans</a:t>
            </a:r>
            <a:r>
              <a:rPr lang="da-DK" baseline="0" dirty="0" smtClean="0"/>
              <a:t> har været en del af MI fra starten af. Oprindelig formuleret som kognitiv dissonans.</a:t>
            </a:r>
          </a:p>
          <a:p>
            <a:r>
              <a:rPr lang="da-DK" baseline="0" dirty="0" smtClean="0"/>
              <a:t>2) Diskrepans ml. nuværende og ønskede tilstand eller ml. status og mål er en af de mest fundamentale kilder til motivation for forandring. </a:t>
            </a:r>
          </a:p>
          <a:p>
            <a:r>
              <a:rPr lang="da-DK" baseline="0" dirty="0" smtClean="0"/>
              <a:t>3) Kan have to valenser, både positiv og negativ: Utilfredshed med status quo eller som en mulighed for forbedring.</a:t>
            </a:r>
          </a:p>
          <a:p>
            <a:r>
              <a:rPr lang="da-DK" baseline="0" dirty="0" smtClean="0"/>
              <a:t>4) Diskrepansen man udforsker må hverken være for stor eller lille, men lige tilpas også kaldt Guldlok-princippet. Hvis I kan huske eventyret om guldlok, hvor hun kommer til bjørnenes hus mens de ikke er hjemme. Her smager hun </a:t>
            </a:r>
            <a:r>
              <a:rPr lang="da-DK" baseline="0" dirty="0" smtClean="0"/>
              <a:t>på </a:t>
            </a:r>
            <a:r>
              <a:rPr lang="da-DK" baseline="0" dirty="0" smtClean="0"/>
              <a:t>bjørnefar og bjørnemors grød som hhv. er for varmt eller for salt, men lillebjørns grød er lige tilpas, og det samme mønster gentager sig med stolen og sengen som guldlok prøver, hvor det er lillebjørns stol og seng der er lige tilpas. </a:t>
            </a:r>
          </a:p>
          <a:p>
            <a:r>
              <a:rPr lang="da-DK" baseline="0" dirty="0" smtClean="0"/>
              <a:t>5) Relevant at udforske diskrepans ift. mål og værdier. Jeg har været med til at køre nogle motivationsgrupper i RR, hvor vi på 4.session har om værdier og har laver vi en værdiøvelse med borgerne hvor de skal vælge 3 værdier og fortælle om hvorfor de valgt disse og hvordan disse livsværdier hænger sammen med deres adfærd. Her laver vi en diskrepansudforskning. </a:t>
            </a:r>
          </a:p>
          <a:p>
            <a:r>
              <a:rPr lang="da-DK" baseline="0" dirty="0" smtClean="0"/>
              <a:t>Fx kan man sige: </a:t>
            </a:r>
          </a:p>
          <a:p>
            <a:endParaRPr lang="da-DK" baseline="0" dirty="0" smtClean="0"/>
          </a:p>
          <a:p>
            <a:r>
              <a:rPr lang="da-DK" baseline="0" dirty="0" smtClean="0"/>
              <a:t>6) ”Du har fortalt mig at det er vigtigt for dig at være nærværende ift. til dine nærmeste. Hvordan spiller rusmidler ind i den sammenhæng”?</a:t>
            </a:r>
          </a:p>
          <a:p>
            <a:endParaRPr lang="da-DK" baseline="0" dirty="0" smtClean="0"/>
          </a:p>
          <a:p>
            <a:r>
              <a:rPr lang="da-DK" baseline="0" dirty="0" smtClean="0"/>
              <a:t>7) I forhold til at fremme diskrepans. Handler det om at skabe en tryg atmosfære af accept og bekræftelse, der støtter folk i at se sig selv i spejlet, se en ofte ubehagelig sandhed og lade den forandre dem.</a:t>
            </a:r>
          </a:p>
          <a:p>
            <a:r>
              <a:rPr lang="da-DK" baseline="0" dirty="0" smtClean="0"/>
              <a:t>Vigtigt at folk føler sig accepteret for at kunne forandre sig. Når man viser accept, gør man det muligt for folk at overveje en større diskrepans. Husk der er fire elementer i accept.</a:t>
            </a:r>
          </a:p>
          <a:p>
            <a:endParaRPr lang="da-DK"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8) </a:t>
            </a:r>
            <a:r>
              <a:rPr lang="da-DK" sz="1200" dirty="0" smtClean="0"/>
              <a:t>Brug samtaler omkring diskrepans med omtanke. Formålet er at motivere til forandring og ikke at personen mister modet og troen på sig selv.</a:t>
            </a:r>
          </a:p>
          <a:p>
            <a:endParaRPr lang="da-DK" baseline="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21</a:t>
            </a:fld>
            <a:endParaRPr lang="da-DK" dirty="0"/>
          </a:p>
        </p:txBody>
      </p:sp>
    </p:spTree>
    <p:extLst>
      <p:ext uri="{BB962C8B-B14F-4D97-AF65-F5344CB8AC3E}">
        <p14:creationId xmlns:p14="http://schemas.microsoft.com/office/powerpoint/2010/main" val="2081580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55000" lnSpcReduction="20000"/>
          </a:bodyPr>
          <a:lstStyle/>
          <a:p>
            <a:r>
              <a:rPr lang="da-DK" dirty="0" smtClean="0"/>
              <a:t>Så er</a:t>
            </a:r>
            <a:r>
              <a:rPr lang="da-DK" baseline="0" dirty="0" smtClean="0"/>
              <a:t> vi kommet til de f</a:t>
            </a:r>
            <a:r>
              <a:rPr lang="da-DK" dirty="0" smtClean="0"/>
              <a:t>ire motivationsprocesser i MI, som I kan bruge til at strukturere</a:t>
            </a:r>
            <a:r>
              <a:rPr lang="da-DK" baseline="0" dirty="0" smtClean="0"/>
              <a:t> MI forløb.</a:t>
            </a:r>
            <a:endParaRPr lang="da-DK" dirty="0" smtClean="0"/>
          </a:p>
          <a:p>
            <a:pPr marL="171450" indent="-171450">
              <a:buFontTx/>
              <a:buChar char="-"/>
            </a:pPr>
            <a:r>
              <a:rPr lang="da-DK" baseline="0" dirty="0" smtClean="0"/>
              <a:t>Engagering</a:t>
            </a:r>
          </a:p>
          <a:p>
            <a:pPr marL="171450" indent="-171450">
              <a:buFontTx/>
              <a:buChar char="-"/>
            </a:pPr>
            <a:r>
              <a:rPr lang="da-DK" baseline="0" dirty="0" smtClean="0"/>
              <a:t>Fokusering</a:t>
            </a:r>
          </a:p>
          <a:p>
            <a:pPr marL="171450" indent="-171450">
              <a:buFontTx/>
              <a:buChar char="-"/>
            </a:pPr>
            <a:r>
              <a:rPr lang="da-DK" baseline="0" dirty="0" smtClean="0"/>
              <a:t>Fremkaldelse</a:t>
            </a:r>
          </a:p>
          <a:p>
            <a:pPr marL="171450" indent="-171450">
              <a:buFontTx/>
              <a:buChar char="-"/>
            </a:pPr>
            <a:r>
              <a:rPr lang="da-DK" baseline="0" dirty="0" smtClean="0"/>
              <a:t>Planlægning</a:t>
            </a:r>
          </a:p>
          <a:p>
            <a:pPr marL="171450" indent="-171450">
              <a:buFontTx/>
              <a:buChar char="-"/>
            </a:pPr>
            <a:endParaRPr lang="da-DK" baseline="0" dirty="0" smtClean="0"/>
          </a:p>
          <a:p>
            <a:r>
              <a:rPr lang="da-DK" dirty="0" smtClean="0"/>
              <a:t>1. proces: Opbyg</a:t>
            </a:r>
            <a:r>
              <a:rPr lang="da-DK" baseline="0" dirty="0" smtClean="0"/>
              <a:t> en relation til personen, der bygger på respekt og samarbejde via en række personcentrerede værktøjer og strategier.</a:t>
            </a:r>
          </a:p>
          <a:p>
            <a:r>
              <a:rPr lang="da-DK" baseline="0" dirty="0" smtClean="0"/>
              <a:t>Enhver MI-kontakt begynder med at etablere en arbejdsrelation. Relationen skaber et mønster og en ramme for hvordan behandler og personen kan arbejde med indholdsmæssige i samtalen. Her er det vigtigt at skabe en relation og et kommunikationsmønster præget af tilstrækkelig psykologisk tryghed, så personen er i stand til at reflektere over sin situation. I denne fase tager personen selv sagen op eller også beder behandleren om lov til at tage sagen op. </a:t>
            </a:r>
            <a:r>
              <a:rPr lang="da-DK" baseline="0" dirty="0" err="1" smtClean="0"/>
              <a:t>Lytteteknikken</a:t>
            </a:r>
            <a:r>
              <a:rPr lang="da-DK" baseline="0" dirty="0" smtClean="0"/>
              <a:t> er nøglen her. </a:t>
            </a:r>
          </a:p>
          <a:p>
            <a:r>
              <a:rPr lang="da-DK" baseline="0" dirty="0" smtClean="0"/>
              <a:t>Næste proces handler om at afklare målet for samtalen og skabe fokus – hvad skal samtalen handle om og hvad er det for en forandring, der er målet for samtalen? Her forhandler man med hinanden om hvad vi skal og hvilken vej klienten er interesseret i at gå?</a:t>
            </a:r>
          </a:p>
          <a:p>
            <a:r>
              <a:rPr lang="da-DK" baseline="0" dirty="0" smtClean="0"/>
              <a:t>Husk når man giver information skal denne være ”ren”. Altså fri for skjulte dagsordener og hemmelige målsætninger. Det kan evt. være en hjælp at opstille en menu med forskellige valgmuligheder – veje til forandringen og så herefter spørge </a:t>
            </a:r>
            <a:r>
              <a:rPr lang="da-DK" i="1" baseline="0" dirty="0" smtClean="0"/>
              <a:t>hvad vil gerne starte med?</a:t>
            </a:r>
            <a:endParaRPr lang="da-DK" baseline="0" dirty="0" smtClean="0"/>
          </a:p>
          <a:p>
            <a:r>
              <a:rPr lang="da-DK" baseline="0" dirty="0" smtClean="0"/>
              <a:t>Tredje proces består i, at den professionelle fokuserer på at frembringe personens egne argumenter for forandring. Her er fokus på motivationsudsagn/forandringsudsagn, dvs. tanker og følelser som skal styrkes. Her er det vigtigt at bruge refleksioner som svar på forandringsudsagn. Ved at udforske et problemområde vil forståelsen som skabes være mangfoldig og modsætningsfuld. Problemet kan både have gode og dårlige aspekter. Fokuser her på de dele som rummer motivation og tydeliggør her personens motivation. </a:t>
            </a:r>
          </a:p>
          <a:p>
            <a:r>
              <a:rPr lang="da-DK" baseline="0" dirty="0" smtClean="0"/>
              <a:t>I den fjerde og sidste proces fylder oplevelsen af at skulle tage en beslutning mere og mere, og det fører personen over i en aktiv handlingsfase. Interessen for at gøre noget stiger. Nogle gange tager klienten en beslutning på egen hånd, når han føler sig klar til det. Det bliver her behandlerens opgave at spejle og bekræfte beslutningen og tage den med i opsummeringerne. Andre gange må rådgiveren aktivt lægge til rette for at personen skal kunne tage en beslutning om forandring. Sidste proces handler altså om en forandringsplan dvs. at få implementeret sine intentioner. ”Dette her har jeg tænkt mig at gøre”. Her handler ikke så meget om hvorfor en evt. forandring skal ske, men handler snarere om hvordan og hvornår forandringen kan ske.</a:t>
            </a:r>
          </a:p>
          <a:p>
            <a:endParaRPr lang="da-DK"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Man skaper en god og samarbejdende relation (engagering) og finder ud hvad man skal arbejde med (Fokusering). Man spørger så borgeren om hans eller hendes tanker, følelser, ønsker, bekymringer og drømmer – med særlig fokus de ting,</a:t>
            </a:r>
            <a:r>
              <a:rPr lang="nb-NO" baseline="0" dirty="0" smtClean="0"/>
              <a:t> </a:t>
            </a:r>
            <a:r>
              <a:rPr lang="nb-NO" dirty="0" smtClean="0"/>
              <a:t>som giver mere lyst til at</a:t>
            </a:r>
            <a:r>
              <a:rPr lang="nb-NO" baseline="0" dirty="0" smtClean="0"/>
              <a:t> lave</a:t>
            </a:r>
            <a:r>
              <a:rPr lang="nb-NO" dirty="0" smtClean="0"/>
              <a:t> en endring (fremkaldelse). Til slut lægger man en plan for hvordan ændringen skal ske (Planlægning).</a:t>
            </a:r>
          </a:p>
          <a:p>
            <a:endParaRPr lang="nb-NO" dirty="0" smtClean="0"/>
          </a:p>
          <a:p>
            <a:r>
              <a:rPr lang="nb-NO" baseline="0" dirty="0" smtClean="0"/>
              <a:t>I en vis forstand opstår disse processer i den rækkefølge som de er beskrevet i. Da de fire processer både er sekventielle (foregår i en bestemt rækkefølge) og gentagne, har Miller og Rollnick valgt at repræsentere dem som trappetrin. Hver efterfølgende proces bygger på de foregående, som fortsat løber under de efterfølgende som et fundament. I løbet af en samtale eller en sag kan man gå op og ned ad trappen og vende tilbage til et tidligere trin, der kræver fornyet opmærksomhed. Processerne skal også ses som en hjælp for den professionelle til at styre og strukturere samtalen – altså hvilken del af motivationsarbejdet man er nået til og bør fokusere på. Er samarbejdet dårligt, og skal fokusere på at opbygge relation? Er der uklarhed om, hvor samtalen bevæger sig hen, og bør man derfor bruge tiden på at finde fokus i fællesskab? Er motivationen lav, og skal man arbejde på at frembringe personens indre motivation? Er motivationen nu stærk, at det næste, der vil kunne hjælpe personen fremad, er at gå i gang med at planlægge forandringen. </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22</a:t>
            </a:fld>
            <a:endParaRPr lang="da-DK" dirty="0"/>
          </a:p>
        </p:txBody>
      </p:sp>
    </p:spTree>
    <p:extLst>
      <p:ext uri="{BB962C8B-B14F-4D97-AF65-F5344CB8AC3E}">
        <p14:creationId xmlns:p14="http://schemas.microsoft.com/office/powerpoint/2010/main" val="24011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Her er de fire processer set fra borgerens perspektiv. </a:t>
            </a:r>
          </a:p>
          <a:p>
            <a:r>
              <a:rPr lang="da-DK" dirty="0" smtClean="0"/>
              <a:t>Engageringsprocessen:</a:t>
            </a:r>
            <a:r>
              <a:rPr lang="da-DK" baseline="0" dirty="0" smtClean="0"/>
              <a:t> I første proces – engageringsprocessen er borgeren optaget af om rådgiveren lytter og forstår. </a:t>
            </a:r>
          </a:p>
          <a:p>
            <a:r>
              <a:rPr lang="da-DK" baseline="0" dirty="0" smtClean="0"/>
              <a:t>Fokuseringsprocessen: I 2. proces er borgeren opmærksom på om han/hun har indflydelse på dagsordenen og afklaring af målet for forløbet.</a:t>
            </a:r>
          </a:p>
          <a:p>
            <a:r>
              <a:rPr lang="da-DK" baseline="0" dirty="0" smtClean="0"/>
              <a:t>Frembringelsesprocessen: I tredje proces er borgeren fokuseret på om rådgiveren lytter til hans/hendes indre motivation og ikke forsøger at overtale/installere </a:t>
            </a:r>
            <a:r>
              <a:rPr lang="da-DK" baseline="0" dirty="0" smtClean="0"/>
              <a:t>motivation.</a:t>
            </a:r>
            <a:endParaRPr lang="da-DK" baseline="0" dirty="0" smtClean="0"/>
          </a:p>
          <a:p>
            <a:r>
              <a:rPr lang="da-DK" baseline="0" dirty="0" smtClean="0"/>
              <a:t>Planlægningsprocessen: I sidste proces er borgeren optaget af beslutningen om forandring og hvis borgeren beslutter sig for forandring om planen er tilpasset borgerens niveau og realistisk og at borgeren føler støtte og opbakning.   </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23</a:t>
            </a:fld>
            <a:endParaRPr lang="da-DK" dirty="0"/>
          </a:p>
        </p:txBody>
      </p:sp>
    </p:spTree>
    <p:extLst>
      <p:ext uri="{BB962C8B-B14F-4D97-AF65-F5344CB8AC3E}">
        <p14:creationId xmlns:p14="http://schemas.microsoft.com/office/powerpoint/2010/main" val="209799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24</a:t>
            </a:fld>
            <a:endParaRPr lang="da-DK" dirty="0"/>
          </a:p>
        </p:txBody>
      </p:sp>
    </p:spTree>
    <p:extLst>
      <p:ext uri="{BB962C8B-B14F-4D97-AF65-F5344CB8AC3E}">
        <p14:creationId xmlns:p14="http://schemas.microsoft.com/office/powerpoint/2010/main" val="3474883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Så er vi kommet til MI-teknikken: MI består af</a:t>
            </a:r>
            <a:r>
              <a:rPr lang="da-DK" baseline="0" dirty="0" smtClean="0"/>
              <a:t> 4</a:t>
            </a:r>
            <a:r>
              <a:rPr lang="da-DK" dirty="0" smtClean="0"/>
              <a:t> samtaletekniske</a:t>
            </a:r>
            <a:r>
              <a:rPr lang="da-DK" baseline="0" dirty="0" smtClean="0"/>
              <a:t> værktøjer som kan bruges til at arbejde personcentreret og styre samtalen strategisk i retning af forandringsudsagn. </a:t>
            </a:r>
          </a:p>
          <a:p>
            <a:endParaRPr lang="da-DK" i="1" baseline="0" dirty="0" smtClean="0"/>
          </a:p>
          <a:p>
            <a:r>
              <a:rPr lang="da-DK" i="1" baseline="0" dirty="0" smtClean="0"/>
              <a:t>Åbne spørgsmål</a:t>
            </a:r>
            <a:r>
              <a:rPr lang="da-DK" baseline="0" dirty="0" smtClean="0"/>
              <a:t>: Åbner for personens perspektiv, tanker, følelser og værdier. Fx hvad vil du gerne have ud af vores møde?</a:t>
            </a:r>
          </a:p>
          <a:p>
            <a:r>
              <a:rPr lang="da-DK" i="1" baseline="0" dirty="0" smtClean="0"/>
              <a:t>Bekræftende udsagn</a:t>
            </a:r>
            <a:r>
              <a:rPr lang="da-DK" baseline="0" dirty="0" smtClean="0"/>
              <a:t>: Bruges til at fremhæve personens indsats, styrker, ressourcer og værdier. Fx du har sendt 6 ansøgninger i denne uge. Du er virkelig determineret.</a:t>
            </a:r>
          </a:p>
          <a:p>
            <a:r>
              <a:rPr lang="da-DK" i="1" baseline="0" dirty="0" smtClean="0"/>
              <a:t>Refleksioner </a:t>
            </a:r>
            <a:r>
              <a:rPr lang="da-DK" i="0" baseline="0" dirty="0" smtClean="0"/>
              <a:t>omhandler at spejle det personen siger – til tider med nye vinkler. Fx jeg vil virkelig gerne have det job – det er vigtigt for dig at komme i job.</a:t>
            </a:r>
          </a:p>
          <a:p>
            <a:r>
              <a:rPr lang="da-DK" i="1" baseline="0" dirty="0" smtClean="0"/>
              <a:t>Opsummeringer: </a:t>
            </a:r>
            <a:r>
              <a:rPr lang="da-DK" i="0" baseline="0" dirty="0" smtClean="0"/>
              <a:t>Fungerer som en opsummering og genfortælling af det sagte. Opsummer det med fremdrift – saml en buket af forandringsudsagn og giv den til personen. </a:t>
            </a:r>
          </a:p>
          <a:p>
            <a:r>
              <a:rPr lang="da-DK" i="0" baseline="0" dirty="0" smtClean="0"/>
              <a:t>Fx Det at få et job er blevet mere og mere vigtigt for dig med tiden. Du har din tvivl, om det kan lade sig gøre pga. din alder og jobmarkedet, men nogle af de ting, der gør, at du vil gøre et forsøg, er…</a:t>
            </a:r>
            <a:endParaRPr lang="da-DK" i="1" baseline="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25</a:t>
            </a:fld>
            <a:endParaRPr lang="da-DK" dirty="0"/>
          </a:p>
        </p:txBody>
      </p:sp>
    </p:spTree>
    <p:extLst>
      <p:ext uri="{BB962C8B-B14F-4D97-AF65-F5344CB8AC3E}">
        <p14:creationId xmlns:p14="http://schemas.microsoft.com/office/powerpoint/2010/main" val="2237714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Nu går vi så lidt mere i dybden med første samtaleteknik åbne spørgsmål. </a:t>
            </a:r>
          </a:p>
          <a:p>
            <a:endParaRPr lang="da-DK" dirty="0" smtClean="0"/>
          </a:p>
          <a:p>
            <a:r>
              <a:rPr lang="da-DK" sz="1200" dirty="0" smtClean="0"/>
              <a:t>Åbne spørgsmål er spørgsmål, som man ikke kan svare ja eller nej til. De aktiverer fortælleren, og de giver uddybende svar </a:t>
            </a:r>
          </a:p>
          <a:p>
            <a:endParaRPr lang="da-DK" sz="1200" dirty="0" smtClean="0"/>
          </a:p>
          <a:p>
            <a:r>
              <a:rPr lang="da-DK" sz="1200" dirty="0" smtClean="0"/>
              <a:t>Eksempler på åbne spørgsmål: </a:t>
            </a:r>
          </a:p>
          <a:p>
            <a:r>
              <a:rPr lang="da-DK" sz="1200" dirty="0" smtClean="0"/>
              <a:t>”Hvordan kunne din forandring se ud?”</a:t>
            </a:r>
          </a:p>
          <a:p>
            <a:r>
              <a:rPr lang="da-DK" sz="1200" dirty="0" smtClean="0"/>
              <a:t>”Hvad har du tidl. forsøgt?”</a:t>
            </a:r>
          </a:p>
          <a:p>
            <a:r>
              <a:rPr lang="da-DK" sz="1200" dirty="0" smtClean="0"/>
              <a:t>”Hvilke tanker har du gjort dig om livet med eller uden medicin?”</a:t>
            </a:r>
            <a:endParaRPr lang="da-DK" dirty="0" smtClean="0"/>
          </a:p>
          <a:p>
            <a:endParaRPr lang="da-DK" dirty="0" smtClean="0"/>
          </a:p>
          <a:p>
            <a:r>
              <a:rPr lang="da-DK" dirty="0" smtClean="0"/>
              <a:t>Et ÅS har ikke et afgrænset svar, inviterer til en fortælling og redegørelse. Der findes altså ingen rigtige eller forkerte svar på åbne</a:t>
            </a:r>
            <a:r>
              <a:rPr lang="da-DK" baseline="0" dirty="0" smtClean="0"/>
              <a:t> spørgsmål. ÅS skal man også være påpasselig med at stille for mange af, da det kan virke invaliderende, idet man blotter sig, deler sit indre. Derfor er det vigtigt at følge ÅS op med refleksioner. To refleksioner til 1 spørgsmål er reglen. </a:t>
            </a:r>
          </a:p>
          <a:p>
            <a:r>
              <a:rPr lang="da-DK" baseline="0" dirty="0" smtClean="0"/>
              <a:t>Men ÅS er en effektiv metode til at få personen til selv at udforske sine tanker, følelser og opfattelser. </a:t>
            </a:r>
            <a:br>
              <a:rPr lang="da-DK" baseline="0" dirty="0" smtClean="0"/>
            </a:b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26</a:t>
            </a:fld>
            <a:endParaRPr lang="da-DK" dirty="0"/>
          </a:p>
        </p:txBody>
      </p:sp>
    </p:spTree>
    <p:extLst>
      <p:ext uri="{BB962C8B-B14F-4D97-AF65-F5344CB8AC3E}">
        <p14:creationId xmlns:p14="http://schemas.microsoft.com/office/powerpoint/2010/main" val="3710872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Så har vi de lukkede</a:t>
            </a:r>
            <a:r>
              <a:rPr lang="da-DK" baseline="0" dirty="0" smtClean="0"/>
              <a:t> </a:t>
            </a:r>
            <a:r>
              <a:rPr lang="da-DK" dirty="0" smtClean="0"/>
              <a:t>spørgsmål: </a:t>
            </a:r>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r>
              <a:rPr lang="da-DK" sz="1200" dirty="0" smtClean="0"/>
              <a:t>Lukkede spørgsmål giver få </a:t>
            </a:r>
          </a:p>
          <a:p>
            <a:r>
              <a:rPr lang="da-DK" sz="1200" dirty="0" smtClean="0"/>
              <a:t>svaralternativer, som sjældent leder samtalen videre</a:t>
            </a:r>
          </a:p>
          <a:p>
            <a:endParaRPr lang="da-DK" sz="1200" dirty="0" smtClean="0"/>
          </a:p>
          <a:p>
            <a:r>
              <a:rPr lang="da-DK" sz="1200" dirty="0" smtClean="0"/>
              <a:t>Begynder oftest med:</a:t>
            </a:r>
          </a:p>
          <a:p>
            <a:r>
              <a:rPr lang="da-DK" sz="1200" dirty="0" smtClean="0"/>
              <a:t>”Har du….?”</a:t>
            </a:r>
          </a:p>
          <a:p>
            <a:r>
              <a:rPr lang="da-DK" sz="1200" dirty="0" smtClean="0"/>
              <a:t>”Ved du….?”</a:t>
            </a:r>
          </a:p>
          <a:p>
            <a:r>
              <a:rPr lang="da-DK" sz="1200" dirty="0" smtClean="0"/>
              <a:t>”Kan du….?”</a:t>
            </a:r>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Sådan et spørgsmål er som regel lavet for at hente et bestemt</a:t>
            </a:r>
            <a:r>
              <a:rPr lang="da-DK" baseline="0" dirty="0" smtClean="0"/>
              <a:t> svar frem. Pointen med et lukket spørgsmål er, at der findes et afgrænset svar, et rigtigt svar og det er dette intervieweren er ude efter. Lukket spørgsmål er derfor præget af den som spørger. Det er spørgeren som definerer, hvad som er relevant og som former spørgsmålet for at kortlægge de faktorer som hun har valgt ud. Kortlægninger indeholder ofte lukkede spørgsmål. Udspørgninger og forhør består også af mange lukkede spørgsmål. Fordele og ulemper ved lukkede spørgsmål: De er præcise og giver intervieweren høj grad af kontrol, men det kan samtidig være ubehageligt at blive udsat for dem. Den som bliver spurgt kan let føle sig presset eller ikke få fremsagt det han egentlig mener og derved føle sig passiviseret, fordi man i sådan en samtale havner i en position, hvor man bare venter på næste spørgsmål – og det er virkeligt vanskeligt at være klientcentreret eftersom spørgsmålene udelukket tager udgangspunkt i rådgiverens tanker og problemstillinger. Det er enklere at vise respekt og empati gennem åbne spørgsmål. I MI samtaler bør man derfor bruge så mange ÅS som muligt, eftersom det er fortælleren som skal præge fortællingen. </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27</a:t>
            </a:fld>
            <a:endParaRPr lang="da-DK" dirty="0"/>
          </a:p>
        </p:txBody>
      </p:sp>
    </p:spTree>
    <p:extLst>
      <p:ext uri="{BB962C8B-B14F-4D97-AF65-F5344CB8AC3E}">
        <p14:creationId xmlns:p14="http://schemas.microsoft.com/office/powerpoint/2010/main" val="2887351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Læs</a:t>
            </a:r>
            <a:r>
              <a:rPr lang="da-DK" baseline="0" dirty="0" smtClean="0"/>
              <a:t> sætninger op.</a:t>
            </a:r>
          </a:p>
          <a:p>
            <a:endParaRPr lang="da-DK" baseline="0" dirty="0" smtClean="0"/>
          </a:p>
          <a:p>
            <a:r>
              <a:rPr lang="da-DK" baseline="0" dirty="0" smtClean="0"/>
              <a:t>Personlig hygiejne: </a:t>
            </a:r>
          </a:p>
          <a:p>
            <a:r>
              <a:rPr lang="da-DK" baseline="0" dirty="0" smtClean="0"/>
              <a:t>Hvorfor går du ikke i bad? Anklagende/direkte – åbent spørgsmål</a:t>
            </a:r>
          </a:p>
          <a:p>
            <a:r>
              <a:rPr lang="da-DK" baseline="0" dirty="0" smtClean="0"/>
              <a:t>Ved du godt at du lugter? Ubehageligt spørgsmål – lukket spørgsmål</a:t>
            </a:r>
          </a:p>
          <a:p>
            <a:r>
              <a:rPr lang="da-DK" baseline="0" dirty="0" smtClean="0"/>
              <a:t>Hvordan ville det være at tale om din hygiejne? God måde at få åbent op for et følsomt emne – åbent spørgsmål</a:t>
            </a:r>
          </a:p>
          <a:p>
            <a:r>
              <a:rPr lang="da-DK" baseline="0" dirty="0" smtClean="0"/>
              <a:t>Kan du selv vaske dig? Lukket men hjælpsomt</a:t>
            </a:r>
          </a:p>
          <a:p>
            <a:r>
              <a:rPr lang="da-DK" baseline="0" dirty="0" smtClean="0"/>
              <a:t>Har du været i bad? Neutralt, men med lille negativ klang</a:t>
            </a:r>
          </a:p>
          <a:p>
            <a:r>
              <a:rPr lang="da-DK" baseline="0" dirty="0" smtClean="0"/>
              <a:t>Hvad kunne hjælpe dig til at komme i bad? Hjælpsomt – åbent</a:t>
            </a:r>
          </a:p>
          <a:p>
            <a:r>
              <a:rPr lang="da-DK" baseline="0" dirty="0" smtClean="0"/>
              <a:t>Har du købt noget sæbe? Lukket </a:t>
            </a:r>
          </a:p>
          <a:p>
            <a:endParaRPr lang="da-DK" baseline="0" dirty="0" smtClean="0"/>
          </a:p>
          <a:p>
            <a:r>
              <a:rPr lang="da-DK" baseline="0" dirty="0" smtClean="0"/>
              <a:t>At stoppe med at ryge. </a:t>
            </a:r>
          </a:p>
          <a:p>
            <a:r>
              <a:rPr lang="da-DK" baseline="0" dirty="0" smtClean="0"/>
              <a:t>Synes du ikke det er på tide at du stopper med at ryge?</a:t>
            </a:r>
          </a:p>
          <a:p>
            <a:r>
              <a:rPr lang="da-DK" baseline="0" dirty="0" smtClean="0"/>
              <a:t>Hvilke overvejelser har du gjort dig ift. at stoppe? Åbent</a:t>
            </a:r>
          </a:p>
          <a:p>
            <a:r>
              <a:rPr lang="da-DK" baseline="0" dirty="0" smtClean="0"/>
              <a:t>Ryger du? Lukket</a:t>
            </a:r>
          </a:p>
          <a:p>
            <a:r>
              <a:rPr lang="da-DK" baseline="0" dirty="0" smtClean="0"/>
              <a:t>Er folk ikke træt af at du ryger? Lukket</a:t>
            </a:r>
          </a:p>
          <a:p>
            <a:r>
              <a:rPr lang="da-DK" baseline="0" dirty="0" smtClean="0"/>
              <a:t>Hvad skal der til for at du stopper? Åbent</a:t>
            </a:r>
          </a:p>
          <a:p>
            <a:r>
              <a:rPr lang="da-DK" baseline="0" dirty="0" smtClean="0"/>
              <a:t>Har du tænkt dig at stoppe? Lukket</a:t>
            </a:r>
          </a:p>
          <a:p>
            <a:r>
              <a:rPr lang="da-DK" baseline="0" dirty="0" smtClean="0"/>
              <a:t>Hvordan kan vi hjælpe dig til at få stoppet? Åbent</a:t>
            </a:r>
          </a:p>
          <a:p>
            <a:r>
              <a:rPr lang="da-DK" baseline="0" dirty="0" smtClean="0"/>
              <a:t>Har du brug for akut hjælp til at få stoppet? Åbent</a:t>
            </a:r>
          </a:p>
          <a:p>
            <a:r>
              <a:rPr lang="da-DK" baseline="0" dirty="0" smtClean="0"/>
              <a:t>Hvad kunne motivere dig til at stoppe? Åbent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28</a:t>
            </a:fld>
            <a:endParaRPr lang="da-DK" dirty="0"/>
          </a:p>
        </p:txBody>
      </p:sp>
    </p:spTree>
    <p:extLst>
      <p:ext uri="{BB962C8B-B14F-4D97-AF65-F5344CB8AC3E}">
        <p14:creationId xmlns:p14="http://schemas.microsoft.com/office/powerpoint/2010/main" val="3265371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Hvordan har du det i dag?</a:t>
            </a:r>
          </a:p>
          <a:p>
            <a:r>
              <a:rPr lang="da-DK" dirty="0" smtClean="0"/>
              <a:t>Hvilke følelser og tanker løber</a:t>
            </a:r>
            <a:r>
              <a:rPr lang="da-DK" baseline="0" dirty="0" smtClean="0"/>
              <a:t> igennem dig lige nu?</a:t>
            </a:r>
            <a:endParaRPr lang="da-DK" dirty="0" smtClean="0"/>
          </a:p>
          <a:p>
            <a:endParaRPr lang="da-DK" dirty="0" smtClean="0"/>
          </a:p>
          <a:p>
            <a:r>
              <a:rPr lang="da-DK" dirty="0" smtClean="0"/>
              <a:t>Hvordan</a:t>
            </a:r>
            <a:r>
              <a:rPr lang="da-DK" baseline="0" dirty="0" smtClean="0"/>
              <a:t> ser din familiesituation ud?</a:t>
            </a:r>
          </a:p>
          <a:p>
            <a:r>
              <a:rPr lang="da-DK" baseline="0" dirty="0" smtClean="0"/>
              <a:t>Hvad er din ægteskabelige situation?</a:t>
            </a:r>
          </a:p>
          <a:p>
            <a:endParaRPr lang="da-DK" baseline="0" dirty="0" smtClean="0"/>
          </a:p>
          <a:p>
            <a:r>
              <a:rPr lang="da-DK" baseline="0" dirty="0" smtClean="0"/>
              <a:t>Hvordan var din dag i skolen?</a:t>
            </a:r>
          </a:p>
          <a:p>
            <a:r>
              <a:rPr lang="da-DK" baseline="0" dirty="0" smtClean="0"/>
              <a:t>Hvad lavede I skolen </a:t>
            </a:r>
            <a:r>
              <a:rPr lang="da-DK" baseline="0" dirty="0" err="1" smtClean="0"/>
              <a:t>idag</a:t>
            </a:r>
            <a:r>
              <a:rPr lang="da-DK" baseline="0" dirty="0" smtClean="0"/>
              <a:t>?</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29</a:t>
            </a:fld>
            <a:endParaRPr lang="da-DK" dirty="0"/>
          </a:p>
        </p:txBody>
      </p:sp>
    </p:spTree>
    <p:extLst>
      <p:ext uri="{BB962C8B-B14F-4D97-AF65-F5344CB8AC3E}">
        <p14:creationId xmlns:p14="http://schemas.microsoft.com/office/powerpoint/2010/main" val="183366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Men</a:t>
            </a:r>
            <a:r>
              <a:rPr lang="da-DK" baseline="0" dirty="0" smtClean="0"/>
              <a:t> inden vi starter vil vi gerne invitere jer til at teste hvor engagerede I er ift. at få noget ud af i dag og denne uddannelse. </a:t>
            </a:r>
            <a:endParaRPr lang="da-DK" dirty="0" smtClean="0"/>
          </a:p>
          <a:p>
            <a:endParaRPr lang="da-DK"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Tiltro: Tiltro til at dette kursus kan berige din praksis</a:t>
            </a:r>
            <a:br>
              <a:rPr lang="da-DK" sz="1200" kern="1200" dirty="0" smtClean="0">
                <a:solidFill>
                  <a:schemeClr val="tx1"/>
                </a:solidFill>
                <a:effectLst/>
                <a:latin typeface="+mn-lt"/>
                <a:ea typeface="+mn-ea"/>
                <a:cs typeface="+mn-cs"/>
              </a:rPr>
            </a:br>
            <a:r>
              <a:rPr lang="da-DK" sz="1200" kern="1200" dirty="0" smtClean="0">
                <a:solidFill>
                  <a:schemeClr val="tx1"/>
                </a:solidFill>
                <a:effectLst/>
                <a:latin typeface="+mn-lt"/>
                <a:ea typeface="+mn-ea"/>
                <a:cs typeface="+mn-cs"/>
              </a:rPr>
              <a:t>Energi: Hvor er du energimæssigt? Lav, sovet dårligt, katten ville ind/ud… høj, jeg er så frisk som jeg kan være</a:t>
            </a:r>
            <a:br>
              <a:rPr lang="da-DK" sz="1200" kern="1200" dirty="0" smtClean="0">
                <a:solidFill>
                  <a:schemeClr val="tx1"/>
                </a:solidFill>
                <a:effectLst/>
                <a:latin typeface="+mn-lt"/>
                <a:ea typeface="+mn-ea"/>
                <a:cs typeface="+mn-cs"/>
              </a:rPr>
            </a:br>
            <a:r>
              <a:rPr lang="da-DK" sz="1200" kern="1200" dirty="0" smtClean="0">
                <a:solidFill>
                  <a:schemeClr val="tx1"/>
                </a:solidFill>
                <a:effectLst/>
                <a:latin typeface="+mn-lt"/>
                <a:ea typeface="+mn-ea"/>
                <a:cs typeface="+mn-cs"/>
              </a:rPr>
              <a:t>Vigtighed: Hvor vigtigt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er det</a:t>
            </a:r>
            <a:r>
              <a:rPr lang="da-DK" sz="1200" kern="1200" baseline="0" dirty="0" smtClean="0">
                <a:solidFill>
                  <a:schemeClr val="tx1"/>
                </a:solidFill>
                <a:effectLst/>
                <a:latin typeface="+mn-lt"/>
                <a:ea typeface="+mn-ea"/>
                <a:cs typeface="+mn-cs"/>
              </a:rPr>
              <a:t> at lære,</a:t>
            </a:r>
            <a:r>
              <a:rPr lang="da-DK" sz="1200" kern="1200" dirty="0" smtClean="0">
                <a:solidFill>
                  <a:schemeClr val="tx1"/>
                </a:solidFill>
                <a:effectLst/>
                <a:latin typeface="+mn-lt"/>
                <a:ea typeface="+mn-ea"/>
                <a:cs typeface="+mn-cs"/>
              </a:rPr>
              <a:t> træne, og</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udvikle dine eksisterende samtaleteknikker?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a:t>
            </a:fld>
            <a:endParaRPr lang="da-DK" dirty="0"/>
          </a:p>
        </p:txBody>
      </p:sp>
    </p:spTree>
    <p:extLst>
      <p:ext uri="{BB962C8B-B14F-4D97-AF65-F5344CB8AC3E}">
        <p14:creationId xmlns:p14="http://schemas.microsoft.com/office/powerpoint/2010/main" val="398544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marL="0" indent="0">
              <a:buNone/>
            </a:pPr>
            <a:r>
              <a:rPr lang="da-DK" baseline="0" dirty="0" smtClean="0"/>
              <a:t>Bekræftelser handler om at anerkende en persons forsøg på at lave en forandring, både </a:t>
            </a:r>
            <a:r>
              <a:rPr lang="da-DK" baseline="0" dirty="0" err="1" smtClean="0"/>
              <a:t>successerne</a:t>
            </a:r>
            <a:r>
              <a:rPr lang="da-DK" baseline="0" dirty="0" smtClean="0"/>
              <a:t> og frustrationerne. Bekræftelser handler ikke om at tage parti, så man behøver ikke at være enig i eller bifalde personens valg. Som behandler bør man bekræfte på de tanker og følelser som personen har omk. det at lave en forandring. Dette kan gøres i form af støtte, anerkendelse og forståelse. Bekræft gerne på borgerens forsøg, indsats, ressourcer, værdier og forandringsudsagn. Bekræftelse kan være med til at give klienten en større sammenhæng og positive følelser omkring det at lave vanskelige forandringer.</a:t>
            </a:r>
          </a:p>
          <a:p>
            <a:pPr marL="0" indent="0">
              <a:buNone/>
            </a:pPr>
            <a:r>
              <a:rPr lang="da-DK" baseline="0" dirty="0" smtClean="0"/>
              <a:t>Refleksiv lytning kan i  sig selv være bekræftende, men direkte bekræftelser har også en vigtig og central rolle. Det vil være med til at opbygge, styrke og konsolidere forandring.</a:t>
            </a:r>
            <a:endParaRPr lang="da-DK" dirty="0" smtClean="0"/>
          </a:p>
          <a:p>
            <a:endParaRPr lang="da-DK" dirty="0" smtClean="0"/>
          </a:p>
          <a:p>
            <a:r>
              <a:rPr lang="da-DK" dirty="0" smtClean="0"/>
              <a:t>”Jeg forstår hvor hårdt, det må have</a:t>
            </a:r>
            <a:r>
              <a:rPr lang="da-DK" baseline="0" dirty="0" smtClean="0"/>
              <a:t> været for dig at beslutte at komme her. Du tog et stort skridt. </a:t>
            </a:r>
          </a:p>
          <a:p>
            <a:r>
              <a:rPr lang="da-DK" baseline="0" dirty="0" smtClean="0"/>
              <a:t>Jeg synes det er stærkt at du ønsker at gøre noget aktivt for at løse dette problem.</a:t>
            </a:r>
          </a:p>
          <a:p>
            <a:r>
              <a:rPr lang="da-DK" baseline="0" dirty="0" smtClean="0"/>
              <a:t>Du viser dig modig ved at svare på dette svære spørgsmål. Du vovede at tage tyren ved hornene. </a:t>
            </a:r>
          </a:p>
          <a:p>
            <a:r>
              <a:rPr lang="da-DK" baseline="0" dirty="0" smtClean="0"/>
              <a:t>Det er et godt forslag.” </a:t>
            </a:r>
          </a:p>
          <a:p>
            <a:endParaRPr lang="da-DK" baseline="0" dirty="0" smtClean="0"/>
          </a:p>
          <a:p>
            <a:pPr marL="0" indent="0">
              <a:buNone/>
            </a:pPr>
            <a:r>
              <a:rPr lang="da-DK" b="1" dirty="0" smtClean="0"/>
              <a:t>Bekræftelse handler om at:</a:t>
            </a:r>
            <a:endParaRPr lang="da-DK" dirty="0" smtClean="0"/>
          </a:p>
          <a:p>
            <a:r>
              <a:rPr lang="da-DK" dirty="0" smtClean="0"/>
              <a:t>Vise personen respekt som menneske</a:t>
            </a:r>
          </a:p>
          <a:p>
            <a:r>
              <a:rPr lang="da-DK" dirty="0" smtClean="0"/>
              <a:t>Respektere deres værdier</a:t>
            </a:r>
          </a:p>
          <a:p>
            <a:r>
              <a:rPr lang="da-DK" dirty="0" smtClean="0"/>
              <a:t>Respektere deres kampe</a:t>
            </a:r>
          </a:p>
          <a:p>
            <a:r>
              <a:rPr lang="da-DK" dirty="0" smtClean="0"/>
              <a:t>Respektere deres følelser</a:t>
            </a:r>
          </a:p>
          <a:p>
            <a:r>
              <a:rPr lang="da-DK" dirty="0" smtClean="0"/>
              <a:t>Hjælpe personen til at se sig selv som ressourcefuld</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30</a:t>
            </a:fld>
            <a:endParaRPr lang="da-DK" dirty="0"/>
          </a:p>
        </p:txBody>
      </p:sp>
    </p:spTree>
    <p:extLst>
      <p:ext uri="{BB962C8B-B14F-4D97-AF65-F5344CB8AC3E}">
        <p14:creationId xmlns:p14="http://schemas.microsoft.com/office/powerpoint/2010/main" val="209003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Vis de første 3 minutter. </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31</a:t>
            </a:fld>
            <a:endParaRPr lang="da-DK" dirty="0"/>
          </a:p>
        </p:txBody>
      </p:sp>
    </p:spTree>
    <p:extLst>
      <p:ext uri="{BB962C8B-B14F-4D97-AF65-F5344CB8AC3E}">
        <p14:creationId xmlns:p14="http://schemas.microsoft.com/office/powerpoint/2010/main" val="615512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32</a:t>
            </a:fld>
            <a:endParaRPr lang="da-DK" dirty="0"/>
          </a:p>
        </p:txBody>
      </p:sp>
    </p:spTree>
    <p:extLst>
      <p:ext uri="{BB962C8B-B14F-4D97-AF65-F5344CB8AC3E}">
        <p14:creationId xmlns:p14="http://schemas.microsoft.com/office/powerpoint/2010/main" val="332618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dirty="0" smtClean="0"/>
              <a:t>Louise tager slide 32-41</a:t>
            </a:r>
          </a:p>
          <a:p>
            <a:r>
              <a:rPr lang="da-DK" dirty="0" smtClean="0"/>
              <a:t>Er tredje grundsten</a:t>
            </a:r>
            <a:r>
              <a:rPr lang="da-DK" baseline="0" dirty="0" smtClean="0"/>
              <a:t> i MI-teknikken. </a:t>
            </a:r>
          </a:p>
          <a:p>
            <a:endParaRPr lang="da-DK" baseline="0" dirty="0" smtClean="0"/>
          </a:p>
          <a:p>
            <a:r>
              <a:rPr lang="da-DK" baseline="0" dirty="0" smtClean="0"/>
              <a:t>Her skelnes ml. to typer af refleksioner: simple og komplekse refleksioner. Simple refleksioner er stabiliserende. Konkret viser dette sig ved at man overfor personen deler det sagte med samme ord eller med synonym eller lignende ord. Refleksioner virker bekræftende og formidler accept. De er et udtryk for at behandleren følger med i samtalen og en opmuntring til at klienten kan berette videre. Eks. på simpel refleksion. Søren. ”Jeg er virkelig træt, jeg sov så dårligt i nat. Behandler: Du sov dårligt i nat. </a:t>
            </a:r>
          </a:p>
          <a:p>
            <a:endParaRPr lang="da-DK" baseline="0" dirty="0" smtClean="0"/>
          </a:p>
          <a:p>
            <a:r>
              <a:rPr lang="da-DK" baseline="0" dirty="0" smtClean="0"/>
              <a:t>Ved komplekse refleksioner reflekterer man på en underliggende mening. Tolkning af det som bliver sagt, hvilket kan bidrage til mere udforskning. Man løfter så at sige noget frem som klienten ikke har sagt, men kunnet have sagt. </a:t>
            </a:r>
          </a:p>
          <a:p>
            <a:r>
              <a:rPr lang="da-DK" baseline="0" dirty="0" smtClean="0"/>
              <a:t>Samme eksempel som før. ”Jeg er virkelig træt, jeg sov så dårligt i nat. Svar: Noget du grubler over, holdte dig vågen i nat. </a:t>
            </a:r>
          </a:p>
          <a:p>
            <a:endParaRPr lang="da-DK" baseline="0" dirty="0" smtClean="0"/>
          </a:p>
          <a:p>
            <a:r>
              <a:rPr lang="da-DK" baseline="0" dirty="0" smtClean="0"/>
              <a:t>Simple refleksioner er gode at bruge i starten hvor man ikke kender personen særlig godt, og når du relationen er mere tryg kan man begynde med de komplekse refleksioner.</a:t>
            </a:r>
          </a:p>
          <a:p>
            <a:endParaRPr lang="da-DK" baseline="0" dirty="0" smtClean="0"/>
          </a:p>
          <a:p>
            <a:r>
              <a:rPr lang="da-DK" sz="1200" dirty="0" smtClean="0"/>
              <a:t>Refleksioner kan bruges til at opmuntre klienten til at blive ved med at undersøge et emne</a:t>
            </a:r>
          </a:p>
          <a:p>
            <a:r>
              <a:rPr lang="da-DK" sz="1200" dirty="0" smtClean="0"/>
              <a:t>Refleksioner kan tage form som gentagelser, </a:t>
            </a:r>
            <a:r>
              <a:rPr lang="da-DK" sz="1200" dirty="0" err="1" smtClean="0"/>
              <a:t>omformuleringer</a:t>
            </a:r>
            <a:r>
              <a:rPr lang="da-DK" sz="1200" dirty="0" smtClean="0"/>
              <a:t> eller hypoteser</a:t>
            </a:r>
          </a:p>
          <a:p>
            <a:r>
              <a:rPr lang="da-DK" sz="1200" dirty="0" smtClean="0"/>
              <a:t>OBS! For at kunne reflektere/spejle er det vigtigt at behandleren formår at lytte og udtrykke sig på en måde der får den anden til at føle sig anerkendt og accepteret. (Refleksioner er ikke spørgsmål)</a:t>
            </a:r>
          </a:p>
          <a:p>
            <a:endParaRPr lang="da-DK" baseline="0" dirty="0" smtClean="0"/>
          </a:p>
          <a:p>
            <a:r>
              <a:rPr lang="da-DK" baseline="0" dirty="0" smtClean="0"/>
              <a:t>Komplekse refleksioner (rettet mod forandring)</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33</a:t>
            </a:fld>
            <a:endParaRPr lang="da-DK" dirty="0"/>
          </a:p>
        </p:txBody>
      </p:sp>
    </p:spTree>
    <p:extLst>
      <p:ext uri="{BB962C8B-B14F-4D97-AF65-F5344CB8AC3E}">
        <p14:creationId xmlns:p14="http://schemas.microsoft.com/office/powerpoint/2010/main" val="2265019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Simple refleksioner</a:t>
            </a:r>
            <a:r>
              <a:rPr lang="da-DK" baseline="0" dirty="0" smtClean="0"/>
              <a:t> relaterer sig til, hvad du kan se over overfladen og komplekse refleksioner indeholder et gæt om, hvad der gemmer sig under overfladen. </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34</a:t>
            </a:fld>
            <a:endParaRPr lang="da-DK" dirty="0"/>
          </a:p>
        </p:txBody>
      </p:sp>
    </p:spTree>
    <p:extLst>
      <p:ext uri="{BB962C8B-B14F-4D97-AF65-F5344CB8AC3E}">
        <p14:creationId xmlns:p14="http://schemas.microsoft.com/office/powerpoint/2010/main" val="1489063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35</a:t>
            </a:fld>
            <a:endParaRPr lang="da-DK" dirty="0"/>
          </a:p>
        </p:txBody>
      </p:sp>
    </p:spTree>
    <p:extLst>
      <p:ext uri="{BB962C8B-B14F-4D97-AF65-F5344CB8AC3E}">
        <p14:creationId xmlns:p14="http://schemas.microsoft.com/office/powerpoint/2010/main" val="292138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36</a:t>
            </a:fld>
            <a:endParaRPr lang="da-DK" dirty="0"/>
          </a:p>
        </p:txBody>
      </p:sp>
    </p:spTree>
    <p:extLst>
      <p:ext uri="{BB962C8B-B14F-4D97-AF65-F5344CB8AC3E}">
        <p14:creationId xmlns:p14="http://schemas.microsoft.com/office/powerpoint/2010/main" val="362596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1) Kan bidrage til mere udforskning.</a:t>
            </a:r>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2) (udvikler diskrepans) eks. ”Du er ked af, at du drikker når du har din søn. </a:t>
            </a:r>
          </a:p>
          <a:p>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3) (kan fungere som en katalysator for en ny tankegang.</a:t>
            </a:r>
            <a:r>
              <a:rPr lang="da-DK" baseline="0" dirty="0" smtClean="0"/>
              <a:t> Hensigten er at fremkalde den anden side af ambivalensen.</a:t>
            </a:r>
            <a:endParaRPr lang="da-DK" dirty="0" smtClean="0"/>
          </a:p>
          <a:p>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4) (tydeliggør ambivalens, forstærker forandringssprog). Denne type anerkender</a:t>
            </a:r>
            <a:r>
              <a:rPr lang="da-DK" baseline="0" dirty="0" smtClean="0"/>
              <a:t> status quo udsagnet og integrerer det med tidligere udtrykte forandringsudsagn. </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37</a:t>
            </a:fld>
            <a:endParaRPr lang="da-DK" dirty="0"/>
          </a:p>
        </p:txBody>
      </p:sp>
    </p:spTree>
    <p:extLst>
      <p:ext uri="{BB962C8B-B14F-4D97-AF65-F5344CB8AC3E}">
        <p14:creationId xmlns:p14="http://schemas.microsoft.com/office/powerpoint/2010/main" val="49720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38</a:t>
            </a:fld>
            <a:endParaRPr lang="da-DK" dirty="0"/>
          </a:p>
        </p:txBody>
      </p:sp>
    </p:spTree>
    <p:extLst>
      <p:ext uri="{BB962C8B-B14F-4D97-AF65-F5344CB8AC3E}">
        <p14:creationId xmlns:p14="http://schemas.microsoft.com/office/powerpoint/2010/main" val="1542616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228600" indent="-228600">
              <a:buAutoNum type="arabicParenR"/>
            </a:pPr>
            <a:r>
              <a:rPr lang="da-DK" dirty="0" smtClean="0"/>
              <a:t>At skabe oversigt over et område i personens fortælling.</a:t>
            </a:r>
            <a:r>
              <a:rPr lang="da-DK" baseline="0" dirty="0" smtClean="0"/>
              <a:t> </a:t>
            </a:r>
            <a:r>
              <a:rPr lang="da-DK" dirty="0" smtClean="0"/>
              <a:t>Hermed en af opsummeringens</a:t>
            </a:r>
            <a:r>
              <a:rPr lang="da-DK" baseline="0" dirty="0" smtClean="0"/>
              <a:t> vigtigste funktioner, den er strukturerende, en fortælling kan tit være associerende, blander detaljer og principper sammen, kan indeholde lange sidespor og irrelevante sekvenser. Selve hovedessensen kan forsvinde i alt dette. En god opsummeringer giver dermed oversigt og tydelighed. </a:t>
            </a:r>
          </a:p>
          <a:p>
            <a:pPr marL="228600" indent="-228600">
              <a:buAutoNum type="arabicParenR"/>
            </a:pPr>
            <a:r>
              <a:rPr lang="da-DK" baseline="0" dirty="0" smtClean="0"/>
              <a:t>Støtter og bygger op om personens udforskningsproces. Opsummeringer minder om referater, så når fortælleren accepterer en opsummering, bekræftes på en måde også opsummeringen som et referat af det som er blevet sagt. Indholdet accepteres og udforskningsprocessen kan fortsætte.</a:t>
            </a:r>
          </a:p>
          <a:p>
            <a:pPr marL="228600" indent="-228600">
              <a:buAutoNum type="arabicParenR"/>
            </a:pPr>
            <a:r>
              <a:rPr lang="da-DK" baseline="0" dirty="0" smtClean="0"/>
              <a:t>Kan bruges til at skifte tema – ”sceneskift”. Efter en opsummering kan behandleren påvirke hvordan samtalen kan føres videre, ved at vende tilbage til samme tema, tage et tidl. tema op eller vælge et nyt. </a:t>
            </a:r>
          </a:p>
          <a:p>
            <a:pPr marL="228600" indent="-228600">
              <a:buAutoNum type="arabicParenR"/>
            </a:pPr>
            <a:r>
              <a:rPr lang="da-DK" baseline="0" dirty="0" smtClean="0"/>
              <a:t>Kan forstærke hvad personen har sagt (I den ordstrøm, som udgør fortællingen er nogle ting mere væsentlige end andre, og det er de elementer, som skal tages med i processen for at drive ændringsarbejdet videre. </a:t>
            </a:r>
          </a:p>
          <a:p>
            <a:pPr marL="228600" indent="-228600">
              <a:buAutoNum type="arabicParenR"/>
            </a:pPr>
            <a:r>
              <a:rPr lang="da-DK" baseline="0" dirty="0" smtClean="0"/>
              <a:t>Pauseskabende: Klienten får tid til at tænke sig om, og forberede sig på næste sekvens i samtalen. </a:t>
            </a:r>
          </a:p>
          <a:p>
            <a:pPr marL="228600" indent="-228600">
              <a:buAutoNum type="arabicParenR"/>
            </a:pPr>
            <a:r>
              <a:rPr lang="da-DK" baseline="0" dirty="0" smtClean="0"/>
              <a:t>Virke som milepæle. Store opsummeringer, som indebærer at rådgiveren samler momenter og dele fra en større samtalesekvens, som giver et overordnet billede af situationen, og kan virke som en platform for en beslutning. ”Nu er vi enige om at vi står her”.</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39</a:t>
            </a:fld>
            <a:endParaRPr lang="da-DK" dirty="0"/>
          </a:p>
        </p:txBody>
      </p:sp>
    </p:spTree>
    <p:extLst>
      <p:ext uri="{BB962C8B-B14F-4D97-AF65-F5344CB8AC3E}">
        <p14:creationId xmlns:p14="http://schemas.microsoft.com/office/powerpoint/2010/main" val="134150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kern="1200" dirty="0" smtClean="0">
                <a:solidFill>
                  <a:schemeClr val="tx1"/>
                </a:solidFill>
                <a:effectLst/>
                <a:latin typeface="+mn-lt"/>
                <a:ea typeface="+mn-ea"/>
                <a:cs typeface="+mn-cs"/>
              </a:rPr>
              <a:t>Hvad er motivation. Ifølge norsk</a:t>
            </a:r>
            <a:r>
              <a:rPr lang="da-DK" sz="1200" kern="1200" baseline="0" dirty="0" smtClean="0">
                <a:solidFill>
                  <a:schemeClr val="tx1"/>
                </a:solidFill>
                <a:effectLst/>
                <a:latin typeface="+mn-lt"/>
                <a:ea typeface="+mn-ea"/>
                <a:cs typeface="+mn-cs"/>
              </a:rPr>
              <a:t> psykolog og MI-specialist Tom Barth motivation det</a:t>
            </a:r>
            <a:r>
              <a:rPr lang="da-DK" sz="1200" kern="1200" dirty="0" smtClean="0">
                <a:solidFill>
                  <a:schemeClr val="tx1"/>
                </a:solidFill>
                <a:effectLst/>
                <a:latin typeface="+mn-lt"/>
                <a:ea typeface="+mn-ea"/>
                <a:cs typeface="+mn-cs"/>
              </a:rPr>
              <a:t> der giver energi og retning til adfærd</a:t>
            </a:r>
            <a:r>
              <a:rPr lang="da-DK" sz="1200" kern="1200" baseline="0" dirty="0" smtClean="0">
                <a:solidFill>
                  <a:schemeClr val="tx1"/>
                </a:solidFill>
                <a:effectLst/>
                <a:latin typeface="+mn-lt"/>
                <a:ea typeface="+mn-ea"/>
                <a:cs typeface="+mn-cs"/>
              </a:rPr>
              <a:t> - </a:t>
            </a:r>
            <a:r>
              <a:rPr lang="da-DK" sz="1200" kern="1200" dirty="0" smtClean="0">
                <a:solidFill>
                  <a:schemeClr val="tx1"/>
                </a:solidFill>
                <a:latin typeface="+mn-lt"/>
                <a:ea typeface="+mn-ea"/>
                <a:cs typeface="+mn-cs"/>
              </a:rPr>
              <a:t>altså bestemmer hvilket mål personens adfærd skal rettes mod, og hvor meget energi han/hun skal bruge.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Hvad giver så energi og retning til adfærden? Her er to komponenter centrale, en affektiv</a:t>
            </a:r>
            <a:r>
              <a:rPr lang="da-DK" sz="1200" kern="1200" baseline="0" dirty="0" smtClean="0">
                <a:solidFill>
                  <a:schemeClr val="tx1"/>
                </a:solidFill>
                <a:effectLst/>
                <a:latin typeface="+mn-lt"/>
                <a:ea typeface="+mn-ea"/>
                <a:cs typeface="+mn-cs"/>
              </a:rPr>
              <a:t> og en kognitiv </a:t>
            </a:r>
            <a:r>
              <a:rPr lang="da-DK" sz="1200" kern="1200" dirty="0" smtClean="0">
                <a:solidFill>
                  <a:schemeClr val="tx1"/>
                </a:solidFill>
                <a:effectLst/>
                <a:latin typeface="+mn-lt"/>
                <a:ea typeface="+mn-ea"/>
                <a:cs typeface="+mn-cs"/>
              </a:rPr>
              <a:t>komponent. Den affektive komponent er hovedkilden til </a:t>
            </a:r>
            <a:r>
              <a:rPr lang="da-DK" sz="1200" b="1" kern="1200" dirty="0" smtClean="0">
                <a:solidFill>
                  <a:schemeClr val="tx1"/>
                </a:solidFill>
                <a:effectLst/>
                <a:latin typeface="+mn-lt"/>
                <a:ea typeface="+mn-ea"/>
                <a:cs typeface="+mn-cs"/>
              </a:rPr>
              <a:t>energien (energi</a:t>
            </a:r>
            <a:r>
              <a:rPr lang="da-DK" sz="1200" b="1" kern="1200" baseline="0" dirty="0" smtClean="0">
                <a:solidFill>
                  <a:schemeClr val="tx1"/>
                </a:solidFill>
                <a:effectLst/>
                <a:latin typeface="+mn-lt"/>
                <a:ea typeface="+mn-ea"/>
                <a:cs typeface="+mn-cs"/>
              </a:rPr>
              <a:t> i håb, glæde, frustration, vrede)</a:t>
            </a:r>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i motivation, mens den kognitive komponent (tanker for og imod en forandring) er mere central når det gælder </a:t>
            </a:r>
            <a:r>
              <a:rPr lang="da-DK" sz="1200" b="1" kern="1200" dirty="0" smtClean="0">
                <a:solidFill>
                  <a:schemeClr val="tx1"/>
                </a:solidFill>
                <a:effectLst/>
                <a:latin typeface="+mn-lt"/>
                <a:ea typeface="+mn-ea"/>
                <a:cs typeface="+mn-cs"/>
              </a:rPr>
              <a:t>retningen</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Motivation</a:t>
            </a:r>
            <a:r>
              <a:rPr lang="da-DK" sz="1200" kern="1200" baseline="0" dirty="0" smtClean="0">
                <a:solidFill>
                  <a:schemeClr val="tx1"/>
                </a:solidFill>
                <a:effectLst/>
                <a:latin typeface="+mn-lt"/>
                <a:ea typeface="+mn-ea"/>
                <a:cs typeface="+mn-cs"/>
              </a:rPr>
              <a:t> handler således om tanker/følelser om forandring go det er det, vi søger at styrke i MI.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a:t>
            </a:fld>
            <a:endParaRPr lang="da-DK" dirty="0"/>
          </a:p>
        </p:txBody>
      </p:sp>
    </p:spTree>
    <p:extLst>
      <p:ext uri="{BB962C8B-B14F-4D97-AF65-F5344CB8AC3E}">
        <p14:creationId xmlns:p14="http://schemas.microsoft.com/office/powerpoint/2010/main" val="466473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40</a:t>
            </a:fld>
            <a:endParaRPr lang="da-DK" dirty="0"/>
          </a:p>
        </p:txBody>
      </p:sp>
    </p:spTree>
    <p:extLst>
      <p:ext uri="{BB962C8B-B14F-4D97-AF65-F5344CB8AC3E}">
        <p14:creationId xmlns:p14="http://schemas.microsoft.com/office/powerpoint/2010/main" val="3472189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En samlende refleksion.</a:t>
            </a:r>
            <a:r>
              <a:rPr lang="da-DK" baseline="0" dirty="0" smtClean="0"/>
              <a:t> Når du har hørt to eller tre punkter kan du samle dem i en samlende opsummering.</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41</a:t>
            </a:fld>
            <a:endParaRPr lang="da-DK" dirty="0"/>
          </a:p>
        </p:txBody>
      </p:sp>
    </p:spTree>
    <p:extLst>
      <p:ext uri="{BB962C8B-B14F-4D97-AF65-F5344CB8AC3E}">
        <p14:creationId xmlns:p14="http://schemas.microsoft.com/office/powerpoint/2010/main" val="4025128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42</a:t>
            </a:fld>
            <a:endParaRPr lang="da-DK" dirty="0"/>
          </a:p>
        </p:txBody>
      </p:sp>
    </p:spTree>
    <p:extLst>
      <p:ext uri="{BB962C8B-B14F-4D97-AF65-F5344CB8AC3E}">
        <p14:creationId xmlns:p14="http://schemas.microsoft.com/office/powerpoint/2010/main" val="3879510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r>
              <a:rPr lang="da-DK" dirty="0" smtClean="0"/>
              <a:t>Felix tager slide 42</a:t>
            </a:r>
          </a:p>
          <a:p>
            <a:endParaRPr lang="da-DK" dirty="0" smtClean="0"/>
          </a:p>
          <a:p>
            <a:r>
              <a:rPr lang="da-DK" baseline="0" dirty="0" smtClean="0"/>
              <a:t>Her er en matrix over hvad MI-metoden indeholder, et forsøg på at bryde metoden ned i nogle delelementer og et overblik over noget af det vi har været igennem. </a:t>
            </a:r>
          </a:p>
          <a:p>
            <a:endParaRPr lang="da-DK" baseline="0" dirty="0" smtClean="0"/>
          </a:p>
          <a:p>
            <a:r>
              <a:rPr lang="da-DK" baseline="0" dirty="0" smtClean="0"/>
              <a:t>Først gennemgik vi nogle definitioner af motivation. Herunder at motivation er det der giver energi og retning til adfærd og at motivation kan forstås som parathed til forandring og det kræver høj vigtighed og tiltro før man er parat til at ændre adfærd. </a:t>
            </a:r>
          </a:p>
          <a:p>
            <a:endParaRPr lang="da-DK" baseline="0" dirty="0" smtClean="0"/>
          </a:p>
          <a:p>
            <a:r>
              <a:rPr lang="da-DK" baseline="0" dirty="0" smtClean="0"/>
              <a:t>Så gennemgik lidt om hvad MI er for en størrelse – en personorienteret og målrettet metode til at løse ambivalens og at kommunikationsstilen er en vejledende stil der indeholder elementer af både at følge og styre. </a:t>
            </a:r>
            <a:r>
              <a:rPr lang="da-DK" dirty="0" smtClean="0"/>
              <a:t>Ambivalens og diskrepansbegrebet</a:t>
            </a:r>
            <a:r>
              <a:rPr lang="da-DK" baseline="0" dirty="0" smtClean="0"/>
              <a:t> og strategier til at arbejde med ambivalens og diskrepans gennemgik vi også. Så gennemgik vi ånden i MI.  </a:t>
            </a:r>
          </a:p>
          <a:p>
            <a:endParaRPr lang="da-DK" baseline="0" dirty="0" smtClean="0"/>
          </a:p>
          <a:p>
            <a:r>
              <a:rPr lang="da-DK" baseline="0" dirty="0" smtClean="0"/>
              <a:t>Ånden består af fire værdier: samarbejde, accept, fremkaldelse og medfølelse</a:t>
            </a:r>
          </a:p>
          <a:p>
            <a:endParaRPr lang="da-DK" baseline="0" dirty="0" smtClean="0"/>
          </a:p>
          <a:p>
            <a:r>
              <a:rPr lang="da-DK" baseline="0" dirty="0" smtClean="0"/>
              <a:t>Ift. Samarbejde: så foregår det ml. to eksperter fremfor et ekspert/klientforhold</a:t>
            </a:r>
          </a:p>
          <a:p>
            <a:r>
              <a:rPr lang="da-DK" baseline="0" dirty="0" smtClean="0"/>
              <a:t>Accept: Handler om at acceptere personens autonomi/ret til selvledelse og udvise empati for personens unikke perspektiv og situation</a:t>
            </a:r>
          </a:p>
          <a:p>
            <a:r>
              <a:rPr lang="da-DK" baseline="0" dirty="0" smtClean="0"/>
              <a:t>Fremkaldelse: fokuserer på at vække borgerens indre motivation og at man via lytte og spørgeteknikker får personen til selv at argumentere for forandring.</a:t>
            </a:r>
          </a:p>
          <a:p>
            <a:r>
              <a:rPr lang="da-DK" baseline="0" dirty="0" smtClean="0"/>
              <a:t>Medfølelse: Fokuserer på personens trivsel og behov </a:t>
            </a:r>
            <a:r>
              <a:rPr lang="da-DK" baseline="0" dirty="0" err="1" smtClean="0"/>
              <a:t>mhp</a:t>
            </a:r>
            <a:r>
              <a:rPr lang="da-DK" baseline="0" dirty="0" smtClean="0"/>
              <a:t>. en forbedring af personens samlet situation. Ånden er bevægelsesorienteret, autonomiunderstøttende og samarbejdsorienteret ånd i MI, og dækker over den tilgang man som professionel har til motivationsarbejde og hvordan man arbejder med personens motivation. Forskning viser, at rådgiverens evne til at tilegne sig ånden i MI er en stærk indikator på hvorvidt man arbejder MI-konsistent samt en indikator på styrket klientmodtagelighed/</a:t>
            </a:r>
            <a:r>
              <a:rPr lang="da-DK" baseline="0" dirty="0" err="1" smtClean="0"/>
              <a:t>compliance</a:t>
            </a:r>
            <a:r>
              <a:rPr lang="da-DK" baseline="0" dirty="0" smtClean="0"/>
              <a:t>. </a:t>
            </a:r>
          </a:p>
          <a:p>
            <a:endParaRPr lang="da-DK"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smtClean="0"/>
              <a:t>De fire motivationsprocesser til at strukturere et MI forløb kom vi også ind på. </a:t>
            </a:r>
            <a:r>
              <a:rPr lang="nb-NO" dirty="0" smtClean="0"/>
              <a:t>Man skaper en god og samarbejdende relation (engagering) og finder ud hvad man skal arbejde med (Fokusering). Man spørger så borgeren om hans eller hendes tanker, følelser, ønsker, bekymringer og drømmer – med særlig fokus de ting,</a:t>
            </a:r>
            <a:r>
              <a:rPr lang="nb-NO" baseline="0" dirty="0" smtClean="0"/>
              <a:t> </a:t>
            </a:r>
            <a:r>
              <a:rPr lang="nb-NO" dirty="0" smtClean="0"/>
              <a:t>som giver mere lyst til at</a:t>
            </a:r>
            <a:r>
              <a:rPr lang="nb-NO" baseline="0" dirty="0" smtClean="0"/>
              <a:t> lave</a:t>
            </a:r>
            <a:r>
              <a:rPr lang="nb-NO" dirty="0" smtClean="0"/>
              <a:t> en endring (fremkaldelse). Til slut lægger man en plan for hvordan ændringen skal ske (Planlægning).</a:t>
            </a:r>
          </a:p>
          <a:p>
            <a:endParaRPr lang="da-DK" baseline="0" dirty="0" smtClean="0"/>
          </a:p>
          <a:p>
            <a:r>
              <a:rPr lang="nb-NO" sz="1200" b="0" i="0" kern="1200" baseline="0" dirty="0" smtClean="0">
                <a:solidFill>
                  <a:schemeClr val="tx1"/>
                </a:solidFill>
                <a:effectLst/>
                <a:latin typeface="+mn-lt"/>
                <a:ea typeface="+mn-ea"/>
                <a:cs typeface="+mn-cs"/>
              </a:rPr>
              <a:t>De fire samtaleteknikker blev også gennemgået: åbne spørgsmål, bekræftelser, refleksioner og opsummeringer. Fire kommunikationsteknikker til at arbejde personcentreret og målrettet med borgerens motivation. </a:t>
            </a:r>
          </a:p>
          <a:p>
            <a:endParaRPr lang="da-DK" baseline="0" dirty="0" smtClean="0"/>
          </a:p>
          <a:p>
            <a:r>
              <a:rPr lang="da-DK" baseline="0" dirty="0" smtClean="0"/>
              <a:t>I morgen bliver I introduceret til flere af strategierne i MI: Fremkald, giv, fremkald, kortlægning af dagsorden og strategier til at udforske og lokke frem FU og håndtere SQ og modstand.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43</a:t>
            </a:fld>
            <a:endParaRPr lang="da-DK" dirty="0"/>
          </a:p>
        </p:txBody>
      </p:sp>
    </p:spTree>
    <p:extLst>
      <p:ext uri="{BB962C8B-B14F-4D97-AF65-F5344CB8AC3E}">
        <p14:creationId xmlns:p14="http://schemas.microsoft.com/office/powerpoint/2010/main" val="860185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44</a:t>
            </a:fld>
            <a:endParaRPr lang="da-DK" dirty="0"/>
          </a:p>
        </p:txBody>
      </p:sp>
    </p:spTree>
    <p:extLst>
      <p:ext uri="{BB962C8B-B14F-4D97-AF65-F5344CB8AC3E}">
        <p14:creationId xmlns:p14="http://schemas.microsoft.com/office/powerpoint/2010/main" val="12971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r>
              <a:rPr lang="da-DK" dirty="0" smtClean="0"/>
              <a:t>En anden måde at forstå</a:t>
            </a:r>
            <a:r>
              <a:rPr lang="da-DK" baseline="0" dirty="0" smtClean="0"/>
              <a:t> motivation på er ud fra dette Motivationskoordinatsystem af Stephen </a:t>
            </a:r>
            <a:r>
              <a:rPr lang="da-DK" baseline="0" dirty="0" err="1" smtClean="0"/>
              <a:t>Rollnick</a:t>
            </a:r>
            <a:r>
              <a:rPr lang="da-DK" baseline="0" dirty="0" smtClean="0"/>
              <a:t>. </a:t>
            </a:r>
            <a:r>
              <a:rPr lang="da-DK" dirty="0" smtClean="0"/>
              <a:t>Her</a:t>
            </a:r>
            <a:r>
              <a:rPr lang="da-DK" baseline="0" dirty="0" smtClean="0"/>
              <a:t> kan motivation forstås som parathed til forandring. To elementer skal være tilstede før man er parat til at forandre sig. For det første skal personen opleve at forandringen er vigtig og for det andet en tro på, at den kan lykkes, og den øges, hvis man kan se, at forandringen er mulig, og man har de fornødne ressourcer eller evt. kan få den hjælp/støtte, som er nødvendig for at lykkes. Hvis forandringen ikke opleves som vigtig og man ikke har troen vil man ofte ikke forsøge. Omvendt er der høj vigtighed/tiltro så vil man være parat til at ændre adfærd. Vigtighed handler om værdier og udforskning af hvad der er vigtigt for borgeren og tiltro handler om, hvorvidt man kan håndtere situationer, hvor man tidligere ville ty til gammel adfærd. At forså en persons motivation er således et resultat af sammenhæng ml. vigtighed og tro på egne evner. </a:t>
            </a:r>
          </a:p>
          <a:p>
            <a:endParaRPr lang="da-DK" baseline="0" dirty="0" smtClean="0"/>
          </a:p>
          <a:p>
            <a:r>
              <a:rPr lang="nb-NO" baseline="0" dirty="0" smtClean="0"/>
              <a:t>Der er både strategier til at opbygge vigtighed og tro på forandring. </a:t>
            </a:r>
          </a:p>
          <a:p>
            <a:endParaRPr lang="nb-NO"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Strategier til at opbygge vigtighed: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Vigtighedsskala – på en skal fra 0-10 hvor vigtigt er dette?</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Afklaring af ambivalens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Udvikling af diskrepans,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Se fremad: positivt eller negativt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Se tilbage: positivt eller negativt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At give information med tilladelse om støttemuligheder/hvordan andre har grebet forandringen an</a:t>
            </a:r>
          </a:p>
          <a:p>
            <a:endParaRPr lang="da-DK"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Strategier til at øge tiltro: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Klæde borgeren på til forandringen, arbejde på at lære borgeren nye færdigheder, aktivere evt. eksisterende forandringsfærdigheder,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Fx. Tilbageblik på tidligere successer, hvis borgeren kan huske dette.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Skala for tro på forandring – fra 0-10 hvor stor en tiltro har du til at kunne mestre dette og hint.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At identicifere og bekræfte styrker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Arbejde på at styrke håbet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Fokuser på evne/tro på forandring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Kald det frem via åbne spørgsmål: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Hvad kunne du gøre for at opnå denne forandring?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Hvad ville være et godt første skridt?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Med det du ved om dig selv, hvordan kunne du så gennemføre denne forandring?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Hvilke forhindringer forudser du og hvordan kunne du håndtere dem.</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Hvad giver dig tro på, at du kan klare det?</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5</a:t>
            </a:fld>
            <a:endParaRPr lang="da-DK" dirty="0"/>
          </a:p>
        </p:txBody>
      </p:sp>
    </p:spTree>
    <p:extLst>
      <p:ext uri="{BB962C8B-B14F-4D97-AF65-F5344CB8AC3E}">
        <p14:creationId xmlns:p14="http://schemas.microsoft.com/office/powerpoint/2010/main" val="30510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dirty="0" smtClean="0"/>
              <a:t>En tredje måde at forstå motivation</a:t>
            </a:r>
            <a:r>
              <a:rPr lang="da-DK" baseline="0" dirty="0" smtClean="0"/>
              <a:t> på er f</a:t>
            </a:r>
            <a:r>
              <a:rPr lang="da-DK" dirty="0" smtClean="0"/>
              <a:t>orandringscirklen</a:t>
            </a:r>
            <a:r>
              <a:rPr lang="da-DK" baseline="0" dirty="0" smtClean="0"/>
              <a:t>, udviklet af psykologerne James </a:t>
            </a:r>
            <a:r>
              <a:rPr lang="da-DK" baseline="0" dirty="0" err="1" smtClean="0"/>
              <a:t>Prochaska</a:t>
            </a:r>
            <a:r>
              <a:rPr lang="da-DK" baseline="0" dirty="0" smtClean="0"/>
              <a:t> og Carlo Diclemente tilbage i 1980’erne. FAC er en pædagogisk og simpel model, som beskriver de stadier som ethvert menneske gennemgår, når der skal laves en forandring. </a:t>
            </a:r>
          </a:p>
          <a:p>
            <a:endParaRPr lang="da-DK" baseline="0" dirty="0" smtClean="0"/>
          </a:p>
          <a:p>
            <a:r>
              <a:rPr lang="da-DK" baseline="0" dirty="0" smtClean="0"/>
              <a:t>Første stadie er før-overvejelses stadiet: Her er der ingen problembevidsthed, og hvis vedkommende kommer til rådgivning eller i behandling er det typisk </a:t>
            </a:r>
            <a:r>
              <a:rPr lang="da-DK" baseline="0" dirty="0" err="1" smtClean="0"/>
              <a:t>foranledet</a:t>
            </a:r>
            <a:r>
              <a:rPr lang="da-DK" baseline="0" dirty="0" smtClean="0"/>
              <a:t> af familie/fagpersoners pres. Træd derfor varsomt, fokuser på at opbygge relationen og mød personen med accept/forståelse. </a:t>
            </a:r>
          </a:p>
          <a:p>
            <a:r>
              <a:rPr lang="da-DK" baseline="0" dirty="0" smtClean="0"/>
              <a:t>Næste stadie er overvejelsesstadiet: I dette stadie fylder ambivalensen meget, både tanker for/imod. Undersøg/afklar ambivalensen som kan være slidsom at være i. </a:t>
            </a:r>
          </a:p>
          <a:p>
            <a:r>
              <a:rPr lang="da-DK" baseline="0" dirty="0" smtClean="0"/>
              <a:t>Hvis personen har fået afklaret og løst sin ambivalens kommer i beslutningsstadiet. Her tænker personen ikke så meget om hvorvidt men snarere hvordan forandringen skal ske. Her træffes beslutningen om ændring. Læg i samarbejde med personen realistiske og konkrete planer. </a:t>
            </a:r>
          </a:p>
          <a:p>
            <a:r>
              <a:rPr lang="da-DK" baseline="0" dirty="0" smtClean="0"/>
              <a:t>Handlingsstadiet er fjerde stadie: Her handler personen aktivt og gøre sig erfaringer. Her er det vigtigt at holde fast i planen, snak alternative aktiviteter/interesser, alternativer til gammelt netværk, hvis vedkommende har gjort op med det. </a:t>
            </a:r>
          </a:p>
          <a:p>
            <a:r>
              <a:rPr lang="da-DK" baseline="0" dirty="0" smtClean="0"/>
              <a:t>Vedligeholdelse: Hvis forandring lykkes kommer man i vedligeholdelsesstadiet, og det ses på ny livsstil, værdier og vaner. Styrk her personens beredskab ved i samarbejde at udforske sunde vaner/</a:t>
            </a:r>
            <a:r>
              <a:rPr lang="da-DK" baseline="0" dirty="0" err="1" smtClean="0"/>
              <a:t>problemløsningstrategier</a:t>
            </a:r>
            <a:r>
              <a:rPr lang="da-DK" baseline="0" dirty="0" smtClean="0"/>
              <a:t>, hvis impulsen om </a:t>
            </a:r>
            <a:r>
              <a:rPr lang="da-DK" baseline="0" dirty="0" err="1" smtClean="0"/>
              <a:t>tbf</a:t>
            </a:r>
            <a:r>
              <a:rPr lang="da-DK" baseline="0" dirty="0" smtClean="0"/>
              <a:t> skulle opstå. </a:t>
            </a:r>
          </a:p>
          <a:p>
            <a:r>
              <a:rPr lang="da-DK" baseline="0" dirty="0" smtClean="0"/>
              <a:t>Sidste stadie er tilbagefaldsstadiet. På RR hvor jeg fysisk sidder til dagligt og som tilbyder alkohol- og stofmisbrugsbehandling, forsøger vi at formidle at </a:t>
            </a:r>
            <a:r>
              <a:rPr lang="da-DK" baseline="0" dirty="0" err="1" smtClean="0"/>
              <a:t>tbf</a:t>
            </a:r>
            <a:r>
              <a:rPr lang="da-DK" baseline="0" dirty="0" smtClean="0"/>
              <a:t> ikke er ensbetydende med fiasko og at alt er tabt. Men at </a:t>
            </a:r>
            <a:r>
              <a:rPr lang="da-DK" baseline="0" dirty="0" err="1" smtClean="0"/>
              <a:t>tbf</a:t>
            </a:r>
            <a:r>
              <a:rPr lang="da-DK" baseline="0" dirty="0" smtClean="0"/>
              <a:t> kan være en brugbar erfaring, man kan lære noget af, og bygge videre på. Arbejd med at styrke personens tiltro/håb igen, så vedkommende kan komme tilbage på sporet.</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6</a:t>
            </a:fld>
            <a:endParaRPr lang="da-DK" dirty="0"/>
          </a:p>
        </p:txBody>
      </p:sp>
    </p:spTree>
    <p:extLst>
      <p:ext uri="{BB962C8B-B14F-4D97-AF65-F5344CB8AC3E}">
        <p14:creationId xmlns:p14="http://schemas.microsoft.com/office/powerpoint/2010/main" val="30069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Louise tager fra slide 7-11</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7</a:t>
            </a:fld>
            <a:endParaRPr lang="da-DK" dirty="0"/>
          </a:p>
        </p:txBody>
      </p:sp>
    </p:spTree>
    <p:extLst>
      <p:ext uri="{BB962C8B-B14F-4D97-AF65-F5344CB8AC3E}">
        <p14:creationId xmlns:p14="http://schemas.microsoft.com/office/powerpoint/2010/main" val="48488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8</a:t>
            </a:fld>
            <a:endParaRPr lang="da-DK" dirty="0"/>
          </a:p>
        </p:txBody>
      </p:sp>
    </p:spTree>
    <p:extLst>
      <p:ext uri="{BB962C8B-B14F-4D97-AF65-F5344CB8AC3E}">
        <p14:creationId xmlns:p14="http://schemas.microsoft.com/office/powerpoint/2010/main" val="270383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9</a:t>
            </a:fld>
            <a:endParaRPr lang="da-DK" dirty="0"/>
          </a:p>
        </p:txBody>
      </p:sp>
    </p:spTree>
    <p:extLst>
      <p:ext uri="{BB962C8B-B14F-4D97-AF65-F5344CB8AC3E}">
        <p14:creationId xmlns:p14="http://schemas.microsoft.com/office/powerpoint/2010/main" val="429377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a-DK" smtClean="0"/>
              <a:t>Klik for at redigere i master</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FA83FE7-3B4E-4672-9015-283559ADC742}"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5856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88E08D-CD3E-4A9A-9B64-046F97DCEBE5}"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2591873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E11ED94-C160-4859-913A-59BDA4019957}"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26642534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A67698B-34ED-479A-BBB3-7BD269D7655B}"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pic>
        <p:nvPicPr>
          <p:cNvPr id="7" name="Picture 2" descr="U:\Visitkort + logo\A Logo Rusmiddelcenter Rander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5656" y="421779"/>
            <a:ext cx="3456384" cy="5445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U:\Visitkort + logo\Byvaaben_farv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6846" y="260648"/>
            <a:ext cx="712786" cy="804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4349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F4B2DAC5-AE4B-4A6B-BF75-15BD46E23478}"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634801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77B772F-965F-4CB3-BA50-C94A272227E8}"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844552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24704AA-C1F4-4D1E-9925-5EF6F896CC3A}" type="datetime1">
              <a:rPr lang="da-DK" smtClean="0"/>
              <a:t>10-12-2019</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9919758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7BAF138-3A8A-4855-8A1E-CE914AE7BAF9}" type="datetime1">
              <a:rPr lang="da-DK" smtClean="0"/>
              <a:t>10-12-2019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2128291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FEEAC1B-FC59-4962-8EAA-EB4F705116E2}" type="datetime1">
              <a:rPr lang="da-DK" smtClean="0"/>
              <a:t>10-12-2019</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13546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ind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CFB0517-7B6E-468A-8224-8364F690E394}"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725915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bille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6C73E43-8115-45FF-B416-02F9B30D5F69}"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632835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B97D24-697C-4826-8AC5-A71974C005B2}" type="datetime1">
              <a:rPr lang="da-DK" smtClean="0"/>
              <a:t>10-12-2019</a:t>
            </a:fld>
            <a:endParaRPr lang="da-DK" dirty="0"/>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7112229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youtube.com/watch?v=tqMlv9qWrr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1Evwgu369Jw" TargetMode="External"/><Relationship Id="rId6" Type="http://schemas.openxmlformats.org/officeDocument/2006/relationships/hyperlink" Target="https://www.youtube.com/watch?v=1Evwgu369Jw" TargetMode="External"/><Relationship Id="rId5" Type="http://schemas.openxmlformats.org/officeDocument/2006/relationships/image" Target="../media/image10.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3YcPcWpKmH0&amp;t=25s&amp;fbclid=IwAR3GAPBjFCNwcj1zvcmIuyWhI6cYVKOBmCwsUjCyXeqSwnZl77ctSopk9AA"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youtube.com/watch?v=Aks0bco7IQQ"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www.youtube.com/watch?v=rQLoxzj-3f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8" name="Pladsholder til slidenummer 7"/>
          <p:cNvSpPr>
            <a:spLocks noGrp="1"/>
          </p:cNvSpPr>
          <p:nvPr>
            <p:ph type="sldNum" sz="quarter" idx="12"/>
          </p:nvPr>
        </p:nvSpPr>
        <p:spPr/>
        <p:txBody>
          <a:bodyPr/>
          <a:lstStyle/>
          <a:p>
            <a:fld id="{90F04F26-86C9-664F-9E09-B17AF5EEAACB}" type="slidenum">
              <a:rPr lang="da-DK" smtClean="0"/>
              <a:pPr/>
              <a:t>1</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pic>
        <p:nvPicPr>
          <p:cNvPr id="10" name="Billede 9" descr="bjerge-spejler-sig-i-søen.jpg"/>
          <p:cNvPicPr>
            <a:picLocks noChangeAspect="1"/>
          </p:cNvPicPr>
          <p:nvPr/>
        </p:nvPicPr>
        <p:blipFill>
          <a:blip r:embed="rId4"/>
          <a:stretch>
            <a:fillRect/>
          </a:stretch>
        </p:blipFill>
        <p:spPr>
          <a:xfrm>
            <a:off x="702644" y="1206373"/>
            <a:ext cx="7825339" cy="4705630"/>
          </a:xfrm>
          <a:prstGeom prst="rect">
            <a:avLst/>
          </a:prstGeom>
        </p:spPr>
      </p:pic>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5" name="Tekstfelt 4"/>
          <p:cNvSpPr txBox="1"/>
          <p:nvPr/>
        </p:nvSpPr>
        <p:spPr>
          <a:xfrm>
            <a:off x="1588168" y="4379495"/>
            <a:ext cx="5903495" cy="1477328"/>
          </a:xfrm>
          <a:prstGeom prst="rect">
            <a:avLst/>
          </a:prstGeom>
          <a:noFill/>
        </p:spPr>
        <p:txBody>
          <a:bodyPr wrap="square" rtlCol="0">
            <a:spAutoFit/>
          </a:bodyPr>
          <a:lstStyle/>
          <a:p>
            <a:r>
              <a:rPr lang="da-DK" sz="3600" b="1" dirty="0">
                <a:solidFill>
                  <a:schemeClr val="bg1"/>
                </a:solidFill>
              </a:rPr>
              <a:t>MI-grunduddannelse </a:t>
            </a:r>
            <a:endParaRPr lang="da-DK" sz="3600" dirty="0"/>
          </a:p>
          <a:p>
            <a:r>
              <a:rPr lang="da-DK" sz="3600" b="1" dirty="0">
                <a:solidFill>
                  <a:schemeClr val="bg1"/>
                </a:solidFill>
              </a:rPr>
              <a:t>Oktober 2019 </a:t>
            </a:r>
            <a:endParaRPr lang="da-DK" sz="3600" dirty="0"/>
          </a:p>
          <a:p>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3166105"/>
            <a:ext cx="7388994" cy="1169551"/>
          </a:xfrm>
          <a:prstGeom prst="rect">
            <a:avLst/>
          </a:prstGeom>
          <a:noFill/>
        </p:spPr>
        <p:txBody>
          <a:bodyPr wrap="square" rtlCol="0">
            <a:spAutoFit/>
          </a:bodyPr>
          <a:lstStyle/>
          <a:p>
            <a:pPr algn="ctr"/>
            <a:r>
              <a:rPr lang="da-DK" sz="2400" dirty="0"/>
              <a:t>Hvordan føltes det at blive interviewet på MI-måden?</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10347305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MI-stilen vs. ordnerefleksen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493538"/>
          </a:xfrm>
          <a:prstGeom prst="rect">
            <a:avLst/>
          </a:prstGeom>
          <a:noFill/>
        </p:spPr>
        <p:txBody>
          <a:bodyPr wrap="square" rtlCol="0">
            <a:spAutoFit/>
          </a:bodyPr>
          <a:lstStyle/>
          <a:p>
            <a:pPr algn="ctr"/>
            <a:r>
              <a:rPr lang="da-DK" sz="2400" b="1" dirty="0">
                <a:latin typeface="Calibri" panose="020F0502020204030204" pitchFamily="34" charset="0"/>
              </a:rPr>
              <a:t>MI-stilen medfører, at personen føler:</a:t>
            </a:r>
          </a:p>
          <a:p>
            <a:pPr algn="ctr"/>
            <a:r>
              <a:rPr lang="da-DK" sz="2400" i="1" dirty="0">
                <a:latin typeface="Calibri" panose="020F0502020204030204" pitchFamily="34" charset="0"/>
              </a:rPr>
              <a:t>Engagement</a:t>
            </a:r>
          </a:p>
          <a:p>
            <a:pPr algn="ctr"/>
            <a:r>
              <a:rPr lang="da-DK" sz="2400" i="1" dirty="0">
                <a:latin typeface="Calibri" panose="020F0502020204030204" pitchFamily="34" charset="0"/>
              </a:rPr>
              <a:t>Empowerment</a:t>
            </a:r>
          </a:p>
          <a:p>
            <a:pPr algn="ctr"/>
            <a:r>
              <a:rPr lang="da-DK" sz="2400" i="1" dirty="0">
                <a:latin typeface="Calibri" panose="020F0502020204030204" pitchFamily="34" charset="0"/>
              </a:rPr>
              <a:t>Åbenhed</a:t>
            </a:r>
          </a:p>
          <a:p>
            <a:pPr algn="ctr"/>
            <a:r>
              <a:rPr lang="da-DK" sz="2400" i="1" dirty="0">
                <a:latin typeface="Calibri" panose="020F0502020204030204" pitchFamily="34" charset="0"/>
              </a:rPr>
              <a:t>Forståelse</a:t>
            </a:r>
          </a:p>
          <a:p>
            <a:endParaRPr lang="da-DK" sz="2400" b="1" i="1" dirty="0">
              <a:latin typeface="Calibri" panose="020F0502020204030204" pitchFamily="34" charset="0"/>
            </a:endParaRPr>
          </a:p>
          <a:p>
            <a:pPr algn="ctr"/>
            <a:r>
              <a:rPr lang="da-DK" sz="2400" b="1" dirty="0">
                <a:latin typeface="Calibri" panose="020F0502020204030204" pitchFamily="34" charset="0"/>
              </a:rPr>
              <a:t>Ordnerefleksen medfører:</a:t>
            </a:r>
          </a:p>
          <a:p>
            <a:pPr algn="ctr"/>
            <a:r>
              <a:rPr lang="da-DK" sz="2400" i="1" dirty="0">
                <a:latin typeface="Calibri" panose="020F0502020204030204" pitchFamily="34" charset="0"/>
              </a:rPr>
              <a:t>Vrede</a:t>
            </a:r>
          </a:p>
          <a:p>
            <a:pPr algn="ctr"/>
            <a:r>
              <a:rPr lang="da-DK" sz="2400" i="1" dirty="0">
                <a:latin typeface="Calibri" panose="020F0502020204030204" pitchFamily="34" charset="0"/>
              </a:rPr>
              <a:t>Defensiv</a:t>
            </a:r>
          </a:p>
          <a:p>
            <a:pPr algn="ctr"/>
            <a:r>
              <a:rPr lang="da-DK" sz="2400" i="1" dirty="0">
                <a:latin typeface="Calibri" panose="020F0502020204030204" pitchFamily="34" charset="0"/>
              </a:rPr>
              <a:t>Ilde tilpas</a:t>
            </a:r>
          </a:p>
          <a:p>
            <a:pPr algn="ctr"/>
            <a:r>
              <a:rPr lang="da-DK" sz="2400" i="1" dirty="0">
                <a:latin typeface="Calibri" panose="020F0502020204030204" pitchFamily="34" charset="0"/>
              </a:rPr>
              <a:t>Magtesløs</a:t>
            </a:r>
            <a:endParaRPr lang="da-DK" sz="2400" dirty="0">
              <a:latin typeface="Calibri" panose="020F0502020204030204" pitchFamily="34" charset="0"/>
            </a:endParaRPr>
          </a:p>
          <a:p>
            <a:endParaRPr lang="da-DK" sz="2200" dirty="0"/>
          </a:p>
        </p:txBody>
      </p:sp>
      <p:sp>
        <p:nvSpPr>
          <p:cNvPr id="5" name="Tekstfelt 4"/>
          <p:cNvSpPr txBox="1"/>
          <p:nvPr/>
        </p:nvSpPr>
        <p:spPr>
          <a:xfrm>
            <a:off x="330199" y="6015789"/>
            <a:ext cx="8839199" cy="646331"/>
          </a:xfrm>
          <a:prstGeom prst="rect">
            <a:avLst/>
          </a:prstGeom>
          <a:noFill/>
        </p:spPr>
        <p:txBody>
          <a:bodyPr wrap="square" rtlCol="0">
            <a:spAutoFit/>
          </a:bodyPr>
          <a:lstStyle/>
          <a:p>
            <a:pPr algn="ctr"/>
            <a:r>
              <a:rPr lang="da-DK" b="1" dirty="0">
                <a:latin typeface="Calibri" panose="020F0502020204030204" pitchFamily="34" charset="0"/>
              </a:rPr>
              <a:t>Med andre ord, den stil du vælger har stor indflydelse på samarbejdet med personen! </a:t>
            </a:r>
          </a:p>
          <a:p>
            <a:endParaRPr lang="da-DK" dirty="0"/>
          </a:p>
        </p:txBody>
      </p:sp>
    </p:spTree>
    <p:extLst>
      <p:ext uri="{BB962C8B-B14F-4D97-AF65-F5344CB8AC3E}">
        <p14:creationId xmlns:p14="http://schemas.microsoft.com/office/powerpoint/2010/main" val="262218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600" b="1" dirty="0"/>
              <a:t>Videodemonstration: ”The </a:t>
            </a:r>
            <a:r>
              <a:rPr lang="da-DK" sz="3600" b="1" dirty="0" err="1"/>
              <a:t>guy</a:t>
            </a:r>
            <a:r>
              <a:rPr lang="da-DK" sz="3600" b="1" dirty="0"/>
              <a:t> in the bar”</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12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2277547"/>
          </a:xfrm>
          <a:prstGeom prst="rect">
            <a:avLst/>
          </a:prstGeom>
          <a:noFill/>
        </p:spPr>
        <p:txBody>
          <a:bodyPr wrap="square" rtlCol="0">
            <a:spAutoFit/>
          </a:bodyPr>
          <a:lstStyle/>
          <a:p>
            <a:r>
              <a:rPr lang="da-DK" sz="2400" b="1" dirty="0"/>
              <a:t>To og to bedes I tale om:</a:t>
            </a:r>
          </a:p>
          <a:p>
            <a:pPr>
              <a:buFontTx/>
              <a:buChar char="-"/>
            </a:pPr>
            <a:r>
              <a:rPr lang="da-DK" sz="2400" dirty="0">
                <a:hlinkClick r:id="rId4"/>
              </a:rPr>
              <a:t>https://www.youtube.com/watch?v=tqMlv9qWrrc</a:t>
            </a:r>
            <a:endParaRPr lang="da-DK" sz="2400" dirty="0"/>
          </a:p>
          <a:p>
            <a:pPr>
              <a:buFontTx/>
              <a:buChar char="-"/>
            </a:pPr>
            <a:r>
              <a:rPr lang="da-DK" sz="2400" dirty="0"/>
              <a:t>Hvad gør lægen?</a:t>
            </a:r>
          </a:p>
          <a:p>
            <a:pPr>
              <a:buFontTx/>
              <a:buChar char="-"/>
            </a:pPr>
            <a:r>
              <a:rPr lang="da-DK" sz="2400" dirty="0"/>
              <a:t>Hvordan reagerer fyren?</a:t>
            </a:r>
          </a:p>
          <a:p>
            <a:pPr>
              <a:buFontTx/>
              <a:buChar char="-"/>
            </a:pPr>
            <a:r>
              <a:rPr lang="da-DK" sz="2400" dirty="0"/>
              <a:t>Hvor er han i forandringscirklen? </a:t>
            </a:r>
          </a:p>
          <a:p>
            <a:endParaRPr lang="da-DK" sz="2200" dirty="0"/>
          </a:p>
        </p:txBody>
      </p:sp>
    </p:spTree>
    <p:extLst>
      <p:ext uri="{BB962C8B-B14F-4D97-AF65-F5344CB8AC3E}">
        <p14:creationId xmlns:p14="http://schemas.microsoft.com/office/powerpoint/2010/main" val="40451964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Hvad er MI?</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2646878"/>
          </a:xfrm>
          <a:prstGeom prst="rect">
            <a:avLst/>
          </a:prstGeom>
          <a:noFill/>
        </p:spPr>
        <p:txBody>
          <a:bodyPr wrap="square" rtlCol="0">
            <a:spAutoFit/>
          </a:bodyPr>
          <a:lstStyle/>
          <a:p>
            <a:r>
              <a:rPr lang="da-DK" sz="2400" dirty="0">
                <a:latin typeface="Calibri" panose="020F0502020204030204" pitchFamily="34" charset="0"/>
              </a:rPr>
              <a:t>”MI er en personorienteret, målrettet rådgivningsmetode til at løse ambivalens og anspore til en positiv forandring gennem at fremkalde og styrke personens egen motivation for ændring” </a:t>
            </a:r>
          </a:p>
          <a:p>
            <a:r>
              <a:rPr lang="da-DK" sz="2400" dirty="0">
                <a:latin typeface="Calibri" panose="020F0502020204030204" pitchFamily="34" charset="0"/>
              </a:rPr>
              <a:t>(Miller &amp; </a:t>
            </a:r>
            <a:r>
              <a:rPr lang="da-DK" sz="2400" dirty="0" err="1">
                <a:latin typeface="Calibri" panose="020F0502020204030204" pitchFamily="34" charset="0"/>
              </a:rPr>
              <a:t>Rollnick</a:t>
            </a:r>
            <a:r>
              <a:rPr lang="da-DK" sz="2400" dirty="0">
                <a:latin typeface="Calibri" panose="020F0502020204030204" pitchFamily="34" charset="0"/>
              </a:rPr>
              <a:t>, 2004)</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2458073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Hvad er MI?</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1908215"/>
          </a:xfrm>
          <a:prstGeom prst="rect">
            <a:avLst/>
          </a:prstGeom>
          <a:noFill/>
        </p:spPr>
        <p:txBody>
          <a:bodyPr wrap="square" rtlCol="0">
            <a:spAutoFit/>
          </a:bodyPr>
          <a:lstStyle/>
          <a:p>
            <a:endParaRPr lang="da-DK" sz="2400" dirty="0"/>
          </a:p>
          <a:p>
            <a:r>
              <a:rPr lang="da-DK" sz="2400" dirty="0"/>
              <a:t>MI er både en tilgang (måde at møde borgeren på) og en motivationsmetode.</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1293951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Hvorfor virker MI?</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411705"/>
            <a:ext cx="7639050" cy="5601533"/>
          </a:xfrm>
          <a:prstGeom prst="rect">
            <a:avLst/>
          </a:prstGeom>
          <a:noFill/>
        </p:spPr>
        <p:txBody>
          <a:bodyPr wrap="square" rtlCol="0">
            <a:spAutoFit/>
          </a:bodyPr>
          <a:lstStyle/>
          <a:p>
            <a:r>
              <a:rPr lang="da-DK" sz="2400" dirty="0"/>
              <a:t>Der er forskellige holdninger til hvorfor MI virker:</a:t>
            </a:r>
          </a:p>
          <a:p>
            <a:endParaRPr lang="da-DK" sz="2400" dirty="0"/>
          </a:p>
          <a:p>
            <a:pPr marL="514350" indent="-514350">
              <a:buAutoNum type="arabicPeriod"/>
            </a:pPr>
            <a:r>
              <a:rPr lang="da-DK" sz="2400" dirty="0"/>
              <a:t>MI virker pga. nogle generelle faktorer, fx en empatisk tilgang til samtalen og en respekt for borgerens perspektiv. </a:t>
            </a:r>
            <a:endParaRPr lang="da-DK" sz="2400" dirty="0" smtClean="0"/>
          </a:p>
          <a:p>
            <a:pPr marL="514350" indent="-514350">
              <a:buAutoNum type="arabicPeriod"/>
            </a:pPr>
            <a:endParaRPr lang="da-DK" sz="2400" dirty="0"/>
          </a:p>
          <a:p>
            <a:pPr marL="514350" indent="-514350">
              <a:buAutoNum type="arabicPeriod"/>
            </a:pPr>
            <a:r>
              <a:rPr lang="da-DK" sz="2400" dirty="0"/>
              <a:t>MI avler ikke modstand. De fleste mennesker foretrækker at bestemme selv og MI understøtter dette.</a:t>
            </a:r>
          </a:p>
          <a:p>
            <a:pPr marL="514350" indent="-514350">
              <a:buAutoNum type="arabicPeriod"/>
            </a:pPr>
            <a:endParaRPr lang="da-DK" sz="2400" dirty="0"/>
          </a:p>
          <a:p>
            <a:pPr marL="514350" indent="-514350">
              <a:buAutoNum type="arabicPeriod"/>
            </a:pPr>
            <a:r>
              <a:rPr lang="da-DK" sz="2400" dirty="0"/>
              <a:t>I MI-samtalen er der fokus på forandringsudsagn – Når et menneske hører sig selv tale øges sandsynligheden for at han/hun forpligter sig på at lave/overveje forandring. </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2875206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90F04F26-86C9-664F-9E09-B17AF5EEAACB}" type="slidenum">
              <a:rPr lang="da-DK" smtClean="0"/>
              <a:pPr/>
              <a:t>16</a:t>
            </a:fld>
            <a:endParaRPr lang="da-DK" dirty="0"/>
          </a:p>
        </p:txBody>
      </p:sp>
      <p:pic>
        <p:nvPicPr>
          <p:cNvPr id="4" name="Billede 3"/>
          <p:cNvPicPr>
            <a:picLocks noChangeAspect="1"/>
          </p:cNvPicPr>
          <p:nvPr/>
        </p:nvPicPr>
        <p:blipFill>
          <a:blip r:embed="rId4"/>
          <a:stretch>
            <a:fillRect/>
          </a:stretch>
        </p:blipFill>
        <p:spPr>
          <a:xfrm>
            <a:off x="876300" y="165100"/>
            <a:ext cx="7639050" cy="647700"/>
          </a:xfrm>
          <a:prstGeom prst="rect">
            <a:avLst/>
          </a:prstGeom>
        </p:spPr>
      </p:pic>
      <p:pic>
        <p:nvPicPr>
          <p:cNvPr id="6" name="1Evwgu369Jw"/>
          <p:cNvPicPr>
            <a:picLocks noGrp="1" noRot="1" noChangeAspect="1"/>
          </p:cNvPicPr>
          <p:nvPr>
            <p:ph idx="4294967295"/>
            <a:videoFile r:link="rId1"/>
          </p:nvPr>
        </p:nvPicPr>
        <p:blipFill>
          <a:blip r:embed="rId5"/>
          <a:stretch>
            <a:fillRect/>
          </a:stretch>
        </p:blipFill>
        <p:spPr>
          <a:xfrm>
            <a:off x="443541" y="1508001"/>
            <a:ext cx="8243259" cy="4636833"/>
          </a:xfrm>
          <a:prstGeom prst="rect">
            <a:avLst/>
          </a:prstGeom>
        </p:spPr>
      </p:pic>
      <p:sp>
        <p:nvSpPr>
          <p:cNvPr id="7" name="Tekstfelt 6"/>
          <p:cNvSpPr txBox="1"/>
          <p:nvPr/>
        </p:nvSpPr>
        <p:spPr>
          <a:xfrm>
            <a:off x="2009422" y="1024317"/>
            <a:ext cx="5689600" cy="461665"/>
          </a:xfrm>
          <a:prstGeom prst="rect">
            <a:avLst/>
          </a:prstGeom>
          <a:noFill/>
        </p:spPr>
        <p:txBody>
          <a:bodyPr wrap="square" rtlCol="0">
            <a:spAutoFit/>
          </a:bodyPr>
          <a:lstStyle/>
          <a:p>
            <a:pPr algn="ctr"/>
            <a:r>
              <a:rPr lang="da-DK" sz="2400" b="1" dirty="0" err="1" smtClean="0">
                <a:latin typeface="+mj-lt"/>
              </a:rPr>
              <a:t>Brené</a:t>
            </a:r>
            <a:r>
              <a:rPr lang="da-DK" sz="2400" b="1" dirty="0" smtClean="0">
                <a:latin typeface="+mj-lt"/>
              </a:rPr>
              <a:t> Brown - Empati</a:t>
            </a:r>
            <a:endParaRPr lang="da-DK" sz="2400" b="1" dirty="0">
              <a:latin typeface="+mj-lt"/>
            </a:endParaRPr>
          </a:p>
        </p:txBody>
      </p:sp>
      <p:sp>
        <p:nvSpPr>
          <p:cNvPr id="2" name="Tekstfelt 1"/>
          <p:cNvSpPr txBox="1"/>
          <p:nvPr/>
        </p:nvSpPr>
        <p:spPr>
          <a:xfrm>
            <a:off x="443541" y="6356351"/>
            <a:ext cx="7802101" cy="646331"/>
          </a:xfrm>
          <a:prstGeom prst="rect">
            <a:avLst/>
          </a:prstGeom>
          <a:noFill/>
        </p:spPr>
        <p:txBody>
          <a:bodyPr wrap="square" rtlCol="0">
            <a:spAutoFit/>
          </a:bodyPr>
          <a:lstStyle/>
          <a:p>
            <a:r>
              <a:rPr lang="da-DK" dirty="0">
                <a:hlinkClick r:id="rId6"/>
              </a:rPr>
              <a:t>https://www.youtube.com/watch?v=1Evwgu369Jw</a:t>
            </a:r>
            <a:endParaRPr lang="da-DK" dirty="0"/>
          </a:p>
          <a:p>
            <a:endParaRPr lang="da-DK" dirty="0"/>
          </a:p>
        </p:txBody>
      </p:sp>
    </p:spTree>
    <p:extLst>
      <p:ext uri="{BB962C8B-B14F-4D97-AF65-F5344CB8AC3E}">
        <p14:creationId xmlns:p14="http://schemas.microsoft.com/office/powerpoint/2010/main" val="447079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Hvad er en MI-samtale?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17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416320"/>
          </a:xfrm>
          <a:prstGeom prst="rect">
            <a:avLst/>
          </a:prstGeom>
          <a:noFill/>
        </p:spPr>
        <p:txBody>
          <a:bodyPr wrap="square" rtlCol="0">
            <a:spAutoFit/>
          </a:bodyPr>
          <a:lstStyle/>
          <a:p>
            <a:r>
              <a:rPr lang="da-DK" sz="3600" dirty="0"/>
              <a:t>”En MI-samtale handler frem for alt om motivationsaspekterne ved forandring. Ikke først og fremmest om hvordan forandringen skal ske, men om den skal ske – hvorfor eller hvorfor ikke”. (Barth &amp; </a:t>
            </a:r>
            <a:r>
              <a:rPr lang="da-DK" sz="3600" dirty="0" err="1"/>
              <a:t>Näsholm</a:t>
            </a:r>
            <a:r>
              <a:rPr lang="da-DK" sz="3600" dirty="0"/>
              <a:t>)</a:t>
            </a:r>
          </a:p>
        </p:txBody>
      </p:sp>
    </p:spTree>
    <p:extLst>
      <p:ext uri="{BB962C8B-B14F-4D97-AF65-F5344CB8AC3E}">
        <p14:creationId xmlns:p14="http://schemas.microsoft.com/office/powerpoint/2010/main" val="3534034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Et kontinuum af kommunikationsstile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18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5" name="Billede 4"/>
          <p:cNvPicPr>
            <a:picLocks noChangeAspect="1"/>
          </p:cNvPicPr>
          <p:nvPr/>
        </p:nvPicPr>
        <p:blipFill>
          <a:blip r:embed="rId4"/>
          <a:stretch>
            <a:fillRect/>
          </a:stretch>
        </p:blipFill>
        <p:spPr>
          <a:xfrm>
            <a:off x="888934" y="2827282"/>
            <a:ext cx="7116078" cy="1161371"/>
          </a:xfrm>
          <a:prstGeom prst="rect">
            <a:avLst/>
          </a:prstGeom>
        </p:spPr>
      </p:pic>
      <p:sp>
        <p:nvSpPr>
          <p:cNvPr id="10" name="Tekstfelt 9"/>
          <p:cNvSpPr txBox="1"/>
          <p:nvPr/>
        </p:nvSpPr>
        <p:spPr>
          <a:xfrm>
            <a:off x="888934" y="5683862"/>
            <a:ext cx="7501087" cy="800219"/>
          </a:xfrm>
          <a:prstGeom prst="rect">
            <a:avLst/>
          </a:prstGeom>
          <a:noFill/>
        </p:spPr>
        <p:txBody>
          <a:bodyPr wrap="square" rtlCol="0">
            <a:spAutoFit/>
          </a:bodyPr>
          <a:lstStyle/>
          <a:p>
            <a:pPr algn="ctr"/>
            <a:r>
              <a:rPr lang="da-DK" sz="2800" dirty="0"/>
              <a:t>MI er en vejledende stil!</a:t>
            </a:r>
          </a:p>
          <a:p>
            <a:endParaRPr lang="da-DK" dirty="0"/>
          </a:p>
        </p:txBody>
      </p:sp>
    </p:spTree>
    <p:extLst>
      <p:ext uri="{BB962C8B-B14F-4D97-AF65-F5344CB8AC3E}">
        <p14:creationId xmlns:p14="http://schemas.microsoft.com/office/powerpoint/2010/main" val="1578459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MI-ånden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2" name="Billede 11"/>
          <p:cNvPicPr>
            <a:picLocks noChangeAspect="1"/>
          </p:cNvPicPr>
          <p:nvPr/>
        </p:nvPicPr>
        <p:blipFill>
          <a:blip r:embed="rId4"/>
          <a:stretch>
            <a:fillRect/>
          </a:stretch>
        </p:blipFill>
        <p:spPr>
          <a:xfrm>
            <a:off x="1085362" y="1363473"/>
            <a:ext cx="6807354" cy="4758202"/>
          </a:xfrm>
          <a:prstGeom prst="rect">
            <a:avLst/>
          </a:prstGeom>
        </p:spPr>
      </p:pic>
    </p:spTree>
    <p:extLst>
      <p:ext uri="{BB962C8B-B14F-4D97-AF65-F5344CB8AC3E}">
        <p14:creationId xmlns:p14="http://schemas.microsoft.com/office/powerpoint/2010/main" val="1827341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Program!</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801314"/>
          </a:xfrm>
          <a:prstGeom prst="rect">
            <a:avLst/>
          </a:prstGeom>
          <a:noFill/>
        </p:spPr>
        <p:txBody>
          <a:bodyPr wrap="square" rtlCol="0">
            <a:spAutoFit/>
          </a:bodyPr>
          <a:lstStyle/>
          <a:p>
            <a:r>
              <a:rPr lang="da-DK" sz="3200" dirty="0"/>
              <a:t>Hvad er motivation?</a:t>
            </a:r>
          </a:p>
          <a:p>
            <a:r>
              <a:rPr lang="da-DK" sz="3200" dirty="0"/>
              <a:t>Hvad kendetegner MI?</a:t>
            </a:r>
          </a:p>
          <a:p>
            <a:r>
              <a:rPr lang="da-DK" sz="3200" dirty="0"/>
              <a:t>Ånden i MI</a:t>
            </a:r>
          </a:p>
          <a:p>
            <a:r>
              <a:rPr lang="da-DK" sz="3200" dirty="0"/>
              <a:t>Ambivalens</a:t>
            </a:r>
          </a:p>
          <a:p>
            <a:r>
              <a:rPr lang="da-DK" sz="3200" dirty="0"/>
              <a:t>Diskrepans</a:t>
            </a:r>
          </a:p>
          <a:p>
            <a:r>
              <a:rPr lang="da-DK" sz="3200" dirty="0"/>
              <a:t>De fire processer i MI </a:t>
            </a:r>
          </a:p>
          <a:p>
            <a:r>
              <a:rPr lang="da-DK" sz="3200" dirty="0"/>
              <a:t>12.00: Frokost</a:t>
            </a:r>
          </a:p>
          <a:p>
            <a:r>
              <a:rPr lang="da-DK" sz="3200" dirty="0"/>
              <a:t>Samtaleteknikkerne i MI</a:t>
            </a:r>
          </a:p>
          <a:p>
            <a:r>
              <a:rPr lang="da-DK" sz="3200" dirty="0"/>
              <a:t>15.00: Slut</a:t>
            </a:r>
          </a:p>
          <a:p>
            <a:endParaRPr lang="da-DK" dirty="0"/>
          </a:p>
        </p:txBody>
      </p:sp>
    </p:spTree>
    <p:extLst>
      <p:ext uri="{BB962C8B-B14F-4D97-AF65-F5344CB8AC3E}">
        <p14:creationId xmlns:p14="http://schemas.microsoft.com/office/powerpoint/2010/main" val="335977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Ambivalens – hvad er det?</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1141146" y="2079195"/>
            <a:ext cx="2176684" cy="1874096"/>
          </a:xfrm>
          <a:prstGeom prst="rect">
            <a:avLst/>
          </a:prstGeom>
          <a:ln>
            <a:solidFill>
              <a:srgbClr val="4F81BD"/>
            </a:solidFill>
          </a:ln>
        </p:spPr>
      </p:pic>
      <p:pic>
        <p:nvPicPr>
          <p:cNvPr id="14" name="Picture 5" descr="C:\Users\DQ23517\Desktop\Ambivalen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193" y="2075055"/>
            <a:ext cx="2214563" cy="265226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DQ23517\Desktop\Simps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903" y="2075055"/>
            <a:ext cx="2297867" cy="172118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Users\DQ23517\Desktop\Ambivalen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903" y="3873131"/>
            <a:ext cx="2590800" cy="17621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felt 4"/>
          <p:cNvSpPr txBox="1"/>
          <p:nvPr/>
        </p:nvSpPr>
        <p:spPr>
          <a:xfrm>
            <a:off x="628650" y="5683862"/>
            <a:ext cx="7628053" cy="923330"/>
          </a:xfrm>
          <a:prstGeom prst="rect">
            <a:avLst/>
          </a:prstGeom>
          <a:noFill/>
        </p:spPr>
        <p:txBody>
          <a:bodyPr wrap="square" rtlCol="0">
            <a:spAutoFit/>
          </a:bodyPr>
          <a:lstStyle/>
          <a:p>
            <a:r>
              <a:rPr lang="da-DK" dirty="0">
                <a:hlinkClick r:id="rId8"/>
              </a:rPr>
              <a:t>https://</a:t>
            </a:r>
            <a:r>
              <a:rPr lang="da-DK" dirty="0" smtClean="0">
                <a:hlinkClick r:id="rId8"/>
              </a:rPr>
              <a:t>www.youtube.com/watch?v=3YcPcWpKmH0&amp;t=25s&amp;fbclid=IwAR3GAPBjFCNwcj1zvcmIuyWhI6cYVKOBmCwsUjCyXeqSwnZl77ctSopk9AA</a:t>
            </a:r>
            <a:endParaRPr lang="da-DK" dirty="0" smtClean="0"/>
          </a:p>
          <a:p>
            <a:endParaRPr lang="da-DK" dirty="0"/>
          </a:p>
        </p:txBody>
      </p:sp>
    </p:spTree>
    <p:extLst>
      <p:ext uri="{BB962C8B-B14F-4D97-AF65-F5344CB8AC3E}">
        <p14:creationId xmlns:p14="http://schemas.microsoft.com/office/powerpoint/2010/main" val="299228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Diskrepans</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0" name="Tekstfelt 9"/>
          <p:cNvSpPr txBox="1"/>
          <p:nvPr/>
        </p:nvSpPr>
        <p:spPr>
          <a:xfrm>
            <a:off x="1026695" y="1556084"/>
            <a:ext cx="7488655" cy="1107996"/>
          </a:xfrm>
          <a:prstGeom prst="rect">
            <a:avLst/>
          </a:prstGeom>
          <a:noFill/>
        </p:spPr>
        <p:txBody>
          <a:bodyPr wrap="square" rtlCol="0">
            <a:spAutoFit/>
          </a:bodyPr>
          <a:lstStyle/>
          <a:p>
            <a:pPr marL="285750" indent="-285750">
              <a:buFont typeface="Wingdings" panose="05000000000000000000" pitchFamily="2" charset="2"/>
              <a:buChar char="Ø"/>
            </a:pPr>
            <a:r>
              <a:rPr lang="da-DK" sz="2400" dirty="0"/>
              <a:t>Diskrepans er en uoverensstemmelse ml. nuværende og ønskede </a:t>
            </a:r>
            <a:r>
              <a:rPr lang="da-DK" sz="2400" dirty="0" smtClean="0"/>
              <a:t>tilstand </a:t>
            </a:r>
            <a:endParaRPr lang="da-DK" sz="2400" dirty="0"/>
          </a:p>
          <a:p>
            <a:endParaRPr lang="da-DK" dirty="0"/>
          </a:p>
        </p:txBody>
      </p:sp>
      <p:pic>
        <p:nvPicPr>
          <p:cNvPr id="13" name="Picture 2" descr="C:\Users\DQ23517\Desktop\diskrep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560" y="2275463"/>
            <a:ext cx="2129253" cy="1458393"/>
          </a:xfrm>
          <a:prstGeom prst="rect">
            <a:avLst/>
          </a:prstGeom>
          <a:solidFill>
            <a:srgbClr val="0070C0"/>
          </a:solidFill>
          <a:ln>
            <a:solidFill>
              <a:srgbClr val="0070C0"/>
            </a:solidFill>
          </a:ln>
        </p:spPr>
      </p:pic>
      <p:sp>
        <p:nvSpPr>
          <p:cNvPr id="12" name="Rektangel 11"/>
          <p:cNvSpPr/>
          <p:nvPr/>
        </p:nvSpPr>
        <p:spPr>
          <a:xfrm>
            <a:off x="1026696" y="2967334"/>
            <a:ext cx="7488654" cy="1938992"/>
          </a:xfrm>
          <a:prstGeom prst="rect">
            <a:avLst/>
          </a:prstGeom>
        </p:spPr>
        <p:txBody>
          <a:bodyPr wrap="square">
            <a:spAutoFit/>
          </a:bodyPr>
          <a:lstStyle/>
          <a:p>
            <a:endParaRPr lang="da-DK" dirty="0"/>
          </a:p>
          <a:p>
            <a:endParaRPr lang="da-DK" dirty="0" smtClean="0"/>
          </a:p>
          <a:p>
            <a:endParaRPr lang="da-DK" dirty="0"/>
          </a:p>
          <a:p>
            <a:endParaRPr lang="da-DK" dirty="0" smtClean="0"/>
          </a:p>
          <a:p>
            <a:pPr marL="285750" indent="-285750">
              <a:buFont typeface="Wingdings" panose="05000000000000000000" pitchFamily="2" charset="2"/>
              <a:buChar char="Ø"/>
            </a:pPr>
            <a:r>
              <a:rPr lang="da-DK" sz="2400" dirty="0" smtClean="0"/>
              <a:t>Husk </a:t>
            </a:r>
            <a:r>
              <a:rPr lang="da-DK" sz="2400" dirty="0"/>
              <a:t>på Guldlok-princippet – diskrepansen skal være lige tilpas!</a:t>
            </a:r>
          </a:p>
        </p:txBody>
      </p:sp>
      <p:pic>
        <p:nvPicPr>
          <p:cNvPr id="16" name="Picture 4" descr="C:\Users\DQ23517\Desktop\guldlok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486" y="4998062"/>
            <a:ext cx="205740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0891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4 Motivationsprocesser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800219"/>
          </a:xfrm>
          <a:prstGeom prst="rect">
            <a:avLst/>
          </a:prstGeom>
          <a:noFill/>
        </p:spPr>
        <p:txBody>
          <a:bodyPr wrap="square" rtlCol="0">
            <a:spAutoFit/>
          </a:bodyPr>
          <a:lstStyle/>
          <a:p>
            <a:pPr algn="ctr"/>
            <a:endParaRPr lang="da-DK" sz="2400" dirty="0">
              <a:latin typeface="Calibri" panose="020F0502020204030204" pitchFamily="34" charset="0"/>
            </a:endParaRPr>
          </a:p>
          <a:p>
            <a:endParaRPr lang="da-DK" sz="2200" dirty="0"/>
          </a:p>
        </p:txBody>
      </p:sp>
      <p:pic>
        <p:nvPicPr>
          <p:cNvPr id="5" name="Billede 4"/>
          <p:cNvPicPr>
            <a:picLocks noChangeAspect="1"/>
          </p:cNvPicPr>
          <p:nvPr/>
        </p:nvPicPr>
        <p:blipFill>
          <a:blip r:embed="rId4"/>
          <a:stretch>
            <a:fillRect/>
          </a:stretch>
        </p:blipFill>
        <p:spPr>
          <a:xfrm>
            <a:off x="1062393" y="1457986"/>
            <a:ext cx="7374811" cy="3946438"/>
          </a:xfrm>
          <a:prstGeom prst="rect">
            <a:avLst/>
          </a:prstGeom>
        </p:spPr>
      </p:pic>
    </p:spTree>
    <p:extLst>
      <p:ext uri="{BB962C8B-B14F-4D97-AF65-F5344CB8AC3E}">
        <p14:creationId xmlns:p14="http://schemas.microsoft.com/office/powerpoint/2010/main" val="3462280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200" b="1" dirty="0" smtClean="0"/>
              <a:t>De 4 processer fra borgerens perspektiv</a:t>
            </a:r>
            <a:endParaRPr lang="da-DK" sz="32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800219"/>
          </a:xfrm>
          <a:prstGeom prst="rect">
            <a:avLst/>
          </a:prstGeom>
          <a:noFill/>
        </p:spPr>
        <p:txBody>
          <a:bodyPr wrap="square" rtlCol="0">
            <a:spAutoFit/>
          </a:bodyPr>
          <a:lstStyle/>
          <a:p>
            <a:pPr algn="ctr"/>
            <a:endParaRPr lang="da-DK" sz="2400" dirty="0">
              <a:latin typeface="Calibri" panose="020F0502020204030204" pitchFamily="34" charset="0"/>
            </a:endParaRPr>
          </a:p>
          <a:p>
            <a:endParaRPr lang="da-DK" sz="2200" dirty="0"/>
          </a:p>
        </p:txBody>
      </p:sp>
      <p:pic>
        <p:nvPicPr>
          <p:cNvPr id="12" name="Billede 11"/>
          <p:cNvPicPr>
            <a:picLocks noChangeAspect="1"/>
          </p:cNvPicPr>
          <p:nvPr/>
        </p:nvPicPr>
        <p:blipFill>
          <a:blip r:embed="rId4"/>
          <a:stretch>
            <a:fillRect/>
          </a:stretch>
        </p:blipFill>
        <p:spPr>
          <a:xfrm>
            <a:off x="0" y="1206275"/>
            <a:ext cx="9144000" cy="5199529"/>
          </a:xfrm>
          <a:prstGeom prst="rect">
            <a:avLst/>
          </a:prstGeom>
        </p:spPr>
      </p:pic>
    </p:spTree>
    <p:extLst>
      <p:ext uri="{BB962C8B-B14F-4D97-AF65-F5344CB8AC3E}">
        <p14:creationId xmlns:p14="http://schemas.microsoft.com/office/powerpoint/2010/main" val="35980158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Nøgleord for hver proces i MI</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232202"/>
          </a:xfrm>
          <a:prstGeom prst="rect">
            <a:avLst/>
          </a:prstGeom>
          <a:noFill/>
        </p:spPr>
        <p:txBody>
          <a:bodyPr wrap="square" rtlCol="0">
            <a:spAutoFit/>
          </a:bodyPr>
          <a:lstStyle/>
          <a:p>
            <a:r>
              <a:rPr lang="da-DK" sz="2400" dirty="0"/>
              <a:t>1. proces: Lyt, forstå personen, de personcentrerede samtaleteknikker og nysgerrighed er nøglen her </a:t>
            </a:r>
          </a:p>
          <a:p>
            <a:r>
              <a:rPr lang="da-DK" sz="2400" dirty="0"/>
              <a:t>2. proces: Afklaring af mål, giv ren information, evt. opstilling af menu samt fokusering på en bestemt retning </a:t>
            </a:r>
          </a:p>
          <a:p>
            <a:r>
              <a:rPr lang="da-DK" sz="2400" dirty="0"/>
              <a:t>3. proces: Genkende, fremme og svare på forandringsudsagn, strategisk brug af samtaleteknikkerne, lyt efter forberedende forandringsudsagn (overvejelses- og forberedelsesfasen i forandringscirklen)</a:t>
            </a:r>
          </a:p>
          <a:p>
            <a:r>
              <a:rPr lang="da-DK" sz="2400" dirty="0"/>
              <a:t>4. proces: Lyt efter mobiliserende forandringsudsagn, udvikle en konkret forandringsplan, tjek planen via opsummering, problemløsning og konkretisering (handlingsfasen i forandringscirklen)</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9541588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MI-teknikken </a:t>
            </a:r>
            <a:r>
              <a:rPr lang="da-DK" sz="4000" dirty="0"/>
              <a:t>- </a:t>
            </a:r>
            <a:r>
              <a:rPr lang="da-DK" sz="4000" b="1" dirty="0"/>
              <a:t>ÅBRO</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200876"/>
          </a:xfrm>
          <a:prstGeom prst="rect">
            <a:avLst/>
          </a:prstGeom>
          <a:noFill/>
        </p:spPr>
        <p:txBody>
          <a:bodyPr wrap="square" rtlCol="0">
            <a:spAutoFit/>
          </a:bodyPr>
          <a:lstStyle/>
          <a:p>
            <a:pPr marL="571500" indent="-571500">
              <a:buFont typeface="Arial" panose="020B0604020202020204" pitchFamily="34" charset="0"/>
              <a:buChar char="•"/>
            </a:pPr>
            <a:r>
              <a:rPr lang="da-DK" sz="3600" dirty="0"/>
              <a:t>Åbne spørgsmål</a:t>
            </a:r>
          </a:p>
          <a:p>
            <a:pPr marL="571500" indent="-571500">
              <a:buFont typeface="Arial" panose="020B0604020202020204" pitchFamily="34" charset="0"/>
              <a:buChar char="•"/>
            </a:pPr>
            <a:r>
              <a:rPr lang="da-DK" sz="3600" dirty="0"/>
              <a:t>Bekræftelser</a:t>
            </a:r>
          </a:p>
          <a:p>
            <a:pPr marL="571500" indent="-571500">
              <a:buFont typeface="Arial" panose="020B0604020202020204" pitchFamily="34" charset="0"/>
              <a:buChar char="•"/>
            </a:pPr>
            <a:r>
              <a:rPr lang="da-DK" sz="3600" dirty="0"/>
              <a:t>Refleksioner</a:t>
            </a:r>
          </a:p>
          <a:p>
            <a:pPr marL="571500" indent="-571500">
              <a:buFont typeface="Arial" panose="020B0604020202020204" pitchFamily="34" charset="0"/>
              <a:buChar char="•"/>
            </a:pPr>
            <a:r>
              <a:rPr lang="da-DK" sz="3600" dirty="0"/>
              <a:t>Opsummeringer</a:t>
            </a:r>
          </a:p>
          <a:p>
            <a:pPr algn="ctr"/>
            <a:endParaRPr lang="da-DK" sz="36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39231878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Åbne spørgsmål</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4" y="1379621"/>
            <a:ext cx="8255066" cy="5970865"/>
          </a:xfrm>
          <a:prstGeom prst="rect">
            <a:avLst/>
          </a:prstGeom>
          <a:noFill/>
        </p:spPr>
        <p:txBody>
          <a:bodyPr wrap="square" rtlCol="0">
            <a:spAutoFit/>
          </a:bodyPr>
          <a:lstStyle/>
          <a:p>
            <a:r>
              <a:rPr lang="da-DK" sz="3600" dirty="0"/>
              <a:t>Åbne spørgsmål er spørgsmål, som man ikke kan svare ja eller nej til. De aktiverer fortælleren, og de giver uddybende svar </a:t>
            </a:r>
          </a:p>
          <a:p>
            <a:endParaRPr lang="da-DK" sz="3600" dirty="0"/>
          </a:p>
          <a:p>
            <a:r>
              <a:rPr lang="da-DK" sz="3600" dirty="0"/>
              <a:t>Eksempler på åbne spørgsmål: </a:t>
            </a:r>
          </a:p>
          <a:p>
            <a:r>
              <a:rPr lang="da-DK" sz="3600" dirty="0"/>
              <a:t>”Hvordan kunne din forandring se ud?”</a:t>
            </a:r>
          </a:p>
          <a:p>
            <a:r>
              <a:rPr lang="da-DK" sz="3600" dirty="0"/>
              <a:t>”Hvad har du tidl. forsøgt?”</a:t>
            </a:r>
          </a:p>
          <a:p>
            <a:r>
              <a:rPr lang="da-DK" sz="3600" dirty="0"/>
              <a:t>”Hvilke tanker har du gjort dig om livet med eller uden medicin?”</a:t>
            </a:r>
          </a:p>
          <a:p>
            <a:pPr algn="ctr"/>
            <a:endParaRPr lang="da-DK" sz="36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37331304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Lukkede spørgsmål</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379621"/>
            <a:ext cx="8255067" cy="4524315"/>
          </a:xfrm>
          <a:prstGeom prst="rect">
            <a:avLst/>
          </a:prstGeom>
          <a:noFill/>
        </p:spPr>
        <p:txBody>
          <a:bodyPr wrap="square" rtlCol="0">
            <a:spAutoFit/>
          </a:bodyPr>
          <a:lstStyle/>
          <a:p>
            <a:r>
              <a:rPr lang="da-DK" sz="3600" dirty="0"/>
              <a:t>Lukkede spørgsmål giver få </a:t>
            </a:r>
            <a:endParaRPr lang="da-DK" sz="3600" dirty="0" smtClean="0"/>
          </a:p>
          <a:p>
            <a:r>
              <a:rPr lang="da-DK" sz="3600" dirty="0" smtClean="0"/>
              <a:t>svaralternativer</a:t>
            </a:r>
            <a:r>
              <a:rPr lang="da-DK" sz="3600" dirty="0"/>
              <a:t>, </a:t>
            </a:r>
            <a:r>
              <a:rPr lang="da-DK" sz="3600" dirty="0" smtClean="0"/>
              <a:t>som </a:t>
            </a:r>
            <a:r>
              <a:rPr lang="da-DK" sz="3600" dirty="0"/>
              <a:t>sjældent </a:t>
            </a:r>
            <a:r>
              <a:rPr lang="da-DK" sz="3600" dirty="0" smtClean="0"/>
              <a:t>leder samtalen </a:t>
            </a:r>
            <a:r>
              <a:rPr lang="da-DK" sz="3600" dirty="0"/>
              <a:t>videre</a:t>
            </a:r>
          </a:p>
          <a:p>
            <a:endParaRPr lang="da-DK" sz="3600" dirty="0"/>
          </a:p>
          <a:p>
            <a:r>
              <a:rPr lang="da-DK" sz="3600" dirty="0"/>
              <a:t>Begynder oftest med:</a:t>
            </a:r>
          </a:p>
          <a:p>
            <a:r>
              <a:rPr lang="da-DK" sz="3600" dirty="0"/>
              <a:t>”Har du….?”</a:t>
            </a:r>
          </a:p>
          <a:p>
            <a:r>
              <a:rPr lang="da-DK" sz="3600" dirty="0"/>
              <a:t>”Ved du….?”</a:t>
            </a:r>
          </a:p>
          <a:p>
            <a:r>
              <a:rPr lang="da-DK" sz="3600" dirty="0"/>
              <a:t>”Kan du….?”</a:t>
            </a:r>
          </a:p>
        </p:txBody>
      </p:sp>
    </p:spTree>
    <p:extLst>
      <p:ext uri="{BB962C8B-B14F-4D97-AF65-F5344CB8AC3E}">
        <p14:creationId xmlns:p14="http://schemas.microsoft.com/office/powerpoint/2010/main" val="3250086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000" b="1" dirty="0"/>
              <a:t>Ø</a:t>
            </a:r>
            <a:r>
              <a:rPr lang="da-DK" sz="3000" b="1" dirty="0" smtClean="0"/>
              <a:t>velse</a:t>
            </a:r>
            <a:r>
              <a:rPr lang="da-DK" sz="3000" b="1" dirty="0"/>
              <a:t>: </a:t>
            </a:r>
            <a:r>
              <a:rPr lang="da-DK" sz="3000" b="1" dirty="0" smtClean="0"/>
              <a:t>Genkendelse </a:t>
            </a:r>
            <a:r>
              <a:rPr lang="da-DK" sz="3000" b="1" dirty="0"/>
              <a:t>af åbne og lukkede spørgsmål</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4585871"/>
          </a:xfrm>
          <a:prstGeom prst="rect">
            <a:avLst/>
          </a:prstGeom>
          <a:noFill/>
        </p:spPr>
        <p:txBody>
          <a:bodyPr wrap="square" rtlCol="0">
            <a:spAutoFit/>
          </a:bodyPr>
          <a:lstStyle/>
          <a:p>
            <a:endParaRPr lang="da-DK" sz="3200" dirty="0" smtClean="0"/>
          </a:p>
          <a:p>
            <a:r>
              <a:rPr lang="da-DK" sz="3200" dirty="0" smtClean="0"/>
              <a:t>Tema </a:t>
            </a:r>
            <a:r>
              <a:rPr lang="da-DK" sz="3200" dirty="0"/>
              <a:t>nr. 1: Personlig hygiejne </a:t>
            </a:r>
          </a:p>
          <a:p>
            <a:r>
              <a:rPr lang="da-DK" sz="3200" dirty="0"/>
              <a:t>Placer spørgsmålene indenfor kategorierne åbne eller lukkede spørgsmål</a:t>
            </a:r>
          </a:p>
          <a:p>
            <a:r>
              <a:rPr lang="da-DK" sz="3200" dirty="0"/>
              <a:t>Tema nr. 2: Stoppe med at ryge  </a:t>
            </a:r>
          </a:p>
          <a:p>
            <a:r>
              <a:rPr lang="da-DK" sz="3200" dirty="0"/>
              <a:t>Placer spørgsmålene indenfor kategorierne åbne eller lukkede spørgsmål </a:t>
            </a:r>
          </a:p>
          <a:p>
            <a:r>
              <a:rPr lang="da-DK" sz="3200" dirty="0"/>
              <a:t>Tidsramme: 10 min. </a:t>
            </a:r>
          </a:p>
          <a:p>
            <a:endParaRPr lang="da-DK" sz="3600" dirty="0"/>
          </a:p>
        </p:txBody>
      </p:sp>
    </p:spTree>
    <p:extLst>
      <p:ext uri="{BB962C8B-B14F-4D97-AF65-F5344CB8AC3E}">
        <p14:creationId xmlns:p14="http://schemas.microsoft.com/office/powerpoint/2010/main" val="8107701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000" b="1" dirty="0"/>
              <a:t>Øvelse: </a:t>
            </a:r>
            <a:r>
              <a:rPr lang="da-DK" sz="3000" b="1" dirty="0" smtClean="0"/>
              <a:t>At </a:t>
            </a:r>
            <a:r>
              <a:rPr lang="da-DK" sz="3000" b="1" dirty="0"/>
              <a:t>lave et lukket spørgsmål åbent</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816977"/>
          </a:xfrm>
          <a:prstGeom prst="rect">
            <a:avLst/>
          </a:prstGeom>
          <a:noFill/>
        </p:spPr>
        <p:txBody>
          <a:bodyPr wrap="square" rtlCol="0">
            <a:spAutoFit/>
          </a:bodyPr>
          <a:lstStyle/>
          <a:p>
            <a:endParaRPr lang="da-DK" sz="2800" dirty="0" smtClean="0"/>
          </a:p>
          <a:p>
            <a:r>
              <a:rPr lang="da-DK" sz="2800" dirty="0"/>
              <a:t>Er du Ok i dag?</a:t>
            </a:r>
          </a:p>
          <a:p>
            <a:r>
              <a:rPr lang="da-DK" sz="2800" dirty="0"/>
              <a:t>1</a:t>
            </a:r>
          </a:p>
          <a:p>
            <a:r>
              <a:rPr lang="da-DK" sz="2800" dirty="0"/>
              <a:t>2</a:t>
            </a:r>
          </a:p>
          <a:p>
            <a:endParaRPr lang="da-DK" sz="2800" dirty="0"/>
          </a:p>
          <a:p>
            <a:r>
              <a:rPr lang="da-DK" sz="2800" dirty="0"/>
              <a:t>Er du gift?</a:t>
            </a:r>
          </a:p>
          <a:p>
            <a:r>
              <a:rPr lang="da-DK" sz="2800" dirty="0"/>
              <a:t>1</a:t>
            </a:r>
          </a:p>
          <a:p>
            <a:r>
              <a:rPr lang="da-DK" sz="2800" dirty="0"/>
              <a:t>2</a:t>
            </a:r>
          </a:p>
          <a:p>
            <a:pPr marL="109728" indent="0">
              <a:buNone/>
            </a:pPr>
            <a:endParaRPr lang="da-DK" sz="2800" dirty="0"/>
          </a:p>
          <a:p>
            <a:r>
              <a:rPr lang="da-DK" sz="2800" dirty="0"/>
              <a:t>Havde du en god dag på skolen i dag?</a:t>
            </a:r>
          </a:p>
          <a:p>
            <a:r>
              <a:rPr lang="da-DK" sz="2800" dirty="0"/>
              <a:t>1</a:t>
            </a:r>
          </a:p>
          <a:p>
            <a:r>
              <a:rPr lang="da-DK" sz="2800" dirty="0"/>
              <a:t>2</a:t>
            </a:r>
          </a:p>
          <a:p>
            <a:endParaRPr lang="da-DK" sz="3600" dirty="0"/>
          </a:p>
        </p:txBody>
      </p:sp>
    </p:spTree>
    <p:extLst>
      <p:ext uri="{BB962C8B-B14F-4D97-AF65-F5344CB8AC3E}">
        <p14:creationId xmlns:p14="http://schemas.microsoft.com/office/powerpoint/2010/main" val="496540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Test dit engagement for dagen!</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0" name="Billede 9"/>
          <p:cNvPicPr>
            <a:picLocks noChangeAspect="1"/>
          </p:cNvPicPr>
          <p:nvPr/>
        </p:nvPicPr>
        <p:blipFill>
          <a:blip r:embed="rId4"/>
          <a:stretch>
            <a:fillRect/>
          </a:stretch>
        </p:blipFill>
        <p:spPr>
          <a:xfrm>
            <a:off x="1027379" y="1875355"/>
            <a:ext cx="7390387" cy="3761774"/>
          </a:xfrm>
          <a:prstGeom prst="rect">
            <a:avLst/>
          </a:prstGeom>
        </p:spPr>
      </p:pic>
    </p:spTree>
    <p:extLst>
      <p:ext uri="{BB962C8B-B14F-4D97-AF65-F5344CB8AC3E}">
        <p14:creationId xmlns:p14="http://schemas.microsoft.com/office/powerpoint/2010/main" val="592584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Bekræftelser</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30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078313"/>
          </a:xfrm>
          <a:prstGeom prst="rect">
            <a:avLst/>
          </a:prstGeom>
          <a:noFill/>
        </p:spPr>
        <p:txBody>
          <a:bodyPr wrap="square" rtlCol="0">
            <a:spAutoFit/>
          </a:bodyPr>
          <a:lstStyle/>
          <a:p>
            <a:r>
              <a:rPr lang="da-DK" sz="3600" dirty="0"/>
              <a:t>Anerkende borgerens forsøg på at lave forandring, både succeserne og frustrationerne</a:t>
            </a:r>
          </a:p>
          <a:p>
            <a:r>
              <a:rPr lang="da-DK" sz="3600" dirty="0"/>
              <a:t>Bekræft fx på forsøg, indsats, ressourcer, værdier, forandringsudsagn.</a:t>
            </a:r>
          </a:p>
          <a:p>
            <a:r>
              <a:rPr lang="da-DK" sz="3600" dirty="0"/>
              <a:t>Give borgeren en følelse af større sammenhæng og positive følelser omkring det at lave vanskelige forandringer</a:t>
            </a:r>
          </a:p>
          <a:p>
            <a:endParaRPr lang="da-DK" sz="3600" dirty="0"/>
          </a:p>
        </p:txBody>
      </p:sp>
    </p:spTree>
    <p:extLst>
      <p:ext uri="{BB962C8B-B14F-4D97-AF65-F5344CB8AC3E}">
        <p14:creationId xmlns:p14="http://schemas.microsoft.com/office/powerpoint/2010/main" val="1716611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Videoeksempel: Bekræftelser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5" name="Rektangel 4"/>
          <p:cNvSpPr/>
          <p:nvPr/>
        </p:nvSpPr>
        <p:spPr>
          <a:xfrm>
            <a:off x="1171074" y="1690689"/>
            <a:ext cx="5686926" cy="954107"/>
          </a:xfrm>
          <a:prstGeom prst="rect">
            <a:avLst/>
          </a:prstGeom>
        </p:spPr>
        <p:txBody>
          <a:bodyPr wrap="square">
            <a:spAutoFit/>
          </a:bodyPr>
          <a:lstStyle/>
          <a:p>
            <a:r>
              <a:rPr lang="da-DK" sz="2800" dirty="0">
                <a:hlinkClick r:id="rId4"/>
              </a:rPr>
              <a:t>https://www.youtube.com/watch?v=Aks0bco7IQQ</a:t>
            </a:r>
            <a:endParaRPr lang="da-DK" sz="2800" dirty="0"/>
          </a:p>
        </p:txBody>
      </p:sp>
    </p:spTree>
    <p:extLst>
      <p:ext uri="{BB962C8B-B14F-4D97-AF65-F5344CB8AC3E}">
        <p14:creationId xmlns:p14="http://schemas.microsoft.com/office/powerpoint/2010/main" val="29797773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Øvelse: Bekræftelser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724644"/>
          </a:xfrm>
          <a:prstGeom prst="rect">
            <a:avLst/>
          </a:prstGeom>
          <a:noFill/>
        </p:spPr>
        <p:txBody>
          <a:bodyPr wrap="square" rtlCol="0">
            <a:spAutoFit/>
          </a:bodyPr>
          <a:lstStyle/>
          <a:p>
            <a:endParaRPr lang="da-DK" sz="2200" dirty="0"/>
          </a:p>
          <a:p>
            <a:r>
              <a:rPr lang="da-DK" sz="2200" dirty="0"/>
              <a:t>Grupper med 3 i hver – en fortæller (1’er), en interviewer (2’er) og en skriver ned (3’er). </a:t>
            </a:r>
          </a:p>
          <a:p>
            <a:r>
              <a:rPr lang="da-DK" sz="2200" dirty="0"/>
              <a:t> </a:t>
            </a:r>
          </a:p>
          <a:p>
            <a:r>
              <a:rPr lang="da-DK" sz="2200" dirty="0"/>
              <a:t>En fortæller om en god oplevelse fra praksis.</a:t>
            </a:r>
          </a:p>
          <a:p>
            <a:r>
              <a:rPr lang="da-DK" sz="2200" dirty="0"/>
              <a:t> </a:t>
            </a:r>
          </a:p>
          <a:p>
            <a:r>
              <a:rPr lang="da-DK" sz="2200" dirty="0"/>
              <a:t>En interviewer har fokus på det fortælleren gjorde og som afspejler fortællerens færdigheder. </a:t>
            </a:r>
          </a:p>
          <a:p>
            <a:r>
              <a:rPr lang="da-DK" sz="2200" dirty="0"/>
              <a:t> </a:t>
            </a:r>
          </a:p>
          <a:p>
            <a:r>
              <a:rPr lang="da-DK" sz="2200" dirty="0"/>
              <a:t>En skriver de gode færdigheder ned på post-</a:t>
            </a:r>
            <a:r>
              <a:rPr lang="da-DK" sz="2200" dirty="0" err="1"/>
              <a:t>its</a:t>
            </a:r>
            <a:r>
              <a:rPr lang="da-DK" sz="2200" dirty="0"/>
              <a:t> (skriv minimum tre færdigheder ned).</a:t>
            </a:r>
          </a:p>
          <a:p>
            <a:r>
              <a:rPr lang="da-DK" sz="2200" dirty="0"/>
              <a:t> </a:t>
            </a:r>
          </a:p>
          <a:p>
            <a:r>
              <a:rPr lang="da-DK" sz="2200" dirty="0"/>
              <a:t>Byt roller.</a:t>
            </a:r>
          </a:p>
          <a:p>
            <a:endParaRPr lang="da-DK" sz="2200" dirty="0"/>
          </a:p>
          <a:p>
            <a:r>
              <a:rPr lang="da-DK" sz="2200" dirty="0"/>
              <a:t>Tidsramme: 20 min.</a:t>
            </a:r>
          </a:p>
          <a:p>
            <a:endParaRPr lang="da-DK" sz="3600" dirty="0"/>
          </a:p>
        </p:txBody>
      </p:sp>
    </p:spTree>
    <p:extLst>
      <p:ext uri="{BB962C8B-B14F-4D97-AF65-F5344CB8AC3E}">
        <p14:creationId xmlns:p14="http://schemas.microsoft.com/office/powerpoint/2010/main" val="4136889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Refleksioner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0" name="Billede 9"/>
          <p:cNvPicPr>
            <a:picLocks noChangeAspect="1"/>
          </p:cNvPicPr>
          <p:nvPr/>
        </p:nvPicPr>
        <p:blipFill>
          <a:blip r:embed="rId4"/>
          <a:stretch>
            <a:fillRect/>
          </a:stretch>
        </p:blipFill>
        <p:spPr>
          <a:xfrm>
            <a:off x="1485012" y="1500727"/>
            <a:ext cx="6173976" cy="4225877"/>
          </a:xfrm>
          <a:prstGeom prst="rect">
            <a:avLst/>
          </a:prstGeom>
        </p:spPr>
      </p:pic>
    </p:spTree>
    <p:extLst>
      <p:ext uri="{BB962C8B-B14F-4D97-AF65-F5344CB8AC3E}">
        <p14:creationId xmlns:p14="http://schemas.microsoft.com/office/powerpoint/2010/main" val="39435583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200" b="1" dirty="0" smtClean="0"/>
              <a:t>Forskellen ml. simple og komplekse refleksioner</a:t>
            </a:r>
            <a:endParaRPr lang="da-DK" sz="32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984885"/>
          </a:xfrm>
          <a:prstGeom prst="rect">
            <a:avLst/>
          </a:prstGeom>
          <a:noFill/>
        </p:spPr>
        <p:txBody>
          <a:bodyPr wrap="square" rtlCol="0">
            <a:spAutoFit/>
          </a:bodyPr>
          <a:lstStyle/>
          <a:p>
            <a:endParaRPr lang="da-DK" sz="2200" dirty="0"/>
          </a:p>
          <a:p>
            <a:endParaRPr lang="da-DK" sz="3600"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62" y="2119745"/>
            <a:ext cx="6668338" cy="384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6854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Tre former for refleksiv lytning</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984885"/>
          </a:xfrm>
          <a:prstGeom prst="rect">
            <a:avLst/>
          </a:prstGeom>
          <a:noFill/>
        </p:spPr>
        <p:txBody>
          <a:bodyPr wrap="square" rtlCol="0">
            <a:spAutoFit/>
          </a:bodyPr>
          <a:lstStyle/>
          <a:p>
            <a:endParaRPr lang="da-DK" sz="2200" dirty="0"/>
          </a:p>
          <a:p>
            <a:endParaRPr lang="da-DK" sz="3600" dirty="0"/>
          </a:p>
        </p:txBody>
      </p:sp>
      <p:pic>
        <p:nvPicPr>
          <p:cNvPr id="12" name="Billede 11"/>
          <p:cNvPicPr>
            <a:picLocks noChangeAspect="1"/>
          </p:cNvPicPr>
          <p:nvPr/>
        </p:nvPicPr>
        <p:blipFill>
          <a:blip r:embed="rId4"/>
          <a:stretch>
            <a:fillRect/>
          </a:stretch>
        </p:blipFill>
        <p:spPr>
          <a:xfrm>
            <a:off x="6211" y="2414955"/>
            <a:ext cx="9163188" cy="4440058"/>
          </a:xfrm>
          <a:prstGeom prst="rect">
            <a:avLst/>
          </a:prstGeom>
          <a:solidFill>
            <a:srgbClr val="00B0F0"/>
          </a:solidFill>
        </p:spPr>
      </p:pic>
      <p:sp>
        <p:nvSpPr>
          <p:cNvPr id="5" name="Tekstfelt 4"/>
          <p:cNvSpPr txBox="1"/>
          <p:nvPr/>
        </p:nvSpPr>
        <p:spPr>
          <a:xfrm>
            <a:off x="160421" y="1372049"/>
            <a:ext cx="8678779" cy="923330"/>
          </a:xfrm>
          <a:prstGeom prst="rect">
            <a:avLst/>
          </a:prstGeom>
          <a:noFill/>
        </p:spPr>
        <p:txBody>
          <a:bodyPr wrap="square" rtlCol="0">
            <a:spAutoFit/>
          </a:bodyPr>
          <a:lstStyle/>
          <a:p>
            <a:r>
              <a:rPr lang="da-DK" b="1" dirty="0"/>
              <a:t>Borger: Det er jo ikke fordi, jeg ikke vil, men jeg kan jo ikke finde ud af det. Utroligt, at man ikke kan finde ud af noget som helst. Hvad skal jeg stille op?</a:t>
            </a:r>
          </a:p>
          <a:p>
            <a:endParaRPr lang="da-DK" dirty="0"/>
          </a:p>
        </p:txBody>
      </p:sp>
    </p:spTree>
    <p:extLst>
      <p:ext uri="{BB962C8B-B14F-4D97-AF65-F5344CB8AC3E}">
        <p14:creationId xmlns:p14="http://schemas.microsoft.com/office/powerpoint/2010/main" val="1726175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Øvelse: Refleksioner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078313"/>
          </a:xfrm>
          <a:prstGeom prst="rect">
            <a:avLst/>
          </a:prstGeom>
          <a:noFill/>
        </p:spPr>
        <p:txBody>
          <a:bodyPr wrap="square" rtlCol="0">
            <a:spAutoFit/>
          </a:bodyPr>
          <a:lstStyle/>
          <a:p>
            <a:endParaRPr lang="da-DK" sz="3600" dirty="0"/>
          </a:p>
          <a:p>
            <a:pPr>
              <a:buFont typeface="Wingdings" panose="05000000000000000000" pitchFamily="2" charset="2"/>
              <a:buChar char="Ø"/>
            </a:pPr>
            <a:r>
              <a:rPr lang="da-DK" sz="3600" u="sng" dirty="0">
                <a:hlinkClick r:id="rId4"/>
              </a:rPr>
              <a:t>https://www.youtube.com/watch?v=rQLoxzj-3f8</a:t>
            </a:r>
            <a:endParaRPr lang="da-DK" sz="3600" dirty="0"/>
          </a:p>
          <a:p>
            <a:endParaRPr lang="da-DK" sz="3600" dirty="0"/>
          </a:p>
          <a:p>
            <a:pPr>
              <a:buFont typeface="Wingdings" panose="05000000000000000000" pitchFamily="2" charset="2"/>
              <a:buChar char="Ø"/>
            </a:pPr>
            <a:r>
              <a:rPr lang="da-DK" sz="3600" dirty="0"/>
              <a:t>Øv dig til at teste de tre former for refleksioner</a:t>
            </a:r>
          </a:p>
          <a:p>
            <a:pPr marL="109728" indent="0">
              <a:buNone/>
            </a:pPr>
            <a:endParaRPr lang="da-DK" sz="3600" dirty="0"/>
          </a:p>
          <a:p>
            <a:pPr>
              <a:buFont typeface="Wingdings" panose="05000000000000000000" pitchFamily="2" charset="2"/>
              <a:buChar char="Ø"/>
            </a:pPr>
            <a:r>
              <a:rPr lang="da-DK" sz="3600" dirty="0"/>
              <a:t>Tidsramme: 15 minutter</a:t>
            </a:r>
          </a:p>
          <a:p>
            <a:endParaRPr lang="da-DK" sz="3600" dirty="0"/>
          </a:p>
        </p:txBody>
      </p:sp>
    </p:spTree>
    <p:extLst>
      <p:ext uri="{BB962C8B-B14F-4D97-AF65-F5344CB8AC3E}">
        <p14:creationId xmlns:p14="http://schemas.microsoft.com/office/powerpoint/2010/main" val="3829861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Typer af komplekse refleksioner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330201" y="1379621"/>
            <a:ext cx="8813800" cy="4924425"/>
          </a:xfrm>
          <a:prstGeom prst="rect">
            <a:avLst/>
          </a:prstGeom>
          <a:noFill/>
        </p:spPr>
        <p:txBody>
          <a:bodyPr wrap="square" rtlCol="0">
            <a:spAutoFit/>
          </a:bodyPr>
          <a:lstStyle/>
          <a:p>
            <a:endParaRPr lang="da-DK" sz="1600" dirty="0"/>
          </a:p>
          <a:p>
            <a:pPr marL="285750" indent="-285750">
              <a:buFont typeface="Arial" panose="020B0604020202020204" pitchFamily="34" charset="0"/>
              <a:buChar char="•"/>
            </a:pPr>
            <a:r>
              <a:rPr lang="da-DK" sz="2000" dirty="0"/>
              <a:t>Reflektere en underliggende mening - tolkning af det sagte. Borger: ”Jeg føler mig ked af det i dag”. Rådgiver: ”Der er sket noget, siden vi talte sammen sidst”</a:t>
            </a:r>
          </a:p>
          <a:p>
            <a:endParaRPr lang="da-DK" sz="2000" dirty="0"/>
          </a:p>
          <a:p>
            <a:pPr marL="285750" indent="-285750">
              <a:buFont typeface="Arial" panose="020B0604020202020204" pitchFamily="34" charset="0"/>
              <a:buChar char="•"/>
            </a:pPr>
            <a:r>
              <a:rPr lang="da-DK" sz="2000" dirty="0"/>
              <a:t>Reflektere følelser/løfte følelser frem - betoner den emotionelle dimension: ”Du er ked af, at du drikker når du har din søn”</a:t>
            </a:r>
          </a:p>
          <a:p>
            <a:endParaRPr lang="da-DK" sz="2000" dirty="0"/>
          </a:p>
          <a:p>
            <a:pPr marL="285750" indent="-285750">
              <a:buFont typeface="Arial" panose="020B0604020202020204" pitchFamily="34" charset="0"/>
              <a:buChar char="•"/>
            </a:pPr>
            <a:r>
              <a:rPr lang="da-DK" sz="2000" dirty="0"/>
              <a:t>Forstærket refleksion – reflekterer klientens indhold tilbage med større intensitet (kan fungere som katalysator for en ny tankegang eller forandringsudsagn): ”Så det er overdrevet vigtig for dig at ryge, når du kommer hjem”</a:t>
            </a:r>
          </a:p>
          <a:p>
            <a:endParaRPr lang="da-DK" sz="2000" dirty="0"/>
          </a:p>
          <a:p>
            <a:pPr marL="285750" indent="-285750">
              <a:buFont typeface="Arial" panose="020B0604020202020204" pitchFamily="34" charset="0"/>
              <a:buChar char="•"/>
            </a:pPr>
            <a:r>
              <a:rPr lang="da-DK" sz="2000" dirty="0"/>
              <a:t>Dobbeltsidet refleksion - tager hensyn til flere perspektiver: ”Du tror, det bliver en stor udfordring at ændre den måde, du laver mad på, og din kost, og samtidig ved du, hvor vigtigt det er at holde dit blodsukker stabilt”</a:t>
            </a:r>
          </a:p>
          <a:p>
            <a:endParaRPr lang="da-DK" dirty="0"/>
          </a:p>
        </p:txBody>
      </p:sp>
    </p:spTree>
    <p:extLst>
      <p:ext uri="{BB962C8B-B14F-4D97-AF65-F5344CB8AC3E}">
        <p14:creationId xmlns:p14="http://schemas.microsoft.com/office/powerpoint/2010/main" val="2400246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2500" b="1" dirty="0" smtClean="0"/>
              <a:t>Øvelse: Hvordan kom du til at arbejde med det du gør i dag?</a:t>
            </a:r>
            <a:endParaRPr lang="da-DK" sz="25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447645"/>
          </a:xfrm>
          <a:prstGeom prst="rect">
            <a:avLst/>
          </a:prstGeom>
          <a:noFill/>
        </p:spPr>
        <p:txBody>
          <a:bodyPr wrap="square" rtlCol="0">
            <a:spAutoFit/>
          </a:bodyPr>
          <a:lstStyle/>
          <a:p>
            <a:r>
              <a:rPr lang="da-DK" sz="2400" b="1" u="sng" dirty="0"/>
              <a:t>Fortæller: </a:t>
            </a:r>
          </a:p>
          <a:p>
            <a:r>
              <a:rPr lang="da-DK" sz="2400" dirty="0" smtClean="0"/>
              <a:t>Fortæl </a:t>
            </a:r>
            <a:r>
              <a:rPr lang="da-DK" sz="2400" dirty="0"/>
              <a:t>om dig selv ud fra ovennævnte tema </a:t>
            </a:r>
            <a:br>
              <a:rPr lang="da-DK" sz="2400" dirty="0"/>
            </a:br>
            <a:r>
              <a:rPr lang="da-DK" sz="2400" dirty="0"/>
              <a:t>– ikke rollespil eller opfinde information.</a:t>
            </a:r>
          </a:p>
          <a:p>
            <a:r>
              <a:rPr lang="da-DK" sz="2400" dirty="0"/>
              <a:t>Sig så meget eller lidt, som du synes er naturligt i denne samtale</a:t>
            </a:r>
          </a:p>
          <a:p>
            <a:r>
              <a:rPr lang="da-DK" sz="2400" dirty="0"/>
              <a:t>Forvent en samtale på ca. 5 – 10 min med intervieweren</a:t>
            </a:r>
          </a:p>
          <a:p>
            <a:pPr marL="109728" indent="0">
              <a:buNone/>
            </a:pPr>
            <a:endParaRPr lang="da-DK" sz="2400" dirty="0"/>
          </a:p>
          <a:p>
            <a:r>
              <a:rPr lang="da-DK" sz="2400" b="1" u="sng" dirty="0"/>
              <a:t>Interviewer</a:t>
            </a:r>
            <a:r>
              <a:rPr lang="da-DK" sz="2400" b="1" dirty="0"/>
              <a:t>: </a:t>
            </a:r>
          </a:p>
          <a:p>
            <a:r>
              <a:rPr lang="da-DK" sz="2400" dirty="0" smtClean="0"/>
              <a:t>Begynd </a:t>
            </a:r>
            <a:r>
              <a:rPr lang="da-DK" sz="2400" dirty="0"/>
              <a:t>med et åbent spørgsmål, relateret til fortællerens emne.</a:t>
            </a:r>
          </a:p>
          <a:p>
            <a:r>
              <a:rPr lang="da-DK" sz="2400" dirty="0"/>
              <a:t>Der er intet behov for at forandre noget som helst</a:t>
            </a:r>
          </a:p>
          <a:p>
            <a:r>
              <a:rPr lang="da-DK" sz="2400" dirty="0"/>
              <a:t>Lyt empatisk ved at benytte refleksioner så meget som muligt, og af og til et spørgsmål (gerne et åbent)</a:t>
            </a:r>
          </a:p>
          <a:p>
            <a:r>
              <a:rPr lang="da-DK" sz="2400" dirty="0"/>
              <a:t>Efter 5 - 10 min, afslutter du samtalen med at tilbyde en kort opsummering.</a:t>
            </a:r>
          </a:p>
          <a:p>
            <a:endParaRPr lang="da-DK" sz="3600" dirty="0"/>
          </a:p>
        </p:txBody>
      </p:sp>
    </p:spTree>
    <p:extLst>
      <p:ext uri="{BB962C8B-B14F-4D97-AF65-F5344CB8AC3E}">
        <p14:creationId xmlns:p14="http://schemas.microsoft.com/office/powerpoint/2010/main" val="4021329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Opsummeringer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570756"/>
          </a:xfrm>
          <a:prstGeom prst="rect">
            <a:avLst/>
          </a:prstGeom>
          <a:noFill/>
        </p:spPr>
        <p:txBody>
          <a:bodyPr wrap="square" rtlCol="0">
            <a:spAutoFit/>
          </a:bodyPr>
          <a:lstStyle/>
          <a:p>
            <a:r>
              <a:rPr lang="da-DK" sz="3200" b="1" dirty="0"/>
              <a:t>Opsummeringer har flere formål i MI:</a:t>
            </a:r>
          </a:p>
          <a:p>
            <a:pPr marL="457200" indent="-457200">
              <a:buFont typeface="Arial" panose="020B0604020202020204" pitchFamily="34" charset="0"/>
              <a:buChar char="•"/>
            </a:pPr>
            <a:r>
              <a:rPr lang="da-DK" sz="3200" dirty="0" smtClean="0"/>
              <a:t>At </a:t>
            </a:r>
            <a:r>
              <a:rPr lang="da-DK" sz="3200" dirty="0"/>
              <a:t>skabe oversigt over et område i personens fortælling</a:t>
            </a:r>
          </a:p>
          <a:p>
            <a:pPr marL="457200" indent="-457200">
              <a:buFont typeface="Arial" panose="020B0604020202020204" pitchFamily="34" charset="0"/>
              <a:buChar char="•"/>
            </a:pPr>
            <a:r>
              <a:rPr lang="da-DK" sz="3200" dirty="0"/>
              <a:t>Støtter og bygger op om </a:t>
            </a:r>
            <a:r>
              <a:rPr lang="da-DK" sz="3200" dirty="0" smtClean="0"/>
              <a:t>personens </a:t>
            </a:r>
            <a:r>
              <a:rPr lang="da-DK" sz="3200" dirty="0"/>
              <a:t>udforskningsproces</a:t>
            </a:r>
          </a:p>
          <a:p>
            <a:pPr marL="457200" indent="-457200">
              <a:buFont typeface="Arial" panose="020B0604020202020204" pitchFamily="34" charset="0"/>
              <a:buChar char="•"/>
            </a:pPr>
            <a:r>
              <a:rPr lang="da-DK" sz="3200" dirty="0"/>
              <a:t>Kan bruges til at skifte tema – ”sceneskift”</a:t>
            </a:r>
          </a:p>
          <a:p>
            <a:pPr marL="457200" indent="-457200">
              <a:buFont typeface="Arial" panose="020B0604020202020204" pitchFamily="34" charset="0"/>
              <a:buChar char="•"/>
            </a:pPr>
            <a:r>
              <a:rPr lang="da-DK" sz="3200" dirty="0"/>
              <a:t>Kan </a:t>
            </a:r>
            <a:r>
              <a:rPr lang="da-DK" sz="3200" dirty="0" smtClean="0"/>
              <a:t>forstærke, </a:t>
            </a:r>
            <a:r>
              <a:rPr lang="da-DK" sz="3200" dirty="0"/>
              <a:t>hvad personen har sagt</a:t>
            </a:r>
          </a:p>
          <a:p>
            <a:pPr marL="457200" indent="-457200">
              <a:buFont typeface="Arial" panose="020B0604020202020204" pitchFamily="34" charset="0"/>
              <a:buChar char="•"/>
            </a:pPr>
            <a:r>
              <a:rPr lang="da-DK" sz="3200" dirty="0"/>
              <a:t>Pauseskabende</a:t>
            </a:r>
          </a:p>
          <a:p>
            <a:pPr marL="457200" indent="-457200">
              <a:buFont typeface="Arial" panose="020B0604020202020204" pitchFamily="34" charset="0"/>
              <a:buChar char="•"/>
            </a:pPr>
            <a:r>
              <a:rPr lang="da-DK" sz="3200" dirty="0"/>
              <a:t>Virke som milepæle – ”nu er vi enige om, at vi står her”</a:t>
            </a:r>
          </a:p>
          <a:p>
            <a:endParaRPr lang="da-DK" sz="3600" dirty="0"/>
          </a:p>
        </p:txBody>
      </p:sp>
    </p:spTree>
    <p:extLst>
      <p:ext uri="{BB962C8B-B14F-4D97-AF65-F5344CB8AC3E}">
        <p14:creationId xmlns:p14="http://schemas.microsoft.com/office/powerpoint/2010/main" val="7323720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Hvad er motivation?</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139321"/>
          </a:xfrm>
          <a:prstGeom prst="rect">
            <a:avLst/>
          </a:prstGeom>
          <a:noFill/>
        </p:spPr>
        <p:txBody>
          <a:bodyPr wrap="square" rtlCol="0">
            <a:spAutoFit/>
          </a:bodyPr>
          <a:lstStyle/>
          <a:p>
            <a:r>
              <a:rPr lang="da-DK" sz="2700" dirty="0"/>
              <a:t>”Motivation er det som giver energi og retning</a:t>
            </a:r>
          </a:p>
          <a:p>
            <a:r>
              <a:rPr lang="da-DK" sz="2700" dirty="0"/>
              <a:t> til adfærd” (Barth, 2014)</a:t>
            </a:r>
            <a:endParaRPr lang="da-DK" sz="2700" b="1" dirty="0"/>
          </a:p>
          <a:p>
            <a:endParaRPr lang="da-DK" sz="2700" b="1" dirty="0"/>
          </a:p>
          <a:p>
            <a:r>
              <a:rPr lang="da-DK" sz="2700" b="1" dirty="0"/>
              <a:t>To komponenter er centrale i motivationen:</a:t>
            </a:r>
          </a:p>
          <a:p>
            <a:pPr marL="514350" indent="-514350">
              <a:buFont typeface="+mj-lt"/>
              <a:buAutoNum type="arabicPeriod"/>
            </a:pPr>
            <a:r>
              <a:rPr lang="da-DK" sz="2700" dirty="0"/>
              <a:t>En affektiv komponent (energi)</a:t>
            </a:r>
          </a:p>
          <a:p>
            <a:pPr marL="514350" indent="-514350">
              <a:buFont typeface="+mj-lt"/>
              <a:buAutoNum type="arabicPeriod"/>
            </a:pPr>
            <a:r>
              <a:rPr lang="da-DK" sz="2700" dirty="0"/>
              <a:t>En kognitiv komponent (retning) </a:t>
            </a:r>
          </a:p>
          <a:p>
            <a:endParaRPr lang="da-DK" dirty="0"/>
          </a:p>
          <a:p>
            <a:endParaRPr lang="da-DK" dirty="0"/>
          </a:p>
        </p:txBody>
      </p:sp>
      <p:pic>
        <p:nvPicPr>
          <p:cNvPr id="12" name="Billede 11"/>
          <p:cNvPicPr>
            <a:picLocks noChangeAspect="1"/>
          </p:cNvPicPr>
          <p:nvPr/>
        </p:nvPicPr>
        <p:blipFill>
          <a:blip r:embed="rId4"/>
          <a:stretch>
            <a:fillRect/>
          </a:stretch>
        </p:blipFill>
        <p:spPr>
          <a:xfrm>
            <a:off x="1840480" y="4483359"/>
            <a:ext cx="2768600" cy="1661160"/>
          </a:xfrm>
          <a:prstGeom prst="rect">
            <a:avLst/>
          </a:prstGeom>
        </p:spPr>
      </p:pic>
      <p:pic>
        <p:nvPicPr>
          <p:cNvPr id="13" name="Billede 12"/>
          <p:cNvPicPr>
            <a:picLocks noChangeAspect="1"/>
          </p:cNvPicPr>
          <p:nvPr/>
        </p:nvPicPr>
        <p:blipFill>
          <a:blip r:embed="rId5">
            <a:duotone>
              <a:prstClr val="black"/>
              <a:srgbClr val="FF861F">
                <a:tint val="45000"/>
                <a:satMod val="400000"/>
              </a:srgbClr>
            </a:duotone>
          </a:blip>
          <a:stretch>
            <a:fillRect/>
          </a:stretch>
        </p:blipFill>
        <p:spPr>
          <a:xfrm>
            <a:off x="5017825" y="4490024"/>
            <a:ext cx="1698574" cy="1661160"/>
          </a:xfrm>
          <a:prstGeom prst="rect">
            <a:avLst/>
          </a:prstGeom>
        </p:spPr>
      </p:pic>
    </p:spTree>
    <p:extLst>
      <p:ext uri="{BB962C8B-B14F-4D97-AF65-F5344CB8AC3E}">
        <p14:creationId xmlns:p14="http://schemas.microsoft.com/office/powerpoint/2010/main" val="42618263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400" b="1" dirty="0" smtClean="0"/>
              <a:t>Gode overvejelser vedr. opsummeringer</a:t>
            </a:r>
            <a:endParaRPr lang="da-DK" sz="34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816977"/>
          </a:xfrm>
          <a:prstGeom prst="rect">
            <a:avLst/>
          </a:prstGeom>
          <a:noFill/>
        </p:spPr>
        <p:txBody>
          <a:bodyPr wrap="square" rtlCol="0">
            <a:spAutoFit/>
          </a:bodyPr>
          <a:lstStyle/>
          <a:p>
            <a:pPr marL="457200" indent="-457200">
              <a:buFont typeface="Arial" panose="020B0604020202020204" pitchFamily="34" charset="0"/>
              <a:buChar char="•"/>
            </a:pPr>
            <a:r>
              <a:rPr lang="da-DK" sz="2800" dirty="0"/>
              <a:t>Når du opsummerer så begynd med status quo udsagn og slut af med forandringsudsagn </a:t>
            </a:r>
          </a:p>
          <a:p>
            <a:pPr marL="457200" indent="-457200">
              <a:buFont typeface="Arial" panose="020B0604020202020204" pitchFamily="34" charset="0"/>
              <a:buChar char="•"/>
            </a:pPr>
            <a:r>
              <a:rPr lang="da-DK" sz="2800" dirty="0"/>
              <a:t>Opsummer det der er fremdrift i</a:t>
            </a:r>
          </a:p>
          <a:p>
            <a:pPr marL="457200" indent="-457200">
              <a:buFont typeface="Arial" panose="020B0604020202020204" pitchFamily="34" charset="0"/>
              <a:buChar char="•"/>
            </a:pPr>
            <a:r>
              <a:rPr lang="da-DK" sz="2800" dirty="0"/>
              <a:t>”På den ene side” og ”på den anden side” samt ”på samme tid” kan være brugbare fraser</a:t>
            </a:r>
          </a:p>
          <a:p>
            <a:pPr marL="457200" indent="-457200">
              <a:buFont typeface="Arial" panose="020B0604020202020204" pitchFamily="34" charset="0"/>
              <a:buChar char="•"/>
            </a:pPr>
            <a:r>
              <a:rPr lang="da-DK" sz="2800" dirty="0"/>
              <a:t>Når du laver en større opsummering, fx til slut i en samtale, kan det være brugbart at begynde opsummeringen med en indledende angivelse, fx: ”vores tid er ved at løbe ud, og jeg vil gerne samle op på, hvad du har sagt indtil videre”.</a:t>
            </a:r>
          </a:p>
          <a:p>
            <a:pPr marL="457200" indent="-457200">
              <a:buFont typeface="Arial" panose="020B0604020202020204" pitchFamily="34" charset="0"/>
              <a:buChar char="•"/>
            </a:pPr>
            <a:r>
              <a:rPr lang="da-DK" sz="2800" dirty="0"/>
              <a:t>Obs på at være samarbejdsorienteret og tilbyd personen at tilføje eller ændre på opsummeringen </a:t>
            </a:r>
          </a:p>
          <a:p>
            <a:endParaRPr lang="da-DK" sz="3600" dirty="0"/>
          </a:p>
        </p:txBody>
      </p:sp>
    </p:spTree>
    <p:extLst>
      <p:ext uri="{BB962C8B-B14F-4D97-AF65-F5344CB8AC3E}">
        <p14:creationId xmlns:p14="http://schemas.microsoft.com/office/powerpoint/2010/main" val="1202297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600" b="1" dirty="0" smtClean="0"/>
              <a:t>Eksempel på en samlende opsummering</a:t>
            </a:r>
            <a:endParaRPr lang="da-DK" sz="36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4093428"/>
          </a:xfrm>
          <a:prstGeom prst="rect">
            <a:avLst/>
          </a:prstGeom>
          <a:noFill/>
        </p:spPr>
        <p:txBody>
          <a:bodyPr wrap="square" rtlCol="0">
            <a:spAutoFit/>
          </a:bodyPr>
          <a:lstStyle/>
          <a:p>
            <a:endParaRPr lang="da-DK" sz="2800" dirty="0" smtClean="0"/>
          </a:p>
          <a:p>
            <a:r>
              <a:rPr lang="da-DK" sz="2800" dirty="0" smtClean="0"/>
              <a:t>”</a:t>
            </a:r>
            <a:r>
              <a:rPr lang="da-DK" sz="2800" dirty="0"/>
              <a:t>Så én ting, du håber, vil være anderledes om et år, er, at du har fundet et godt job, et, som du er glad for, og hvor du er i kontakt med folk. Du har haft et mere positivt forhold til dine børn på det seneste, og det vil du gerne fortsætte med. Du sagde også, at du godt kunne tænke dig at holde op med at ryge. Hvad mere, når du tænker på, hvordan du håber, dit liv vil være om et år?” </a:t>
            </a:r>
          </a:p>
          <a:p>
            <a:endParaRPr lang="da-DK" sz="3600" dirty="0"/>
          </a:p>
        </p:txBody>
      </p:sp>
    </p:spTree>
    <p:extLst>
      <p:ext uri="{BB962C8B-B14F-4D97-AF65-F5344CB8AC3E}">
        <p14:creationId xmlns:p14="http://schemas.microsoft.com/office/powerpoint/2010/main" val="2138527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Øvelse: Opbygning af Opsummering</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447645"/>
          </a:xfrm>
          <a:prstGeom prst="rect">
            <a:avLst/>
          </a:prstGeom>
          <a:noFill/>
        </p:spPr>
        <p:txBody>
          <a:bodyPr wrap="square" rtlCol="0">
            <a:spAutoFit/>
          </a:bodyPr>
          <a:lstStyle/>
          <a:p>
            <a:r>
              <a:rPr lang="da-DK" sz="2400" dirty="0"/>
              <a:t>Etabler en cirkel </a:t>
            </a:r>
          </a:p>
          <a:p>
            <a:r>
              <a:rPr lang="da-DK" sz="2400" b="1" dirty="0"/>
              <a:t>Nr. 1 </a:t>
            </a:r>
            <a:r>
              <a:rPr lang="da-DK" sz="2400" dirty="0"/>
              <a:t>starter øvelsen med at sige: </a:t>
            </a:r>
            <a:r>
              <a:rPr lang="da-DK" sz="2400" b="1" dirty="0"/>
              <a:t>”jeg blev undervist i MI i dag</a:t>
            </a:r>
            <a:r>
              <a:rPr lang="da-DK" sz="2400" dirty="0"/>
              <a:t>, og der lærte jeg om ______”, hvorefter den næste i rækken siger samme sætning, </a:t>
            </a:r>
            <a:r>
              <a:rPr lang="da-DK" sz="2400" b="1" dirty="0"/>
              <a:t>gentager første ord og tilføjer et nyt nøgleord</a:t>
            </a:r>
            <a:r>
              <a:rPr lang="da-DK" sz="2400" dirty="0"/>
              <a:t>. Når runden kommer til sidste person, så skal personen opsummere alle de fremsagte nøgleord</a:t>
            </a:r>
          </a:p>
          <a:p>
            <a:r>
              <a:rPr lang="da-DK" sz="2400" dirty="0"/>
              <a:t>Personen skal bygge opsummeringen op på denne måde: </a:t>
            </a:r>
            <a:r>
              <a:rPr lang="da-DK" sz="2400" b="1" dirty="0"/>
              <a:t>Så du lærte om ____, og du, og du…</a:t>
            </a:r>
          </a:p>
          <a:p>
            <a:r>
              <a:rPr lang="da-DK" sz="2400" dirty="0"/>
              <a:t>Når personen har færdiggjort opsummeringen, så vælges en ny person i cirklen, hvorefter øvelsen kører efter samme fremgangsmåde. Hvis øvelsen går i stå, så hjælpes vedkommende tilbage på sporet </a:t>
            </a:r>
          </a:p>
          <a:p>
            <a:r>
              <a:rPr lang="da-DK" sz="2400" dirty="0"/>
              <a:t>Tidsramme: 10 min. </a:t>
            </a:r>
          </a:p>
          <a:p>
            <a:endParaRPr lang="da-DK" sz="3600" dirty="0"/>
          </a:p>
        </p:txBody>
      </p:sp>
    </p:spTree>
    <p:extLst>
      <p:ext uri="{BB962C8B-B14F-4D97-AF65-F5344CB8AC3E}">
        <p14:creationId xmlns:p14="http://schemas.microsoft.com/office/powerpoint/2010/main" val="38683460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Overblik over MI-metoden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graphicFrame>
        <p:nvGraphicFramePr>
          <p:cNvPr id="12" name="Pladsholder til indhold 5"/>
          <p:cNvGraphicFramePr>
            <a:graphicFrameLocks/>
          </p:cNvGraphicFramePr>
          <p:nvPr>
            <p:extLst>
              <p:ext uri="{D42A27DB-BD31-4B8C-83A1-F6EECF244321}">
                <p14:modId xmlns:p14="http://schemas.microsoft.com/office/powerpoint/2010/main" val="502733904"/>
              </p:ext>
            </p:extLst>
          </p:nvPr>
        </p:nvGraphicFramePr>
        <p:xfrm>
          <a:off x="765544" y="1789482"/>
          <a:ext cx="8091377" cy="416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6452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Referencer: </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078313"/>
          </a:xfrm>
          <a:prstGeom prst="rect">
            <a:avLst/>
          </a:prstGeom>
          <a:noFill/>
        </p:spPr>
        <p:txBody>
          <a:bodyPr wrap="square" rtlCol="0">
            <a:spAutoFit/>
          </a:bodyPr>
          <a:lstStyle/>
          <a:p>
            <a:r>
              <a:rPr lang="da-DK" sz="3200" dirty="0"/>
              <a:t>Barth, T., </a:t>
            </a:r>
            <a:r>
              <a:rPr lang="da-DK" sz="3200" dirty="0" err="1"/>
              <a:t>Näsholm</a:t>
            </a:r>
            <a:r>
              <a:rPr lang="da-DK" sz="3200" dirty="0"/>
              <a:t>, C. (2007). </a:t>
            </a:r>
            <a:r>
              <a:rPr lang="da-DK" sz="3200" i="1" dirty="0"/>
              <a:t>Motiverende samtale – </a:t>
            </a:r>
            <a:r>
              <a:rPr lang="da-DK" sz="3200" i="1" dirty="0" err="1"/>
              <a:t>endring</a:t>
            </a:r>
            <a:r>
              <a:rPr lang="da-DK" sz="3200" i="1" dirty="0"/>
              <a:t> på egne vilkår. </a:t>
            </a:r>
            <a:r>
              <a:rPr lang="da-DK" sz="3200" dirty="0" err="1"/>
              <a:t>Fagbokforlaget</a:t>
            </a:r>
            <a:r>
              <a:rPr lang="da-DK" sz="3200" dirty="0"/>
              <a:t>.</a:t>
            </a:r>
            <a:endParaRPr lang="da-DK" sz="3200" i="1" dirty="0"/>
          </a:p>
          <a:p>
            <a:r>
              <a:rPr lang="da-DK" sz="3200" dirty="0"/>
              <a:t>Miller, W. R., </a:t>
            </a:r>
            <a:r>
              <a:rPr lang="da-DK" sz="3200" dirty="0" err="1"/>
              <a:t>Rollnick</a:t>
            </a:r>
            <a:r>
              <a:rPr lang="da-DK" sz="3200" dirty="0"/>
              <a:t>, S. (2014). </a:t>
            </a:r>
            <a:r>
              <a:rPr lang="da-DK" sz="3200" i="1" dirty="0"/>
              <a:t>Den Motiverende samtale – Støtte til forandring. </a:t>
            </a:r>
            <a:r>
              <a:rPr lang="da-DK" sz="3200" dirty="0"/>
              <a:t>H.R. Forlag. København.</a:t>
            </a:r>
          </a:p>
          <a:p>
            <a:r>
              <a:rPr lang="da-DK" sz="3200" dirty="0"/>
              <a:t>Rosdahl, G. (2013). </a:t>
            </a:r>
            <a:r>
              <a:rPr lang="da-DK" sz="3200" i="1" dirty="0"/>
              <a:t>Den Motiverende Samtale I Teori og Praksis. </a:t>
            </a:r>
            <a:r>
              <a:rPr lang="da-DK" sz="3200" dirty="0"/>
              <a:t>Munksgaard. København. </a:t>
            </a:r>
          </a:p>
          <a:p>
            <a:r>
              <a:rPr lang="da-DK" sz="3200" dirty="0"/>
              <a:t>Materiale fra MI-træneruddannelse i Fredericia 2011. </a:t>
            </a:r>
          </a:p>
          <a:p>
            <a:endParaRPr lang="da-DK" sz="3600" dirty="0"/>
          </a:p>
        </p:txBody>
      </p:sp>
    </p:spTree>
    <p:extLst>
      <p:ext uri="{BB962C8B-B14F-4D97-AF65-F5344CB8AC3E}">
        <p14:creationId xmlns:p14="http://schemas.microsoft.com/office/powerpoint/2010/main" val="1356972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Hvad er motivation?</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r>
              <a:rPr lang="da-DK" sz="2400" b="1" dirty="0"/>
              <a:t>Et resultat af sammenhæng mellem vigtighed og tro på egne evner! </a:t>
            </a: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646331"/>
          </a:xfrm>
          <a:prstGeom prst="rect">
            <a:avLst/>
          </a:prstGeom>
          <a:noFill/>
        </p:spPr>
        <p:txBody>
          <a:bodyPr wrap="square" rtlCol="0">
            <a:spAutoFit/>
          </a:bodyPr>
          <a:lstStyle/>
          <a:p>
            <a:endParaRPr lang="da-DK" dirty="0"/>
          </a:p>
          <a:p>
            <a:endParaRPr lang="da-DK" dirty="0"/>
          </a:p>
        </p:txBody>
      </p:sp>
      <p:pic>
        <p:nvPicPr>
          <p:cNvPr id="14" name="Billede 13"/>
          <p:cNvPicPr>
            <a:picLocks noChangeAspect="1"/>
          </p:cNvPicPr>
          <p:nvPr/>
        </p:nvPicPr>
        <p:blipFill>
          <a:blip r:embed="rId4"/>
          <a:stretch>
            <a:fillRect/>
          </a:stretch>
        </p:blipFill>
        <p:spPr>
          <a:xfrm>
            <a:off x="330200" y="1778000"/>
            <a:ext cx="8483600" cy="3302000"/>
          </a:xfrm>
          <a:prstGeom prst="rect">
            <a:avLst/>
          </a:prstGeom>
        </p:spPr>
      </p:pic>
    </p:spTree>
    <p:extLst>
      <p:ext uri="{BB962C8B-B14F-4D97-AF65-F5344CB8AC3E}">
        <p14:creationId xmlns:p14="http://schemas.microsoft.com/office/powerpoint/2010/main" val="30692138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Forandringscirklen</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646331"/>
          </a:xfrm>
          <a:prstGeom prst="rect">
            <a:avLst/>
          </a:prstGeom>
          <a:noFill/>
        </p:spPr>
        <p:txBody>
          <a:bodyPr wrap="square" rtlCol="0">
            <a:spAutoFit/>
          </a:bodyPr>
          <a:lstStyle/>
          <a:p>
            <a:endParaRPr lang="da-DK" dirty="0"/>
          </a:p>
          <a:p>
            <a:endParaRPr lang="da-DK" dirty="0"/>
          </a:p>
        </p:txBody>
      </p:sp>
      <p:pic>
        <p:nvPicPr>
          <p:cNvPr id="5" name="Billede 4"/>
          <p:cNvPicPr>
            <a:picLocks noChangeAspect="1"/>
          </p:cNvPicPr>
          <p:nvPr/>
        </p:nvPicPr>
        <p:blipFill>
          <a:blip r:embed="rId4"/>
          <a:stretch>
            <a:fillRect/>
          </a:stretch>
        </p:blipFill>
        <p:spPr>
          <a:xfrm>
            <a:off x="1748589" y="1317259"/>
            <a:ext cx="5422232" cy="5221654"/>
          </a:xfrm>
          <a:prstGeom prst="rect">
            <a:avLst/>
          </a:prstGeom>
        </p:spPr>
      </p:pic>
    </p:spTree>
    <p:extLst>
      <p:ext uri="{BB962C8B-B14F-4D97-AF65-F5344CB8AC3E}">
        <p14:creationId xmlns:p14="http://schemas.microsoft.com/office/powerpoint/2010/main" val="3889153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Øvelse: ”Bobleark-øvelse”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493538"/>
          </a:xfrm>
          <a:prstGeom prst="rect">
            <a:avLst/>
          </a:prstGeom>
          <a:noFill/>
        </p:spPr>
        <p:txBody>
          <a:bodyPr wrap="square" rtlCol="0">
            <a:spAutoFit/>
          </a:bodyPr>
          <a:lstStyle/>
          <a:p>
            <a:r>
              <a:rPr lang="da-DK" sz="2200" dirty="0"/>
              <a:t>Prøv at udfyld ml. 2-3 ting, som du ønsker at ændre i din hverdag.</a:t>
            </a:r>
          </a:p>
          <a:p>
            <a:r>
              <a:rPr lang="da-DK" sz="2200" dirty="0"/>
              <a:t>Noget som du har lyst til at dele nu og her, og gerne noget du har </a:t>
            </a:r>
            <a:r>
              <a:rPr lang="da-DK" sz="2200" dirty="0" smtClean="0"/>
              <a:t>overvejet </a:t>
            </a:r>
            <a:r>
              <a:rPr lang="da-DK" sz="2200" dirty="0"/>
              <a:t>at ændre, burde ændre, men som du ikke har gjort endnu </a:t>
            </a:r>
          </a:p>
          <a:p>
            <a:r>
              <a:rPr lang="da-DK" sz="2200" dirty="0"/>
              <a:t>(ambivalens):</a:t>
            </a:r>
          </a:p>
          <a:p>
            <a:endParaRPr lang="da-DK" sz="2200" dirty="0"/>
          </a:p>
          <a:p>
            <a:r>
              <a:rPr lang="da-DK" sz="2200" dirty="0"/>
              <a:t>At komme i bedre form </a:t>
            </a:r>
          </a:p>
          <a:p>
            <a:r>
              <a:rPr lang="da-DK" sz="2200" dirty="0"/>
              <a:t>At holde op med at ryge </a:t>
            </a:r>
          </a:p>
          <a:p>
            <a:r>
              <a:rPr lang="da-DK" sz="2200" dirty="0"/>
              <a:t>At holde op med at drikke</a:t>
            </a:r>
          </a:p>
          <a:p>
            <a:r>
              <a:rPr lang="da-DK" sz="2200" dirty="0"/>
              <a:t>At holde op med at spise usundt</a:t>
            </a:r>
          </a:p>
          <a:p>
            <a:endParaRPr lang="da-DK" sz="2200" dirty="0"/>
          </a:p>
          <a:p>
            <a:r>
              <a:rPr lang="da-DK" sz="2200" dirty="0"/>
              <a:t>Husk, der er altid noget, man overvejer at ændre!</a:t>
            </a:r>
          </a:p>
        </p:txBody>
      </p:sp>
    </p:spTree>
    <p:extLst>
      <p:ext uri="{BB962C8B-B14F-4D97-AF65-F5344CB8AC3E}">
        <p14:creationId xmlns:p14="http://schemas.microsoft.com/office/powerpoint/2010/main" val="35290054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Øvelse: ”Bobleark-øvelse”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862870"/>
          </a:xfrm>
          <a:prstGeom prst="rect">
            <a:avLst/>
          </a:prstGeom>
          <a:noFill/>
        </p:spPr>
        <p:txBody>
          <a:bodyPr wrap="square" rtlCol="0">
            <a:spAutoFit/>
          </a:bodyPr>
          <a:lstStyle/>
          <a:p>
            <a:r>
              <a:rPr lang="da-DK" sz="2400" dirty="0"/>
              <a:t>Send dit bobleark med uret rundt. </a:t>
            </a:r>
          </a:p>
          <a:p>
            <a:r>
              <a:rPr lang="da-DK" sz="2400" dirty="0"/>
              <a:t>Modtager udvælger et forandringsudsagn. På et papir ved siden af noteres der, hvorfor afsender er nødt til at gennemføre dette. Oplist grunde til hvorfor og hvordan afsender skal gøre. Send bobleark retur. </a:t>
            </a:r>
          </a:p>
          <a:p>
            <a:r>
              <a:rPr lang="da-DK" sz="2400" dirty="0"/>
              <a:t>(5 min).</a:t>
            </a:r>
          </a:p>
          <a:p>
            <a:r>
              <a:rPr lang="da-DK" sz="2400" dirty="0"/>
              <a:t>Afsender (Person A) siger sit forandringsudsagn, Modtager (Person B) responderer med sit ”hvorfor og hvordan”.  Her træner vi ordner-refleks (hvilket ikke er hensigtsmæssigt i MI sammenhæng, men giver et indblik i hvordan det føles som modtager, at blive udsat for en person med en udpræget ordner-refleks tilgang)</a:t>
            </a:r>
          </a:p>
          <a:p>
            <a:endParaRPr lang="da-DK" sz="2200" dirty="0"/>
          </a:p>
        </p:txBody>
      </p:sp>
    </p:spTree>
    <p:extLst>
      <p:ext uri="{BB962C8B-B14F-4D97-AF65-F5344CB8AC3E}">
        <p14:creationId xmlns:p14="http://schemas.microsoft.com/office/powerpoint/2010/main" val="4054294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Øvelse: ”Bobleark-øvelse”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124206"/>
          </a:xfrm>
          <a:prstGeom prst="rect">
            <a:avLst/>
          </a:prstGeom>
          <a:noFill/>
        </p:spPr>
        <p:txBody>
          <a:bodyPr wrap="square" rtlCol="0">
            <a:spAutoFit/>
          </a:bodyPr>
          <a:lstStyle/>
          <a:p>
            <a:r>
              <a:rPr lang="da-DK" sz="2400" dirty="0"/>
              <a:t>Derefter på MI-måden:</a:t>
            </a:r>
          </a:p>
          <a:p>
            <a:r>
              <a:rPr lang="da-DK" sz="2400" dirty="0"/>
              <a:t>Nu siger Person A sit forandringsudsagn</a:t>
            </a:r>
          </a:p>
          <a:p>
            <a:r>
              <a:rPr lang="da-DK" sz="2400" dirty="0"/>
              <a:t>Person B responderer og lytter til svaret: </a:t>
            </a:r>
          </a:p>
          <a:p>
            <a:endParaRPr lang="da-DK" sz="2400" dirty="0"/>
          </a:p>
          <a:p>
            <a:pPr marL="285750" indent="-285750">
              <a:buFont typeface="Arial" panose="020B0604020202020204" pitchFamily="34" charset="0"/>
              <a:buChar char="•"/>
            </a:pPr>
            <a:r>
              <a:rPr lang="da-DK" sz="2400" dirty="0"/>
              <a:t>Hvorfor vil du gerne gennemføre denne forandring?</a:t>
            </a:r>
          </a:p>
          <a:p>
            <a:pPr marL="285750" indent="-285750">
              <a:buFont typeface="Arial" panose="020B0604020202020204" pitchFamily="34" charset="0"/>
              <a:buChar char="•"/>
            </a:pPr>
            <a:r>
              <a:rPr lang="da-DK" sz="2400" dirty="0"/>
              <a:t>Hvordan kunne du bære dig ad for at være sikker på at det lykkes?</a:t>
            </a:r>
          </a:p>
          <a:p>
            <a:pPr marL="285750" indent="-285750">
              <a:buFont typeface="Arial" panose="020B0604020202020204" pitchFamily="34" charset="0"/>
              <a:buChar char="•"/>
            </a:pPr>
            <a:r>
              <a:rPr lang="da-DK" sz="2400" dirty="0"/>
              <a:t>Hvad er dine tre bedste grunde til at gøre det?</a:t>
            </a:r>
          </a:p>
          <a:p>
            <a:pPr marL="285750" indent="-285750">
              <a:buFont typeface="Arial" panose="020B0604020202020204" pitchFamily="34" charset="0"/>
              <a:buChar char="•"/>
            </a:pPr>
            <a:r>
              <a:rPr lang="da-DK" sz="2400" dirty="0"/>
              <a:t>Hvorfor er det vigtigt for dig at foretage denne forandring, og hvad er dit næste skridt? </a:t>
            </a:r>
          </a:p>
          <a:p>
            <a:endParaRPr lang="da-DK" sz="2200" dirty="0"/>
          </a:p>
        </p:txBody>
      </p:sp>
    </p:spTree>
    <p:extLst>
      <p:ext uri="{BB962C8B-B14F-4D97-AF65-F5344CB8AC3E}">
        <p14:creationId xmlns:p14="http://schemas.microsoft.com/office/powerpoint/2010/main" val="963561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18371</TotalTime>
  <Words>8716</Words>
  <Application>Microsoft Office PowerPoint</Application>
  <PresentationFormat>Skærmshow (4:3)</PresentationFormat>
  <Paragraphs>821</Paragraphs>
  <Slides>44</Slides>
  <Notes>44</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44</vt:i4>
      </vt:variant>
    </vt:vector>
  </HeadingPairs>
  <TitlesOfParts>
    <vt:vector size="49" baseType="lpstr">
      <vt:lpstr>Arial</vt:lpstr>
      <vt:lpstr>Calibri</vt:lpstr>
      <vt:lpstr>Calibri Light</vt:lpstr>
      <vt:lpstr>Wingdings</vt:lpstr>
      <vt:lpstr>Office-tema</vt:lpstr>
      <vt:lpstr>PowerPoint-præsentation</vt:lpstr>
      <vt:lpstr>Program!</vt:lpstr>
      <vt:lpstr>Test dit engagement for dagen!</vt:lpstr>
      <vt:lpstr>Hvad er motivation?</vt:lpstr>
      <vt:lpstr>Hvad er motivation?</vt:lpstr>
      <vt:lpstr>Forandringscirklen</vt:lpstr>
      <vt:lpstr>Øvelse: ”Bobleark-øvelse”</vt:lpstr>
      <vt:lpstr>Øvelse: ”Bobleark-øvelse”</vt:lpstr>
      <vt:lpstr>Øvelse: ”Bobleark-øvelse”</vt:lpstr>
      <vt:lpstr>PowerPoint-præsentation</vt:lpstr>
      <vt:lpstr>MI-stilen vs. ordnerefleksen</vt:lpstr>
      <vt:lpstr>Videodemonstration: ”The guy in the bar”</vt:lpstr>
      <vt:lpstr>Hvad er MI?</vt:lpstr>
      <vt:lpstr>Hvad er MI?</vt:lpstr>
      <vt:lpstr>Hvorfor virker MI?</vt:lpstr>
      <vt:lpstr>PowerPoint-præsentation</vt:lpstr>
      <vt:lpstr>Hvad er en MI-samtale?</vt:lpstr>
      <vt:lpstr>Et kontinuum af kommunikationsstile</vt:lpstr>
      <vt:lpstr>MI-ånden</vt:lpstr>
      <vt:lpstr>Ambivalens – hvad er det?</vt:lpstr>
      <vt:lpstr>Diskrepans</vt:lpstr>
      <vt:lpstr>4 Motivationsprocesser</vt:lpstr>
      <vt:lpstr>De 4 processer fra borgerens perspektiv</vt:lpstr>
      <vt:lpstr>Nøgleord for hver proces i MI</vt:lpstr>
      <vt:lpstr>MI-teknikken - ÅBRO</vt:lpstr>
      <vt:lpstr>Åbne spørgsmål</vt:lpstr>
      <vt:lpstr>Lukkede spørgsmål</vt:lpstr>
      <vt:lpstr>Øvelse: Genkendelse af åbne og lukkede spørgsmål</vt:lpstr>
      <vt:lpstr>Øvelse: At lave et lukket spørgsmål åbent</vt:lpstr>
      <vt:lpstr>Bekræftelser</vt:lpstr>
      <vt:lpstr>Videoeksempel: Bekræftelser</vt:lpstr>
      <vt:lpstr>Øvelse: Bekræftelser</vt:lpstr>
      <vt:lpstr>Refleksioner</vt:lpstr>
      <vt:lpstr>Forskellen ml. simple og komplekse refleksioner</vt:lpstr>
      <vt:lpstr>Tre former for refleksiv lytning</vt:lpstr>
      <vt:lpstr>Øvelse: Refleksioner</vt:lpstr>
      <vt:lpstr>Typer af komplekse refleksioner</vt:lpstr>
      <vt:lpstr>Øvelse: Hvordan kom du til at arbejde med det du gør i dag?</vt:lpstr>
      <vt:lpstr>Opsummeringer</vt:lpstr>
      <vt:lpstr>Gode overvejelser vedr. opsummeringer</vt:lpstr>
      <vt:lpstr>Eksempel på en samlende opsummering</vt:lpstr>
      <vt:lpstr>Øvelse: Opbygning af Opsummering</vt:lpstr>
      <vt:lpstr>Overblik over MI-metoden</vt:lpstr>
      <vt:lpstr>Referencer: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dc:title>
  <dc:creator>Felix Venndt</dc:creator>
  <cp:lastModifiedBy>Felix Venndt</cp:lastModifiedBy>
  <cp:revision>598</cp:revision>
  <cp:lastPrinted>2019-10-01T08:40:41Z</cp:lastPrinted>
  <dcterms:created xsi:type="dcterms:W3CDTF">2014-06-21T14:17:13Z</dcterms:created>
  <dcterms:modified xsi:type="dcterms:W3CDTF">2019-12-10T10:24:36Z</dcterms:modified>
</cp:coreProperties>
</file>