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1" r:id="rId2"/>
    <p:sldId id="262" r:id="rId3"/>
    <p:sldId id="263" r:id="rId4"/>
    <p:sldId id="264" r:id="rId5"/>
    <p:sldId id="265" r:id="rId6"/>
    <p:sldId id="267" r:id="rId7"/>
    <p:sldId id="266" r:id="rId8"/>
    <p:sldId id="268" r:id="rId9"/>
    <p:sldId id="271" r:id="rId10"/>
    <p:sldId id="272" r:id="rId11"/>
    <p:sldId id="273" r:id="rId12"/>
    <p:sldId id="287" r:id="rId13"/>
    <p:sldId id="274" r:id="rId14"/>
    <p:sldId id="275" r:id="rId15"/>
    <p:sldId id="276" r:id="rId16"/>
    <p:sldId id="278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69" r:id="rId26"/>
    <p:sldId id="270" r:id="rId27"/>
    <p:sldId id="286" r:id="rId28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>
          <p15:clr>
            <a:srgbClr val="A4A3A4"/>
          </p15:clr>
        </p15:guide>
        <p15:guide id="2" orient="horz" pos="3961">
          <p15:clr>
            <a:srgbClr val="A4A3A4"/>
          </p15:clr>
        </p15:guide>
        <p15:guide id="3" orient="horz" pos="2406">
          <p15:clr>
            <a:srgbClr val="A4A3A4"/>
          </p15:clr>
        </p15:guide>
        <p15:guide id="4" orient="horz" pos="1548">
          <p15:clr>
            <a:srgbClr val="A4A3A4"/>
          </p15:clr>
        </p15:guide>
        <p15:guide id="5" orient="horz" pos="1304">
          <p15:clr>
            <a:srgbClr val="A4A3A4"/>
          </p15:clr>
        </p15:guide>
        <p15:guide id="6" orient="horz" pos="344">
          <p15:clr>
            <a:srgbClr val="A4A3A4"/>
          </p15:clr>
        </p15:guide>
        <p15:guide id="7" pos="4657">
          <p15:clr>
            <a:srgbClr val="A4A3A4"/>
          </p15:clr>
        </p15:guide>
        <p15:guide id="8" pos="396">
          <p15:clr>
            <a:srgbClr val="A4A3A4"/>
          </p15:clr>
        </p15:guide>
        <p15:guide id="9" pos="5391">
          <p15:clr>
            <a:srgbClr val="A4A3A4"/>
          </p15:clr>
        </p15:guide>
        <p15:guide id="10" pos="11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485D"/>
    <a:srgbClr val="F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3562"/>
        <p:guide orient="horz" pos="3961"/>
        <p:guide orient="horz" pos="2406"/>
        <p:guide orient="horz" pos="1548"/>
        <p:guide orient="horz" pos="1304"/>
        <p:guide orient="horz" pos="344"/>
        <p:guide pos="4657"/>
        <p:guide pos="396"/>
        <p:guide pos="5391"/>
        <p:guide pos="11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EC6C3-F041-9140-B7F1-5B19AD65B673}" type="datetimeFigureOut">
              <a:t>30-01-2020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700A5-DF0B-9B4B-98D4-F6B6165D28EA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62924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771E3-E118-A64A-94C4-2BB8B54C7BA5}" type="datetimeFigureOut">
              <a:t>30-01-2020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F52B6-5609-5149-A324-2FB9B9CBEB49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4131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logo_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8638" y="2892371"/>
            <a:ext cx="5594350" cy="92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08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sz="1200" b="0" i="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</p:spTree>
    <p:extLst>
      <p:ext uri="{BB962C8B-B14F-4D97-AF65-F5344CB8AC3E}">
        <p14:creationId xmlns:p14="http://schemas.microsoft.com/office/powerpoint/2010/main" val="1355755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hvid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sz="1200" b="0" i="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819526"/>
            <a:ext cx="6759574" cy="2570524"/>
          </a:xfrm>
        </p:spPr>
        <p:txBody>
          <a:bodyPr/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/>
              <a:t>Overskrift </a:t>
            </a:r>
            <a:br>
              <a:rPr lang="da-DK"/>
            </a:br>
            <a:r>
              <a:rPr lang="da-DK"/>
              <a:t>på breaker</a:t>
            </a:r>
          </a:p>
        </p:txBody>
      </p:sp>
    </p:spTree>
    <p:extLst>
      <p:ext uri="{BB962C8B-B14F-4D97-AF65-F5344CB8AC3E}">
        <p14:creationId xmlns:p14="http://schemas.microsoft.com/office/powerpoint/2010/main" val="3551218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gul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sz="1200" b="0" i="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28650" y="3819526"/>
            <a:ext cx="6759574" cy="2570524"/>
          </a:xfrm>
        </p:spPr>
        <p:txBody>
          <a:bodyPr/>
          <a:lstStyle>
            <a:lvl1pPr>
              <a:lnSpc>
                <a:spcPts val="6000"/>
              </a:lnSpc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da-DK"/>
              <a:t>Overskrift </a:t>
            </a:r>
            <a:br>
              <a:rPr lang="da-DK"/>
            </a:br>
            <a:r>
              <a:rPr lang="da-DK"/>
              <a:t>på breaker</a:t>
            </a:r>
          </a:p>
        </p:txBody>
      </p:sp>
    </p:spTree>
    <p:extLst>
      <p:ext uri="{BB962C8B-B14F-4D97-AF65-F5344CB8AC3E}">
        <p14:creationId xmlns:p14="http://schemas.microsoft.com/office/powerpoint/2010/main" val="339007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overskrift_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9" y="2070100"/>
            <a:ext cx="5594349" cy="174608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ts val="5800"/>
              </a:lnSpc>
              <a:defRPr sz="5800" b="1" baseline="0">
                <a:solidFill>
                  <a:schemeClr val="accent6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3819525"/>
            <a:ext cx="5594349" cy="4984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Indsæt dato</a:t>
            </a:r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3413" y="202233"/>
            <a:ext cx="1165226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60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_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3414" y="562429"/>
            <a:ext cx="7340372" cy="5092246"/>
          </a:xfrm>
        </p:spPr>
        <p:txBody>
          <a:bodyPr anchor="t" anchorCtr="0"/>
          <a:lstStyle>
            <a:lvl1pPr>
              <a:lnSpc>
                <a:spcPts val="4400"/>
              </a:lnSpc>
              <a:defRPr sz="4200" b="1" i="0" cap="none" baseline="0">
                <a:solidFill>
                  <a:schemeClr val="accent6"/>
                </a:solidFill>
                <a:latin typeface="Rockwell"/>
                <a:cs typeface="Rockwell"/>
              </a:defRPr>
            </a:lvl1pPr>
          </a:lstStyle>
          <a:p>
            <a:r>
              <a:rPr lang="da-DK"/>
              <a:t>“Indsæt citat”</a:t>
            </a:r>
          </a:p>
        </p:txBody>
      </p:sp>
    </p:spTree>
    <p:extLst>
      <p:ext uri="{BB962C8B-B14F-4D97-AF65-F5344CB8AC3E}">
        <p14:creationId xmlns:p14="http://schemas.microsoft.com/office/powerpoint/2010/main" val="2683829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logo_rø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8637" y="2891281"/>
            <a:ext cx="5600930" cy="92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1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overskrift_rø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9" y="2070100"/>
            <a:ext cx="5594349" cy="174608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ts val="5800"/>
              </a:lnSpc>
              <a:defRPr sz="5800" b="1" baseline="0">
                <a:solidFill>
                  <a:schemeClr val="accent3"/>
                </a:solidFill>
              </a:defRPr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3819525"/>
            <a:ext cx="5594349" cy="4984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Indsæt dato</a:t>
            </a: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3413" y="200477"/>
            <a:ext cx="1165226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65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_rø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3414" y="562429"/>
            <a:ext cx="7340372" cy="5092246"/>
          </a:xfrm>
        </p:spPr>
        <p:txBody>
          <a:bodyPr anchor="t" anchorCtr="0"/>
          <a:lstStyle>
            <a:lvl1pPr>
              <a:lnSpc>
                <a:spcPts val="4400"/>
              </a:lnSpc>
              <a:defRPr sz="4200" b="1" i="0" cap="none" baseline="0">
                <a:solidFill>
                  <a:srgbClr val="FAFF00"/>
                </a:solidFill>
                <a:latin typeface="Rockwell"/>
                <a:cs typeface="Rockwell"/>
              </a:defRPr>
            </a:lvl1pPr>
          </a:lstStyle>
          <a:p>
            <a:r>
              <a:rPr lang="da-DK"/>
              <a:t>“Indsæt citat”</a:t>
            </a:r>
          </a:p>
        </p:txBody>
      </p:sp>
    </p:spTree>
    <p:extLst>
      <p:ext uri="{BB962C8B-B14F-4D97-AF65-F5344CB8AC3E}">
        <p14:creationId xmlns:p14="http://schemas.microsoft.com/office/powerpoint/2010/main" val="1177481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98638" y="264160"/>
            <a:ext cx="2766497" cy="25115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 b="0" i="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A278A4D-59B4-4467-9468-0624DE5BC4A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8" y="942258"/>
            <a:ext cx="5594349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Indsæt overskrift</a:t>
            </a:r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798639" y="2457449"/>
            <a:ext cx="5594348" cy="319722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/>
            </a:lvl1pPr>
            <a:lvl2pPr>
              <a:spcBef>
                <a:spcPts val="300"/>
              </a:spcBef>
              <a:spcAft>
                <a:spcPts val="0"/>
              </a:spcAft>
              <a:defRPr/>
            </a:lvl2pPr>
            <a:lvl3pPr>
              <a:spcBef>
                <a:spcPts val="300"/>
              </a:spcBef>
              <a:spcAft>
                <a:spcPts val="0"/>
              </a:spcAft>
              <a:defRPr/>
            </a:lvl3pPr>
            <a:lvl4pPr>
              <a:spcBef>
                <a:spcPts val="200"/>
              </a:spcBef>
              <a:spcAft>
                <a:spcPts val="0"/>
              </a:spcAft>
              <a:defRPr/>
            </a:lvl4pPr>
            <a:lvl5pPr>
              <a:spcBef>
                <a:spcPts val="2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da-DK" dirty="0"/>
              <a:t>Indsæt </a:t>
            </a:r>
            <a:r>
              <a:rPr lang="da-DK" dirty="0" smtClean="0"/>
              <a:t>tekst</a:t>
            </a:r>
          </a:p>
        </p:txBody>
      </p:sp>
      <p:cxnSp>
        <p:nvCxnSpPr>
          <p:cNvPr id="20" name="Lige forbindelse 19"/>
          <p:cNvCxnSpPr/>
          <p:nvPr userDrawn="1"/>
        </p:nvCxnSpPr>
        <p:spPr>
          <a:xfrm>
            <a:off x="1798639" y="589935"/>
            <a:ext cx="6759574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7607" y="199532"/>
            <a:ext cx="1165225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08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9" y="942258"/>
            <a:ext cx="3224007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ts val="3000"/>
              </a:lnSpc>
              <a:defRPr sz="3000" baseline="0"/>
            </a:lvl1pPr>
          </a:lstStyle>
          <a:p>
            <a:r>
              <a:rPr lang="da-DK"/>
              <a:t>Indsæt overskrift</a:t>
            </a:r>
          </a:p>
        </p:txBody>
      </p:sp>
      <p:sp>
        <p:nvSpPr>
          <p:cNvPr id="22" name="Pladsholder til tekst 21"/>
          <p:cNvSpPr>
            <a:spLocks noGrp="1"/>
          </p:cNvSpPr>
          <p:nvPr>
            <p:ph type="body" sz="quarter" idx="11" hasCustomPrompt="1"/>
          </p:nvPr>
        </p:nvSpPr>
        <p:spPr>
          <a:xfrm>
            <a:off x="1798640" y="2457450"/>
            <a:ext cx="3224006" cy="3197225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/>
            </a:lvl1pPr>
          </a:lstStyle>
          <a:p>
            <a:pPr lvl="0"/>
            <a:r>
              <a:rPr lang="da-DK" dirty="0"/>
              <a:t>Indsæt tekst</a:t>
            </a:r>
          </a:p>
        </p:txBody>
      </p:sp>
      <p:cxnSp>
        <p:nvCxnSpPr>
          <p:cNvPr id="24" name="Lige forbindelse 23"/>
          <p:cNvCxnSpPr/>
          <p:nvPr userDrawn="1"/>
        </p:nvCxnSpPr>
        <p:spPr>
          <a:xfrm>
            <a:off x="1798639" y="589935"/>
            <a:ext cx="6759574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98638" y="264160"/>
            <a:ext cx="2766497" cy="25115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 b="0" i="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da-DK"/>
          </a:p>
        </p:txBody>
      </p:sp>
      <p:sp>
        <p:nvSpPr>
          <p:cNvPr id="28" name="Pladsholder til billede 27"/>
          <p:cNvSpPr>
            <a:spLocks noGrp="1"/>
          </p:cNvSpPr>
          <p:nvPr>
            <p:ph type="pic" sz="quarter" idx="12" hasCustomPrompt="1"/>
          </p:nvPr>
        </p:nvSpPr>
        <p:spPr>
          <a:xfrm>
            <a:off x="5297714" y="819727"/>
            <a:ext cx="3846285" cy="5103838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r>
              <a:rPr lang="da-DK"/>
              <a:t>Indsæt billede</a:t>
            </a:r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7607" y="199532"/>
            <a:ext cx="1165225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3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798638" y="264160"/>
            <a:ext cx="2766497" cy="25115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 b="0" i="0" cap="all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lang="da-DK"/>
          </a:p>
        </p:txBody>
      </p:sp>
      <p:sp>
        <p:nvSpPr>
          <p:cNvPr id="15" name="Pladsholder til titel 1"/>
          <p:cNvSpPr>
            <a:spLocks noGrp="1"/>
          </p:cNvSpPr>
          <p:nvPr>
            <p:ph type="title" hasCustomPrompt="1"/>
          </p:nvPr>
        </p:nvSpPr>
        <p:spPr>
          <a:xfrm>
            <a:off x="1798638" y="942258"/>
            <a:ext cx="5594349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Indsæt overskrift</a:t>
            </a:r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798639" y="2457449"/>
            <a:ext cx="5594348" cy="3197226"/>
          </a:xfrm>
        </p:spPr>
        <p:txBody>
          <a:bodyPr lIns="0"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/>
            </a:lvl3pPr>
            <a:lvl4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/>
            </a:lvl4pPr>
            <a:lvl5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da-DK" dirty="0"/>
              <a:t>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20" name="Lige forbindelse 19"/>
          <p:cNvCxnSpPr/>
          <p:nvPr userDrawn="1"/>
        </p:nvCxnSpPr>
        <p:spPr>
          <a:xfrm>
            <a:off x="1798639" y="589935"/>
            <a:ext cx="6759574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97607" y="199532"/>
            <a:ext cx="1165225" cy="19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798639" y="942258"/>
            <a:ext cx="6759574" cy="11278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798638" y="2457450"/>
            <a:ext cx="6759575" cy="3059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/>
              <a:buNone/>
              <a:tabLst/>
              <a:defRPr/>
            </a:pPr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74869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6" r:id="rId3"/>
    <p:sldLayoutId id="2147483652" r:id="rId4"/>
    <p:sldLayoutId id="2147483654" r:id="rId5"/>
    <p:sldLayoutId id="2147483657" r:id="rId6"/>
    <p:sldLayoutId id="2147483650" r:id="rId7"/>
    <p:sldLayoutId id="2147483649" r:id="rId8"/>
    <p:sldLayoutId id="2147483655" r:id="rId9"/>
    <p:sldLayoutId id="2147483661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lnSpc>
          <a:spcPts val="4000"/>
        </a:lnSpc>
        <a:spcBef>
          <a:spcPct val="0"/>
        </a:spcBef>
        <a:buNone/>
        <a:defRPr sz="40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/>
        <a:buNone/>
        <a:defRPr sz="2000" b="0" i="0" kern="1200" baseline="0">
          <a:solidFill>
            <a:schemeClr val="tx1"/>
          </a:solidFill>
          <a:latin typeface="Rockwell"/>
          <a:ea typeface="+mn-ea"/>
          <a:cs typeface="Rockwell"/>
        </a:defRPr>
      </a:lvl1pPr>
      <a:lvl2pPr marL="18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/>
        <a:buChar char="•"/>
        <a:defRPr sz="1600" b="0" i="0" kern="1200">
          <a:solidFill>
            <a:schemeClr val="tx1"/>
          </a:solidFill>
          <a:latin typeface="Rockwell"/>
          <a:ea typeface="+mn-ea"/>
          <a:cs typeface="Rockwell"/>
        </a:defRPr>
      </a:lvl2pPr>
      <a:lvl3pPr marL="36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/>
        <a:buChar char="•"/>
        <a:defRPr sz="1200" b="0" i="0" kern="1200" baseline="0">
          <a:solidFill>
            <a:schemeClr val="tx1"/>
          </a:solidFill>
          <a:latin typeface="Rockwell"/>
          <a:ea typeface="+mn-ea"/>
          <a:cs typeface="Rockwell"/>
        </a:defRPr>
      </a:lvl3pPr>
      <a:lvl4pPr marL="54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/>
        <a:buChar char="•"/>
        <a:defRPr sz="1100" b="0" i="0" kern="1200">
          <a:solidFill>
            <a:schemeClr val="tx1"/>
          </a:solidFill>
          <a:latin typeface="Rockwell"/>
          <a:ea typeface="+mn-ea"/>
          <a:cs typeface="Rockwell"/>
        </a:defRPr>
      </a:lvl4pPr>
      <a:lvl5pPr marL="72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/>
        <a:buChar char="•"/>
        <a:defRPr sz="1000" b="0" i="0" kern="1200">
          <a:solidFill>
            <a:schemeClr val="tx1"/>
          </a:solidFill>
          <a:latin typeface="Rockwell"/>
          <a:ea typeface="+mn-ea"/>
          <a:cs typeface="Rockwel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9" y="2070100"/>
            <a:ext cx="6304212" cy="17460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sz="4000" dirty="0" smtClean="0"/>
              <a:t>Nye Kvalitetsstandarder på socialområdet </a:t>
            </a:r>
            <a:endParaRPr lang="da-DK" sz="40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Præsentation til personalemøde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53321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177648"/>
            <a:ext cx="6485283" cy="1127842"/>
          </a:xfrm>
        </p:spPr>
        <p:txBody>
          <a:bodyPr/>
          <a:lstStyle/>
          <a:p>
            <a:r>
              <a:rPr lang="da-DK" sz="3200" dirty="0"/>
              <a:t>Indholdsmæssige ændringer på børne- og ungehandicapområdet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639191" cy="3197226"/>
          </a:xfrm>
        </p:spPr>
        <p:txBody>
          <a:bodyPr/>
          <a:lstStyle/>
          <a:p>
            <a:r>
              <a:rPr lang="da-DK" u="sng" dirty="0" smtClean="0"/>
              <a:t>Kvalitetsstandard nr. 2: </a:t>
            </a:r>
            <a:r>
              <a:rPr lang="da-DK" u="sng" dirty="0" smtClean="0">
                <a:solidFill>
                  <a:schemeClr val="dk1"/>
                </a:solidFill>
              </a:rPr>
              <a:t>Forebyggende </a:t>
            </a:r>
            <a:r>
              <a:rPr lang="da-DK" u="sng" dirty="0">
                <a:solidFill>
                  <a:schemeClr val="dk1"/>
                </a:solidFill>
              </a:rPr>
              <a:t>indsatser, ledsagelse og aflastning/afløsning på børne- og </a:t>
            </a:r>
            <a:r>
              <a:rPr lang="da-DK" u="sng" dirty="0" smtClean="0">
                <a:solidFill>
                  <a:schemeClr val="dk1"/>
                </a:solidFill>
              </a:rPr>
              <a:t>ungehandicapområdet</a:t>
            </a:r>
            <a:endParaRPr lang="da-DK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/>
              <a:t>Rådgivning, behandling og træning: 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Beskrivelse af modulordning er </a:t>
            </a:r>
            <a:r>
              <a:rPr lang="da-DK" dirty="0" smtClean="0"/>
              <a:t>udgået. </a:t>
            </a:r>
            <a:endParaRPr lang="da-DK" dirty="0"/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Samtaleforløb ved psykolog er </a:t>
            </a:r>
            <a:r>
              <a:rPr lang="da-DK" dirty="0" smtClean="0"/>
              <a:t>udgået. </a:t>
            </a:r>
            <a:endParaRPr lang="da-DK" dirty="0"/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Træning: præcisering af at træningen foregår i tilbuddets </a:t>
            </a:r>
            <a:r>
              <a:rPr lang="da-DK" dirty="0" smtClean="0"/>
              <a:t>rammer. </a:t>
            </a:r>
          </a:p>
          <a:p>
            <a:pPr lvl="1" indent="0">
              <a:buNone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Aflastning/afløsning: 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I</a:t>
            </a:r>
            <a:r>
              <a:rPr lang="da-DK" dirty="0" smtClean="0"/>
              <a:t>ntervalopdelte </a:t>
            </a:r>
            <a:r>
              <a:rPr lang="da-DK" dirty="0"/>
              <a:t>serviceniveau for timer til </a:t>
            </a:r>
            <a:r>
              <a:rPr lang="da-DK" dirty="0" smtClean="0"/>
              <a:t>afløsning er fjernet. 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I</a:t>
            </a:r>
            <a:r>
              <a:rPr lang="da-DK" dirty="0" smtClean="0"/>
              <a:t>ndsat </a:t>
            </a:r>
            <a:r>
              <a:rPr lang="da-DK" dirty="0"/>
              <a:t>nyt serviceniveau for døgnaflastning på 4 </a:t>
            </a:r>
            <a:r>
              <a:rPr lang="da-DK" dirty="0" smtClean="0"/>
              <a:t>niveauer.</a:t>
            </a:r>
            <a:endParaRPr lang="da-DK" i="1" dirty="0" smtClean="0"/>
          </a:p>
        </p:txBody>
      </p:sp>
    </p:spTree>
    <p:extLst>
      <p:ext uri="{BB962C8B-B14F-4D97-AF65-F5344CB8AC3E}">
        <p14:creationId xmlns:p14="http://schemas.microsoft.com/office/powerpoint/2010/main" val="1251924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132381"/>
            <a:ext cx="6123144" cy="1127842"/>
          </a:xfrm>
        </p:spPr>
        <p:txBody>
          <a:bodyPr/>
          <a:lstStyle/>
          <a:p>
            <a:r>
              <a:rPr lang="da-DK" sz="3200" dirty="0"/>
              <a:t>Indholdsmæssige ændringer på børne- og ungehandicapområdet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264183"/>
            <a:ext cx="6639191" cy="3197226"/>
          </a:xfrm>
        </p:spPr>
        <p:txBody>
          <a:bodyPr/>
          <a:lstStyle/>
          <a:p>
            <a:r>
              <a:rPr lang="da-DK" u="sng" dirty="0" smtClean="0"/>
              <a:t>Kvalitetsstandard nr. 3: </a:t>
            </a:r>
            <a:r>
              <a:rPr lang="da-DK" u="sng" dirty="0" smtClean="0">
                <a:solidFill>
                  <a:schemeClr val="dk1"/>
                </a:solidFill>
              </a:rPr>
              <a:t>Foranstaltninger </a:t>
            </a:r>
            <a:r>
              <a:rPr lang="da-DK" u="sng" dirty="0">
                <a:solidFill>
                  <a:schemeClr val="dk1"/>
                </a:solidFill>
              </a:rPr>
              <a:t>i form af familiekonsulent, kontaktperson og døgnaflastning på børne- og ungehandicapområdet </a:t>
            </a:r>
            <a:endParaRPr lang="da-DK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De tidligere </a:t>
            </a:r>
            <a:r>
              <a:rPr lang="da-DK" dirty="0" smtClean="0"/>
              <a:t>tre </a:t>
            </a:r>
            <a:r>
              <a:rPr lang="da-DK" dirty="0"/>
              <a:t>kvalitetsstandarder på området (hhv. familiekonsulent, aflastning, rådgivning og træning samt ledsagelse) er sammenskrevet til én. </a:t>
            </a:r>
            <a:endParaRPr lang="da-DK" dirty="0" smtClean="0"/>
          </a:p>
          <a:p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/>
              <a:t>Familiekonsulent: 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Præciseret at støtte fra familiekonsulent kan ske via gruppeforløb, og at indsatsen som udgangspunkt vil foregå i tilbuddets fysiske rammer</a:t>
            </a:r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0062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132381"/>
            <a:ext cx="6123144" cy="1127842"/>
          </a:xfrm>
        </p:spPr>
        <p:txBody>
          <a:bodyPr/>
          <a:lstStyle/>
          <a:p>
            <a:r>
              <a:rPr lang="da-DK" sz="3200" dirty="0"/>
              <a:t>Indholdsmæssige ændringer på børne- og ungehandicapområdet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264183"/>
            <a:ext cx="6639191" cy="3197226"/>
          </a:xfrm>
        </p:spPr>
        <p:txBody>
          <a:bodyPr/>
          <a:lstStyle/>
          <a:p>
            <a:r>
              <a:rPr lang="da-DK" u="sng" dirty="0" smtClean="0"/>
              <a:t>Kvalitetsstandard nr. 3: </a:t>
            </a:r>
            <a:r>
              <a:rPr lang="da-DK" u="sng" dirty="0" smtClean="0">
                <a:solidFill>
                  <a:schemeClr val="dk1"/>
                </a:solidFill>
              </a:rPr>
              <a:t>Foranstaltninger </a:t>
            </a:r>
            <a:r>
              <a:rPr lang="da-DK" u="sng" dirty="0">
                <a:solidFill>
                  <a:schemeClr val="dk1"/>
                </a:solidFill>
              </a:rPr>
              <a:t>i form af familiekonsulent, kontaktperson og døgnaflastning på børne- og ungehandicapområdet </a:t>
            </a:r>
            <a:endParaRPr lang="da-DK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Fast kontaktperson: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/>
              <a:t>I</a:t>
            </a:r>
            <a:r>
              <a:rPr lang="da-DK" dirty="0" smtClean="0"/>
              <a:t>ndsat </a:t>
            </a:r>
            <a:r>
              <a:rPr lang="da-DK" dirty="0"/>
              <a:t>et nyt serviceniveau for timer til fast kontaktperson på 4 </a:t>
            </a:r>
            <a:r>
              <a:rPr lang="da-DK" dirty="0" smtClean="0"/>
              <a:t>niveauer.</a:t>
            </a:r>
          </a:p>
          <a:p>
            <a:pPr lvl="1" indent="0">
              <a:buNone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Døgnaflastning: 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Indsat </a:t>
            </a:r>
            <a:r>
              <a:rPr lang="da-DK" dirty="0"/>
              <a:t>nyt serviceniveau for døgnaflastning på 4 </a:t>
            </a:r>
            <a:r>
              <a:rPr lang="da-DK" dirty="0" smtClean="0"/>
              <a:t>niveauer.</a:t>
            </a:r>
            <a:endParaRPr lang="da-DK" i="1" dirty="0" smtClean="0"/>
          </a:p>
        </p:txBody>
      </p:sp>
    </p:spTree>
    <p:extLst>
      <p:ext uri="{BB962C8B-B14F-4D97-AF65-F5344CB8AC3E}">
        <p14:creationId xmlns:p14="http://schemas.microsoft.com/office/powerpoint/2010/main" val="955704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132381"/>
            <a:ext cx="6123144" cy="1127842"/>
          </a:xfrm>
        </p:spPr>
        <p:txBody>
          <a:bodyPr/>
          <a:lstStyle/>
          <a:p>
            <a:r>
              <a:rPr lang="da-DK" sz="3200" dirty="0"/>
              <a:t>Indholdsmæssige ændringer på børne- og ungehandicapområdet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639191" cy="3197226"/>
          </a:xfrm>
        </p:spPr>
        <p:txBody>
          <a:bodyPr/>
          <a:lstStyle/>
          <a:p>
            <a:r>
              <a:rPr lang="da-DK" u="sng" dirty="0" smtClean="0"/>
              <a:t>Kvalitetsstandard nr. 4:</a:t>
            </a:r>
            <a:r>
              <a:rPr lang="da-DK" u="sng" dirty="0">
                <a:solidFill>
                  <a:schemeClr val="dk1"/>
                </a:solidFill>
              </a:rPr>
              <a:t>Anbringelse uden for hjemmet på børne- og ungehandicapområdet </a:t>
            </a:r>
            <a:endParaRPr lang="da-DK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Tilføjet </a:t>
            </a:r>
            <a:r>
              <a:rPr lang="da-DK" dirty="0"/>
              <a:t>afsnit om de muligheder, der er for støtteperson til barn og </a:t>
            </a:r>
            <a:r>
              <a:rPr lang="da-DK" dirty="0" smtClean="0"/>
              <a:t>forældre under </a:t>
            </a:r>
            <a:r>
              <a:rPr lang="da-DK" dirty="0"/>
              <a:t>anbringelsen, samt muligheden for opretholdt anbringelse i plejefamilie, som følger </a:t>
            </a:r>
            <a:r>
              <a:rPr lang="da-DK" dirty="0" smtClean="0"/>
              <a:t>af lovgivningen</a:t>
            </a:r>
            <a:r>
              <a:rPr lang="da-DK" dirty="0"/>
              <a:t>.</a:t>
            </a:r>
            <a:endParaRPr lang="da-DK" u="sng" dirty="0" smtClean="0"/>
          </a:p>
        </p:txBody>
      </p:sp>
    </p:spTree>
    <p:extLst>
      <p:ext uri="{BB962C8B-B14F-4D97-AF65-F5344CB8AC3E}">
        <p14:creationId xmlns:p14="http://schemas.microsoft.com/office/powerpoint/2010/main" val="1248444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132381"/>
            <a:ext cx="6123144" cy="1127842"/>
          </a:xfrm>
        </p:spPr>
        <p:txBody>
          <a:bodyPr/>
          <a:lstStyle/>
          <a:p>
            <a:r>
              <a:rPr lang="da-DK" sz="3200" dirty="0"/>
              <a:t>Indholdsmæssige ændringer på børne- og ungehandicapområdet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639191" cy="3197226"/>
          </a:xfrm>
        </p:spPr>
        <p:txBody>
          <a:bodyPr/>
          <a:lstStyle/>
          <a:p>
            <a:r>
              <a:rPr lang="da-DK" u="sng" dirty="0" smtClean="0"/>
              <a:t>Kvalitetsstandard nr. 5: </a:t>
            </a:r>
            <a:r>
              <a:rPr lang="da-DK" u="sng" dirty="0">
                <a:solidFill>
                  <a:schemeClr val="dk1"/>
                </a:solidFill>
              </a:rPr>
              <a:t>Støtte i form af hjemmetræning</a:t>
            </a:r>
            <a:endParaRPr lang="da-DK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Tilføjelse om, </a:t>
            </a:r>
            <a:r>
              <a:rPr lang="da-DK" dirty="0"/>
              <a:t>at man ikke kan få støtte til deltagelse i kurser i </a:t>
            </a:r>
            <a:r>
              <a:rPr lang="da-DK" dirty="0" smtClean="0"/>
              <a:t>udlandet.</a:t>
            </a:r>
            <a:endParaRPr lang="da-DK" u="sng" dirty="0" smtClean="0"/>
          </a:p>
        </p:txBody>
      </p:sp>
    </p:spTree>
    <p:extLst>
      <p:ext uri="{BB962C8B-B14F-4D97-AF65-F5344CB8AC3E}">
        <p14:creationId xmlns:p14="http://schemas.microsoft.com/office/powerpoint/2010/main" val="2192119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6: Beskyttet beskæftigelse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Fjernet takstniveauer.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Tilføjet, at afklaringen </a:t>
            </a:r>
            <a:r>
              <a:rPr lang="da-DK" dirty="0"/>
              <a:t>af, om borgeren kan benytte tilbud efter anden lovgivning vil ske i et aktivt </a:t>
            </a:r>
            <a:r>
              <a:rPr lang="da-DK" dirty="0" smtClean="0"/>
              <a:t>samarbejde mellem </a:t>
            </a:r>
            <a:r>
              <a:rPr lang="da-DK" dirty="0"/>
              <a:t>borgeren, jobcentret og sagsbehandleren fra </a:t>
            </a:r>
            <a:r>
              <a:rPr lang="da-DK" dirty="0" smtClean="0"/>
              <a:t>socialområdet.</a:t>
            </a:r>
            <a:endParaRPr lang="da-DK" u="sng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329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7: Aktivitets- og samværstilbud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Justering af aktivitets- og samværstilbud for borgere over 65 år.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Tilføjelse af afsnit om befordring til </a:t>
            </a:r>
            <a:r>
              <a:rPr lang="da-DK" dirty="0"/>
              <a:t>og fra aktivitets- og samværstilbud.</a:t>
            </a:r>
            <a:r>
              <a:rPr lang="da-DK" dirty="0" smtClean="0"/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186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295159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8: Afklaringssamtaler, gruppebaserede og individuelle tidsbegrænsede råd- og vejledningsforløb samt </a:t>
            </a:r>
            <a:r>
              <a:rPr lang="da-DK" u="sng" dirty="0" err="1" smtClean="0"/>
              <a:t>mestringsvejledning</a:t>
            </a:r>
            <a:r>
              <a:rPr lang="da-DK" u="sng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af, at kommunen </a:t>
            </a:r>
            <a:r>
              <a:rPr lang="da-DK" dirty="0"/>
              <a:t>ikke er forpligtet til at yde støtte i form af en fast og kontinuerlig </a:t>
            </a:r>
            <a:r>
              <a:rPr lang="da-DK" dirty="0" smtClean="0"/>
              <a:t>mestreringsvejleder.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Justering af opfølgningskadence.</a:t>
            </a:r>
          </a:p>
        </p:txBody>
      </p:sp>
    </p:spTree>
    <p:extLst>
      <p:ext uri="{BB962C8B-B14F-4D97-AF65-F5344CB8AC3E}">
        <p14:creationId xmlns:p14="http://schemas.microsoft.com/office/powerpoint/2010/main" val="560420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575817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9:botilbud til voksne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Samling af tre </a:t>
            </a:r>
            <a:r>
              <a:rPr lang="da-DK" dirty="0"/>
              <a:t>kvalitetsstandarder på området (hhv. for støttecentre og små bofællesskaber, </a:t>
            </a:r>
            <a:r>
              <a:rPr lang="da-DK" dirty="0" smtClean="0"/>
              <a:t>midlertidige botilbud</a:t>
            </a:r>
            <a:r>
              <a:rPr lang="da-DK" dirty="0"/>
              <a:t>, længerevarende botilbud</a:t>
            </a:r>
            <a:r>
              <a:rPr lang="da-DK" dirty="0" smtClean="0"/>
              <a:t>) til én.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Fjernelse af vejledende </a:t>
            </a:r>
            <a:r>
              <a:rPr lang="da-DK" dirty="0"/>
              <a:t>niveauer for støtte, som fremgik under beskrivelsen af </a:t>
            </a:r>
            <a:r>
              <a:rPr lang="da-DK" dirty="0" smtClean="0"/>
              <a:t>støttecentrene.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Tilføjet nyt </a:t>
            </a:r>
            <a:r>
              <a:rPr lang="da-DK" dirty="0"/>
              <a:t>afsnit om </a:t>
            </a:r>
            <a:r>
              <a:rPr lang="da-DK" dirty="0" smtClean="0"/>
              <a:t>rengøring.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Tilføjet afsnit vedr. målrettede længerevarende botilbud til personer under 35 år.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Tilføjet afsnit </a:t>
            </a:r>
            <a:r>
              <a:rPr lang="da-DK" dirty="0"/>
              <a:t>om mulighed for </a:t>
            </a:r>
            <a:r>
              <a:rPr lang="da-DK" dirty="0" smtClean="0"/>
              <a:t>tilkøb af  </a:t>
            </a:r>
            <a:r>
              <a:rPr lang="da-DK" dirty="0"/>
              <a:t>socialpædagogisk </a:t>
            </a:r>
            <a:r>
              <a:rPr lang="da-DK" dirty="0" smtClean="0"/>
              <a:t>ledsagelse på ferie.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 egenbetaling</a:t>
            </a:r>
            <a:r>
              <a:rPr lang="da-DK" dirty="0"/>
              <a:t> </a:t>
            </a:r>
            <a:r>
              <a:rPr lang="da-DK" dirty="0" smtClean="0"/>
              <a:t>i </a:t>
            </a:r>
            <a:r>
              <a:rPr lang="da-DK" dirty="0"/>
              <a:t>midlertidigt </a:t>
            </a:r>
            <a:r>
              <a:rPr lang="da-DK" dirty="0" smtClean="0"/>
              <a:t>botilbud.</a:t>
            </a:r>
          </a:p>
        </p:txBody>
      </p:sp>
    </p:spTree>
    <p:extLst>
      <p:ext uri="{BB962C8B-B14F-4D97-AF65-F5344CB8AC3E}">
        <p14:creationId xmlns:p14="http://schemas.microsoft.com/office/powerpoint/2010/main" val="1485349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575817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10: Aflastning på voksenområdet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af, at der ikke ydes </a:t>
            </a:r>
            <a:r>
              <a:rPr lang="da-DK" dirty="0"/>
              <a:t>afløsning i hjemmet om natten. Hvis der er et </a:t>
            </a:r>
            <a:r>
              <a:rPr lang="da-DK" dirty="0" smtClean="0"/>
              <a:t>behov for </a:t>
            </a:r>
            <a:r>
              <a:rPr lang="da-DK" dirty="0"/>
              <a:t>aflastning om natten efter § 84 om natten, så ydes dette fra et af socialområdets </a:t>
            </a:r>
            <a:r>
              <a:rPr lang="da-DK" dirty="0" smtClean="0"/>
              <a:t>døgndækkede tilbud</a:t>
            </a:r>
            <a:r>
              <a:rPr lang="da-DK" dirty="0"/>
              <a:t>. </a:t>
            </a:r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Tilføjelse om, at afløsning </a:t>
            </a:r>
            <a:r>
              <a:rPr lang="da-DK" dirty="0"/>
              <a:t>også kan ske </a:t>
            </a:r>
            <a:r>
              <a:rPr lang="da-DK" dirty="0" smtClean="0"/>
              <a:t>i </a:t>
            </a:r>
            <a:r>
              <a:rPr lang="da-DK" dirty="0"/>
              <a:t>form af et midlertidigt botilbud.</a:t>
            </a:r>
            <a:endParaRPr lang="da-DK" u="sng" dirty="0" smtClean="0"/>
          </a:p>
        </p:txBody>
      </p:sp>
    </p:spTree>
    <p:extLst>
      <p:ext uri="{BB962C8B-B14F-4D97-AF65-F5344CB8AC3E}">
        <p14:creationId xmlns:p14="http://schemas.microsoft.com/office/powerpoint/2010/main" val="248336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942258"/>
            <a:ext cx="6396128" cy="1127842"/>
          </a:xfrm>
        </p:spPr>
        <p:txBody>
          <a:bodyPr/>
          <a:lstStyle/>
          <a:p>
            <a:r>
              <a:rPr lang="da-DK" sz="3200" dirty="0" smtClean="0"/>
              <a:t>Baggrund for revisionen af kvalitetsstandarderne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9" y="2457449"/>
            <a:ext cx="6114090" cy="31972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Kvalitetsstandarder er ikke lovpligtige med undtagelse af servicelovens §101 (stofmisbrugsbehandling).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Kvalitetsstandarderne forelægges byrådet </a:t>
            </a:r>
            <a:r>
              <a:rPr lang="da-DK" sz="1800" dirty="0"/>
              <a:t>én gang i hver </a:t>
            </a:r>
            <a:r>
              <a:rPr lang="da-DK" sz="1800" dirty="0" smtClean="0"/>
              <a:t>valgperiode. </a:t>
            </a:r>
          </a:p>
          <a:p>
            <a:endParaRPr lang="da-DK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Dertil kan der være tilpasninger som følge af ændring og justeringer af gældende lovgivning samt i specielle tilfælde revisioner som f.eks. med ny støttemodel. </a:t>
            </a:r>
            <a:endParaRPr lang="da-DK" sz="1800" i="1" dirty="0" smtClean="0"/>
          </a:p>
          <a:p>
            <a:endParaRPr lang="da-DK" sz="1800" i="1" dirty="0" smtClean="0"/>
          </a:p>
          <a:p>
            <a:endParaRPr lang="da-DK" sz="16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i="1" dirty="0"/>
          </a:p>
          <a:p>
            <a:endParaRPr lang="da-D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119302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575817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11: Borgerstyret Personlig Assistance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I</a:t>
            </a:r>
            <a:r>
              <a:rPr lang="da-DK" dirty="0" smtClean="0"/>
              <a:t>ndsat </a:t>
            </a:r>
            <a:r>
              <a:rPr lang="da-DK" dirty="0"/>
              <a:t>et serviceniveau for ekstra udmåling af timer/dækning af udgifter til </a:t>
            </a:r>
            <a:r>
              <a:rPr lang="da-DK" dirty="0" smtClean="0"/>
              <a:t>weekendophold.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Fjernet maksimalt timetal vedr. ledsagelse til behandling og fritidsaktiviteter. </a:t>
            </a:r>
          </a:p>
        </p:txBody>
      </p:sp>
    </p:spTree>
    <p:extLst>
      <p:ext uri="{BB962C8B-B14F-4D97-AF65-F5344CB8AC3E}">
        <p14:creationId xmlns:p14="http://schemas.microsoft.com/office/powerpoint/2010/main" val="3478097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575817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12: Ledsagerordning for voksne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Ændring af opfølgningskadence for ledsagerordning.</a:t>
            </a:r>
          </a:p>
        </p:txBody>
      </p:sp>
    </p:spTree>
    <p:extLst>
      <p:ext uri="{BB962C8B-B14F-4D97-AF65-F5344CB8AC3E}">
        <p14:creationId xmlns:p14="http://schemas.microsoft.com/office/powerpoint/2010/main" val="4090753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575817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13: Merudgifter til voksne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Indarbejdet lovændring om beregning af tilskud.</a:t>
            </a:r>
            <a:endParaRPr lang="da-DK" u="sng" dirty="0" smtClean="0"/>
          </a:p>
        </p:txBody>
      </p:sp>
    </p:spTree>
    <p:extLst>
      <p:ext uri="{BB962C8B-B14F-4D97-AF65-F5344CB8AC3E}">
        <p14:creationId xmlns:p14="http://schemas.microsoft.com/office/powerpoint/2010/main" val="1092036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747833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14: Specialundervisning for voksne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Fjernet ordet </a:t>
            </a:r>
            <a:r>
              <a:rPr lang="da-DK" i="1" dirty="0"/>
              <a:t>”betydelig” </a:t>
            </a:r>
            <a:r>
              <a:rPr lang="da-DK" dirty="0"/>
              <a:t>fysisk eller psykisk </a:t>
            </a:r>
            <a:r>
              <a:rPr lang="da-DK" dirty="0" smtClean="0"/>
              <a:t>funktionsnedsættelse.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af, at specialundervisning </a:t>
            </a:r>
            <a:r>
              <a:rPr lang="da-DK" dirty="0"/>
              <a:t>som udgangspunkt, ikke ydes til vedligeholdende </a:t>
            </a:r>
            <a:r>
              <a:rPr lang="da-DK" dirty="0" smtClean="0"/>
              <a:t>funktioner eller </a:t>
            </a:r>
            <a:r>
              <a:rPr lang="da-DK" dirty="0"/>
              <a:t>til at træne bestemte færdigheder eller til forbedring af funktioner, som er rettet imod </a:t>
            </a:r>
            <a:r>
              <a:rPr lang="da-DK" dirty="0" smtClean="0"/>
              <a:t>erhverv eller uddannelse.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af, at </a:t>
            </a:r>
            <a:r>
              <a:rPr lang="da-DK" dirty="0"/>
              <a:t>specialundervisning typisk foregår som holdundervisning med </a:t>
            </a:r>
            <a:r>
              <a:rPr lang="da-DK" dirty="0" smtClean="0"/>
              <a:t>udgangspunkt i </a:t>
            </a:r>
            <a:r>
              <a:rPr lang="da-DK" dirty="0"/>
              <a:t>den enkeltes undervisningsplan.</a:t>
            </a:r>
            <a:endParaRPr lang="da-DK" u="sng" dirty="0" smtClean="0"/>
          </a:p>
        </p:txBody>
      </p:sp>
    </p:spTree>
    <p:extLst>
      <p:ext uri="{BB962C8B-B14F-4D97-AF65-F5344CB8AC3E}">
        <p14:creationId xmlns:p14="http://schemas.microsoft.com/office/powerpoint/2010/main" val="1614283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59953"/>
            <a:ext cx="6575817" cy="1127842"/>
          </a:xfrm>
        </p:spPr>
        <p:txBody>
          <a:bodyPr/>
          <a:lstStyle/>
          <a:p>
            <a:r>
              <a:rPr lang="da-DK" sz="3200" dirty="0"/>
              <a:t>Indholdsmæssige ændringer på </a:t>
            </a:r>
            <a:r>
              <a:rPr lang="da-DK" sz="3200" dirty="0" smtClean="0"/>
              <a:t>voksenområdet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874582" cy="3197226"/>
          </a:xfrm>
        </p:spPr>
        <p:txBody>
          <a:bodyPr/>
          <a:lstStyle/>
          <a:p>
            <a:r>
              <a:rPr lang="da-DK" u="sng" dirty="0"/>
              <a:t>Kvalitetsstandard nr. </a:t>
            </a:r>
            <a:r>
              <a:rPr lang="da-DK" u="sng" dirty="0" smtClean="0"/>
              <a:t>15: Social behandling for stofmisbrug  </a:t>
            </a:r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Fjernet beskrivelse af substitutionsbehandling, men henviser alene hertil.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Indsat opdateret måltal for behandlingen.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Fjernet konkrete behandlingstilbud, som ikke følger af §101.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Opdelt beskrivelse af behandling i individuelle samtaler og gruppebehandling uden henvisning til aktuelle behandlingstilbud.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 afsnit vedr. lovpligtig opfølgning på behandling.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Ændring af afsnit vedr. egenbetaling ved døgnophold, så det fremgår at der vil være egenbetaling. </a:t>
            </a:r>
          </a:p>
        </p:txBody>
      </p:sp>
    </p:spTree>
    <p:extLst>
      <p:ext uri="{BB962C8B-B14F-4D97-AF65-F5344CB8AC3E}">
        <p14:creationId xmlns:p14="http://schemas.microsoft.com/office/powerpoint/2010/main" val="1550723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Videre proces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729725" cy="3197226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da-DK" sz="1800" dirty="0" smtClean="0"/>
              <a:t>Arbejde med implementering af kvalitetsstandarderne </a:t>
            </a:r>
          </a:p>
          <a:p>
            <a:pPr marL="457200" indent="-457200">
              <a:buAutoNum type="arabicParenR"/>
            </a:pPr>
            <a:r>
              <a:rPr lang="da-DK" sz="1800" dirty="0" smtClean="0"/>
              <a:t>Inddragelse </a:t>
            </a:r>
            <a:r>
              <a:rPr lang="da-DK" sz="1800" dirty="0"/>
              <a:t>af Handicapråd, Udsatteråd og organisationerne på psykiatriområdet i forhold </a:t>
            </a:r>
            <a:r>
              <a:rPr lang="da-DK" sz="1800" dirty="0" smtClean="0"/>
              <a:t>til, hvordan </a:t>
            </a:r>
            <a:r>
              <a:rPr lang="da-DK" sz="1800" dirty="0"/>
              <a:t>kvalitetsstandarderne kan bringes mere aktivt i spil i samarbejdet med borgerne, </a:t>
            </a:r>
            <a:r>
              <a:rPr lang="da-DK" sz="1800" dirty="0" smtClean="0"/>
              <a:t>og herunder </a:t>
            </a:r>
            <a:r>
              <a:rPr lang="da-DK" sz="1800" dirty="0"/>
              <a:t>hvordan kendskabet og forståelsen af indholdet kan </a:t>
            </a:r>
            <a:r>
              <a:rPr lang="da-DK" sz="1800" dirty="0" smtClean="0"/>
              <a:t>understøttes.</a:t>
            </a:r>
          </a:p>
          <a:p>
            <a:pPr marL="457200" indent="-457200">
              <a:buAutoNum type="arabicParenR"/>
            </a:pPr>
            <a:r>
              <a:rPr lang="da-DK" sz="1800" dirty="0" smtClean="0"/>
              <a:t>Grafisk opsætning af kvalitetsstandarderne 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407" y="4416554"/>
            <a:ext cx="2432490" cy="186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980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Drøftelse i grupper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110274"/>
            <a:ext cx="6458121" cy="319722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Hvordan har vi hidtil brugt kvalitetsstandarderne?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Hvad </a:t>
            </a:r>
            <a:r>
              <a:rPr lang="da-DK" i="1" dirty="0"/>
              <a:t>er særligt vigtigt at have opmærksomhed i </a:t>
            </a:r>
            <a:r>
              <a:rPr lang="da-DK" i="1" dirty="0" smtClean="0"/>
              <a:t>fremadrettet </a:t>
            </a:r>
            <a:r>
              <a:rPr lang="da-DK" i="1" dirty="0"/>
              <a:t>arbejde med kvalitetsstandarder? </a:t>
            </a: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Hvordan skal vi i vores afdeling arbejde med at implementere de nye kvalitetsstandarder?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Hvordan kan vi arbejde med at bringe kvalitetsstandarderne mere aktivt i spil                        i samarbejde med borgerne? </a:t>
            </a:r>
            <a:endParaRPr lang="da-DK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472" y="4254468"/>
            <a:ext cx="1713445" cy="218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74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Opsamling på gruppedrøftelser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488" y="4317842"/>
            <a:ext cx="1713445" cy="2186412"/>
          </a:xfrm>
          <a:prstGeom prst="rect">
            <a:avLst/>
          </a:prstGeom>
        </p:spPr>
      </p:pic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9" y="2457449"/>
            <a:ext cx="6440014" cy="319722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/>
              <a:t>Hvordan har vi hidtil brugt kvalitetsstandarderne?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Hvad </a:t>
            </a:r>
            <a:r>
              <a:rPr lang="da-DK" i="1" dirty="0"/>
              <a:t>er særligt vigtigt at have opmærksomhed i fremadrettet arbejde med kvalitetsstandarder?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Hvordan </a:t>
            </a:r>
            <a:r>
              <a:rPr lang="da-DK" i="1" dirty="0"/>
              <a:t>skal vi i vores afdeling arbejde med at implementere de nye kvalitetsstandarder?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Hvordan </a:t>
            </a:r>
            <a:r>
              <a:rPr lang="da-DK" i="1" dirty="0"/>
              <a:t>kan vi arbejde med at bringe kvalitetsstandarderne mere aktivt i spil </a:t>
            </a:r>
            <a:r>
              <a:rPr lang="da-DK" i="1" dirty="0" smtClean="0"/>
              <a:t>                                         i </a:t>
            </a:r>
            <a:r>
              <a:rPr lang="da-DK" i="1" dirty="0"/>
              <a:t>samarbejde med borgerne?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8116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942258"/>
            <a:ext cx="6396128" cy="1127842"/>
          </a:xfrm>
        </p:spPr>
        <p:txBody>
          <a:bodyPr/>
          <a:lstStyle/>
          <a:p>
            <a:r>
              <a:rPr lang="da-DK" sz="3200" dirty="0" smtClean="0"/>
              <a:t>Baggrund for revisionen af kvalitetsstandarderne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9" y="2457449"/>
            <a:ext cx="6041662" cy="3197226"/>
          </a:xfrm>
        </p:spPr>
        <p:txBody>
          <a:bodyPr/>
          <a:lstStyle/>
          <a:p>
            <a:endParaRPr lang="da-DK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Der er ved denne revision lagt op til en samling af nogle af de eksisterende kvalitetsstandarder i én samt en juridisk opdatering af øvrige kvalitetsstandarder.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Samling af kvalitetsstandarder sker efter inspiration fra kvalitetsstandard nr. 11 (for støttemodel).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i="1" dirty="0"/>
          </a:p>
          <a:p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4524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/>
              <a:t>Formålet med en kvalitetsstandard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9" y="2457449"/>
            <a:ext cx="6349480" cy="31972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Først og fremmest information </a:t>
            </a:r>
            <a:r>
              <a:rPr lang="da-DK" sz="1800" dirty="0"/>
              <a:t>til borgerne om det politisk fastsatte </a:t>
            </a:r>
            <a:r>
              <a:rPr lang="da-DK" sz="1800" dirty="0" smtClean="0"/>
              <a:t>serviceniveau samt juridiske proces i forhold til at modtage støtte.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Sekundært et redskab for medarbejdere i forvaltningen.</a:t>
            </a:r>
          </a:p>
          <a:p>
            <a:endParaRPr lang="da-DK" sz="18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De konkrete afgørelser skal ALTID bero på et individuelt skøn med afsæt i borgerens behov og på baggrund af faglige og økonomiske hensyn (jf. servicelovens formål).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 smtClean="0"/>
              <a:t>Kvalitetsstandarderne er således </a:t>
            </a:r>
            <a:r>
              <a:rPr lang="da-DK" sz="1800" u="sng" dirty="0" smtClean="0"/>
              <a:t>ikke</a:t>
            </a:r>
            <a:r>
              <a:rPr lang="da-DK" sz="1800" dirty="0" smtClean="0"/>
              <a:t> ydelsesbeskrivelser!</a:t>
            </a:r>
          </a:p>
          <a:p>
            <a:endParaRPr lang="da-DK" sz="1600" i="1" dirty="0"/>
          </a:p>
          <a:p>
            <a:endParaRPr lang="da-DK" sz="1600" i="1" dirty="0"/>
          </a:p>
          <a:p>
            <a:endParaRPr lang="da-D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11612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480532"/>
            <a:ext cx="5594349" cy="1127842"/>
          </a:xfrm>
        </p:spPr>
        <p:txBody>
          <a:bodyPr/>
          <a:lstStyle/>
          <a:p>
            <a:r>
              <a:rPr lang="da-DK" sz="3200" dirty="0" smtClean="0"/>
              <a:t>Dilemmaer i revisionen </a:t>
            </a:r>
            <a:endParaRPr lang="da-DK" sz="32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6287" y="3476530"/>
            <a:ext cx="2807713" cy="3236614"/>
          </a:xfrm>
          <a:prstGeom prst="rect">
            <a:avLst/>
          </a:prstGeom>
        </p:spPr>
      </p:pic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1877917"/>
            <a:ext cx="6403801" cy="319722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sz="1800" dirty="0"/>
              <a:t>K</a:t>
            </a:r>
            <a:r>
              <a:rPr lang="da-DK" sz="1800" dirty="0" smtClean="0"/>
              <a:t>ommunikere </a:t>
            </a:r>
            <a:r>
              <a:rPr lang="da-DK" sz="1800" dirty="0"/>
              <a:t>enkelt, tydeligt og overskueligt </a:t>
            </a:r>
            <a:r>
              <a:rPr lang="da-DK" sz="1800" b="1" dirty="0" smtClean="0"/>
              <a:t>vs. </a:t>
            </a:r>
            <a:r>
              <a:rPr lang="da-DK" sz="1800" dirty="0" smtClean="0"/>
              <a:t>informere </a:t>
            </a:r>
            <a:r>
              <a:rPr lang="da-DK" sz="1800" dirty="0"/>
              <a:t>mest muligt til borgeren om </a:t>
            </a:r>
            <a:r>
              <a:rPr lang="da-DK" sz="1800" dirty="0" smtClean="0"/>
              <a:t>nuancer </a:t>
            </a:r>
            <a:r>
              <a:rPr lang="da-DK" sz="1800" dirty="0"/>
              <a:t>og </a:t>
            </a:r>
            <a:r>
              <a:rPr lang="da-DK" sz="1800" dirty="0" smtClean="0"/>
              <a:t>detaljer.</a:t>
            </a:r>
          </a:p>
          <a:p>
            <a:pPr marL="457200" indent="-457200">
              <a:buFont typeface="+mj-lt"/>
              <a:buAutoNum type="arabicPeriod"/>
            </a:pPr>
            <a:endParaRPr lang="da-DK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Meget </a:t>
            </a:r>
            <a:r>
              <a:rPr lang="da-DK" sz="1800" dirty="0"/>
              <a:t>tydelige beskrivelse af </a:t>
            </a:r>
            <a:r>
              <a:rPr lang="da-DK" sz="1800" dirty="0" smtClean="0"/>
              <a:t>tilbudsmulighederne </a:t>
            </a:r>
            <a:r>
              <a:rPr lang="da-DK" sz="1800" b="1" dirty="0" smtClean="0"/>
              <a:t>vs. </a:t>
            </a:r>
            <a:r>
              <a:rPr lang="da-DK" sz="1800" dirty="0" smtClean="0"/>
              <a:t>ønske </a:t>
            </a:r>
            <a:r>
              <a:rPr lang="da-DK" sz="1800" dirty="0"/>
              <a:t>om at sikre kvalitetsstandarder, som netop er rammer og ikke ”sætter skøn </a:t>
            </a:r>
            <a:r>
              <a:rPr lang="da-DK" sz="1800" dirty="0" smtClean="0"/>
              <a:t>under regel”.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50849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378337"/>
            <a:ext cx="6231786" cy="1127842"/>
          </a:xfrm>
        </p:spPr>
        <p:txBody>
          <a:bodyPr/>
          <a:lstStyle/>
          <a:p>
            <a:r>
              <a:rPr lang="da-DK" sz="3200" dirty="0" smtClean="0"/>
              <a:t>Nye kvalitetsstandarder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73780"/>
              </p:ext>
            </p:extLst>
          </p:nvPr>
        </p:nvGraphicFramePr>
        <p:xfrm>
          <a:off x="1798638" y="1640522"/>
          <a:ext cx="6467175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932"/>
                <a:gridCol w="6077243"/>
              </a:tblGrid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Nr.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Kvalitetsstandard 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Økonomiske tilskud på børne- og ungehandicapområdet 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2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Forebyggende indsatser, ledsagelse og aflastning/afløsning på børne- og ungehandicapområdet</a:t>
                      </a:r>
                      <a:endParaRPr lang="da-DK" sz="1300" dirty="0"/>
                    </a:p>
                  </a:txBody>
                  <a:tcPr/>
                </a:tc>
              </a:tr>
              <a:tr h="214432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3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Foranstaltninger i form af familiekonsulent, kontaktperson og døgnaflastning på børne- og ungehandicapområdet </a:t>
                      </a:r>
                      <a:endParaRPr lang="da-DK" sz="1300" dirty="0"/>
                    </a:p>
                  </a:txBody>
                  <a:tcPr/>
                </a:tc>
              </a:tr>
              <a:tr h="259850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4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Anbringelse uden for hjemmet på børne- og ungehandicapområdet 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5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Støtte i form af hjemmetræning på børne- og ungehandicapområdet 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6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Dagtilbud – beskyttet beskæftigelse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7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Dagtilbud – aktivitets- og samværstilbud</a:t>
                      </a:r>
                      <a:endParaRPr lang="da-DK" sz="1300" dirty="0"/>
                    </a:p>
                  </a:txBody>
                  <a:tcPr/>
                </a:tc>
              </a:tr>
              <a:tr h="454778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8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Afklaringssamtaler, gruppebaserede og individuelle tidsbegrænsede råd- og vejledningsforløb samt </a:t>
                      </a:r>
                      <a:r>
                        <a:rPr lang="da-DK" sz="13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mestringsvejledning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9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Botilbud til voksne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10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Aflastning på voksenområdet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11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Borgerstyret Personlig Assistance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12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Ledsagerordning for voksne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13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Merudgifter til voksne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14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Specialundervisning for voksne</a:t>
                      </a:r>
                      <a:endParaRPr lang="da-DK" sz="1300" dirty="0"/>
                    </a:p>
                  </a:txBody>
                  <a:tcPr/>
                </a:tc>
              </a:tr>
              <a:tr h="270024">
                <a:tc>
                  <a:txBody>
                    <a:bodyPr/>
                    <a:lstStyle/>
                    <a:p>
                      <a:r>
                        <a:rPr lang="da-DK" sz="1300" dirty="0" smtClean="0"/>
                        <a:t>15</a:t>
                      </a:r>
                      <a:endParaRPr lang="da-DK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3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 behandling for stofmisbrug</a:t>
                      </a:r>
                      <a:endParaRPr lang="da-DK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03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err="1" smtClean="0"/>
              <a:t>hovedÆndringer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9" y="2457449"/>
            <a:ext cx="6286106" cy="319722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Reducering </a:t>
            </a:r>
            <a:r>
              <a:rPr lang="da-DK" sz="1800" dirty="0"/>
              <a:t>af antallet af kvalitetsstandarderne fra 20 til 15 gennem sammenlægning </a:t>
            </a:r>
            <a:r>
              <a:rPr lang="da-DK" sz="1800" dirty="0" smtClean="0"/>
              <a:t>af eksisterende kvalitetsstandarder – særligt på børneområdet og for botilbud for voksne. </a:t>
            </a:r>
          </a:p>
          <a:p>
            <a:pPr marL="457200" indent="-457200">
              <a:buFont typeface="+mj-lt"/>
              <a:buAutoNum type="arabicPeriod"/>
            </a:pPr>
            <a:endParaRPr lang="da-DK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Specifikke </a:t>
            </a:r>
            <a:r>
              <a:rPr lang="da-DK" sz="1800" dirty="0"/>
              <a:t>ændringer i indholdet, herunder angivelse </a:t>
            </a:r>
            <a:r>
              <a:rPr lang="da-DK" sz="1800" dirty="0" smtClean="0"/>
              <a:t>af serviceniveauer.</a:t>
            </a:r>
          </a:p>
          <a:p>
            <a:pPr marL="457200" indent="-457200">
              <a:buFont typeface="+mj-lt"/>
              <a:buAutoNum type="arabicPeriod"/>
            </a:pPr>
            <a:endParaRPr lang="da-DK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Generel </a:t>
            </a:r>
            <a:r>
              <a:rPr lang="da-DK" sz="1800" dirty="0"/>
              <a:t>juridisk opdatering af </a:t>
            </a:r>
            <a:r>
              <a:rPr lang="da-DK" sz="1800" dirty="0" smtClean="0"/>
              <a:t>indholdet.</a:t>
            </a:r>
          </a:p>
          <a:p>
            <a:pPr marL="457200" indent="-457200">
              <a:buFont typeface="+mj-lt"/>
              <a:buAutoNum type="arabicPeriod"/>
            </a:pPr>
            <a:endParaRPr lang="da-DK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Generel </a:t>
            </a:r>
            <a:r>
              <a:rPr lang="da-DK" sz="1800" dirty="0"/>
              <a:t>opdatering af sproget, mere logisk opbygning og fokus på bedre </a:t>
            </a:r>
            <a:r>
              <a:rPr lang="da-DK" sz="1800" dirty="0" smtClean="0"/>
              <a:t>læsevejledning baseret på de inputs vi har fået i processen fra Handicaprådet, Udsatterådet, organisationer på psykiatriområdet og medarbejdere.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157084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87113"/>
            <a:ext cx="5933021" cy="1127842"/>
          </a:xfrm>
        </p:spPr>
        <p:txBody>
          <a:bodyPr/>
          <a:lstStyle/>
          <a:p>
            <a:r>
              <a:rPr lang="da-DK" sz="3200" dirty="0" smtClean="0"/>
              <a:t>Indholdsmæssige ændringer på børne- og ungehandicapområdet</a:t>
            </a:r>
            <a:endParaRPr lang="da-DK" sz="32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457449"/>
            <a:ext cx="6602977" cy="3197226"/>
          </a:xfrm>
        </p:spPr>
        <p:txBody>
          <a:bodyPr/>
          <a:lstStyle/>
          <a:p>
            <a:r>
              <a:rPr lang="da-DK" u="sng" dirty="0" smtClean="0"/>
              <a:t>Kvalitetsstandard nr. 1: </a:t>
            </a:r>
            <a:r>
              <a:rPr lang="da-DK" u="sng" dirty="0">
                <a:solidFill>
                  <a:schemeClr val="dk1"/>
                </a:solidFill>
              </a:rPr>
              <a:t>Økonomiske tilskud </a:t>
            </a:r>
            <a:endParaRPr lang="da-DK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Samling af to kvalitetsstandarder til én.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Intervalopdelt serviceniveau for timer til barnepige er udgået.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vedr. </a:t>
            </a:r>
            <a:r>
              <a:rPr lang="da-DK" dirty="0"/>
              <a:t>t</a:t>
            </a:r>
            <a:r>
              <a:rPr lang="da-DK" dirty="0" smtClean="0"/>
              <a:t>abt arbejdsfortjeneste og skolevægring.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Præcisering af tabt arbejdsfortjeneste i forbindelse med lukkedage.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Tilføjelse af ændring i lovgivning om varslings-ordning ved ophør af tabt arbejdsfortjeneste. </a:t>
            </a:r>
          </a:p>
        </p:txBody>
      </p:sp>
    </p:spTree>
    <p:extLst>
      <p:ext uri="{BB962C8B-B14F-4D97-AF65-F5344CB8AC3E}">
        <p14:creationId xmlns:p14="http://schemas.microsoft.com/office/powerpoint/2010/main" val="6556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8638" y="1096167"/>
            <a:ext cx="6639191" cy="1127842"/>
          </a:xfrm>
        </p:spPr>
        <p:txBody>
          <a:bodyPr/>
          <a:lstStyle/>
          <a:p>
            <a:r>
              <a:rPr lang="da-DK" sz="3200" dirty="0"/>
              <a:t>Indholdsmæssige ændringer på børne- og ungehandicapområdet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1798638" y="2237022"/>
            <a:ext cx="6639191" cy="3197226"/>
          </a:xfrm>
        </p:spPr>
        <p:txBody>
          <a:bodyPr/>
          <a:lstStyle/>
          <a:p>
            <a:r>
              <a:rPr lang="da-DK" u="sng" dirty="0" smtClean="0"/>
              <a:t>Kvalitetsstandard nr. 2:</a:t>
            </a:r>
            <a:r>
              <a:rPr lang="da-DK" u="sng" dirty="0">
                <a:solidFill>
                  <a:schemeClr val="dk1"/>
                </a:solidFill>
              </a:rPr>
              <a:t>Forebyggende indsatser, ledsagelse og aflastning/afløsning på børne- og ungehandicapområdet</a:t>
            </a:r>
            <a:endParaRPr lang="da-DK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De tidligere fire </a:t>
            </a:r>
            <a:r>
              <a:rPr lang="da-DK" dirty="0"/>
              <a:t>kvalitetsstandarder på området (hhv. familiekonsulent, aflastning, </a:t>
            </a:r>
            <a:r>
              <a:rPr lang="da-DK" dirty="0" smtClean="0"/>
              <a:t>rådgivning og </a:t>
            </a:r>
            <a:r>
              <a:rPr lang="da-DK" dirty="0"/>
              <a:t>træning samt ledsagelse</a:t>
            </a:r>
            <a:r>
              <a:rPr lang="da-DK" dirty="0" smtClean="0"/>
              <a:t>) er sammenskrevet til én.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i="1" dirty="0" smtClean="0"/>
              <a:t>Familiekonsulent: </a:t>
            </a:r>
          </a:p>
          <a:p>
            <a:pPr marL="522900" lvl="1" indent="-342900">
              <a:buFont typeface="Arial" panose="020B0604020202020204" pitchFamily="34" charset="0"/>
              <a:buChar char="•"/>
            </a:pPr>
            <a:r>
              <a:rPr lang="da-DK" dirty="0" smtClean="0"/>
              <a:t>Præciseret at </a:t>
            </a:r>
            <a:r>
              <a:rPr lang="da-DK" dirty="0"/>
              <a:t>støtte fra familiekonsulent kan ske via gruppeforløb, og at indsatsen </a:t>
            </a:r>
            <a:r>
              <a:rPr lang="da-DK" dirty="0" smtClean="0"/>
              <a:t>som udgangspunkt </a:t>
            </a:r>
            <a:r>
              <a:rPr lang="da-DK" dirty="0"/>
              <a:t>vil foregå i tilbuddets fysiske rammer</a:t>
            </a:r>
            <a:r>
              <a:rPr lang="da-DK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336170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Brugerdefineret 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1C5E8"/>
      </a:accent1>
      <a:accent2>
        <a:srgbClr val="F8485E"/>
      </a:accent2>
      <a:accent3>
        <a:srgbClr val="FAFF00"/>
      </a:accent3>
      <a:accent4>
        <a:srgbClr val="1B365D"/>
      </a:accent4>
      <a:accent5>
        <a:srgbClr val="49C5B1"/>
      </a:accent5>
      <a:accent6>
        <a:srgbClr val="1E22AA"/>
      </a:accent6>
      <a:hlink>
        <a:srgbClr val="F8485E"/>
      </a:hlink>
      <a:folHlink>
        <a:srgbClr val="F848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1458</Words>
  <Application>Microsoft Office PowerPoint</Application>
  <PresentationFormat>Skærmshow (4:3)</PresentationFormat>
  <Paragraphs>182</Paragraphs>
  <Slides>27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27</vt:i4>
      </vt:variant>
    </vt:vector>
  </HeadingPairs>
  <TitlesOfParts>
    <vt:vector size="31" baseType="lpstr">
      <vt:lpstr>Arial</vt:lpstr>
      <vt:lpstr>Calibri</vt:lpstr>
      <vt:lpstr>Rockwell</vt:lpstr>
      <vt:lpstr>Kontortema</vt:lpstr>
      <vt:lpstr>Nye Kvalitetsstandarder på socialområdet </vt:lpstr>
      <vt:lpstr>Baggrund for revisionen af kvalitetsstandarderne</vt:lpstr>
      <vt:lpstr>Baggrund for revisionen af kvalitetsstandarderne</vt:lpstr>
      <vt:lpstr>Formålet med en kvalitetsstandard</vt:lpstr>
      <vt:lpstr>Dilemmaer i revisionen </vt:lpstr>
      <vt:lpstr>Nye kvalitetsstandarder</vt:lpstr>
      <vt:lpstr>hovedÆndringer </vt:lpstr>
      <vt:lpstr>Indholdsmæssige ændringer på børne- og ungehandicapområdet</vt:lpstr>
      <vt:lpstr>Indholdsmæssige ændringer på børne- og ungehandicapområdet</vt:lpstr>
      <vt:lpstr>Indholdsmæssige ændringer på børne- og ungehandicapområdet</vt:lpstr>
      <vt:lpstr>Indholdsmæssige ændringer på børne- og ungehandicapområdet</vt:lpstr>
      <vt:lpstr>Indholdsmæssige ændringer på børne- og ungehandicapområdet</vt:lpstr>
      <vt:lpstr>Indholdsmæssige ændringer på børne- og ungehandicapområdet</vt:lpstr>
      <vt:lpstr>Indholdsmæssige ændringer på børne- og ungehandicapområdet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Indholdsmæssige ændringer på voksenområdet</vt:lpstr>
      <vt:lpstr>Videre proces </vt:lpstr>
      <vt:lpstr>Drøftelse i grupper </vt:lpstr>
      <vt:lpstr>Opsamling på gruppedrøftelser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2018-01-10T09:58:27Z</dcterms:created>
  <dcterms:modified xsi:type="dcterms:W3CDTF">2020-01-30T12:53:08Z</dcterms:modified>
</cp:coreProperties>
</file>