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58" r:id="rId1"/>
  </p:sldMasterIdLst>
  <p:notesMasterIdLst>
    <p:notesMasterId r:id="rId6"/>
  </p:notesMasterIdLst>
  <p:handoutMasterIdLst>
    <p:handoutMasterId r:id="rId7"/>
  </p:handoutMasterIdLst>
  <p:sldIdLst>
    <p:sldId id="308" r:id="rId2"/>
    <p:sldId id="312" r:id="rId3"/>
    <p:sldId id="310" r:id="rId4"/>
    <p:sldId id="311" r:id="rId5"/>
  </p:sldIdLst>
  <p:sldSz cx="9144000" cy="6858000" type="screen4x3"/>
  <p:notesSz cx="6858000" cy="9144000"/>
  <p:custDataLst>
    <p:tags r:id="rId8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8E0"/>
    <a:srgbClr val="DED5CB"/>
    <a:srgbClr val="CDDEF3"/>
    <a:srgbClr val="D2E4BE"/>
    <a:srgbClr val="BCB5B2"/>
    <a:srgbClr val="CDE7EE"/>
    <a:srgbClr val="ECE38A"/>
    <a:srgbClr val="C6C7C9"/>
    <a:srgbClr val="BAD9C1"/>
    <a:srgbClr val="E9D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202B0CA-FC54-4496-8BCA-5EF66A818D29}" styleName="Mørkt layou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9" autoAdjust="0"/>
    <p:restoredTop sz="94717" autoAdjust="0"/>
  </p:normalViewPr>
  <p:slideViewPr>
    <p:cSldViewPr showGuides="1">
      <p:cViewPr varScale="1">
        <p:scale>
          <a:sx n="70" d="100"/>
          <a:sy n="70" d="100"/>
        </p:scale>
        <p:origin x="1578" y="72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howGuides="1">
      <p:cViewPr varScale="1">
        <p:scale>
          <a:sx n="81" d="100"/>
          <a:sy n="81" d="100"/>
        </p:scale>
        <p:origin x="389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65289-CD08-44BF-AD30-ACB3B0206E69}" type="datetime2">
              <a:rPr lang="da-DK" smtClean="0"/>
              <a:t>15. maj 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9BE38-A799-4993-A8C4-E0FE3F379F6A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7" y="143508"/>
            <a:ext cx="1264233" cy="44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958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F504D-878A-429B-8974-EBB5C855CFD7}" type="datetime2">
              <a:rPr lang="da-DK" smtClean="0"/>
              <a:t>15. maj 2020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13D85-34BC-4FA7-A491-B95498CAAD6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624377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1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16D83C0-CCC0-4F66-A9D1-36B083C84B0A}" type="datetime2">
              <a:rPr lang="da-DK" smtClean="0"/>
              <a:t>15. maj 2020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381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ACF504D-878A-429B-8974-EBB5C855CFD7}" type="datetime2">
              <a:rPr lang="da-DK" smtClean="0"/>
              <a:t>15. maj 2020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036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hv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25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6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8" name="Pladsholder til tekst 5" descr="Socialstyrelsen Pay-off" title="Socialstyrelsen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29869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1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2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69843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ørk grå">
    <p:bg>
      <p:bgPr>
        <a:solidFill>
          <a:srgbClr val="BCB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23948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ørk grå">
    <p:bg>
      <p:bgPr>
        <a:solidFill>
          <a:srgbClr val="BCB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64275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75744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77294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gul">
    <p:bg>
      <p:bgPr>
        <a:solidFill>
          <a:srgbClr val="ECE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000099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ul">
    <p:bg>
      <p:bgPr>
        <a:solidFill>
          <a:srgbClr val="ECE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53575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4" name="Tekstfelt 23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2140909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6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0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210944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blå">
    <p:bg>
      <p:bgPr>
        <a:solidFill>
          <a:srgbClr val="CDE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92805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ørk gul">
    <p:bg>
      <p:bgPr>
        <a:solidFill>
          <a:srgbClr val="E9D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415488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blå">
    <p:bg>
      <p:bgPr>
        <a:solidFill>
          <a:srgbClr val="CDE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062740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784172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721818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439702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grå">
    <p:bg>
      <p:bgPr>
        <a:solidFill>
          <a:srgbClr val="C6C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9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C6C7C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237696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rå">
    <p:bg>
      <p:bgPr>
        <a:solidFill>
          <a:srgbClr val="C6C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35271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625902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da-DK" dirty="0"/>
              <a:t>For at indsætte et billede:</a:t>
            </a:r>
          </a:p>
          <a:p>
            <a:r>
              <a:rPr lang="da-DK" dirty="0"/>
              <a:t>Brug ikonet i midten, vælg et billede, læg herefter billedet bagerst, </a:t>
            </a:r>
          </a:p>
          <a:p>
            <a:r>
              <a:rPr lang="da-DK" dirty="0"/>
              <a:t>ved at højreklikke i billedet, og vælge ”send bagerst”.</a:t>
            </a:r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1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2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Tekstfelt 22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2426000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49" y="1628775"/>
            <a:ext cx="79041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>
          <a:xfrm>
            <a:off x="6457950" y="6052207"/>
            <a:ext cx="2057400" cy="365125"/>
          </a:xfrm>
        </p:spPr>
        <p:txBody>
          <a:bodyPr/>
          <a:lstStyle/>
          <a:p>
            <a:fld id="{CF3C9E9D-7C6D-42DB-9EE4-B8D584A2203E}" type="datetime2">
              <a:rPr lang="da-DK" smtClean="0"/>
              <a:t>15. maj 2020</a:t>
            </a:fld>
            <a:endParaRPr lang="da-DK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Partnerskab om strategisk udvikling og omlægning af socialpsykiatrien</a:t>
            </a:r>
            <a:endParaRPr lang="da-DK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2714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indholdsobjekt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47" y="3356992"/>
            <a:ext cx="3816000" cy="2519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6813" y="3356992"/>
            <a:ext cx="3816000" cy="2519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13E41B-E985-47DD-BF3B-47FCD40DE5F8}" type="datetime2">
              <a:rPr lang="da-DK" smtClean="0"/>
              <a:t>15. maj 2020</a:t>
            </a:fld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Partnerskab om strategisk udvikling og omlægning af socialpsykiatrien</a:t>
            </a:r>
            <a:endParaRPr lang="da-DK" dirty="0"/>
          </a:p>
        </p:txBody>
      </p:sp>
      <p:sp>
        <p:nvSpPr>
          <p:cNvPr id="16" name="Pladsholder til slidenumm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kstfelt 16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46067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ørk gul">
    <p:bg>
      <p:bgPr>
        <a:solidFill>
          <a:srgbClr val="E9D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488347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billed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4"/>
          </p:nvPr>
        </p:nvSpPr>
        <p:spPr>
          <a:xfrm>
            <a:off x="611187" y="3357563"/>
            <a:ext cx="3815999" cy="2519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5"/>
          <p:cNvSpPr>
            <a:spLocks noGrp="1"/>
          </p:cNvSpPr>
          <p:nvPr>
            <p:ph type="pic" sz="quarter" idx="15"/>
          </p:nvPr>
        </p:nvSpPr>
        <p:spPr>
          <a:xfrm>
            <a:off x="4716000" y="3357563"/>
            <a:ext cx="3816000" cy="2519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0ECB664-8057-4C89-981A-BE217E8241FA}" type="datetime2">
              <a:rPr lang="da-DK" smtClean="0"/>
              <a:t>15. maj 2020</a:t>
            </a:fld>
            <a:endParaRPr lang="da-DK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smtClean="0"/>
              <a:t>Partnerskab om strategisk udvikling og omlægning af socialpsykiatrien</a:t>
            </a:r>
            <a:endParaRPr lang="da-DK" dirty="0"/>
          </a:p>
        </p:txBody>
      </p:sp>
      <p:sp>
        <p:nvSpPr>
          <p:cNvPr id="14" name="Pladsholder til sli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kstfelt 14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15210485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0" orient="horz" pos="2160" userDrawn="1">
          <p15:clr>
            <a:srgbClr val="FBAE40"/>
          </p15:clr>
        </p15:guide>
        <p15:guide id="1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Indhold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211960" y="945072"/>
            <a:ext cx="4320853" cy="49318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8" y="2204864"/>
            <a:ext cx="3475300" cy="3672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177AD1-9A6E-47C8-8221-CEC9D2057FD5}" type="datetime2">
              <a:rPr lang="da-DK" smtClean="0"/>
              <a:t>15. maj 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Partnerskab om strategisk udvikling og omlægning af socialpsykiatrien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28649" y="945071"/>
            <a:ext cx="3475299" cy="1043769"/>
          </a:xfrm>
        </p:spPr>
        <p:txBody>
          <a:bodyPr anchor="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30165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8" y="2204864"/>
            <a:ext cx="3475300" cy="3672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C29B8B-256B-4CEE-8507-DFB471E834DB}" type="datetime2">
              <a:rPr lang="da-DK" smtClean="0"/>
              <a:t>15. maj 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Partnerskab om strategisk udvikling og omlægning af socialpsykiatrien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4211638" y="945071"/>
            <a:ext cx="4321175" cy="4931854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28649" y="945071"/>
            <a:ext cx="3475299" cy="1043769"/>
          </a:xfrm>
        </p:spPr>
        <p:txBody>
          <a:bodyPr anchor="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991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65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1 billede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>
          <a:xfrm>
            <a:off x="629074" y="3357563"/>
            <a:ext cx="7904165" cy="2519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3B0E4B-559B-47D3-9C19-30B75970703E}" type="datetime2">
              <a:rPr lang="da-DK" smtClean="0"/>
              <a:t>15. maj 2020</a:t>
            </a:fld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Partnerskab om strategisk udvikling og omlægning af socialpsykiatrien</a:t>
            </a:r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19775477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1 indhold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628649" y="3357563"/>
            <a:ext cx="7904164" cy="2519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D17A5A4-782F-4FFA-BA22-B0982AB67CD5}" type="datetime2">
              <a:rPr lang="da-DK" smtClean="0"/>
              <a:t>15. maj 2020</a:t>
            </a:fld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Partnerskab om strategisk udvikling og omlægning af socialpsykiatrien</a:t>
            </a:r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38889342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noProof="1"/>
              <a:t>For at indsætte</a:t>
            </a:r>
            <a:r>
              <a:rPr lang="en-GB" sz="1000" b="1" baseline="0" noProof="1"/>
              <a:t> et billede</a:t>
            </a:r>
            <a:r>
              <a:rPr lang="en-GB" sz="1000" baseline="0" noProof="1"/>
              <a:t>:</a:t>
            </a:r>
          </a:p>
          <a:p>
            <a:pPr algn="l"/>
            <a:endParaRPr lang="en-GB" sz="1000" baseline="0" noProof="1"/>
          </a:p>
          <a:p>
            <a:pPr algn="l"/>
            <a:r>
              <a:rPr lang="en-GB" sz="1000" baseline="0" noProof="1"/>
              <a:t>Brug ikonet i midten til at vælg et billede, læg herefter billedet bagerst, ved at højreklikke i billedet, og vælge ”send bagerst”.</a:t>
            </a:r>
            <a:endParaRPr lang="en-GB" sz="1000" noProof="1"/>
          </a:p>
        </p:txBody>
      </p:sp>
      <p:sp>
        <p:nvSpPr>
          <p:cNvPr id="13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4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8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7201" y="-13389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For at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:</a:t>
            </a:r>
          </a:p>
          <a:p>
            <a:r>
              <a:rPr lang="en-GB" dirty="0" err="1"/>
              <a:t>Brug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midten</a:t>
            </a:r>
            <a:r>
              <a:rPr lang="en-GB" dirty="0"/>
              <a:t>, </a:t>
            </a:r>
            <a:r>
              <a:rPr lang="en-GB" dirty="0" err="1"/>
              <a:t>vælg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, </a:t>
            </a:r>
            <a:r>
              <a:rPr lang="en-GB" dirty="0" err="1"/>
              <a:t>læg</a:t>
            </a:r>
            <a:r>
              <a:rPr lang="en-GB" dirty="0"/>
              <a:t> </a:t>
            </a:r>
            <a:r>
              <a:rPr lang="en-GB" dirty="0" err="1"/>
              <a:t>herefter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 </a:t>
            </a:r>
            <a:r>
              <a:rPr lang="en-GB" dirty="0" err="1"/>
              <a:t>bagerst</a:t>
            </a:r>
            <a:r>
              <a:rPr lang="en-GB" dirty="0"/>
              <a:t>, </a:t>
            </a:r>
          </a:p>
          <a:p>
            <a:r>
              <a:rPr lang="en-GB" dirty="0" err="1"/>
              <a:t>ved</a:t>
            </a:r>
            <a:r>
              <a:rPr lang="en-GB" dirty="0"/>
              <a:t> at højreklikke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,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vælge</a:t>
            </a:r>
            <a:r>
              <a:rPr lang="en-GB" dirty="0"/>
              <a:t> ”send </a:t>
            </a:r>
            <a:r>
              <a:rPr lang="en-GB" dirty="0" err="1"/>
              <a:t>bagerst</a:t>
            </a:r>
            <a:r>
              <a:rPr lang="en-GB" dirty="0"/>
              <a:t>”.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20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930A-F042-4B87-87AB-A70E9CBAADA3}" type="datetime2">
              <a:rPr lang="da-DK" smtClean="0"/>
              <a:t>15. maj 2020</a:t>
            </a:fld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Partnerskab om strategisk udvikling og omlægning af socialpsykiatrien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kstfelt 7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456676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0F33-3121-4097-A7F9-6754F5D7F082}" type="datetime2">
              <a:rPr lang="da-DK" smtClean="0"/>
              <a:t>15. maj 2020</a:t>
            </a:fld>
            <a:endParaRPr lang="en-GB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Partnerskab om strategisk udvikling og omlægning af socialpsykiatrien</a:t>
            </a:r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ekstfelt 6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749417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859511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2185" y="432001"/>
            <a:ext cx="8479631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185" y="2103438"/>
            <a:ext cx="2646759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49216" y="2103438"/>
            <a:ext cx="2646759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half" idx="13" hasCustomPrompt="1"/>
          </p:nvPr>
        </p:nvSpPr>
        <p:spPr>
          <a:xfrm>
            <a:off x="6165057" y="2103438"/>
            <a:ext cx="2646759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3" name="Presentation Footer">
            <a:extLst>
              <a:ext uri="{FF2B5EF4-FFF2-40B4-BE49-F238E27FC236}">
                <a16:creationId xmlns:a16="http://schemas.microsoft.com/office/drawing/2014/main" xmlns="" id="{6C53AB53-6653-42B1-B9D6-EB2EFF4B49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32184" y="6355080"/>
            <a:ext cx="4105276" cy="137160"/>
          </a:xfrm>
        </p:spPr>
        <p:txBody>
          <a:bodyPr/>
          <a:lstStyle/>
          <a:p>
            <a:pPr algn="l"/>
            <a:r>
              <a:rPr lang="en-GB" dirty="0"/>
              <a:t>Presentation Title</a:t>
            </a:r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xmlns="" id="{76E638A8-EB6B-4563-B520-8A8A6A3E664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88222" y="6355080"/>
            <a:ext cx="1323594" cy="137160"/>
          </a:xfrm>
        </p:spPr>
        <p:txBody>
          <a:bodyPr/>
          <a:lstStyle/>
          <a:p>
            <a:r>
              <a:rPr lang="en-GB" dirty="0"/>
              <a:t>Date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6013A4E0-8BC8-43BD-AE29-7D448DF33D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488222" y="6492240"/>
            <a:ext cx="1323594" cy="137160"/>
          </a:xfrm>
        </p:spPr>
        <p:txBody>
          <a:bodyPr/>
          <a:lstStyle/>
          <a:p>
            <a:fld id="{7870704B-CE94-48CC-AF30-84932A1262A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34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14433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grøn">
    <p:bg>
      <p:bgPr>
        <a:solidFill>
          <a:srgbClr val="BA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76035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røn">
    <p:bg>
      <p:bgPr>
        <a:solidFill>
          <a:srgbClr val="BA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8313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81999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6624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62926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3" cy="7560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457950" y="6052207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F7D0E36E-BFF4-4B5D-8FDA-BCE50E89CB96}" type="datetime2">
              <a:rPr lang="da-DK" smtClean="0"/>
              <a:t>15. maj 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628649" y="6273316"/>
            <a:ext cx="4759559" cy="1800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Partnerskab om strategisk udvikling og omlægning af socialpsykiatrien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idx="1"/>
          </p:nvPr>
        </p:nvSpPr>
        <p:spPr>
          <a:xfrm>
            <a:off x="628650" y="1628775"/>
            <a:ext cx="7886700" cy="4248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00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88" r:id="rId3"/>
    <p:sldLayoutId id="2147483772" r:id="rId4"/>
    <p:sldLayoutId id="2147483761" r:id="rId5"/>
    <p:sldLayoutId id="2147483789" r:id="rId6"/>
    <p:sldLayoutId id="2147483769" r:id="rId7"/>
    <p:sldLayoutId id="2147483770" r:id="rId8"/>
    <p:sldLayoutId id="2147483776" r:id="rId9"/>
    <p:sldLayoutId id="2147483779" r:id="rId10"/>
    <p:sldLayoutId id="2147483765" r:id="rId11"/>
    <p:sldLayoutId id="2147483793" r:id="rId12"/>
    <p:sldLayoutId id="2147483773" r:id="rId13"/>
    <p:sldLayoutId id="2147483778" r:id="rId14"/>
    <p:sldLayoutId id="2147483763" r:id="rId15"/>
    <p:sldLayoutId id="2147483791" r:id="rId16"/>
    <p:sldLayoutId id="2147483768" r:id="rId17"/>
    <p:sldLayoutId id="2147483780" r:id="rId18"/>
    <p:sldLayoutId id="2147483764" r:id="rId19"/>
    <p:sldLayoutId id="2147483792" r:id="rId20"/>
    <p:sldLayoutId id="2147483771" r:id="rId21"/>
    <p:sldLayoutId id="2147483775" r:id="rId22"/>
    <p:sldLayoutId id="2147483777" r:id="rId23"/>
    <p:sldLayoutId id="2147483762" r:id="rId24"/>
    <p:sldLayoutId id="2147483790" r:id="rId25"/>
    <p:sldLayoutId id="2147483774" r:id="rId26"/>
    <p:sldLayoutId id="2147483766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94" r:id="rId35"/>
    <p:sldLayoutId id="2147483795" r:id="rId36"/>
    <p:sldLayoutId id="2147483796" r:id="rId37"/>
    <p:sldLayoutId id="2147483767" r:id="rId38"/>
    <p:sldLayoutId id="2147483797" r:id="rId3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2" orient="horz" pos="1026" userDrawn="1">
          <p15:clr>
            <a:srgbClr val="F26B43"/>
          </p15:clr>
        </p15:guide>
        <p15:guide id="13" pos="385" userDrawn="1">
          <p15:clr>
            <a:srgbClr val="F26B43"/>
          </p15:clr>
        </p15:guide>
        <p15:guide id="14" pos="5375" userDrawn="1">
          <p15:clr>
            <a:srgbClr val="F26B43"/>
          </p15:clr>
        </p15:guide>
        <p15:guide id="15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0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1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3779912" y="2221811"/>
            <a:ext cx="4968552" cy="2387600"/>
          </a:xfrm>
        </p:spPr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Faglig retning </a:t>
            </a:r>
            <a:br>
              <a:rPr lang="da-DK" dirty="0" smtClean="0"/>
            </a:br>
            <a:r>
              <a:rPr lang="da-DK" dirty="0" smtClean="0"/>
              <a:t>og strategisk ramme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2400" dirty="0" smtClean="0"/>
              <a:t>Partnerskab </a:t>
            </a:r>
            <a:r>
              <a:rPr lang="da-DK" sz="2400" dirty="0"/>
              <a:t>om strategisk udvikling og </a:t>
            </a:r>
            <a:r>
              <a:rPr lang="da-DK" sz="2400" dirty="0" smtClean="0"/>
              <a:t>omlægning</a:t>
            </a:r>
            <a:br>
              <a:rPr lang="da-DK" sz="2400" dirty="0" smtClean="0"/>
            </a:br>
            <a:r>
              <a:rPr lang="da-DK" sz="2400" dirty="0"/>
              <a:t/>
            </a:r>
            <a:br>
              <a:rPr lang="da-DK" sz="2400" dirty="0"/>
            </a:br>
            <a:endParaRPr lang="da-DK" sz="2000" dirty="0"/>
          </a:p>
        </p:txBody>
      </p:sp>
      <p:sp>
        <p:nvSpPr>
          <p:cNvPr id="8" name="Pladsholder til tekst 7" descr="Socialstyrelsen Logo" title="Socialstyrelsen Log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tekst 10" descr="Socialstyrelsens pay-off" title="Socialstyrelsens pay-off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25000" lnSpcReduction="20000"/>
          </a:bodyPr>
          <a:lstStyle/>
          <a:p>
            <a:endParaRPr lang="da-DK" dirty="0"/>
          </a:p>
        </p:txBody>
      </p:sp>
      <p:sp>
        <p:nvSpPr>
          <p:cNvPr id="10" name="Pladsholder til tekst 9" descr="&quot;&quot;" title="&quot;&quot;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9" name="Pladsholder til tekst 8" descr="&quot;&quot;" title="&quot;&quot;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62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Faglig retning og strategisk ramme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32185" y="2103438"/>
            <a:ext cx="8200255" cy="4068762"/>
          </a:xfrm>
        </p:spPr>
        <p:txBody>
          <a:bodyPr/>
          <a:lstStyle/>
          <a:p>
            <a:r>
              <a:rPr lang="da-DK" dirty="0" smtClean="0"/>
              <a:t>I initiativet skal udvikles et koncept for strategisk udvikling og omlægning af socialpsykiatrien</a:t>
            </a:r>
          </a:p>
          <a:p>
            <a:r>
              <a:rPr lang="da-DK" dirty="0" smtClean="0"/>
              <a:t>Der er af Socialstyrelsen formuleret 8 faglige principper for en omlægning mod </a:t>
            </a:r>
            <a:r>
              <a:rPr lang="da-DK" dirty="0" err="1" smtClean="0"/>
              <a:t>recoveryorienteret</a:t>
            </a:r>
            <a:r>
              <a:rPr lang="da-DK" dirty="0" smtClean="0"/>
              <a:t> rehabilitering. </a:t>
            </a:r>
            <a:endParaRPr lang="da-DK" dirty="0"/>
          </a:p>
          <a:p>
            <a:r>
              <a:rPr lang="da-DK" dirty="0" smtClean="0"/>
              <a:t>Der er desuden formuleret 8 organisatoriske forudsætninger for implementering af de faglige principper. </a:t>
            </a:r>
          </a:p>
          <a:p>
            <a:r>
              <a:rPr lang="da-DK" dirty="0" smtClean="0"/>
              <a:t>Principperne vil blive videreudviklet og kvalificeret af de fire partnerskabskommuner.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Date</a:t>
            </a:r>
            <a:endParaRPr lang="en-GB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4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1AB5BDC4-1CC1-4316-92C2-FE88165F106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1AB5BDC4-1CC1-4316-92C2-FE88165F10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69FD08AF-2F47-465B-AA95-08366A6A42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a-DK" sz="240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96D42-B86A-458B-A93B-6DAC263E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84554"/>
            <a:ext cx="8976053" cy="1040456"/>
          </a:xfrm>
        </p:spPr>
        <p:txBody>
          <a:bodyPr/>
          <a:lstStyle/>
          <a:p>
            <a:r>
              <a:rPr lang="da-DK" dirty="0" smtClean="0"/>
              <a:t>Faglig retning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- </a:t>
            </a:r>
            <a:r>
              <a:rPr lang="da-DK" sz="2000" dirty="0" smtClean="0"/>
              <a:t>faglige principper </a:t>
            </a:r>
            <a:r>
              <a:rPr lang="da-DK" sz="2000" dirty="0"/>
              <a:t>for </a:t>
            </a:r>
            <a:r>
              <a:rPr lang="da-DK" sz="2000" dirty="0" err="1"/>
              <a:t>recoveryorienteret</a:t>
            </a:r>
            <a:r>
              <a:rPr lang="da-DK" sz="2000" dirty="0"/>
              <a:t> rehabilitering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FE3679B4-62BE-4B7C-B202-4667EA5E8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2283F8D-A599-4972-8324-F91E2F2B87E5}"/>
              </a:ext>
            </a:extLst>
          </p:cNvPr>
          <p:cNvSpPr/>
          <p:nvPr/>
        </p:nvSpPr>
        <p:spPr bwMode="ltGray">
          <a:xfrm>
            <a:off x="5379698" y="4171677"/>
            <a:ext cx="1326728" cy="1275854"/>
          </a:xfrm>
          <a:prstGeom prst="rect">
            <a:avLst/>
          </a:prstGeom>
          <a:solidFill>
            <a:srgbClr val="616161"/>
          </a:solidFill>
          <a:ln w="19050" cap="sq" cmpd="sng" algn="ctr">
            <a:noFill/>
            <a:prstDash val="solid"/>
          </a:ln>
          <a:effectLst/>
        </p:spPr>
        <p:txBody>
          <a:bodyPr wrap="none" lIns="0" tIns="0" rIns="0" bIns="0" rtlCol="0" anchor="ctr" anchorCtr="1"/>
          <a:lstStyle/>
          <a:p>
            <a:pPr algn="ctr">
              <a:spcAft>
                <a:spcPts val="128"/>
              </a:spcAft>
              <a:defRPr/>
            </a:pPr>
            <a:endParaRPr lang="da-DK" sz="825" b="1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r>
              <a:rPr lang="da-DK" sz="1050" b="1" dirty="0" smtClean="0">
                <a:solidFill>
                  <a:srgbClr val="FFFFFF"/>
                </a:solidFill>
                <a:cs typeface="Arial"/>
                <a:sym typeface="Arial"/>
              </a:rPr>
              <a:t>Forpligtende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50" b="1" dirty="0" smtClean="0">
                <a:solidFill>
                  <a:srgbClr val="FFFFFF"/>
                </a:solidFill>
                <a:cs typeface="Arial"/>
                <a:sym typeface="Arial"/>
              </a:rPr>
              <a:t>samarbejde</a:t>
            </a:r>
            <a:endParaRPr lang="da-DK" sz="1050" b="1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r>
              <a:rPr lang="da-DK" sz="1000" dirty="0" smtClean="0">
                <a:solidFill>
                  <a:srgbClr val="FFFFFF"/>
                </a:solidFill>
                <a:cs typeface="Arial"/>
                <a:sym typeface="Arial"/>
              </a:rPr>
              <a:t>Samarbejdet er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00" dirty="0" smtClean="0">
                <a:solidFill>
                  <a:srgbClr val="FFFFFF"/>
                </a:solidFill>
                <a:cs typeface="Arial"/>
                <a:sym typeface="Arial"/>
              </a:rPr>
              <a:t> baseret på tillid, 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00" dirty="0">
                <a:solidFill>
                  <a:srgbClr val="FFFFFF"/>
                </a:solidFill>
                <a:cs typeface="Arial"/>
                <a:sym typeface="Arial"/>
              </a:rPr>
              <a:t>t</a:t>
            </a:r>
            <a:r>
              <a:rPr lang="da-DK" sz="1000" dirty="0" smtClean="0">
                <a:solidFill>
                  <a:srgbClr val="FFFFFF"/>
                </a:solidFill>
                <a:cs typeface="Arial"/>
                <a:sym typeface="Arial"/>
              </a:rPr>
              <a:t>ryghed og respekt og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00" dirty="0" smtClean="0">
                <a:solidFill>
                  <a:srgbClr val="FFFFFF"/>
                </a:solidFill>
                <a:cs typeface="Arial"/>
                <a:sym typeface="Arial"/>
              </a:rPr>
              <a:t> en fælles indsats for at 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00" dirty="0" smtClean="0">
                <a:solidFill>
                  <a:srgbClr val="FFFFFF"/>
                </a:solidFill>
                <a:cs typeface="Arial"/>
                <a:sym typeface="Arial"/>
              </a:rPr>
              <a:t>nå dine mål</a:t>
            </a:r>
            <a:endParaRPr lang="da-DK" sz="100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F2810FE-412B-4DBD-915B-EFDAEC49D922}"/>
              </a:ext>
            </a:extLst>
          </p:cNvPr>
          <p:cNvSpPr/>
          <p:nvPr/>
        </p:nvSpPr>
        <p:spPr bwMode="ltGray">
          <a:xfrm>
            <a:off x="1554212" y="2452768"/>
            <a:ext cx="1610832" cy="1256225"/>
          </a:xfrm>
          <a:prstGeom prst="rect">
            <a:avLst/>
          </a:prstGeom>
          <a:solidFill>
            <a:srgbClr val="616161"/>
          </a:solidFill>
          <a:ln w="19050" cap="sq" cmpd="sng" algn="ctr">
            <a:noFill/>
            <a:prstDash val="solid"/>
          </a:ln>
          <a:effectLst/>
        </p:spPr>
        <p:txBody>
          <a:bodyPr wrap="none" lIns="0" tIns="0" rIns="0" bIns="0" rtlCol="0" anchor="ctr" anchorCtr="1"/>
          <a:lstStyle/>
          <a:p>
            <a:pPr algn="ctr">
              <a:spcAft>
                <a:spcPts val="128"/>
              </a:spcAft>
              <a:defRPr/>
            </a:pPr>
            <a:r>
              <a:rPr lang="da-DK" sz="1050" b="1" dirty="0" smtClean="0">
                <a:solidFill>
                  <a:srgbClr val="FFFFFF"/>
                </a:solidFill>
                <a:cs typeface="Arial"/>
                <a:sym typeface="Arial"/>
              </a:rPr>
              <a:t>Dine </a:t>
            </a:r>
            <a:r>
              <a:rPr lang="da-DK" sz="1050" b="1" dirty="0">
                <a:solidFill>
                  <a:srgbClr val="FFFFFF"/>
                </a:solidFill>
                <a:cs typeface="Arial"/>
                <a:sym typeface="Arial"/>
              </a:rPr>
              <a:t>mål sætter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50" b="1" dirty="0">
                <a:solidFill>
                  <a:srgbClr val="FFFFFF"/>
                </a:solidFill>
                <a:cs typeface="Arial"/>
                <a:sym typeface="Arial"/>
              </a:rPr>
              <a:t> retningen</a:t>
            </a:r>
          </a:p>
          <a:p>
            <a:pPr algn="ctr">
              <a:spcAft>
                <a:spcPts val="128"/>
              </a:spcAft>
              <a:defRPr/>
            </a:pPr>
            <a:endParaRPr lang="da-DK" sz="675" b="1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Dine ønsker og drømme er 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 udgangspunktet for 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de mål du sætter i dit liv.</a:t>
            </a:r>
            <a:endParaRPr lang="da-DK" sz="105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BA42F19-A19A-4410-8FCE-00359ED88C66}"/>
              </a:ext>
            </a:extLst>
          </p:cNvPr>
          <p:cNvSpPr/>
          <p:nvPr/>
        </p:nvSpPr>
        <p:spPr bwMode="ltGray">
          <a:xfrm>
            <a:off x="3809057" y="2452767"/>
            <a:ext cx="1610831" cy="1273349"/>
          </a:xfrm>
          <a:prstGeom prst="rect">
            <a:avLst/>
          </a:prstGeom>
          <a:solidFill>
            <a:srgbClr val="616161"/>
          </a:solidFill>
          <a:ln w="19050" cap="sq" cmpd="sng" algn="ctr">
            <a:noFill/>
            <a:prstDash val="solid"/>
          </a:ln>
          <a:effectLst/>
        </p:spPr>
        <p:txBody>
          <a:bodyPr wrap="none" lIns="0" tIns="0" rIns="0" bIns="0" rtlCol="0" anchor="ctr" anchorCtr="1"/>
          <a:lstStyle/>
          <a:p>
            <a:pPr algn="ctr">
              <a:spcAft>
                <a:spcPts val="128"/>
              </a:spcAft>
              <a:defRPr/>
            </a:pPr>
            <a:endParaRPr lang="da-DK" sz="750" b="1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r>
              <a:rPr lang="da-DK" sz="1050" b="1" dirty="0" smtClean="0">
                <a:solidFill>
                  <a:srgbClr val="FFFFFF"/>
                </a:solidFill>
                <a:cs typeface="Arial"/>
                <a:sym typeface="Arial"/>
              </a:rPr>
              <a:t>Dine ressourcer</a:t>
            </a:r>
          </a:p>
          <a:p>
            <a:pPr algn="ctr">
              <a:spcAft>
                <a:spcPts val="128"/>
              </a:spcAft>
              <a:defRPr/>
            </a:pPr>
            <a:endParaRPr lang="da-DK" sz="1050" b="1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Din indsats tager 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udgangspunkt 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i dine ressourcer</a:t>
            </a:r>
          </a:p>
          <a:p>
            <a:pPr algn="ctr">
              <a:spcAft>
                <a:spcPts val="128"/>
              </a:spcAft>
              <a:defRPr/>
            </a:pPr>
            <a:endParaRPr lang="da-DK" sz="825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887061E-BAB9-4D0E-BA67-7D1A78EAF533}"/>
              </a:ext>
            </a:extLst>
          </p:cNvPr>
          <p:cNvSpPr/>
          <p:nvPr/>
        </p:nvSpPr>
        <p:spPr bwMode="ltGray">
          <a:xfrm>
            <a:off x="6043062" y="2454855"/>
            <a:ext cx="1545412" cy="1252049"/>
          </a:xfrm>
          <a:prstGeom prst="rect">
            <a:avLst/>
          </a:prstGeom>
          <a:solidFill>
            <a:srgbClr val="616161"/>
          </a:solidFill>
          <a:ln w="19050" cap="sq" cmpd="sng" algn="ctr">
            <a:noFill/>
            <a:prstDash val="solid"/>
          </a:ln>
          <a:effectLst/>
        </p:spPr>
        <p:txBody>
          <a:bodyPr wrap="none" lIns="0" tIns="0" rIns="0" bIns="0" rtlCol="0" anchor="ctr" anchorCtr="1"/>
          <a:lstStyle/>
          <a:p>
            <a:pPr algn="ctr">
              <a:spcAft>
                <a:spcPts val="128"/>
              </a:spcAft>
              <a:defRPr/>
            </a:pPr>
            <a:endParaRPr lang="da-DK" sz="675" b="1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r>
              <a:rPr lang="da-DK" sz="1050" b="1" dirty="0" smtClean="0">
                <a:solidFill>
                  <a:srgbClr val="FFFFFF"/>
                </a:solidFill>
                <a:cs typeface="Arial"/>
                <a:sym typeface="Arial"/>
              </a:rPr>
              <a:t>Dine</a:t>
            </a:r>
            <a:endParaRPr lang="da-DK" sz="1050" b="1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r>
              <a:rPr lang="da-DK" sz="1050" b="1" dirty="0">
                <a:solidFill>
                  <a:srgbClr val="FFFFFF"/>
                </a:solidFill>
                <a:cs typeface="Arial"/>
                <a:sym typeface="Arial"/>
              </a:rPr>
              <a:t>fællesskaber</a:t>
            </a:r>
          </a:p>
          <a:p>
            <a:pPr algn="ctr">
              <a:spcAft>
                <a:spcPts val="128"/>
              </a:spcAft>
              <a:defRPr/>
            </a:pPr>
            <a:endParaRPr lang="da-DK" sz="675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Dine fællesskaber er et 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vigtigt element i dit liv og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 du støttes i at deltage i  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 de almene fællesskaber</a:t>
            </a:r>
            <a:endParaRPr lang="da-DK" sz="1050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endParaRPr lang="da-DK" sz="675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0EB2BAF-D843-42DF-90C4-6C88E55D6711}"/>
              </a:ext>
            </a:extLst>
          </p:cNvPr>
          <p:cNvSpPr/>
          <p:nvPr/>
        </p:nvSpPr>
        <p:spPr bwMode="ltGray">
          <a:xfrm>
            <a:off x="3855729" y="4175745"/>
            <a:ext cx="1432542" cy="1275854"/>
          </a:xfrm>
          <a:prstGeom prst="rect">
            <a:avLst/>
          </a:prstGeom>
          <a:solidFill>
            <a:srgbClr val="616161"/>
          </a:solidFill>
          <a:ln w="19050" cap="sq" cmpd="sng" algn="ctr">
            <a:noFill/>
            <a:prstDash val="solid"/>
          </a:ln>
          <a:effectLst/>
        </p:spPr>
        <p:txBody>
          <a:bodyPr wrap="none" lIns="0" tIns="0" rIns="0" bIns="0" rtlCol="0" anchor="ctr" anchorCtr="1"/>
          <a:lstStyle/>
          <a:p>
            <a:pPr algn="ctr">
              <a:spcAft>
                <a:spcPts val="128"/>
              </a:spcAft>
              <a:defRPr/>
            </a:pPr>
            <a:endParaRPr lang="da-DK" sz="825" b="1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r>
              <a:rPr lang="da-DK" sz="1050" b="1" dirty="0">
                <a:solidFill>
                  <a:srgbClr val="FFFFFF"/>
                </a:solidFill>
                <a:cs typeface="Arial"/>
                <a:sym typeface="Arial"/>
              </a:rPr>
              <a:t>Opfølgning</a:t>
            </a:r>
          </a:p>
          <a:p>
            <a:pPr algn="ctr">
              <a:spcAft>
                <a:spcPts val="128"/>
              </a:spcAft>
              <a:defRPr/>
            </a:pPr>
            <a:endParaRPr lang="da-DK" sz="825" b="1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Dine mål tager hele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 tiden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da-DK" sz="1050" dirty="0" err="1" smtClean="0">
                <a:solidFill>
                  <a:srgbClr val="FFFFFF"/>
                </a:solidFill>
                <a:cs typeface="Arial"/>
                <a:sym typeface="Arial"/>
              </a:rPr>
              <a:t>udg.pkt</a:t>
            </a: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 i din aktuelle 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situation</a:t>
            </a:r>
            <a:endParaRPr lang="da-DK" sz="1050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endParaRPr lang="da-DK" sz="825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8DF4C60-78F6-4E71-8C06-1C4E5FD1D7F6}"/>
              </a:ext>
            </a:extLst>
          </p:cNvPr>
          <p:cNvSpPr/>
          <p:nvPr/>
        </p:nvSpPr>
        <p:spPr bwMode="ltGray">
          <a:xfrm>
            <a:off x="849688" y="4175114"/>
            <a:ext cx="1420016" cy="1275854"/>
          </a:xfrm>
          <a:prstGeom prst="rect">
            <a:avLst/>
          </a:prstGeom>
          <a:solidFill>
            <a:srgbClr val="616161"/>
          </a:solidFill>
          <a:ln w="19050" cap="sq" cmpd="sng" algn="ctr">
            <a:noFill/>
            <a:prstDash val="solid"/>
          </a:ln>
          <a:effectLst/>
        </p:spPr>
        <p:txBody>
          <a:bodyPr wrap="none" lIns="0" tIns="0" rIns="0" bIns="0" rtlCol="0" anchor="ctr" anchorCtr="1"/>
          <a:lstStyle/>
          <a:p>
            <a:pPr algn="ctr">
              <a:spcAft>
                <a:spcPts val="128"/>
              </a:spcAft>
              <a:defRPr/>
            </a:pPr>
            <a:endParaRPr lang="da-DK" sz="825" b="1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endParaRPr lang="da-DK" sz="825" b="1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r>
              <a:rPr lang="da-DK" sz="1050" b="1" dirty="0" smtClean="0">
                <a:solidFill>
                  <a:srgbClr val="FFFFFF"/>
                </a:solidFill>
                <a:cs typeface="Arial"/>
                <a:sym typeface="Arial"/>
              </a:rPr>
              <a:t>Dit hele liv</a:t>
            </a:r>
            <a:endParaRPr lang="da-DK" sz="1050" b="1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r>
              <a:rPr lang="da-DK" sz="1000" dirty="0" smtClean="0">
                <a:solidFill>
                  <a:srgbClr val="FFFFFF"/>
                </a:solidFill>
                <a:cs typeface="Arial"/>
                <a:sym typeface="Arial"/>
              </a:rPr>
              <a:t>Indsatsen tager </a:t>
            </a:r>
            <a:r>
              <a:rPr lang="da-DK" sz="1000" dirty="0" err="1" smtClean="0">
                <a:solidFill>
                  <a:srgbClr val="FFFFFF"/>
                </a:solidFill>
                <a:cs typeface="Arial"/>
                <a:sym typeface="Arial"/>
              </a:rPr>
              <a:t>udg.pkt</a:t>
            </a:r>
            <a:endParaRPr lang="da-DK" sz="1000" dirty="0" smtClean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r>
              <a:rPr lang="da-DK" sz="1000" dirty="0" smtClean="0">
                <a:solidFill>
                  <a:srgbClr val="FFFFFF"/>
                </a:solidFill>
                <a:cs typeface="Arial"/>
                <a:sym typeface="Arial"/>
              </a:rPr>
              <a:t> i din samlede livssituation  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00" dirty="0" smtClean="0">
                <a:solidFill>
                  <a:srgbClr val="FFFFFF"/>
                </a:solidFill>
                <a:cs typeface="Arial"/>
                <a:sym typeface="Arial"/>
              </a:rPr>
              <a:t>og involverer 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00" dirty="0" smtClean="0">
                <a:solidFill>
                  <a:srgbClr val="FFFFFF"/>
                </a:solidFill>
                <a:cs typeface="Arial"/>
                <a:sym typeface="Arial"/>
              </a:rPr>
              <a:t>alle der er relevante</a:t>
            </a:r>
          </a:p>
          <a:p>
            <a:pPr algn="ctr">
              <a:spcAft>
                <a:spcPts val="128"/>
              </a:spcAft>
              <a:defRPr/>
            </a:pPr>
            <a:endParaRPr lang="da-DK" sz="825" b="1" dirty="0" smtClean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endParaRPr lang="da-DK" sz="825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ED5621A-F436-4452-8ABA-AA914B990C7F}"/>
              </a:ext>
            </a:extLst>
          </p:cNvPr>
          <p:cNvSpPr/>
          <p:nvPr/>
        </p:nvSpPr>
        <p:spPr bwMode="ltGray">
          <a:xfrm>
            <a:off x="2365939" y="4174256"/>
            <a:ext cx="1398364" cy="1275854"/>
          </a:xfrm>
          <a:prstGeom prst="rect">
            <a:avLst/>
          </a:prstGeom>
          <a:solidFill>
            <a:srgbClr val="616161"/>
          </a:solidFill>
          <a:ln w="19050" cap="sq" cmpd="sng" algn="ctr">
            <a:noFill/>
            <a:prstDash val="solid"/>
          </a:ln>
          <a:effectLst/>
        </p:spPr>
        <p:txBody>
          <a:bodyPr wrap="none" lIns="0" tIns="0" rIns="0" bIns="0" rtlCol="0" anchor="ctr" anchorCtr="1"/>
          <a:lstStyle/>
          <a:p>
            <a:pPr algn="ctr">
              <a:spcAft>
                <a:spcPts val="128"/>
              </a:spcAft>
              <a:defRPr/>
            </a:pPr>
            <a:endParaRPr lang="da-DK" sz="825" b="1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r>
              <a:rPr lang="da-DK" sz="1050" b="1" dirty="0" smtClean="0">
                <a:solidFill>
                  <a:srgbClr val="FFFFFF"/>
                </a:solidFill>
                <a:cs typeface="Arial"/>
                <a:sym typeface="Arial"/>
              </a:rPr>
              <a:t>Metoder der virker</a:t>
            </a:r>
            <a:endParaRPr lang="da-DK" sz="1050" b="1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endParaRPr lang="da-DK" sz="825" b="1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r>
              <a:rPr lang="da-DK" sz="1050" dirty="0">
                <a:solidFill>
                  <a:srgbClr val="FFFFFF"/>
                </a:solidFill>
                <a:cs typeface="Arial"/>
                <a:sym typeface="Arial"/>
              </a:rPr>
              <a:t>Vi anvender 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50" dirty="0">
                <a:solidFill>
                  <a:srgbClr val="FFFFFF"/>
                </a:solidFill>
                <a:cs typeface="Arial"/>
                <a:sym typeface="Arial"/>
              </a:rPr>
              <a:t>veldokumenterede</a:t>
            </a:r>
          </a:p>
          <a:p>
            <a:pPr algn="ctr">
              <a:spcAft>
                <a:spcPts val="128"/>
              </a:spcAft>
              <a:defRPr/>
            </a:pPr>
            <a:r>
              <a:rPr lang="da-DK" sz="1050" dirty="0">
                <a:solidFill>
                  <a:srgbClr val="FFFFFF"/>
                </a:solidFill>
                <a:cs typeface="Arial"/>
                <a:sym typeface="Arial"/>
              </a:rPr>
              <a:t>metoder</a:t>
            </a:r>
          </a:p>
          <a:p>
            <a:pPr algn="ctr">
              <a:spcAft>
                <a:spcPts val="128"/>
              </a:spcAft>
              <a:defRPr/>
            </a:pPr>
            <a:endParaRPr lang="da-DK" sz="1050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5328B50-57DC-45B3-A7D7-C91A16E4BC99}"/>
              </a:ext>
            </a:extLst>
          </p:cNvPr>
          <p:cNvSpPr/>
          <p:nvPr/>
        </p:nvSpPr>
        <p:spPr>
          <a:xfrm>
            <a:off x="710997" y="2363845"/>
            <a:ext cx="7806955" cy="1525163"/>
          </a:xfrm>
          <a:prstGeom prst="rect">
            <a:avLst/>
          </a:prstGeom>
          <a:noFill/>
          <a:ln w="6350" cap="flat" cmpd="sng" algn="ctr">
            <a:solidFill>
              <a:srgbClr val="DC69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>
                <a:srgbClr val="000000"/>
              </a:buClr>
              <a:defRPr/>
            </a:pPr>
            <a:endParaRPr lang="da-DK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82864BC-5117-46BC-86D6-733F0F55C8F3}"/>
              </a:ext>
            </a:extLst>
          </p:cNvPr>
          <p:cNvSpPr/>
          <p:nvPr/>
        </p:nvSpPr>
        <p:spPr>
          <a:xfrm>
            <a:off x="668523" y="4084674"/>
            <a:ext cx="7806954" cy="1418359"/>
          </a:xfrm>
          <a:prstGeom prst="rect">
            <a:avLst/>
          </a:prstGeom>
          <a:noFill/>
          <a:ln w="6350" cap="flat" cmpd="sng" algn="ctr">
            <a:solidFill>
              <a:srgbClr val="DC69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>
                <a:srgbClr val="000000"/>
              </a:buClr>
              <a:defRPr/>
            </a:pPr>
            <a:endParaRPr lang="da-DK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CEEA094-EF1F-41ED-8F0E-9B034A27EF7C}"/>
              </a:ext>
            </a:extLst>
          </p:cNvPr>
          <p:cNvSpPr/>
          <p:nvPr/>
        </p:nvSpPr>
        <p:spPr bwMode="ltGray">
          <a:xfrm>
            <a:off x="6797852" y="4175113"/>
            <a:ext cx="1459734" cy="1275854"/>
          </a:xfrm>
          <a:prstGeom prst="rect">
            <a:avLst/>
          </a:prstGeom>
          <a:solidFill>
            <a:srgbClr val="616161"/>
          </a:solidFill>
          <a:ln w="19050" cap="sq" cmpd="sng" algn="ctr">
            <a:noFill/>
            <a:prstDash val="solid"/>
          </a:ln>
          <a:effectLst/>
        </p:spPr>
        <p:txBody>
          <a:bodyPr wrap="none" lIns="0" tIns="0" rIns="0" bIns="0" rtlCol="0" anchor="ctr" anchorCtr="1"/>
          <a:lstStyle/>
          <a:p>
            <a:pPr algn="ctr">
              <a:spcAft>
                <a:spcPts val="128"/>
              </a:spcAft>
              <a:defRPr/>
            </a:pPr>
            <a:r>
              <a:rPr lang="da-DK" sz="1050" b="1" dirty="0" smtClean="0">
                <a:solidFill>
                  <a:srgbClr val="FFFFFF"/>
                </a:solidFill>
                <a:cs typeface="Arial"/>
                <a:sym typeface="Arial"/>
              </a:rPr>
              <a:t>Hurtig hjælp</a:t>
            </a:r>
            <a:endParaRPr lang="da-DK" sz="1050" b="1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endParaRPr lang="da-DK" sz="825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28"/>
              </a:spcAft>
              <a:defRPr/>
            </a:pPr>
            <a:endParaRPr lang="da-DK" sz="825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71"/>
              </a:spcAft>
              <a:defRPr/>
            </a:pPr>
            <a:r>
              <a:rPr lang="da-DK" sz="1050" dirty="0">
                <a:solidFill>
                  <a:srgbClr val="FFFFFF"/>
                </a:solidFill>
                <a:cs typeface="Arial"/>
                <a:sym typeface="Arial"/>
              </a:rPr>
              <a:t>Du får hjælp hurtigt </a:t>
            </a:r>
            <a:endParaRPr lang="da-DK" sz="1050" dirty="0" smtClean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71"/>
              </a:spcAft>
              <a:defRPr/>
            </a:pP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med </a:t>
            </a:r>
            <a:r>
              <a:rPr lang="da-DK" sz="1050" dirty="0">
                <a:solidFill>
                  <a:srgbClr val="FFFFFF"/>
                </a:solidFill>
                <a:cs typeface="Arial"/>
                <a:sym typeface="Arial"/>
              </a:rPr>
              <a:t>tilbud der tager </a:t>
            </a:r>
            <a:endParaRPr lang="da-DK" sz="1050" dirty="0" smtClean="0">
              <a:solidFill>
                <a:srgbClr val="FFFFFF"/>
              </a:solidFill>
              <a:cs typeface="Arial"/>
              <a:sym typeface="Arial"/>
            </a:endParaRPr>
          </a:p>
          <a:p>
            <a:pPr algn="ctr">
              <a:spcAft>
                <a:spcPts val="171"/>
              </a:spcAft>
              <a:defRPr/>
            </a:pPr>
            <a:r>
              <a:rPr lang="da-DK" sz="1050" dirty="0" err="1" smtClean="0">
                <a:solidFill>
                  <a:srgbClr val="FFFFFF"/>
                </a:solidFill>
                <a:cs typeface="Arial"/>
                <a:sym typeface="Arial"/>
              </a:rPr>
              <a:t>udg.pkt</a:t>
            </a:r>
            <a:r>
              <a:rPr lang="da-DK" sz="1050" dirty="0" smtClean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da-DK" sz="1050" dirty="0">
                <a:solidFill>
                  <a:srgbClr val="FFFFFF"/>
                </a:solidFill>
                <a:cs typeface="Arial"/>
                <a:sym typeface="Arial"/>
              </a:rPr>
              <a:t>i</a:t>
            </a:r>
          </a:p>
          <a:p>
            <a:pPr algn="ctr">
              <a:spcAft>
                <a:spcPts val="171"/>
              </a:spcAft>
              <a:defRPr/>
            </a:pPr>
            <a:r>
              <a:rPr lang="da-DK" sz="1050" dirty="0">
                <a:solidFill>
                  <a:srgbClr val="FFFFFF"/>
                </a:solidFill>
                <a:cs typeface="Arial"/>
                <a:sym typeface="Arial"/>
              </a:rPr>
              <a:t> dine behov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9981AE9-E4EB-4093-88AA-4DF339157EEB}"/>
              </a:ext>
            </a:extLst>
          </p:cNvPr>
          <p:cNvSpPr txBox="1"/>
          <p:nvPr/>
        </p:nvSpPr>
        <p:spPr>
          <a:xfrm>
            <a:off x="816142" y="2163848"/>
            <a:ext cx="893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da-DK" sz="1050" b="1" kern="0" dirty="0">
                <a:solidFill>
                  <a:srgbClr val="DC6900"/>
                </a:solidFill>
                <a:cs typeface="Arial"/>
                <a:sym typeface="Arial"/>
              </a:rPr>
              <a:t>Recovery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9C0CF26-E4BF-49AC-BD2F-E9F5A665A9E5}"/>
              </a:ext>
            </a:extLst>
          </p:cNvPr>
          <p:cNvSpPr txBox="1"/>
          <p:nvPr/>
        </p:nvSpPr>
        <p:spPr>
          <a:xfrm>
            <a:off x="816142" y="3902387"/>
            <a:ext cx="12789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da-DK" sz="1050" b="1" kern="0" dirty="0">
                <a:solidFill>
                  <a:srgbClr val="DC6900"/>
                </a:solidFill>
                <a:cs typeface="Arial"/>
                <a:sym typeface="Arial"/>
              </a:rPr>
              <a:t>Rehabilitering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xmlns="" id="{D9843A23-F87C-4EC1-82DB-46921C971B83}"/>
              </a:ext>
            </a:extLst>
          </p:cNvPr>
          <p:cNvSpPr/>
          <p:nvPr/>
        </p:nvSpPr>
        <p:spPr>
          <a:xfrm rot="10800000">
            <a:off x="4054772" y="3768536"/>
            <a:ext cx="1034456" cy="276149"/>
          </a:xfrm>
          <a:prstGeom prst="triangle">
            <a:avLst>
              <a:gd name="adj" fmla="val 49595"/>
            </a:avLst>
          </a:prstGeom>
          <a:solidFill>
            <a:srgbClr val="DC6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buClr>
                <a:srgbClr val="000000"/>
              </a:buClr>
              <a:defRPr/>
            </a:pPr>
            <a:endParaRPr lang="da-DK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6" name="Tekstfelt 1">
            <a:extLst>
              <a:ext uri="{FF2B5EF4-FFF2-40B4-BE49-F238E27FC236}">
                <a16:creationId xmlns:a16="http://schemas.microsoft.com/office/drawing/2014/main" xmlns="" id="{F388EB57-29A0-4F90-8034-603FD63438F7}"/>
              </a:ext>
            </a:extLst>
          </p:cNvPr>
          <p:cNvSpPr txBox="1"/>
          <p:nvPr/>
        </p:nvSpPr>
        <p:spPr>
          <a:xfrm>
            <a:off x="469810" y="1692848"/>
            <a:ext cx="8251792" cy="253916"/>
          </a:xfrm>
          <a:prstGeom prst="rect">
            <a:avLst/>
          </a:prstGeom>
          <a:noFill/>
          <a:ln w="19050">
            <a:solidFill>
              <a:srgbClr val="DC6900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da-DK" sz="1050" b="1" kern="0" dirty="0" smtClean="0">
                <a:solidFill>
                  <a:srgbClr val="DC6900"/>
                </a:solidFill>
                <a:cs typeface="Arial"/>
                <a:sym typeface="Arial"/>
              </a:rPr>
              <a:t>Formål: </a:t>
            </a:r>
            <a:r>
              <a:rPr lang="da-DK" sz="1050" b="1" kern="0" dirty="0" err="1" smtClean="0">
                <a:solidFill>
                  <a:srgbClr val="DC6900"/>
                </a:solidFill>
                <a:cs typeface="Arial"/>
                <a:sym typeface="Arial"/>
              </a:rPr>
              <a:t>Recoveryorienteret</a:t>
            </a:r>
            <a:r>
              <a:rPr lang="da-DK" sz="1050" b="1" kern="0" dirty="0" smtClean="0">
                <a:solidFill>
                  <a:srgbClr val="DC6900"/>
                </a:solidFill>
                <a:cs typeface="Arial"/>
                <a:sym typeface="Arial"/>
              </a:rPr>
              <a:t> rehabilitering</a:t>
            </a:r>
            <a:endParaRPr lang="da-DK" sz="1050" b="1" kern="0" dirty="0">
              <a:solidFill>
                <a:srgbClr val="DC69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25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xmlns="" id="{680425D2-5060-4688-BE16-5284891BF52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xmlns="" id="{680425D2-5060-4688-BE16-5284891BF5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11B3939-4B2D-4695-AF26-0217EAF4A62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a-DK" sz="240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96D42-B86A-458B-A93B-6DAC263E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8663114" cy="1040456"/>
          </a:xfrm>
        </p:spPr>
        <p:txBody>
          <a:bodyPr/>
          <a:lstStyle/>
          <a:p>
            <a:r>
              <a:rPr lang="da-DK" dirty="0" smtClean="0"/>
              <a:t>Strategisk ramme</a:t>
            </a:r>
            <a:br>
              <a:rPr lang="da-DK" dirty="0" smtClean="0"/>
            </a:br>
            <a:r>
              <a:rPr lang="da-DK" sz="2000" dirty="0" smtClean="0"/>
              <a:t>- organisatoriske forudsætninger for en </a:t>
            </a:r>
            <a:r>
              <a:rPr lang="da-DK" sz="2000" dirty="0" smtClean="0"/>
              <a:t>omlægning</a:t>
            </a:r>
            <a:endParaRPr lang="da-DK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FE3679B4-62BE-4B7C-B202-4667EA5E8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F0FBB66-309F-491F-82A8-246D1A90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187" y="1864837"/>
            <a:ext cx="7760540" cy="36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Danis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p2PPYjHqLPSY8e_Boe_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CpMRaUWluB43gVvhuUHA"/>
</p:tagLst>
</file>

<file path=ppt/theme/theme1.xml><?xml version="1.0" encoding="utf-8"?>
<a:theme xmlns:a="http://schemas.openxmlformats.org/drawingml/2006/main" name="PowerPoint skabelon-DK">
  <a:themeElements>
    <a:clrScheme name="Socialstyrelsen PPT">
      <a:dk1>
        <a:sysClr val="windowText" lastClr="000000"/>
      </a:dk1>
      <a:lt1>
        <a:sysClr val="window" lastClr="FFFFFF"/>
      </a:lt1>
      <a:dk2>
        <a:srgbClr val="AF292E"/>
      </a:dk2>
      <a:lt2>
        <a:srgbClr val="797777"/>
      </a:lt2>
      <a:accent1>
        <a:srgbClr val="C27030"/>
      </a:accent1>
      <a:accent2>
        <a:srgbClr val="6C8777"/>
      </a:accent2>
      <a:accent3>
        <a:srgbClr val="595959"/>
      </a:accent3>
      <a:accent4>
        <a:srgbClr val="E4BC2F"/>
      </a:accent4>
      <a:accent5>
        <a:srgbClr val="7090AD"/>
      </a:accent5>
      <a:accent6>
        <a:srgbClr val="7C767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100" dirty="0" smtClean="0"/>
        </a:defPPr>
      </a:lstStyle>
    </a:txDef>
  </a:objectDefaults>
  <a:extraClrSchemeLst/>
  <a:custClrLst>
    <a:custClr name="Custom Color 1">
      <a:srgbClr val="E9D392"/>
    </a:custClr>
    <a:custClr name="Custom Color 2">
      <a:srgbClr val="BAD9C1"/>
    </a:custClr>
    <a:custClr name="Custom Color 3">
      <a:srgbClr val="C6C7C9"/>
    </a:custClr>
    <a:custClr name="Custom Color 4">
      <a:srgbClr val="ECE38A"/>
    </a:custClr>
    <a:custClr name="Custom Color 5">
      <a:srgbClr val="CDE7EE"/>
    </a:custClr>
    <a:custClr name="Custom Color 6">
      <a:srgbClr val="BCB5B2"/>
    </a:custClr>
    <a:custClr name="Custom Color 7">
      <a:srgbClr val="D2E4BE"/>
    </a:custClr>
    <a:custClr name="Custom Color 8">
      <a:srgbClr val="CDDEF3"/>
    </a:custClr>
    <a:custClr name="Custom Color 9">
      <a:srgbClr val="DED5CB"/>
    </a:custClr>
    <a:custClr name="Custom Color 10">
      <a:srgbClr val="F9F8E0"/>
    </a:custClr>
  </a:custClrLst>
  <a:extLst>
    <a:ext uri="{05A4C25C-085E-4340-85A3-A5531E510DB2}">
      <thm15:themeFamily xmlns:thm15="http://schemas.microsoft.com/office/thememl/2012/main" name="PowerPoint skabelon-DK-28.5.17" id="{11AABAF5-F9E5-4183-8D88-86089682D0BF}" vid="{0F429F3F-D869-446F-BAD2-D0321B1993C1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ocialstyrelsen PPT">
      <a:dk1>
        <a:sysClr val="windowText" lastClr="000000"/>
      </a:dk1>
      <a:lt1>
        <a:sysClr val="window" lastClr="FFFFFF"/>
      </a:lt1>
      <a:dk2>
        <a:srgbClr val="AF292E"/>
      </a:dk2>
      <a:lt2>
        <a:srgbClr val="797777"/>
      </a:lt2>
      <a:accent1>
        <a:srgbClr val="C27030"/>
      </a:accent1>
      <a:accent2>
        <a:srgbClr val="6C8777"/>
      </a:accent2>
      <a:accent3>
        <a:srgbClr val="595959"/>
      </a:accent3>
      <a:accent4>
        <a:srgbClr val="E4BC2F"/>
      </a:accent4>
      <a:accent5>
        <a:srgbClr val="7090AD"/>
      </a:accent5>
      <a:accent6>
        <a:srgbClr val="7C767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skabelon-DK</Template>
  <TotalTime>0</TotalTime>
  <Words>205</Words>
  <Application>Microsoft Office PowerPoint</Application>
  <PresentationFormat>Skærmshow (4:3)</PresentationFormat>
  <Paragraphs>75</Paragraphs>
  <Slides>4</Slides>
  <Notes>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Georgia</vt:lpstr>
      <vt:lpstr>PowerPoint skabelon-DK</vt:lpstr>
      <vt:lpstr>think-cell Slide</vt:lpstr>
      <vt:lpstr>  Faglig retning  og strategisk ramme  Partnerskab om strategisk udvikling og omlægning  </vt:lpstr>
      <vt:lpstr>Faglig retning og strategisk ramme</vt:lpstr>
      <vt:lpstr>Faglig retning - faglige principper for recoveryorienteret rehabilitering</vt:lpstr>
      <vt:lpstr>Strategisk ramme - organisatoriske forudsætninger for en omlægning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2019-03-25T09:16:02Z</dcterms:created>
  <dcterms:modified xsi:type="dcterms:W3CDTF">2020-05-15T09:00:38Z</dcterms:modified>
</cp:coreProperties>
</file>