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4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8" r:id="rId1"/>
  </p:sldMasterIdLst>
  <p:notesMasterIdLst>
    <p:notesMasterId r:id="rId46"/>
  </p:notesMasterIdLst>
  <p:handoutMasterIdLst>
    <p:handoutMasterId r:id="rId47"/>
  </p:handoutMasterIdLst>
  <p:sldIdLst>
    <p:sldId id="311" r:id="rId2"/>
    <p:sldId id="312" r:id="rId3"/>
    <p:sldId id="314" r:id="rId4"/>
    <p:sldId id="318" r:id="rId5"/>
    <p:sldId id="319" r:id="rId6"/>
    <p:sldId id="320" r:id="rId7"/>
    <p:sldId id="358" r:id="rId8"/>
    <p:sldId id="359" r:id="rId9"/>
    <p:sldId id="360" r:id="rId10"/>
    <p:sldId id="361" r:id="rId11"/>
    <p:sldId id="362" r:id="rId12"/>
    <p:sldId id="363" r:id="rId13"/>
    <p:sldId id="364" r:id="rId14"/>
    <p:sldId id="365" r:id="rId15"/>
    <p:sldId id="322" r:id="rId16"/>
    <p:sldId id="328" r:id="rId17"/>
    <p:sldId id="325" r:id="rId18"/>
    <p:sldId id="326" r:id="rId19"/>
    <p:sldId id="329" r:id="rId20"/>
    <p:sldId id="330" r:id="rId21"/>
    <p:sldId id="366" r:id="rId22"/>
    <p:sldId id="367" r:id="rId23"/>
    <p:sldId id="368" r:id="rId24"/>
    <p:sldId id="331" r:id="rId25"/>
    <p:sldId id="369" r:id="rId26"/>
    <p:sldId id="332" r:id="rId27"/>
    <p:sldId id="370" r:id="rId28"/>
    <p:sldId id="371" r:id="rId29"/>
    <p:sldId id="372" r:id="rId30"/>
    <p:sldId id="374" r:id="rId31"/>
    <p:sldId id="376" r:id="rId32"/>
    <p:sldId id="377" r:id="rId33"/>
    <p:sldId id="378" r:id="rId34"/>
    <p:sldId id="379" r:id="rId35"/>
    <p:sldId id="380" r:id="rId36"/>
    <p:sldId id="315" r:id="rId37"/>
    <p:sldId id="373" r:id="rId38"/>
    <p:sldId id="382" r:id="rId39"/>
    <p:sldId id="383" r:id="rId40"/>
    <p:sldId id="384" r:id="rId41"/>
    <p:sldId id="385" r:id="rId42"/>
    <p:sldId id="386" r:id="rId43"/>
    <p:sldId id="388" r:id="rId44"/>
    <p:sldId id="357" r:id="rId45"/>
  </p:sldIdLst>
  <p:sldSz cx="9144000" cy="6858000" type="screen4x3"/>
  <p:notesSz cx="6797675" cy="9926638"/>
  <p:defaultTextStyle>
    <a:defPPr>
      <a:defRPr lang="da-DK"/>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dledning" id="{71700B0E-77BB-4941-865D-BE25F88A04D1}">
          <p14:sldIdLst>
            <p14:sldId id="311"/>
            <p14:sldId id="312"/>
            <p14:sldId id="314"/>
            <p14:sldId id="318"/>
            <p14:sldId id="319"/>
            <p14:sldId id="320"/>
            <p14:sldId id="358"/>
            <p14:sldId id="359"/>
            <p14:sldId id="360"/>
            <p14:sldId id="361"/>
            <p14:sldId id="362"/>
            <p14:sldId id="363"/>
            <p14:sldId id="364"/>
            <p14:sldId id="365"/>
            <p14:sldId id="322"/>
            <p14:sldId id="328"/>
            <p14:sldId id="325"/>
            <p14:sldId id="326"/>
            <p14:sldId id="329"/>
            <p14:sldId id="330"/>
            <p14:sldId id="366"/>
            <p14:sldId id="367"/>
            <p14:sldId id="368"/>
            <p14:sldId id="331"/>
            <p14:sldId id="369"/>
            <p14:sldId id="332"/>
            <p14:sldId id="370"/>
            <p14:sldId id="371"/>
            <p14:sldId id="372"/>
            <p14:sldId id="374"/>
            <p14:sldId id="376"/>
            <p14:sldId id="377"/>
            <p14:sldId id="378"/>
            <p14:sldId id="379"/>
            <p14:sldId id="380"/>
            <p14:sldId id="315"/>
            <p14:sldId id="373"/>
            <p14:sldId id="382"/>
            <p14:sldId id="383"/>
            <p14:sldId id="384"/>
            <p14:sldId id="385"/>
            <p14:sldId id="386"/>
            <p14:sldId id="388"/>
            <p14:sldId id="357"/>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zsco4w" initials="a" lastIdx="5" clrIdx="0"/>
  <p:cmAuthor id="1" name="Felix Venndt" initials=""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861F"/>
    <a:srgbClr val="FFD71B"/>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3C2FFA5D-87B4-456A-9821-1D502468CF0F}" styleName="Tema til typografi 1 - markeringsfarve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C22544A-7EE6-4342-B048-85BDC9FD1C3A}" styleName="Mellemlayout 2 - markeringsfarv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Ingen typografi, intet git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73A0DAA-6AF3-43AB-8588-CEC1D06C72B9}" styleName="Mellemlayou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DF18680-E054-41AD-8BC1-D1AEF772440D}" styleName="Mellemlayout 2 - markeringsfarve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3B4B98B0-60AC-42C2-AFA5-B58CD77FA1E5}" styleName="Lyst layout 1 - markeringsfarve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9012ECD-51FC-41F1-AA8D-1B2483CD663E}" styleName="Lyst layout 2 - markeringsfarve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38" autoAdjust="0"/>
    <p:restoredTop sz="52056" autoAdjust="0"/>
  </p:normalViewPr>
  <p:slideViewPr>
    <p:cSldViewPr snapToGrid="0" snapToObjects="1">
      <p:cViewPr varScale="1">
        <p:scale>
          <a:sx n="45" d="100"/>
          <a:sy n="45" d="100"/>
        </p:scale>
        <p:origin x="2520" y="5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handoutMaster" Target="handoutMasters/handoutMaster1.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commentAuthors" Target="commentAuthors.xml"/><Relationship Id="rId8" Type="http://schemas.openxmlformats.org/officeDocument/2006/relationships/slide" Target="slides/slide7.xml"/><Relationship Id="rId51"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3053044-D1B7-C742-93FF-68A0A0ED543F}" type="doc">
      <dgm:prSet loTypeId="urn:microsoft.com/office/officeart/2005/8/layout/venn3" loCatId="" qsTypeId="urn:microsoft.com/office/officeart/2005/8/quickstyle/simple4" qsCatId="simple" csTypeId="urn:microsoft.com/office/officeart/2005/8/colors/accent1_2" csCatId="accent1" phldr="1"/>
      <dgm:spPr/>
      <dgm:t>
        <a:bodyPr/>
        <a:lstStyle/>
        <a:p>
          <a:endParaRPr lang="da-DK"/>
        </a:p>
      </dgm:t>
    </dgm:pt>
    <dgm:pt modelId="{FBAD18A9-174D-4144-B3A9-AD3AC8FBC45F}">
      <dgm:prSet phldrT="[Tekst]"/>
      <dgm:spPr/>
      <dgm:t>
        <a:bodyPr/>
        <a:lstStyle/>
        <a:p>
          <a:r>
            <a:rPr lang="da-DK" smtClean="0"/>
            <a:t>Alkohol</a:t>
          </a:r>
          <a:endParaRPr lang="da-DK" dirty="0"/>
        </a:p>
      </dgm:t>
    </dgm:pt>
    <dgm:pt modelId="{954CD2E6-8C80-E545-9BA5-45C07BB14587}" type="parTrans" cxnId="{2D7D4FB5-1FE4-9848-82C8-B8BC4333E256}">
      <dgm:prSet/>
      <dgm:spPr/>
      <dgm:t>
        <a:bodyPr/>
        <a:lstStyle/>
        <a:p>
          <a:endParaRPr lang="da-DK"/>
        </a:p>
      </dgm:t>
    </dgm:pt>
    <dgm:pt modelId="{55C016E1-AF0C-2544-92E8-D533E91281AE}" type="sibTrans" cxnId="{2D7D4FB5-1FE4-9848-82C8-B8BC4333E256}">
      <dgm:prSet/>
      <dgm:spPr/>
      <dgm:t>
        <a:bodyPr/>
        <a:lstStyle/>
        <a:p>
          <a:endParaRPr lang="da-DK"/>
        </a:p>
      </dgm:t>
    </dgm:pt>
    <dgm:pt modelId="{57DA5359-1493-924F-BCA3-FEEB024A0E1B}">
      <dgm:prSet/>
      <dgm:spPr/>
      <dgm:t>
        <a:bodyPr/>
        <a:lstStyle/>
        <a:p>
          <a:r>
            <a:rPr lang="da-DK" dirty="0" smtClean="0"/>
            <a:t>Psykisk helbred</a:t>
          </a:r>
          <a:endParaRPr lang="da-DK" dirty="0"/>
        </a:p>
      </dgm:t>
    </dgm:pt>
    <dgm:pt modelId="{64D6D28C-FAE9-3D40-99B8-B24776AA4209}" type="parTrans" cxnId="{69A43B81-06FE-B149-9AB6-75B0BB6DDD2A}">
      <dgm:prSet/>
      <dgm:spPr/>
      <dgm:t>
        <a:bodyPr/>
        <a:lstStyle/>
        <a:p>
          <a:endParaRPr lang="da-DK"/>
        </a:p>
      </dgm:t>
    </dgm:pt>
    <dgm:pt modelId="{F67FC002-805F-FC46-AA3A-5ED3A5FC95EA}" type="sibTrans" cxnId="{69A43B81-06FE-B149-9AB6-75B0BB6DDD2A}">
      <dgm:prSet/>
      <dgm:spPr/>
      <dgm:t>
        <a:bodyPr/>
        <a:lstStyle/>
        <a:p>
          <a:endParaRPr lang="da-DK"/>
        </a:p>
      </dgm:t>
    </dgm:pt>
    <dgm:pt modelId="{C7579B13-C271-284A-8939-520A21590743}">
      <dgm:prSet/>
      <dgm:spPr/>
      <dgm:t>
        <a:bodyPr/>
        <a:lstStyle/>
        <a:p>
          <a:r>
            <a:rPr lang="da-DK" dirty="0" smtClean="0"/>
            <a:t>Fysisk helbred</a:t>
          </a:r>
          <a:endParaRPr lang="da-DK" dirty="0"/>
        </a:p>
      </dgm:t>
    </dgm:pt>
    <dgm:pt modelId="{26E8F8A7-141A-154B-893F-87EFD262CE62}" type="parTrans" cxnId="{E5CFA5B2-7D3D-4B41-8085-107E7DD93CCC}">
      <dgm:prSet/>
      <dgm:spPr/>
      <dgm:t>
        <a:bodyPr/>
        <a:lstStyle/>
        <a:p>
          <a:endParaRPr lang="da-DK"/>
        </a:p>
      </dgm:t>
    </dgm:pt>
    <dgm:pt modelId="{036855A8-9651-684A-9808-9D48F0B4B6E2}" type="sibTrans" cxnId="{E5CFA5B2-7D3D-4B41-8085-107E7DD93CCC}">
      <dgm:prSet/>
      <dgm:spPr/>
      <dgm:t>
        <a:bodyPr/>
        <a:lstStyle/>
        <a:p>
          <a:endParaRPr lang="da-DK"/>
        </a:p>
      </dgm:t>
    </dgm:pt>
    <dgm:pt modelId="{CC18D1AA-CF32-F646-9944-BEA4BD9B4F2D}">
      <dgm:prSet/>
      <dgm:spPr/>
      <dgm:t>
        <a:bodyPr/>
        <a:lstStyle/>
        <a:p>
          <a:r>
            <a:rPr lang="da-DK" dirty="0" smtClean="0"/>
            <a:t>Socialt liv</a:t>
          </a:r>
          <a:endParaRPr lang="da-DK" dirty="0"/>
        </a:p>
      </dgm:t>
    </dgm:pt>
    <dgm:pt modelId="{A7E81B9A-BF3F-FC44-8F23-B34C56403063}" type="parTrans" cxnId="{7A234AB6-1F74-E446-9EDF-C5B83E8A7F2D}">
      <dgm:prSet/>
      <dgm:spPr/>
      <dgm:t>
        <a:bodyPr/>
        <a:lstStyle/>
        <a:p>
          <a:endParaRPr lang="da-DK"/>
        </a:p>
      </dgm:t>
    </dgm:pt>
    <dgm:pt modelId="{48CD149F-D1F6-A944-AC45-BFFCF4404F37}" type="sibTrans" cxnId="{7A234AB6-1F74-E446-9EDF-C5B83E8A7F2D}">
      <dgm:prSet/>
      <dgm:spPr/>
      <dgm:t>
        <a:bodyPr/>
        <a:lstStyle/>
        <a:p>
          <a:endParaRPr lang="da-DK"/>
        </a:p>
      </dgm:t>
    </dgm:pt>
    <dgm:pt modelId="{D9822C11-D797-9042-B73F-07FB90CD6D3B}">
      <dgm:prSet/>
      <dgm:spPr/>
      <dgm:t>
        <a:bodyPr/>
        <a:lstStyle/>
        <a:p>
          <a:endParaRPr lang="da-DK"/>
        </a:p>
      </dgm:t>
    </dgm:pt>
    <dgm:pt modelId="{982595A8-03A2-0348-AA7D-2808D4987856}" type="sibTrans" cxnId="{BAAC56F8-B49D-D544-8677-76A4FB4B5839}">
      <dgm:prSet/>
      <dgm:spPr/>
      <dgm:t>
        <a:bodyPr/>
        <a:lstStyle/>
        <a:p>
          <a:endParaRPr lang="da-DK"/>
        </a:p>
      </dgm:t>
    </dgm:pt>
    <dgm:pt modelId="{DEE264C8-2A58-4043-8B1D-DA9C44B7CC5C}" type="parTrans" cxnId="{BAAC56F8-B49D-D544-8677-76A4FB4B5839}">
      <dgm:prSet/>
      <dgm:spPr/>
      <dgm:t>
        <a:bodyPr/>
        <a:lstStyle/>
        <a:p>
          <a:endParaRPr lang="da-DK"/>
        </a:p>
      </dgm:t>
    </dgm:pt>
    <dgm:pt modelId="{1E42BF70-A44E-B04A-BA2E-78660CE416A6}" type="pres">
      <dgm:prSet presAssocID="{03053044-D1B7-C742-93FF-68A0A0ED543F}" presName="Name0" presStyleCnt="0">
        <dgm:presLayoutVars>
          <dgm:dir/>
          <dgm:resizeHandles val="exact"/>
        </dgm:presLayoutVars>
      </dgm:prSet>
      <dgm:spPr/>
      <dgm:t>
        <a:bodyPr/>
        <a:lstStyle/>
        <a:p>
          <a:endParaRPr lang="da-DK"/>
        </a:p>
      </dgm:t>
    </dgm:pt>
    <dgm:pt modelId="{B921704D-632B-9A4B-BC3A-E8A00F4488E4}" type="pres">
      <dgm:prSet presAssocID="{FBAD18A9-174D-4144-B3A9-AD3AC8FBC45F}" presName="Name5" presStyleLbl="vennNode1" presStyleIdx="0" presStyleCnt="5" custScaleX="24910" custScaleY="24942" custLinFactNeighborX="16049" custLinFactNeighborY="-13580">
        <dgm:presLayoutVars>
          <dgm:bulletEnabled val="1"/>
        </dgm:presLayoutVars>
      </dgm:prSet>
      <dgm:spPr/>
      <dgm:t>
        <a:bodyPr/>
        <a:lstStyle/>
        <a:p>
          <a:endParaRPr lang="da-DK"/>
        </a:p>
      </dgm:t>
    </dgm:pt>
    <dgm:pt modelId="{0CC7615B-B755-C747-90AF-16EE84B273DC}" type="pres">
      <dgm:prSet presAssocID="{55C016E1-AF0C-2544-92E8-D533E91281AE}" presName="space" presStyleCnt="0"/>
      <dgm:spPr/>
    </dgm:pt>
    <dgm:pt modelId="{2ED5B051-69FC-B249-A6DB-281627F08FFA}" type="pres">
      <dgm:prSet presAssocID="{57DA5359-1493-924F-BCA3-FEEB024A0E1B}" presName="Name5" presStyleLbl="vennNode1" presStyleIdx="1" presStyleCnt="5" custScaleX="24139" custScaleY="24323" custLinFactX="-9678" custLinFactNeighborX="-100000" custLinFactNeighborY="-1388">
        <dgm:presLayoutVars>
          <dgm:bulletEnabled val="1"/>
        </dgm:presLayoutVars>
      </dgm:prSet>
      <dgm:spPr/>
      <dgm:t>
        <a:bodyPr/>
        <a:lstStyle/>
        <a:p>
          <a:endParaRPr lang="da-DK"/>
        </a:p>
      </dgm:t>
    </dgm:pt>
    <dgm:pt modelId="{0BB2C22A-0B77-8244-AF7E-B6750084F86A}" type="pres">
      <dgm:prSet presAssocID="{F67FC002-805F-FC46-AA3A-5ED3A5FC95EA}" presName="space" presStyleCnt="0"/>
      <dgm:spPr/>
    </dgm:pt>
    <dgm:pt modelId="{DD89A202-020B-3B49-AB42-D496A078542A}" type="pres">
      <dgm:prSet presAssocID="{C7579B13-C271-284A-8939-520A21590743}" presName="Name5" presStyleLbl="vennNode1" presStyleIdx="2" presStyleCnt="5" custScaleX="24738" custScaleY="24958" custLinFactX="3073" custLinFactNeighborX="100000" custLinFactNeighborY="-12205">
        <dgm:presLayoutVars>
          <dgm:bulletEnabled val="1"/>
        </dgm:presLayoutVars>
      </dgm:prSet>
      <dgm:spPr/>
      <dgm:t>
        <a:bodyPr/>
        <a:lstStyle/>
        <a:p>
          <a:endParaRPr lang="da-DK"/>
        </a:p>
      </dgm:t>
    </dgm:pt>
    <dgm:pt modelId="{2DB83EF8-2B6F-C543-B0A2-71D7178260C0}" type="pres">
      <dgm:prSet presAssocID="{036855A8-9651-684A-9808-9D48F0B4B6E2}" presName="space" presStyleCnt="0"/>
      <dgm:spPr/>
    </dgm:pt>
    <dgm:pt modelId="{9B5DE20B-959A-D64F-965D-0F2C057D681E}" type="pres">
      <dgm:prSet presAssocID="{CC18D1AA-CF32-F646-9944-BEA4BD9B4F2D}" presName="Name5" presStyleLbl="vennNode1" presStyleIdx="3" presStyleCnt="5" custScaleX="25353" custScaleY="23630" custLinFactNeighborX="-74846" custLinFactNeighborY="14255">
        <dgm:presLayoutVars>
          <dgm:bulletEnabled val="1"/>
        </dgm:presLayoutVars>
      </dgm:prSet>
      <dgm:spPr/>
      <dgm:t>
        <a:bodyPr/>
        <a:lstStyle/>
        <a:p>
          <a:endParaRPr lang="da-DK"/>
        </a:p>
      </dgm:t>
    </dgm:pt>
    <dgm:pt modelId="{B31D95D5-107A-3B4B-86C0-F372A7BDF9F0}" type="pres">
      <dgm:prSet presAssocID="{48CD149F-D1F6-A944-AC45-BFFCF4404F37}" presName="space" presStyleCnt="0"/>
      <dgm:spPr/>
    </dgm:pt>
    <dgm:pt modelId="{D28AF90F-672C-3343-A81A-2785E79B4BD8}" type="pres">
      <dgm:prSet presAssocID="{D9822C11-D797-9042-B73F-07FB90CD6D3B}" presName="Name5" presStyleLbl="vennNode1" presStyleIdx="4" presStyleCnt="5" custScaleX="23761" custScaleY="23206" custLinFactNeighborX="45524" custLinFactNeighborY="14814">
        <dgm:presLayoutVars>
          <dgm:bulletEnabled val="1"/>
        </dgm:presLayoutVars>
      </dgm:prSet>
      <dgm:spPr/>
      <dgm:t>
        <a:bodyPr/>
        <a:lstStyle/>
        <a:p>
          <a:endParaRPr lang="da-DK"/>
        </a:p>
      </dgm:t>
    </dgm:pt>
  </dgm:ptLst>
  <dgm:cxnLst>
    <dgm:cxn modelId="{A3B1216A-59C3-4DC0-A07A-B1F7B771997F}" type="presOf" srcId="{FBAD18A9-174D-4144-B3A9-AD3AC8FBC45F}" destId="{B921704D-632B-9A4B-BC3A-E8A00F4488E4}" srcOrd="0" destOrd="0" presId="urn:microsoft.com/office/officeart/2005/8/layout/venn3"/>
    <dgm:cxn modelId="{E5CFA5B2-7D3D-4B41-8085-107E7DD93CCC}" srcId="{03053044-D1B7-C742-93FF-68A0A0ED543F}" destId="{C7579B13-C271-284A-8939-520A21590743}" srcOrd="2" destOrd="0" parTransId="{26E8F8A7-141A-154B-893F-87EFD262CE62}" sibTransId="{036855A8-9651-684A-9808-9D48F0B4B6E2}"/>
    <dgm:cxn modelId="{BAAC56F8-B49D-D544-8677-76A4FB4B5839}" srcId="{03053044-D1B7-C742-93FF-68A0A0ED543F}" destId="{D9822C11-D797-9042-B73F-07FB90CD6D3B}" srcOrd="4" destOrd="0" parTransId="{DEE264C8-2A58-4043-8B1D-DA9C44B7CC5C}" sibTransId="{982595A8-03A2-0348-AA7D-2808D4987856}"/>
    <dgm:cxn modelId="{CEA939EB-55CC-4252-8E2D-490F7D1F8B09}" type="presOf" srcId="{57DA5359-1493-924F-BCA3-FEEB024A0E1B}" destId="{2ED5B051-69FC-B249-A6DB-281627F08FFA}" srcOrd="0" destOrd="0" presId="urn:microsoft.com/office/officeart/2005/8/layout/venn3"/>
    <dgm:cxn modelId="{A85302FB-EBA0-4B03-823B-36DF1E19B792}" type="presOf" srcId="{C7579B13-C271-284A-8939-520A21590743}" destId="{DD89A202-020B-3B49-AB42-D496A078542A}" srcOrd="0" destOrd="0" presId="urn:microsoft.com/office/officeart/2005/8/layout/venn3"/>
    <dgm:cxn modelId="{D1BAD7FA-4423-4D68-9F3F-DF1219F81737}" type="presOf" srcId="{CC18D1AA-CF32-F646-9944-BEA4BD9B4F2D}" destId="{9B5DE20B-959A-D64F-965D-0F2C057D681E}" srcOrd="0" destOrd="0" presId="urn:microsoft.com/office/officeart/2005/8/layout/venn3"/>
    <dgm:cxn modelId="{A7401C73-EE6F-452D-ACF3-CDD3112497AA}" type="presOf" srcId="{D9822C11-D797-9042-B73F-07FB90CD6D3B}" destId="{D28AF90F-672C-3343-A81A-2785E79B4BD8}" srcOrd="0" destOrd="0" presId="urn:microsoft.com/office/officeart/2005/8/layout/venn3"/>
    <dgm:cxn modelId="{7A234AB6-1F74-E446-9EDF-C5B83E8A7F2D}" srcId="{03053044-D1B7-C742-93FF-68A0A0ED543F}" destId="{CC18D1AA-CF32-F646-9944-BEA4BD9B4F2D}" srcOrd="3" destOrd="0" parTransId="{A7E81B9A-BF3F-FC44-8F23-B34C56403063}" sibTransId="{48CD149F-D1F6-A944-AC45-BFFCF4404F37}"/>
    <dgm:cxn modelId="{499273A1-EED6-4FF8-9543-B917E4381AD1}" type="presOf" srcId="{03053044-D1B7-C742-93FF-68A0A0ED543F}" destId="{1E42BF70-A44E-B04A-BA2E-78660CE416A6}" srcOrd="0" destOrd="0" presId="urn:microsoft.com/office/officeart/2005/8/layout/venn3"/>
    <dgm:cxn modelId="{2D7D4FB5-1FE4-9848-82C8-B8BC4333E256}" srcId="{03053044-D1B7-C742-93FF-68A0A0ED543F}" destId="{FBAD18A9-174D-4144-B3A9-AD3AC8FBC45F}" srcOrd="0" destOrd="0" parTransId="{954CD2E6-8C80-E545-9BA5-45C07BB14587}" sibTransId="{55C016E1-AF0C-2544-92E8-D533E91281AE}"/>
    <dgm:cxn modelId="{69A43B81-06FE-B149-9AB6-75B0BB6DDD2A}" srcId="{03053044-D1B7-C742-93FF-68A0A0ED543F}" destId="{57DA5359-1493-924F-BCA3-FEEB024A0E1B}" srcOrd="1" destOrd="0" parTransId="{64D6D28C-FAE9-3D40-99B8-B24776AA4209}" sibTransId="{F67FC002-805F-FC46-AA3A-5ED3A5FC95EA}"/>
    <dgm:cxn modelId="{6EB22698-4593-4764-8C46-1C48842DC310}" type="presParOf" srcId="{1E42BF70-A44E-B04A-BA2E-78660CE416A6}" destId="{B921704D-632B-9A4B-BC3A-E8A00F4488E4}" srcOrd="0" destOrd="0" presId="urn:microsoft.com/office/officeart/2005/8/layout/venn3"/>
    <dgm:cxn modelId="{0078222B-7382-47E9-8E79-B03CBD77F38A}" type="presParOf" srcId="{1E42BF70-A44E-B04A-BA2E-78660CE416A6}" destId="{0CC7615B-B755-C747-90AF-16EE84B273DC}" srcOrd="1" destOrd="0" presId="urn:microsoft.com/office/officeart/2005/8/layout/venn3"/>
    <dgm:cxn modelId="{3852F975-4B76-4CEC-B4D4-278AF749906A}" type="presParOf" srcId="{1E42BF70-A44E-B04A-BA2E-78660CE416A6}" destId="{2ED5B051-69FC-B249-A6DB-281627F08FFA}" srcOrd="2" destOrd="0" presId="urn:microsoft.com/office/officeart/2005/8/layout/venn3"/>
    <dgm:cxn modelId="{A0B6D129-3DDD-4D38-855A-B90568F033D4}" type="presParOf" srcId="{1E42BF70-A44E-B04A-BA2E-78660CE416A6}" destId="{0BB2C22A-0B77-8244-AF7E-B6750084F86A}" srcOrd="3" destOrd="0" presId="urn:microsoft.com/office/officeart/2005/8/layout/venn3"/>
    <dgm:cxn modelId="{D4ABC94B-4520-4594-A704-CE9B890CAAF8}" type="presParOf" srcId="{1E42BF70-A44E-B04A-BA2E-78660CE416A6}" destId="{DD89A202-020B-3B49-AB42-D496A078542A}" srcOrd="4" destOrd="0" presId="urn:microsoft.com/office/officeart/2005/8/layout/venn3"/>
    <dgm:cxn modelId="{ADDCA462-7CF6-4884-8EC7-FCD65FAC3CF4}" type="presParOf" srcId="{1E42BF70-A44E-B04A-BA2E-78660CE416A6}" destId="{2DB83EF8-2B6F-C543-B0A2-71D7178260C0}" srcOrd="5" destOrd="0" presId="urn:microsoft.com/office/officeart/2005/8/layout/venn3"/>
    <dgm:cxn modelId="{7A2E3446-10C5-48C2-9EFD-210B04738649}" type="presParOf" srcId="{1E42BF70-A44E-B04A-BA2E-78660CE416A6}" destId="{9B5DE20B-959A-D64F-965D-0F2C057D681E}" srcOrd="6" destOrd="0" presId="urn:microsoft.com/office/officeart/2005/8/layout/venn3"/>
    <dgm:cxn modelId="{9E85AEE7-CB63-4AED-8FC2-7C8388EA176F}" type="presParOf" srcId="{1E42BF70-A44E-B04A-BA2E-78660CE416A6}" destId="{B31D95D5-107A-3B4B-86C0-F372A7BDF9F0}" srcOrd="7" destOrd="0" presId="urn:microsoft.com/office/officeart/2005/8/layout/venn3"/>
    <dgm:cxn modelId="{5C42BA9E-1C34-484A-BB24-6C8876ACB2A1}" type="presParOf" srcId="{1E42BF70-A44E-B04A-BA2E-78660CE416A6}" destId="{D28AF90F-672C-3343-A81A-2785E79B4BD8}" srcOrd="8" destOrd="0" presId="urn:microsoft.com/office/officeart/2005/8/layout/venn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A8040F8-65EF-704F-B6EE-57BB7E3930D7}" type="doc">
      <dgm:prSet loTypeId="urn:microsoft.com/office/officeart/2005/8/layout/orgChart1" loCatId="" qsTypeId="urn:microsoft.com/office/officeart/2005/8/quickstyle/simple4" qsCatId="simple" csTypeId="urn:microsoft.com/office/officeart/2005/8/colors/accent1_2" csCatId="accent1" phldr="1"/>
      <dgm:spPr/>
      <dgm:t>
        <a:bodyPr/>
        <a:lstStyle/>
        <a:p>
          <a:endParaRPr lang="da-DK"/>
        </a:p>
      </dgm:t>
    </dgm:pt>
    <dgm:pt modelId="{1F7E331B-155A-5549-A794-9C0284540FED}">
      <dgm:prSet phldrT="[Tekst]"/>
      <dgm:spPr>
        <a:solidFill>
          <a:srgbClr val="FF0000"/>
        </a:solidFill>
      </dgm:spPr>
      <dgm:t>
        <a:bodyPr/>
        <a:lstStyle/>
        <a:p>
          <a:r>
            <a:rPr lang="da-DK" b="1" dirty="0" smtClean="0"/>
            <a:t>De forberedende forandringsudsagn:</a:t>
          </a:r>
        </a:p>
        <a:p>
          <a:r>
            <a:rPr lang="da-DK" dirty="0" smtClean="0"/>
            <a:t>ønske, evne, grunde og nødvendighed (overvejelses- og forberedelsesstadiet)</a:t>
          </a:r>
          <a:endParaRPr lang="da-DK" dirty="0"/>
        </a:p>
      </dgm:t>
    </dgm:pt>
    <dgm:pt modelId="{69F45F3A-1484-504C-88E7-BB6718E72309}" type="parTrans" cxnId="{BCE287AD-2D40-CF49-B4DE-7CD8C2B2841E}">
      <dgm:prSet/>
      <dgm:spPr/>
      <dgm:t>
        <a:bodyPr/>
        <a:lstStyle/>
        <a:p>
          <a:endParaRPr lang="da-DK"/>
        </a:p>
      </dgm:t>
    </dgm:pt>
    <dgm:pt modelId="{9CBC612C-E683-D743-8455-23206C6D1249}" type="sibTrans" cxnId="{BCE287AD-2D40-CF49-B4DE-7CD8C2B2841E}">
      <dgm:prSet/>
      <dgm:spPr/>
      <dgm:t>
        <a:bodyPr/>
        <a:lstStyle/>
        <a:p>
          <a:endParaRPr lang="da-DK"/>
        </a:p>
      </dgm:t>
    </dgm:pt>
    <dgm:pt modelId="{AA7F0C37-CECA-864D-886C-4B14D9886173}">
      <dgm:prSet phldrT="[Tekst]"/>
      <dgm:spPr>
        <a:solidFill>
          <a:srgbClr val="FF0000"/>
        </a:solidFill>
      </dgm:spPr>
      <dgm:t>
        <a:bodyPr/>
        <a:lstStyle/>
        <a:p>
          <a:r>
            <a:rPr lang="da-DK" b="1" dirty="0" smtClean="0"/>
            <a:t>De mobiliserende forandringsudsagn:</a:t>
          </a:r>
        </a:p>
        <a:p>
          <a:r>
            <a:rPr lang="da-DK" dirty="0" smtClean="0"/>
            <a:t>forpligtelse, aktivering og tage konkrete skridt (Handlingsstadiet)</a:t>
          </a:r>
          <a:endParaRPr lang="da-DK" dirty="0"/>
        </a:p>
      </dgm:t>
    </dgm:pt>
    <dgm:pt modelId="{7047D532-A516-814C-BB85-E72B8BECD040}" type="parTrans" cxnId="{F884A2FE-ECBA-9A4F-AC18-4D20E1B79021}">
      <dgm:prSet/>
      <dgm:spPr/>
      <dgm:t>
        <a:bodyPr/>
        <a:lstStyle/>
        <a:p>
          <a:endParaRPr lang="da-DK"/>
        </a:p>
      </dgm:t>
    </dgm:pt>
    <dgm:pt modelId="{74634175-DA31-424B-9A2B-4EDAABAB36F9}" type="sibTrans" cxnId="{F884A2FE-ECBA-9A4F-AC18-4D20E1B79021}">
      <dgm:prSet/>
      <dgm:spPr/>
      <dgm:t>
        <a:bodyPr/>
        <a:lstStyle/>
        <a:p>
          <a:endParaRPr lang="da-DK"/>
        </a:p>
      </dgm:t>
    </dgm:pt>
    <dgm:pt modelId="{88B74F19-DC25-8C4C-9CDB-98FE9A3DF098}" type="pres">
      <dgm:prSet presAssocID="{DA8040F8-65EF-704F-B6EE-57BB7E3930D7}" presName="hierChild1" presStyleCnt="0">
        <dgm:presLayoutVars>
          <dgm:orgChart val="1"/>
          <dgm:chPref val="1"/>
          <dgm:dir/>
          <dgm:animOne val="branch"/>
          <dgm:animLvl val="lvl"/>
          <dgm:resizeHandles/>
        </dgm:presLayoutVars>
      </dgm:prSet>
      <dgm:spPr/>
      <dgm:t>
        <a:bodyPr/>
        <a:lstStyle/>
        <a:p>
          <a:endParaRPr lang="da-DK"/>
        </a:p>
      </dgm:t>
    </dgm:pt>
    <dgm:pt modelId="{B9B5E389-0EA2-1D47-AAAD-78F0FF3C2578}" type="pres">
      <dgm:prSet presAssocID="{1F7E331B-155A-5549-A794-9C0284540FED}" presName="hierRoot1" presStyleCnt="0">
        <dgm:presLayoutVars>
          <dgm:hierBranch val="init"/>
        </dgm:presLayoutVars>
      </dgm:prSet>
      <dgm:spPr/>
    </dgm:pt>
    <dgm:pt modelId="{7F7AB6F9-40B7-024D-B971-9C7D21AE2BAC}" type="pres">
      <dgm:prSet presAssocID="{1F7E331B-155A-5549-A794-9C0284540FED}" presName="rootComposite1" presStyleCnt="0"/>
      <dgm:spPr/>
    </dgm:pt>
    <dgm:pt modelId="{F0E1FC1C-17E5-7D44-BE17-57A3F887961C}" type="pres">
      <dgm:prSet presAssocID="{1F7E331B-155A-5549-A794-9C0284540FED}" presName="rootText1" presStyleLbl="node0" presStyleIdx="0" presStyleCnt="2">
        <dgm:presLayoutVars>
          <dgm:chPref val="3"/>
        </dgm:presLayoutVars>
      </dgm:prSet>
      <dgm:spPr/>
      <dgm:t>
        <a:bodyPr/>
        <a:lstStyle/>
        <a:p>
          <a:endParaRPr lang="da-DK"/>
        </a:p>
      </dgm:t>
    </dgm:pt>
    <dgm:pt modelId="{0F6DA304-71D3-3F4F-9833-B20E8BF815FA}" type="pres">
      <dgm:prSet presAssocID="{1F7E331B-155A-5549-A794-9C0284540FED}" presName="rootConnector1" presStyleLbl="node1" presStyleIdx="0" presStyleCnt="0"/>
      <dgm:spPr/>
      <dgm:t>
        <a:bodyPr/>
        <a:lstStyle/>
        <a:p>
          <a:endParaRPr lang="da-DK"/>
        </a:p>
      </dgm:t>
    </dgm:pt>
    <dgm:pt modelId="{34688480-8354-A443-8094-D819FA83DDB9}" type="pres">
      <dgm:prSet presAssocID="{1F7E331B-155A-5549-A794-9C0284540FED}" presName="hierChild2" presStyleCnt="0"/>
      <dgm:spPr/>
    </dgm:pt>
    <dgm:pt modelId="{9DBDB14A-B250-BB49-81F0-EAE5431F647D}" type="pres">
      <dgm:prSet presAssocID="{1F7E331B-155A-5549-A794-9C0284540FED}" presName="hierChild3" presStyleCnt="0"/>
      <dgm:spPr/>
    </dgm:pt>
    <dgm:pt modelId="{23069B8F-E3E5-8A47-A782-A4BC7D548C78}" type="pres">
      <dgm:prSet presAssocID="{AA7F0C37-CECA-864D-886C-4B14D9886173}" presName="hierRoot1" presStyleCnt="0">
        <dgm:presLayoutVars>
          <dgm:hierBranch val="init"/>
        </dgm:presLayoutVars>
      </dgm:prSet>
      <dgm:spPr/>
    </dgm:pt>
    <dgm:pt modelId="{4C024581-C705-E04D-BE4B-2C35F8145B9C}" type="pres">
      <dgm:prSet presAssocID="{AA7F0C37-CECA-864D-886C-4B14D9886173}" presName="rootComposite1" presStyleCnt="0"/>
      <dgm:spPr/>
    </dgm:pt>
    <dgm:pt modelId="{4DF2B185-0B9D-A344-8B5F-555F46AE42CB}" type="pres">
      <dgm:prSet presAssocID="{AA7F0C37-CECA-864D-886C-4B14D9886173}" presName="rootText1" presStyleLbl="node0" presStyleIdx="1" presStyleCnt="2">
        <dgm:presLayoutVars>
          <dgm:chPref val="3"/>
        </dgm:presLayoutVars>
      </dgm:prSet>
      <dgm:spPr/>
      <dgm:t>
        <a:bodyPr/>
        <a:lstStyle/>
        <a:p>
          <a:endParaRPr lang="da-DK"/>
        </a:p>
      </dgm:t>
    </dgm:pt>
    <dgm:pt modelId="{C3581812-C55F-184D-916D-043700803546}" type="pres">
      <dgm:prSet presAssocID="{AA7F0C37-CECA-864D-886C-4B14D9886173}" presName="rootConnector1" presStyleLbl="node1" presStyleIdx="0" presStyleCnt="0"/>
      <dgm:spPr/>
      <dgm:t>
        <a:bodyPr/>
        <a:lstStyle/>
        <a:p>
          <a:endParaRPr lang="da-DK"/>
        </a:p>
      </dgm:t>
    </dgm:pt>
    <dgm:pt modelId="{C60C6EF6-CC05-8E44-8B26-61CCCF226DB9}" type="pres">
      <dgm:prSet presAssocID="{AA7F0C37-CECA-864D-886C-4B14D9886173}" presName="hierChild2" presStyleCnt="0"/>
      <dgm:spPr/>
    </dgm:pt>
    <dgm:pt modelId="{F3D7DBE5-F40D-994D-B001-186A1EE1DDD2}" type="pres">
      <dgm:prSet presAssocID="{AA7F0C37-CECA-864D-886C-4B14D9886173}" presName="hierChild3" presStyleCnt="0"/>
      <dgm:spPr/>
    </dgm:pt>
  </dgm:ptLst>
  <dgm:cxnLst>
    <dgm:cxn modelId="{E5FCB48E-B693-45EE-AD94-37D2F3742CC3}" type="presOf" srcId="{1F7E331B-155A-5549-A794-9C0284540FED}" destId="{0F6DA304-71D3-3F4F-9833-B20E8BF815FA}" srcOrd="1" destOrd="0" presId="urn:microsoft.com/office/officeart/2005/8/layout/orgChart1"/>
    <dgm:cxn modelId="{BCE287AD-2D40-CF49-B4DE-7CD8C2B2841E}" srcId="{DA8040F8-65EF-704F-B6EE-57BB7E3930D7}" destId="{1F7E331B-155A-5549-A794-9C0284540FED}" srcOrd="0" destOrd="0" parTransId="{69F45F3A-1484-504C-88E7-BB6718E72309}" sibTransId="{9CBC612C-E683-D743-8455-23206C6D1249}"/>
    <dgm:cxn modelId="{EC3A7803-4E74-4780-B74D-C9AE38721D61}" type="presOf" srcId="{1F7E331B-155A-5549-A794-9C0284540FED}" destId="{F0E1FC1C-17E5-7D44-BE17-57A3F887961C}" srcOrd="0" destOrd="0" presId="urn:microsoft.com/office/officeart/2005/8/layout/orgChart1"/>
    <dgm:cxn modelId="{DDDC0A8F-F094-4D71-A28D-F7878A301470}" type="presOf" srcId="{DA8040F8-65EF-704F-B6EE-57BB7E3930D7}" destId="{88B74F19-DC25-8C4C-9CDB-98FE9A3DF098}" srcOrd="0" destOrd="0" presId="urn:microsoft.com/office/officeart/2005/8/layout/orgChart1"/>
    <dgm:cxn modelId="{F884A2FE-ECBA-9A4F-AC18-4D20E1B79021}" srcId="{DA8040F8-65EF-704F-B6EE-57BB7E3930D7}" destId="{AA7F0C37-CECA-864D-886C-4B14D9886173}" srcOrd="1" destOrd="0" parTransId="{7047D532-A516-814C-BB85-E72B8BECD040}" sibTransId="{74634175-DA31-424B-9A2B-4EDAABAB36F9}"/>
    <dgm:cxn modelId="{1E12E002-CFDB-4198-815D-09D8194587F9}" type="presOf" srcId="{AA7F0C37-CECA-864D-886C-4B14D9886173}" destId="{4DF2B185-0B9D-A344-8B5F-555F46AE42CB}" srcOrd="0" destOrd="0" presId="urn:microsoft.com/office/officeart/2005/8/layout/orgChart1"/>
    <dgm:cxn modelId="{69AE2926-1211-49EE-9D20-DA07AF37E727}" type="presOf" srcId="{AA7F0C37-CECA-864D-886C-4B14D9886173}" destId="{C3581812-C55F-184D-916D-043700803546}" srcOrd="1" destOrd="0" presId="urn:microsoft.com/office/officeart/2005/8/layout/orgChart1"/>
    <dgm:cxn modelId="{2E693550-A461-459D-854A-A27935B0EDBC}" type="presParOf" srcId="{88B74F19-DC25-8C4C-9CDB-98FE9A3DF098}" destId="{B9B5E389-0EA2-1D47-AAAD-78F0FF3C2578}" srcOrd="0" destOrd="0" presId="urn:microsoft.com/office/officeart/2005/8/layout/orgChart1"/>
    <dgm:cxn modelId="{3D607792-DE9A-4630-89C9-40DBEE294FE9}" type="presParOf" srcId="{B9B5E389-0EA2-1D47-AAAD-78F0FF3C2578}" destId="{7F7AB6F9-40B7-024D-B971-9C7D21AE2BAC}" srcOrd="0" destOrd="0" presId="urn:microsoft.com/office/officeart/2005/8/layout/orgChart1"/>
    <dgm:cxn modelId="{6B9C5BE8-AFDE-4C7E-A9EF-52F62A520EAC}" type="presParOf" srcId="{7F7AB6F9-40B7-024D-B971-9C7D21AE2BAC}" destId="{F0E1FC1C-17E5-7D44-BE17-57A3F887961C}" srcOrd="0" destOrd="0" presId="urn:microsoft.com/office/officeart/2005/8/layout/orgChart1"/>
    <dgm:cxn modelId="{DE45C069-22E5-4B9B-9E25-9FB6D69F45C5}" type="presParOf" srcId="{7F7AB6F9-40B7-024D-B971-9C7D21AE2BAC}" destId="{0F6DA304-71D3-3F4F-9833-B20E8BF815FA}" srcOrd="1" destOrd="0" presId="urn:microsoft.com/office/officeart/2005/8/layout/orgChart1"/>
    <dgm:cxn modelId="{22B619B4-C97E-4785-9E57-7E30BBC521D3}" type="presParOf" srcId="{B9B5E389-0EA2-1D47-AAAD-78F0FF3C2578}" destId="{34688480-8354-A443-8094-D819FA83DDB9}" srcOrd="1" destOrd="0" presId="urn:microsoft.com/office/officeart/2005/8/layout/orgChart1"/>
    <dgm:cxn modelId="{E8729AC8-6738-4C83-B510-7F32B7718C66}" type="presParOf" srcId="{B9B5E389-0EA2-1D47-AAAD-78F0FF3C2578}" destId="{9DBDB14A-B250-BB49-81F0-EAE5431F647D}" srcOrd="2" destOrd="0" presId="urn:microsoft.com/office/officeart/2005/8/layout/orgChart1"/>
    <dgm:cxn modelId="{BF7599C2-0808-4954-AA38-73343662131A}" type="presParOf" srcId="{88B74F19-DC25-8C4C-9CDB-98FE9A3DF098}" destId="{23069B8F-E3E5-8A47-A782-A4BC7D548C78}" srcOrd="1" destOrd="0" presId="urn:microsoft.com/office/officeart/2005/8/layout/orgChart1"/>
    <dgm:cxn modelId="{B21C4236-D0BA-4DED-9271-C5F89C524410}" type="presParOf" srcId="{23069B8F-E3E5-8A47-A782-A4BC7D548C78}" destId="{4C024581-C705-E04D-BE4B-2C35F8145B9C}" srcOrd="0" destOrd="0" presId="urn:microsoft.com/office/officeart/2005/8/layout/orgChart1"/>
    <dgm:cxn modelId="{875BA2E1-F0FD-432F-AE9B-3D1CECAE38FD}" type="presParOf" srcId="{4C024581-C705-E04D-BE4B-2C35F8145B9C}" destId="{4DF2B185-0B9D-A344-8B5F-555F46AE42CB}" srcOrd="0" destOrd="0" presId="urn:microsoft.com/office/officeart/2005/8/layout/orgChart1"/>
    <dgm:cxn modelId="{3B580353-0A12-462D-82C3-B3DC1AC60295}" type="presParOf" srcId="{4C024581-C705-E04D-BE4B-2C35F8145B9C}" destId="{C3581812-C55F-184D-916D-043700803546}" srcOrd="1" destOrd="0" presId="urn:microsoft.com/office/officeart/2005/8/layout/orgChart1"/>
    <dgm:cxn modelId="{8FC59D0A-D03D-49BF-A3A5-D1ED4BE4C77D}" type="presParOf" srcId="{23069B8F-E3E5-8A47-A782-A4BC7D548C78}" destId="{C60C6EF6-CC05-8E44-8B26-61CCCF226DB9}" srcOrd="1" destOrd="0" presId="urn:microsoft.com/office/officeart/2005/8/layout/orgChart1"/>
    <dgm:cxn modelId="{B7E47306-4D88-4DB5-92E5-69A3D00CE886}" type="presParOf" srcId="{23069B8F-E3E5-8A47-A782-A4BC7D548C78}" destId="{F3D7DBE5-F40D-994D-B001-186A1EE1DDD2}" srcOrd="2" destOrd="0" presId="urn:microsoft.com/office/officeart/2005/8/layout/orgChar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C2AD395-3779-0A4E-A0E2-8EA3F0650E85}" type="doc">
      <dgm:prSet loTypeId="urn:microsoft.com/office/officeart/2005/8/layout/pyramid1" loCatId="" qsTypeId="urn:microsoft.com/office/officeart/2005/8/quickstyle/simple4" qsCatId="simple" csTypeId="urn:microsoft.com/office/officeart/2005/8/colors/accent1_2" csCatId="accent1" phldr="1"/>
      <dgm:spPr/>
    </dgm:pt>
    <dgm:pt modelId="{902FEBC7-C4B8-E34A-8C12-F1C678098B2D}">
      <dgm:prSet phldrT="[Tekst]" custT="1"/>
      <dgm:spPr>
        <a:solidFill>
          <a:srgbClr val="FF0000"/>
        </a:solidFill>
      </dgm:spPr>
      <dgm:t>
        <a:bodyPr/>
        <a:lstStyle/>
        <a:p>
          <a:endParaRPr lang="da-DK" sz="1200" dirty="0" smtClean="0">
            <a:solidFill>
              <a:srgbClr val="00B0F0"/>
            </a:solidFill>
          </a:endParaRPr>
        </a:p>
        <a:p>
          <a:r>
            <a:rPr lang="da-DK" sz="1600" dirty="0" smtClean="0">
              <a:solidFill>
                <a:srgbClr val="00B0F0"/>
              </a:solidFill>
            </a:rPr>
            <a:t>MI-ånd</a:t>
          </a:r>
          <a:endParaRPr lang="da-DK" sz="1600" dirty="0">
            <a:solidFill>
              <a:srgbClr val="00B0F0"/>
            </a:solidFill>
          </a:endParaRPr>
        </a:p>
      </dgm:t>
    </dgm:pt>
    <dgm:pt modelId="{8CA641E4-C556-AF44-AA86-C3F045FB2F64}" type="parTrans" cxnId="{C79BF112-E3F4-8847-97A5-3DFEBC1609CC}">
      <dgm:prSet/>
      <dgm:spPr/>
      <dgm:t>
        <a:bodyPr/>
        <a:lstStyle/>
        <a:p>
          <a:endParaRPr lang="da-DK"/>
        </a:p>
      </dgm:t>
    </dgm:pt>
    <dgm:pt modelId="{4571DAAC-D396-1847-8B49-01BFEA38852B}" type="sibTrans" cxnId="{C79BF112-E3F4-8847-97A5-3DFEBC1609CC}">
      <dgm:prSet/>
      <dgm:spPr/>
      <dgm:t>
        <a:bodyPr/>
        <a:lstStyle/>
        <a:p>
          <a:endParaRPr lang="da-DK"/>
        </a:p>
      </dgm:t>
    </dgm:pt>
    <dgm:pt modelId="{2328DC3E-F973-E24D-80CD-CD4BA3C16BFF}">
      <dgm:prSet phldrT="[Tekst]" custT="1"/>
      <dgm:spPr>
        <a:solidFill>
          <a:schemeClr val="accent2">
            <a:lumMod val="60000"/>
            <a:lumOff val="40000"/>
          </a:schemeClr>
        </a:solidFill>
      </dgm:spPr>
      <dgm:t>
        <a:bodyPr/>
        <a:lstStyle/>
        <a:p>
          <a:r>
            <a:rPr lang="da-DK" sz="1600" dirty="0" smtClean="0">
              <a:solidFill>
                <a:srgbClr val="00B0F0"/>
              </a:solidFill>
            </a:rPr>
            <a:t>ÅBRO</a:t>
          </a:r>
          <a:endParaRPr lang="da-DK" sz="1600" dirty="0">
            <a:solidFill>
              <a:srgbClr val="00B0F0"/>
            </a:solidFill>
          </a:endParaRPr>
        </a:p>
      </dgm:t>
    </dgm:pt>
    <dgm:pt modelId="{6B1FC7B1-51AC-0B45-ABE3-4FF38D168308}" type="parTrans" cxnId="{BC5E14AB-E584-C34A-8BDC-2FA326ED7B64}">
      <dgm:prSet/>
      <dgm:spPr/>
      <dgm:t>
        <a:bodyPr/>
        <a:lstStyle/>
        <a:p>
          <a:endParaRPr lang="da-DK"/>
        </a:p>
      </dgm:t>
    </dgm:pt>
    <dgm:pt modelId="{FD146431-A2DA-194C-ADE5-BE1733AD0934}" type="sibTrans" cxnId="{BC5E14AB-E584-C34A-8BDC-2FA326ED7B64}">
      <dgm:prSet/>
      <dgm:spPr/>
      <dgm:t>
        <a:bodyPr/>
        <a:lstStyle/>
        <a:p>
          <a:endParaRPr lang="da-DK"/>
        </a:p>
      </dgm:t>
    </dgm:pt>
    <dgm:pt modelId="{31B4DBC6-DFD2-614C-8BA9-0E81E2B4D2F9}">
      <dgm:prSet phldrT="[Tekst]" custT="1"/>
      <dgm:spPr>
        <a:solidFill>
          <a:schemeClr val="accent3">
            <a:lumMod val="20000"/>
            <a:lumOff val="80000"/>
          </a:schemeClr>
        </a:solidFill>
      </dgm:spPr>
      <dgm:t>
        <a:bodyPr/>
        <a:lstStyle/>
        <a:p>
          <a:r>
            <a:rPr lang="da-DK" sz="1800" dirty="0" smtClean="0">
              <a:solidFill>
                <a:srgbClr val="00B0F0"/>
              </a:solidFill>
            </a:rPr>
            <a:t>At fremme og styrke forandringsudsagn</a:t>
          </a:r>
          <a:endParaRPr lang="da-DK" sz="1800" dirty="0">
            <a:solidFill>
              <a:srgbClr val="00B0F0"/>
            </a:solidFill>
          </a:endParaRPr>
        </a:p>
      </dgm:t>
    </dgm:pt>
    <dgm:pt modelId="{8A7D49E6-D77D-DA4E-A8EF-4687EA5419B2}" type="parTrans" cxnId="{9CD0D097-8C88-7E44-B654-388BDE708096}">
      <dgm:prSet/>
      <dgm:spPr/>
      <dgm:t>
        <a:bodyPr/>
        <a:lstStyle/>
        <a:p>
          <a:endParaRPr lang="da-DK"/>
        </a:p>
      </dgm:t>
    </dgm:pt>
    <dgm:pt modelId="{33215450-8BCA-E64E-ADE4-6FFE4876070E}" type="sibTrans" cxnId="{9CD0D097-8C88-7E44-B654-388BDE708096}">
      <dgm:prSet/>
      <dgm:spPr/>
      <dgm:t>
        <a:bodyPr/>
        <a:lstStyle/>
        <a:p>
          <a:endParaRPr lang="da-DK"/>
        </a:p>
      </dgm:t>
    </dgm:pt>
    <dgm:pt modelId="{4231E430-C1B1-0941-B9AD-130DB86BAB5F}">
      <dgm:prSet custT="1"/>
      <dgm:spPr>
        <a:solidFill>
          <a:schemeClr val="accent6">
            <a:lumMod val="20000"/>
            <a:lumOff val="80000"/>
          </a:schemeClr>
        </a:solidFill>
      </dgm:spPr>
      <dgm:t>
        <a:bodyPr/>
        <a:lstStyle/>
        <a:p>
          <a:r>
            <a:rPr lang="da-DK" sz="1600" dirty="0" smtClean="0">
              <a:solidFill>
                <a:srgbClr val="00B0F0"/>
              </a:solidFill>
            </a:rPr>
            <a:t>At genkende forandringsudsagn</a:t>
          </a:r>
          <a:endParaRPr lang="da-DK" sz="1600" dirty="0">
            <a:solidFill>
              <a:srgbClr val="00B0F0"/>
            </a:solidFill>
          </a:endParaRPr>
        </a:p>
      </dgm:t>
    </dgm:pt>
    <dgm:pt modelId="{BE2A1281-0998-1343-BEA6-947789133D17}" type="parTrans" cxnId="{B9B7DACC-C011-CA4A-98CE-7A70424735B9}">
      <dgm:prSet/>
      <dgm:spPr/>
      <dgm:t>
        <a:bodyPr/>
        <a:lstStyle/>
        <a:p>
          <a:endParaRPr lang="da-DK"/>
        </a:p>
      </dgm:t>
    </dgm:pt>
    <dgm:pt modelId="{7B289598-7095-F24D-A96F-D58D4760436B}" type="sibTrans" cxnId="{B9B7DACC-C011-CA4A-98CE-7A70424735B9}">
      <dgm:prSet/>
      <dgm:spPr/>
      <dgm:t>
        <a:bodyPr/>
        <a:lstStyle/>
        <a:p>
          <a:endParaRPr lang="da-DK"/>
        </a:p>
      </dgm:t>
    </dgm:pt>
    <dgm:pt modelId="{A3F54D6E-4326-B647-93EA-E1A1BDB781D8}">
      <dgm:prSet custT="1"/>
      <dgm:spPr>
        <a:solidFill>
          <a:schemeClr val="accent6">
            <a:lumMod val="40000"/>
            <a:lumOff val="60000"/>
          </a:schemeClr>
        </a:solidFill>
      </dgm:spPr>
      <dgm:t>
        <a:bodyPr/>
        <a:lstStyle/>
        <a:p>
          <a:r>
            <a:rPr lang="da-DK" sz="1800" dirty="0" smtClean="0">
              <a:solidFill>
                <a:srgbClr val="00B0F0"/>
              </a:solidFill>
            </a:rPr>
            <a:t>At håndtere modstand</a:t>
          </a:r>
          <a:endParaRPr lang="da-DK" sz="1800" dirty="0">
            <a:solidFill>
              <a:srgbClr val="00B0F0"/>
            </a:solidFill>
          </a:endParaRPr>
        </a:p>
      </dgm:t>
    </dgm:pt>
    <dgm:pt modelId="{3CBD54AD-45DB-9B43-9DFB-C26B7750D4D5}" type="parTrans" cxnId="{0510B0DA-8718-1848-9FAA-4C24DA7E87DC}">
      <dgm:prSet/>
      <dgm:spPr/>
      <dgm:t>
        <a:bodyPr/>
        <a:lstStyle/>
        <a:p>
          <a:endParaRPr lang="da-DK"/>
        </a:p>
      </dgm:t>
    </dgm:pt>
    <dgm:pt modelId="{566C82E4-8F9C-4B44-ACFE-E82A7B928E24}" type="sibTrans" cxnId="{0510B0DA-8718-1848-9FAA-4C24DA7E87DC}">
      <dgm:prSet/>
      <dgm:spPr/>
      <dgm:t>
        <a:bodyPr/>
        <a:lstStyle/>
        <a:p>
          <a:endParaRPr lang="da-DK"/>
        </a:p>
      </dgm:t>
    </dgm:pt>
    <dgm:pt modelId="{B2FFC00B-E539-C24A-BA01-152F4439DB5C}">
      <dgm:prSet custT="1"/>
      <dgm:spPr>
        <a:solidFill>
          <a:schemeClr val="accent1">
            <a:lumMod val="75000"/>
          </a:schemeClr>
        </a:solidFill>
      </dgm:spPr>
      <dgm:t>
        <a:bodyPr/>
        <a:lstStyle/>
        <a:p>
          <a:r>
            <a:rPr lang="da-DK" sz="1800" dirty="0" smtClean="0">
              <a:solidFill>
                <a:srgbClr val="00B0F0"/>
              </a:solidFill>
            </a:rPr>
            <a:t>At styrke forpligtelse til forandring</a:t>
          </a:r>
          <a:endParaRPr lang="da-DK" sz="1800" dirty="0">
            <a:solidFill>
              <a:srgbClr val="00B0F0"/>
            </a:solidFill>
          </a:endParaRPr>
        </a:p>
      </dgm:t>
    </dgm:pt>
    <dgm:pt modelId="{F3F3D4E3-B99B-9F4A-903C-EFD11CABEDAA}" type="parTrans" cxnId="{A90B5D5C-558F-6D42-B681-6351D6931A21}">
      <dgm:prSet/>
      <dgm:spPr/>
      <dgm:t>
        <a:bodyPr/>
        <a:lstStyle/>
        <a:p>
          <a:endParaRPr lang="da-DK"/>
        </a:p>
      </dgm:t>
    </dgm:pt>
    <dgm:pt modelId="{9A1967F9-6FD9-2449-A172-AD9075CAF8CC}" type="sibTrans" cxnId="{A90B5D5C-558F-6D42-B681-6351D6931A21}">
      <dgm:prSet/>
      <dgm:spPr/>
      <dgm:t>
        <a:bodyPr/>
        <a:lstStyle/>
        <a:p>
          <a:endParaRPr lang="da-DK"/>
        </a:p>
      </dgm:t>
    </dgm:pt>
    <dgm:pt modelId="{C024E6A3-9A73-6448-9817-5BCF0CF7A30B}">
      <dgm:prSet custT="1"/>
      <dgm:spPr>
        <a:solidFill>
          <a:schemeClr val="accent1">
            <a:lumMod val="50000"/>
          </a:schemeClr>
        </a:solidFill>
      </dgm:spPr>
      <dgm:t>
        <a:bodyPr/>
        <a:lstStyle/>
        <a:p>
          <a:r>
            <a:rPr lang="da-DK" sz="1800" dirty="0" smtClean="0">
              <a:solidFill>
                <a:srgbClr val="00B0F0"/>
              </a:solidFill>
            </a:rPr>
            <a:t>At integrere MI i sin daglige praksis</a:t>
          </a:r>
          <a:endParaRPr lang="da-DK" sz="1800" dirty="0">
            <a:solidFill>
              <a:srgbClr val="00B0F0"/>
            </a:solidFill>
          </a:endParaRPr>
        </a:p>
      </dgm:t>
    </dgm:pt>
    <dgm:pt modelId="{5B40D88C-21FE-284D-BF1D-DCCA0177E4F7}" type="parTrans" cxnId="{8D9CBFAE-D5C9-0D4D-870D-9DB72DDCEC00}">
      <dgm:prSet/>
      <dgm:spPr/>
      <dgm:t>
        <a:bodyPr/>
        <a:lstStyle/>
        <a:p>
          <a:endParaRPr lang="da-DK"/>
        </a:p>
      </dgm:t>
    </dgm:pt>
    <dgm:pt modelId="{4AA7280F-0B42-C840-B988-3C4602669ED1}" type="sibTrans" cxnId="{8D9CBFAE-D5C9-0D4D-870D-9DB72DDCEC00}">
      <dgm:prSet/>
      <dgm:spPr/>
      <dgm:t>
        <a:bodyPr/>
        <a:lstStyle/>
        <a:p>
          <a:endParaRPr lang="da-DK"/>
        </a:p>
      </dgm:t>
    </dgm:pt>
    <dgm:pt modelId="{B30AB468-9AE4-2142-B9B0-ACCE21EE407B}">
      <dgm:prSet custT="1"/>
      <dgm:spPr>
        <a:solidFill>
          <a:schemeClr val="accent4">
            <a:lumMod val="60000"/>
            <a:lumOff val="40000"/>
          </a:schemeClr>
        </a:solidFill>
      </dgm:spPr>
      <dgm:t>
        <a:bodyPr/>
        <a:lstStyle/>
        <a:p>
          <a:r>
            <a:rPr lang="da-DK" sz="1800" dirty="0" smtClean="0">
              <a:solidFill>
                <a:srgbClr val="00B0F0"/>
              </a:solidFill>
            </a:rPr>
            <a:t>At udvikle en plan for forandring </a:t>
          </a:r>
          <a:endParaRPr lang="da-DK" sz="1800" dirty="0">
            <a:solidFill>
              <a:srgbClr val="00B0F0"/>
            </a:solidFill>
          </a:endParaRPr>
        </a:p>
      </dgm:t>
    </dgm:pt>
    <dgm:pt modelId="{95F0EEB8-853B-5346-8AAA-8BDBD8E9B55E}" type="sibTrans" cxnId="{83C1DEFD-DED2-FC4B-84E7-9ECAA4281180}">
      <dgm:prSet/>
      <dgm:spPr/>
      <dgm:t>
        <a:bodyPr/>
        <a:lstStyle/>
        <a:p>
          <a:endParaRPr lang="da-DK"/>
        </a:p>
      </dgm:t>
    </dgm:pt>
    <dgm:pt modelId="{59F97F04-563D-AC49-AF6A-8A994C3088ED}" type="parTrans" cxnId="{83C1DEFD-DED2-FC4B-84E7-9ECAA4281180}">
      <dgm:prSet/>
      <dgm:spPr/>
      <dgm:t>
        <a:bodyPr/>
        <a:lstStyle/>
        <a:p>
          <a:endParaRPr lang="da-DK"/>
        </a:p>
      </dgm:t>
    </dgm:pt>
    <dgm:pt modelId="{D569B0D4-409F-0F40-8786-2163A626854E}" type="pres">
      <dgm:prSet presAssocID="{DC2AD395-3779-0A4E-A0E2-8EA3F0650E85}" presName="Name0" presStyleCnt="0">
        <dgm:presLayoutVars>
          <dgm:dir/>
          <dgm:animLvl val="lvl"/>
          <dgm:resizeHandles val="exact"/>
        </dgm:presLayoutVars>
      </dgm:prSet>
      <dgm:spPr/>
    </dgm:pt>
    <dgm:pt modelId="{DAB671D8-CF65-2546-950B-F09193E3F80F}" type="pres">
      <dgm:prSet presAssocID="{902FEBC7-C4B8-E34A-8C12-F1C678098B2D}" presName="Name8" presStyleCnt="0"/>
      <dgm:spPr/>
    </dgm:pt>
    <dgm:pt modelId="{CCE1AB11-21C5-6844-B4B4-C2BC43AD931D}" type="pres">
      <dgm:prSet presAssocID="{902FEBC7-C4B8-E34A-8C12-F1C678098B2D}" presName="level" presStyleLbl="node1" presStyleIdx="0" presStyleCnt="8">
        <dgm:presLayoutVars>
          <dgm:chMax val="1"/>
          <dgm:bulletEnabled val="1"/>
        </dgm:presLayoutVars>
      </dgm:prSet>
      <dgm:spPr/>
      <dgm:t>
        <a:bodyPr/>
        <a:lstStyle/>
        <a:p>
          <a:endParaRPr lang="da-DK"/>
        </a:p>
      </dgm:t>
    </dgm:pt>
    <dgm:pt modelId="{31690240-C46A-BD48-B0D8-3BCEBCB5179D}" type="pres">
      <dgm:prSet presAssocID="{902FEBC7-C4B8-E34A-8C12-F1C678098B2D}" presName="levelTx" presStyleLbl="revTx" presStyleIdx="0" presStyleCnt="0">
        <dgm:presLayoutVars>
          <dgm:chMax val="1"/>
          <dgm:bulletEnabled val="1"/>
        </dgm:presLayoutVars>
      </dgm:prSet>
      <dgm:spPr/>
      <dgm:t>
        <a:bodyPr/>
        <a:lstStyle/>
        <a:p>
          <a:endParaRPr lang="da-DK"/>
        </a:p>
      </dgm:t>
    </dgm:pt>
    <dgm:pt modelId="{630CB847-AFA1-D840-B22A-C653EDE832F8}" type="pres">
      <dgm:prSet presAssocID="{2328DC3E-F973-E24D-80CD-CD4BA3C16BFF}" presName="Name8" presStyleCnt="0"/>
      <dgm:spPr/>
    </dgm:pt>
    <dgm:pt modelId="{E11E86E8-203D-F249-96DE-78647DA8EBAB}" type="pres">
      <dgm:prSet presAssocID="{2328DC3E-F973-E24D-80CD-CD4BA3C16BFF}" presName="level" presStyleLbl="node1" presStyleIdx="1" presStyleCnt="8">
        <dgm:presLayoutVars>
          <dgm:chMax val="1"/>
          <dgm:bulletEnabled val="1"/>
        </dgm:presLayoutVars>
      </dgm:prSet>
      <dgm:spPr/>
      <dgm:t>
        <a:bodyPr/>
        <a:lstStyle/>
        <a:p>
          <a:endParaRPr lang="da-DK"/>
        </a:p>
      </dgm:t>
    </dgm:pt>
    <dgm:pt modelId="{A24AD929-9844-D44A-806B-CB2BE5E259E0}" type="pres">
      <dgm:prSet presAssocID="{2328DC3E-F973-E24D-80CD-CD4BA3C16BFF}" presName="levelTx" presStyleLbl="revTx" presStyleIdx="0" presStyleCnt="0">
        <dgm:presLayoutVars>
          <dgm:chMax val="1"/>
          <dgm:bulletEnabled val="1"/>
        </dgm:presLayoutVars>
      </dgm:prSet>
      <dgm:spPr/>
      <dgm:t>
        <a:bodyPr/>
        <a:lstStyle/>
        <a:p>
          <a:endParaRPr lang="da-DK"/>
        </a:p>
      </dgm:t>
    </dgm:pt>
    <dgm:pt modelId="{D31E9E52-0F57-D842-8EA7-C823B6C381F6}" type="pres">
      <dgm:prSet presAssocID="{4231E430-C1B1-0941-B9AD-130DB86BAB5F}" presName="Name8" presStyleCnt="0"/>
      <dgm:spPr/>
    </dgm:pt>
    <dgm:pt modelId="{7E8DB3AD-864B-A74D-BF27-3C4B9291B41A}" type="pres">
      <dgm:prSet presAssocID="{4231E430-C1B1-0941-B9AD-130DB86BAB5F}" presName="level" presStyleLbl="node1" presStyleIdx="2" presStyleCnt="8">
        <dgm:presLayoutVars>
          <dgm:chMax val="1"/>
          <dgm:bulletEnabled val="1"/>
        </dgm:presLayoutVars>
      </dgm:prSet>
      <dgm:spPr/>
      <dgm:t>
        <a:bodyPr/>
        <a:lstStyle/>
        <a:p>
          <a:endParaRPr lang="da-DK"/>
        </a:p>
      </dgm:t>
    </dgm:pt>
    <dgm:pt modelId="{1DAC2A0A-42A9-AF4C-B434-F1DB0EED6060}" type="pres">
      <dgm:prSet presAssocID="{4231E430-C1B1-0941-B9AD-130DB86BAB5F}" presName="levelTx" presStyleLbl="revTx" presStyleIdx="0" presStyleCnt="0">
        <dgm:presLayoutVars>
          <dgm:chMax val="1"/>
          <dgm:bulletEnabled val="1"/>
        </dgm:presLayoutVars>
      </dgm:prSet>
      <dgm:spPr/>
      <dgm:t>
        <a:bodyPr/>
        <a:lstStyle/>
        <a:p>
          <a:endParaRPr lang="da-DK"/>
        </a:p>
      </dgm:t>
    </dgm:pt>
    <dgm:pt modelId="{829471A9-FC74-FE4F-B8DD-F6D6BA015A4B}" type="pres">
      <dgm:prSet presAssocID="{31B4DBC6-DFD2-614C-8BA9-0E81E2B4D2F9}" presName="Name8" presStyleCnt="0"/>
      <dgm:spPr/>
    </dgm:pt>
    <dgm:pt modelId="{6538EBD0-CA96-FB4D-8214-9763B553A3B4}" type="pres">
      <dgm:prSet presAssocID="{31B4DBC6-DFD2-614C-8BA9-0E81E2B4D2F9}" presName="level" presStyleLbl="node1" presStyleIdx="3" presStyleCnt="8">
        <dgm:presLayoutVars>
          <dgm:chMax val="1"/>
          <dgm:bulletEnabled val="1"/>
        </dgm:presLayoutVars>
      </dgm:prSet>
      <dgm:spPr/>
      <dgm:t>
        <a:bodyPr/>
        <a:lstStyle/>
        <a:p>
          <a:endParaRPr lang="da-DK"/>
        </a:p>
      </dgm:t>
    </dgm:pt>
    <dgm:pt modelId="{FE1F80DB-738E-EA4F-BF9D-FD684AC965E3}" type="pres">
      <dgm:prSet presAssocID="{31B4DBC6-DFD2-614C-8BA9-0E81E2B4D2F9}" presName="levelTx" presStyleLbl="revTx" presStyleIdx="0" presStyleCnt="0">
        <dgm:presLayoutVars>
          <dgm:chMax val="1"/>
          <dgm:bulletEnabled val="1"/>
        </dgm:presLayoutVars>
      </dgm:prSet>
      <dgm:spPr/>
      <dgm:t>
        <a:bodyPr/>
        <a:lstStyle/>
        <a:p>
          <a:endParaRPr lang="da-DK"/>
        </a:p>
      </dgm:t>
    </dgm:pt>
    <dgm:pt modelId="{72599CB4-1D58-584E-9C58-8BD16B918DD6}" type="pres">
      <dgm:prSet presAssocID="{A3F54D6E-4326-B647-93EA-E1A1BDB781D8}" presName="Name8" presStyleCnt="0"/>
      <dgm:spPr/>
    </dgm:pt>
    <dgm:pt modelId="{8FDE73EA-094D-9346-9CCA-35433A55AE63}" type="pres">
      <dgm:prSet presAssocID="{A3F54D6E-4326-B647-93EA-E1A1BDB781D8}" presName="level" presStyleLbl="node1" presStyleIdx="4" presStyleCnt="8">
        <dgm:presLayoutVars>
          <dgm:chMax val="1"/>
          <dgm:bulletEnabled val="1"/>
        </dgm:presLayoutVars>
      </dgm:prSet>
      <dgm:spPr/>
      <dgm:t>
        <a:bodyPr/>
        <a:lstStyle/>
        <a:p>
          <a:endParaRPr lang="da-DK"/>
        </a:p>
      </dgm:t>
    </dgm:pt>
    <dgm:pt modelId="{85B67F63-5F91-9A41-884A-5C2A291529F3}" type="pres">
      <dgm:prSet presAssocID="{A3F54D6E-4326-B647-93EA-E1A1BDB781D8}" presName="levelTx" presStyleLbl="revTx" presStyleIdx="0" presStyleCnt="0">
        <dgm:presLayoutVars>
          <dgm:chMax val="1"/>
          <dgm:bulletEnabled val="1"/>
        </dgm:presLayoutVars>
      </dgm:prSet>
      <dgm:spPr/>
      <dgm:t>
        <a:bodyPr/>
        <a:lstStyle/>
        <a:p>
          <a:endParaRPr lang="da-DK"/>
        </a:p>
      </dgm:t>
    </dgm:pt>
    <dgm:pt modelId="{B7425655-6347-3848-820F-5D71850C60D0}" type="pres">
      <dgm:prSet presAssocID="{B30AB468-9AE4-2142-B9B0-ACCE21EE407B}" presName="Name8" presStyleCnt="0"/>
      <dgm:spPr/>
    </dgm:pt>
    <dgm:pt modelId="{981B4BF4-CB54-AD4A-BB3B-2FC1CF76A65F}" type="pres">
      <dgm:prSet presAssocID="{B30AB468-9AE4-2142-B9B0-ACCE21EE407B}" presName="level" presStyleLbl="node1" presStyleIdx="5" presStyleCnt="8">
        <dgm:presLayoutVars>
          <dgm:chMax val="1"/>
          <dgm:bulletEnabled val="1"/>
        </dgm:presLayoutVars>
      </dgm:prSet>
      <dgm:spPr/>
      <dgm:t>
        <a:bodyPr/>
        <a:lstStyle/>
        <a:p>
          <a:endParaRPr lang="da-DK"/>
        </a:p>
      </dgm:t>
    </dgm:pt>
    <dgm:pt modelId="{86328FC5-5F74-B944-9AF5-5D65B90E385E}" type="pres">
      <dgm:prSet presAssocID="{B30AB468-9AE4-2142-B9B0-ACCE21EE407B}" presName="levelTx" presStyleLbl="revTx" presStyleIdx="0" presStyleCnt="0">
        <dgm:presLayoutVars>
          <dgm:chMax val="1"/>
          <dgm:bulletEnabled val="1"/>
        </dgm:presLayoutVars>
      </dgm:prSet>
      <dgm:spPr/>
      <dgm:t>
        <a:bodyPr/>
        <a:lstStyle/>
        <a:p>
          <a:endParaRPr lang="da-DK"/>
        </a:p>
      </dgm:t>
    </dgm:pt>
    <dgm:pt modelId="{77E0DCA7-12E1-F847-BA72-99E4823ED5AF}" type="pres">
      <dgm:prSet presAssocID="{B2FFC00B-E539-C24A-BA01-152F4439DB5C}" presName="Name8" presStyleCnt="0"/>
      <dgm:spPr/>
    </dgm:pt>
    <dgm:pt modelId="{05CB502D-1209-1546-BC77-06D0FDD33C07}" type="pres">
      <dgm:prSet presAssocID="{B2FFC00B-E539-C24A-BA01-152F4439DB5C}" presName="level" presStyleLbl="node1" presStyleIdx="6" presStyleCnt="8">
        <dgm:presLayoutVars>
          <dgm:chMax val="1"/>
          <dgm:bulletEnabled val="1"/>
        </dgm:presLayoutVars>
      </dgm:prSet>
      <dgm:spPr/>
      <dgm:t>
        <a:bodyPr/>
        <a:lstStyle/>
        <a:p>
          <a:endParaRPr lang="da-DK"/>
        </a:p>
      </dgm:t>
    </dgm:pt>
    <dgm:pt modelId="{6C9FFDD9-558B-414D-8D2F-2DC12F6FDEE6}" type="pres">
      <dgm:prSet presAssocID="{B2FFC00B-E539-C24A-BA01-152F4439DB5C}" presName="levelTx" presStyleLbl="revTx" presStyleIdx="0" presStyleCnt="0">
        <dgm:presLayoutVars>
          <dgm:chMax val="1"/>
          <dgm:bulletEnabled val="1"/>
        </dgm:presLayoutVars>
      </dgm:prSet>
      <dgm:spPr/>
      <dgm:t>
        <a:bodyPr/>
        <a:lstStyle/>
        <a:p>
          <a:endParaRPr lang="da-DK"/>
        </a:p>
      </dgm:t>
    </dgm:pt>
    <dgm:pt modelId="{791554DE-9161-9141-93D8-7EA58F7B9FF7}" type="pres">
      <dgm:prSet presAssocID="{C024E6A3-9A73-6448-9817-5BCF0CF7A30B}" presName="Name8" presStyleCnt="0"/>
      <dgm:spPr/>
    </dgm:pt>
    <dgm:pt modelId="{9236330E-AF18-9C40-A906-5D51A304FD8A}" type="pres">
      <dgm:prSet presAssocID="{C024E6A3-9A73-6448-9817-5BCF0CF7A30B}" presName="level" presStyleLbl="node1" presStyleIdx="7" presStyleCnt="8" custLinFactNeighborY="0">
        <dgm:presLayoutVars>
          <dgm:chMax val="1"/>
          <dgm:bulletEnabled val="1"/>
        </dgm:presLayoutVars>
      </dgm:prSet>
      <dgm:spPr/>
      <dgm:t>
        <a:bodyPr/>
        <a:lstStyle/>
        <a:p>
          <a:endParaRPr lang="da-DK"/>
        </a:p>
      </dgm:t>
    </dgm:pt>
    <dgm:pt modelId="{AF6095B6-CA14-D645-9F0D-6BE81C1DFDAB}" type="pres">
      <dgm:prSet presAssocID="{C024E6A3-9A73-6448-9817-5BCF0CF7A30B}" presName="levelTx" presStyleLbl="revTx" presStyleIdx="0" presStyleCnt="0">
        <dgm:presLayoutVars>
          <dgm:chMax val="1"/>
          <dgm:bulletEnabled val="1"/>
        </dgm:presLayoutVars>
      </dgm:prSet>
      <dgm:spPr/>
      <dgm:t>
        <a:bodyPr/>
        <a:lstStyle/>
        <a:p>
          <a:endParaRPr lang="da-DK"/>
        </a:p>
      </dgm:t>
    </dgm:pt>
  </dgm:ptLst>
  <dgm:cxnLst>
    <dgm:cxn modelId="{50641536-1E83-4894-AA4C-2E5AD936F5CD}" type="presOf" srcId="{DC2AD395-3779-0A4E-A0E2-8EA3F0650E85}" destId="{D569B0D4-409F-0F40-8786-2163A626854E}" srcOrd="0" destOrd="0" presId="urn:microsoft.com/office/officeart/2005/8/layout/pyramid1"/>
    <dgm:cxn modelId="{BC5E14AB-E584-C34A-8BDC-2FA326ED7B64}" srcId="{DC2AD395-3779-0A4E-A0E2-8EA3F0650E85}" destId="{2328DC3E-F973-E24D-80CD-CD4BA3C16BFF}" srcOrd="1" destOrd="0" parTransId="{6B1FC7B1-51AC-0B45-ABE3-4FF38D168308}" sibTransId="{FD146431-A2DA-194C-ADE5-BE1733AD0934}"/>
    <dgm:cxn modelId="{706FBC4D-43D0-4BD1-BE68-C7300A95AEA1}" type="presOf" srcId="{B30AB468-9AE4-2142-B9B0-ACCE21EE407B}" destId="{981B4BF4-CB54-AD4A-BB3B-2FC1CF76A65F}" srcOrd="0" destOrd="0" presId="urn:microsoft.com/office/officeart/2005/8/layout/pyramid1"/>
    <dgm:cxn modelId="{A90B5D5C-558F-6D42-B681-6351D6931A21}" srcId="{DC2AD395-3779-0A4E-A0E2-8EA3F0650E85}" destId="{B2FFC00B-E539-C24A-BA01-152F4439DB5C}" srcOrd="6" destOrd="0" parTransId="{F3F3D4E3-B99B-9F4A-903C-EFD11CABEDAA}" sibTransId="{9A1967F9-6FD9-2449-A172-AD9075CAF8CC}"/>
    <dgm:cxn modelId="{83C1DEFD-DED2-FC4B-84E7-9ECAA4281180}" srcId="{DC2AD395-3779-0A4E-A0E2-8EA3F0650E85}" destId="{B30AB468-9AE4-2142-B9B0-ACCE21EE407B}" srcOrd="5" destOrd="0" parTransId="{59F97F04-563D-AC49-AF6A-8A994C3088ED}" sibTransId="{95F0EEB8-853B-5346-8AAA-8BDBD8E9B55E}"/>
    <dgm:cxn modelId="{A7409CBA-0606-400C-A5C7-89A8911249BF}" type="presOf" srcId="{B2FFC00B-E539-C24A-BA01-152F4439DB5C}" destId="{05CB502D-1209-1546-BC77-06D0FDD33C07}" srcOrd="0" destOrd="0" presId="urn:microsoft.com/office/officeart/2005/8/layout/pyramid1"/>
    <dgm:cxn modelId="{1E47A539-EF4F-498B-92E4-AAD143AB6639}" type="presOf" srcId="{902FEBC7-C4B8-E34A-8C12-F1C678098B2D}" destId="{31690240-C46A-BD48-B0D8-3BCEBCB5179D}" srcOrd="1" destOrd="0" presId="urn:microsoft.com/office/officeart/2005/8/layout/pyramid1"/>
    <dgm:cxn modelId="{A39BB736-097D-412D-B786-6A54D8FAD306}" type="presOf" srcId="{902FEBC7-C4B8-E34A-8C12-F1C678098B2D}" destId="{CCE1AB11-21C5-6844-B4B4-C2BC43AD931D}" srcOrd="0" destOrd="0" presId="urn:microsoft.com/office/officeart/2005/8/layout/pyramid1"/>
    <dgm:cxn modelId="{199A659D-CA4F-4496-BBB1-7AB989030C47}" type="presOf" srcId="{31B4DBC6-DFD2-614C-8BA9-0E81E2B4D2F9}" destId="{6538EBD0-CA96-FB4D-8214-9763B553A3B4}" srcOrd="0" destOrd="0" presId="urn:microsoft.com/office/officeart/2005/8/layout/pyramid1"/>
    <dgm:cxn modelId="{9CD0D097-8C88-7E44-B654-388BDE708096}" srcId="{DC2AD395-3779-0A4E-A0E2-8EA3F0650E85}" destId="{31B4DBC6-DFD2-614C-8BA9-0E81E2B4D2F9}" srcOrd="3" destOrd="0" parTransId="{8A7D49E6-D77D-DA4E-A8EF-4687EA5419B2}" sibTransId="{33215450-8BCA-E64E-ADE4-6FFE4876070E}"/>
    <dgm:cxn modelId="{C79BF112-E3F4-8847-97A5-3DFEBC1609CC}" srcId="{DC2AD395-3779-0A4E-A0E2-8EA3F0650E85}" destId="{902FEBC7-C4B8-E34A-8C12-F1C678098B2D}" srcOrd="0" destOrd="0" parTransId="{8CA641E4-C556-AF44-AA86-C3F045FB2F64}" sibTransId="{4571DAAC-D396-1847-8B49-01BFEA38852B}"/>
    <dgm:cxn modelId="{7BDD873A-F415-439B-85B6-FCE596F04F5E}" type="presOf" srcId="{31B4DBC6-DFD2-614C-8BA9-0E81E2B4D2F9}" destId="{FE1F80DB-738E-EA4F-BF9D-FD684AC965E3}" srcOrd="1" destOrd="0" presId="urn:microsoft.com/office/officeart/2005/8/layout/pyramid1"/>
    <dgm:cxn modelId="{0510B0DA-8718-1848-9FAA-4C24DA7E87DC}" srcId="{DC2AD395-3779-0A4E-A0E2-8EA3F0650E85}" destId="{A3F54D6E-4326-B647-93EA-E1A1BDB781D8}" srcOrd="4" destOrd="0" parTransId="{3CBD54AD-45DB-9B43-9DFB-C26B7750D4D5}" sibTransId="{566C82E4-8F9C-4B44-ACFE-E82A7B928E24}"/>
    <dgm:cxn modelId="{5BF2664D-0099-4A44-B69A-2877E1424AEB}" type="presOf" srcId="{4231E430-C1B1-0941-B9AD-130DB86BAB5F}" destId="{1DAC2A0A-42A9-AF4C-B434-F1DB0EED6060}" srcOrd="1" destOrd="0" presId="urn:microsoft.com/office/officeart/2005/8/layout/pyramid1"/>
    <dgm:cxn modelId="{AB0939CB-112C-43E6-AF33-76B34CE9E002}" type="presOf" srcId="{2328DC3E-F973-E24D-80CD-CD4BA3C16BFF}" destId="{A24AD929-9844-D44A-806B-CB2BE5E259E0}" srcOrd="1" destOrd="0" presId="urn:microsoft.com/office/officeart/2005/8/layout/pyramid1"/>
    <dgm:cxn modelId="{E6AD190B-259B-4E7E-B3A5-42814C038F54}" type="presOf" srcId="{A3F54D6E-4326-B647-93EA-E1A1BDB781D8}" destId="{85B67F63-5F91-9A41-884A-5C2A291529F3}" srcOrd="1" destOrd="0" presId="urn:microsoft.com/office/officeart/2005/8/layout/pyramid1"/>
    <dgm:cxn modelId="{D09BB4DC-D870-4995-B6A7-1B408224D79A}" type="presOf" srcId="{A3F54D6E-4326-B647-93EA-E1A1BDB781D8}" destId="{8FDE73EA-094D-9346-9CCA-35433A55AE63}" srcOrd="0" destOrd="0" presId="urn:microsoft.com/office/officeart/2005/8/layout/pyramid1"/>
    <dgm:cxn modelId="{56A431C4-D40E-4152-BC22-7B01FF5449F8}" type="presOf" srcId="{B2FFC00B-E539-C24A-BA01-152F4439DB5C}" destId="{6C9FFDD9-558B-414D-8D2F-2DC12F6FDEE6}" srcOrd="1" destOrd="0" presId="urn:microsoft.com/office/officeart/2005/8/layout/pyramid1"/>
    <dgm:cxn modelId="{CCCEC007-6742-4DFA-BF2F-06C5DF50A7CB}" type="presOf" srcId="{4231E430-C1B1-0941-B9AD-130DB86BAB5F}" destId="{7E8DB3AD-864B-A74D-BF27-3C4B9291B41A}" srcOrd="0" destOrd="0" presId="urn:microsoft.com/office/officeart/2005/8/layout/pyramid1"/>
    <dgm:cxn modelId="{B9B7DACC-C011-CA4A-98CE-7A70424735B9}" srcId="{DC2AD395-3779-0A4E-A0E2-8EA3F0650E85}" destId="{4231E430-C1B1-0941-B9AD-130DB86BAB5F}" srcOrd="2" destOrd="0" parTransId="{BE2A1281-0998-1343-BEA6-947789133D17}" sibTransId="{7B289598-7095-F24D-A96F-D58D4760436B}"/>
    <dgm:cxn modelId="{D9F28EF2-AD7D-4695-83A2-E6FC7F179F24}" type="presOf" srcId="{B30AB468-9AE4-2142-B9B0-ACCE21EE407B}" destId="{86328FC5-5F74-B944-9AF5-5D65B90E385E}" srcOrd="1" destOrd="0" presId="urn:microsoft.com/office/officeart/2005/8/layout/pyramid1"/>
    <dgm:cxn modelId="{6A5D7BCD-D556-4912-BB2D-8EB429B7E052}" type="presOf" srcId="{C024E6A3-9A73-6448-9817-5BCF0CF7A30B}" destId="{AF6095B6-CA14-D645-9F0D-6BE81C1DFDAB}" srcOrd="1" destOrd="0" presId="urn:microsoft.com/office/officeart/2005/8/layout/pyramid1"/>
    <dgm:cxn modelId="{8D9CBFAE-D5C9-0D4D-870D-9DB72DDCEC00}" srcId="{DC2AD395-3779-0A4E-A0E2-8EA3F0650E85}" destId="{C024E6A3-9A73-6448-9817-5BCF0CF7A30B}" srcOrd="7" destOrd="0" parTransId="{5B40D88C-21FE-284D-BF1D-DCCA0177E4F7}" sibTransId="{4AA7280F-0B42-C840-B988-3C4602669ED1}"/>
    <dgm:cxn modelId="{909DC4D2-65EB-48D4-ACE9-D7D65C21E81E}" type="presOf" srcId="{C024E6A3-9A73-6448-9817-5BCF0CF7A30B}" destId="{9236330E-AF18-9C40-A906-5D51A304FD8A}" srcOrd="0" destOrd="0" presId="urn:microsoft.com/office/officeart/2005/8/layout/pyramid1"/>
    <dgm:cxn modelId="{4344869B-FAF0-4E65-B812-F7FDC0F282F9}" type="presOf" srcId="{2328DC3E-F973-E24D-80CD-CD4BA3C16BFF}" destId="{E11E86E8-203D-F249-96DE-78647DA8EBAB}" srcOrd="0" destOrd="0" presId="urn:microsoft.com/office/officeart/2005/8/layout/pyramid1"/>
    <dgm:cxn modelId="{5CE69C96-2469-4471-B534-3510E046DF06}" type="presParOf" srcId="{D569B0D4-409F-0F40-8786-2163A626854E}" destId="{DAB671D8-CF65-2546-950B-F09193E3F80F}" srcOrd="0" destOrd="0" presId="urn:microsoft.com/office/officeart/2005/8/layout/pyramid1"/>
    <dgm:cxn modelId="{3F88F724-458F-4DB9-8003-9E3EFC47EB34}" type="presParOf" srcId="{DAB671D8-CF65-2546-950B-F09193E3F80F}" destId="{CCE1AB11-21C5-6844-B4B4-C2BC43AD931D}" srcOrd="0" destOrd="0" presId="urn:microsoft.com/office/officeart/2005/8/layout/pyramid1"/>
    <dgm:cxn modelId="{94C17CBF-127C-4C2E-9341-179ED8391D91}" type="presParOf" srcId="{DAB671D8-CF65-2546-950B-F09193E3F80F}" destId="{31690240-C46A-BD48-B0D8-3BCEBCB5179D}" srcOrd="1" destOrd="0" presId="urn:microsoft.com/office/officeart/2005/8/layout/pyramid1"/>
    <dgm:cxn modelId="{10CA6C60-B27E-4BBF-87CA-BF2BBD4A384C}" type="presParOf" srcId="{D569B0D4-409F-0F40-8786-2163A626854E}" destId="{630CB847-AFA1-D840-B22A-C653EDE832F8}" srcOrd="1" destOrd="0" presId="urn:microsoft.com/office/officeart/2005/8/layout/pyramid1"/>
    <dgm:cxn modelId="{0C8CFB6C-5C4C-4009-BA91-D31F85AC5A36}" type="presParOf" srcId="{630CB847-AFA1-D840-B22A-C653EDE832F8}" destId="{E11E86E8-203D-F249-96DE-78647DA8EBAB}" srcOrd="0" destOrd="0" presId="urn:microsoft.com/office/officeart/2005/8/layout/pyramid1"/>
    <dgm:cxn modelId="{C0A284F2-1C30-4C70-B6E7-48DD1F385079}" type="presParOf" srcId="{630CB847-AFA1-D840-B22A-C653EDE832F8}" destId="{A24AD929-9844-D44A-806B-CB2BE5E259E0}" srcOrd="1" destOrd="0" presId="urn:microsoft.com/office/officeart/2005/8/layout/pyramid1"/>
    <dgm:cxn modelId="{5F6BA58E-CFE9-4F03-887A-8DFD42BE9C27}" type="presParOf" srcId="{D569B0D4-409F-0F40-8786-2163A626854E}" destId="{D31E9E52-0F57-D842-8EA7-C823B6C381F6}" srcOrd="2" destOrd="0" presId="urn:microsoft.com/office/officeart/2005/8/layout/pyramid1"/>
    <dgm:cxn modelId="{F190952B-5CE6-48FD-B9D3-4097100D9E68}" type="presParOf" srcId="{D31E9E52-0F57-D842-8EA7-C823B6C381F6}" destId="{7E8DB3AD-864B-A74D-BF27-3C4B9291B41A}" srcOrd="0" destOrd="0" presId="urn:microsoft.com/office/officeart/2005/8/layout/pyramid1"/>
    <dgm:cxn modelId="{C308016B-744F-4249-88AD-F2D1C73F8172}" type="presParOf" srcId="{D31E9E52-0F57-D842-8EA7-C823B6C381F6}" destId="{1DAC2A0A-42A9-AF4C-B434-F1DB0EED6060}" srcOrd="1" destOrd="0" presId="urn:microsoft.com/office/officeart/2005/8/layout/pyramid1"/>
    <dgm:cxn modelId="{813F59CB-5386-4020-80FF-B5DD82252ADC}" type="presParOf" srcId="{D569B0D4-409F-0F40-8786-2163A626854E}" destId="{829471A9-FC74-FE4F-B8DD-F6D6BA015A4B}" srcOrd="3" destOrd="0" presId="urn:microsoft.com/office/officeart/2005/8/layout/pyramid1"/>
    <dgm:cxn modelId="{B343CF7F-096F-4FC2-9450-412290296FD4}" type="presParOf" srcId="{829471A9-FC74-FE4F-B8DD-F6D6BA015A4B}" destId="{6538EBD0-CA96-FB4D-8214-9763B553A3B4}" srcOrd="0" destOrd="0" presId="urn:microsoft.com/office/officeart/2005/8/layout/pyramid1"/>
    <dgm:cxn modelId="{4993B463-0E31-4C99-B641-B47C14B4296E}" type="presParOf" srcId="{829471A9-FC74-FE4F-B8DD-F6D6BA015A4B}" destId="{FE1F80DB-738E-EA4F-BF9D-FD684AC965E3}" srcOrd="1" destOrd="0" presId="urn:microsoft.com/office/officeart/2005/8/layout/pyramid1"/>
    <dgm:cxn modelId="{3518F211-7F4C-4EAD-BA31-D7EA611EEE2C}" type="presParOf" srcId="{D569B0D4-409F-0F40-8786-2163A626854E}" destId="{72599CB4-1D58-584E-9C58-8BD16B918DD6}" srcOrd="4" destOrd="0" presId="urn:microsoft.com/office/officeart/2005/8/layout/pyramid1"/>
    <dgm:cxn modelId="{D5C1E4DC-9A0F-4CC5-A990-4F8D5631B7F9}" type="presParOf" srcId="{72599CB4-1D58-584E-9C58-8BD16B918DD6}" destId="{8FDE73EA-094D-9346-9CCA-35433A55AE63}" srcOrd="0" destOrd="0" presId="urn:microsoft.com/office/officeart/2005/8/layout/pyramid1"/>
    <dgm:cxn modelId="{458FD312-12FF-48C2-8ED6-2967CEE4BDB5}" type="presParOf" srcId="{72599CB4-1D58-584E-9C58-8BD16B918DD6}" destId="{85B67F63-5F91-9A41-884A-5C2A291529F3}" srcOrd="1" destOrd="0" presId="urn:microsoft.com/office/officeart/2005/8/layout/pyramid1"/>
    <dgm:cxn modelId="{F4B49D48-E640-4008-BFED-687A0C448117}" type="presParOf" srcId="{D569B0D4-409F-0F40-8786-2163A626854E}" destId="{B7425655-6347-3848-820F-5D71850C60D0}" srcOrd="5" destOrd="0" presId="urn:microsoft.com/office/officeart/2005/8/layout/pyramid1"/>
    <dgm:cxn modelId="{EAFB4AE9-B5CE-46DC-9C0B-826D8F19693E}" type="presParOf" srcId="{B7425655-6347-3848-820F-5D71850C60D0}" destId="{981B4BF4-CB54-AD4A-BB3B-2FC1CF76A65F}" srcOrd="0" destOrd="0" presId="urn:microsoft.com/office/officeart/2005/8/layout/pyramid1"/>
    <dgm:cxn modelId="{93D54164-1FC2-423E-A63E-5792D7C26200}" type="presParOf" srcId="{B7425655-6347-3848-820F-5D71850C60D0}" destId="{86328FC5-5F74-B944-9AF5-5D65B90E385E}" srcOrd="1" destOrd="0" presId="urn:microsoft.com/office/officeart/2005/8/layout/pyramid1"/>
    <dgm:cxn modelId="{E775482F-ADA4-4F3C-BF5D-6075A25F27D3}" type="presParOf" srcId="{D569B0D4-409F-0F40-8786-2163A626854E}" destId="{77E0DCA7-12E1-F847-BA72-99E4823ED5AF}" srcOrd="6" destOrd="0" presId="urn:microsoft.com/office/officeart/2005/8/layout/pyramid1"/>
    <dgm:cxn modelId="{E6A889DF-9206-480C-81C5-3FABC7463FC6}" type="presParOf" srcId="{77E0DCA7-12E1-F847-BA72-99E4823ED5AF}" destId="{05CB502D-1209-1546-BC77-06D0FDD33C07}" srcOrd="0" destOrd="0" presId="urn:microsoft.com/office/officeart/2005/8/layout/pyramid1"/>
    <dgm:cxn modelId="{AC2A6D63-BD7E-45E3-82F0-ED434E0782C4}" type="presParOf" srcId="{77E0DCA7-12E1-F847-BA72-99E4823ED5AF}" destId="{6C9FFDD9-558B-414D-8D2F-2DC12F6FDEE6}" srcOrd="1" destOrd="0" presId="urn:microsoft.com/office/officeart/2005/8/layout/pyramid1"/>
    <dgm:cxn modelId="{C12B59F1-14B1-478B-9F5D-F214663752AE}" type="presParOf" srcId="{D569B0D4-409F-0F40-8786-2163A626854E}" destId="{791554DE-9161-9141-93D8-7EA58F7B9FF7}" srcOrd="7" destOrd="0" presId="urn:microsoft.com/office/officeart/2005/8/layout/pyramid1"/>
    <dgm:cxn modelId="{E24B35B1-F42C-4865-92EB-4894CE664F16}" type="presParOf" srcId="{791554DE-9161-9141-93D8-7EA58F7B9FF7}" destId="{9236330E-AF18-9C40-A906-5D51A304FD8A}" srcOrd="0" destOrd="0" presId="urn:microsoft.com/office/officeart/2005/8/layout/pyramid1"/>
    <dgm:cxn modelId="{C8094E76-F373-4217-9CC7-E20F839D644F}" type="presParOf" srcId="{791554DE-9161-9141-93D8-7EA58F7B9FF7}" destId="{AF6095B6-CA14-D645-9F0D-6BE81C1DFDAB}" srcOrd="1" destOrd="0" presId="urn:microsoft.com/office/officeart/2005/8/layout/pyramid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43D211C-7C7D-7546-984F-18092AFFDE2C}" type="doc">
      <dgm:prSet loTypeId="urn:microsoft.com/office/officeart/2005/8/layout/orgChart1" loCatId="" qsTypeId="urn:microsoft.com/office/officeart/2005/8/quickstyle/simple4" qsCatId="simple" csTypeId="urn:microsoft.com/office/officeart/2005/8/colors/accent1_2" csCatId="accent1" phldr="1"/>
      <dgm:spPr/>
      <dgm:t>
        <a:bodyPr/>
        <a:lstStyle/>
        <a:p>
          <a:endParaRPr lang="da-DK"/>
        </a:p>
      </dgm:t>
    </dgm:pt>
    <dgm:pt modelId="{B3688188-C4DF-0D42-9FFD-8CF955CFC733}">
      <dgm:prSet phldrT="[Tekst]"/>
      <dgm:spPr/>
      <dgm:t>
        <a:bodyPr/>
        <a:lstStyle/>
        <a:p>
          <a:r>
            <a:rPr lang="da-DK" b="1" dirty="0" smtClean="0"/>
            <a:t>MI-fokus</a:t>
          </a:r>
          <a:endParaRPr lang="da-DK" b="1" dirty="0"/>
        </a:p>
      </dgm:t>
    </dgm:pt>
    <dgm:pt modelId="{4CF17B08-C7E1-794A-A441-6DC9F148C37F}" type="parTrans" cxnId="{E177A288-0D42-2D42-80A6-765647A0784F}">
      <dgm:prSet/>
      <dgm:spPr/>
      <dgm:t>
        <a:bodyPr/>
        <a:lstStyle/>
        <a:p>
          <a:endParaRPr lang="da-DK"/>
        </a:p>
      </dgm:t>
    </dgm:pt>
    <dgm:pt modelId="{6F085787-A405-9D43-88ED-2106FE4EA48A}" type="sibTrans" cxnId="{E177A288-0D42-2D42-80A6-765647A0784F}">
      <dgm:prSet/>
      <dgm:spPr/>
      <dgm:t>
        <a:bodyPr/>
        <a:lstStyle/>
        <a:p>
          <a:endParaRPr lang="da-DK"/>
        </a:p>
      </dgm:t>
    </dgm:pt>
    <dgm:pt modelId="{BC76E636-BFFC-F543-8093-A252E5501B63}">
      <dgm:prSet phldrT="[Tekst]"/>
      <dgm:spPr/>
      <dgm:t>
        <a:bodyPr/>
        <a:lstStyle/>
        <a:p>
          <a:r>
            <a:rPr lang="da-DK" b="1" dirty="0" smtClean="0"/>
            <a:t>MI-Ånden</a:t>
          </a:r>
        </a:p>
        <a:p>
          <a:r>
            <a:rPr lang="da-DK" dirty="0" smtClean="0"/>
            <a:t>Samarbejde</a:t>
          </a:r>
        </a:p>
        <a:p>
          <a:r>
            <a:rPr lang="da-DK" dirty="0" smtClean="0"/>
            <a:t>Accept</a:t>
          </a:r>
        </a:p>
        <a:p>
          <a:r>
            <a:rPr lang="da-DK" dirty="0" smtClean="0"/>
            <a:t>Frembringelse </a:t>
          </a:r>
        </a:p>
        <a:p>
          <a:r>
            <a:rPr lang="da-DK" dirty="0" smtClean="0"/>
            <a:t>Medfølelse</a:t>
          </a:r>
        </a:p>
        <a:p>
          <a:r>
            <a:rPr lang="da-DK" b="1" dirty="0" smtClean="0"/>
            <a:t>MI-processer</a:t>
          </a:r>
        </a:p>
        <a:p>
          <a:r>
            <a:rPr lang="da-DK" b="0" dirty="0" smtClean="0"/>
            <a:t>Engagering</a:t>
          </a:r>
        </a:p>
        <a:p>
          <a:r>
            <a:rPr lang="da-DK" b="0" dirty="0" smtClean="0"/>
            <a:t>Fokusering</a:t>
          </a:r>
        </a:p>
        <a:p>
          <a:r>
            <a:rPr lang="da-DK" b="0" dirty="0" smtClean="0"/>
            <a:t>Fremkaldelse</a:t>
          </a:r>
        </a:p>
        <a:p>
          <a:r>
            <a:rPr lang="da-DK" dirty="0" smtClean="0"/>
            <a:t>Planlægning</a:t>
          </a:r>
        </a:p>
        <a:p>
          <a:endParaRPr lang="da-DK" dirty="0" smtClean="0"/>
        </a:p>
        <a:p>
          <a:endParaRPr lang="da-DK" dirty="0"/>
        </a:p>
      </dgm:t>
    </dgm:pt>
    <dgm:pt modelId="{7469F0E4-1E4A-BB4C-9626-F69A52ED83DF}" type="parTrans" cxnId="{71A0F7C3-7765-3D46-8BF1-E5243361C1EC}">
      <dgm:prSet/>
      <dgm:spPr/>
      <dgm:t>
        <a:bodyPr/>
        <a:lstStyle/>
        <a:p>
          <a:endParaRPr lang="da-DK"/>
        </a:p>
      </dgm:t>
    </dgm:pt>
    <dgm:pt modelId="{A282E352-20C0-F74F-9AF1-1EE71E1EF96E}" type="sibTrans" cxnId="{71A0F7C3-7765-3D46-8BF1-E5243361C1EC}">
      <dgm:prSet/>
      <dgm:spPr/>
      <dgm:t>
        <a:bodyPr/>
        <a:lstStyle/>
        <a:p>
          <a:endParaRPr lang="da-DK"/>
        </a:p>
      </dgm:t>
    </dgm:pt>
    <dgm:pt modelId="{E4B7220E-D012-2240-8CD0-25BD61609E0A}">
      <dgm:prSet phldrT="[Tekst]"/>
      <dgm:spPr/>
      <dgm:t>
        <a:bodyPr/>
        <a:lstStyle/>
        <a:p>
          <a:r>
            <a:rPr lang="da-DK" b="1" dirty="0" smtClean="0"/>
            <a:t>Samtaleteknikker i MI</a:t>
          </a:r>
        </a:p>
        <a:p>
          <a:r>
            <a:rPr lang="da-DK" dirty="0" smtClean="0"/>
            <a:t>Åbne spørgsmål</a:t>
          </a:r>
        </a:p>
        <a:p>
          <a:r>
            <a:rPr lang="da-DK" dirty="0" smtClean="0"/>
            <a:t>Bekræftelser</a:t>
          </a:r>
        </a:p>
        <a:p>
          <a:r>
            <a:rPr lang="da-DK" dirty="0" smtClean="0"/>
            <a:t>Refleksioner</a:t>
          </a:r>
        </a:p>
        <a:p>
          <a:r>
            <a:rPr lang="da-DK" dirty="0" smtClean="0"/>
            <a:t>Opsummeringer</a:t>
          </a:r>
        </a:p>
        <a:p>
          <a:endParaRPr lang="da-DK" dirty="0" smtClean="0"/>
        </a:p>
        <a:p>
          <a:endParaRPr lang="da-DK" dirty="0"/>
        </a:p>
      </dgm:t>
    </dgm:pt>
    <dgm:pt modelId="{1B79C314-F74F-1745-A272-17E6F29AA97D}" type="parTrans" cxnId="{F9FD80C0-068B-1447-B8CE-9E970CB714C2}">
      <dgm:prSet/>
      <dgm:spPr/>
      <dgm:t>
        <a:bodyPr/>
        <a:lstStyle/>
        <a:p>
          <a:endParaRPr lang="da-DK"/>
        </a:p>
      </dgm:t>
    </dgm:pt>
    <dgm:pt modelId="{DBE4579D-6C8D-BF4D-A22F-3A0B0E179B2C}" type="sibTrans" cxnId="{F9FD80C0-068B-1447-B8CE-9E970CB714C2}">
      <dgm:prSet/>
      <dgm:spPr/>
      <dgm:t>
        <a:bodyPr/>
        <a:lstStyle/>
        <a:p>
          <a:endParaRPr lang="da-DK"/>
        </a:p>
      </dgm:t>
    </dgm:pt>
    <dgm:pt modelId="{B1767D38-243F-7A48-81C7-180F553771A9}">
      <dgm:prSet phldrT="[Tekst]"/>
      <dgm:spPr/>
      <dgm:t>
        <a:bodyPr/>
        <a:lstStyle/>
        <a:p>
          <a:r>
            <a:rPr lang="da-DK" b="1" dirty="0" smtClean="0"/>
            <a:t>Strategier</a:t>
          </a:r>
        </a:p>
        <a:p>
          <a:r>
            <a:rPr lang="da-DK" dirty="0" smtClean="0"/>
            <a:t>Bede om lov</a:t>
          </a:r>
        </a:p>
        <a:p>
          <a:r>
            <a:rPr lang="da-DK" dirty="0" smtClean="0"/>
            <a:t>Fremkald-Giv-Fremkald</a:t>
          </a:r>
        </a:p>
        <a:p>
          <a:r>
            <a:rPr lang="da-DK" dirty="0" smtClean="0"/>
            <a:t>Kortlægning af dagsorden</a:t>
          </a:r>
        </a:p>
        <a:p>
          <a:r>
            <a:rPr lang="da-DK" dirty="0" smtClean="0"/>
            <a:t>Udforske og lokke frem  diskrepans og forandringsudsagn</a:t>
          </a:r>
        </a:p>
        <a:p>
          <a:r>
            <a:rPr lang="da-DK" dirty="0" smtClean="0"/>
            <a:t>At håndtere status quo og modstand</a:t>
          </a:r>
        </a:p>
        <a:p>
          <a:r>
            <a:rPr lang="da-DK" dirty="0" smtClean="0"/>
            <a:t>Ambivalensudforskning</a:t>
          </a:r>
        </a:p>
        <a:p>
          <a:r>
            <a:rPr lang="da-DK" dirty="0" smtClean="0"/>
            <a:t>Vigtighed og tiltro</a:t>
          </a:r>
        </a:p>
        <a:p>
          <a:endParaRPr lang="da-DK" dirty="0" smtClean="0"/>
        </a:p>
        <a:p>
          <a:endParaRPr lang="da-DK" dirty="0" smtClean="0"/>
        </a:p>
      </dgm:t>
    </dgm:pt>
    <dgm:pt modelId="{5B79DFE7-A7A5-774E-9B9B-8BADE3A67AF9}" type="parTrans" cxnId="{BC304C3E-C663-F449-B554-BC2EF198E3BC}">
      <dgm:prSet/>
      <dgm:spPr/>
      <dgm:t>
        <a:bodyPr/>
        <a:lstStyle/>
        <a:p>
          <a:endParaRPr lang="da-DK"/>
        </a:p>
      </dgm:t>
    </dgm:pt>
    <dgm:pt modelId="{E729EC9A-574E-A941-8B57-08BC5D75727C}" type="sibTrans" cxnId="{BC304C3E-C663-F449-B554-BC2EF198E3BC}">
      <dgm:prSet/>
      <dgm:spPr/>
      <dgm:t>
        <a:bodyPr/>
        <a:lstStyle/>
        <a:p>
          <a:endParaRPr lang="da-DK"/>
        </a:p>
      </dgm:t>
    </dgm:pt>
    <dgm:pt modelId="{04CBCF75-DDE6-754D-851B-08A7D14C2704}" type="pres">
      <dgm:prSet presAssocID="{B43D211C-7C7D-7546-984F-18092AFFDE2C}" presName="hierChild1" presStyleCnt="0">
        <dgm:presLayoutVars>
          <dgm:orgChart val="1"/>
          <dgm:chPref val="1"/>
          <dgm:dir/>
          <dgm:animOne val="branch"/>
          <dgm:animLvl val="lvl"/>
          <dgm:resizeHandles/>
        </dgm:presLayoutVars>
      </dgm:prSet>
      <dgm:spPr/>
      <dgm:t>
        <a:bodyPr/>
        <a:lstStyle/>
        <a:p>
          <a:endParaRPr lang="da-DK"/>
        </a:p>
      </dgm:t>
    </dgm:pt>
    <dgm:pt modelId="{1AADE215-392A-3748-AD24-DDC0678E7917}" type="pres">
      <dgm:prSet presAssocID="{B3688188-C4DF-0D42-9FFD-8CF955CFC733}" presName="hierRoot1" presStyleCnt="0">
        <dgm:presLayoutVars>
          <dgm:hierBranch val="init"/>
        </dgm:presLayoutVars>
      </dgm:prSet>
      <dgm:spPr/>
    </dgm:pt>
    <dgm:pt modelId="{5C4AA850-F9EF-794D-BB54-5B612AD86B4E}" type="pres">
      <dgm:prSet presAssocID="{B3688188-C4DF-0D42-9FFD-8CF955CFC733}" presName="rootComposite1" presStyleCnt="0"/>
      <dgm:spPr/>
    </dgm:pt>
    <dgm:pt modelId="{DCEC13FF-DFDC-8A4D-AF34-5800CC985268}" type="pres">
      <dgm:prSet presAssocID="{B3688188-C4DF-0D42-9FFD-8CF955CFC733}" presName="rootText1" presStyleLbl="node0" presStyleIdx="0" presStyleCnt="1">
        <dgm:presLayoutVars>
          <dgm:chPref val="3"/>
        </dgm:presLayoutVars>
      </dgm:prSet>
      <dgm:spPr/>
      <dgm:t>
        <a:bodyPr/>
        <a:lstStyle/>
        <a:p>
          <a:endParaRPr lang="da-DK"/>
        </a:p>
      </dgm:t>
    </dgm:pt>
    <dgm:pt modelId="{41B2BE6A-2193-854E-9B86-6A9FDB103E64}" type="pres">
      <dgm:prSet presAssocID="{B3688188-C4DF-0D42-9FFD-8CF955CFC733}" presName="rootConnector1" presStyleLbl="node1" presStyleIdx="0" presStyleCnt="0"/>
      <dgm:spPr/>
      <dgm:t>
        <a:bodyPr/>
        <a:lstStyle/>
        <a:p>
          <a:endParaRPr lang="da-DK"/>
        </a:p>
      </dgm:t>
    </dgm:pt>
    <dgm:pt modelId="{B57F89F1-B3D6-8740-B235-2E60277E4B34}" type="pres">
      <dgm:prSet presAssocID="{B3688188-C4DF-0D42-9FFD-8CF955CFC733}" presName="hierChild2" presStyleCnt="0"/>
      <dgm:spPr/>
    </dgm:pt>
    <dgm:pt modelId="{7DCE2BE7-F981-9D42-A947-FB2418CE841A}" type="pres">
      <dgm:prSet presAssocID="{7469F0E4-1E4A-BB4C-9626-F69A52ED83DF}" presName="Name37" presStyleLbl="parChTrans1D2" presStyleIdx="0" presStyleCnt="3"/>
      <dgm:spPr/>
      <dgm:t>
        <a:bodyPr/>
        <a:lstStyle/>
        <a:p>
          <a:endParaRPr lang="da-DK"/>
        </a:p>
      </dgm:t>
    </dgm:pt>
    <dgm:pt modelId="{D7E24136-3A13-564E-8E75-D904BC9BF969}" type="pres">
      <dgm:prSet presAssocID="{BC76E636-BFFC-F543-8093-A252E5501B63}" presName="hierRoot2" presStyleCnt="0">
        <dgm:presLayoutVars>
          <dgm:hierBranch val="init"/>
        </dgm:presLayoutVars>
      </dgm:prSet>
      <dgm:spPr/>
    </dgm:pt>
    <dgm:pt modelId="{042198B1-4A3E-874F-A995-2A20BCA04FB6}" type="pres">
      <dgm:prSet presAssocID="{BC76E636-BFFC-F543-8093-A252E5501B63}" presName="rootComposite" presStyleCnt="0"/>
      <dgm:spPr/>
    </dgm:pt>
    <dgm:pt modelId="{1DA889CC-B361-B347-A1E4-5B5DEEBB85C3}" type="pres">
      <dgm:prSet presAssocID="{BC76E636-BFFC-F543-8093-A252E5501B63}" presName="rootText" presStyleLbl="node2" presStyleIdx="0" presStyleCnt="3" custScaleY="281215" custLinFactNeighborY="4472">
        <dgm:presLayoutVars>
          <dgm:chPref val="3"/>
        </dgm:presLayoutVars>
      </dgm:prSet>
      <dgm:spPr/>
      <dgm:t>
        <a:bodyPr/>
        <a:lstStyle/>
        <a:p>
          <a:endParaRPr lang="da-DK"/>
        </a:p>
      </dgm:t>
    </dgm:pt>
    <dgm:pt modelId="{DD1B7DBF-8501-2347-BA1E-0862224C0D2A}" type="pres">
      <dgm:prSet presAssocID="{BC76E636-BFFC-F543-8093-A252E5501B63}" presName="rootConnector" presStyleLbl="node2" presStyleIdx="0" presStyleCnt="3"/>
      <dgm:spPr/>
      <dgm:t>
        <a:bodyPr/>
        <a:lstStyle/>
        <a:p>
          <a:endParaRPr lang="da-DK"/>
        </a:p>
      </dgm:t>
    </dgm:pt>
    <dgm:pt modelId="{BBBA7A8D-4008-7241-AA94-C2E0962E616D}" type="pres">
      <dgm:prSet presAssocID="{BC76E636-BFFC-F543-8093-A252E5501B63}" presName="hierChild4" presStyleCnt="0"/>
      <dgm:spPr/>
    </dgm:pt>
    <dgm:pt modelId="{6E903400-1CBD-D74E-B7ED-3EC2EF27B15B}" type="pres">
      <dgm:prSet presAssocID="{BC76E636-BFFC-F543-8093-A252E5501B63}" presName="hierChild5" presStyleCnt="0"/>
      <dgm:spPr/>
    </dgm:pt>
    <dgm:pt modelId="{0A57CD30-D051-274A-B679-D6E95C8E2B2F}" type="pres">
      <dgm:prSet presAssocID="{1B79C314-F74F-1745-A272-17E6F29AA97D}" presName="Name37" presStyleLbl="parChTrans1D2" presStyleIdx="1" presStyleCnt="3"/>
      <dgm:spPr/>
      <dgm:t>
        <a:bodyPr/>
        <a:lstStyle/>
        <a:p>
          <a:endParaRPr lang="da-DK"/>
        </a:p>
      </dgm:t>
    </dgm:pt>
    <dgm:pt modelId="{8E269B2F-5309-7C44-87C4-D926158F68DC}" type="pres">
      <dgm:prSet presAssocID="{E4B7220E-D012-2240-8CD0-25BD61609E0A}" presName="hierRoot2" presStyleCnt="0">
        <dgm:presLayoutVars>
          <dgm:hierBranch val="init"/>
        </dgm:presLayoutVars>
      </dgm:prSet>
      <dgm:spPr/>
    </dgm:pt>
    <dgm:pt modelId="{3226259C-6645-B64C-9B52-07981EE3BE7C}" type="pres">
      <dgm:prSet presAssocID="{E4B7220E-D012-2240-8CD0-25BD61609E0A}" presName="rootComposite" presStyleCnt="0"/>
      <dgm:spPr/>
    </dgm:pt>
    <dgm:pt modelId="{4D6D9F80-06C5-8340-A0A8-4B28CD7B3D0A}" type="pres">
      <dgm:prSet presAssocID="{E4B7220E-D012-2240-8CD0-25BD61609E0A}" presName="rootText" presStyleLbl="node2" presStyleIdx="1" presStyleCnt="3" custScaleY="185209">
        <dgm:presLayoutVars>
          <dgm:chPref val="3"/>
        </dgm:presLayoutVars>
      </dgm:prSet>
      <dgm:spPr/>
      <dgm:t>
        <a:bodyPr/>
        <a:lstStyle/>
        <a:p>
          <a:endParaRPr lang="da-DK"/>
        </a:p>
      </dgm:t>
    </dgm:pt>
    <dgm:pt modelId="{882EA741-3903-814A-99B7-87476FF1DEC1}" type="pres">
      <dgm:prSet presAssocID="{E4B7220E-D012-2240-8CD0-25BD61609E0A}" presName="rootConnector" presStyleLbl="node2" presStyleIdx="1" presStyleCnt="3"/>
      <dgm:spPr/>
      <dgm:t>
        <a:bodyPr/>
        <a:lstStyle/>
        <a:p>
          <a:endParaRPr lang="da-DK"/>
        </a:p>
      </dgm:t>
    </dgm:pt>
    <dgm:pt modelId="{A810D79A-BE35-9249-8863-0E5912D66867}" type="pres">
      <dgm:prSet presAssocID="{E4B7220E-D012-2240-8CD0-25BD61609E0A}" presName="hierChild4" presStyleCnt="0"/>
      <dgm:spPr/>
    </dgm:pt>
    <dgm:pt modelId="{1D310889-7854-DA4E-AAA8-4B366C1E1354}" type="pres">
      <dgm:prSet presAssocID="{E4B7220E-D012-2240-8CD0-25BD61609E0A}" presName="hierChild5" presStyleCnt="0"/>
      <dgm:spPr/>
    </dgm:pt>
    <dgm:pt modelId="{1829AE92-8606-8F47-893D-DF41D1B450D2}" type="pres">
      <dgm:prSet presAssocID="{5B79DFE7-A7A5-774E-9B9B-8BADE3A67AF9}" presName="Name37" presStyleLbl="parChTrans1D2" presStyleIdx="2" presStyleCnt="3"/>
      <dgm:spPr/>
      <dgm:t>
        <a:bodyPr/>
        <a:lstStyle/>
        <a:p>
          <a:endParaRPr lang="da-DK"/>
        </a:p>
      </dgm:t>
    </dgm:pt>
    <dgm:pt modelId="{7A1DEF91-5B9E-2D4B-B35B-2AB530076267}" type="pres">
      <dgm:prSet presAssocID="{B1767D38-243F-7A48-81C7-180F553771A9}" presName="hierRoot2" presStyleCnt="0">
        <dgm:presLayoutVars>
          <dgm:hierBranch val="init"/>
        </dgm:presLayoutVars>
      </dgm:prSet>
      <dgm:spPr/>
    </dgm:pt>
    <dgm:pt modelId="{6EB6F4F1-C2D3-884E-91DF-1075C144B70B}" type="pres">
      <dgm:prSet presAssocID="{B1767D38-243F-7A48-81C7-180F553771A9}" presName="rootComposite" presStyleCnt="0"/>
      <dgm:spPr/>
    </dgm:pt>
    <dgm:pt modelId="{11471E6A-D692-BB46-A9BA-D3F851D04D86}" type="pres">
      <dgm:prSet presAssocID="{B1767D38-243F-7A48-81C7-180F553771A9}" presName="rootText" presStyleLbl="node2" presStyleIdx="2" presStyleCnt="3" custScaleY="261852">
        <dgm:presLayoutVars>
          <dgm:chPref val="3"/>
        </dgm:presLayoutVars>
      </dgm:prSet>
      <dgm:spPr/>
      <dgm:t>
        <a:bodyPr/>
        <a:lstStyle/>
        <a:p>
          <a:endParaRPr lang="da-DK"/>
        </a:p>
      </dgm:t>
    </dgm:pt>
    <dgm:pt modelId="{E9FAD9C4-859E-174C-BFFF-852ED8D80377}" type="pres">
      <dgm:prSet presAssocID="{B1767D38-243F-7A48-81C7-180F553771A9}" presName="rootConnector" presStyleLbl="node2" presStyleIdx="2" presStyleCnt="3"/>
      <dgm:spPr/>
      <dgm:t>
        <a:bodyPr/>
        <a:lstStyle/>
        <a:p>
          <a:endParaRPr lang="da-DK"/>
        </a:p>
      </dgm:t>
    </dgm:pt>
    <dgm:pt modelId="{D8A473DD-E15B-4F40-A85A-940FA3C67C04}" type="pres">
      <dgm:prSet presAssocID="{B1767D38-243F-7A48-81C7-180F553771A9}" presName="hierChild4" presStyleCnt="0"/>
      <dgm:spPr/>
    </dgm:pt>
    <dgm:pt modelId="{F38DA531-CD07-704A-9E53-5738FF1EEF84}" type="pres">
      <dgm:prSet presAssocID="{B1767D38-243F-7A48-81C7-180F553771A9}" presName="hierChild5" presStyleCnt="0"/>
      <dgm:spPr/>
    </dgm:pt>
    <dgm:pt modelId="{EF16366F-7C51-3541-B39C-3084917E26E4}" type="pres">
      <dgm:prSet presAssocID="{B3688188-C4DF-0D42-9FFD-8CF955CFC733}" presName="hierChild3" presStyleCnt="0"/>
      <dgm:spPr/>
    </dgm:pt>
  </dgm:ptLst>
  <dgm:cxnLst>
    <dgm:cxn modelId="{D9CC5EA5-8DC4-48B3-B1D9-06A120BFE147}" type="presOf" srcId="{B1767D38-243F-7A48-81C7-180F553771A9}" destId="{11471E6A-D692-BB46-A9BA-D3F851D04D86}" srcOrd="0" destOrd="0" presId="urn:microsoft.com/office/officeart/2005/8/layout/orgChart1"/>
    <dgm:cxn modelId="{B39719EC-8CEE-4FCA-97CC-F75E88FD233E}" type="presOf" srcId="{5B79DFE7-A7A5-774E-9B9B-8BADE3A67AF9}" destId="{1829AE92-8606-8F47-893D-DF41D1B450D2}" srcOrd="0" destOrd="0" presId="urn:microsoft.com/office/officeart/2005/8/layout/orgChart1"/>
    <dgm:cxn modelId="{73F06903-102F-4062-8698-36EA6AC680CA}" type="presOf" srcId="{E4B7220E-D012-2240-8CD0-25BD61609E0A}" destId="{4D6D9F80-06C5-8340-A0A8-4B28CD7B3D0A}" srcOrd="0" destOrd="0" presId="urn:microsoft.com/office/officeart/2005/8/layout/orgChart1"/>
    <dgm:cxn modelId="{BCBFA8DD-262C-40AE-9850-E724E3201C29}" type="presOf" srcId="{1B79C314-F74F-1745-A272-17E6F29AA97D}" destId="{0A57CD30-D051-274A-B679-D6E95C8E2B2F}" srcOrd="0" destOrd="0" presId="urn:microsoft.com/office/officeart/2005/8/layout/orgChart1"/>
    <dgm:cxn modelId="{96848EE6-7F3E-444A-B93C-CE68BA66DEDC}" type="presOf" srcId="{BC76E636-BFFC-F543-8093-A252E5501B63}" destId="{1DA889CC-B361-B347-A1E4-5B5DEEBB85C3}" srcOrd="0" destOrd="0" presId="urn:microsoft.com/office/officeart/2005/8/layout/orgChart1"/>
    <dgm:cxn modelId="{2BB2B0F9-0CAA-411F-A713-8E3AB5FBA00D}" type="presOf" srcId="{B43D211C-7C7D-7546-984F-18092AFFDE2C}" destId="{04CBCF75-DDE6-754D-851B-08A7D14C2704}" srcOrd="0" destOrd="0" presId="urn:microsoft.com/office/officeart/2005/8/layout/orgChart1"/>
    <dgm:cxn modelId="{2366CDA5-CBD1-4CE7-B430-CCB29CEE2A73}" type="presOf" srcId="{B3688188-C4DF-0D42-9FFD-8CF955CFC733}" destId="{41B2BE6A-2193-854E-9B86-6A9FDB103E64}" srcOrd="1" destOrd="0" presId="urn:microsoft.com/office/officeart/2005/8/layout/orgChart1"/>
    <dgm:cxn modelId="{EC226DB3-8D98-40BD-940F-18C42C99589A}" type="presOf" srcId="{B3688188-C4DF-0D42-9FFD-8CF955CFC733}" destId="{DCEC13FF-DFDC-8A4D-AF34-5800CC985268}" srcOrd="0" destOrd="0" presId="urn:microsoft.com/office/officeart/2005/8/layout/orgChart1"/>
    <dgm:cxn modelId="{BC304C3E-C663-F449-B554-BC2EF198E3BC}" srcId="{B3688188-C4DF-0D42-9FFD-8CF955CFC733}" destId="{B1767D38-243F-7A48-81C7-180F553771A9}" srcOrd="2" destOrd="0" parTransId="{5B79DFE7-A7A5-774E-9B9B-8BADE3A67AF9}" sibTransId="{E729EC9A-574E-A941-8B57-08BC5D75727C}"/>
    <dgm:cxn modelId="{EFA32ED8-444B-4341-9BED-0D82173A35D8}" type="presOf" srcId="{B1767D38-243F-7A48-81C7-180F553771A9}" destId="{E9FAD9C4-859E-174C-BFFF-852ED8D80377}" srcOrd="1" destOrd="0" presId="urn:microsoft.com/office/officeart/2005/8/layout/orgChart1"/>
    <dgm:cxn modelId="{88D50A44-8654-42B7-9043-6C49EF7520FA}" type="presOf" srcId="{7469F0E4-1E4A-BB4C-9626-F69A52ED83DF}" destId="{7DCE2BE7-F981-9D42-A947-FB2418CE841A}" srcOrd="0" destOrd="0" presId="urn:microsoft.com/office/officeart/2005/8/layout/orgChart1"/>
    <dgm:cxn modelId="{F9FD80C0-068B-1447-B8CE-9E970CB714C2}" srcId="{B3688188-C4DF-0D42-9FFD-8CF955CFC733}" destId="{E4B7220E-D012-2240-8CD0-25BD61609E0A}" srcOrd="1" destOrd="0" parTransId="{1B79C314-F74F-1745-A272-17E6F29AA97D}" sibTransId="{DBE4579D-6C8D-BF4D-A22F-3A0B0E179B2C}"/>
    <dgm:cxn modelId="{F2966BD1-1BF7-42B9-ACD2-C388FDA7ED4E}" type="presOf" srcId="{BC76E636-BFFC-F543-8093-A252E5501B63}" destId="{DD1B7DBF-8501-2347-BA1E-0862224C0D2A}" srcOrd="1" destOrd="0" presId="urn:microsoft.com/office/officeart/2005/8/layout/orgChart1"/>
    <dgm:cxn modelId="{E177A288-0D42-2D42-80A6-765647A0784F}" srcId="{B43D211C-7C7D-7546-984F-18092AFFDE2C}" destId="{B3688188-C4DF-0D42-9FFD-8CF955CFC733}" srcOrd="0" destOrd="0" parTransId="{4CF17B08-C7E1-794A-A441-6DC9F148C37F}" sibTransId="{6F085787-A405-9D43-88ED-2106FE4EA48A}"/>
    <dgm:cxn modelId="{71A0F7C3-7765-3D46-8BF1-E5243361C1EC}" srcId="{B3688188-C4DF-0D42-9FFD-8CF955CFC733}" destId="{BC76E636-BFFC-F543-8093-A252E5501B63}" srcOrd="0" destOrd="0" parTransId="{7469F0E4-1E4A-BB4C-9626-F69A52ED83DF}" sibTransId="{A282E352-20C0-F74F-9AF1-1EE71E1EF96E}"/>
    <dgm:cxn modelId="{4EA2484A-B1D3-4787-8A62-25B5A8A66F0D}" type="presOf" srcId="{E4B7220E-D012-2240-8CD0-25BD61609E0A}" destId="{882EA741-3903-814A-99B7-87476FF1DEC1}" srcOrd="1" destOrd="0" presId="urn:microsoft.com/office/officeart/2005/8/layout/orgChart1"/>
    <dgm:cxn modelId="{77ABBA3E-2525-4CC5-AB9B-0E505FD59670}" type="presParOf" srcId="{04CBCF75-DDE6-754D-851B-08A7D14C2704}" destId="{1AADE215-392A-3748-AD24-DDC0678E7917}" srcOrd="0" destOrd="0" presId="urn:microsoft.com/office/officeart/2005/8/layout/orgChart1"/>
    <dgm:cxn modelId="{5EC0BBAA-E17F-47D0-BCE6-A944C1071FA3}" type="presParOf" srcId="{1AADE215-392A-3748-AD24-DDC0678E7917}" destId="{5C4AA850-F9EF-794D-BB54-5B612AD86B4E}" srcOrd="0" destOrd="0" presId="urn:microsoft.com/office/officeart/2005/8/layout/orgChart1"/>
    <dgm:cxn modelId="{69F360E5-2923-4D43-A6C0-D8C0BD247ED4}" type="presParOf" srcId="{5C4AA850-F9EF-794D-BB54-5B612AD86B4E}" destId="{DCEC13FF-DFDC-8A4D-AF34-5800CC985268}" srcOrd="0" destOrd="0" presId="urn:microsoft.com/office/officeart/2005/8/layout/orgChart1"/>
    <dgm:cxn modelId="{EE712FAC-5F35-4931-8B97-2F7B1F19FE66}" type="presParOf" srcId="{5C4AA850-F9EF-794D-BB54-5B612AD86B4E}" destId="{41B2BE6A-2193-854E-9B86-6A9FDB103E64}" srcOrd="1" destOrd="0" presId="urn:microsoft.com/office/officeart/2005/8/layout/orgChart1"/>
    <dgm:cxn modelId="{73C3B482-F36E-4EF6-B9C2-18AB544D741E}" type="presParOf" srcId="{1AADE215-392A-3748-AD24-DDC0678E7917}" destId="{B57F89F1-B3D6-8740-B235-2E60277E4B34}" srcOrd="1" destOrd="0" presId="urn:microsoft.com/office/officeart/2005/8/layout/orgChart1"/>
    <dgm:cxn modelId="{8DDA723E-581F-4DD6-ABC0-F30EE7A7A4D4}" type="presParOf" srcId="{B57F89F1-B3D6-8740-B235-2E60277E4B34}" destId="{7DCE2BE7-F981-9D42-A947-FB2418CE841A}" srcOrd="0" destOrd="0" presId="urn:microsoft.com/office/officeart/2005/8/layout/orgChart1"/>
    <dgm:cxn modelId="{589FC588-17BD-4A43-9D01-5A1AA0456040}" type="presParOf" srcId="{B57F89F1-B3D6-8740-B235-2E60277E4B34}" destId="{D7E24136-3A13-564E-8E75-D904BC9BF969}" srcOrd="1" destOrd="0" presId="urn:microsoft.com/office/officeart/2005/8/layout/orgChart1"/>
    <dgm:cxn modelId="{A1C25313-55AF-40FE-B341-25890E7E05D2}" type="presParOf" srcId="{D7E24136-3A13-564E-8E75-D904BC9BF969}" destId="{042198B1-4A3E-874F-A995-2A20BCA04FB6}" srcOrd="0" destOrd="0" presId="urn:microsoft.com/office/officeart/2005/8/layout/orgChart1"/>
    <dgm:cxn modelId="{CD657CE7-CD07-4758-8BA8-15B198A05C46}" type="presParOf" srcId="{042198B1-4A3E-874F-A995-2A20BCA04FB6}" destId="{1DA889CC-B361-B347-A1E4-5B5DEEBB85C3}" srcOrd="0" destOrd="0" presId="urn:microsoft.com/office/officeart/2005/8/layout/orgChart1"/>
    <dgm:cxn modelId="{F6A0A818-133A-417D-9FE9-D0F1FE77AB26}" type="presParOf" srcId="{042198B1-4A3E-874F-A995-2A20BCA04FB6}" destId="{DD1B7DBF-8501-2347-BA1E-0862224C0D2A}" srcOrd="1" destOrd="0" presId="urn:microsoft.com/office/officeart/2005/8/layout/orgChart1"/>
    <dgm:cxn modelId="{572DA631-9571-48EE-A0F5-9D99CB98B8AD}" type="presParOf" srcId="{D7E24136-3A13-564E-8E75-D904BC9BF969}" destId="{BBBA7A8D-4008-7241-AA94-C2E0962E616D}" srcOrd="1" destOrd="0" presId="urn:microsoft.com/office/officeart/2005/8/layout/orgChart1"/>
    <dgm:cxn modelId="{36C2477C-5110-46A7-8E15-31D93F6146A7}" type="presParOf" srcId="{D7E24136-3A13-564E-8E75-D904BC9BF969}" destId="{6E903400-1CBD-D74E-B7ED-3EC2EF27B15B}" srcOrd="2" destOrd="0" presId="urn:microsoft.com/office/officeart/2005/8/layout/orgChart1"/>
    <dgm:cxn modelId="{B820A50A-D8D5-46ED-A4FA-4FBC52F2C922}" type="presParOf" srcId="{B57F89F1-B3D6-8740-B235-2E60277E4B34}" destId="{0A57CD30-D051-274A-B679-D6E95C8E2B2F}" srcOrd="2" destOrd="0" presId="urn:microsoft.com/office/officeart/2005/8/layout/orgChart1"/>
    <dgm:cxn modelId="{E4516D01-0396-48BA-8FF2-1BAFD8C1F90F}" type="presParOf" srcId="{B57F89F1-B3D6-8740-B235-2E60277E4B34}" destId="{8E269B2F-5309-7C44-87C4-D926158F68DC}" srcOrd="3" destOrd="0" presId="urn:microsoft.com/office/officeart/2005/8/layout/orgChart1"/>
    <dgm:cxn modelId="{78F1D9E5-65AE-4BE4-8D90-A9DD79AC4AC9}" type="presParOf" srcId="{8E269B2F-5309-7C44-87C4-D926158F68DC}" destId="{3226259C-6645-B64C-9B52-07981EE3BE7C}" srcOrd="0" destOrd="0" presId="urn:microsoft.com/office/officeart/2005/8/layout/orgChart1"/>
    <dgm:cxn modelId="{74D3615D-1EA6-4447-81DC-D97D9F83A471}" type="presParOf" srcId="{3226259C-6645-B64C-9B52-07981EE3BE7C}" destId="{4D6D9F80-06C5-8340-A0A8-4B28CD7B3D0A}" srcOrd="0" destOrd="0" presId="urn:microsoft.com/office/officeart/2005/8/layout/orgChart1"/>
    <dgm:cxn modelId="{81B564FF-5353-4840-BCBC-C9AE3C0B7CD7}" type="presParOf" srcId="{3226259C-6645-B64C-9B52-07981EE3BE7C}" destId="{882EA741-3903-814A-99B7-87476FF1DEC1}" srcOrd="1" destOrd="0" presId="urn:microsoft.com/office/officeart/2005/8/layout/orgChart1"/>
    <dgm:cxn modelId="{462254A0-A0EE-49AF-84E0-555D7B63A90C}" type="presParOf" srcId="{8E269B2F-5309-7C44-87C4-D926158F68DC}" destId="{A810D79A-BE35-9249-8863-0E5912D66867}" srcOrd="1" destOrd="0" presId="urn:microsoft.com/office/officeart/2005/8/layout/orgChart1"/>
    <dgm:cxn modelId="{F3F39F55-84D0-446E-9FFF-DFEE7B199A24}" type="presParOf" srcId="{8E269B2F-5309-7C44-87C4-D926158F68DC}" destId="{1D310889-7854-DA4E-AAA8-4B366C1E1354}" srcOrd="2" destOrd="0" presId="urn:microsoft.com/office/officeart/2005/8/layout/orgChart1"/>
    <dgm:cxn modelId="{D83FE14C-FE15-4E8D-BC35-0413C3BE8450}" type="presParOf" srcId="{B57F89F1-B3D6-8740-B235-2E60277E4B34}" destId="{1829AE92-8606-8F47-893D-DF41D1B450D2}" srcOrd="4" destOrd="0" presId="urn:microsoft.com/office/officeart/2005/8/layout/orgChart1"/>
    <dgm:cxn modelId="{FEE536FF-EFFD-41F9-BD83-C35D91284FBB}" type="presParOf" srcId="{B57F89F1-B3D6-8740-B235-2E60277E4B34}" destId="{7A1DEF91-5B9E-2D4B-B35B-2AB530076267}" srcOrd="5" destOrd="0" presId="urn:microsoft.com/office/officeart/2005/8/layout/orgChart1"/>
    <dgm:cxn modelId="{D300A075-5016-4E27-9CB0-8E33D44D9051}" type="presParOf" srcId="{7A1DEF91-5B9E-2D4B-B35B-2AB530076267}" destId="{6EB6F4F1-C2D3-884E-91DF-1075C144B70B}" srcOrd="0" destOrd="0" presId="urn:microsoft.com/office/officeart/2005/8/layout/orgChart1"/>
    <dgm:cxn modelId="{FF11C219-5AF7-4895-B90B-1E4E5C76734E}" type="presParOf" srcId="{6EB6F4F1-C2D3-884E-91DF-1075C144B70B}" destId="{11471E6A-D692-BB46-A9BA-D3F851D04D86}" srcOrd="0" destOrd="0" presId="urn:microsoft.com/office/officeart/2005/8/layout/orgChart1"/>
    <dgm:cxn modelId="{2C0EAABF-6A70-4FB4-A732-BE91F3BC158F}" type="presParOf" srcId="{6EB6F4F1-C2D3-884E-91DF-1075C144B70B}" destId="{E9FAD9C4-859E-174C-BFFF-852ED8D80377}" srcOrd="1" destOrd="0" presId="urn:microsoft.com/office/officeart/2005/8/layout/orgChart1"/>
    <dgm:cxn modelId="{2A692CF8-8B58-47FF-AB4E-D85EA1B70185}" type="presParOf" srcId="{7A1DEF91-5B9E-2D4B-B35B-2AB530076267}" destId="{D8A473DD-E15B-4F40-A85A-940FA3C67C04}" srcOrd="1" destOrd="0" presId="urn:microsoft.com/office/officeart/2005/8/layout/orgChart1"/>
    <dgm:cxn modelId="{0F29E18D-8ED3-4946-A9A1-76B210BB0238}" type="presParOf" srcId="{7A1DEF91-5B9E-2D4B-B35B-2AB530076267}" destId="{F38DA531-CD07-704A-9E53-5738FF1EEF84}" srcOrd="2" destOrd="0" presId="urn:microsoft.com/office/officeart/2005/8/layout/orgChart1"/>
    <dgm:cxn modelId="{F91B55FC-143C-41B1-B261-3A0855A3448B}" type="presParOf" srcId="{1AADE215-392A-3748-AD24-DDC0678E7917}" destId="{EF16366F-7C51-3541-B39C-3084917E26E4}" srcOrd="2" destOrd="0" presId="urn:microsoft.com/office/officeart/2005/8/layout/orgChar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21704D-632B-9A4B-BC3A-E8A00F4488E4}">
      <dsp:nvSpPr>
        <dsp:cNvPr id="0" name=""/>
        <dsp:cNvSpPr/>
      </dsp:nvSpPr>
      <dsp:spPr>
        <a:xfrm>
          <a:off x="2613663" y="119088"/>
          <a:ext cx="2049993" cy="2052626"/>
        </a:xfrm>
        <a:prstGeom prst="ellipse">
          <a:avLst/>
        </a:prstGeom>
        <a:gradFill rotWithShape="0">
          <a:gsLst>
            <a:gs pos="0">
              <a:schemeClr val="accent1">
                <a:alpha val="50000"/>
                <a:hueOff val="0"/>
                <a:satOff val="0"/>
                <a:lumOff val="0"/>
                <a:alphaOff val="0"/>
                <a:satMod val="103000"/>
                <a:lumMod val="102000"/>
                <a:tint val="94000"/>
              </a:schemeClr>
            </a:gs>
            <a:gs pos="50000">
              <a:schemeClr val="accent1">
                <a:alpha val="50000"/>
                <a:hueOff val="0"/>
                <a:satOff val="0"/>
                <a:lumOff val="0"/>
                <a:alphaOff val="0"/>
                <a:satMod val="110000"/>
                <a:lumMod val="100000"/>
                <a:shade val="100000"/>
              </a:schemeClr>
            </a:gs>
            <a:gs pos="100000">
              <a:schemeClr val="accent1">
                <a:alpha val="5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452902" tIns="15240" rIns="452902" bIns="15240" numCol="1" spcCol="1270" anchor="ctr" anchorCtr="0">
          <a:noAutofit/>
        </a:bodyPr>
        <a:lstStyle/>
        <a:p>
          <a:pPr lvl="0" algn="ctr" defTabSz="533400">
            <a:lnSpc>
              <a:spcPct val="90000"/>
            </a:lnSpc>
            <a:spcBef>
              <a:spcPct val="0"/>
            </a:spcBef>
            <a:spcAft>
              <a:spcPct val="35000"/>
            </a:spcAft>
          </a:pPr>
          <a:r>
            <a:rPr lang="da-DK" sz="1200" kern="1200" smtClean="0"/>
            <a:t>Alkohol</a:t>
          </a:r>
          <a:endParaRPr lang="da-DK" sz="1200" kern="1200" dirty="0"/>
        </a:p>
      </dsp:txBody>
      <dsp:txXfrm>
        <a:off x="2913878" y="419688"/>
        <a:ext cx="1449563" cy="1451426"/>
      </dsp:txXfrm>
    </dsp:sp>
    <dsp:sp modelId="{2ED5B051-69FC-B249-A6DB-281627F08FFA}">
      <dsp:nvSpPr>
        <dsp:cNvPr id="0" name=""/>
        <dsp:cNvSpPr/>
      </dsp:nvSpPr>
      <dsp:spPr>
        <a:xfrm>
          <a:off x="311202" y="1147911"/>
          <a:ext cx="1986543" cy="2001685"/>
        </a:xfrm>
        <a:prstGeom prst="ellipse">
          <a:avLst/>
        </a:prstGeom>
        <a:gradFill rotWithShape="0">
          <a:gsLst>
            <a:gs pos="0">
              <a:schemeClr val="accent1">
                <a:alpha val="50000"/>
                <a:hueOff val="0"/>
                <a:satOff val="0"/>
                <a:lumOff val="0"/>
                <a:alphaOff val="0"/>
                <a:satMod val="103000"/>
                <a:lumMod val="102000"/>
                <a:tint val="94000"/>
              </a:schemeClr>
            </a:gs>
            <a:gs pos="50000">
              <a:schemeClr val="accent1">
                <a:alpha val="50000"/>
                <a:hueOff val="0"/>
                <a:satOff val="0"/>
                <a:lumOff val="0"/>
                <a:alphaOff val="0"/>
                <a:satMod val="110000"/>
                <a:lumMod val="100000"/>
                <a:shade val="100000"/>
              </a:schemeClr>
            </a:gs>
            <a:gs pos="100000">
              <a:schemeClr val="accent1">
                <a:alpha val="5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452902" tIns="15240" rIns="452902" bIns="15240" numCol="1" spcCol="1270" anchor="ctr" anchorCtr="0">
          <a:noAutofit/>
        </a:bodyPr>
        <a:lstStyle/>
        <a:p>
          <a:pPr lvl="0" algn="ctr" defTabSz="533400">
            <a:lnSpc>
              <a:spcPct val="90000"/>
            </a:lnSpc>
            <a:spcBef>
              <a:spcPct val="0"/>
            </a:spcBef>
            <a:spcAft>
              <a:spcPct val="35000"/>
            </a:spcAft>
          </a:pPr>
          <a:r>
            <a:rPr lang="da-DK" sz="1200" kern="1200" dirty="0" smtClean="0"/>
            <a:t>Psykisk helbred</a:t>
          </a:r>
          <a:endParaRPr lang="da-DK" sz="1200" kern="1200" dirty="0"/>
        </a:p>
      </dsp:txBody>
      <dsp:txXfrm>
        <a:off x="602124" y="1441051"/>
        <a:ext cx="1404699" cy="1415405"/>
      </dsp:txXfrm>
    </dsp:sp>
    <dsp:sp modelId="{DD89A202-020B-3B49-AB42-D496A078542A}">
      <dsp:nvSpPr>
        <dsp:cNvPr id="0" name=""/>
        <dsp:cNvSpPr/>
      </dsp:nvSpPr>
      <dsp:spPr>
        <a:xfrm>
          <a:off x="4993021" y="231587"/>
          <a:ext cx="2035838" cy="2053943"/>
        </a:xfrm>
        <a:prstGeom prst="ellipse">
          <a:avLst/>
        </a:prstGeom>
        <a:gradFill rotWithShape="0">
          <a:gsLst>
            <a:gs pos="0">
              <a:schemeClr val="accent1">
                <a:alpha val="50000"/>
                <a:hueOff val="0"/>
                <a:satOff val="0"/>
                <a:lumOff val="0"/>
                <a:alphaOff val="0"/>
                <a:satMod val="103000"/>
                <a:lumMod val="102000"/>
                <a:tint val="94000"/>
              </a:schemeClr>
            </a:gs>
            <a:gs pos="50000">
              <a:schemeClr val="accent1">
                <a:alpha val="50000"/>
                <a:hueOff val="0"/>
                <a:satOff val="0"/>
                <a:lumOff val="0"/>
                <a:alphaOff val="0"/>
                <a:satMod val="110000"/>
                <a:lumMod val="100000"/>
                <a:shade val="100000"/>
              </a:schemeClr>
            </a:gs>
            <a:gs pos="100000">
              <a:schemeClr val="accent1">
                <a:alpha val="5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452902" tIns="15240" rIns="452902" bIns="15240" numCol="1" spcCol="1270" anchor="ctr" anchorCtr="0">
          <a:noAutofit/>
        </a:bodyPr>
        <a:lstStyle/>
        <a:p>
          <a:pPr lvl="0" algn="ctr" defTabSz="533400">
            <a:lnSpc>
              <a:spcPct val="90000"/>
            </a:lnSpc>
            <a:spcBef>
              <a:spcPct val="0"/>
            </a:spcBef>
            <a:spcAft>
              <a:spcPct val="35000"/>
            </a:spcAft>
          </a:pPr>
          <a:r>
            <a:rPr lang="da-DK" sz="1200" kern="1200" dirty="0" smtClean="0"/>
            <a:t>Fysisk helbred</a:t>
          </a:r>
          <a:endParaRPr lang="da-DK" sz="1200" kern="1200" dirty="0"/>
        </a:p>
      </dsp:txBody>
      <dsp:txXfrm>
        <a:off x="5291163" y="532380"/>
        <a:ext cx="1439554" cy="1452357"/>
      </dsp:txXfrm>
    </dsp:sp>
    <dsp:sp modelId="{9B5DE20B-959A-D64F-965D-0F2C057D681E}">
      <dsp:nvSpPr>
        <dsp:cNvPr id="0" name=""/>
        <dsp:cNvSpPr/>
      </dsp:nvSpPr>
      <dsp:spPr>
        <a:xfrm>
          <a:off x="2252219" y="2463783"/>
          <a:ext cx="2086450" cy="1944654"/>
        </a:xfrm>
        <a:prstGeom prst="ellipse">
          <a:avLst/>
        </a:prstGeom>
        <a:gradFill rotWithShape="0">
          <a:gsLst>
            <a:gs pos="0">
              <a:schemeClr val="accent1">
                <a:alpha val="50000"/>
                <a:hueOff val="0"/>
                <a:satOff val="0"/>
                <a:lumOff val="0"/>
                <a:alphaOff val="0"/>
                <a:satMod val="103000"/>
                <a:lumMod val="102000"/>
                <a:tint val="94000"/>
              </a:schemeClr>
            </a:gs>
            <a:gs pos="50000">
              <a:schemeClr val="accent1">
                <a:alpha val="50000"/>
                <a:hueOff val="0"/>
                <a:satOff val="0"/>
                <a:lumOff val="0"/>
                <a:alphaOff val="0"/>
                <a:satMod val="110000"/>
                <a:lumMod val="100000"/>
                <a:shade val="100000"/>
              </a:schemeClr>
            </a:gs>
            <a:gs pos="100000">
              <a:schemeClr val="accent1">
                <a:alpha val="5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452902" tIns="15240" rIns="452902" bIns="15240" numCol="1" spcCol="1270" anchor="ctr" anchorCtr="0">
          <a:noAutofit/>
        </a:bodyPr>
        <a:lstStyle/>
        <a:p>
          <a:pPr lvl="0" algn="ctr" defTabSz="533400">
            <a:lnSpc>
              <a:spcPct val="90000"/>
            </a:lnSpc>
            <a:spcBef>
              <a:spcPct val="0"/>
            </a:spcBef>
            <a:spcAft>
              <a:spcPct val="35000"/>
            </a:spcAft>
          </a:pPr>
          <a:r>
            <a:rPr lang="da-DK" sz="1200" kern="1200" dirty="0" smtClean="0"/>
            <a:t>Socialt liv</a:t>
          </a:r>
          <a:endParaRPr lang="da-DK" sz="1200" kern="1200" dirty="0"/>
        </a:p>
      </dsp:txBody>
      <dsp:txXfrm>
        <a:off x="2557773" y="2748571"/>
        <a:ext cx="1475342" cy="1375078"/>
      </dsp:txXfrm>
    </dsp:sp>
    <dsp:sp modelId="{D28AF90F-672C-3343-A81A-2785E79B4BD8}">
      <dsp:nvSpPr>
        <dsp:cNvPr id="0" name=""/>
        <dsp:cNvSpPr/>
      </dsp:nvSpPr>
      <dsp:spPr>
        <a:xfrm>
          <a:off x="4673943" y="2527233"/>
          <a:ext cx="1955435" cy="1909760"/>
        </a:xfrm>
        <a:prstGeom prst="ellipse">
          <a:avLst/>
        </a:prstGeom>
        <a:gradFill rotWithShape="0">
          <a:gsLst>
            <a:gs pos="0">
              <a:schemeClr val="accent1">
                <a:alpha val="50000"/>
                <a:hueOff val="0"/>
                <a:satOff val="0"/>
                <a:lumOff val="0"/>
                <a:alphaOff val="0"/>
                <a:satMod val="103000"/>
                <a:lumMod val="102000"/>
                <a:tint val="94000"/>
              </a:schemeClr>
            </a:gs>
            <a:gs pos="50000">
              <a:schemeClr val="accent1">
                <a:alpha val="50000"/>
                <a:hueOff val="0"/>
                <a:satOff val="0"/>
                <a:lumOff val="0"/>
                <a:alphaOff val="0"/>
                <a:satMod val="110000"/>
                <a:lumMod val="100000"/>
                <a:shade val="100000"/>
              </a:schemeClr>
            </a:gs>
            <a:gs pos="100000">
              <a:schemeClr val="accent1">
                <a:alpha val="5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452902" tIns="15240" rIns="452902" bIns="15240" numCol="1" spcCol="1270" anchor="ctr" anchorCtr="0">
          <a:noAutofit/>
        </a:bodyPr>
        <a:lstStyle/>
        <a:p>
          <a:pPr lvl="0" algn="ctr" defTabSz="533400">
            <a:lnSpc>
              <a:spcPct val="90000"/>
            </a:lnSpc>
            <a:spcBef>
              <a:spcPct val="0"/>
            </a:spcBef>
            <a:spcAft>
              <a:spcPct val="35000"/>
            </a:spcAft>
          </a:pPr>
          <a:endParaRPr lang="da-DK" sz="1200" kern="1200"/>
        </a:p>
      </dsp:txBody>
      <dsp:txXfrm>
        <a:off x="4960310" y="2806911"/>
        <a:ext cx="1382701" cy="135040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E1FC1C-17E5-7D44-BE17-57A3F887961C}">
      <dsp:nvSpPr>
        <dsp:cNvPr id="0" name=""/>
        <dsp:cNvSpPr/>
      </dsp:nvSpPr>
      <dsp:spPr>
        <a:xfrm>
          <a:off x="1984" y="1332479"/>
          <a:ext cx="3722005" cy="1861002"/>
        </a:xfrm>
        <a:prstGeom prst="rect">
          <a:avLst/>
        </a:prstGeom>
        <a:solidFill>
          <a:srgbClr val="FF0000"/>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da-DK" sz="2400" b="1" kern="1200" dirty="0" smtClean="0"/>
            <a:t>De forberedende forandringsudsagn:</a:t>
          </a:r>
        </a:p>
        <a:p>
          <a:pPr lvl="0" algn="ctr" defTabSz="1066800">
            <a:lnSpc>
              <a:spcPct val="90000"/>
            </a:lnSpc>
            <a:spcBef>
              <a:spcPct val="0"/>
            </a:spcBef>
            <a:spcAft>
              <a:spcPct val="35000"/>
            </a:spcAft>
          </a:pPr>
          <a:r>
            <a:rPr lang="da-DK" sz="2400" kern="1200" dirty="0" smtClean="0"/>
            <a:t>ønske, evne, grunde og nødvendighed (overvejelses- og forberedelsesstadiet)</a:t>
          </a:r>
          <a:endParaRPr lang="da-DK" sz="2400" kern="1200" dirty="0"/>
        </a:p>
      </dsp:txBody>
      <dsp:txXfrm>
        <a:off x="1984" y="1332479"/>
        <a:ext cx="3722005" cy="1861002"/>
      </dsp:txXfrm>
    </dsp:sp>
    <dsp:sp modelId="{4DF2B185-0B9D-A344-8B5F-555F46AE42CB}">
      <dsp:nvSpPr>
        <dsp:cNvPr id="0" name=""/>
        <dsp:cNvSpPr/>
      </dsp:nvSpPr>
      <dsp:spPr>
        <a:xfrm>
          <a:off x="4505610" y="1332479"/>
          <a:ext cx="3722005" cy="1861002"/>
        </a:xfrm>
        <a:prstGeom prst="rect">
          <a:avLst/>
        </a:prstGeom>
        <a:solidFill>
          <a:srgbClr val="FF0000"/>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da-DK" sz="2400" b="1" kern="1200" dirty="0" smtClean="0"/>
            <a:t>De mobiliserende forandringsudsagn:</a:t>
          </a:r>
        </a:p>
        <a:p>
          <a:pPr lvl="0" algn="ctr" defTabSz="1066800">
            <a:lnSpc>
              <a:spcPct val="90000"/>
            </a:lnSpc>
            <a:spcBef>
              <a:spcPct val="0"/>
            </a:spcBef>
            <a:spcAft>
              <a:spcPct val="35000"/>
            </a:spcAft>
          </a:pPr>
          <a:r>
            <a:rPr lang="da-DK" sz="2400" kern="1200" dirty="0" smtClean="0"/>
            <a:t>forpligtelse, aktivering og tage konkrete skridt (Handlingsstadiet)</a:t>
          </a:r>
          <a:endParaRPr lang="da-DK" sz="2400" kern="1200" dirty="0"/>
        </a:p>
      </dsp:txBody>
      <dsp:txXfrm>
        <a:off x="4505610" y="1332479"/>
        <a:ext cx="3722005" cy="186100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E1AB11-21C5-6844-B4B4-C2BC43AD931D}">
      <dsp:nvSpPr>
        <dsp:cNvPr id="0" name=""/>
        <dsp:cNvSpPr/>
      </dsp:nvSpPr>
      <dsp:spPr>
        <a:xfrm>
          <a:off x="3829896" y="0"/>
          <a:ext cx="1094256" cy="627584"/>
        </a:xfrm>
        <a:prstGeom prst="trapezoid">
          <a:avLst>
            <a:gd name="adj" fmla="val 87180"/>
          </a:avLst>
        </a:prstGeom>
        <a:solidFill>
          <a:srgbClr val="FF0000"/>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endParaRPr lang="da-DK" sz="1200" kern="1200" dirty="0" smtClean="0">
            <a:solidFill>
              <a:srgbClr val="00B0F0"/>
            </a:solidFill>
          </a:endParaRPr>
        </a:p>
        <a:p>
          <a:pPr lvl="0" algn="ctr" defTabSz="533400">
            <a:lnSpc>
              <a:spcPct val="90000"/>
            </a:lnSpc>
            <a:spcBef>
              <a:spcPct val="0"/>
            </a:spcBef>
            <a:spcAft>
              <a:spcPct val="35000"/>
            </a:spcAft>
          </a:pPr>
          <a:r>
            <a:rPr lang="da-DK" sz="1600" kern="1200" dirty="0" smtClean="0">
              <a:solidFill>
                <a:srgbClr val="00B0F0"/>
              </a:solidFill>
            </a:rPr>
            <a:t>MI-ånd</a:t>
          </a:r>
          <a:endParaRPr lang="da-DK" sz="1600" kern="1200" dirty="0">
            <a:solidFill>
              <a:srgbClr val="00B0F0"/>
            </a:solidFill>
          </a:endParaRPr>
        </a:p>
      </dsp:txBody>
      <dsp:txXfrm>
        <a:off x="3829896" y="0"/>
        <a:ext cx="1094256" cy="627584"/>
      </dsp:txXfrm>
    </dsp:sp>
    <dsp:sp modelId="{E11E86E8-203D-F249-96DE-78647DA8EBAB}">
      <dsp:nvSpPr>
        <dsp:cNvPr id="0" name=""/>
        <dsp:cNvSpPr/>
      </dsp:nvSpPr>
      <dsp:spPr>
        <a:xfrm>
          <a:off x="3282768" y="627584"/>
          <a:ext cx="2188512" cy="627584"/>
        </a:xfrm>
        <a:prstGeom prst="trapezoid">
          <a:avLst>
            <a:gd name="adj" fmla="val 87180"/>
          </a:avLst>
        </a:prstGeom>
        <a:solidFill>
          <a:schemeClr val="accent2">
            <a:lumMod val="60000"/>
            <a:lumOff val="40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da-DK" sz="1600" kern="1200" dirty="0" smtClean="0">
              <a:solidFill>
                <a:srgbClr val="00B0F0"/>
              </a:solidFill>
            </a:rPr>
            <a:t>ÅBRO</a:t>
          </a:r>
          <a:endParaRPr lang="da-DK" sz="1600" kern="1200" dirty="0">
            <a:solidFill>
              <a:srgbClr val="00B0F0"/>
            </a:solidFill>
          </a:endParaRPr>
        </a:p>
      </dsp:txBody>
      <dsp:txXfrm>
        <a:off x="3665758" y="627584"/>
        <a:ext cx="1422533" cy="627584"/>
      </dsp:txXfrm>
    </dsp:sp>
    <dsp:sp modelId="{7E8DB3AD-864B-A74D-BF27-3C4B9291B41A}">
      <dsp:nvSpPr>
        <dsp:cNvPr id="0" name=""/>
        <dsp:cNvSpPr/>
      </dsp:nvSpPr>
      <dsp:spPr>
        <a:xfrm>
          <a:off x="2735640" y="1255169"/>
          <a:ext cx="3282768" cy="627584"/>
        </a:xfrm>
        <a:prstGeom prst="trapezoid">
          <a:avLst>
            <a:gd name="adj" fmla="val 87180"/>
          </a:avLst>
        </a:prstGeom>
        <a:solidFill>
          <a:schemeClr val="accent6">
            <a:lumMod val="20000"/>
            <a:lumOff val="80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da-DK" sz="1600" kern="1200" dirty="0" smtClean="0">
              <a:solidFill>
                <a:srgbClr val="00B0F0"/>
              </a:solidFill>
            </a:rPr>
            <a:t>At genkende forandringsudsagn</a:t>
          </a:r>
          <a:endParaRPr lang="da-DK" sz="1600" kern="1200" dirty="0">
            <a:solidFill>
              <a:srgbClr val="00B0F0"/>
            </a:solidFill>
          </a:endParaRPr>
        </a:p>
      </dsp:txBody>
      <dsp:txXfrm>
        <a:off x="3310125" y="1255169"/>
        <a:ext cx="2133799" cy="627584"/>
      </dsp:txXfrm>
    </dsp:sp>
    <dsp:sp modelId="{6538EBD0-CA96-FB4D-8214-9763B553A3B4}">
      <dsp:nvSpPr>
        <dsp:cNvPr id="0" name=""/>
        <dsp:cNvSpPr/>
      </dsp:nvSpPr>
      <dsp:spPr>
        <a:xfrm>
          <a:off x="2188512" y="1882754"/>
          <a:ext cx="4377025" cy="627584"/>
        </a:xfrm>
        <a:prstGeom prst="trapezoid">
          <a:avLst>
            <a:gd name="adj" fmla="val 87180"/>
          </a:avLst>
        </a:prstGeom>
        <a:solidFill>
          <a:schemeClr val="accent3">
            <a:lumMod val="20000"/>
            <a:lumOff val="80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da-DK" sz="1800" kern="1200" dirty="0" smtClean="0">
              <a:solidFill>
                <a:srgbClr val="00B0F0"/>
              </a:solidFill>
            </a:rPr>
            <a:t>At fremme og styrke forandringsudsagn</a:t>
          </a:r>
          <a:endParaRPr lang="da-DK" sz="1800" kern="1200" dirty="0">
            <a:solidFill>
              <a:srgbClr val="00B0F0"/>
            </a:solidFill>
          </a:endParaRPr>
        </a:p>
      </dsp:txBody>
      <dsp:txXfrm>
        <a:off x="2954491" y="1882754"/>
        <a:ext cx="2845066" cy="627584"/>
      </dsp:txXfrm>
    </dsp:sp>
    <dsp:sp modelId="{8FDE73EA-094D-9346-9CCA-35433A55AE63}">
      <dsp:nvSpPr>
        <dsp:cNvPr id="0" name=""/>
        <dsp:cNvSpPr/>
      </dsp:nvSpPr>
      <dsp:spPr>
        <a:xfrm>
          <a:off x="1641384" y="2510338"/>
          <a:ext cx="5471281" cy="627584"/>
        </a:xfrm>
        <a:prstGeom prst="trapezoid">
          <a:avLst>
            <a:gd name="adj" fmla="val 87180"/>
          </a:avLst>
        </a:prstGeom>
        <a:solidFill>
          <a:schemeClr val="accent6">
            <a:lumMod val="40000"/>
            <a:lumOff val="60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da-DK" sz="1800" kern="1200" dirty="0" smtClean="0">
              <a:solidFill>
                <a:srgbClr val="00B0F0"/>
              </a:solidFill>
            </a:rPr>
            <a:t>At håndtere modstand</a:t>
          </a:r>
          <a:endParaRPr lang="da-DK" sz="1800" kern="1200" dirty="0">
            <a:solidFill>
              <a:srgbClr val="00B0F0"/>
            </a:solidFill>
          </a:endParaRPr>
        </a:p>
      </dsp:txBody>
      <dsp:txXfrm>
        <a:off x="2598858" y="2510338"/>
        <a:ext cx="3556332" cy="627584"/>
      </dsp:txXfrm>
    </dsp:sp>
    <dsp:sp modelId="{981B4BF4-CB54-AD4A-BB3B-2FC1CF76A65F}">
      <dsp:nvSpPr>
        <dsp:cNvPr id="0" name=""/>
        <dsp:cNvSpPr/>
      </dsp:nvSpPr>
      <dsp:spPr>
        <a:xfrm>
          <a:off x="1094256" y="3137923"/>
          <a:ext cx="6565537" cy="627584"/>
        </a:xfrm>
        <a:prstGeom prst="trapezoid">
          <a:avLst>
            <a:gd name="adj" fmla="val 87180"/>
          </a:avLst>
        </a:prstGeom>
        <a:solidFill>
          <a:schemeClr val="accent4">
            <a:lumMod val="60000"/>
            <a:lumOff val="40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da-DK" sz="1800" kern="1200" dirty="0" smtClean="0">
              <a:solidFill>
                <a:srgbClr val="00B0F0"/>
              </a:solidFill>
            </a:rPr>
            <a:t>At udvikle en plan for forandring </a:t>
          </a:r>
          <a:endParaRPr lang="da-DK" sz="1800" kern="1200" dirty="0">
            <a:solidFill>
              <a:srgbClr val="00B0F0"/>
            </a:solidFill>
          </a:endParaRPr>
        </a:p>
      </dsp:txBody>
      <dsp:txXfrm>
        <a:off x="2243225" y="3137923"/>
        <a:ext cx="4267599" cy="627584"/>
      </dsp:txXfrm>
    </dsp:sp>
    <dsp:sp modelId="{05CB502D-1209-1546-BC77-06D0FDD33C07}">
      <dsp:nvSpPr>
        <dsp:cNvPr id="0" name=""/>
        <dsp:cNvSpPr/>
      </dsp:nvSpPr>
      <dsp:spPr>
        <a:xfrm>
          <a:off x="547128" y="3765508"/>
          <a:ext cx="7659793" cy="627584"/>
        </a:xfrm>
        <a:prstGeom prst="trapezoid">
          <a:avLst>
            <a:gd name="adj" fmla="val 87180"/>
          </a:avLst>
        </a:prstGeom>
        <a:solidFill>
          <a:schemeClr val="accent1">
            <a:lumMod val="75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da-DK" sz="1800" kern="1200" dirty="0" smtClean="0">
              <a:solidFill>
                <a:srgbClr val="00B0F0"/>
              </a:solidFill>
            </a:rPr>
            <a:t>At styrke forpligtelse til forandring</a:t>
          </a:r>
          <a:endParaRPr lang="da-DK" sz="1800" kern="1200" dirty="0">
            <a:solidFill>
              <a:srgbClr val="00B0F0"/>
            </a:solidFill>
          </a:endParaRPr>
        </a:p>
      </dsp:txBody>
      <dsp:txXfrm>
        <a:off x="1887592" y="3765508"/>
        <a:ext cx="4978865" cy="627584"/>
      </dsp:txXfrm>
    </dsp:sp>
    <dsp:sp modelId="{9236330E-AF18-9C40-A906-5D51A304FD8A}">
      <dsp:nvSpPr>
        <dsp:cNvPr id="0" name=""/>
        <dsp:cNvSpPr/>
      </dsp:nvSpPr>
      <dsp:spPr>
        <a:xfrm>
          <a:off x="0" y="4393093"/>
          <a:ext cx="8754050" cy="627584"/>
        </a:xfrm>
        <a:prstGeom prst="trapezoid">
          <a:avLst>
            <a:gd name="adj" fmla="val 87180"/>
          </a:avLst>
        </a:prstGeom>
        <a:solidFill>
          <a:schemeClr val="accent1">
            <a:lumMod val="50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da-DK" sz="1800" kern="1200" dirty="0" smtClean="0">
              <a:solidFill>
                <a:srgbClr val="00B0F0"/>
              </a:solidFill>
            </a:rPr>
            <a:t>At integrere MI i sin daglige praksis</a:t>
          </a:r>
          <a:endParaRPr lang="da-DK" sz="1800" kern="1200" dirty="0">
            <a:solidFill>
              <a:srgbClr val="00B0F0"/>
            </a:solidFill>
          </a:endParaRPr>
        </a:p>
      </dsp:txBody>
      <dsp:txXfrm>
        <a:off x="1531958" y="4393093"/>
        <a:ext cx="5690132" cy="62758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da-DK"/>
          </a:p>
        </p:txBody>
      </p:sp>
      <p:sp>
        <p:nvSpPr>
          <p:cNvPr id="3" name="Pladsholder til dato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EDD2937E-FB33-483E-88EF-E13D864D1047}" type="datetimeFigureOut">
              <a:rPr lang="da-DK" smtClean="0"/>
              <a:t>10-12-2019</a:t>
            </a:fld>
            <a:endParaRPr lang="da-DK"/>
          </a:p>
        </p:txBody>
      </p:sp>
      <p:sp>
        <p:nvSpPr>
          <p:cNvPr id="4" name="Pladsholder til sidefod 3"/>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lang="da-DK"/>
          </a:p>
        </p:txBody>
      </p:sp>
      <p:sp>
        <p:nvSpPr>
          <p:cNvPr id="5" name="Pladsholder til slidenummer 4"/>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CB2F5073-7977-453F-8483-2CB42A4CAEF9}" type="slidenum">
              <a:rPr lang="da-DK" smtClean="0"/>
              <a:t>‹nr.›</a:t>
            </a:fld>
            <a:endParaRPr lang="da-DK"/>
          </a:p>
        </p:txBody>
      </p:sp>
    </p:spTree>
    <p:extLst>
      <p:ext uri="{BB962C8B-B14F-4D97-AF65-F5344CB8AC3E}">
        <p14:creationId xmlns:p14="http://schemas.microsoft.com/office/powerpoint/2010/main" val="503995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da-DK" dirty="0"/>
          </a:p>
        </p:txBody>
      </p:sp>
      <p:sp>
        <p:nvSpPr>
          <p:cNvPr id="3" name="Pladsholder til dato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37545B6C-000B-DB40-B1B2-0B439080266D}" type="datetimeFigureOut">
              <a:rPr lang="da-DK" smtClean="0"/>
              <a:pPr/>
              <a:t>10-12-2019</a:t>
            </a:fld>
            <a:endParaRPr lang="da-DK" dirty="0"/>
          </a:p>
        </p:txBody>
      </p:sp>
      <p:sp>
        <p:nvSpPr>
          <p:cNvPr id="4" name="Pladsholder til diasbillede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da-DK" dirty="0"/>
          </a:p>
        </p:txBody>
      </p:sp>
      <p:sp>
        <p:nvSpPr>
          <p:cNvPr id="5" name="Pladsholder til not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da-DK" smtClean="0"/>
              <a:t>Klik for at redigere teksttypografierne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6" name="Pladsholder til sidefod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da-DK" dirty="0"/>
          </a:p>
        </p:txBody>
      </p:sp>
      <p:sp>
        <p:nvSpPr>
          <p:cNvPr id="7" name="Pladsholder til diasnumm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5A57A1FF-DE90-DA4E-961E-E4764697D511}" type="slidenum">
              <a:rPr lang="da-DK" smtClean="0"/>
              <a:pPr/>
              <a:t>‹nr.›</a:t>
            </a:fld>
            <a:endParaRPr lang="da-DK" dirty="0"/>
          </a:p>
        </p:txBody>
      </p:sp>
    </p:spTree>
    <p:extLst>
      <p:ext uri="{BB962C8B-B14F-4D97-AF65-F5344CB8AC3E}">
        <p14:creationId xmlns:p14="http://schemas.microsoft.com/office/powerpoint/2010/main" val="3606994782"/>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norm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da-DK" dirty="0" smtClean="0"/>
          </a:p>
        </p:txBody>
      </p:sp>
      <p:sp>
        <p:nvSpPr>
          <p:cNvPr id="4" name="Pladsholder til diasnummer 3"/>
          <p:cNvSpPr>
            <a:spLocks noGrp="1"/>
          </p:cNvSpPr>
          <p:nvPr>
            <p:ph type="sldNum" sz="quarter" idx="10"/>
          </p:nvPr>
        </p:nvSpPr>
        <p:spPr/>
        <p:txBody>
          <a:bodyPr/>
          <a:lstStyle/>
          <a:p>
            <a:fld id="{5A57A1FF-DE90-DA4E-961E-E4764697D511}" type="slidenum">
              <a:rPr lang="da-DK" smtClean="0"/>
              <a:pPr/>
              <a:t>1</a:t>
            </a:fld>
            <a:endParaRPr lang="da-DK" dirty="0"/>
          </a:p>
        </p:txBody>
      </p:sp>
    </p:spTree>
    <p:extLst>
      <p:ext uri="{BB962C8B-B14F-4D97-AF65-F5344CB8AC3E}">
        <p14:creationId xmlns:p14="http://schemas.microsoft.com/office/powerpoint/2010/main" val="41375963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normAutofit/>
          </a:bodyPr>
          <a:lstStyle/>
          <a:p>
            <a:r>
              <a:rPr lang="da-DK" dirty="0" smtClean="0"/>
              <a:t>Felix tager sig af 11-31</a:t>
            </a:r>
          </a:p>
          <a:p>
            <a:r>
              <a:rPr lang="da-DK" dirty="0" smtClean="0"/>
              <a:t>1) Så er</a:t>
            </a:r>
            <a:r>
              <a:rPr lang="da-DK" baseline="0" dirty="0" smtClean="0"/>
              <a:t> vi kommet til den centrale del i MI, som omhandler forandringsudsagn.</a:t>
            </a:r>
            <a:endParaRPr lang="da-DK" dirty="0" smtClean="0"/>
          </a:p>
          <a:p>
            <a:r>
              <a:rPr lang="da-DK" dirty="0" smtClean="0"/>
              <a:t>2) MI handler om at udløse forandringsudsagn</a:t>
            </a:r>
          </a:p>
          <a:p>
            <a:r>
              <a:rPr lang="da-DK" dirty="0" smtClean="0"/>
              <a:t>3) Det at høre sin egen stemme tale om forandring er</a:t>
            </a:r>
            <a:r>
              <a:rPr lang="da-DK" baseline="0" dirty="0" smtClean="0"/>
              <a:t> med til at skabe</a:t>
            </a:r>
            <a:r>
              <a:rPr lang="da-DK" dirty="0" smtClean="0"/>
              <a:t> forandring</a:t>
            </a:r>
          </a:p>
          <a:p>
            <a:pPr marL="0" marR="0" lvl="0" indent="0" algn="l" defTabSz="457200" rtl="0" eaLnBrk="1" fontAlgn="auto" latinLnBrk="0" hangingPunct="1">
              <a:lnSpc>
                <a:spcPct val="100000"/>
              </a:lnSpc>
              <a:spcBef>
                <a:spcPts val="0"/>
              </a:spcBef>
              <a:spcAft>
                <a:spcPts val="0"/>
              </a:spcAft>
              <a:buClrTx/>
              <a:buSzTx/>
              <a:buFontTx/>
              <a:buNone/>
              <a:tabLst/>
              <a:defRPr/>
            </a:pPr>
            <a:r>
              <a:rPr lang="da-DK" dirty="0" smtClean="0"/>
              <a:t>4) Forandringsudsagn er er alle tanker eller udsagn som peger i retningen af forandring</a:t>
            </a:r>
          </a:p>
          <a:p>
            <a:r>
              <a:rPr lang="da-DK" dirty="0" smtClean="0"/>
              <a:t>5)</a:t>
            </a:r>
            <a:r>
              <a:rPr lang="da-DK" baseline="0" dirty="0" smtClean="0"/>
              <a:t> </a:t>
            </a:r>
            <a:r>
              <a:rPr lang="da-DK" dirty="0" smtClean="0"/>
              <a:t>Forandringsudsagn kan handle om: </a:t>
            </a:r>
          </a:p>
          <a:p>
            <a:pPr marL="355600" indent="0">
              <a:buNone/>
            </a:pPr>
            <a:r>
              <a:rPr lang="da-DK" dirty="0" smtClean="0"/>
              <a:t>Ulemper ved status quo, fordele ved forandring, eller hensigt med forandring</a:t>
            </a:r>
          </a:p>
          <a:p>
            <a:endParaRPr lang="da-DK" dirty="0" smtClean="0"/>
          </a:p>
          <a:p>
            <a:r>
              <a:rPr lang="da-DK" dirty="0" smtClean="0"/>
              <a:t>Hvis vi tager misbrug som eksempel: </a:t>
            </a:r>
          </a:p>
          <a:p>
            <a:r>
              <a:rPr lang="da-DK" dirty="0" smtClean="0"/>
              <a:t>Ulemper ved status quo/fortsætte misbruget: Bruger tid og energi på rusmidlet, bliver negativt psykisk påvirket, bliver mærkelig (kan ikke genkende sig selv, angst, urolig</a:t>
            </a:r>
            <a:r>
              <a:rPr lang="da-DK" baseline="0" dirty="0" smtClean="0"/>
              <a:t> og paranoid)</a:t>
            </a:r>
          </a:p>
          <a:p>
            <a:r>
              <a:rPr lang="da-DK" baseline="0" dirty="0" smtClean="0"/>
              <a:t>Fordele ved forandring: Mere overskud psykisk/fysisk, oplever at overholde aftaler med sig selv/andre, mere aktiv i hverdagen, overskud til at gøre ting som personen tidl. udsatte. </a:t>
            </a:r>
          </a:p>
          <a:p>
            <a:r>
              <a:rPr lang="da-DK" baseline="0" dirty="0" smtClean="0"/>
              <a:t>Hensigt med forandring: Når jeg har lavet denne forandring vil jeg kunne være en mere nærværende/omsorgsfuld forælder for mine børn, vil kunne passe mit arbejde igen.</a:t>
            </a:r>
            <a:endParaRPr lang="da-DK" dirty="0" smtClean="0"/>
          </a:p>
          <a:p>
            <a:endParaRPr lang="da-DK" dirty="0"/>
          </a:p>
        </p:txBody>
      </p:sp>
      <p:sp>
        <p:nvSpPr>
          <p:cNvPr id="4" name="Pladsholder til diasnummer 3"/>
          <p:cNvSpPr>
            <a:spLocks noGrp="1"/>
          </p:cNvSpPr>
          <p:nvPr>
            <p:ph type="sldNum" sz="quarter" idx="10"/>
          </p:nvPr>
        </p:nvSpPr>
        <p:spPr/>
        <p:txBody>
          <a:bodyPr/>
          <a:lstStyle/>
          <a:p>
            <a:fld id="{5A57A1FF-DE90-DA4E-961E-E4764697D511}" type="slidenum">
              <a:rPr lang="da-DK" smtClean="0"/>
              <a:pPr/>
              <a:t>10</a:t>
            </a:fld>
            <a:endParaRPr lang="da-DK" dirty="0"/>
          </a:p>
        </p:txBody>
      </p:sp>
    </p:spTree>
    <p:extLst>
      <p:ext uri="{BB962C8B-B14F-4D97-AF65-F5344CB8AC3E}">
        <p14:creationId xmlns:p14="http://schemas.microsoft.com/office/powerpoint/2010/main" val="35576426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normAutofit/>
          </a:bodyPr>
          <a:lstStyle/>
          <a:p>
            <a:r>
              <a:rPr lang="da-DK" dirty="0" smtClean="0"/>
              <a:t>1)Modsætningen</a:t>
            </a:r>
            <a:r>
              <a:rPr lang="da-DK" baseline="0" dirty="0" smtClean="0"/>
              <a:t> til FU er SQ, som er v</a:t>
            </a:r>
            <a:r>
              <a:rPr lang="da-DK" dirty="0" smtClean="0"/>
              <a:t>edligeholdende tanker, udsagn og adfærd</a:t>
            </a:r>
          </a:p>
          <a:p>
            <a:r>
              <a:rPr lang="da-DK" dirty="0" smtClean="0"/>
              <a:t>2)Udsagn som handler om at fastholde og opretholde en bestemt adfærd</a:t>
            </a:r>
          </a:p>
          <a:p>
            <a:r>
              <a:rPr lang="da-DK" dirty="0" smtClean="0"/>
              <a:t>3)Positivt hvis personen har lavet en forandring, mindre godt hvis personen ikke har lavet en forandring. </a:t>
            </a:r>
            <a:endParaRPr lang="da-DK"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da-DK" baseline="0" dirty="0" smtClean="0"/>
              <a:t>5) I MI bør man ikke ignorere status quo-udsagn. Det ville stride mod ånden af accept. Når der forekommer status quo-udsagn, lytter man til dem, respekterer dem, og medtager dem i det overordnede billede. </a:t>
            </a:r>
            <a:r>
              <a:rPr lang="da-DK" dirty="0" smtClean="0"/>
              <a:t>Jeg</a:t>
            </a:r>
            <a:r>
              <a:rPr lang="da-DK" baseline="0" dirty="0" smtClean="0"/>
              <a:t> kommer tilbage til hvordan man skal respondere på status quo udsagn.</a:t>
            </a:r>
          </a:p>
          <a:p>
            <a:pPr marL="0" marR="0" indent="0" algn="l" defTabSz="457200" rtl="0" eaLnBrk="1" fontAlgn="auto" latinLnBrk="0" hangingPunct="1">
              <a:lnSpc>
                <a:spcPct val="100000"/>
              </a:lnSpc>
              <a:spcBef>
                <a:spcPts val="0"/>
              </a:spcBef>
              <a:spcAft>
                <a:spcPts val="0"/>
              </a:spcAft>
              <a:buClrTx/>
              <a:buSzTx/>
              <a:buFontTx/>
              <a:buNone/>
              <a:tabLst/>
              <a:defRPr/>
            </a:pPr>
            <a:endParaRPr lang="da-DK" baseline="0" dirty="0" smtClean="0"/>
          </a:p>
          <a:p>
            <a:endParaRPr lang="da-DK" dirty="0" smtClean="0"/>
          </a:p>
          <a:p>
            <a:endParaRPr lang="da-DK" dirty="0"/>
          </a:p>
        </p:txBody>
      </p:sp>
      <p:sp>
        <p:nvSpPr>
          <p:cNvPr id="4" name="Pladsholder til diasnummer 3"/>
          <p:cNvSpPr>
            <a:spLocks noGrp="1"/>
          </p:cNvSpPr>
          <p:nvPr>
            <p:ph type="sldNum" sz="quarter" idx="10"/>
          </p:nvPr>
        </p:nvSpPr>
        <p:spPr/>
        <p:txBody>
          <a:bodyPr/>
          <a:lstStyle/>
          <a:p>
            <a:fld id="{5A57A1FF-DE90-DA4E-961E-E4764697D511}" type="slidenum">
              <a:rPr lang="da-DK" smtClean="0"/>
              <a:pPr/>
              <a:t>11</a:t>
            </a:fld>
            <a:endParaRPr lang="da-DK" dirty="0"/>
          </a:p>
        </p:txBody>
      </p:sp>
    </p:spTree>
    <p:extLst>
      <p:ext uri="{BB962C8B-B14F-4D97-AF65-F5344CB8AC3E}">
        <p14:creationId xmlns:p14="http://schemas.microsoft.com/office/powerpoint/2010/main" val="27298924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norm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da-DK" baseline="0" dirty="0" smtClean="0"/>
              <a:t>4) Forandringsudsagn og status quo-udsagn er hinandens begrebsmæssige modsætninger – personens argumenter for og imod forandring – og de forudsiger forskellige resultater. En overvægt af status quo-udsagn eller en ligevægtig blanding af forandrings- og status quo udsagn er forbundet med opretholdelse af status quo, men en overvægt af forandringsudsagn forudsiger efterfølgende adfærdsændringer. </a:t>
            </a:r>
          </a:p>
          <a:p>
            <a:endParaRPr lang="da-DK" dirty="0"/>
          </a:p>
        </p:txBody>
      </p:sp>
      <p:sp>
        <p:nvSpPr>
          <p:cNvPr id="4" name="Pladsholder til diasnummer 3"/>
          <p:cNvSpPr>
            <a:spLocks noGrp="1"/>
          </p:cNvSpPr>
          <p:nvPr>
            <p:ph type="sldNum" sz="quarter" idx="10"/>
          </p:nvPr>
        </p:nvSpPr>
        <p:spPr/>
        <p:txBody>
          <a:bodyPr/>
          <a:lstStyle/>
          <a:p>
            <a:fld id="{5A57A1FF-DE90-DA4E-961E-E4764697D511}" type="slidenum">
              <a:rPr lang="da-DK" smtClean="0"/>
              <a:pPr/>
              <a:t>12</a:t>
            </a:fld>
            <a:endParaRPr lang="da-DK" dirty="0"/>
          </a:p>
        </p:txBody>
      </p:sp>
    </p:spTree>
    <p:extLst>
      <p:ext uri="{BB962C8B-B14F-4D97-AF65-F5344CB8AC3E}">
        <p14:creationId xmlns:p14="http://schemas.microsoft.com/office/powerpoint/2010/main" val="16928707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da-DK" baseline="0" dirty="0" smtClean="0"/>
              <a:t>Empati, hvor du lytter/spejler hvad borgeren siger og gerne FU. </a:t>
            </a:r>
          </a:p>
          <a:p>
            <a:pPr marL="0" marR="0" indent="0" algn="l" defTabSz="457200" rtl="0" eaLnBrk="1" fontAlgn="auto" latinLnBrk="0" hangingPunct="1">
              <a:lnSpc>
                <a:spcPct val="100000"/>
              </a:lnSpc>
              <a:spcBef>
                <a:spcPts val="0"/>
              </a:spcBef>
              <a:spcAft>
                <a:spcPts val="0"/>
              </a:spcAft>
              <a:buClrTx/>
              <a:buSzTx/>
              <a:buFontTx/>
              <a:buNone/>
              <a:tabLst/>
              <a:defRPr/>
            </a:pPr>
            <a:r>
              <a:rPr lang="da-DK" baseline="0" dirty="0" smtClean="0"/>
              <a:t>Indbyde til ligeværdigt samarbejde – vi er begge eksperter her. Du har noget at bidrage med og jeg har noget at bidrage, sammen kan vi skabe en platform for forandring. </a:t>
            </a:r>
          </a:p>
          <a:p>
            <a:pPr marL="0" marR="0" indent="0" algn="l" defTabSz="457200" rtl="0" eaLnBrk="1" fontAlgn="auto" latinLnBrk="0" hangingPunct="1">
              <a:lnSpc>
                <a:spcPct val="100000"/>
              </a:lnSpc>
              <a:spcBef>
                <a:spcPts val="0"/>
              </a:spcBef>
              <a:spcAft>
                <a:spcPts val="0"/>
              </a:spcAft>
              <a:buClrTx/>
              <a:buSzTx/>
              <a:buFontTx/>
              <a:buNone/>
              <a:tabLst/>
              <a:defRPr/>
            </a:pPr>
            <a:r>
              <a:rPr lang="da-DK" baseline="0" dirty="0" smtClean="0"/>
              <a:t>Stille åbne og målrettede spørgsmål som peger i retningen af forandring. </a:t>
            </a:r>
          </a:p>
          <a:p>
            <a:pPr marL="0" marR="0" indent="0" algn="l" defTabSz="457200" rtl="0" eaLnBrk="1" fontAlgn="auto" latinLnBrk="0" hangingPunct="1">
              <a:lnSpc>
                <a:spcPct val="100000"/>
              </a:lnSpc>
              <a:spcBef>
                <a:spcPts val="0"/>
              </a:spcBef>
              <a:spcAft>
                <a:spcPts val="0"/>
              </a:spcAft>
              <a:buClrTx/>
              <a:buSzTx/>
              <a:buFontTx/>
              <a:buNone/>
              <a:tabLst/>
              <a:defRPr/>
            </a:pPr>
            <a:r>
              <a:rPr lang="da-DK" baseline="0" dirty="0" smtClean="0"/>
              <a:t>Understøtte autonomi eller selvbestemmelse. </a:t>
            </a:r>
          </a:p>
          <a:p>
            <a:pPr marL="0" marR="0" indent="0" algn="l" defTabSz="457200" rtl="0" eaLnBrk="1" fontAlgn="auto" latinLnBrk="0" hangingPunct="1">
              <a:lnSpc>
                <a:spcPct val="100000"/>
              </a:lnSpc>
              <a:spcBef>
                <a:spcPts val="0"/>
              </a:spcBef>
              <a:spcAft>
                <a:spcPts val="0"/>
              </a:spcAft>
              <a:buClrTx/>
              <a:buSzTx/>
              <a:buFontTx/>
              <a:buNone/>
              <a:tabLst/>
              <a:defRPr/>
            </a:pPr>
            <a:r>
              <a:rPr lang="da-DK" baseline="0" dirty="0" smtClean="0"/>
              <a:t>Fokuser på håb/optimisme. </a:t>
            </a:r>
          </a:p>
          <a:p>
            <a:pPr marL="0" marR="0" indent="0" algn="l" defTabSz="457200" rtl="0" eaLnBrk="1" fontAlgn="auto" latinLnBrk="0" hangingPunct="1">
              <a:lnSpc>
                <a:spcPct val="100000"/>
              </a:lnSpc>
              <a:spcBef>
                <a:spcPts val="0"/>
              </a:spcBef>
              <a:spcAft>
                <a:spcPts val="0"/>
              </a:spcAft>
              <a:buClrTx/>
              <a:buSzTx/>
              <a:buFontTx/>
              <a:buNone/>
              <a:tabLst/>
              <a:defRPr/>
            </a:pPr>
            <a:endParaRPr lang="da-DK"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da-DK" baseline="0" dirty="0" smtClean="0"/>
              <a:t>Undgå konfrontation. </a:t>
            </a:r>
          </a:p>
          <a:p>
            <a:pPr marL="0" marR="0" indent="0" algn="l" defTabSz="457200" rtl="0" eaLnBrk="1" fontAlgn="auto" latinLnBrk="0" hangingPunct="1">
              <a:lnSpc>
                <a:spcPct val="100000"/>
              </a:lnSpc>
              <a:spcBef>
                <a:spcPts val="0"/>
              </a:spcBef>
              <a:spcAft>
                <a:spcPts val="0"/>
              </a:spcAft>
              <a:buClrTx/>
              <a:buSzTx/>
              <a:buFontTx/>
              <a:buNone/>
              <a:tabLst/>
              <a:defRPr/>
            </a:pPr>
            <a:r>
              <a:rPr lang="da-DK" baseline="0" dirty="0" smtClean="0"/>
              <a:t>Tvinge borgeren til noget</a:t>
            </a:r>
          </a:p>
          <a:p>
            <a:pPr marL="0" marR="0" indent="0" algn="l" defTabSz="457200" rtl="0" eaLnBrk="1" fontAlgn="auto" latinLnBrk="0" hangingPunct="1">
              <a:lnSpc>
                <a:spcPct val="100000"/>
              </a:lnSpc>
              <a:spcBef>
                <a:spcPts val="0"/>
              </a:spcBef>
              <a:spcAft>
                <a:spcPts val="0"/>
              </a:spcAft>
              <a:buClrTx/>
              <a:buSzTx/>
              <a:buFontTx/>
              <a:buNone/>
              <a:tabLst/>
              <a:defRPr/>
            </a:pPr>
            <a:r>
              <a:rPr lang="da-DK" baseline="0" dirty="0" smtClean="0"/>
              <a:t>Underkende hvad borgeren siger</a:t>
            </a:r>
          </a:p>
          <a:p>
            <a:pPr marL="0" marR="0" indent="0" algn="l" defTabSz="457200" rtl="0" eaLnBrk="1" fontAlgn="auto" latinLnBrk="0" hangingPunct="1">
              <a:lnSpc>
                <a:spcPct val="100000"/>
              </a:lnSpc>
              <a:spcBef>
                <a:spcPts val="0"/>
              </a:spcBef>
              <a:spcAft>
                <a:spcPts val="0"/>
              </a:spcAft>
              <a:buClrTx/>
              <a:buSzTx/>
              <a:buFontTx/>
              <a:buNone/>
              <a:tabLst/>
              <a:defRPr/>
            </a:pPr>
            <a:r>
              <a:rPr lang="da-DK" baseline="0" dirty="0" smtClean="0"/>
              <a:t>Diskutere med borgeren. </a:t>
            </a:r>
          </a:p>
          <a:p>
            <a:pPr marL="0" marR="0" indent="0" algn="l" defTabSz="457200" rtl="0" eaLnBrk="1" fontAlgn="auto" latinLnBrk="0" hangingPunct="1">
              <a:lnSpc>
                <a:spcPct val="100000"/>
              </a:lnSpc>
              <a:spcBef>
                <a:spcPts val="0"/>
              </a:spcBef>
              <a:spcAft>
                <a:spcPts val="0"/>
              </a:spcAft>
              <a:buClrTx/>
              <a:buSzTx/>
              <a:buFontTx/>
              <a:buNone/>
              <a:tabLst/>
              <a:defRPr/>
            </a:pPr>
            <a:r>
              <a:rPr lang="da-DK" baseline="0" dirty="0" smtClean="0"/>
              <a:t>Påføre borgeren skyld og skam. </a:t>
            </a:r>
            <a:endParaRPr lang="da-DK" dirty="0" smtClean="0"/>
          </a:p>
          <a:p>
            <a:endParaRPr lang="da-DK" dirty="0"/>
          </a:p>
        </p:txBody>
      </p:sp>
      <p:sp>
        <p:nvSpPr>
          <p:cNvPr id="4" name="Pladsholder til diasnummer 3"/>
          <p:cNvSpPr>
            <a:spLocks noGrp="1"/>
          </p:cNvSpPr>
          <p:nvPr>
            <p:ph type="sldNum" sz="quarter" idx="10"/>
          </p:nvPr>
        </p:nvSpPr>
        <p:spPr/>
        <p:txBody>
          <a:bodyPr/>
          <a:lstStyle/>
          <a:p>
            <a:fld id="{5A57A1FF-DE90-DA4E-961E-E4764697D511}" type="slidenum">
              <a:rPr lang="da-DK" smtClean="0"/>
              <a:pPr/>
              <a:t>13</a:t>
            </a:fld>
            <a:endParaRPr lang="da-DK" dirty="0"/>
          </a:p>
        </p:txBody>
      </p:sp>
    </p:spTree>
    <p:extLst>
      <p:ext uri="{BB962C8B-B14F-4D97-AF65-F5344CB8AC3E}">
        <p14:creationId xmlns:p14="http://schemas.microsoft.com/office/powerpoint/2010/main" val="39054940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da-DK" baseline="0" dirty="0" smtClean="0"/>
              <a:t>MI-konsistente samtaler, hvor du anvender den åbne, nysgerrige, lyttende og anerkendende samtale fører til forandring. </a:t>
            </a:r>
          </a:p>
          <a:p>
            <a:pPr marL="0" marR="0" indent="0" algn="l" defTabSz="457200" rtl="0" eaLnBrk="1" fontAlgn="auto" latinLnBrk="0" hangingPunct="1">
              <a:lnSpc>
                <a:spcPct val="100000"/>
              </a:lnSpc>
              <a:spcBef>
                <a:spcPts val="0"/>
              </a:spcBef>
              <a:spcAft>
                <a:spcPts val="0"/>
              </a:spcAft>
              <a:buClrTx/>
              <a:buSzTx/>
              <a:buFontTx/>
              <a:buNone/>
              <a:tabLst/>
              <a:defRPr/>
            </a:pPr>
            <a:r>
              <a:rPr lang="da-DK" baseline="0" dirty="0" smtClean="0"/>
              <a:t>Konfronterende adfærd/samtaler skaber Status quo. </a:t>
            </a:r>
          </a:p>
          <a:p>
            <a:endParaRPr lang="da-DK" dirty="0"/>
          </a:p>
        </p:txBody>
      </p:sp>
      <p:sp>
        <p:nvSpPr>
          <p:cNvPr id="4" name="Pladsholder til diasnummer 3"/>
          <p:cNvSpPr>
            <a:spLocks noGrp="1"/>
          </p:cNvSpPr>
          <p:nvPr>
            <p:ph type="sldNum" sz="quarter" idx="10"/>
          </p:nvPr>
        </p:nvSpPr>
        <p:spPr/>
        <p:txBody>
          <a:bodyPr/>
          <a:lstStyle/>
          <a:p>
            <a:fld id="{5A57A1FF-DE90-DA4E-961E-E4764697D511}" type="slidenum">
              <a:rPr lang="da-DK" smtClean="0"/>
              <a:pPr/>
              <a:t>14</a:t>
            </a:fld>
            <a:endParaRPr lang="da-DK" dirty="0"/>
          </a:p>
        </p:txBody>
      </p:sp>
    </p:spTree>
    <p:extLst>
      <p:ext uri="{BB962C8B-B14F-4D97-AF65-F5344CB8AC3E}">
        <p14:creationId xmlns:p14="http://schemas.microsoft.com/office/powerpoint/2010/main" val="41835927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normAutofit fontScale="70000" lnSpcReduction="20000"/>
          </a:bodyPr>
          <a:lstStyle/>
          <a:p>
            <a:r>
              <a:rPr lang="da-DK" baseline="0" dirty="0" smtClean="0"/>
              <a:t>Forskning af psykolingvisten Paul </a:t>
            </a:r>
            <a:r>
              <a:rPr lang="da-DK" baseline="0" dirty="0" err="1" smtClean="0"/>
              <a:t>Amrhein</a:t>
            </a:r>
            <a:r>
              <a:rPr lang="da-DK" baseline="0" dirty="0" smtClean="0"/>
              <a:t>, der har specialiseret sig i sprog, der kendetegner motivation og selvvalgt forpligtelse viser at de personer, der ændrer adfærd selv har argumenteret for forandring i løbet af en samtale og nævnt en række forandringsudsagn af varierende styrke.  I MI opdeles f</a:t>
            </a:r>
            <a:r>
              <a:rPr lang="da-DK" dirty="0" smtClean="0"/>
              <a:t>orandringsudsagnene</a:t>
            </a:r>
            <a:r>
              <a:rPr lang="da-DK" baseline="0" dirty="0" smtClean="0"/>
              <a:t> i syv kategorier og to overordnet kategorier. </a:t>
            </a:r>
          </a:p>
          <a:p>
            <a:endParaRPr lang="da-DK" baseline="0" dirty="0" smtClean="0"/>
          </a:p>
          <a:p>
            <a:r>
              <a:rPr lang="da-DK" baseline="0" dirty="0" smtClean="0"/>
              <a:t>De fire første kaldes Forberedende forandringsudsagn: ønske, evne, grunde (hvis, så struktur) og nødvendighed.</a:t>
            </a:r>
          </a:p>
          <a:p>
            <a:endParaRPr lang="da-DK" baseline="0" dirty="0" smtClean="0"/>
          </a:p>
          <a:p>
            <a:r>
              <a:rPr lang="da-DK" baseline="0" dirty="0" smtClean="0"/>
              <a:t>Disse kaldes forberedende forandringsudsagn, fordi ingen af dem, alene eller til sammen, indikerer, at forandring vil ske. ”At sige: ”Jeg ville gerne holde op med at ryge” (ønske) er ikke det sammen som ”jeg holder op med at ryge”. At sige at man kan eller kunne holde om med at drikke (evne) udtrykker ikke nogen fast beslutning om at gøre det. At nævne en stribe gode grunde til at gennemføre en forandring betyder ikke nødvendigvis, at man faktisk har tænkt sig at gøre det og selv det at sige: ”Jeg er nødt til” (nødvendighed) er ikke det samme som at sige: ”Jeg gør det”. Ingen af disse udgør i sig selv det som vi nu kalder mobiliserende forandringsudsagn</a:t>
            </a:r>
          </a:p>
          <a:p>
            <a:endParaRPr lang="da-DK" baseline="0" dirty="0" smtClean="0"/>
          </a:p>
          <a:p>
            <a:r>
              <a:rPr lang="da-DK" baseline="0" dirty="0" smtClean="0"/>
              <a:t>De sidste tre kaldes Mobiliserende forandringsudsagn:</a:t>
            </a:r>
          </a:p>
          <a:p>
            <a:r>
              <a:rPr lang="da-DK" baseline="0" dirty="0" smtClean="0"/>
              <a:t>Mens forberedende forandringsudsagn afspejler den side af ambivalensen, der taler for forandring, udtrykker mobiliserende forandringsudsagn en bevægelse i retning af at afklare ambivalensen til fordel for forandring. Det tydeligste eksempel på det er udsagn om forpligtelse.</a:t>
            </a:r>
          </a:p>
          <a:p>
            <a:endParaRPr lang="da-DK" baseline="0" dirty="0" smtClean="0"/>
          </a:p>
          <a:p>
            <a:r>
              <a:rPr lang="da-DK" baseline="0" dirty="0" smtClean="0"/>
              <a:t>Forpligtelse: Forpligtende formuleringer udtrykker sandsynligheden for, at der handles.</a:t>
            </a:r>
          </a:p>
          <a:p>
            <a:r>
              <a:rPr lang="da-DK" baseline="0" dirty="0" smtClean="0"/>
              <a:t>Forpligtende sprog er det, vi bruger, når vi lover hinanden noget. Kontrakter skrives i et forpligtende sprog. Det samme gælder ægteskabsløfter. Forpligtende udsagn kan være ”jeg lover” eller ”jeg sværger” eller ”jeg garanterer”.</a:t>
            </a:r>
          </a:p>
          <a:p>
            <a:endParaRPr lang="da-DK" baseline="0" dirty="0" smtClean="0"/>
          </a:p>
          <a:p>
            <a:r>
              <a:rPr lang="da-DK" baseline="0" dirty="0" smtClean="0"/>
              <a:t>Aktivering: Så er der ord, der indikerer en bevægelse i retning af handling, men som ikke helt indeholder en forpligtende beslutning. Den slags formuleringer udgør ikke nogen bindende kontrakt, men signalerer dog, at personen hælder mod at handle. ”Jeg er villig til”, ”jeg er parat til at”, ”Jeg er indstillet på at”. Aktiveringsudsagn er næsten i mål og underforstår en forpligtende beslutning uden faktisk at erklære det.</a:t>
            </a:r>
          </a:p>
          <a:p>
            <a:endParaRPr lang="da-DK" baseline="0" dirty="0" smtClean="0"/>
          </a:p>
          <a:p>
            <a:r>
              <a:rPr lang="da-DK" baseline="0" dirty="0" smtClean="0"/>
              <a:t>Konkrete skridt:</a:t>
            </a:r>
          </a:p>
          <a:p>
            <a:r>
              <a:rPr lang="da-DK" baseline="0" dirty="0" smtClean="0"/>
              <a:t>En tredje form for aktiveringsudsagn. Konkrete skridt er udtryk, der indikerer, at personerne allerede har gjort noget i retning af en forandring. Det kan fx forekomme, når folk fortæller, at de siden sidst har foretaget sig noget konkret for at nærme sig forandringsmålet: </a:t>
            </a:r>
          </a:p>
          <a:p>
            <a:r>
              <a:rPr lang="da-DK" baseline="0" dirty="0" smtClean="0"/>
              <a:t>”Jeg har købt et par løbesko, så jeg kan få noget motion.”</a:t>
            </a:r>
          </a:p>
          <a:p>
            <a:r>
              <a:rPr lang="da-DK" baseline="0" dirty="0" smtClean="0"/>
              <a:t>”I denne uge har jeg ikke spist slik om aftenen”.</a:t>
            </a:r>
          </a:p>
          <a:p>
            <a:r>
              <a:rPr lang="da-DK" baseline="0" dirty="0" smtClean="0"/>
              <a:t>”Jeg har været til et møde i min støttegruppe”.</a:t>
            </a:r>
          </a:p>
          <a:p>
            <a:r>
              <a:rPr lang="da-DK" baseline="0" dirty="0" smtClean="0"/>
              <a:t>”Jeg ringede til tre virksomheder for at høre, om de havde ledige stillinger”.</a:t>
            </a:r>
          </a:p>
          <a:p>
            <a:r>
              <a:rPr lang="da-DK" baseline="0" dirty="0" smtClean="0"/>
              <a:t>Forberedende og mobiliserende forandringsudsagn dækker ikke alle de mulige former af forandringsudsagn, blot nogle udbredte eksempler. Nøglen er at lytte efter formuleringer, der signalerer en bevægelse hen imod forandring.</a:t>
            </a:r>
          </a:p>
          <a:p>
            <a:endParaRPr lang="da-DK" dirty="0" smtClean="0"/>
          </a:p>
          <a:p>
            <a:endParaRPr lang="da-DK" dirty="0"/>
          </a:p>
        </p:txBody>
      </p:sp>
      <p:sp>
        <p:nvSpPr>
          <p:cNvPr id="4" name="Pladsholder til diasnummer 3"/>
          <p:cNvSpPr>
            <a:spLocks noGrp="1"/>
          </p:cNvSpPr>
          <p:nvPr>
            <p:ph type="sldNum" sz="quarter" idx="10"/>
          </p:nvPr>
        </p:nvSpPr>
        <p:spPr/>
        <p:txBody>
          <a:bodyPr/>
          <a:lstStyle/>
          <a:p>
            <a:fld id="{5A57A1FF-DE90-DA4E-961E-E4764697D511}" type="slidenum">
              <a:rPr lang="da-DK" smtClean="0"/>
              <a:pPr/>
              <a:t>15</a:t>
            </a:fld>
            <a:endParaRPr lang="da-DK" dirty="0"/>
          </a:p>
        </p:txBody>
      </p:sp>
    </p:spTree>
    <p:extLst>
      <p:ext uri="{BB962C8B-B14F-4D97-AF65-F5344CB8AC3E}">
        <p14:creationId xmlns:p14="http://schemas.microsoft.com/office/powerpoint/2010/main" val="29753755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normAutofit/>
          </a:bodyPr>
          <a:lstStyle/>
          <a:p>
            <a:endParaRPr lang="da-DK" dirty="0"/>
          </a:p>
        </p:txBody>
      </p:sp>
      <p:sp>
        <p:nvSpPr>
          <p:cNvPr id="4" name="Pladsholder til diasnummer 3"/>
          <p:cNvSpPr>
            <a:spLocks noGrp="1"/>
          </p:cNvSpPr>
          <p:nvPr>
            <p:ph type="sldNum" sz="quarter" idx="10"/>
          </p:nvPr>
        </p:nvSpPr>
        <p:spPr/>
        <p:txBody>
          <a:bodyPr/>
          <a:lstStyle/>
          <a:p>
            <a:fld id="{5A57A1FF-DE90-DA4E-961E-E4764697D511}" type="slidenum">
              <a:rPr lang="da-DK" smtClean="0"/>
              <a:pPr/>
              <a:t>16</a:t>
            </a:fld>
            <a:endParaRPr lang="da-DK" dirty="0"/>
          </a:p>
        </p:txBody>
      </p:sp>
    </p:spTree>
    <p:extLst>
      <p:ext uri="{BB962C8B-B14F-4D97-AF65-F5344CB8AC3E}">
        <p14:creationId xmlns:p14="http://schemas.microsoft.com/office/powerpoint/2010/main" val="302933775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normAutofit/>
          </a:bodyPr>
          <a:lstStyle/>
          <a:p>
            <a:r>
              <a:rPr lang="da-DK" dirty="0" smtClean="0"/>
              <a:t>1 – nødvendighed</a:t>
            </a:r>
          </a:p>
          <a:p>
            <a:r>
              <a:rPr lang="da-DK" dirty="0" smtClean="0"/>
              <a:t>2 – ønske</a:t>
            </a:r>
          </a:p>
          <a:p>
            <a:r>
              <a:rPr lang="da-DK" dirty="0" smtClean="0"/>
              <a:t>3</a:t>
            </a:r>
            <a:r>
              <a:rPr lang="da-DK" baseline="0" dirty="0" smtClean="0"/>
              <a:t> - forpligtelse</a:t>
            </a:r>
            <a:endParaRPr lang="da-DK" dirty="0" smtClean="0"/>
          </a:p>
          <a:p>
            <a:r>
              <a:rPr lang="da-DK" dirty="0" smtClean="0"/>
              <a:t>4 – grund</a:t>
            </a:r>
          </a:p>
          <a:p>
            <a:r>
              <a:rPr lang="da-DK" dirty="0" smtClean="0"/>
              <a:t>5 – evne</a:t>
            </a:r>
          </a:p>
          <a:p>
            <a:r>
              <a:rPr lang="da-DK" dirty="0" smtClean="0"/>
              <a:t>6 – aktivering</a:t>
            </a:r>
          </a:p>
          <a:p>
            <a:r>
              <a:rPr lang="da-DK" dirty="0" smtClean="0"/>
              <a:t>7 – konkrete</a:t>
            </a:r>
            <a:r>
              <a:rPr lang="da-DK" baseline="0" dirty="0" smtClean="0"/>
              <a:t> skridt</a:t>
            </a:r>
            <a:endParaRPr lang="da-DK" dirty="0" smtClean="0"/>
          </a:p>
          <a:p>
            <a:endParaRPr lang="da-DK" dirty="0"/>
          </a:p>
        </p:txBody>
      </p:sp>
      <p:sp>
        <p:nvSpPr>
          <p:cNvPr id="4" name="Pladsholder til diasnummer 3"/>
          <p:cNvSpPr>
            <a:spLocks noGrp="1"/>
          </p:cNvSpPr>
          <p:nvPr>
            <p:ph type="sldNum" sz="quarter" idx="10"/>
          </p:nvPr>
        </p:nvSpPr>
        <p:spPr/>
        <p:txBody>
          <a:bodyPr/>
          <a:lstStyle/>
          <a:p>
            <a:fld id="{5A57A1FF-DE90-DA4E-961E-E4764697D511}" type="slidenum">
              <a:rPr lang="da-DK" smtClean="0"/>
              <a:pPr/>
              <a:t>17</a:t>
            </a:fld>
            <a:endParaRPr lang="da-DK" dirty="0"/>
          </a:p>
        </p:txBody>
      </p:sp>
    </p:spTree>
    <p:extLst>
      <p:ext uri="{BB962C8B-B14F-4D97-AF65-F5344CB8AC3E}">
        <p14:creationId xmlns:p14="http://schemas.microsoft.com/office/powerpoint/2010/main" val="127675753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normAutofit/>
          </a:bodyPr>
          <a:lstStyle/>
          <a:p>
            <a:r>
              <a:rPr lang="da-DK" dirty="0" smtClean="0"/>
              <a:t>Vurder om følgende udsagn er forandringsudsagn</a:t>
            </a:r>
            <a:r>
              <a:rPr lang="da-DK" baseline="0" dirty="0" smtClean="0"/>
              <a:t> eller status-quo udsagn. </a:t>
            </a:r>
          </a:p>
          <a:p>
            <a:endParaRPr lang="da-DK" baseline="0" dirty="0" smtClean="0"/>
          </a:p>
          <a:p>
            <a:r>
              <a:rPr lang="da-DK" baseline="0" dirty="0" smtClean="0"/>
              <a:t>Jeg vil ikke længere – </a:t>
            </a:r>
            <a:r>
              <a:rPr lang="da-DK" baseline="0" dirty="0" err="1" smtClean="0"/>
              <a:t>change</a:t>
            </a:r>
            <a:r>
              <a:rPr lang="da-DK" baseline="0" dirty="0" smtClean="0"/>
              <a:t> talk</a:t>
            </a:r>
          </a:p>
          <a:p>
            <a:r>
              <a:rPr lang="da-DK" baseline="0" dirty="0" smtClean="0"/>
              <a:t>Jeg har forsøgt at reducere og i perioder har jeg drukket mindre – </a:t>
            </a:r>
            <a:r>
              <a:rPr lang="da-DK" baseline="0" dirty="0" err="1" smtClean="0"/>
              <a:t>change</a:t>
            </a:r>
            <a:r>
              <a:rPr lang="da-DK" baseline="0" dirty="0" smtClean="0"/>
              <a:t> talk</a:t>
            </a:r>
          </a:p>
          <a:p>
            <a:r>
              <a:rPr lang="da-DK" baseline="0" dirty="0" smtClean="0"/>
              <a:t>Hash ødelægger mange ting i mit liv – ulemper ved status quo/</a:t>
            </a:r>
            <a:r>
              <a:rPr lang="da-DK" baseline="0" dirty="0" err="1" smtClean="0"/>
              <a:t>change</a:t>
            </a:r>
            <a:r>
              <a:rPr lang="da-DK" baseline="0" dirty="0" smtClean="0"/>
              <a:t> talk</a:t>
            </a:r>
          </a:p>
          <a:p>
            <a:r>
              <a:rPr lang="da-DK" baseline="0" dirty="0" smtClean="0"/>
              <a:t>Alkohol gør det nemmere for mig at være i sociale sammenhænge – fordele ved Status Quo/</a:t>
            </a:r>
            <a:r>
              <a:rPr lang="da-DK" baseline="0" dirty="0" err="1" smtClean="0"/>
              <a:t>sustain</a:t>
            </a:r>
            <a:r>
              <a:rPr lang="da-DK" baseline="0" dirty="0" smtClean="0"/>
              <a:t> talk</a:t>
            </a:r>
          </a:p>
          <a:p>
            <a:r>
              <a:rPr lang="da-DK" baseline="0" dirty="0" smtClean="0"/>
              <a:t>Jeg kan mærke mere overskud/energi i de ædru perioder jeg har haft indenfor de seneste 5 år – fordele ved forandring/</a:t>
            </a:r>
            <a:r>
              <a:rPr lang="da-DK" baseline="0" dirty="0" err="1" smtClean="0"/>
              <a:t>change</a:t>
            </a:r>
            <a:r>
              <a:rPr lang="da-DK" baseline="0" dirty="0" smtClean="0"/>
              <a:t> talk</a:t>
            </a:r>
          </a:p>
          <a:p>
            <a:r>
              <a:rPr lang="da-DK" baseline="0" dirty="0" smtClean="0"/>
              <a:t>Jeg drikker ikke så meget som min kone siger, jeg synes ikke selv jeg har et alkoholproblem – ydre motivation/</a:t>
            </a:r>
            <a:r>
              <a:rPr lang="da-DK" baseline="0" dirty="0" err="1" smtClean="0"/>
              <a:t>sustain</a:t>
            </a:r>
            <a:r>
              <a:rPr lang="da-DK" baseline="0" dirty="0" smtClean="0"/>
              <a:t> talk</a:t>
            </a:r>
          </a:p>
          <a:p>
            <a:r>
              <a:rPr lang="da-DK" baseline="0" dirty="0" smtClean="0"/>
              <a:t>Jeg har kørt påvirket flere gange, men det har været tilfældigheders spil, at jeg er blevet stoppet, jeg oplever ikke at have et problem mere – </a:t>
            </a:r>
            <a:r>
              <a:rPr lang="da-DK" baseline="0" dirty="0" err="1" smtClean="0"/>
              <a:t>sustain</a:t>
            </a:r>
            <a:r>
              <a:rPr lang="da-DK" baseline="0" dirty="0" smtClean="0"/>
              <a:t> talk</a:t>
            </a:r>
          </a:p>
          <a:p>
            <a:r>
              <a:rPr lang="da-DK" baseline="0" dirty="0" smtClean="0"/>
              <a:t>Måske ryger jeg for meget i perioder, men generelt har jeg styr på det – </a:t>
            </a:r>
            <a:r>
              <a:rPr lang="da-DK" baseline="0" dirty="0" err="1" smtClean="0"/>
              <a:t>change</a:t>
            </a:r>
            <a:r>
              <a:rPr lang="da-DK" baseline="0" dirty="0" smtClean="0"/>
              <a:t> talk/</a:t>
            </a:r>
            <a:r>
              <a:rPr lang="da-DK" baseline="0" dirty="0" err="1" smtClean="0"/>
              <a:t>sustain</a:t>
            </a:r>
            <a:r>
              <a:rPr lang="da-DK" baseline="0" dirty="0" smtClean="0"/>
              <a:t> talk</a:t>
            </a:r>
          </a:p>
          <a:p>
            <a:r>
              <a:rPr lang="da-DK" baseline="0" dirty="0" smtClean="0"/>
              <a:t>Jeg ønsker at stoppe men jeg ved ikke om jeg kan – </a:t>
            </a:r>
            <a:r>
              <a:rPr lang="da-DK" baseline="0" dirty="0" err="1" smtClean="0"/>
              <a:t>change</a:t>
            </a:r>
            <a:r>
              <a:rPr lang="da-DK" baseline="0" dirty="0" smtClean="0"/>
              <a:t> talk/manglende tiltro</a:t>
            </a:r>
          </a:p>
          <a:p>
            <a:r>
              <a:rPr lang="da-DK" baseline="0" dirty="0" smtClean="0"/>
              <a:t>Der er flere som har sagt at jeg burde holde, så det må jeg hellere – ydre motivation/</a:t>
            </a:r>
            <a:r>
              <a:rPr lang="da-DK" baseline="0" dirty="0" err="1" smtClean="0"/>
              <a:t>change</a:t>
            </a:r>
            <a:r>
              <a:rPr lang="da-DK" baseline="0" dirty="0" smtClean="0"/>
              <a:t> talk.</a:t>
            </a:r>
            <a:endParaRPr lang="da-DK" dirty="0" smtClean="0"/>
          </a:p>
          <a:p>
            <a:endParaRPr lang="da-DK" dirty="0"/>
          </a:p>
        </p:txBody>
      </p:sp>
      <p:sp>
        <p:nvSpPr>
          <p:cNvPr id="4" name="Pladsholder til diasnummer 3"/>
          <p:cNvSpPr>
            <a:spLocks noGrp="1"/>
          </p:cNvSpPr>
          <p:nvPr>
            <p:ph type="sldNum" sz="quarter" idx="10"/>
          </p:nvPr>
        </p:nvSpPr>
        <p:spPr/>
        <p:txBody>
          <a:bodyPr/>
          <a:lstStyle/>
          <a:p>
            <a:fld id="{5A57A1FF-DE90-DA4E-961E-E4764697D511}" type="slidenum">
              <a:rPr lang="da-DK" smtClean="0"/>
              <a:pPr/>
              <a:t>18</a:t>
            </a:fld>
            <a:endParaRPr lang="da-DK" dirty="0"/>
          </a:p>
        </p:txBody>
      </p:sp>
    </p:spTree>
    <p:extLst>
      <p:ext uri="{BB962C8B-B14F-4D97-AF65-F5344CB8AC3E}">
        <p14:creationId xmlns:p14="http://schemas.microsoft.com/office/powerpoint/2010/main" val="38462315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normAutofit fontScale="85000" lnSpcReduction="20000"/>
          </a:bodyPr>
          <a:lstStyle/>
          <a:p>
            <a:r>
              <a:rPr lang="da-DK" dirty="0" smtClean="0"/>
              <a:t>Den enkleste</a:t>
            </a:r>
            <a:r>
              <a:rPr lang="da-DK" baseline="0" dirty="0" smtClean="0"/>
              <a:t> og mest direkte måde at fremkalde forandringsudsagn på er at bede om det. </a:t>
            </a:r>
          </a:p>
          <a:p>
            <a:endParaRPr lang="da-DK" baseline="0" dirty="0" smtClean="0"/>
          </a:p>
          <a:p>
            <a:r>
              <a:rPr lang="da-DK" baseline="0" dirty="0" smtClean="0"/>
              <a:t>Stil åbne spørgsmål, der indbyder til forandringsudsagn som svar. De forberedende og mobiliserende forandringsudsagn – ønske, evne, grunde og nødvendighed. Forpligtelse, aktivering og konkrete skridt – kan være en hjælp, når du vil udforme spørgsmål for at fremkalde forskellige typer af forandringsudsagn.</a:t>
            </a:r>
          </a:p>
          <a:p>
            <a:r>
              <a:rPr lang="da-DK" baseline="0" dirty="0" smtClean="0"/>
              <a:t>Husk at starte med forberedende forandringsudsagn. Det er bedst ikke at stille mobiliserende spørgsmål for tidligt i fremkaldelsesprocessen. </a:t>
            </a:r>
          </a:p>
          <a:p>
            <a:endParaRPr lang="da-DK" baseline="0" dirty="0" smtClean="0"/>
          </a:p>
          <a:p>
            <a:r>
              <a:rPr lang="da-DK" baseline="0" dirty="0" smtClean="0"/>
              <a:t>Man kan også bruge skalaspørgsmål til at fremkalde FU. På en </a:t>
            </a:r>
            <a:r>
              <a:rPr lang="da-DK" baseline="0" dirty="0" err="1" smtClean="0"/>
              <a:t>skale</a:t>
            </a:r>
            <a:r>
              <a:rPr lang="da-DK" baseline="0" dirty="0" smtClean="0"/>
              <a:t> fra 0-10, hvor 0 vil sige ’slet ikke vigtig’ og 10 vil sige ’det allervigtigste for mig lige nu’, hvor vigtigt ville du så sige, at det er for dig at?</a:t>
            </a:r>
          </a:p>
          <a:p>
            <a:pPr marL="0" indent="0">
              <a:buFontTx/>
              <a:buNone/>
            </a:pPr>
            <a:r>
              <a:rPr lang="da-DK" baseline="0" dirty="0" smtClean="0"/>
              <a:t>”Og så spørge hvorfor ligger du på 8 og ikke på 4 (eller et lavere tal)? Dette vil nemlig sandsynligvis fremkalde et forandringsudsagn, hvor det modsatte spørgsmål hvorfor kun 4 og ikke 8 ville resultere i et status quo udsagn.</a:t>
            </a:r>
          </a:p>
          <a:p>
            <a:pPr marL="0" indent="0">
              <a:buFontTx/>
              <a:buNone/>
            </a:pPr>
            <a:r>
              <a:rPr lang="da-DK" baseline="0" dirty="0" smtClean="0"/>
              <a:t>Man kan også spørge om ”Hvad skulle der til, for at du gik fra (aktuelt tal) til (et højere tal)? Eller hvilket tal en nærtstående kunne tænkes at angive og derefter som opfølgning spørge: hvorfor tror du, at hans/hendes tal ville ligge så højt?</a:t>
            </a:r>
          </a:p>
          <a:p>
            <a:pPr marL="0" indent="0">
              <a:buFontTx/>
              <a:buNone/>
            </a:pPr>
            <a:endParaRPr lang="da-DK" baseline="0" dirty="0" smtClean="0"/>
          </a:p>
          <a:p>
            <a:pPr marL="0" indent="0">
              <a:buFontTx/>
              <a:buNone/>
            </a:pPr>
            <a:r>
              <a:rPr lang="da-DK" baseline="0" dirty="0" smtClean="0"/>
              <a:t>At se tilbage: At se tilbage på fortiden kan sommetider genkalde en tid før problemerne opstod og dermed fremhæve både diskrepansen til den nuværende situation og muligheden for, at livet kan blive bedre igen. Hvis et tilbageblik afdækker en tid, hvor problemerne var værre, kan du udforske, hvad der skabte den forbedring, der er sket.</a:t>
            </a:r>
          </a:p>
          <a:p>
            <a:pPr marL="0" indent="0">
              <a:buFontTx/>
              <a:buNone/>
            </a:pPr>
            <a:r>
              <a:rPr lang="da-DK" baseline="0" dirty="0" smtClean="0"/>
              <a:t>At hjælpe klienten med at forestille sig en forandret fremtid er en anden måde at fremkalde forandringsudsagn </a:t>
            </a:r>
            <a:r>
              <a:rPr lang="da-DK" baseline="0" dirty="0" err="1" smtClean="0"/>
              <a:t>på.”Hvis</a:t>
            </a:r>
            <a:r>
              <a:rPr lang="da-DK" baseline="0" dirty="0" smtClean="0"/>
              <a:t> du beslutter dig for at gennemføre denne forandring, hvad håber du så vil være anderledes i fremtiden?” Tilsvarende kan man invitere personen til at se fremad i tiden og </a:t>
            </a:r>
            <a:r>
              <a:rPr lang="da-DK" baseline="0" dirty="0" err="1" smtClean="0"/>
              <a:t>forestillle</a:t>
            </a:r>
            <a:r>
              <a:rPr lang="da-DK" baseline="0" dirty="0" smtClean="0"/>
              <a:t> sig, hvordan situationen vil være, hvis der ikke sker nogen ændringer: ”Forestil dig, at du ikke ændrer noget, men bare fortsætter på sammen måde. Hvordan tror du så, dit liv vil se ud om fem år. </a:t>
            </a:r>
          </a:p>
          <a:p>
            <a:pPr marL="0" indent="0">
              <a:buFontTx/>
              <a:buNone/>
            </a:pPr>
            <a:r>
              <a:rPr lang="da-DK" baseline="0" dirty="0" smtClean="0"/>
              <a:t>I metoden med at se fremad beder du imidlertid enten om klientens realistiske bud på en fremtid uden forandring eller om hans eller hendes faktiske håb for en fremtid med forandring.</a:t>
            </a:r>
          </a:p>
          <a:p>
            <a:pPr marL="0" indent="0">
              <a:buFontTx/>
              <a:buNone/>
            </a:pPr>
            <a:endParaRPr lang="da-DK" baseline="0" dirty="0" smtClean="0"/>
          </a:p>
          <a:p>
            <a:pPr marL="0" indent="0">
              <a:buFontTx/>
              <a:buNone/>
            </a:pPr>
            <a:r>
              <a:rPr lang="da-DK" baseline="0" dirty="0" smtClean="0"/>
              <a:t>At udforske mål og værdier kan også fremkalde forandringsudsagn : </a:t>
            </a:r>
          </a:p>
          <a:p>
            <a:pPr marL="0" indent="0">
              <a:buFontTx/>
              <a:buNone/>
            </a:pPr>
            <a:r>
              <a:rPr lang="da-DK" baseline="0" dirty="0" smtClean="0"/>
              <a:t>En tilgang, vi oftere bruger, er at udforske personens mere overordnede mål og værdier. Ved at udforske mål og værdier får man nogle referencepunkter, man kan holde status quo op imod.</a:t>
            </a:r>
          </a:p>
          <a:p>
            <a:pPr marL="0" indent="0">
              <a:buFontTx/>
              <a:buNone/>
            </a:pPr>
            <a:endParaRPr lang="da-DK" baseline="0" dirty="0" smtClean="0"/>
          </a:p>
          <a:p>
            <a:pPr marL="0" indent="0">
              <a:buFontTx/>
              <a:buNone/>
            </a:pPr>
            <a:endParaRPr lang="da-DK" dirty="0" smtClean="0"/>
          </a:p>
          <a:p>
            <a:endParaRPr lang="da-DK" dirty="0"/>
          </a:p>
        </p:txBody>
      </p:sp>
      <p:sp>
        <p:nvSpPr>
          <p:cNvPr id="4" name="Pladsholder til diasnummer 3"/>
          <p:cNvSpPr>
            <a:spLocks noGrp="1"/>
          </p:cNvSpPr>
          <p:nvPr>
            <p:ph type="sldNum" sz="quarter" idx="10"/>
          </p:nvPr>
        </p:nvSpPr>
        <p:spPr/>
        <p:txBody>
          <a:bodyPr/>
          <a:lstStyle/>
          <a:p>
            <a:fld id="{5A57A1FF-DE90-DA4E-961E-E4764697D511}" type="slidenum">
              <a:rPr lang="da-DK" smtClean="0"/>
              <a:pPr/>
              <a:t>19</a:t>
            </a:fld>
            <a:endParaRPr lang="da-DK" dirty="0"/>
          </a:p>
        </p:txBody>
      </p:sp>
    </p:spTree>
    <p:extLst>
      <p:ext uri="{BB962C8B-B14F-4D97-AF65-F5344CB8AC3E}">
        <p14:creationId xmlns:p14="http://schemas.microsoft.com/office/powerpoint/2010/main" val="3594683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normAutofit fontScale="85000" lnSpcReduction="10000"/>
          </a:bodyPr>
          <a:lstStyle/>
          <a:p>
            <a:r>
              <a:rPr lang="da-DK" dirty="0" smtClean="0"/>
              <a:t>Velkommen til denne anden og sidste dag om den</a:t>
            </a:r>
            <a:r>
              <a:rPr lang="da-DK" baseline="0" dirty="0" smtClean="0"/>
              <a:t> motiverende samtale. Felix tager sig af </a:t>
            </a:r>
            <a:r>
              <a:rPr lang="da-DK" baseline="0" dirty="0" smtClean="0"/>
              <a:t>2-4.</a:t>
            </a:r>
            <a:endParaRPr lang="da-DK" baseline="0" dirty="0" smtClean="0"/>
          </a:p>
          <a:p>
            <a:endParaRPr lang="da-DK" baseline="0" dirty="0" smtClean="0"/>
          </a:p>
          <a:p>
            <a:r>
              <a:rPr lang="da-DK" baseline="0" dirty="0" smtClean="0"/>
              <a:t>Programmet for i dag ser sådan ud. </a:t>
            </a:r>
          </a:p>
          <a:p>
            <a:endParaRPr lang="da-DK" baseline="0" dirty="0" smtClean="0"/>
          </a:p>
          <a:p>
            <a:r>
              <a:rPr lang="da-DK" baseline="0" dirty="0" smtClean="0"/>
              <a:t>Først starter vi med at samle op på sidst gang, med en definition på MI samt spørgsmål/refleksioner over sidste gang. </a:t>
            </a:r>
          </a:p>
          <a:p>
            <a:r>
              <a:rPr lang="da-DK" baseline="0" dirty="0" smtClean="0"/>
              <a:t>Herefter vil vi præsentere jer for to strategier FGF, som er et redskab til at give personcentreret information, der sikrer personen som en aktiv del af informationsprocessen</a:t>
            </a:r>
          </a:p>
          <a:p>
            <a:r>
              <a:rPr lang="da-DK" baseline="0" dirty="0" smtClean="0"/>
              <a:t>og kortlægning af dagsorden, som kan være med til at identificere et udgangspunkt for jeres samtaleforløb. </a:t>
            </a:r>
          </a:p>
          <a:p>
            <a:endParaRPr lang="da-DK" baseline="0" dirty="0" smtClean="0"/>
          </a:p>
          <a:p>
            <a:r>
              <a:rPr lang="da-DK" baseline="0" dirty="0" smtClean="0"/>
              <a:t>Så skal vi efterfølgende arbejde med at genkende, fremme og svar på FU, som er en meget central del af den motiverende samtale. Hvis vi ikke kan genkende FU kan vi ikke styrke og forme motivationen mod forpligtelse til forandring, så det er væsentligt at lære disse tre trin. </a:t>
            </a:r>
          </a:p>
          <a:p>
            <a:endParaRPr lang="da-DK" baseline="0" dirty="0" smtClean="0"/>
          </a:p>
          <a:p>
            <a:r>
              <a:rPr lang="da-DK" baseline="0" dirty="0" smtClean="0"/>
              <a:t>Frokost</a:t>
            </a:r>
          </a:p>
          <a:p>
            <a:r>
              <a:rPr lang="da-DK" baseline="0" dirty="0" smtClean="0"/>
              <a:t/>
            </a:r>
            <a:br>
              <a:rPr lang="da-DK" baseline="0" dirty="0" smtClean="0"/>
            </a:br>
            <a:r>
              <a:rPr lang="da-DK" baseline="0" dirty="0" smtClean="0"/>
              <a:t>Herefter skal vi se på håndtering af modstand, så denne ikke forstærkes. MI tilbyder en del redskaber til at afvæbne modstanden.</a:t>
            </a:r>
          </a:p>
          <a:p>
            <a:endParaRPr lang="da-DK" baseline="0" dirty="0" smtClean="0"/>
          </a:p>
          <a:p>
            <a:r>
              <a:rPr lang="da-DK" baseline="0" dirty="0" smtClean="0"/>
              <a:t>MI/praksis. Her vil jeg sige noget om hvornår man skal afveje brugen af MI samt gennemgå de otte trin i at lære MI</a:t>
            </a:r>
          </a:p>
          <a:p>
            <a:endParaRPr lang="da-DK" baseline="0" dirty="0" smtClean="0"/>
          </a:p>
          <a:p>
            <a:r>
              <a:rPr lang="da-DK" baseline="0" dirty="0" smtClean="0"/>
              <a:t>Til sidst vil jeg gennemgå de otte stadier i at lære MI som en slags opsummering af de to dage og invitere til en videre drøftelse af hvordan i sikrer en fortsat læring/fastholdelse af metoden.</a:t>
            </a:r>
          </a:p>
          <a:p>
            <a:r>
              <a:rPr lang="da-DK" baseline="0" dirty="0" smtClean="0"/>
              <a:t> </a:t>
            </a:r>
          </a:p>
          <a:p>
            <a:endParaRPr lang="da-DK" baseline="0" dirty="0" smtClean="0"/>
          </a:p>
          <a:p>
            <a:r>
              <a:rPr lang="da-DK" baseline="0" dirty="0" smtClean="0"/>
              <a:t>MI/praksis. Her vil jeg sige noget om hvornår man skal afveje brugen af MI</a:t>
            </a:r>
          </a:p>
          <a:p>
            <a:endParaRPr lang="da-DK" baseline="0" dirty="0" smtClean="0"/>
          </a:p>
          <a:p>
            <a:r>
              <a:rPr lang="da-DK" baseline="0" dirty="0" smtClean="0"/>
              <a:t>Til sidst vil jeg gennemgå de otte stadier i at lære MI som en slags opsummering af de to dage og invitere til en videre drøftelse af hvordan i sikrer en fortsat læring/fastholdelse af metoden.</a:t>
            </a:r>
          </a:p>
          <a:p>
            <a:endParaRPr lang="da-DK" dirty="0"/>
          </a:p>
        </p:txBody>
      </p:sp>
      <p:sp>
        <p:nvSpPr>
          <p:cNvPr id="4" name="Pladsholder til diasnummer 3"/>
          <p:cNvSpPr>
            <a:spLocks noGrp="1"/>
          </p:cNvSpPr>
          <p:nvPr>
            <p:ph type="sldNum" sz="quarter" idx="10"/>
          </p:nvPr>
        </p:nvSpPr>
        <p:spPr/>
        <p:txBody>
          <a:bodyPr/>
          <a:lstStyle/>
          <a:p>
            <a:fld id="{5A57A1FF-DE90-DA4E-961E-E4764697D511}" type="slidenum">
              <a:rPr lang="da-DK" smtClean="0"/>
              <a:pPr/>
              <a:t>2</a:t>
            </a:fld>
            <a:endParaRPr lang="da-DK" dirty="0"/>
          </a:p>
        </p:txBody>
      </p:sp>
    </p:spTree>
    <p:extLst>
      <p:ext uri="{BB962C8B-B14F-4D97-AF65-F5344CB8AC3E}">
        <p14:creationId xmlns:p14="http://schemas.microsoft.com/office/powerpoint/2010/main" val="428745682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normAutofit/>
          </a:bodyPr>
          <a:lstStyle/>
          <a:p>
            <a:r>
              <a:rPr lang="da-DK" dirty="0" smtClean="0"/>
              <a:t>Hvad skulle der til,</a:t>
            </a:r>
            <a:r>
              <a:rPr lang="da-DK" baseline="0" dirty="0" smtClean="0"/>
              <a:t> for at du gik fra (det aktuelle tal) til fx (et højere tal)</a:t>
            </a:r>
          </a:p>
          <a:p>
            <a:r>
              <a:rPr lang="da-DK" baseline="0" dirty="0" smtClean="0"/>
              <a:t>Man kun også spørge, hvilket tal en nærtstående ven/veninde/kæreste kunne tænkes at angive (for, at klienten gennemføre denne forandring), og derefter som opfølgning spørge: ”Hvorfor tror du at hans/hendes tal ville ligge så højt?</a:t>
            </a:r>
            <a:endParaRPr lang="da-DK" dirty="0" smtClean="0"/>
          </a:p>
          <a:p>
            <a:endParaRPr lang="da-DK" dirty="0"/>
          </a:p>
        </p:txBody>
      </p:sp>
      <p:sp>
        <p:nvSpPr>
          <p:cNvPr id="4" name="Pladsholder til diasnummer 3"/>
          <p:cNvSpPr>
            <a:spLocks noGrp="1"/>
          </p:cNvSpPr>
          <p:nvPr>
            <p:ph type="sldNum" sz="quarter" idx="10"/>
          </p:nvPr>
        </p:nvSpPr>
        <p:spPr/>
        <p:txBody>
          <a:bodyPr/>
          <a:lstStyle/>
          <a:p>
            <a:fld id="{5A57A1FF-DE90-DA4E-961E-E4764697D511}" type="slidenum">
              <a:rPr lang="da-DK" smtClean="0"/>
              <a:pPr/>
              <a:t>20</a:t>
            </a:fld>
            <a:endParaRPr lang="da-DK" dirty="0"/>
          </a:p>
        </p:txBody>
      </p:sp>
    </p:spTree>
    <p:extLst>
      <p:ext uri="{BB962C8B-B14F-4D97-AF65-F5344CB8AC3E}">
        <p14:creationId xmlns:p14="http://schemas.microsoft.com/office/powerpoint/2010/main" val="98501035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da-DK" dirty="0" smtClean="0"/>
              <a:t>”Hvorfor ligger du på</a:t>
            </a:r>
            <a:r>
              <a:rPr lang="da-DK" baseline="0" dirty="0" smtClean="0"/>
              <a:t> ____</a:t>
            </a:r>
            <a:r>
              <a:rPr lang="da-DK" dirty="0" smtClean="0"/>
              <a:t> og ikke på 0?” (eller et lavere tal)</a:t>
            </a:r>
          </a:p>
          <a:p>
            <a:pPr marL="0" marR="0" indent="0" algn="l" defTabSz="457200" rtl="0" eaLnBrk="1" fontAlgn="auto" latinLnBrk="0" hangingPunct="1">
              <a:lnSpc>
                <a:spcPct val="100000"/>
              </a:lnSpc>
              <a:spcBef>
                <a:spcPts val="0"/>
              </a:spcBef>
              <a:spcAft>
                <a:spcPts val="0"/>
              </a:spcAft>
              <a:buClrTx/>
              <a:buSzTx/>
              <a:buFontTx/>
              <a:buNone/>
              <a:tabLst/>
              <a:defRPr/>
            </a:pPr>
            <a:r>
              <a:rPr lang="da-DK" dirty="0" smtClean="0"/>
              <a:t>”Hvordan kunne jeg hjælpe dig med at gå fra _____ til [et højere tal]?”</a:t>
            </a:r>
          </a:p>
          <a:p>
            <a:endParaRPr lang="da-DK" dirty="0"/>
          </a:p>
        </p:txBody>
      </p:sp>
      <p:sp>
        <p:nvSpPr>
          <p:cNvPr id="4" name="Pladsholder til diasnummer 3"/>
          <p:cNvSpPr>
            <a:spLocks noGrp="1"/>
          </p:cNvSpPr>
          <p:nvPr>
            <p:ph type="sldNum" sz="quarter" idx="10"/>
          </p:nvPr>
        </p:nvSpPr>
        <p:spPr/>
        <p:txBody>
          <a:bodyPr/>
          <a:lstStyle/>
          <a:p>
            <a:fld id="{5A57A1FF-DE90-DA4E-961E-E4764697D511}" type="slidenum">
              <a:rPr lang="da-DK" smtClean="0"/>
              <a:pPr/>
              <a:t>21</a:t>
            </a:fld>
            <a:endParaRPr lang="da-DK" dirty="0"/>
          </a:p>
        </p:txBody>
      </p:sp>
    </p:spTree>
    <p:extLst>
      <p:ext uri="{BB962C8B-B14F-4D97-AF65-F5344CB8AC3E}">
        <p14:creationId xmlns:p14="http://schemas.microsoft.com/office/powerpoint/2010/main" val="205432644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normAutofit/>
          </a:bodyPr>
          <a:lstStyle/>
          <a:p>
            <a:endParaRPr lang="da-DK" dirty="0"/>
          </a:p>
        </p:txBody>
      </p:sp>
      <p:sp>
        <p:nvSpPr>
          <p:cNvPr id="4" name="Pladsholder til diasnummer 3"/>
          <p:cNvSpPr>
            <a:spLocks noGrp="1"/>
          </p:cNvSpPr>
          <p:nvPr>
            <p:ph type="sldNum" sz="quarter" idx="10"/>
          </p:nvPr>
        </p:nvSpPr>
        <p:spPr/>
        <p:txBody>
          <a:bodyPr/>
          <a:lstStyle/>
          <a:p>
            <a:fld id="{5A57A1FF-DE90-DA4E-961E-E4764697D511}" type="slidenum">
              <a:rPr lang="da-DK" smtClean="0"/>
              <a:pPr/>
              <a:t>22</a:t>
            </a:fld>
            <a:endParaRPr lang="da-DK" dirty="0"/>
          </a:p>
        </p:txBody>
      </p:sp>
    </p:spTree>
    <p:extLst>
      <p:ext uri="{BB962C8B-B14F-4D97-AF65-F5344CB8AC3E}">
        <p14:creationId xmlns:p14="http://schemas.microsoft.com/office/powerpoint/2010/main" val="423209044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normAutofit/>
          </a:bodyPr>
          <a:lstStyle/>
          <a:p>
            <a:r>
              <a:rPr lang="da-DK" dirty="0" smtClean="0"/>
              <a:t>Åbne spørgsmål: Når du møder forandringsudsagn,</a:t>
            </a:r>
            <a:r>
              <a:rPr lang="da-DK" baseline="0" dirty="0" smtClean="0"/>
              <a:t> bør du stille en bestemt form for åbne spørgsmål: nogle, der beder om uddybning eller et eksempel. Når du hører forandringsudsagn, så stil opfølgende spørgsmål. Vær nysgerrig og interesseret i dem. Du vil gerne vide mere. Bed om flere detaljer eller eksempler. Det kan anvendes både overfor ulemperne ved status quo og fordelene ved forandring, s. 224 i DMS.</a:t>
            </a:r>
          </a:p>
          <a:p>
            <a:r>
              <a:rPr lang="da-DK" dirty="0" smtClean="0"/>
              <a:t>Bekræft: Kommenter positivt på personens udsagn</a:t>
            </a:r>
          </a:p>
          <a:p>
            <a:r>
              <a:rPr lang="da-DK" dirty="0" smtClean="0"/>
              <a:t>Reflekter: Simple/komplekse og følelsesorienterede refleksioner</a:t>
            </a:r>
          </a:p>
          <a:p>
            <a:r>
              <a:rPr lang="da-DK" dirty="0" smtClean="0"/>
              <a:t>Opsummer: Saml en buket af forandringsudsagn</a:t>
            </a:r>
          </a:p>
          <a:p>
            <a:endParaRPr lang="da-DK" dirty="0"/>
          </a:p>
        </p:txBody>
      </p:sp>
      <p:sp>
        <p:nvSpPr>
          <p:cNvPr id="4" name="Pladsholder til diasnummer 3"/>
          <p:cNvSpPr>
            <a:spLocks noGrp="1"/>
          </p:cNvSpPr>
          <p:nvPr>
            <p:ph type="sldNum" sz="quarter" idx="10"/>
          </p:nvPr>
        </p:nvSpPr>
        <p:spPr/>
        <p:txBody>
          <a:bodyPr/>
          <a:lstStyle/>
          <a:p>
            <a:fld id="{5A57A1FF-DE90-DA4E-961E-E4764697D511}" type="slidenum">
              <a:rPr lang="da-DK" smtClean="0"/>
              <a:pPr/>
              <a:t>23</a:t>
            </a:fld>
            <a:endParaRPr lang="da-DK" dirty="0"/>
          </a:p>
        </p:txBody>
      </p:sp>
    </p:spTree>
    <p:extLst>
      <p:ext uri="{BB962C8B-B14F-4D97-AF65-F5344CB8AC3E}">
        <p14:creationId xmlns:p14="http://schemas.microsoft.com/office/powerpoint/2010/main" val="174679706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normAutofit/>
          </a:bodyPr>
          <a:lstStyle/>
          <a:p>
            <a:endParaRPr lang="da-DK" dirty="0" smtClean="0"/>
          </a:p>
          <a:p>
            <a:endParaRPr lang="da-DK" dirty="0"/>
          </a:p>
        </p:txBody>
      </p:sp>
      <p:sp>
        <p:nvSpPr>
          <p:cNvPr id="4" name="Pladsholder til diasnummer 3"/>
          <p:cNvSpPr>
            <a:spLocks noGrp="1"/>
          </p:cNvSpPr>
          <p:nvPr>
            <p:ph type="sldNum" sz="quarter" idx="10"/>
          </p:nvPr>
        </p:nvSpPr>
        <p:spPr/>
        <p:txBody>
          <a:bodyPr/>
          <a:lstStyle/>
          <a:p>
            <a:fld id="{5A57A1FF-DE90-DA4E-961E-E4764697D511}" type="slidenum">
              <a:rPr lang="da-DK" smtClean="0"/>
              <a:pPr/>
              <a:t>24</a:t>
            </a:fld>
            <a:endParaRPr lang="da-DK" dirty="0"/>
          </a:p>
        </p:txBody>
      </p:sp>
    </p:spTree>
    <p:extLst>
      <p:ext uri="{BB962C8B-B14F-4D97-AF65-F5344CB8AC3E}">
        <p14:creationId xmlns:p14="http://schemas.microsoft.com/office/powerpoint/2010/main" val="124952171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normAutofit/>
          </a:bodyPr>
          <a:lstStyle/>
          <a:p>
            <a:endParaRPr lang="da-DK" dirty="0" smtClean="0"/>
          </a:p>
          <a:p>
            <a:endParaRPr lang="da-DK" dirty="0"/>
          </a:p>
        </p:txBody>
      </p:sp>
      <p:sp>
        <p:nvSpPr>
          <p:cNvPr id="4" name="Pladsholder til diasnummer 3"/>
          <p:cNvSpPr>
            <a:spLocks noGrp="1"/>
          </p:cNvSpPr>
          <p:nvPr>
            <p:ph type="sldNum" sz="quarter" idx="10"/>
          </p:nvPr>
        </p:nvSpPr>
        <p:spPr/>
        <p:txBody>
          <a:bodyPr/>
          <a:lstStyle/>
          <a:p>
            <a:fld id="{5A57A1FF-DE90-DA4E-961E-E4764697D511}" type="slidenum">
              <a:rPr lang="da-DK" smtClean="0"/>
              <a:pPr/>
              <a:t>25</a:t>
            </a:fld>
            <a:endParaRPr lang="da-DK" dirty="0"/>
          </a:p>
        </p:txBody>
      </p:sp>
    </p:spTree>
    <p:extLst>
      <p:ext uri="{BB962C8B-B14F-4D97-AF65-F5344CB8AC3E}">
        <p14:creationId xmlns:p14="http://schemas.microsoft.com/office/powerpoint/2010/main" val="367998824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normAutofit/>
          </a:bodyPr>
          <a:lstStyle/>
          <a:p>
            <a:r>
              <a:rPr lang="da-DK" dirty="0" smtClean="0"/>
              <a:t>Et sikkert tegn</a:t>
            </a:r>
            <a:r>
              <a:rPr lang="da-DK" baseline="0" dirty="0" smtClean="0"/>
              <a:t> på disharmoni i samarbejdsrelationen er en kampklar positur, som vi ser her på billeder, hvor klienten opfatter dig som en modstander snarere end en støtte.</a:t>
            </a:r>
            <a:r>
              <a:rPr lang="da-DK" dirty="0" smtClean="0"/>
              <a:t> </a:t>
            </a:r>
            <a:r>
              <a:rPr lang="da-DK" baseline="0" dirty="0" smtClean="0"/>
              <a:t>I stedet for at bevæge sig og arbejde sammen kan det begynde at opleves som en kamp, hvor nogen bliver trådt over tæerne. Som regel skyldes det et sammenstød ml. rådgiverens ordnerefleks og klientens ambivalens. </a:t>
            </a:r>
            <a:br>
              <a:rPr lang="da-DK" baseline="0" dirty="0" smtClean="0"/>
            </a:br>
            <a:r>
              <a:rPr lang="da-DK" baseline="0" dirty="0" smtClean="0"/>
              <a:t>Når du slår over i ordnerefleksen begynder du at argumenterer for forandring og komme med løsninger og fremkalder hermed den modsatte reaktion fra klienten og så er jeres kontakt og gensidige tillid i fare.</a:t>
            </a:r>
            <a:endParaRPr lang="da-DK" dirty="0" smtClean="0"/>
          </a:p>
          <a:p>
            <a:endParaRPr lang="da-DK" dirty="0"/>
          </a:p>
        </p:txBody>
      </p:sp>
      <p:sp>
        <p:nvSpPr>
          <p:cNvPr id="4" name="Pladsholder til diasnummer 3"/>
          <p:cNvSpPr>
            <a:spLocks noGrp="1"/>
          </p:cNvSpPr>
          <p:nvPr>
            <p:ph type="sldNum" sz="quarter" idx="10"/>
          </p:nvPr>
        </p:nvSpPr>
        <p:spPr/>
        <p:txBody>
          <a:bodyPr/>
          <a:lstStyle/>
          <a:p>
            <a:fld id="{5A57A1FF-DE90-DA4E-961E-E4764697D511}" type="slidenum">
              <a:rPr lang="da-DK" smtClean="0"/>
              <a:pPr/>
              <a:t>26</a:t>
            </a:fld>
            <a:endParaRPr lang="da-DK" dirty="0"/>
          </a:p>
        </p:txBody>
      </p:sp>
    </p:spTree>
    <p:extLst>
      <p:ext uri="{BB962C8B-B14F-4D97-AF65-F5344CB8AC3E}">
        <p14:creationId xmlns:p14="http://schemas.microsoft.com/office/powerpoint/2010/main" val="365838803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da-DK" dirty="0" smtClean="0"/>
              <a:t>”Hvorfor ligger du på</a:t>
            </a:r>
            <a:r>
              <a:rPr lang="da-DK" baseline="0" dirty="0" smtClean="0"/>
              <a:t> ____</a:t>
            </a:r>
            <a:r>
              <a:rPr lang="da-DK" dirty="0" smtClean="0"/>
              <a:t> og ikke på 0?” (eller et lavere tal)</a:t>
            </a:r>
          </a:p>
          <a:p>
            <a:pPr marL="0" marR="0" indent="0" algn="l" defTabSz="457200" rtl="0" eaLnBrk="1" fontAlgn="auto" latinLnBrk="0" hangingPunct="1">
              <a:lnSpc>
                <a:spcPct val="100000"/>
              </a:lnSpc>
              <a:spcBef>
                <a:spcPts val="0"/>
              </a:spcBef>
              <a:spcAft>
                <a:spcPts val="0"/>
              </a:spcAft>
              <a:buClrTx/>
              <a:buSzTx/>
              <a:buFontTx/>
              <a:buNone/>
              <a:tabLst/>
              <a:defRPr/>
            </a:pPr>
            <a:r>
              <a:rPr lang="da-DK" dirty="0" smtClean="0"/>
              <a:t>”Hvordan kunne jeg hjælpe dig med at gå fra _____ til [et højere tal]?”</a:t>
            </a:r>
          </a:p>
          <a:p>
            <a:endParaRPr lang="da-DK" dirty="0"/>
          </a:p>
        </p:txBody>
      </p:sp>
      <p:sp>
        <p:nvSpPr>
          <p:cNvPr id="4" name="Pladsholder til diasnummer 3"/>
          <p:cNvSpPr>
            <a:spLocks noGrp="1"/>
          </p:cNvSpPr>
          <p:nvPr>
            <p:ph type="sldNum" sz="quarter" idx="10"/>
          </p:nvPr>
        </p:nvSpPr>
        <p:spPr/>
        <p:txBody>
          <a:bodyPr/>
          <a:lstStyle/>
          <a:p>
            <a:fld id="{5A57A1FF-DE90-DA4E-961E-E4764697D511}" type="slidenum">
              <a:rPr lang="da-DK" smtClean="0"/>
              <a:pPr/>
              <a:t>27</a:t>
            </a:fld>
            <a:endParaRPr lang="da-DK" dirty="0"/>
          </a:p>
        </p:txBody>
      </p:sp>
    </p:spTree>
    <p:extLst>
      <p:ext uri="{BB962C8B-B14F-4D97-AF65-F5344CB8AC3E}">
        <p14:creationId xmlns:p14="http://schemas.microsoft.com/office/powerpoint/2010/main" val="301008623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normAutofit/>
          </a:bodyPr>
          <a:lstStyle/>
          <a:p>
            <a:r>
              <a:rPr lang="da-DK" dirty="0" smtClean="0"/>
              <a:t>Udredningsfælden</a:t>
            </a:r>
            <a:r>
              <a:rPr lang="da-DK" baseline="0" dirty="0" smtClean="0"/>
              <a:t> – den kliniske fejl at indlede konsultationen med indsamling af ekspertinformation på bekostning af at lytte til, hvad klienten er optaget af</a:t>
            </a:r>
          </a:p>
          <a:p>
            <a:r>
              <a:rPr lang="da-DK" baseline="0" dirty="0" smtClean="0"/>
              <a:t>Ekspertfælden – den kliniske fejl at antage og kommunikere, at rådgiveren har de bedste svar på klientens problemer</a:t>
            </a:r>
          </a:p>
          <a:p>
            <a:r>
              <a:rPr lang="da-DK" baseline="0" dirty="0" smtClean="0"/>
              <a:t>For tidligt fokus – den kliniske fejl at fokusere, før man engagerer, hvor man forsøger at styre, før man har etableret et fungerende samarbejde og forhandlet et fælles mål</a:t>
            </a:r>
          </a:p>
          <a:p>
            <a:r>
              <a:rPr lang="da-DK" baseline="0" dirty="0" smtClean="0"/>
              <a:t>Etiketfælden – den kliniske fejl at indgå i uproduktive konflikter for at overtale klienten til at acceptere en etiket eller en diagnose</a:t>
            </a:r>
          </a:p>
          <a:p>
            <a:r>
              <a:rPr lang="da-DK" baseline="0" dirty="0" smtClean="0"/>
              <a:t>Bebrejdelsesfælden – den kliniske fejl at fokusere på bebrejdelse eller fejlfinding i stedet for forandring</a:t>
            </a:r>
          </a:p>
          <a:p>
            <a:r>
              <a:rPr lang="da-DK" baseline="0" dirty="0" err="1" smtClean="0"/>
              <a:t>Snakkefælden</a:t>
            </a:r>
            <a:r>
              <a:rPr lang="da-DK" baseline="0" dirty="0" smtClean="0"/>
              <a:t> – den kliniske fejl at indgå i for meget uformel sniksnak, som ikke fremmer processerne engagering, fokusering, fremkaldelse og planlægning.</a:t>
            </a:r>
          </a:p>
          <a:p>
            <a:r>
              <a:rPr lang="da-DK" baseline="0" dirty="0" smtClean="0"/>
              <a:t>Spørgsmål og svarfælden: Vi kontrollerer samtalen med en masse (oftest lukkede) spørgsmål, som klienten giver korte svar på og klienten bliver passiv. Stil derfor ikke for mange spørgsmål i træk. </a:t>
            </a:r>
          </a:p>
          <a:p>
            <a:r>
              <a:rPr lang="da-DK" baseline="0" dirty="0" smtClean="0"/>
              <a:t>Konfrontationsfælden: Leder oftest til et behov for at forsvare sig og retfærdiggøre sin adfærd.</a:t>
            </a:r>
          </a:p>
          <a:p>
            <a:endParaRPr lang="da-DK" dirty="0"/>
          </a:p>
        </p:txBody>
      </p:sp>
      <p:sp>
        <p:nvSpPr>
          <p:cNvPr id="4" name="Pladsholder til diasnummer 3"/>
          <p:cNvSpPr>
            <a:spLocks noGrp="1"/>
          </p:cNvSpPr>
          <p:nvPr>
            <p:ph type="sldNum" sz="quarter" idx="10"/>
          </p:nvPr>
        </p:nvSpPr>
        <p:spPr/>
        <p:txBody>
          <a:bodyPr/>
          <a:lstStyle/>
          <a:p>
            <a:fld id="{5A57A1FF-DE90-DA4E-961E-E4764697D511}" type="slidenum">
              <a:rPr lang="da-DK" smtClean="0"/>
              <a:pPr/>
              <a:t>28</a:t>
            </a:fld>
            <a:endParaRPr lang="da-DK" dirty="0"/>
          </a:p>
        </p:txBody>
      </p:sp>
    </p:spTree>
    <p:extLst>
      <p:ext uri="{BB962C8B-B14F-4D97-AF65-F5344CB8AC3E}">
        <p14:creationId xmlns:p14="http://schemas.microsoft.com/office/powerpoint/2010/main" val="248833668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normAutofit/>
          </a:bodyPr>
          <a:lstStyle/>
          <a:p>
            <a:pPr lvl="0"/>
            <a:r>
              <a:rPr lang="da-DK" sz="1200" kern="1200" dirty="0" smtClean="0">
                <a:solidFill>
                  <a:schemeClr val="tx1"/>
                </a:solidFill>
                <a:effectLst/>
                <a:latin typeface="+mn-lt"/>
                <a:ea typeface="+mn-ea"/>
                <a:cs typeface="+mn-cs"/>
              </a:rPr>
              <a:t>Fordele ved status quo, så ulemper: Hvis der er langt mellem forandringsudsagnene så er strategien at nå frem til forandringsudsagnene ved først at lytte til motivationen for status quo.</a:t>
            </a:r>
          </a:p>
          <a:p>
            <a:r>
              <a:rPr lang="da-DK" sz="1200" kern="1200" dirty="0" smtClean="0">
                <a:solidFill>
                  <a:schemeClr val="tx1"/>
                </a:solidFill>
                <a:effectLst/>
                <a:latin typeface="+mn-lt"/>
                <a:ea typeface="+mn-ea"/>
                <a:cs typeface="+mn-cs"/>
              </a:rPr>
              <a:t>  </a:t>
            </a:r>
          </a:p>
          <a:p>
            <a:pPr lvl="0"/>
            <a:r>
              <a:rPr lang="da-DK" sz="1200" kern="1200" dirty="0" smtClean="0">
                <a:solidFill>
                  <a:schemeClr val="tx1"/>
                </a:solidFill>
                <a:effectLst/>
                <a:latin typeface="+mn-lt"/>
                <a:ea typeface="+mn-ea"/>
                <a:cs typeface="+mn-cs"/>
              </a:rPr>
              <a:t>At flytte fokus: En anden mulig respons på dissonans er at flytte fokus væk fra det varme emne eller det ømme punkt i stedet for at forværre det yderligere.</a:t>
            </a:r>
          </a:p>
          <a:p>
            <a:r>
              <a:rPr lang="da-DK" sz="1200" kern="1200" dirty="0" smtClean="0">
                <a:solidFill>
                  <a:schemeClr val="tx1"/>
                </a:solidFill>
                <a:effectLst/>
                <a:latin typeface="+mn-lt"/>
                <a:ea typeface="+mn-ea"/>
                <a:cs typeface="+mn-cs"/>
              </a:rPr>
              <a:t> </a:t>
            </a:r>
          </a:p>
          <a:p>
            <a:pPr lvl="0"/>
            <a:r>
              <a:rPr lang="da-DK" sz="1200" kern="1200" dirty="0" smtClean="0">
                <a:solidFill>
                  <a:schemeClr val="tx1"/>
                </a:solidFill>
                <a:effectLst/>
                <a:latin typeface="+mn-lt"/>
                <a:ea typeface="+mn-ea"/>
                <a:cs typeface="+mn-cs"/>
              </a:rPr>
              <a:t>Fx ved at lade klienten vælge tema</a:t>
            </a:r>
          </a:p>
          <a:p>
            <a:endParaRPr lang="da-DK" baseline="0" dirty="0" smtClean="0"/>
          </a:p>
          <a:p>
            <a:pPr marL="0" marR="0" lvl="0" indent="0" algn="l" defTabSz="457200" rtl="0" eaLnBrk="1" fontAlgn="auto" latinLnBrk="0" hangingPunct="1">
              <a:lnSpc>
                <a:spcPct val="100000"/>
              </a:lnSpc>
              <a:spcBef>
                <a:spcPts val="0"/>
              </a:spcBef>
              <a:spcAft>
                <a:spcPts val="0"/>
              </a:spcAft>
              <a:buClrTx/>
              <a:buSzTx/>
              <a:buFontTx/>
              <a:buNone/>
              <a:tabLst/>
              <a:defRPr/>
            </a:pPr>
            <a:r>
              <a:rPr lang="da-DK" sz="1200" kern="1200" dirty="0" smtClean="0">
                <a:solidFill>
                  <a:schemeClr val="tx1"/>
                </a:solidFill>
                <a:effectLst/>
                <a:latin typeface="+mn-lt"/>
                <a:ea typeface="+mn-ea"/>
                <a:cs typeface="+mn-cs"/>
              </a:rPr>
              <a:t>Enighed: Hvis alt slår fejl, så prøv at udtrykke enighed. Ved at tilslutte dig personens status quo-udsagn, måske endda i lidt forstærket form, kan du sommetider udløse forandringsudsagn. Klient – jeg har selv prøvet det her med eksponering og det virker ikke for mig. Jeg bliver for angst. Behandler. Det er måske for svært for dig. Det er ikke alles kop te.</a:t>
            </a:r>
          </a:p>
          <a:p>
            <a:endParaRPr lang="da-DK" baseline="0" dirty="0" smtClean="0"/>
          </a:p>
          <a:p>
            <a:endParaRPr lang="da-DK" baseline="0" dirty="0" smtClean="0"/>
          </a:p>
          <a:p>
            <a:r>
              <a:rPr lang="da-DK" baseline="0" dirty="0" smtClean="0"/>
              <a:t>Nøglen er at give respons på en samarbejdsorienteret, accepterende måde, der respekterer klientens autonomi og ikke inviterer forsvar på status quo. Der er bogstavelig talt hundredvis af gode måder at gøre det på.</a:t>
            </a:r>
            <a:endParaRPr lang="da-DK" dirty="0" smtClean="0"/>
          </a:p>
          <a:p>
            <a:endParaRPr lang="da-DK" dirty="0"/>
          </a:p>
        </p:txBody>
      </p:sp>
      <p:sp>
        <p:nvSpPr>
          <p:cNvPr id="4" name="Pladsholder til diasnummer 3"/>
          <p:cNvSpPr>
            <a:spLocks noGrp="1"/>
          </p:cNvSpPr>
          <p:nvPr>
            <p:ph type="sldNum" sz="quarter" idx="10"/>
          </p:nvPr>
        </p:nvSpPr>
        <p:spPr/>
        <p:txBody>
          <a:bodyPr/>
          <a:lstStyle/>
          <a:p>
            <a:fld id="{5A57A1FF-DE90-DA4E-961E-E4764697D511}" type="slidenum">
              <a:rPr lang="da-DK" smtClean="0"/>
              <a:pPr/>
              <a:t>29</a:t>
            </a:fld>
            <a:endParaRPr lang="da-DK" dirty="0"/>
          </a:p>
        </p:txBody>
      </p:sp>
    </p:spTree>
    <p:extLst>
      <p:ext uri="{BB962C8B-B14F-4D97-AF65-F5344CB8AC3E}">
        <p14:creationId xmlns:p14="http://schemas.microsoft.com/office/powerpoint/2010/main" val="31355673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normAutofit/>
          </a:bodyPr>
          <a:lstStyle/>
          <a:p>
            <a:r>
              <a:rPr lang="da-DK" baseline="0" dirty="0" smtClean="0"/>
              <a:t>En professionel samtale til at hjælpe borgeren igennem ambivalensen og frem mod en beslutning om ændring af adfærd eller holdning, indstilling, mening etc. </a:t>
            </a:r>
          </a:p>
          <a:p>
            <a:endParaRPr lang="da-DK" baseline="0" dirty="0" smtClean="0"/>
          </a:p>
          <a:p>
            <a:r>
              <a:rPr lang="da-DK" baseline="0" dirty="0" smtClean="0"/>
              <a:t>MI er orienteret mod at fremkalde, </a:t>
            </a:r>
            <a:r>
              <a:rPr lang="nb-NO" sz="1200" dirty="0" smtClean="0"/>
              <a:t>forstærke og forankre indre motivation</a:t>
            </a:r>
            <a:endParaRPr lang="da-DK" baseline="0" dirty="0" smtClean="0"/>
          </a:p>
          <a:p>
            <a:endParaRPr lang="da-DK" baseline="0" dirty="0" smtClean="0"/>
          </a:p>
          <a:p>
            <a:r>
              <a:rPr lang="da-DK" baseline="0" dirty="0" smtClean="0"/>
              <a:t>Der er fokus på borgerens egne argumenter, grunde, ideer og ønsker til forandring. Det er ikke den professionelles opgave at overbevise eller overtale borgeren til forandring eller levere det gode argument, som borgeren må overgive sig til. </a:t>
            </a:r>
          </a:p>
          <a:p>
            <a:endParaRPr lang="da-DK" baseline="0" dirty="0" smtClean="0"/>
          </a:p>
          <a:p>
            <a:r>
              <a:rPr lang="da-DK" baseline="0" dirty="0" smtClean="0"/>
              <a:t>Observeres gennem sprog. Der er i MI kommet mere fokus på sproget og hvordan den måde borgeren taler om forandring har indvirkning på, at forandringen sker.</a:t>
            </a:r>
          </a:p>
          <a:p>
            <a:r>
              <a:rPr lang="da-DK" baseline="0" dirty="0" smtClean="0"/>
              <a:t>Vores opgave blive derfor at lytte efter forandringens sprog og få det til at stige i intensitet fra overvejelse til handling. </a:t>
            </a:r>
          </a:p>
          <a:p>
            <a:endParaRPr lang="da-DK" baseline="0" dirty="0" smtClean="0"/>
          </a:p>
          <a:p>
            <a:endParaRPr lang="da-DK" dirty="0"/>
          </a:p>
        </p:txBody>
      </p:sp>
      <p:sp>
        <p:nvSpPr>
          <p:cNvPr id="4" name="Pladsholder til diasnummer 3"/>
          <p:cNvSpPr>
            <a:spLocks noGrp="1"/>
          </p:cNvSpPr>
          <p:nvPr>
            <p:ph type="sldNum" sz="quarter" idx="10"/>
          </p:nvPr>
        </p:nvSpPr>
        <p:spPr/>
        <p:txBody>
          <a:bodyPr/>
          <a:lstStyle/>
          <a:p>
            <a:fld id="{5A57A1FF-DE90-DA4E-961E-E4764697D511}" type="slidenum">
              <a:rPr lang="da-DK" smtClean="0"/>
              <a:pPr/>
              <a:t>3</a:t>
            </a:fld>
            <a:endParaRPr lang="da-DK" dirty="0"/>
          </a:p>
        </p:txBody>
      </p:sp>
    </p:spTree>
    <p:extLst>
      <p:ext uri="{BB962C8B-B14F-4D97-AF65-F5344CB8AC3E}">
        <p14:creationId xmlns:p14="http://schemas.microsoft.com/office/powerpoint/2010/main" val="46647313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normAutofit/>
          </a:bodyPr>
          <a:lstStyle/>
          <a:p>
            <a:r>
              <a:rPr lang="da-DK" dirty="0" smtClean="0"/>
              <a:t>Louise tager 31</a:t>
            </a:r>
            <a:endParaRPr lang="da-DK" dirty="0"/>
          </a:p>
        </p:txBody>
      </p:sp>
      <p:sp>
        <p:nvSpPr>
          <p:cNvPr id="4" name="Pladsholder til diasnummer 3"/>
          <p:cNvSpPr>
            <a:spLocks noGrp="1"/>
          </p:cNvSpPr>
          <p:nvPr>
            <p:ph type="sldNum" sz="quarter" idx="10"/>
          </p:nvPr>
        </p:nvSpPr>
        <p:spPr/>
        <p:txBody>
          <a:bodyPr/>
          <a:lstStyle/>
          <a:p>
            <a:fld id="{5A57A1FF-DE90-DA4E-961E-E4764697D511}" type="slidenum">
              <a:rPr lang="da-DK" smtClean="0"/>
              <a:pPr/>
              <a:t>30</a:t>
            </a:fld>
            <a:endParaRPr lang="da-DK" dirty="0"/>
          </a:p>
        </p:txBody>
      </p:sp>
    </p:spTree>
    <p:extLst>
      <p:ext uri="{BB962C8B-B14F-4D97-AF65-F5344CB8AC3E}">
        <p14:creationId xmlns:p14="http://schemas.microsoft.com/office/powerpoint/2010/main" val="393855738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normAutofit/>
          </a:bodyPr>
          <a:lstStyle/>
          <a:p>
            <a:r>
              <a:rPr lang="da-DK" dirty="0" smtClean="0"/>
              <a:t>Felix tager 32-39</a:t>
            </a:r>
            <a:endParaRPr lang="da-DK" dirty="0"/>
          </a:p>
        </p:txBody>
      </p:sp>
      <p:sp>
        <p:nvSpPr>
          <p:cNvPr id="4" name="Pladsholder til diasnummer 3"/>
          <p:cNvSpPr>
            <a:spLocks noGrp="1"/>
          </p:cNvSpPr>
          <p:nvPr>
            <p:ph type="sldNum" sz="quarter" idx="10"/>
          </p:nvPr>
        </p:nvSpPr>
        <p:spPr/>
        <p:txBody>
          <a:bodyPr/>
          <a:lstStyle/>
          <a:p>
            <a:fld id="{5A57A1FF-DE90-DA4E-961E-E4764697D511}" type="slidenum">
              <a:rPr lang="da-DK" smtClean="0"/>
              <a:pPr/>
              <a:t>31</a:t>
            </a:fld>
            <a:endParaRPr lang="da-DK" dirty="0"/>
          </a:p>
        </p:txBody>
      </p:sp>
    </p:spTree>
    <p:extLst>
      <p:ext uri="{BB962C8B-B14F-4D97-AF65-F5344CB8AC3E}">
        <p14:creationId xmlns:p14="http://schemas.microsoft.com/office/powerpoint/2010/main" val="360501871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normAutofit/>
          </a:bodyPr>
          <a:lstStyle/>
          <a:p>
            <a:endParaRPr lang="da-DK" dirty="0"/>
          </a:p>
        </p:txBody>
      </p:sp>
      <p:sp>
        <p:nvSpPr>
          <p:cNvPr id="4" name="Pladsholder til diasnummer 3"/>
          <p:cNvSpPr>
            <a:spLocks noGrp="1"/>
          </p:cNvSpPr>
          <p:nvPr>
            <p:ph type="sldNum" sz="quarter" idx="10"/>
          </p:nvPr>
        </p:nvSpPr>
        <p:spPr/>
        <p:txBody>
          <a:bodyPr/>
          <a:lstStyle/>
          <a:p>
            <a:fld id="{5A57A1FF-DE90-DA4E-961E-E4764697D511}" type="slidenum">
              <a:rPr lang="da-DK" smtClean="0"/>
              <a:pPr/>
              <a:t>32</a:t>
            </a:fld>
            <a:endParaRPr lang="da-DK" dirty="0"/>
          </a:p>
        </p:txBody>
      </p:sp>
    </p:spTree>
    <p:extLst>
      <p:ext uri="{BB962C8B-B14F-4D97-AF65-F5344CB8AC3E}">
        <p14:creationId xmlns:p14="http://schemas.microsoft.com/office/powerpoint/2010/main" val="8910931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normAutofit/>
          </a:bodyPr>
          <a:lstStyle/>
          <a:p>
            <a:endParaRPr lang="da-DK" dirty="0"/>
          </a:p>
        </p:txBody>
      </p:sp>
      <p:sp>
        <p:nvSpPr>
          <p:cNvPr id="4" name="Pladsholder til diasnummer 3"/>
          <p:cNvSpPr>
            <a:spLocks noGrp="1"/>
          </p:cNvSpPr>
          <p:nvPr>
            <p:ph type="sldNum" sz="quarter" idx="10"/>
          </p:nvPr>
        </p:nvSpPr>
        <p:spPr/>
        <p:txBody>
          <a:bodyPr/>
          <a:lstStyle/>
          <a:p>
            <a:fld id="{5A57A1FF-DE90-DA4E-961E-E4764697D511}" type="slidenum">
              <a:rPr lang="da-DK" smtClean="0"/>
              <a:pPr/>
              <a:t>33</a:t>
            </a:fld>
            <a:endParaRPr lang="da-DK" dirty="0"/>
          </a:p>
        </p:txBody>
      </p:sp>
    </p:spTree>
    <p:extLst>
      <p:ext uri="{BB962C8B-B14F-4D97-AF65-F5344CB8AC3E}">
        <p14:creationId xmlns:p14="http://schemas.microsoft.com/office/powerpoint/2010/main" val="326161282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normAutofit/>
          </a:bodyPr>
          <a:lstStyle/>
          <a:p>
            <a:endParaRPr lang="da-DK" dirty="0"/>
          </a:p>
        </p:txBody>
      </p:sp>
      <p:sp>
        <p:nvSpPr>
          <p:cNvPr id="4" name="Pladsholder til diasnummer 3"/>
          <p:cNvSpPr>
            <a:spLocks noGrp="1"/>
          </p:cNvSpPr>
          <p:nvPr>
            <p:ph type="sldNum" sz="quarter" idx="10"/>
          </p:nvPr>
        </p:nvSpPr>
        <p:spPr/>
        <p:txBody>
          <a:bodyPr/>
          <a:lstStyle/>
          <a:p>
            <a:fld id="{5A57A1FF-DE90-DA4E-961E-E4764697D511}" type="slidenum">
              <a:rPr lang="da-DK" smtClean="0"/>
              <a:pPr/>
              <a:t>34</a:t>
            </a:fld>
            <a:endParaRPr lang="da-DK" dirty="0"/>
          </a:p>
        </p:txBody>
      </p:sp>
    </p:spTree>
    <p:extLst>
      <p:ext uri="{BB962C8B-B14F-4D97-AF65-F5344CB8AC3E}">
        <p14:creationId xmlns:p14="http://schemas.microsoft.com/office/powerpoint/2010/main" val="44107308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normAutofit/>
          </a:bodyPr>
          <a:lstStyle/>
          <a:p>
            <a:endParaRPr lang="da-DK" dirty="0"/>
          </a:p>
        </p:txBody>
      </p:sp>
      <p:sp>
        <p:nvSpPr>
          <p:cNvPr id="4" name="Pladsholder til diasnummer 3"/>
          <p:cNvSpPr>
            <a:spLocks noGrp="1"/>
          </p:cNvSpPr>
          <p:nvPr>
            <p:ph type="sldNum" sz="quarter" idx="10"/>
          </p:nvPr>
        </p:nvSpPr>
        <p:spPr/>
        <p:txBody>
          <a:bodyPr/>
          <a:lstStyle/>
          <a:p>
            <a:fld id="{5A57A1FF-DE90-DA4E-961E-E4764697D511}" type="slidenum">
              <a:rPr lang="da-DK" smtClean="0"/>
              <a:pPr/>
              <a:t>35</a:t>
            </a:fld>
            <a:endParaRPr lang="da-DK" dirty="0"/>
          </a:p>
        </p:txBody>
      </p:sp>
    </p:spTree>
    <p:extLst>
      <p:ext uri="{BB962C8B-B14F-4D97-AF65-F5344CB8AC3E}">
        <p14:creationId xmlns:p14="http://schemas.microsoft.com/office/powerpoint/2010/main" val="306434077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normAutofit fontScale="77500" lnSpcReduction="20000"/>
          </a:bodyPr>
          <a:lstStyle/>
          <a:p>
            <a:r>
              <a:rPr lang="da-DK" dirty="0" smtClean="0"/>
              <a:t>Otte trin udviklet af Theresa B.</a:t>
            </a:r>
            <a:r>
              <a:rPr lang="da-DK" baseline="0" dirty="0" smtClean="0"/>
              <a:t> </a:t>
            </a:r>
            <a:r>
              <a:rPr lang="da-DK" baseline="0" dirty="0" err="1" smtClean="0"/>
              <a:t>Moyers</a:t>
            </a:r>
            <a:r>
              <a:rPr lang="da-DK" baseline="0" dirty="0" smtClean="0"/>
              <a:t> og William Miller i 2006. </a:t>
            </a:r>
            <a:r>
              <a:rPr lang="da-DK" dirty="0" smtClean="0"/>
              <a:t>Obs. på at læse denne pyramide oppefra</a:t>
            </a:r>
            <a:r>
              <a:rPr lang="da-DK" baseline="0" dirty="0" smtClean="0"/>
              <a:t> og ned. Så MI-ånd er førstetrin.</a:t>
            </a:r>
          </a:p>
          <a:p>
            <a:endParaRPr lang="da-DK" baseline="0" dirty="0" smtClean="0"/>
          </a:p>
          <a:p>
            <a:r>
              <a:rPr lang="da-DK" sz="1200" kern="1200" dirty="0" smtClean="0">
                <a:solidFill>
                  <a:schemeClr val="tx1"/>
                </a:solidFill>
                <a:effectLst/>
                <a:latin typeface="+mn-lt"/>
                <a:ea typeface="+mn-ea"/>
                <a:cs typeface="+mn-cs"/>
              </a:rPr>
              <a:t>Først handler det om at </a:t>
            </a:r>
            <a:r>
              <a:rPr lang="da-DK" sz="1200" b="1" kern="1200" dirty="0" smtClean="0">
                <a:solidFill>
                  <a:schemeClr val="tx1"/>
                </a:solidFill>
                <a:effectLst/>
                <a:latin typeface="+mn-lt"/>
                <a:ea typeface="+mn-ea"/>
                <a:cs typeface="+mn-cs"/>
              </a:rPr>
              <a:t>lære den underliggende</a:t>
            </a:r>
            <a:r>
              <a:rPr lang="da-DK" sz="1200" b="1" kern="1200" baseline="0" dirty="0" smtClean="0">
                <a:solidFill>
                  <a:schemeClr val="tx1"/>
                </a:solidFill>
                <a:effectLst/>
                <a:latin typeface="+mn-lt"/>
                <a:ea typeface="+mn-ea"/>
                <a:cs typeface="+mn-cs"/>
              </a:rPr>
              <a:t> </a:t>
            </a:r>
            <a:r>
              <a:rPr lang="da-DK" sz="1200" b="1" kern="1200" dirty="0" smtClean="0">
                <a:solidFill>
                  <a:schemeClr val="tx1"/>
                </a:solidFill>
                <a:effectLst/>
                <a:latin typeface="+mn-lt"/>
                <a:ea typeface="+mn-ea"/>
                <a:cs typeface="+mn-cs"/>
              </a:rPr>
              <a:t>ånd i MI, dvs. tankegangen og</a:t>
            </a:r>
            <a:r>
              <a:rPr lang="da-DK" sz="1200" b="1" kern="1200" baseline="0" dirty="0" smtClean="0">
                <a:solidFill>
                  <a:schemeClr val="tx1"/>
                </a:solidFill>
                <a:effectLst/>
                <a:latin typeface="+mn-lt"/>
                <a:ea typeface="+mn-ea"/>
                <a:cs typeface="+mn-cs"/>
              </a:rPr>
              <a:t> kerneelementerne i tilgangen</a:t>
            </a:r>
            <a:r>
              <a:rPr lang="da-DK" sz="1200" kern="1200" dirty="0" smtClean="0">
                <a:solidFill>
                  <a:schemeClr val="tx1"/>
                </a:solidFill>
                <a:effectLst/>
                <a:latin typeface="+mn-lt"/>
                <a:ea typeface="+mn-ea"/>
                <a:cs typeface="+mn-cs"/>
              </a:rPr>
              <a:t>. </a:t>
            </a:r>
            <a:r>
              <a:rPr lang="da-DK" baseline="0" dirty="0" smtClean="0"/>
              <a:t>Ånden består af fire værdier: samarbejde, accept, fremkaldelse og medfølelse</a:t>
            </a:r>
          </a:p>
          <a:p>
            <a:endParaRPr lang="da-DK" baseline="0" dirty="0" smtClean="0"/>
          </a:p>
          <a:p>
            <a:r>
              <a:rPr lang="da-DK" baseline="0" dirty="0" smtClean="0"/>
              <a:t>Ift. Samarbejde: så foregår det ml. to eksperter fremfor et ekspert/klientforhold</a:t>
            </a:r>
          </a:p>
          <a:p>
            <a:r>
              <a:rPr lang="da-DK" baseline="0" dirty="0" smtClean="0"/>
              <a:t>Accept: Handler om at acceptere personens autonomi/ret til selvledelse og udvise empati for personens unikke perspektiv og situation</a:t>
            </a:r>
          </a:p>
          <a:p>
            <a:r>
              <a:rPr lang="da-DK" baseline="0" dirty="0" smtClean="0"/>
              <a:t>Fremkaldelse: fokuserer på at vække borgerens indre motivation og at man via lytte og spørgeteknikker får personen til selv at argumentere for forandring.</a:t>
            </a:r>
          </a:p>
          <a:p>
            <a:r>
              <a:rPr lang="da-DK" baseline="0" dirty="0" smtClean="0"/>
              <a:t>Medfølelse: Fokuserer på personens trivsel og behov </a:t>
            </a:r>
            <a:r>
              <a:rPr lang="da-DK" baseline="0" dirty="0" err="1" smtClean="0"/>
              <a:t>mhp</a:t>
            </a:r>
            <a:r>
              <a:rPr lang="da-DK" baseline="0" dirty="0" smtClean="0"/>
              <a:t>. en forbedring af personens samlet situation</a:t>
            </a:r>
          </a:p>
          <a:p>
            <a:pPr lvl="0"/>
            <a:r>
              <a:rPr lang="da-DK" sz="1200" kern="1200" dirty="0" smtClean="0">
                <a:solidFill>
                  <a:schemeClr val="tx1"/>
                </a:solidFill>
                <a:effectLst/>
                <a:latin typeface="+mn-lt"/>
                <a:ea typeface="+mn-ea"/>
                <a:cs typeface="+mn-cs"/>
              </a:rPr>
              <a:t>Forskning viser, at behandlerens evne til at tilegne sig </a:t>
            </a:r>
            <a:r>
              <a:rPr lang="da-DK" sz="1200" b="1" kern="1200" dirty="0" smtClean="0">
                <a:solidFill>
                  <a:schemeClr val="tx1"/>
                </a:solidFill>
                <a:effectLst/>
                <a:latin typeface="+mn-lt"/>
                <a:ea typeface="+mn-ea"/>
                <a:cs typeface="+mn-cs"/>
              </a:rPr>
              <a:t>ånden i MI er en stærk indikator på at vedkommende arbejder MI-konsistent dvs. er tro mod metoden, såvel som en indikator på en styrket klient-modtagelighed og </a:t>
            </a:r>
            <a:r>
              <a:rPr lang="da-DK" sz="1200" b="1" kern="1200" dirty="0" err="1" smtClean="0">
                <a:solidFill>
                  <a:schemeClr val="tx1"/>
                </a:solidFill>
                <a:effectLst/>
                <a:latin typeface="+mn-lt"/>
                <a:ea typeface="+mn-ea"/>
                <a:cs typeface="+mn-cs"/>
              </a:rPr>
              <a:t>compliance</a:t>
            </a:r>
            <a:r>
              <a:rPr lang="da-DK" sz="1200" b="1" kern="1200" dirty="0" smtClean="0">
                <a:solidFill>
                  <a:schemeClr val="tx1"/>
                </a:solidFill>
                <a:effectLst/>
                <a:latin typeface="+mn-lt"/>
                <a:ea typeface="+mn-ea"/>
                <a:cs typeface="+mn-cs"/>
              </a:rPr>
              <a:t>, dvs. efterlevelse af behandling</a:t>
            </a:r>
            <a:r>
              <a:rPr lang="da-DK" sz="1200" kern="1200" dirty="0" smtClean="0">
                <a:solidFill>
                  <a:schemeClr val="tx1"/>
                </a:solidFill>
                <a:effectLst/>
                <a:latin typeface="+mn-lt"/>
                <a:ea typeface="+mn-ea"/>
                <a:cs typeface="+mn-cs"/>
              </a:rPr>
              <a:t>.</a:t>
            </a:r>
          </a:p>
          <a:p>
            <a:pPr lvl="0"/>
            <a:r>
              <a:rPr lang="da-DK" sz="1200" b="1" kern="1200" dirty="0" smtClean="0">
                <a:solidFill>
                  <a:schemeClr val="tx1"/>
                </a:solidFill>
                <a:effectLst/>
                <a:latin typeface="+mn-lt"/>
                <a:ea typeface="+mn-ea"/>
                <a:cs typeface="+mn-cs"/>
              </a:rPr>
              <a:t>Herefter er det vigtigt at mestre de klientcentreret samtaleteknikker. ÅS, B, SR/KR og OPS</a:t>
            </a:r>
            <a:r>
              <a:rPr lang="da-DK" sz="1200" kern="1200" dirty="0" smtClean="0">
                <a:solidFill>
                  <a:schemeClr val="tx1"/>
                </a:solidFill>
                <a:effectLst/>
                <a:latin typeface="+mn-lt"/>
                <a:ea typeface="+mn-ea"/>
                <a:cs typeface="+mn-cs"/>
              </a:rPr>
              <a:t>. Åbne spørgsmål, der åbner for borgerens perspektiv, tanker, følelser, værdier og handlinger. Bekræfte</a:t>
            </a:r>
            <a:r>
              <a:rPr lang="da-DK" sz="1200" kern="1200" baseline="0" dirty="0" smtClean="0">
                <a:solidFill>
                  <a:schemeClr val="tx1"/>
                </a:solidFill>
                <a:effectLst/>
                <a:latin typeface="+mn-lt"/>
                <a:ea typeface="+mn-ea"/>
                <a:cs typeface="+mn-cs"/>
              </a:rPr>
              <a:t> og anerkende borgerens værdier, ideer, styrker, indsatser og handlinger. Refleksioner, der spejler det personen siger, der demonstrerer at man lytter og forstår. Opsummeringer der fungerer som en genfortælling af det sagte, med fokus på vigtige pointer og FU. </a:t>
            </a:r>
            <a:endParaRPr lang="da-DK" sz="1200" kern="1200" dirty="0" smtClean="0">
              <a:solidFill>
                <a:schemeClr val="tx1"/>
              </a:solidFill>
              <a:effectLst/>
              <a:latin typeface="+mn-lt"/>
              <a:ea typeface="+mn-ea"/>
              <a:cs typeface="+mn-cs"/>
            </a:endParaRPr>
          </a:p>
          <a:p>
            <a:pPr lvl="0"/>
            <a:r>
              <a:rPr lang="da-DK" sz="1200" kern="1200" dirty="0" smtClean="0">
                <a:solidFill>
                  <a:schemeClr val="tx1"/>
                </a:solidFill>
                <a:effectLst/>
                <a:latin typeface="+mn-lt"/>
                <a:ea typeface="+mn-ea"/>
                <a:cs typeface="+mn-cs"/>
              </a:rPr>
              <a:t>Vigtigt at behandleren præcist kan </a:t>
            </a:r>
            <a:r>
              <a:rPr lang="da-DK" sz="1200" b="1" kern="1200" dirty="0" smtClean="0">
                <a:solidFill>
                  <a:schemeClr val="tx1"/>
                </a:solidFill>
                <a:effectLst/>
                <a:latin typeface="+mn-lt"/>
                <a:ea typeface="+mn-ea"/>
                <a:cs typeface="+mn-cs"/>
              </a:rPr>
              <a:t>identificere og differentiere forandringssprog</a:t>
            </a:r>
            <a:r>
              <a:rPr lang="da-DK" sz="1200" kern="1200" dirty="0" smtClean="0">
                <a:solidFill>
                  <a:schemeClr val="tx1"/>
                </a:solidFill>
                <a:effectLst/>
                <a:latin typeface="+mn-lt"/>
                <a:ea typeface="+mn-ea"/>
                <a:cs typeface="+mn-cs"/>
              </a:rPr>
              <a:t> som det forekommer i konteksten af klientens ambivalens. </a:t>
            </a:r>
            <a:r>
              <a:rPr lang="da-DK" sz="1200" b="1" kern="1200" dirty="0" smtClean="0">
                <a:solidFill>
                  <a:schemeClr val="tx1"/>
                </a:solidFill>
                <a:effectLst/>
                <a:latin typeface="+mn-lt"/>
                <a:ea typeface="+mn-ea"/>
                <a:cs typeface="+mn-cs"/>
              </a:rPr>
              <a:t>Hvis ikke man kan genkende det, så kan man ikke styrke og forme det imod forpligtelse</a:t>
            </a:r>
            <a:endParaRPr lang="da-DK" sz="1200" kern="1200" dirty="0" smtClean="0">
              <a:solidFill>
                <a:schemeClr val="tx1"/>
              </a:solidFill>
              <a:effectLst/>
              <a:latin typeface="+mn-lt"/>
              <a:ea typeface="+mn-ea"/>
              <a:cs typeface="+mn-cs"/>
            </a:endParaRPr>
          </a:p>
          <a:p>
            <a:pPr lvl="0"/>
            <a:r>
              <a:rPr lang="da-DK" sz="1200" b="1" kern="1200" dirty="0" smtClean="0">
                <a:solidFill>
                  <a:schemeClr val="tx1"/>
                </a:solidFill>
                <a:effectLst/>
                <a:latin typeface="+mn-lt"/>
                <a:ea typeface="+mn-ea"/>
                <a:cs typeface="+mn-cs"/>
              </a:rPr>
              <a:t>Når man så først kan genkende forandringssprog, så er man i en position til at lære at fremme og styrke det.</a:t>
            </a:r>
            <a:r>
              <a:rPr lang="da-DK" sz="1200" kern="1200" dirty="0" smtClean="0">
                <a:solidFill>
                  <a:schemeClr val="tx1"/>
                </a:solidFill>
                <a:effectLst/>
                <a:latin typeface="+mn-lt"/>
                <a:ea typeface="+mn-ea"/>
                <a:cs typeface="+mn-cs"/>
              </a:rPr>
              <a:t> At fremme og styrke forandringssprog er en strategisk færdighed, som differentierer MI fra andre terapeutiske tilgange. Det er Theresa </a:t>
            </a:r>
            <a:r>
              <a:rPr lang="da-DK" sz="1200" kern="1200" dirty="0" err="1" smtClean="0">
                <a:solidFill>
                  <a:schemeClr val="tx1"/>
                </a:solidFill>
                <a:effectLst/>
                <a:latin typeface="+mn-lt"/>
                <a:ea typeface="+mn-ea"/>
                <a:cs typeface="+mn-cs"/>
              </a:rPr>
              <a:t>Moyers</a:t>
            </a:r>
            <a:r>
              <a:rPr lang="da-DK" sz="1200" kern="1200" dirty="0" smtClean="0">
                <a:solidFill>
                  <a:schemeClr val="tx1"/>
                </a:solidFill>
                <a:effectLst/>
                <a:latin typeface="+mn-lt"/>
                <a:ea typeface="+mn-ea"/>
                <a:cs typeface="+mn-cs"/>
              </a:rPr>
              <a:t> &amp; Millers oplevelse, at man først lærer at genkende forandringsudsagn og så lærer man evnen til at fremme det.</a:t>
            </a:r>
          </a:p>
          <a:p>
            <a:pPr lvl="0"/>
            <a:r>
              <a:rPr lang="da-DK" sz="1200" b="1" kern="1200" dirty="0" smtClean="0">
                <a:solidFill>
                  <a:schemeClr val="tx1"/>
                </a:solidFill>
                <a:effectLst/>
                <a:latin typeface="+mn-lt"/>
                <a:ea typeface="+mn-ea"/>
                <a:cs typeface="+mn-cs"/>
              </a:rPr>
              <a:t>Næste punkt omhandler det med at håndtere og svare på modstand,</a:t>
            </a:r>
            <a:r>
              <a:rPr lang="da-DK" sz="1200" b="1" kern="1200" baseline="0" dirty="0" smtClean="0">
                <a:solidFill>
                  <a:schemeClr val="tx1"/>
                </a:solidFill>
                <a:effectLst/>
                <a:latin typeface="+mn-lt"/>
                <a:ea typeface="+mn-ea"/>
                <a:cs typeface="+mn-cs"/>
              </a:rPr>
              <a:t> </a:t>
            </a:r>
            <a:r>
              <a:rPr lang="da-DK" sz="1200" b="1" kern="1200" dirty="0" smtClean="0">
                <a:solidFill>
                  <a:schemeClr val="tx1"/>
                </a:solidFill>
                <a:effectLst/>
                <a:latin typeface="+mn-lt"/>
                <a:ea typeface="+mn-ea"/>
                <a:cs typeface="+mn-cs"/>
              </a:rPr>
              <a:t>så disse elementer ikke forstærkes, hvilket vi</a:t>
            </a:r>
            <a:r>
              <a:rPr lang="da-DK" sz="1200" b="1" kern="1200" baseline="0" dirty="0" smtClean="0">
                <a:solidFill>
                  <a:schemeClr val="tx1"/>
                </a:solidFill>
                <a:effectLst/>
                <a:latin typeface="+mn-lt"/>
                <a:ea typeface="+mn-ea"/>
                <a:cs typeface="+mn-cs"/>
              </a:rPr>
              <a:t> skal arbejde med senere </a:t>
            </a:r>
            <a:r>
              <a:rPr lang="da-DK" sz="1200" b="1" kern="1200" baseline="0" dirty="0" err="1" smtClean="0">
                <a:solidFill>
                  <a:schemeClr val="tx1"/>
                </a:solidFill>
                <a:effectLst/>
                <a:latin typeface="+mn-lt"/>
                <a:ea typeface="+mn-ea"/>
                <a:cs typeface="+mn-cs"/>
              </a:rPr>
              <a:t>idag</a:t>
            </a:r>
            <a:r>
              <a:rPr lang="da-DK" sz="1200" b="1" kern="1200" dirty="0" smtClean="0">
                <a:solidFill>
                  <a:schemeClr val="tx1"/>
                </a:solidFill>
                <a:effectLst/>
                <a:latin typeface="+mn-lt"/>
                <a:ea typeface="+mn-ea"/>
                <a:cs typeface="+mn-cs"/>
              </a:rPr>
              <a:t>.</a:t>
            </a:r>
            <a:endParaRPr lang="da-DK" sz="1200" kern="1200" dirty="0" smtClean="0">
              <a:solidFill>
                <a:schemeClr val="tx1"/>
              </a:solidFill>
              <a:effectLst/>
              <a:latin typeface="+mn-lt"/>
              <a:ea typeface="+mn-ea"/>
              <a:cs typeface="+mn-cs"/>
            </a:endParaRPr>
          </a:p>
          <a:p>
            <a:pPr lvl="0"/>
            <a:r>
              <a:rPr lang="da-DK" sz="1200" kern="1200" dirty="0" smtClean="0">
                <a:solidFill>
                  <a:schemeClr val="tx1"/>
                </a:solidFill>
                <a:effectLst/>
                <a:latin typeface="+mn-lt"/>
                <a:ea typeface="+mn-ea"/>
                <a:cs typeface="+mn-cs"/>
              </a:rPr>
              <a:t>Her er fokus på at genkende klientens parathed til forandring. Og forhandle en konkret plan som er acceptabel og passende for klienten. Dette involverer timing og intuition. </a:t>
            </a:r>
          </a:p>
          <a:p>
            <a:pPr lvl="0"/>
            <a:r>
              <a:rPr lang="da-DK" sz="1200" b="1" kern="1200" dirty="0" smtClean="0">
                <a:solidFill>
                  <a:schemeClr val="tx1"/>
                </a:solidFill>
                <a:effectLst/>
                <a:latin typeface="+mn-lt"/>
                <a:ea typeface="+mn-ea"/>
                <a:cs typeface="+mn-cs"/>
              </a:rPr>
              <a:t>Sidste punkt handler om at integrere MI i sin daglige praksis blandt andre metoder og fleksibelt overgå til andre metoder, når det virker oplagt.</a:t>
            </a:r>
            <a:r>
              <a:rPr lang="da-DK" sz="1200" kern="1200" dirty="0" smtClean="0">
                <a:solidFill>
                  <a:schemeClr val="tx1"/>
                </a:solidFill>
                <a:effectLst/>
                <a:latin typeface="+mn-lt"/>
                <a:ea typeface="+mn-ea"/>
                <a:cs typeface="+mn-cs"/>
              </a:rPr>
              <a:t> MI er primært udviklet til at hjælpe en klient igennem ambivalensen, dvs. </a:t>
            </a:r>
            <a:r>
              <a:rPr lang="da-DK" sz="1200" b="1" kern="1200" dirty="0" smtClean="0">
                <a:solidFill>
                  <a:schemeClr val="tx1"/>
                </a:solidFill>
                <a:effectLst/>
                <a:latin typeface="+mn-lt"/>
                <a:ea typeface="+mn-ea"/>
                <a:cs typeface="+mn-cs"/>
              </a:rPr>
              <a:t>hjælpe folk fra før-overvejelsen til handling.</a:t>
            </a:r>
          </a:p>
          <a:p>
            <a:endParaRPr lang="nb-NO" sz="1200" b="0" i="0" kern="1200" baseline="0" dirty="0" smtClean="0">
              <a:solidFill>
                <a:schemeClr val="tx1"/>
              </a:solidFill>
              <a:effectLst/>
              <a:latin typeface="+mn-lt"/>
              <a:ea typeface="+mn-ea"/>
              <a:cs typeface="+mn-cs"/>
            </a:endParaRPr>
          </a:p>
          <a:p>
            <a:r>
              <a:rPr lang="nb-NO" sz="1200" b="0" i="0" kern="1200" baseline="0" dirty="0" smtClean="0">
                <a:solidFill>
                  <a:schemeClr val="tx1"/>
                </a:solidFill>
                <a:effectLst/>
                <a:latin typeface="+mn-lt"/>
                <a:ea typeface="+mn-ea"/>
                <a:cs typeface="+mn-cs"/>
              </a:rPr>
              <a:t>Nogle spørgsmål eller noget I har tænkt over siden sidst?</a:t>
            </a:r>
            <a:endParaRPr lang="da-DK" dirty="0" smtClean="0"/>
          </a:p>
          <a:p>
            <a:pPr lvl="0"/>
            <a:endParaRPr lang="da-DK" sz="1200" kern="1200" dirty="0" smtClean="0">
              <a:solidFill>
                <a:schemeClr val="tx1"/>
              </a:solidFill>
              <a:effectLst/>
              <a:latin typeface="+mn-lt"/>
              <a:ea typeface="+mn-ea"/>
              <a:cs typeface="+mn-cs"/>
            </a:endParaRPr>
          </a:p>
          <a:p>
            <a:endParaRPr lang="da-DK" dirty="0" smtClean="0"/>
          </a:p>
          <a:p>
            <a:endParaRPr lang="da-DK" dirty="0"/>
          </a:p>
        </p:txBody>
      </p:sp>
      <p:sp>
        <p:nvSpPr>
          <p:cNvPr id="4" name="Pladsholder til diasnummer 3"/>
          <p:cNvSpPr>
            <a:spLocks noGrp="1"/>
          </p:cNvSpPr>
          <p:nvPr>
            <p:ph type="sldNum" sz="quarter" idx="10"/>
          </p:nvPr>
        </p:nvSpPr>
        <p:spPr/>
        <p:txBody>
          <a:bodyPr/>
          <a:lstStyle/>
          <a:p>
            <a:fld id="{5A57A1FF-DE90-DA4E-961E-E4764697D511}" type="slidenum">
              <a:rPr lang="da-DK" smtClean="0"/>
              <a:pPr/>
              <a:t>36</a:t>
            </a:fld>
            <a:endParaRPr lang="da-DK" dirty="0"/>
          </a:p>
        </p:txBody>
      </p:sp>
    </p:spTree>
    <p:extLst>
      <p:ext uri="{BB962C8B-B14F-4D97-AF65-F5344CB8AC3E}">
        <p14:creationId xmlns:p14="http://schemas.microsoft.com/office/powerpoint/2010/main" val="30510862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normAutofit/>
          </a:bodyPr>
          <a:lstStyle/>
          <a:p>
            <a:r>
              <a:rPr lang="da-DK" dirty="0" smtClean="0"/>
              <a:t>Meget sur – jeg vil godt komme igen.</a:t>
            </a:r>
          </a:p>
          <a:p>
            <a:r>
              <a:rPr lang="da-DK" dirty="0" smtClean="0"/>
              <a:t>Pigen er håbløs </a:t>
            </a:r>
            <a:r>
              <a:rPr lang="da-DK" dirty="0" smtClean="0"/>
              <a:t>før-overvejer</a:t>
            </a:r>
            <a:endParaRPr lang="da-DK"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da-DK" dirty="0" smtClean="0"/>
              <a:t>Behandler: Meget bekræftende, Hun </a:t>
            </a:r>
            <a:r>
              <a:rPr lang="da-DK" baseline="0" dirty="0" smtClean="0"/>
              <a:t>ser bare ind i væggen</a:t>
            </a:r>
            <a:r>
              <a:rPr lang="da-DK" dirty="0" smtClean="0"/>
              <a:t> </a:t>
            </a:r>
          </a:p>
          <a:p>
            <a:r>
              <a:rPr lang="da-DK" dirty="0" smtClean="0"/>
              <a:t>Kan</a:t>
            </a:r>
            <a:r>
              <a:rPr lang="da-DK" baseline="0" dirty="0" smtClean="0"/>
              <a:t> i genkende det her eksempler fra jeres praksis?</a:t>
            </a:r>
          </a:p>
          <a:p>
            <a:r>
              <a:rPr lang="da-DK" dirty="0" smtClean="0"/>
              <a:t>Han gentager, viser</a:t>
            </a:r>
            <a:r>
              <a:rPr lang="da-DK" baseline="0" dirty="0" smtClean="0"/>
              <a:t> </a:t>
            </a:r>
            <a:r>
              <a:rPr lang="da-DK" dirty="0" smtClean="0"/>
              <a:t>empati,</a:t>
            </a:r>
            <a:r>
              <a:rPr lang="da-DK" baseline="0" dirty="0" smtClean="0"/>
              <a:t> </a:t>
            </a:r>
            <a:r>
              <a:rPr lang="da-DK" dirty="0" smtClean="0"/>
              <a:t>drager omsorg</a:t>
            </a:r>
          </a:p>
          <a:p>
            <a:r>
              <a:rPr lang="da-DK" baseline="0" dirty="0" smtClean="0"/>
              <a:t>Det er næsten for meget, han praktiserer jo MI så det flyder ned af væggen.</a:t>
            </a:r>
          </a:p>
          <a:p>
            <a:r>
              <a:rPr lang="da-DK" baseline="0" dirty="0" smtClean="0"/>
              <a:t>Men vi har hver vores stil – personen er en af de førende MI-ekspert i Sverige og han mener at man som MI-terapeut bør være noget mere aktiv overfor unge.</a:t>
            </a:r>
          </a:p>
          <a:p>
            <a:r>
              <a:rPr lang="da-DK" baseline="0" dirty="0" smtClean="0"/>
              <a:t>Det vigtigt at pointere her, at vi er forskellige personligheder, og det vil influere på den måde vi praktiserer MI</a:t>
            </a:r>
          </a:p>
          <a:p>
            <a:r>
              <a:rPr lang="da-DK" baseline="0" dirty="0" smtClean="0"/>
              <a:t>MI er en strategi der lukker døre op. </a:t>
            </a:r>
          </a:p>
          <a:p>
            <a:endParaRPr lang="da-DK" dirty="0"/>
          </a:p>
        </p:txBody>
      </p:sp>
      <p:sp>
        <p:nvSpPr>
          <p:cNvPr id="4" name="Pladsholder til diasnummer 3"/>
          <p:cNvSpPr>
            <a:spLocks noGrp="1"/>
          </p:cNvSpPr>
          <p:nvPr>
            <p:ph type="sldNum" sz="quarter" idx="10"/>
          </p:nvPr>
        </p:nvSpPr>
        <p:spPr/>
        <p:txBody>
          <a:bodyPr/>
          <a:lstStyle/>
          <a:p>
            <a:fld id="{5A57A1FF-DE90-DA4E-961E-E4764697D511}" type="slidenum">
              <a:rPr lang="da-DK" smtClean="0"/>
              <a:pPr/>
              <a:t>37</a:t>
            </a:fld>
            <a:endParaRPr lang="da-DK" dirty="0"/>
          </a:p>
        </p:txBody>
      </p:sp>
    </p:spTree>
    <p:extLst>
      <p:ext uri="{BB962C8B-B14F-4D97-AF65-F5344CB8AC3E}">
        <p14:creationId xmlns:p14="http://schemas.microsoft.com/office/powerpoint/2010/main" val="304368516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normAutofit/>
          </a:bodyPr>
          <a:lstStyle/>
          <a:p>
            <a:r>
              <a:rPr lang="da-DK" dirty="0" smtClean="0"/>
              <a:t>Overvej</a:t>
            </a:r>
            <a:r>
              <a:rPr lang="da-DK" baseline="0" dirty="0" smtClean="0"/>
              <a:t> om Louise skal tage 39-43</a:t>
            </a:r>
            <a:endParaRPr lang="da-DK" dirty="0"/>
          </a:p>
        </p:txBody>
      </p:sp>
      <p:sp>
        <p:nvSpPr>
          <p:cNvPr id="4" name="Pladsholder til diasnummer 3"/>
          <p:cNvSpPr>
            <a:spLocks noGrp="1"/>
          </p:cNvSpPr>
          <p:nvPr>
            <p:ph type="sldNum" sz="quarter" idx="10"/>
          </p:nvPr>
        </p:nvSpPr>
        <p:spPr/>
        <p:txBody>
          <a:bodyPr/>
          <a:lstStyle/>
          <a:p>
            <a:fld id="{5A57A1FF-DE90-DA4E-961E-E4764697D511}" type="slidenum">
              <a:rPr lang="da-DK" smtClean="0"/>
              <a:pPr/>
              <a:t>38</a:t>
            </a:fld>
            <a:endParaRPr lang="da-DK" dirty="0"/>
          </a:p>
        </p:txBody>
      </p:sp>
    </p:spTree>
    <p:extLst>
      <p:ext uri="{BB962C8B-B14F-4D97-AF65-F5344CB8AC3E}">
        <p14:creationId xmlns:p14="http://schemas.microsoft.com/office/powerpoint/2010/main" val="201859911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normAutofit/>
          </a:bodyPr>
          <a:lstStyle/>
          <a:p>
            <a:endParaRPr lang="da-DK" dirty="0"/>
          </a:p>
        </p:txBody>
      </p:sp>
      <p:sp>
        <p:nvSpPr>
          <p:cNvPr id="4" name="Pladsholder til diasnummer 3"/>
          <p:cNvSpPr>
            <a:spLocks noGrp="1"/>
          </p:cNvSpPr>
          <p:nvPr>
            <p:ph type="sldNum" sz="quarter" idx="10"/>
          </p:nvPr>
        </p:nvSpPr>
        <p:spPr/>
        <p:txBody>
          <a:bodyPr/>
          <a:lstStyle/>
          <a:p>
            <a:fld id="{5A57A1FF-DE90-DA4E-961E-E4764697D511}" type="slidenum">
              <a:rPr lang="da-DK" smtClean="0"/>
              <a:pPr/>
              <a:t>39</a:t>
            </a:fld>
            <a:endParaRPr lang="da-DK" dirty="0"/>
          </a:p>
        </p:txBody>
      </p:sp>
    </p:spTree>
    <p:extLst>
      <p:ext uri="{BB962C8B-B14F-4D97-AF65-F5344CB8AC3E}">
        <p14:creationId xmlns:p14="http://schemas.microsoft.com/office/powerpoint/2010/main" val="19709151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normAutofit/>
          </a:bodyPr>
          <a:lstStyle/>
          <a:p>
            <a:r>
              <a:rPr lang="da-DK" dirty="0" smtClean="0"/>
              <a:t>Louises tager sig af slide 5-10</a:t>
            </a:r>
          </a:p>
          <a:p>
            <a:r>
              <a:rPr lang="da-DK" dirty="0" smtClean="0"/>
              <a:t>Den første strategi jeg</a:t>
            </a:r>
            <a:r>
              <a:rPr lang="da-DK" baseline="0" dirty="0" smtClean="0"/>
              <a:t> vil gennemgå er fremkald giv fremkald som er en måde at informere i dialog frem for</a:t>
            </a:r>
            <a:endParaRPr lang="da-DK" dirty="0" smtClean="0"/>
          </a:p>
          <a:p>
            <a:endParaRPr lang="da-DK" dirty="0" smtClean="0"/>
          </a:p>
          <a:p>
            <a:endParaRPr lang="da-DK"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da-DK" baseline="0" dirty="0" smtClean="0"/>
              <a:t>1) Først spørger man om tilladelse: </a:t>
            </a:r>
            <a:r>
              <a:rPr lang="da-DK" dirty="0" smtClean="0"/>
              <a:t>Ved at bede om borgerens tilladelse til at give information optræder du respektfuldt, og det øger klientens villighed til at høre, hvad du vil fortælle.</a:t>
            </a:r>
          </a:p>
          <a:p>
            <a:endParaRPr lang="da-DK" dirty="0" smtClean="0"/>
          </a:p>
          <a:p>
            <a:endParaRPr lang="da-DK" dirty="0" smtClean="0"/>
          </a:p>
          <a:p>
            <a:r>
              <a:rPr lang="da-DK" baseline="0" dirty="0" smtClean="0"/>
              <a:t>Hvis der er tilstrækkelig engagement indenfor relationen siger personen næsten altid ja.</a:t>
            </a:r>
          </a:p>
          <a:p>
            <a:endParaRPr lang="da-DK" dirty="0" smtClean="0"/>
          </a:p>
          <a:p>
            <a:endParaRPr lang="da-DK" dirty="0"/>
          </a:p>
        </p:txBody>
      </p:sp>
      <p:sp>
        <p:nvSpPr>
          <p:cNvPr id="4" name="Pladsholder til diasnummer 3"/>
          <p:cNvSpPr>
            <a:spLocks noGrp="1"/>
          </p:cNvSpPr>
          <p:nvPr>
            <p:ph type="sldNum" sz="quarter" idx="10"/>
          </p:nvPr>
        </p:nvSpPr>
        <p:spPr/>
        <p:txBody>
          <a:bodyPr/>
          <a:lstStyle/>
          <a:p>
            <a:fld id="{5A57A1FF-DE90-DA4E-961E-E4764697D511}" type="slidenum">
              <a:rPr lang="da-DK" smtClean="0"/>
              <a:pPr/>
              <a:t>4</a:t>
            </a:fld>
            <a:endParaRPr lang="da-DK" dirty="0"/>
          </a:p>
        </p:txBody>
      </p:sp>
    </p:spTree>
    <p:extLst>
      <p:ext uri="{BB962C8B-B14F-4D97-AF65-F5344CB8AC3E}">
        <p14:creationId xmlns:p14="http://schemas.microsoft.com/office/powerpoint/2010/main" val="48488611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normAutofit/>
          </a:bodyPr>
          <a:lstStyle/>
          <a:p>
            <a:endParaRPr lang="da-DK" dirty="0"/>
          </a:p>
        </p:txBody>
      </p:sp>
      <p:sp>
        <p:nvSpPr>
          <p:cNvPr id="4" name="Pladsholder til diasnummer 3"/>
          <p:cNvSpPr>
            <a:spLocks noGrp="1"/>
          </p:cNvSpPr>
          <p:nvPr>
            <p:ph type="sldNum" sz="quarter" idx="10"/>
          </p:nvPr>
        </p:nvSpPr>
        <p:spPr/>
        <p:txBody>
          <a:bodyPr/>
          <a:lstStyle/>
          <a:p>
            <a:fld id="{5A57A1FF-DE90-DA4E-961E-E4764697D511}" type="slidenum">
              <a:rPr lang="da-DK" smtClean="0"/>
              <a:pPr/>
              <a:t>40</a:t>
            </a:fld>
            <a:endParaRPr lang="da-DK" dirty="0"/>
          </a:p>
        </p:txBody>
      </p:sp>
    </p:spTree>
    <p:extLst>
      <p:ext uri="{BB962C8B-B14F-4D97-AF65-F5344CB8AC3E}">
        <p14:creationId xmlns:p14="http://schemas.microsoft.com/office/powerpoint/2010/main" val="421863127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normAutofit/>
          </a:bodyPr>
          <a:lstStyle/>
          <a:p>
            <a:endParaRPr lang="da-DK" dirty="0"/>
          </a:p>
        </p:txBody>
      </p:sp>
      <p:sp>
        <p:nvSpPr>
          <p:cNvPr id="4" name="Pladsholder til diasnummer 3"/>
          <p:cNvSpPr>
            <a:spLocks noGrp="1"/>
          </p:cNvSpPr>
          <p:nvPr>
            <p:ph type="sldNum" sz="quarter" idx="10"/>
          </p:nvPr>
        </p:nvSpPr>
        <p:spPr/>
        <p:txBody>
          <a:bodyPr/>
          <a:lstStyle/>
          <a:p>
            <a:fld id="{5A57A1FF-DE90-DA4E-961E-E4764697D511}" type="slidenum">
              <a:rPr lang="da-DK" smtClean="0"/>
              <a:pPr/>
              <a:t>41</a:t>
            </a:fld>
            <a:endParaRPr lang="da-DK" dirty="0"/>
          </a:p>
        </p:txBody>
      </p:sp>
    </p:spTree>
    <p:extLst>
      <p:ext uri="{BB962C8B-B14F-4D97-AF65-F5344CB8AC3E}">
        <p14:creationId xmlns:p14="http://schemas.microsoft.com/office/powerpoint/2010/main" val="306836816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normAutofit/>
          </a:bodyPr>
          <a:lstStyle/>
          <a:p>
            <a:endParaRPr lang="da-DK" dirty="0"/>
          </a:p>
        </p:txBody>
      </p:sp>
      <p:sp>
        <p:nvSpPr>
          <p:cNvPr id="4" name="Pladsholder til diasnummer 3"/>
          <p:cNvSpPr>
            <a:spLocks noGrp="1"/>
          </p:cNvSpPr>
          <p:nvPr>
            <p:ph type="sldNum" sz="quarter" idx="10"/>
          </p:nvPr>
        </p:nvSpPr>
        <p:spPr/>
        <p:txBody>
          <a:bodyPr/>
          <a:lstStyle/>
          <a:p>
            <a:fld id="{5A57A1FF-DE90-DA4E-961E-E4764697D511}" type="slidenum">
              <a:rPr lang="da-DK" smtClean="0"/>
              <a:pPr/>
              <a:t>42</a:t>
            </a:fld>
            <a:endParaRPr lang="da-DK" dirty="0"/>
          </a:p>
        </p:txBody>
      </p:sp>
    </p:spTree>
    <p:extLst>
      <p:ext uri="{BB962C8B-B14F-4D97-AF65-F5344CB8AC3E}">
        <p14:creationId xmlns:p14="http://schemas.microsoft.com/office/powerpoint/2010/main" val="418008037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normAutofit/>
          </a:bodyPr>
          <a:lstStyle/>
          <a:p>
            <a:r>
              <a:rPr lang="da-DK" sz="1200" b="0" kern="1200" dirty="0" smtClean="0">
                <a:solidFill>
                  <a:schemeClr val="tx1"/>
                </a:solidFill>
                <a:effectLst/>
                <a:latin typeface="+mn-lt"/>
                <a:ea typeface="+mn-ea"/>
                <a:cs typeface="+mn-cs"/>
              </a:rPr>
              <a:t> Felix tager 44</a:t>
            </a:r>
            <a:r>
              <a:rPr lang="da-DK" sz="1200" b="0" kern="1200" baseline="0" dirty="0" smtClean="0">
                <a:solidFill>
                  <a:schemeClr val="tx1"/>
                </a:solidFill>
                <a:effectLst/>
                <a:latin typeface="+mn-lt"/>
                <a:ea typeface="+mn-ea"/>
                <a:cs typeface="+mn-cs"/>
              </a:rPr>
              <a:t> </a:t>
            </a:r>
            <a:endParaRPr lang="da-DK" sz="1200" b="0" kern="1200" dirty="0" smtClean="0">
              <a:solidFill>
                <a:schemeClr val="tx1"/>
              </a:solidFill>
              <a:effectLst/>
              <a:latin typeface="+mn-lt"/>
              <a:ea typeface="+mn-ea"/>
              <a:cs typeface="+mn-cs"/>
            </a:endParaRPr>
          </a:p>
        </p:txBody>
      </p:sp>
      <p:sp>
        <p:nvSpPr>
          <p:cNvPr id="4" name="Pladsholder til diasnummer 3"/>
          <p:cNvSpPr>
            <a:spLocks noGrp="1"/>
          </p:cNvSpPr>
          <p:nvPr>
            <p:ph type="sldNum" sz="quarter" idx="10"/>
          </p:nvPr>
        </p:nvSpPr>
        <p:spPr/>
        <p:txBody>
          <a:bodyPr/>
          <a:lstStyle/>
          <a:p>
            <a:fld id="{5A57A1FF-DE90-DA4E-961E-E4764697D511}" type="slidenum">
              <a:rPr lang="da-DK" smtClean="0"/>
              <a:pPr/>
              <a:t>43</a:t>
            </a:fld>
            <a:endParaRPr lang="da-DK" dirty="0"/>
          </a:p>
        </p:txBody>
      </p:sp>
    </p:spTree>
    <p:extLst>
      <p:ext uri="{BB962C8B-B14F-4D97-AF65-F5344CB8AC3E}">
        <p14:creationId xmlns:p14="http://schemas.microsoft.com/office/powerpoint/2010/main" val="309397388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normAutofit/>
          </a:bodyPr>
          <a:lstStyle/>
          <a:p>
            <a:endParaRPr lang="da-DK" dirty="0"/>
          </a:p>
        </p:txBody>
      </p:sp>
      <p:sp>
        <p:nvSpPr>
          <p:cNvPr id="4" name="Pladsholder til diasnummer 3"/>
          <p:cNvSpPr>
            <a:spLocks noGrp="1"/>
          </p:cNvSpPr>
          <p:nvPr>
            <p:ph type="sldNum" sz="quarter" idx="10"/>
          </p:nvPr>
        </p:nvSpPr>
        <p:spPr/>
        <p:txBody>
          <a:bodyPr/>
          <a:lstStyle/>
          <a:p>
            <a:fld id="{5A57A1FF-DE90-DA4E-961E-E4764697D511}" type="slidenum">
              <a:rPr lang="da-DK" smtClean="0"/>
              <a:pPr/>
              <a:t>44</a:t>
            </a:fld>
            <a:endParaRPr lang="da-DK" dirty="0"/>
          </a:p>
        </p:txBody>
      </p:sp>
    </p:spTree>
    <p:extLst>
      <p:ext uri="{BB962C8B-B14F-4D97-AF65-F5344CB8AC3E}">
        <p14:creationId xmlns:p14="http://schemas.microsoft.com/office/powerpoint/2010/main" val="1297189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normAutofit/>
          </a:bodyPr>
          <a:lstStyle/>
          <a:p>
            <a:r>
              <a:rPr lang="da-DK" baseline="0" dirty="0" smtClean="0"/>
              <a:t>2) Når man har spurgt om lov plejer man altid at udforske, hvad borgeren allerede ved, da det kan hjælpe dig til at målrette info (fremkald). ”hvad kender du allerede til Psykiatriens HUS, og når man har hørt det så spørger man:</a:t>
            </a:r>
          </a:p>
          <a:p>
            <a:endParaRPr lang="da-DK" baseline="0" dirty="0" smtClean="0"/>
          </a:p>
          <a:p>
            <a:r>
              <a:rPr lang="da-DK" baseline="0" dirty="0" smtClean="0"/>
              <a:t>3) Må jeg supplere din viden</a:t>
            </a:r>
          </a:p>
          <a:p>
            <a:endParaRPr lang="da-DK" baseline="0" dirty="0" smtClean="0"/>
          </a:p>
          <a:p>
            <a:r>
              <a:rPr lang="da-DK" baseline="0" dirty="0" smtClean="0"/>
              <a:t>4) Det er helt op til dig, hvad du gør med informationen – understreg autonomi</a:t>
            </a:r>
          </a:p>
          <a:p>
            <a:endParaRPr lang="da-DK" baseline="0" dirty="0" smtClean="0"/>
          </a:p>
          <a:p>
            <a:r>
              <a:rPr lang="da-DK" baseline="0" dirty="0" smtClean="0"/>
              <a:t>5) Giv informationen og prioriter at give den information, som personen helst vil vide.</a:t>
            </a:r>
          </a:p>
          <a:p>
            <a:endParaRPr lang="da-DK" baseline="0" dirty="0" smtClean="0"/>
          </a:p>
          <a:p>
            <a:r>
              <a:rPr lang="da-DK" baseline="0" dirty="0" smtClean="0"/>
              <a:t>6) Udforsk klientens opfattelse af det du har sagt. Tjekke personens forståelse af, fortolkning af eller respons til det du har sagt. I FGF-sekvensen sker dette tjek med jævne mellemrum, hver gang man har givet information. </a:t>
            </a:r>
          </a:p>
          <a:p>
            <a:endParaRPr lang="da-DK" dirty="0"/>
          </a:p>
        </p:txBody>
      </p:sp>
      <p:sp>
        <p:nvSpPr>
          <p:cNvPr id="4" name="Pladsholder til diasnummer 3"/>
          <p:cNvSpPr>
            <a:spLocks noGrp="1"/>
          </p:cNvSpPr>
          <p:nvPr>
            <p:ph type="sldNum" sz="quarter" idx="10"/>
          </p:nvPr>
        </p:nvSpPr>
        <p:spPr/>
        <p:txBody>
          <a:bodyPr/>
          <a:lstStyle/>
          <a:p>
            <a:fld id="{5A57A1FF-DE90-DA4E-961E-E4764697D511}" type="slidenum">
              <a:rPr lang="da-DK" smtClean="0"/>
              <a:pPr/>
              <a:t>5</a:t>
            </a:fld>
            <a:endParaRPr lang="da-DK" dirty="0"/>
          </a:p>
        </p:txBody>
      </p:sp>
    </p:spTree>
    <p:extLst>
      <p:ext uri="{BB962C8B-B14F-4D97-AF65-F5344CB8AC3E}">
        <p14:creationId xmlns:p14="http://schemas.microsoft.com/office/powerpoint/2010/main" val="27038378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normAutofit/>
          </a:bodyPr>
          <a:lstStyle/>
          <a:p>
            <a:r>
              <a:rPr lang="da-DK" dirty="0" smtClean="0"/>
              <a:t>hvordan andre har båret sig ad med at ændre adfærd eller hvad kender du til sammenhængen ml. rygning og følgeskader</a:t>
            </a:r>
          </a:p>
          <a:p>
            <a:endParaRPr lang="da-DK" dirty="0" smtClean="0"/>
          </a:p>
          <a:p>
            <a:r>
              <a:rPr lang="da-DK" dirty="0" smtClean="0"/>
              <a:t>Demonstration: En borger som er ramt af en skade på hjerne, er sygemeldt og skal afklares arbejdsmæssigt. </a:t>
            </a:r>
          </a:p>
          <a:p>
            <a:r>
              <a:rPr lang="da-DK" dirty="0" smtClean="0"/>
              <a:t>Hvad kender du til de arbejdsmarkedsrettede tilbud?</a:t>
            </a:r>
          </a:p>
          <a:p>
            <a:r>
              <a:rPr lang="da-DK" dirty="0" smtClean="0"/>
              <a:t>Det handler lidt om hvordan jeg skal forvalte</a:t>
            </a:r>
            <a:r>
              <a:rPr lang="da-DK" baseline="0" dirty="0" smtClean="0"/>
              <a:t> min energi og så handler det om at afklare mig arbejdsmæssigt. </a:t>
            </a:r>
            <a:endParaRPr lang="da-DK" dirty="0"/>
          </a:p>
        </p:txBody>
      </p:sp>
      <p:sp>
        <p:nvSpPr>
          <p:cNvPr id="4" name="Pladsholder til diasnummer 3"/>
          <p:cNvSpPr>
            <a:spLocks noGrp="1"/>
          </p:cNvSpPr>
          <p:nvPr>
            <p:ph type="sldNum" sz="quarter" idx="10"/>
          </p:nvPr>
        </p:nvSpPr>
        <p:spPr/>
        <p:txBody>
          <a:bodyPr/>
          <a:lstStyle/>
          <a:p>
            <a:fld id="{5A57A1FF-DE90-DA4E-961E-E4764697D511}" type="slidenum">
              <a:rPr lang="da-DK" smtClean="0"/>
              <a:pPr/>
              <a:t>6</a:t>
            </a:fld>
            <a:endParaRPr lang="da-DK" dirty="0"/>
          </a:p>
        </p:txBody>
      </p:sp>
    </p:spTree>
    <p:extLst>
      <p:ext uri="{BB962C8B-B14F-4D97-AF65-F5344CB8AC3E}">
        <p14:creationId xmlns:p14="http://schemas.microsoft.com/office/powerpoint/2010/main" val="42937798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normAutofit/>
          </a:bodyPr>
          <a:lstStyle/>
          <a:p>
            <a:r>
              <a:rPr lang="da-DK" dirty="0" smtClean="0"/>
              <a:t>1) Kortlægning af dagsorden er en MI strategi, der kan hjælpe dig med at identificere et udgangspunkt. </a:t>
            </a:r>
          </a:p>
          <a:p>
            <a:r>
              <a:rPr lang="da-DK" dirty="0" smtClean="0"/>
              <a:t>2) Ofte kan personer der står overfor komplekse forandringer, opleve at have mistet overblikket.</a:t>
            </a:r>
            <a:r>
              <a:rPr lang="da-DK" baseline="0" dirty="0" smtClean="0"/>
              <a:t> Hvor skal jeg starte og hvordan skal jeg gribe forandringen an? I de situationer kan en kortlægning af dagsorden være hensigtsmæssigt.</a:t>
            </a:r>
            <a:endParaRPr lang="da-DK" dirty="0" smtClean="0"/>
          </a:p>
          <a:p>
            <a:r>
              <a:rPr lang="da-DK" dirty="0" smtClean="0"/>
              <a:t>3)Dagsordenen kan introduceres af behandleren helt eller delvis.</a:t>
            </a:r>
          </a:p>
          <a:p>
            <a:r>
              <a:rPr lang="da-DK" dirty="0" smtClean="0"/>
              <a:t>4) Dagsordenen kan også skabes af borgeren.</a:t>
            </a:r>
          </a:p>
          <a:p>
            <a:r>
              <a:rPr lang="da-DK" dirty="0" smtClean="0"/>
              <a:t>5) Lad borgeren vælge emne først. </a:t>
            </a:r>
          </a:p>
          <a:p>
            <a:r>
              <a:rPr lang="da-DK" dirty="0" smtClean="0"/>
              <a:t>6) Det emne du selv ønsker at tage op skal nok blive behandlet før eller senere. </a:t>
            </a:r>
          </a:p>
          <a:p>
            <a:endParaRPr lang="da-DK" dirty="0"/>
          </a:p>
        </p:txBody>
      </p:sp>
      <p:sp>
        <p:nvSpPr>
          <p:cNvPr id="4" name="Pladsholder til diasnummer 3"/>
          <p:cNvSpPr>
            <a:spLocks noGrp="1"/>
          </p:cNvSpPr>
          <p:nvPr>
            <p:ph type="sldNum" sz="quarter" idx="10"/>
          </p:nvPr>
        </p:nvSpPr>
        <p:spPr/>
        <p:txBody>
          <a:bodyPr/>
          <a:lstStyle/>
          <a:p>
            <a:fld id="{5A57A1FF-DE90-DA4E-961E-E4764697D511}" type="slidenum">
              <a:rPr lang="da-DK" smtClean="0"/>
              <a:pPr/>
              <a:t>7</a:t>
            </a:fld>
            <a:endParaRPr lang="da-DK" dirty="0"/>
          </a:p>
        </p:txBody>
      </p:sp>
    </p:spTree>
    <p:extLst>
      <p:ext uri="{BB962C8B-B14F-4D97-AF65-F5344CB8AC3E}">
        <p14:creationId xmlns:p14="http://schemas.microsoft.com/office/powerpoint/2010/main" val="12127329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norm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da-DK" dirty="0" smtClean="0"/>
              <a:t>Et eksempel på en kortlægning af dagsorden fra </a:t>
            </a:r>
            <a:r>
              <a:rPr lang="da-DK" dirty="0" err="1" smtClean="0"/>
              <a:t>Rusmiddelcentret</a:t>
            </a:r>
            <a:endParaRPr lang="da-DK" dirty="0" smtClean="0"/>
          </a:p>
          <a:p>
            <a:endParaRPr lang="da-DK" dirty="0"/>
          </a:p>
        </p:txBody>
      </p:sp>
      <p:sp>
        <p:nvSpPr>
          <p:cNvPr id="4" name="Pladsholder til diasnummer 3"/>
          <p:cNvSpPr>
            <a:spLocks noGrp="1"/>
          </p:cNvSpPr>
          <p:nvPr>
            <p:ph type="sldNum" sz="quarter" idx="10"/>
          </p:nvPr>
        </p:nvSpPr>
        <p:spPr/>
        <p:txBody>
          <a:bodyPr/>
          <a:lstStyle/>
          <a:p>
            <a:fld id="{5A57A1FF-DE90-DA4E-961E-E4764697D511}" type="slidenum">
              <a:rPr lang="da-DK" smtClean="0"/>
              <a:pPr/>
              <a:t>8</a:t>
            </a:fld>
            <a:endParaRPr lang="da-DK" dirty="0"/>
          </a:p>
        </p:txBody>
      </p:sp>
    </p:spTree>
    <p:extLst>
      <p:ext uri="{BB962C8B-B14F-4D97-AF65-F5344CB8AC3E}">
        <p14:creationId xmlns:p14="http://schemas.microsoft.com/office/powerpoint/2010/main" val="11685635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normAutofit/>
          </a:bodyPr>
          <a:lstStyle/>
          <a:p>
            <a:r>
              <a:rPr lang="da-DK" dirty="0" smtClean="0"/>
              <a:t>Sæt jer sammen to og to som I sidder og identificere typiske udfordringer/emner I oplever hos borgeren, som det kan være relevant at drøfte.</a:t>
            </a:r>
          </a:p>
          <a:p>
            <a:r>
              <a:rPr lang="da-DK" dirty="0" smtClean="0"/>
              <a:t>15 minutter. </a:t>
            </a:r>
          </a:p>
          <a:p>
            <a:endParaRPr lang="da-DK" dirty="0"/>
          </a:p>
        </p:txBody>
      </p:sp>
      <p:sp>
        <p:nvSpPr>
          <p:cNvPr id="4" name="Pladsholder til diasnummer 3"/>
          <p:cNvSpPr>
            <a:spLocks noGrp="1"/>
          </p:cNvSpPr>
          <p:nvPr>
            <p:ph type="sldNum" sz="quarter" idx="10"/>
          </p:nvPr>
        </p:nvSpPr>
        <p:spPr/>
        <p:txBody>
          <a:bodyPr/>
          <a:lstStyle/>
          <a:p>
            <a:fld id="{5A57A1FF-DE90-DA4E-961E-E4764697D511}" type="slidenum">
              <a:rPr lang="da-DK" smtClean="0"/>
              <a:pPr/>
              <a:t>9</a:t>
            </a:fld>
            <a:endParaRPr lang="da-DK" dirty="0"/>
          </a:p>
        </p:txBody>
      </p:sp>
    </p:spTree>
    <p:extLst>
      <p:ext uri="{BB962C8B-B14F-4D97-AF65-F5344CB8AC3E}">
        <p14:creationId xmlns:p14="http://schemas.microsoft.com/office/powerpoint/2010/main" val="13178920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slide">
    <p:spTree>
      <p:nvGrpSpPr>
        <p:cNvPr id="1" name=""/>
        <p:cNvGrpSpPr/>
        <p:nvPr/>
      </p:nvGrpSpPr>
      <p:grpSpPr>
        <a:xfrm>
          <a:off x="0" y="0"/>
          <a:ext cx="0" cy="0"/>
          <a:chOff x="0" y="0"/>
          <a:chExt cx="0" cy="0"/>
        </a:xfrm>
      </p:grpSpPr>
      <p:sp>
        <p:nvSpPr>
          <p:cNvPr id="2" name="Titel 1"/>
          <p:cNvSpPr>
            <a:spLocks noGrp="1"/>
          </p:cNvSpPr>
          <p:nvPr>
            <p:ph type="ctrTitle"/>
          </p:nvPr>
        </p:nvSpPr>
        <p:spPr>
          <a:xfrm>
            <a:off x="1143000" y="1122363"/>
            <a:ext cx="6858000" cy="2387600"/>
          </a:xfrm>
        </p:spPr>
        <p:txBody>
          <a:bodyPr anchor="b"/>
          <a:lstStyle>
            <a:lvl1pPr algn="ctr">
              <a:defRPr sz="4500"/>
            </a:lvl1pPr>
          </a:lstStyle>
          <a:p>
            <a:r>
              <a:rPr lang="da-DK" smtClean="0"/>
              <a:t>Klik for at redigere i master</a:t>
            </a:r>
            <a:endParaRPr lang="da-DK"/>
          </a:p>
        </p:txBody>
      </p:sp>
      <p:sp>
        <p:nvSpPr>
          <p:cNvPr id="3" name="Undertitel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da-DK" smtClean="0"/>
              <a:t>Klik for at redigere i master</a:t>
            </a:r>
            <a:endParaRPr lang="da-DK"/>
          </a:p>
        </p:txBody>
      </p:sp>
      <p:sp>
        <p:nvSpPr>
          <p:cNvPr id="4" name="Pladsholder til dato 3"/>
          <p:cNvSpPr>
            <a:spLocks noGrp="1"/>
          </p:cNvSpPr>
          <p:nvPr>
            <p:ph type="dt" sz="half" idx="10"/>
          </p:nvPr>
        </p:nvSpPr>
        <p:spPr/>
        <p:txBody>
          <a:bodyPr/>
          <a:lstStyle/>
          <a:p>
            <a:fld id="{1FA83FE7-3B4E-4672-9015-283559ADC742}" type="datetime1">
              <a:rPr lang="da-DK" smtClean="0"/>
              <a:t>10-12-2019</a:t>
            </a:fld>
            <a:endParaRPr lang="da-DK" dirty="0"/>
          </a:p>
        </p:txBody>
      </p:sp>
      <p:sp>
        <p:nvSpPr>
          <p:cNvPr id="5" name="Pladsholder til sidefod 4"/>
          <p:cNvSpPr>
            <a:spLocks noGrp="1"/>
          </p:cNvSpPr>
          <p:nvPr>
            <p:ph type="ftr" sz="quarter" idx="11"/>
          </p:nvPr>
        </p:nvSpPr>
        <p:spPr/>
        <p:txBody>
          <a:bodyPr/>
          <a:lstStyle/>
          <a:p>
            <a:endParaRPr lang="da-DK" dirty="0"/>
          </a:p>
        </p:txBody>
      </p:sp>
      <p:sp>
        <p:nvSpPr>
          <p:cNvPr id="6" name="Pladsholder til slidenummer 5"/>
          <p:cNvSpPr>
            <a:spLocks noGrp="1"/>
          </p:cNvSpPr>
          <p:nvPr>
            <p:ph type="sldNum" sz="quarter" idx="12"/>
          </p:nvPr>
        </p:nvSpPr>
        <p:spPr/>
        <p:txBody>
          <a:bodyPr/>
          <a:lstStyle/>
          <a:p>
            <a:fld id="{90F04F26-86C9-664F-9E09-B17AF5EEAACB}" type="slidenum">
              <a:rPr lang="da-DK" smtClean="0"/>
              <a:pPr/>
              <a:t>‹nr.›</a:t>
            </a:fld>
            <a:endParaRPr lang="da-DK" dirty="0"/>
          </a:p>
        </p:txBody>
      </p:sp>
    </p:spTree>
    <p:extLst>
      <p:ext uri="{BB962C8B-B14F-4D97-AF65-F5344CB8AC3E}">
        <p14:creationId xmlns:p14="http://schemas.microsoft.com/office/powerpoint/2010/main" val="1585684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el og lodret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i master</a:t>
            </a:r>
            <a:endParaRPr lang="da-DK"/>
          </a:p>
        </p:txBody>
      </p:sp>
      <p:sp>
        <p:nvSpPr>
          <p:cNvPr id="3" name="Pladsholder til lodret titel 2"/>
          <p:cNvSpPr>
            <a:spLocks noGrp="1"/>
          </p:cNvSpPr>
          <p:nvPr>
            <p:ph type="body" orient="vert" idx="1"/>
          </p:nvPr>
        </p:nvSpPr>
        <p:spPr/>
        <p:txBody>
          <a:bodyPr vert="eaVert"/>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dato 3"/>
          <p:cNvSpPr>
            <a:spLocks noGrp="1"/>
          </p:cNvSpPr>
          <p:nvPr>
            <p:ph type="dt" sz="half" idx="10"/>
          </p:nvPr>
        </p:nvSpPr>
        <p:spPr/>
        <p:txBody>
          <a:bodyPr/>
          <a:lstStyle/>
          <a:p>
            <a:fld id="{C588E08D-CD3E-4A9A-9B64-046F97DCEBE5}" type="datetime1">
              <a:rPr lang="da-DK" smtClean="0"/>
              <a:t>10-12-2019</a:t>
            </a:fld>
            <a:endParaRPr lang="da-DK" dirty="0"/>
          </a:p>
        </p:txBody>
      </p:sp>
      <p:sp>
        <p:nvSpPr>
          <p:cNvPr id="5" name="Pladsholder til sidefod 4"/>
          <p:cNvSpPr>
            <a:spLocks noGrp="1"/>
          </p:cNvSpPr>
          <p:nvPr>
            <p:ph type="ftr" sz="quarter" idx="11"/>
          </p:nvPr>
        </p:nvSpPr>
        <p:spPr/>
        <p:txBody>
          <a:bodyPr/>
          <a:lstStyle/>
          <a:p>
            <a:endParaRPr lang="da-DK" dirty="0"/>
          </a:p>
        </p:txBody>
      </p:sp>
      <p:sp>
        <p:nvSpPr>
          <p:cNvPr id="6" name="Pladsholder til slidenummer 5"/>
          <p:cNvSpPr>
            <a:spLocks noGrp="1"/>
          </p:cNvSpPr>
          <p:nvPr>
            <p:ph type="sldNum" sz="quarter" idx="12"/>
          </p:nvPr>
        </p:nvSpPr>
        <p:spPr/>
        <p:txBody>
          <a:bodyPr/>
          <a:lstStyle/>
          <a:p>
            <a:fld id="{90F04F26-86C9-664F-9E09-B17AF5EEAACB}" type="slidenum">
              <a:rPr lang="da-DK" smtClean="0"/>
              <a:pPr/>
              <a:t>‹nr.›</a:t>
            </a:fld>
            <a:endParaRPr lang="da-DK" dirty="0"/>
          </a:p>
        </p:txBody>
      </p:sp>
    </p:spTree>
    <p:extLst>
      <p:ext uri="{BB962C8B-B14F-4D97-AF65-F5344CB8AC3E}">
        <p14:creationId xmlns:p14="http://schemas.microsoft.com/office/powerpoint/2010/main" val="1259187356"/>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Lodret titel og tekst">
    <p:spTree>
      <p:nvGrpSpPr>
        <p:cNvPr id="1" name=""/>
        <p:cNvGrpSpPr/>
        <p:nvPr/>
      </p:nvGrpSpPr>
      <p:grpSpPr>
        <a:xfrm>
          <a:off x="0" y="0"/>
          <a:ext cx="0" cy="0"/>
          <a:chOff x="0" y="0"/>
          <a:chExt cx="0" cy="0"/>
        </a:xfrm>
      </p:grpSpPr>
      <p:sp>
        <p:nvSpPr>
          <p:cNvPr id="2" name="Lodret titel 1"/>
          <p:cNvSpPr>
            <a:spLocks noGrp="1"/>
          </p:cNvSpPr>
          <p:nvPr>
            <p:ph type="title" orient="vert"/>
          </p:nvPr>
        </p:nvSpPr>
        <p:spPr>
          <a:xfrm>
            <a:off x="6543675" y="365125"/>
            <a:ext cx="1971675" cy="5811838"/>
          </a:xfrm>
        </p:spPr>
        <p:txBody>
          <a:bodyPr vert="eaVert"/>
          <a:lstStyle/>
          <a:p>
            <a:r>
              <a:rPr lang="da-DK" smtClean="0"/>
              <a:t>Klik for at redigere i master</a:t>
            </a:r>
            <a:endParaRPr lang="da-DK"/>
          </a:p>
        </p:txBody>
      </p:sp>
      <p:sp>
        <p:nvSpPr>
          <p:cNvPr id="3" name="Pladsholder til lodret titel 2"/>
          <p:cNvSpPr>
            <a:spLocks noGrp="1"/>
          </p:cNvSpPr>
          <p:nvPr>
            <p:ph type="body" orient="vert" idx="1"/>
          </p:nvPr>
        </p:nvSpPr>
        <p:spPr>
          <a:xfrm>
            <a:off x="628650" y="365125"/>
            <a:ext cx="5800725" cy="5811838"/>
          </a:xfrm>
        </p:spPr>
        <p:txBody>
          <a:bodyPr vert="eaVert"/>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dato 3"/>
          <p:cNvSpPr>
            <a:spLocks noGrp="1"/>
          </p:cNvSpPr>
          <p:nvPr>
            <p:ph type="dt" sz="half" idx="10"/>
          </p:nvPr>
        </p:nvSpPr>
        <p:spPr/>
        <p:txBody>
          <a:bodyPr/>
          <a:lstStyle/>
          <a:p>
            <a:fld id="{3E11ED94-C160-4859-913A-59BDA4019957}" type="datetime1">
              <a:rPr lang="da-DK" smtClean="0"/>
              <a:t>10-12-2019</a:t>
            </a:fld>
            <a:endParaRPr lang="da-DK" dirty="0"/>
          </a:p>
        </p:txBody>
      </p:sp>
      <p:sp>
        <p:nvSpPr>
          <p:cNvPr id="5" name="Pladsholder til sidefod 4"/>
          <p:cNvSpPr>
            <a:spLocks noGrp="1"/>
          </p:cNvSpPr>
          <p:nvPr>
            <p:ph type="ftr" sz="quarter" idx="11"/>
          </p:nvPr>
        </p:nvSpPr>
        <p:spPr/>
        <p:txBody>
          <a:bodyPr/>
          <a:lstStyle/>
          <a:p>
            <a:endParaRPr lang="da-DK" dirty="0"/>
          </a:p>
        </p:txBody>
      </p:sp>
      <p:sp>
        <p:nvSpPr>
          <p:cNvPr id="6" name="Pladsholder til slidenummer 5"/>
          <p:cNvSpPr>
            <a:spLocks noGrp="1"/>
          </p:cNvSpPr>
          <p:nvPr>
            <p:ph type="sldNum" sz="quarter" idx="12"/>
          </p:nvPr>
        </p:nvSpPr>
        <p:spPr/>
        <p:txBody>
          <a:bodyPr/>
          <a:lstStyle/>
          <a:p>
            <a:fld id="{90F04F26-86C9-664F-9E09-B17AF5EEAACB}" type="slidenum">
              <a:rPr lang="da-DK" smtClean="0"/>
              <a:pPr/>
              <a:t>‹nr.›</a:t>
            </a:fld>
            <a:endParaRPr lang="da-DK" dirty="0"/>
          </a:p>
        </p:txBody>
      </p:sp>
    </p:spTree>
    <p:extLst>
      <p:ext uri="{BB962C8B-B14F-4D97-AF65-F5344CB8AC3E}">
        <p14:creationId xmlns:p14="http://schemas.microsoft.com/office/powerpoint/2010/main" val="2664253410"/>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el og indholdsobjek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i master</a:t>
            </a:r>
            <a:endParaRPr lang="da-DK"/>
          </a:p>
        </p:txBody>
      </p:sp>
      <p:sp>
        <p:nvSpPr>
          <p:cNvPr id="3" name="Pladsholder til indhold 2"/>
          <p:cNvSpPr>
            <a:spLocks noGrp="1"/>
          </p:cNvSpPr>
          <p:nvPr>
            <p:ph idx="1"/>
          </p:nvPr>
        </p:nvSpPr>
        <p:spPr/>
        <p:txBody>
          <a:body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dato 3"/>
          <p:cNvSpPr>
            <a:spLocks noGrp="1"/>
          </p:cNvSpPr>
          <p:nvPr>
            <p:ph type="dt" sz="half" idx="10"/>
          </p:nvPr>
        </p:nvSpPr>
        <p:spPr/>
        <p:txBody>
          <a:bodyPr/>
          <a:lstStyle/>
          <a:p>
            <a:fld id="{0A67698B-34ED-479A-BBB3-7BD269D7655B}" type="datetime1">
              <a:rPr lang="da-DK" smtClean="0"/>
              <a:t>10-12-2019</a:t>
            </a:fld>
            <a:endParaRPr lang="da-DK" dirty="0"/>
          </a:p>
        </p:txBody>
      </p:sp>
      <p:sp>
        <p:nvSpPr>
          <p:cNvPr id="5" name="Pladsholder til sidefod 4"/>
          <p:cNvSpPr>
            <a:spLocks noGrp="1"/>
          </p:cNvSpPr>
          <p:nvPr>
            <p:ph type="ftr" sz="quarter" idx="11"/>
          </p:nvPr>
        </p:nvSpPr>
        <p:spPr/>
        <p:txBody>
          <a:bodyPr/>
          <a:lstStyle/>
          <a:p>
            <a:endParaRPr lang="da-DK" dirty="0"/>
          </a:p>
        </p:txBody>
      </p:sp>
      <p:sp>
        <p:nvSpPr>
          <p:cNvPr id="6" name="Pladsholder til slidenummer 5"/>
          <p:cNvSpPr>
            <a:spLocks noGrp="1"/>
          </p:cNvSpPr>
          <p:nvPr>
            <p:ph type="sldNum" sz="quarter" idx="12"/>
          </p:nvPr>
        </p:nvSpPr>
        <p:spPr/>
        <p:txBody>
          <a:bodyPr/>
          <a:lstStyle/>
          <a:p>
            <a:fld id="{90F04F26-86C9-664F-9E09-B17AF5EEAACB}" type="slidenum">
              <a:rPr lang="da-DK" smtClean="0"/>
              <a:pPr/>
              <a:t>‹nr.›</a:t>
            </a:fld>
            <a:endParaRPr lang="da-DK" dirty="0"/>
          </a:p>
        </p:txBody>
      </p:sp>
      <p:pic>
        <p:nvPicPr>
          <p:cNvPr id="7" name="Picture 2" descr="U:\Visitkort + logo\A Logo Rusmiddelcenter Randers.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475656" y="421779"/>
            <a:ext cx="3456384" cy="544588"/>
          </a:xfrm>
          <a:prstGeom prst="rect">
            <a:avLst/>
          </a:prstGeom>
          <a:noFill/>
          <a:extLst>
            <a:ext uri="{909E8E84-426E-40dd-AFC4-6F175D3DCCD1}">
              <a14:hiddenFill xmlns="" xmlns:a14="http://schemas.microsoft.com/office/drawing/2010/main">
                <a:solidFill>
                  <a:srgbClr val="FFFFFF"/>
                </a:solidFill>
              </a14:hiddenFill>
            </a:ext>
          </a:extLst>
        </p:spPr>
      </p:pic>
      <p:pic>
        <p:nvPicPr>
          <p:cNvPr id="8" name="Picture 3" descr="U:\Visitkort + logo\Byvaaben_farve.jp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546846" y="260648"/>
            <a:ext cx="712786" cy="804716"/>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4044349973"/>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Afsnitsoverskrift">
    <p:spTree>
      <p:nvGrpSpPr>
        <p:cNvPr id="1" name=""/>
        <p:cNvGrpSpPr/>
        <p:nvPr/>
      </p:nvGrpSpPr>
      <p:grpSpPr>
        <a:xfrm>
          <a:off x="0" y="0"/>
          <a:ext cx="0" cy="0"/>
          <a:chOff x="0" y="0"/>
          <a:chExt cx="0" cy="0"/>
        </a:xfrm>
      </p:grpSpPr>
      <p:sp>
        <p:nvSpPr>
          <p:cNvPr id="2" name="Titel 1"/>
          <p:cNvSpPr>
            <a:spLocks noGrp="1"/>
          </p:cNvSpPr>
          <p:nvPr>
            <p:ph type="title"/>
          </p:nvPr>
        </p:nvSpPr>
        <p:spPr>
          <a:xfrm>
            <a:off x="623888" y="1709739"/>
            <a:ext cx="7886700" cy="2852737"/>
          </a:xfrm>
        </p:spPr>
        <p:txBody>
          <a:bodyPr anchor="b"/>
          <a:lstStyle>
            <a:lvl1pPr>
              <a:defRPr sz="4500"/>
            </a:lvl1pPr>
          </a:lstStyle>
          <a:p>
            <a:r>
              <a:rPr lang="da-DK" smtClean="0"/>
              <a:t>Klik for at redigere i master</a:t>
            </a:r>
            <a:endParaRPr lang="da-DK"/>
          </a:p>
        </p:txBody>
      </p:sp>
      <p:sp>
        <p:nvSpPr>
          <p:cNvPr id="3" name="Pladsholder til tekst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da-DK" smtClean="0"/>
              <a:t>Klik for at redigere i master</a:t>
            </a:r>
          </a:p>
        </p:txBody>
      </p:sp>
      <p:sp>
        <p:nvSpPr>
          <p:cNvPr id="4" name="Pladsholder til dato 3"/>
          <p:cNvSpPr>
            <a:spLocks noGrp="1"/>
          </p:cNvSpPr>
          <p:nvPr>
            <p:ph type="dt" sz="half" idx="10"/>
          </p:nvPr>
        </p:nvSpPr>
        <p:spPr/>
        <p:txBody>
          <a:bodyPr/>
          <a:lstStyle/>
          <a:p>
            <a:fld id="{F4B2DAC5-AE4B-4A6B-BF75-15BD46E23478}" type="datetime1">
              <a:rPr lang="da-DK" smtClean="0"/>
              <a:t>10-12-2019</a:t>
            </a:fld>
            <a:endParaRPr lang="da-DK" dirty="0"/>
          </a:p>
        </p:txBody>
      </p:sp>
      <p:sp>
        <p:nvSpPr>
          <p:cNvPr id="5" name="Pladsholder til sidefod 4"/>
          <p:cNvSpPr>
            <a:spLocks noGrp="1"/>
          </p:cNvSpPr>
          <p:nvPr>
            <p:ph type="ftr" sz="quarter" idx="11"/>
          </p:nvPr>
        </p:nvSpPr>
        <p:spPr/>
        <p:txBody>
          <a:bodyPr/>
          <a:lstStyle/>
          <a:p>
            <a:endParaRPr lang="da-DK" dirty="0"/>
          </a:p>
        </p:txBody>
      </p:sp>
      <p:sp>
        <p:nvSpPr>
          <p:cNvPr id="6" name="Pladsholder til slidenummer 5"/>
          <p:cNvSpPr>
            <a:spLocks noGrp="1"/>
          </p:cNvSpPr>
          <p:nvPr>
            <p:ph type="sldNum" sz="quarter" idx="12"/>
          </p:nvPr>
        </p:nvSpPr>
        <p:spPr/>
        <p:txBody>
          <a:bodyPr/>
          <a:lstStyle/>
          <a:p>
            <a:fld id="{90F04F26-86C9-664F-9E09-B17AF5EEAACB}" type="slidenum">
              <a:rPr lang="da-DK" smtClean="0"/>
              <a:pPr/>
              <a:t>‹nr.›</a:t>
            </a:fld>
            <a:endParaRPr lang="da-DK" dirty="0"/>
          </a:p>
        </p:txBody>
      </p:sp>
    </p:spTree>
    <p:extLst>
      <p:ext uri="{BB962C8B-B14F-4D97-AF65-F5344CB8AC3E}">
        <p14:creationId xmlns:p14="http://schemas.microsoft.com/office/powerpoint/2010/main" val="3634801884"/>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o indholdsobjekter">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i master</a:t>
            </a:r>
            <a:endParaRPr lang="da-DK"/>
          </a:p>
        </p:txBody>
      </p:sp>
      <p:sp>
        <p:nvSpPr>
          <p:cNvPr id="3" name="Pladsholder til indhold 2"/>
          <p:cNvSpPr>
            <a:spLocks noGrp="1"/>
          </p:cNvSpPr>
          <p:nvPr>
            <p:ph sz="half" idx="1"/>
          </p:nvPr>
        </p:nvSpPr>
        <p:spPr>
          <a:xfrm>
            <a:off x="628650" y="1825625"/>
            <a:ext cx="3886200" cy="4351338"/>
          </a:xfrm>
        </p:spPr>
        <p:txBody>
          <a:body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indhold 3"/>
          <p:cNvSpPr>
            <a:spLocks noGrp="1"/>
          </p:cNvSpPr>
          <p:nvPr>
            <p:ph sz="half" idx="2"/>
          </p:nvPr>
        </p:nvSpPr>
        <p:spPr>
          <a:xfrm>
            <a:off x="4629150" y="1825625"/>
            <a:ext cx="3886200" cy="4351338"/>
          </a:xfrm>
        </p:spPr>
        <p:txBody>
          <a:body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5" name="Pladsholder til dato 4"/>
          <p:cNvSpPr>
            <a:spLocks noGrp="1"/>
          </p:cNvSpPr>
          <p:nvPr>
            <p:ph type="dt" sz="half" idx="10"/>
          </p:nvPr>
        </p:nvSpPr>
        <p:spPr/>
        <p:txBody>
          <a:bodyPr/>
          <a:lstStyle/>
          <a:p>
            <a:fld id="{477B772F-965F-4CB3-BA50-C94A272227E8}" type="datetime1">
              <a:rPr lang="da-DK" smtClean="0"/>
              <a:t>10-12-2019</a:t>
            </a:fld>
            <a:endParaRPr lang="da-DK" dirty="0"/>
          </a:p>
        </p:txBody>
      </p:sp>
      <p:sp>
        <p:nvSpPr>
          <p:cNvPr id="6" name="Pladsholder til sidefod 5"/>
          <p:cNvSpPr>
            <a:spLocks noGrp="1"/>
          </p:cNvSpPr>
          <p:nvPr>
            <p:ph type="ftr" sz="quarter" idx="11"/>
          </p:nvPr>
        </p:nvSpPr>
        <p:spPr/>
        <p:txBody>
          <a:bodyPr/>
          <a:lstStyle/>
          <a:p>
            <a:endParaRPr lang="da-DK" dirty="0"/>
          </a:p>
        </p:txBody>
      </p:sp>
      <p:sp>
        <p:nvSpPr>
          <p:cNvPr id="7" name="Pladsholder til slidenummer 6"/>
          <p:cNvSpPr>
            <a:spLocks noGrp="1"/>
          </p:cNvSpPr>
          <p:nvPr>
            <p:ph type="sldNum" sz="quarter" idx="12"/>
          </p:nvPr>
        </p:nvSpPr>
        <p:spPr/>
        <p:txBody>
          <a:bodyPr/>
          <a:lstStyle/>
          <a:p>
            <a:fld id="{90F04F26-86C9-664F-9E09-B17AF5EEAACB}" type="slidenum">
              <a:rPr lang="da-DK" smtClean="0"/>
              <a:pPr/>
              <a:t>‹nr.›</a:t>
            </a:fld>
            <a:endParaRPr lang="da-DK" dirty="0"/>
          </a:p>
        </p:txBody>
      </p:sp>
    </p:spTree>
    <p:extLst>
      <p:ext uri="{BB962C8B-B14F-4D97-AF65-F5344CB8AC3E}">
        <p14:creationId xmlns:p14="http://schemas.microsoft.com/office/powerpoint/2010/main" val="1844552974"/>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Sammenligning">
    <p:spTree>
      <p:nvGrpSpPr>
        <p:cNvPr id="1" name=""/>
        <p:cNvGrpSpPr/>
        <p:nvPr/>
      </p:nvGrpSpPr>
      <p:grpSpPr>
        <a:xfrm>
          <a:off x="0" y="0"/>
          <a:ext cx="0" cy="0"/>
          <a:chOff x="0" y="0"/>
          <a:chExt cx="0" cy="0"/>
        </a:xfrm>
      </p:grpSpPr>
      <p:sp>
        <p:nvSpPr>
          <p:cNvPr id="2" name="Titel 1"/>
          <p:cNvSpPr>
            <a:spLocks noGrp="1"/>
          </p:cNvSpPr>
          <p:nvPr>
            <p:ph type="title"/>
          </p:nvPr>
        </p:nvSpPr>
        <p:spPr>
          <a:xfrm>
            <a:off x="629841" y="365126"/>
            <a:ext cx="7886700" cy="1325563"/>
          </a:xfrm>
        </p:spPr>
        <p:txBody>
          <a:bodyPr/>
          <a:lstStyle/>
          <a:p>
            <a:r>
              <a:rPr lang="da-DK" smtClean="0"/>
              <a:t>Klik for at redigere i master</a:t>
            </a:r>
            <a:endParaRPr lang="da-DK"/>
          </a:p>
        </p:txBody>
      </p:sp>
      <p:sp>
        <p:nvSpPr>
          <p:cNvPr id="3" name="Pladsholder til tekst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da-DK" smtClean="0"/>
              <a:t>Klik for at redigere i master</a:t>
            </a:r>
          </a:p>
        </p:txBody>
      </p:sp>
      <p:sp>
        <p:nvSpPr>
          <p:cNvPr id="4" name="Pladsholder til indhold 3"/>
          <p:cNvSpPr>
            <a:spLocks noGrp="1"/>
          </p:cNvSpPr>
          <p:nvPr>
            <p:ph sz="half" idx="2"/>
          </p:nvPr>
        </p:nvSpPr>
        <p:spPr>
          <a:xfrm>
            <a:off x="629842" y="2505075"/>
            <a:ext cx="3868340" cy="3684588"/>
          </a:xfrm>
        </p:spPr>
        <p:txBody>
          <a:body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5" name="Pladsholder til tekst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da-DK" smtClean="0"/>
              <a:t>Klik for at redigere i master</a:t>
            </a:r>
          </a:p>
        </p:txBody>
      </p:sp>
      <p:sp>
        <p:nvSpPr>
          <p:cNvPr id="6" name="Pladsholder til indhold 5"/>
          <p:cNvSpPr>
            <a:spLocks noGrp="1"/>
          </p:cNvSpPr>
          <p:nvPr>
            <p:ph sz="quarter" idx="4"/>
          </p:nvPr>
        </p:nvSpPr>
        <p:spPr>
          <a:xfrm>
            <a:off x="4629150" y="2505075"/>
            <a:ext cx="3887391" cy="3684588"/>
          </a:xfrm>
        </p:spPr>
        <p:txBody>
          <a:body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7" name="Pladsholder til dato 6"/>
          <p:cNvSpPr>
            <a:spLocks noGrp="1"/>
          </p:cNvSpPr>
          <p:nvPr>
            <p:ph type="dt" sz="half" idx="10"/>
          </p:nvPr>
        </p:nvSpPr>
        <p:spPr/>
        <p:txBody>
          <a:bodyPr/>
          <a:lstStyle/>
          <a:p>
            <a:fld id="{824704AA-C1F4-4D1E-9925-5EF6F896CC3A}" type="datetime1">
              <a:rPr lang="da-DK" smtClean="0"/>
              <a:t>10-12-2019</a:t>
            </a:fld>
            <a:endParaRPr lang="da-DK" dirty="0"/>
          </a:p>
        </p:txBody>
      </p:sp>
      <p:sp>
        <p:nvSpPr>
          <p:cNvPr id="8" name="Pladsholder til sidefod 7"/>
          <p:cNvSpPr>
            <a:spLocks noGrp="1"/>
          </p:cNvSpPr>
          <p:nvPr>
            <p:ph type="ftr" sz="quarter" idx="11"/>
          </p:nvPr>
        </p:nvSpPr>
        <p:spPr/>
        <p:txBody>
          <a:bodyPr/>
          <a:lstStyle/>
          <a:p>
            <a:endParaRPr lang="da-DK" dirty="0"/>
          </a:p>
        </p:txBody>
      </p:sp>
      <p:sp>
        <p:nvSpPr>
          <p:cNvPr id="9" name="Pladsholder til slidenummer 8"/>
          <p:cNvSpPr>
            <a:spLocks noGrp="1"/>
          </p:cNvSpPr>
          <p:nvPr>
            <p:ph type="sldNum" sz="quarter" idx="12"/>
          </p:nvPr>
        </p:nvSpPr>
        <p:spPr/>
        <p:txBody>
          <a:bodyPr/>
          <a:lstStyle/>
          <a:p>
            <a:fld id="{90F04F26-86C9-664F-9E09-B17AF5EEAACB}" type="slidenum">
              <a:rPr lang="da-DK" smtClean="0"/>
              <a:pPr/>
              <a:t>‹nr.›</a:t>
            </a:fld>
            <a:endParaRPr lang="da-DK" dirty="0"/>
          </a:p>
        </p:txBody>
      </p:sp>
    </p:spTree>
    <p:extLst>
      <p:ext uri="{BB962C8B-B14F-4D97-AF65-F5344CB8AC3E}">
        <p14:creationId xmlns:p14="http://schemas.microsoft.com/office/powerpoint/2010/main" val="1991975881"/>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Ku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i master</a:t>
            </a:r>
            <a:endParaRPr lang="da-DK"/>
          </a:p>
        </p:txBody>
      </p:sp>
      <p:sp>
        <p:nvSpPr>
          <p:cNvPr id="3" name="Pladsholder til dato 2"/>
          <p:cNvSpPr>
            <a:spLocks noGrp="1"/>
          </p:cNvSpPr>
          <p:nvPr>
            <p:ph type="dt" sz="half" idx="10"/>
          </p:nvPr>
        </p:nvSpPr>
        <p:spPr/>
        <p:txBody>
          <a:bodyPr/>
          <a:lstStyle/>
          <a:p>
            <a:fld id="{47BAF138-3A8A-4855-8A1E-CE914AE7BAF9}" type="datetime1">
              <a:rPr lang="da-DK" smtClean="0"/>
              <a:t>10-12-2019</a:t>
            </a:fld>
            <a:endParaRPr lang="da-DK" dirty="0"/>
          </a:p>
        </p:txBody>
      </p:sp>
      <p:sp>
        <p:nvSpPr>
          <p:cNvPr id="4" name="Pladsholder til sidefod 3"/>
          <p:cNvSpPr>
            <a:spLocks noGrp="1"/>
          </p:cNvSpPr>
          <p:nvPr>
            <p:ph type="ftr" sz="quarter" idx="11"/>
          </p:nvPr>
        </p:nvSpPr>
        <p:spPr/>
        <p:txBody>
          <a:bodyPr/>
          <a:lstStyle/>
          <a:p>
            <a:endParaRPr lang="da-DK" dirty="0"/>
          </a:p>
        </p:txBody>
      </p:sp>
      <p:sp>
        <p:nvSpPr>
          <p:cNvPr id="5" name="Pladsholder til slidenummer 4"/>
          <p:cNvSpPr>
            <a:spLocks noGrp="1"/>
          </p:cNvSpPr>
          <p:nvPr>
            <p:ph type="sldNum" sz="quarter" idx="12"/>
          </p:nvPr>
        </p:nvSpPr>
        <p:spPr/>
        <p:txBody>
          <a:bodyPr/>
          <a:lstStyle/>
          <a:p>
            <a:fld id="{90F04F26-86C9-664F-9E09-B17AF5EEAACB}" type="slidenum">
              <a:rPr lang="da-DK" smtClean="0"/>
              <a:pPr/>
              <a:t>‹nr.›</a:t>
            </a:fld>
            <a:endParaRPr lang="da-DK" dirty="0"/>
          </a:p>
        </p:txBody>
      </p:sp>
    </p:spTree>
    <p:extLst>
      <p:ext uri="{BB962C8B-B14F-4D97-AF65-F5344CB8AC3E}">
        <p14:creationId xmlns:p14="http://schemas.microsoft.com/office/powerpoint/2010/main" val="2128291686"/>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Tom">
    <p:spTree>
      <p:nvGrpSpPr>
        <p:cNvPr id="1" name=""/>
        <p:cNvGrpSpPr/>
        <p:nvPr/>
      </p:nvGrpSpPr>
      <p:grpSpPr>
        <a:xfrm>
          <a:off x="0" y="0"/>
          <a:ext cx="0" cy="0"/>
          <a:chOff x="0" y="0"/>
          <a:chExt cx="0" cy="0"/>
        </a:xfrm>
      </p:grpSpPr>
      <p:sp>
        <p:nvSpPr>
          <p:cNvPr id="2" name="Pladsholder til dato 1"/>
          <p:cNvSpPr>
            <a:spLocks noGrp="1"/>
          </p:cNvSpPr>
          <p:nvPr>
            <p:ph type="dt" sz="half" idx="10"/>
          </p:nvPr>
        </p:nvSpPr>
        <p:spPr/>
        <p:txBody>
          <a:bodyPr/>
          <a:lstStyle/>
          <a:p>
            <a:fld id="{AFEEAC1B-FC59-4962-8EAA-EB4F705116E2}" type="datetime1">
              <a:rPr lang="da-DK" smtClean="0"/>
              <a:t>10-12-2019</a:t>
            </a:fld>
            <a:endParaRPr lang="da-DK" dirty="0"/>
          </a:p>
        </p:txBody>
      </p:sp>
      <p:sp>
        <p:nvSpPr>
          <p:cNvPr id="3" name="Pladsholder til sidefod 2"/>
          <p:cNvSpPr>
            <a:spLocks noGrp="1"/>
          </p:cNvSpPr>
          <p:nvPr>
            <p:ph type="ftr" sz="quarter" idx="11"/>
          </p:nvPr>
        </p:nvSpPr>
        <p:spPr/>
        <p:txBody>
          <a:bodyPr/>
          <a:lstStyle/>
          <a:p>
            <a:endParaRPr lang="da-DK" dirty="0"/>
          </a:p>
        </p:txBody>
      </p:sp>
      <p:sp>
        <p:nvSpPr>
          <p:cNvPr id="4" name="Pladsholder til slidenummer 3"/>
          <p:cNvSpPr>
            <a:spLocks noGrp="1"/>
          </p:cNvSpPr>
          <p:nvPr>
            <p:ph type="sldNum" sz="quarter" idx="12"/>
          </p:nvPr>
        </p:nvSpPr>
        <p:spPr/>
        <p:txBody>
          <a:bodyPr/>
          <a:lstStyle/>
          <a:p>
            <a:fld id="{90F04F26-86C9-664F-9E09-B17AF5EEAACB}" type="slidenum">
              <a:rPr lang="da-DK" smtClean="0"/>
              <a:pPr/>
              <a:t>‹nr.›</a:t>
            </a:fld>
            <a:endParaRPr lang="da-DK" dirty="0"/>
          </a:p>
        </p:txBody>
      </p:sp>
    </p:spTree>
    <p:extLst>
      <p:ext uri="{BB962C8B-B14F-4D97-AF65-F5344CB8AC3E}">
        <p14:creationId xmlns:p14="http://schemas.microsoft.com/office/powerpoint/2010/main" val="31354612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Indhold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629841" y="457200"/>
            <a:ext cx="2949178" cy="1600200"/>
          </a:xfrm>
        </p:spPr>
        <p:txBody>
          <a:bodyPr anchor="b"/>
          <a:lstStyle>
            <a:lvl1pPr>
              <a:defRPr sz="2400"/>
            </a:lvl1pPr>
          </a:lstStyle>
          <a:p>
            <a:r>
              <a:rPr lang="da-DK" smtClean="0"/>
              <a:t>Klik for at redigere i master</a:t>
            </a:r>
            <a:endParaRPr lang="da-DK"/>
          </a:p>
        </p:txBody>
      </p:sp>
      <p:sp>
        <p:nvSpPr>
          <p:cNvPr id="3" name="Pladsholder til indhold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tekst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da-DK" smtClean="0"/>
              <a:t>Klik for at redigere i master</a:t>
            </a:r>
          </a:p>
        </p:txBody>
      </p:sp>
      <p:sp>
        <p:nvSpPr>
          <p:cNvPr id="5" name="Pladsholder til dato 4"/>
          <p:cNvSpPr>
            <a:spLocks noGrp="1"/>
          </p:cNvSpPr>
          <p:nvPr>
            <p:ph type="dt" sz="half" idx="10"/>
          </p:nvPr>
        </p:nvSpPr>
        <p:spPr/>
        <p:txBody>
          <a:bodyPr/>
          <a:lstStyle/>
          <a:p>
            <a:fld id="{5CFB0517-7B6E-468A-8224-8364F690E394}" type="datetime1">
              <a:rPr lang="da-DK" smtClean="0"/>
              <a:t>10-12-2019</a:t>
            </a:fld>
            <a:endParaRPr lang="da-DK" dirty="0"/>
          </a:p>
        </p:txBody>
      </p:sp>
      <p:sp>
        <p:nvSpPr>
          <p:cNvPr id="6" name="Pladsholder til sidefod 5"/>
          <p:cNvSpPr>
            <a:spLocks noGrp="1"/>
          </p:cNvSpPr>
          <p:nvPr>
            <p:ph type="ftr" sz="quarter" idx="11"/>
          </p:nvPr>
        </p:nvSpPr>
        <p:spPr/>
        <p:txBody>
          <a:bodyPr/>
          <a:lstStyle/>
          <a:p>
            <a:endParaRPr lang="da-DK" dirty="0"/>
          </a:p>
        </p:txBody>
      </p:sp>
      <p:sp>
        <p:nvSpPr>
          <p:cNvPr id="7" name="Pladsholder til slidenummer 6"/>
          <p:cNvSpPr>
            <a:spLocks noGrp="1"/>
          </p:cNvSpPr>
          <p:nvPr>
            <p:ph type="sldNum" sz="quarter" idx="12"/>
          </p:nvPr>
        </p:nvSpPr>
        <p:spPr/>
        <p:txBody>
          <a:bodyPr/>
          <a:lstStyle/>
          <a:p>
            <a:fld id="{90F04F26-86C9-664F-9E09-B17AF5EEAACB}" type="slidenum">
              <a:rPr lang="da-DK" smtClean="0"/>
              <a:pPr/>
              <a:t>‹nr.›</a:t>
            </a:fld>
            <a:endParaRPr lang="da-DK" dirty="0"/>
          </a:p>
        </p:txBody>
      </p:sp>
    </p:spTree>
    <p:extLst>
      <p:ext uri="{BB962C8B-B14F-4D97-AF65-F5344CB8AC3E}">
        <p14:creationId xmlns:p14="http://schemas.microsoft.com/office/powerpoint/2010/main" val="3725915902"/>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illede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629841" y="457200"/>
            <a:ext cx="2949178" cy="1600200"/>
          </a:xfrm>
        </p:spPr>
        <p:txBody>
          <a:bodyPr anchor="b"/>
          <a:lstStyle>
            <a:lvl1pPr>
              <a:defRPr sz="2400"/>
            </a:lvl1pPr>
          </a:lstStyle>
          <a:p>
            <a:r>
              <a:rPr lang="da-DK" smtClean="0"/>
              <a:t>Klik for at redigere i master</a:t>
            </a:r>
            <a:endParaRPr lang="da-DK"/>
          </a:p>
        </p:txBody>
      </p:sp>
      <p:sp>
        <p:nvSpPr>
          <p:cNvPr id="3" name="Pladsholder til billede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da-DK"/>
          </a:p>
        </p:txBody>
      </p:sp>
      <p:sp>
        <p:nvSpPr>
          <p:cNvPr id="4" name="Pladsholder til tekst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da-DK" smtClean="0"/>
              <a:t>Klik for at redigere i master</a:t>
            </a:r>
          </a:p>
        </p:txBody>
      </p:sp>
      <p:sp>
        <p:nvSpPr>
          <p:cNvPr id="5" name="Pladsholder til dato 4"/>
          <p:cNvSpPr>
            <a:spLocks noGrp="1"/>
          </p:cNvSpPr>
          <p:nvPr>
            <p:ph type="dt" sz="half" idx="10"/>
          </p:nvPr>
        </p:nvSpPr>
        <p:spPr/>
        <p:txBody>
          <a:bodyPr/>
          <a:lstStyle/>
          <a:p>
            <a:fld id="{D6C73E43-8115-45FF-B416-02F9B30D5F69}" type="datetime1">
              <a:rPr lang="da-DK" smtClean="0"/>
              <a:t>10-12-2019</a:t>
            </a:fld>
            <a:endParaRPr lang="da-DK" dirty="0"/>
          </a:p>
        </p:txBody>
      </p:sp>
      <p:sp>
        <p:nvSpPr>
          <p:cNvPr id="6" name="Pladsholder til sidefod 5"/>
          <p:cNvSpPr>
            <a:spLocks noGrp="1"/>
          </p:cNvSpPr>
          <p:nvPr>
            <p:ph type="ftr" sz="quarter" idx="11"/>
          </p:nvPr>
        </p:nvSpPr>
        <p:spPr/>
        <p:txBody>
          <a:bodyPr/>
          <a:lstStyle/>
          <a:p>
            <a:endParaRPr lang="da-DK" dirty="0"/>
          </a:p>
        </p:txBody>
      </p:sp>
      <p:sp>
        <p:nvSpPr>
          <p:cNvPr id="7" name="Pladsholder til slidenummer 6"/>
          <p:cNvSpPr>
            <a:spLocks noGrp="1"/>
          </p:cNvSpPr>
          <p:nvPr>
            <p:ph type="sldNum" sz="quarter" idx="12"/>
          </p:nvPr>
        </p:nvSpPr>
        <p:spPr/>
        <p:txBody>
          <a:bodyPr/>
          <a:lstStyle/>
          <a:p>
            <a:fld id="{90F04F26-86C9-664F-9E09-B17AF5EEAACB}" type="slidenum">
              <a:rPr lang="da-DK" smtClean="0"/>
              <a:pPr/>
              <a:t>‹nr.›</a:t>
            </a:fld>
            <a:endParaRPr lang="da-DK" dirty="0"/>
          </a:p>
        </p:txBody>
      </p:sp>
    </p:spTree>
    <p:extLst>
      <p:ext uri="{BB962C8B-B14F-4D97-AF65-F5344CB8AC3E}">
        <p14:creationId xmlns:p14="http://schemas.microsoft.com/office/powerpoint/2010/main" val="632835418"/>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titel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da-DK" smtClean="0"/>
              <a:t>Klik for at redigere i master</a:t>
            </a:r>
            <a:endParaRPr lang="da-DK"/>
          </a:p>
        </p:txBody>
      </p:sp>
      <p:sp>
        <p:nvSpPr>
          <p:cNvPr id="3" name="Pladsholder til tekst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dato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46B97D24-697C-4826-8AC5-A71974C005B2}" type="datetime1">
              <a:rPr lang="da-DK" smtClean="0"/>
              <a:t>10-12-2019</a:t>
            </a:fld>
            <a:endParaRPr lang="da-DK" dirty="0"/>
          </a:p>
        </p:txBody>
      </p:sp>
      <p:sp>
        <p:nvSpPr>
          <p:cNvPr id="5" name="Pladsholder til sidefod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da-DK" dirty="0"/>
          </a:p>
        </p:txBody>
      </p:sp>
      <p:sp>
        <p:nvSpPr>
          <p:cNvPr id="6" name="Pladsholder til slidenumm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90F04F26-86C9-664F-9E09-B17AF5EEAACB}" type="slidenum">
              <a:rPr lang="da-DK" smtClean="0"/>
              <a:pPr/>
              <a:t>‹nr.›</a:t>
            </a:fld>
            <a:endParaRPr lang="da-DK" dirty="0"/>
          </a:p>
        </p:txBody>
      </p:sp>
    </p:spTree>
    <p:extLst>
      <p:ext uri="{BB962C8B-B14F-4D97-AF65-F5344CB8AC3E}">
        <p14:creationId xmlns:p14="http://schemas.microsoft.com/office/powerpoint/2010/main" val="1711222900"/>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da-DK"/>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6.xml"/><Relationship Id="rId5" Type="http://schemas.openxmlformats.org/officeDocument/2006/relationships/image" Target="../media/image7.pn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3.png"/><Relationship Id="rId7" Type="http://schemas.openxmlformats.org/officeDocument/2006/relationships/diagramColors" Target="../diagrams/colors2.xml"/><Relationship Id="rId2" Type="http://schemas.openxmlformats.org/officeDocument/2006/relationships/notesSlide" Target="../notesSlides/notesSlide16.xml"/><Relationship Id="rId1" Type="http://schemas.openxmlformats.org/officeDocument/2006/relationships/slideLayout" Target="../slideLayouts/slideLayout6.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6.xml"/><Relationship Id="rId5" Type="http://schemas.openxmlformats.org/officeDocument/2006/relationships/image" Target="../media/image7.png"/><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6.xml"/><Relationship Id="rId4" Type="http://schemas.openxmlformats.org/officeDocument/2006/relationships/image" Target="../media/image12.png"/></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5.xml"/><Relationship Id="rId1" Type="http://schemas.openxmlformats.org/officeDocument/2006/relationships/slideLayout" Target="../slideLayouts/slideLayout6.xml"/><Relationship Id="rId4" Type="http://schemas.openxmlformats.org/officeDocument/2006/relationships/image" Target="../media/image13.png"/></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6.xml"/><Relationship Id="rId1" Type="http://schemas.openxmlformats.org/officeDocument/2006/relationships/slideLayout" Target="../slideLayouts/slideLayout6.xml"/><Relationship Id="rId5" Type="http://schemas.openxmlformats.org/officeDocument/2006/relationships/image" Target="../media/image15.gif"/><Relationship Id="rId4" Type="http://schemas.openxmlformats.org/officeDocument/2006/relationships/image" Target="../media/image14.emf"/></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7.xml"/><Relationship Id="rId1" Type="http://schemas.openxmlformats.org/officeDocument/2006/relationships/slideLayout" Target="../slideLayouts/slideLayout6.xml"/><Relationship Id="rId4" Type="http://schemas.openxmlformats.org/officeDocument/2006/relationships/image" Target="../media/image16.emf"/></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8.xml"/><Relationship Id="rId1" Type="http://schemas.openxmlformats.org/officeDocument/2006/relationships/slideLayout" Target="../slideLayouts/slideLayout6.xml"/><Relationship Id="rId4" Type="http://schemas.openxmlformats.org/officeDocument/2006/relationships/image" Target="../media/image17.png"/></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3.png"/><Relationship Id="rId7" Type="http://schemas.openxmlformats.org/officeDocument/2006/relationships/diagramColors" Target="../diagrams/colors3.xml"/><Relationship Id="rId2" Type="http://schemas.openxmlformats.org/officeDocument/2006/relationships/notesSlide" Target="../notesSlides/notesSlide36.xml"/><Relationship Id="rId1" Type="http://schemas.openxmlformats.org/officeDocument/2006/relationships/slideLayout" Target="../slideLayouts/slideLayout6.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7.xml"/><Relationship Id="rId1" Type="http://schemas.openxmlformats.org/officeDocument/2006/relationships/slideLayout" Target="../slideLayouts/slideLayout6.xml"/><Relationship Id="rId4" Type="http://schemas.openxmlformats.org/officeDocument/2006/relationships/hyperlink" Target="http://www.denmotiverendesamtale.dk/inspiration/videoer/" TargetMode="External"/></Relationships>
</file>

<file path=ppt/slides/_rels/slide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8.xml"/><Relationship Id="rId1" Type="http://schemas.openxmlformats.org/officeDocument/2006/relationships/slideLayout" Target="../slideLayouts/slideLayout6.xml"/><Relationship Id="rId4" Type="http://schemas.openxmlformats.org/officeDocument/2006/relationships/image" Target="../media/image18.png"/></Relationships>
</file>

<file path=ppt/slides/_rels/slide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9.xml"/><Relationship Id="rId1" Type="http://schemas.openxmlformats.org/officeDocument/2006/relationships/slideLayout" Target="../slideLayouts/slideLayout6.xml"/><Relationship Id="rId4" Type="http://schemas.openxmlformats.org/officeDocument/2006/relationships/image" Target="../media/image19.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0.xml"/><Relationship Id="rId1" Type="http://schemas.openxmlformats.org/officeDocument/2006/relationships/slideLayout" Target="../slideLayouts/slideLayout6.xml"/><Relationship Id="rId4" Type="http://schemas.openxmlformats.org/officeDocument/2006/relationships/image" Target="../media/image20.png"/></Relationships>
</file>

<file path=ppt/slides/_rels/slide4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1.xml"/><Relationship Id="rId1" Type="http://schemas.openxmlformats.org/officeDocument/2006/relationships/slideLayout" Target="../slideLayouts/slideLayout6.xml"/><Relationship Id="rId4" Type="http://schemas.openxmlformats.org/officeDocument/2006/relationships/image" Target="../media/image21.png"/></Relationships>
</file>

<file path=ppt/slides/_rels/slide4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2.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3.png"/><Relationship Id="rId7" Type="http://schemas.openxmlformats.org/officeDocument/2006/relationships/diagramColors" Target="../diagrams/colors4.xml"/><Relationship Id="rId2" Type="http://schemas.openxmlformats.org/officeDocument/2006/relationships/notesSlide" Target="../notesSlides/notesSlide43.xml"/><Relationship Id="rId1" Type="http://schemas.openxmlformats.org/officeDocument/2006/relationships/slideLayout" Target="../slideLayouts/slideLayout6.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4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3.png"/><Relationship Id="rId7" Type="http://schemas.openxmlformats.org/officeDocument/2006/relationships/diagramColors" Target="../diagrams/colors1.xml"/><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5.emf"/></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el 5"/>
          <p:cNvSpPr txBox="1">
            <a:spLocks/>
          </p:cNvSpPr>
          <p:nvPr/>
        </p:nvSpPr>
        <p:spPr>
          <a:xfrm>
            <a:off x="0" y="4819650"/>
            <a:ext cx="8839200" cy="1663700"/>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da-DK" sz="2800" noProof="0" dirty="0" smtClean="0">
                <a:latin typeface="+mj-lt"/>
                <a:ea typeface="+mj-ea"/>
                <a:cs typeface="+mj-cs"/>
              </a:rPr>
              <a:t>	 </a:t>
            </a:r>
            <a:r>
              <a:rPr kumimoji="0" lang="da-DK" sz="3200" b="1" i="0" u="none" strike="noStrike" kern="1200" cap="none" spc="0" normalizeH="0" baseline="0" noProof="0" dirty="0" smtClean="0">
                <a:ln>
                  <a:noFill/>
                </a:ln>
                <a:solidFill>
                  <a:schemeClr val="bg1"/>
                </a:solidFill>
                <a:effectLst/>
                <a:uLnTx/>
                <a:uFillTx/>
                <a:latin typeface="+mj-lt"/>
                <a:ea typeface="+mj-ea"/>
                <a:cs typeface="+mj-cs"/>
              </a:rPr>
              <a:t>	</a:t>
            </a:r>
            <a:endParaRPr kumimoji="0" lang="da-DK" sz="3200" b="1" i="0" u="none" strike="noStrike" kern="1200" cap="none" spc="0" normalizeH="0" baseline="0" noProof="0" dirty="0">
              <a:ln>
                <a:noFill/>
              </a:ln>
              <a:solidFill>
                <a:schemeClr val="bg1"/>
              </a:solidFill>
              <a:effectLst/>
              <a:uLnTx/>
              <a:uFillTx/>
              <a:latin typeface="+mj-lt"/>
              <a:ea typeface="+mj-ea"/>
              <a:cs typeface="+mj-cs"/>
            </a:endParaRPr>
          </a:p>
        </p:txBody>
      </p:sp>
      <p:sp>
        <p:nvSpPr>
          <p:cNvPr id="4" name="Rektangel 3"/>
          <p:cNvSpPr/>
          <p:nvPr/>
        </p:nvSpPr>
        <p:spPr>
          <a:xfrm>
            <a:off x="1422568" y="4634984"/>
            <a:ext cx="1895262" cy="584775"/>
          </a:xfrm>
          <a:prstGeom prst="rect">
            <a:avLst/>
          </a:prstGeom>
        </p:spPr>
        <p:txBody>
          <a:bodyPr wrap="none">
            <a:spAutoFit/>
          </a:bodyPr>
          <a:lstStyle/>
          <a:p>
            <a:r>
              <a:rPr lang="da-DK" sz="3200" b="1" dirty="0" smtClean="0">
                <a:solidFill>
                  <a:schemeClr val="bg1"/>
                </a:solidFill>
              </a:rPr>
              <a:t>Status MI </a:t>
            </a:r>
            <a:endParaRPr lang="da-DK" sz="3200" dirty="0"/>
          </a:p>
        </p:txBody>
      </p:sp>
      <p:sp>
        <p:nvSpPr>
          <p:cNvPr id="6" name="Rektangel 5"/>
          <p:cNvSpPr/>
          <p:nvPr/>
        </p:nvSpPr>
        <p:spPr>
          <a:xfrm>
            <a:off x="1422568" y="5099087"/>
            <a:ext cx="2329484" cy="584775"/>
          </a:xfrm>
          <a:prstGeom prst="rect">
            <a:avLst/>
          </a:prstGeom>
        </p:spPr>
        <p:txBody>
          <a:bodyPr wrap="none">
            <a:spAutoFit/>
          </a:bodyPr>
          <a:lstStyle/>
          <a:p>
            <a:r>
              <a:rPr lang="da-DK" sz="3200" b="1" dirty="0" smtClean="0">
                <a:solidFill>
                  <a:schemeClr val="bg1"/>
                </a:solidFill>
              </a:rPr>
              <a:t>Januar 2019 </a:t>
            </a:r>
            <a:endParaRPr lang="da-DK" sz="3200" dirty="0"/>
          </a:p>
        </p:txBody>
      </p:sp>
      <p:pic>
        <p:nvPicPr>
          <p:cNvPr id="7" name="Billede 6"/>
          <p:cNvPicPr>
            <a:picLocks noChangeAspect="1"/>
          </p:cNvPicPr>
          <p:nvPr/>
        </p:nvPicPr>
        <p:blipFill>
          <a:blip r:embed="rId3"/>
          <a:stretch>
            <a:fillRect/>
          </a:stretch>
        </p:blipFill>
        <p:spPr>
          <a:xfrm>
            <a:off x="888933" y="225511"/>
            <a:ext cx="7639050" cy="647700"/>
          </a:xfrm>
          <a:prstGeom prst="rect">
            <a:avLst/>
          </a:prstGeom>
        </p:spPr>
      </p:pic>
      <p:sp>
        <p:nvSpPr>
          <p:cNvPr id="8" name="Pladsholder til slidenummer 7"/>
          <p:cNvSpPr>
            <a:spLocks noGrp="1"/>
          </p:cNvSpPr>
          <p:nvPr>
            <p:ph type="sldNum" sz="quarter" idx="12"/>
          </p:nvPr>
        </p:nvSpPr>
        <p:spPr/>
        <p:txBody>
          <a:bodyPr/>
          <a:lstStyle/>
          <a:p>
            <a:fld id="{90F04F26-86C9-664F-9E09-B17AF5EEAACB}" type="slidenum">
              <a:rPr lang="da-DK" smtClean="0"/>
              <a:pPr/>
              <a:t>1</a:t>
            </a:fld>
            <a:endParaRPr lang="da-DK" dirty="0"/>
          </a:p>
        </p:txBody>
      </p:sp>
      <p:sp>
        <p:nvSpPr>
          <p:cNvPr id="9" name="Tekstfelt 8"/>
          <p:cNvSpPr txBox="1"/>
          <p:nvPr/>
        </p:nvSpPr>
        <p:spPr>
          <a:xfrm>
            <a:off x="995957" y="4581524"/>
            <a:ext cx="3182706" cy="1569660"/>
          </a:xfrm>
          <a:prstGeom prst="rect">
            <a:avLst/>
          </a:prstGeom>
          <a:noFill/>
        </p:spPr>
        <p:txBody>
          <a:bodyPr wrap="square" rtlCol="0">
            <a:spAutoFit/>
          </a:bodyPr>
          <a:lstStyle/>
          <a:p>
            <a:endParaRPr lang="da-DK" sz="3200" b="1" dirty="0" smtClean="0">
              <a:solidFill>
                <a:schemeClr val="bg1"/>
              </a:solidFill>
            </a:endParaRPr>
          </a:p>
          <a:p>
            <a:r>
              <a:rPr lang="da-DK" sz="3200" b="1" dirty="0" smtClean="0">
                <a:solidFill>
                  <a:schemeClr val="bg1"/>
                </a:solidFill>
              </a:rPr>
              <a:t>Status MI</a:t>
            </a:r>
          </a:p>
          <a:p>
            <a:r>
              <a:rPr lang="da-DK" sz="3200" b="1" dirty="0" smtClean="0">
                <a:solidFill>
                  <a:schemeClr val="bg1"/>
                </a:solidFill>
              </a:rPr>
              <a:t>Januar 2019</a:t>
            </a:r>
            <a:endParaRPr lang="da-DK" sz="3200" b="1" dirty="0">
              <a:solidFill>
                <a:schemeClr val="bg1"/>
              </a:solidFill>
            </a:endParaRPr>
          </a:p>
        </p:txBody>
      </p:sp>
      <p:pic>
        <p:nvPicPr>
          <p:cNvPr id="10" name="Billede 9" descr="bjerge-spejler-sig-i-søen.jpg"/>
          <p:cNvPicPr>
            <a:picLocks noChangeAspect="1"/>
          </p:cNvPicPr>
          <p:nvPr/>
        </p:nvPicPr>
        <p:blipFill>
          <a:blip r:embed="rId4"/>
          <a:stretch>
            <a:fillRect/>
          </a:stretch>
        </p:blipFill>
        <p:spPr>
          <a:xfrm>
            <a:off x="702644" y="1206373"/>
            <a:ext cx="7825339" cy="4705630"/>
          </a:xfrm>
          <a:prstGeom prst="rect">
            <a:avLst/>
          </a:prstGeom>
        </p:spPr>
      </p:pic>
      <p:sp>
        <p:nvSpPr>
          <p:cNvPr id="2" name="Rektangel 1"/>
          <p:cNvSpPr/>
          <p:nvPr/>
        </p:nvSpPr>
        <p:spPr>
          <a:xfrm>
            <a:off x="3451340" y="3244334"/>
            <a:ext cx="237566" cy="369332"/>
          </a:xfrm>
          <a:prstGeom prst="rect">
            <a:avLst/>
          </a:prstGeom>
        </p:spPr>
        <p:txBody>
          <a:bodyPr wrap="none">
            <a:spAutoFit/>
          </a:bodyPr>
          <a:lstStyle/>
          <a:p>
            <a:r>
              <a:rPr lang="da-DK" b="1" dirty="0" smtClean="0">
                <a:solidFill>
                  <a:schemeClr val="bg1"/>
                </a:solidFill>
              </a:rPr>
              <a:t> </a:t>
            </a:r>
            <a:endParaRPr lang="da-DK" dirty="0"/>
          </a:p>
        </p:txBody>
      </p:sp>
      <p:sp>
        <p:nvSpPr>
          <p:cNvPr id="5" name="Tekstfelt 4"/>
          <p:cNvSpPr txBox="1"/>
          <p:nvPr/>
        </p:nvSpPr>
        <p:spPr>
          <a:xfrm>
            <a:off x="1588168" y="4379495"/>
            <a:ext cx="5903495" cy="1477328"/>
          </a:xfrm>
          <a:prstGeom prst="rect">
            <a:avLst/>
          </a:prstGeom>
          <a:noFill/>
        </p:spPr>
        <p:txBody>
          <a:bodyPr wrap="square" rtlCol="0">
            <a:spAutoFit/>
          </a:bodyPr>
          <a:lstStyle/>
          <a:p>
            <a:r>
              <a:rPr lang="da-DK" sz="3600" b="1" dirty="0">
                <a:solidFill>
                  <a:schemeClr val="bg1"/>
                </a:solidFill>
              </a:rPr>
              <a:t>MI-grunduddannelse </a:t>
            </a:r>
            <a:endParaRPr lang="da-DK" sz="3600" dirty="0"/>
          </a:p>
          <a:p>
            <a:r>
              <a:rPr lang="da-DK" sz="3600" b="1" dirty="0">
                <a:solidFill>
                  <a:schemeClr val="bg1"/>
                </a:solidFill>
              </a:rPr>
              <a:t>Oktober 2019 </a:t>
            </a:r>
            <a:endParaRPr lang="da-DK" sz="3600" dirty="0"/>
          </a:p>
          <a:p>
            <a:endParaRPr lang="da-DK" dirty="0"/>
          </a:p>
        </p:txBody>
      </p:sp>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5"/>
          <p:cNvSpPr txBox="1">
            <a:spLocks/>
          </p:cNvSpPr>
          <p:nvPr/>
        </p:nvSpPr>
        <p:spPr>
          <a:xfrm>
            <a:off x="0" y="4819650"/>
            <a:ext cx="8839200" cy="1663700"/>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da-DK" sz="2800" noProof="0" dirty="0" smtClean="0">
                <a:latin typeface="+mj-lt"/>
                <a:ea typeface="+mj-ea"/>
                <a:cs typeface="+mj-cs"/>
              </a:rPr>
              <a:t>	 </a:t>
            </a:r>
            <a:r>
              <a:rPr kumimoji="0" lang="da-DK" sz="3200" b="1" i="0" u="none" strike="noStrike" kern="1200" cap="none" spc="0" normalizeH="0" baseline="0" noProof="0" dirty="0" smtClean="0">
                <a:ln>
                  <a:noFill/>
                </a:ln>
                <a:solidFill>
                  <a:schemeClr val="bg1"/>
                </a:solidFill>
                <a:effectLst/>
                <a:uLnTx/>
                <a:uFillTx/>
                <a:latin typeface="+mj-lt"/>
                <a:ea typeface="+mj-ea"/>
                <a:cs typeface="+mj-cs"/>
              </a:rPr>
              <a:t>	</a:t>
            </a:r>
            <a:endParaRPr kumimoji="0" lang="da-DK" sz="3200" b="1" i="0" u="none" strike="noStrike" kern="1200" cap="none" spc="0" normalizeH="0" baseline="0" noProof="0" dirty="0">
              <a:ln>
                <a:noFill/>
              </a:ln>
              <a:solidFill>
                <a:schemeClr val="bg1"/>
              </a:solidFill>
              <a:effectLst/>
              <a:uLnTx/>
              <a:uFillTx/>
              <a:latin typeface="+mj-lt"/>
              <a:ea typeface="+mj-ea"/>
              <a:cs typeface="+mj-cs"/>
            </a:endParaRPr>
          </a:p>
        </p:txBody>
      </p:sp>
      <p:sp>
        <p:nvSpPr>
          <p:cNvPr id="4" name="Rektangel 3"/>
          <p:cNvSpPr/>
          <p:nvPr/>
        </p:nvSpPr>
        <p:spPr>
          <a:xfrm>
            <a:off x="1422568" y="4634984"/>
            <a:ext cx="1895262" cy="584775"/>
          </a:xfrm>
          <a:prstGeom prst="rect">
            <a:avLst/>
          </a:prstGeom>
        </p:spPr>
        <p:txBody>
          <a:bodyPr wrap="none">
            <a:spAutoFit/>
          </a:bodyPr>
          <a:lstStyle/>
          <a:p>
            <a:r>
              <a:rPr lang="da-DK" sz="3200" b="1" dirty="0" smtClean="0">
                <a:solidFill>
                  <a:schemeClr val="bg1"/>
                </a:solidFill>
              </a:rPr>
              <a:t>Status MI </a:t>
            </a:r>
            <a:endParaRPr lang="da-DK" sz="3200" dirty="0"/>
          </a:p>
        </p:txBody>
      </p:sp>
      <p:sp>
        <p:nvSpPr>
          <p:cNvPr id="6" name="Rektangel 5"/>
          <p:cNvSpPr/>
          <p:nvPr/>
        </p:nvSpPr>
        <p:spPr>
          <a:xfrm>
            <a:off x="1422568" y="5099087"/>
            <a:ext cx="2329484" cy="584775"/>
          </a:xfrm>
          <a:prstGeom prst="rect">
            <a:avLst/>
          </a:prstGeom>
        </p:spPr>
        <p:txBody>
          <a:bodyPr wrap="none">
            <a:spAutoFit/>
          </a:bodyPr>
          <a:lstStyle/>
          <a:p>
            <a:r>
              <a:rPr lang="da-DK" sz="3200" b="1" dirty="0" smtClean="0">
                <a:solidFill>
                  <a:schemeClr val="bg1"/>
                </a:solidFill>
              </a:rPr>
              <a:t>Januar 2019 </a:t>
            </a:r>
            <a:endParaRPr lang="da-DK" sz="3200" dirty="0"/>
          </a:p>
        </p:txBody>
      </p:sp>
      <p:pic>
        <p:nvPicPr>
          <p:cNvPr id="7" name="Billede 6"/>
          <p:cNvPicPr>
            <a:picLocks noChangeAspect="1"/>
          </p:cNvPicPr>
          <p:nvPr/>
        </p:nvPicPr>
        <p:blipFill>
          <a:blip r:embed="rId3"/>
          <a:stretch>
            <a:fillRect/>
          </a:stretch>
        </p:blipFill>
        <p:spPr>
          <a:xfrm>
            <a:off x="888933" y="225511"/>
            <a:ext cx="7639050" cy="647700"/>
          </a:xfrm>
          <a:prstGeom prst="rect">
            <a:avLst/>
          </a:prstGeom>
        </p:spPr>
      </p:pic>
      <p:sp>
        <p:nvSpPr>
          <p:cNvPr id="11" name="Titel 10"/>
          <p:cNvSpPr>
            <a:spLocks noGrp="1"/>
          </p:cNvSpPr>
          <p:nvPr>
            <p:ph type="title"/>
          </p:nvPr>
        </p:nvSpPr>
        <p:spPr/>
        <p:txBody>
          <a:bodyPr>
            <a:normAutofit/>
          </a:bodyPr>
          <a:lstStyle/>
          <a:p>
            <a:pPr algn="ctr"/>
            <a:r>
              <a:rPr lang="da-DK" sz="4000" b="1" dirty="0" smtClean="0"/>
              <a:t>Forandringsudsagn</a:t>
            </a:r>
            <a:endParaRPr lang="da-DK" sz="4000" b="1" dirty="0"/>
          </a:p>
        </p:txBody>
      </p:sp>
      <p:sp>
        <p:nvSpPr>
          <p:cNvPr id="8" name="Pladsholder til slidenummer 7"/>
          <p:cNvSpPr>
            <a:spLocks noGrp="1"/>
          </p:cNvSpPr>
          <p:nvPr>
            <p:ph type="sldNum" sz="quarter" idx="12"/>
          </p:nvPr>
        </p:nvSpPr>
        <p:spPr/>
        <p:txBody>
          <a:bodyPr/>
          <a:lstStyle/>
          <a:p>
            <a:fld id="{90F04F26-86C9-664F-9E09-B17AF5EEAACB}" type="slidenum">
              <a:rPr lang="da-DK" smtClean="0"/>
              <a:pPr/>
              <a:t>10</a:t>
            </a:fld>
            <a:endParaRPr lang="da-DK" dirty="0"/>
          </a:p>
        </p:txBody>
      </p:sp>
      <p:sp>
        <p:nvSpPr>
          <p:cNvPr id="9" name="Tekstfelt 8"/>
          <p:cNvSpPr txBox="1"/>
          <p:nvPr/>
        </p:nvSpPr>
        <p:spPr>
          <a:xfrm>
            <a:off x="330200" y="5404424"/>
            <a:ext cx="8839199" cy="461665"/>
          </a:xfrm>
          <a:prstGeom prst="rect">
            <a:avLst/>
          </a:prstGeom>
          <a:noFill/>
        </p:spPr>
        <p:txBody>
          <a:bodyPr wrap="square" rtlCol="0">
            <a:spAutoFit/>
          </a:bodyPr>
          <a:lstStyle/>
          <a:p>
            <a:endParaRPr lang="da-DK" sz="2400" b="1" dirty="0"/>
          </a:p>
        </p:txBody>
      </p:sp>
      <p:sp>
        <p:nvSpPr>
          <p:cNvPr id="2" name="Rektangel 1"/>
          <p:cNvSpPr/>
          <p:nvPr/>
        </p:nvSpPr>
        <p:spPr>
          <a:xfrm>
            <a:off x="3451340" y="3244334"/>
            <a:ext cx="237566" cy="369332"/>
          </a:xfrm>
          <a:prstGeom prst="rect">
            <a:avLst/>
          </a:prstGeom>
        </p:spPr>
        <p:txBody>
          <a:bodyPr wrap="none">
            <a:spAutoFit/>
          </a:bodyPr>
          <a:lstStyle/>
          <a:p>
            <a:r>
              <a:rPr lang="da-DK" b="1" dirty="0" smtClean="0">
                <a:solidFill>
                  <a:schemeClr val="bg1"/>
                </a:solidFill>
              </a:rPr>
              <a:t> </a:t>
            </a:r>
            <a:endParaRPr lang="da-DK" dirty="0"/>
          </a:p>
        </p:txBody>
      </p:sp>
      <p:sp>
        <p:nvSpPr>
          <p:cNvPr id="15" name="Tekstfelt 14"/>
          <p:cNvSpPr txBox="1"/>
          <p:nvPr/>
        </p:nvSpPr>
        <p:spPr>
          <a:xfrm>
            <a:off x="1138989" y="1690689"/>
            <a:ext cx="7388994" cy="2646878"/>
          </a:xfrm>
          <a:prstGeom prst="rect">
            <a:avLst/>
          </a:prstGeom>
          <a:noFill/>
        </p:spPr>
        <p:txBody>
          <a:bodyPr wrap="square" rtlCol="0">
            <a:spAutoFit/>
          </a:bodyPr>
          <a:lstStyle/>
          <a:p>
            <a:endParaRPr lang="da-DK" sz="2400" dirty="0"/>
          </a:p>
          <a:p>
            <a:r>
              <a:rPr lang="da-DK" sz="2400" dirty="0"/>
              <a:t>Er alle tanker eller udsagn som peger i retningen af forandring</a:t>
            </a:r>
          </a:p>
          <a:p>
            <a:r>
              <a:rPr lang="da-DK" sz="2400" dirty="0"/>
              <a:t>Forandringsudsagn kan handle om: </a:t>
            </a:r>
          </a:p>
          <a:p>
            <a:pPr marL="355600" indent="0">
              <a:buNone/>
            </a:pPr>
            <a:r>
              <a:rPr lang="da-DK" sz="2400" dirty="0"/>
              <a:t>Ulemper ved status quo, fordele ved forandring, eller hensigt med forandring</a:t>
            </a:r>
          </a:p>
          <a:p>
            <a:endParaRPr lang="da-DK" sz="2200" dirty="0"/>
          </a:p>
        </p:txBody>
      </p:sp>
      <p:pic>
        <p:nvPicPr>
          <p:cNvPr id="12" name="Billede 11"/>
          <p:cNvPicPr>
            <a:picLocks noChangeAspect="1"/>
          </p:cNvPicPr>
          <p:nvPr/>
        </p:nvPicPr>
        <p:blipFill>
          <a:blip r:embed="rId4"/>
          <a:stretch>
            <a:fillRect/>
          </a:stretch>
        </p:blipFill>
        <p:spPr>
          <a:xfrm>
            <a:off x="3013436" y="4169605"/>
            <a:ext cx="2793524" cy="1858963"/>
          </a:xfrm>
          <a:prstGeom prst="rect">
            <a:avLst/>
          </a:prstGeom>
        </p:spPr>
      </p:pic>
      <p:pic>
        <p:nvPicPr>
          <p:cNvPr id="13" name="Billede 12"/>
          <p:cNvPicPr>
            <a:picLocks noChangeAspect="1"/>
          </p:cNvPicPr>
          <p:nvPr/>
        </p:nvPicPr>
        <p:blipFill>
          <a:blip r:embed="rId5"/>
          <a:stretch>
            <a:fillRect/>
          </a:stretch>
        </p:blipFill>
        <p:spPr>
          <a:xfrm>
            <a:off x="6137160" y="4169605"/>
            <a:ext cx="1782763" cy="1782763"/>
          </a:xfrm>
          <a:prstGeom prst="rect">
            <a:avLst/>
          </a:prstGeom>
        </p:spPr>
      </p:pic>
    </p:spTree>
    <p:extLst>
      <p:ext uri="{BB962C8B-B14F-4D97-AF65-F5344CB8AC3E}">
        <p14:creationId xmlns:p14="http://schemas.microsoft.com/office/powerpoint/2010/main" val="553962727"/>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5"/>
          <p:cNvSpPr txBox="1">
            <a:spLocks/>
          </p:cNvSpPr>
          <p:nvPr/>
        </p:nvSpPr>
        <p:spPr>
          <a:xfrm>
            <a:off x="0" y="4819650"/>
            <a:ext cx="8839200" cy="1663700"/>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da-DK" sz="2800" noProof="0" dirty="0" smtClean="0">
                <a:latin typeface="+mj-lt"/>
                <a:ea typeface="+mj-ea"/>
                <a:cs typeface="+mj-cs"/>
              </a:rPr>
              <a:t>	 </a:t>
            </a:r>
            <a:r>
              <a:rPr kumimoji="0" lang="da-DK" sz="3200" b="1" i="0" u="none" strike="noStrike" kern="1200" cap="none" spc="0" normalizeH="0" baseline="0" noProof="0" dirty="0" smtClean="0">
                <a:ln>
                  <a:noFill/>
                </a:ln>
                <a:solidFill>
                  <a:schemeClr val="bg1"/>
                </a:solidFill>
                <a:effectLst/>
                <a:uLnTx/>
                <a:uFillTx/>
                <a:latin typeface="+mj-lt"/>
                <a:ea typeface="+mj-ea"/>
                <a:cs typeface="+mj-cs"/>
              </a:rPr>
              <a:t>	</a:t>
            </a:r>
            <a:endParaRPr kumimoji="0" lang="da-DK" sz="3200" b="1" i="0" u="none" strike="noStrike" kern="1200" cap="none" spc="0" normalizeH="0" baseline="0" noProof="0" dirty="0">
              <a:ln>
                <a:noFill/>
              </a:ln>
              <a:solidFill>
                <a:schemeClr val="bg1"/>
              </a:solidFill>
              <a:effectLst/>
              <a:uLnTx/>
              <a:uFillTx/>
              <a:latin typeface="+mj-lt"/>
              <a:ea typeface="+mj-ea"/>
              <a:cs typeface="+mj-cs"/>
            </a:endParaRPr>
          </a:p>
        </p:txBody>
      </p:sp>
      <p:sp>
        <p:nvSpPr>
          <p:cNvPr id="4" name="Rektangel 3"/>
          <p:cNvSpPr/>
          <p:nvPr/>
        </p:nvSpPr>
        <p:spPr>
          <a:xfrm>
            <a:off x="1422568" y="4634984"/>
            <a:ext cx="1895262" cy="584775"/>
          </a:xfrm>
          <a:prstGeom prst="rect">
            <a:avLst/>
          </a:prstGeom>
        </p:spPr>
        <p:txBody>
          <a:bodyPr wrap="none">
            <a:spAutoFit/>
          </a:bodyPr>
          <a:lstStyle/>
          <a:p>
            <a:r>
              <a:rPr lang="da-DK" sz="3200" b="1" dirty="0" smtClean="0">
                <a:solidFill>
                  <a:schemeClr val="bg1"/>
                </a:solidFill>
              </a:rPr>
              <a:t>Status MI </a:t>
            </a:r>
            <a:endParaRPr lang="da-DK" sz="3200" dirty="0"/>
          </a:p>
        </p:txBody>
      </p:sp>
      <p:sp>
        <p:nvSpPr>
          <p:cNvPr id="6" name="Rektangel 5"/>
          <p:cNvSpPr/>
          <p:nvPr/>
        </p:nvSpPr>
        <p:spPr>
          <a:xfrm>
            <a:off x="1422568" y="5099087"/>
            <a:ext cx="2329484" cy="584775"/>
          </a:xfrm>
          <a:prstGeom prst="rect">
            <a:avLst/>
          </a:prstGeom>
        </p:spPr>
        <p:txBody>
          <a:bodyPr wrap="none">
            <a:spAutoFit/>
          </a:bodyPr>
          <a:lstStyle/>
          <a:p>
            <a:r>
              <a:rPr lang="da-DK" sz="3200" b="1" dirty="0" smtClean="0">
                <a:solidFill>
                  <a:schemeClr val="bg1"/>
                </a:solidFill>
              </a:rPr>
              <a:t>Januar 2019 </a:t>
            </a:r>
            <a:endParaRPr lang="da-DK" sz="3200" dirty="0"/>
          </a:p>
        </p:txBody>
      </p:sp>
      <p:pic>
        <p:nvPicPr>
          <p:cNvPr id="7" name="Billede 6"/>
          <p:cNvPicPr>
            <a:picLocks noChangeAspect="1"/>
          </p:cNvPicPr>
          <p:nvPr/>
        </p:nvPicPr>
        <p:blipFill>
          <a:blip r:embed="rId3"/>
          <a:stretch>
            <a:fillRect/>
          </a:stretch>
        </p:blipFill>
        <p:spPr>
          <a:xfrm>
            <a:off x="888933" y="225511"/>
            <a:ext cx="7639050" cy="647700"/>
          </a:xfrm>
          <a:prstGeom prst="rect">
            <a:avLst/>
          </a:prstGeom>
        </p:spPr>
      </p:pic>
      <p:sp>
        <p:nvSpPr>
          <p:cNvPr id="11" name="Titel 10"/>
          <p:cNvSpPr>
            <a:spLocks noGrp="1"/>
          </p:cNvSpPr>
          <p:nvPr>
            <p:ph type="title"/>
          </p:nvPr>
        </p:nvSpPr>
        <p:spPr/>
        <p:txBody>
          <a:bodyPr>
            <a:normAutofit/>
          </a:bodyPr>
          <a:lstStyle/>
          <a:p>
            <a:pPr algn="ctr"/>
            <a:r>
              <a:rPr lang="da-DK" sz="4000" b="1" smtClean="0"/>
              <a:t>Status-quo udsagn</a:t>
            </a:r>
            <a:endParaRPr lang="da-DK" sz="4000" b="1" dirty="0"/>
          </a:p>
        </p:txBody>
      </p:sp>
      <p:sp>
        <p:nvSpPr>
          <p:cNvPr id="8" name="Pladsholder til slidenummer 7"/>
          <p:cNvSpPr>
            <a:spLocks noGrp="1"/>
          </p:cNvSpPr>
          <p:nvPr>
            <p:ph type="sldNum" sz="quarter" idx="12"/>
          </p:nvPr>
        </p:nvSpPr>
        <p:spPr/>
        <p:txBody>
          <a:bodyPr/>
          <a:lstStyle/>
          <a:p>
            <a:fld id="{90F04F26-86C9-664F-9E09-B17AF5EEAACB}" type="slidenum">
              <a:rPr lang="da-DK" smtClean="0"/>
              <a:pPr/>
              <a:t>11</a:t>
            </a:fld>
            <a:endParaRPr lang="da-DK" dirty="0"/>
          </a:p>
        </p:txBody>
      </p:sp>
      <p:sp>
        <p:nvSpPr>
          <p:cNvPr id="9" name="Tekstfelt 8"/>
          <p:cNvSpPr txBox="1"/>
          <p:nvPr/>
        </p:nvSpPr>
        <p:spPr>
          <a:xfrm>
            <a:off x="330200" y="5404424"/>
            <a:ext cx="8839199" cy="461665"/>
          </a:xfrm>
          <a:prstGeom prst="rect">
            <a:avLst/>
          </a:prstGeom>
          <a:noFill/>
        </p:spPr>
        <p:txBody>
          <a:bodyPr wrap="square" rtlCol="0">
            <a:spAutoFit/>
          </a:bodyPr>
          <a:lstStyle/>
          <a:p>
            <a:endParaRPr lang="da-DK" sz="2400" b="1" dirty="0"/>
          </a:p>
        </p:txBody>
      </p:sp>
      <p:sp>
        <p:nvSpPr>
          <p:cNvPr id="2" name="Rektangel 1"/>
          <p:cNvSpPr/>
          <p:nvPr/>
        </p:nvSpPr>
        <p:spPr>
          <a:xfrm>
            <a:off x="3451340" y="3244334"/>
            <a:ext cx="237566" cy="369332"/>
          </a:xfrm>
          <a:prstGeom prst="rect">
            <a:avLst/>
          </a:prstGeom>
        </p:spPr>
        <p:txBody>
          <a:bodyPr wrap="none">
            <a:spAutoFit/>
          </a:bodyPr>
          <a:lstStyle/>
          <a:p>
            <a:r>
              <a:rPr lang="da-DK" b="1" dirty="0" smtClean="0">
                <a:solidFill>
                  <a:schemeClr val="bg1"/>
                </a:solidFill>
              </a:rPr>
              <a:t> </a:t>
            </a:r>
            <a:endParaRPr lang="da-DK" dirty="0"/>
          </a:p>
        </p:txBody>
      </p:sp>
      <p:sp>
        <p:nvSpPr>
          <p:cNvPr id="15" name="Tekstfelt 14"/>
          <p:cNvSpPr txBox="1"/>
          <p:nvPr/>
        </p:nvSpPr>
        <p:spPr>
          <a:xfrm>
            <a:off x="1138989" y="1690689"/>
            <a:ext cx="7388994" cy="1538883"/>
          </a:xfrm>
          <a:prstGeom prst="rect">
            <a:avLst/>
          </a:prstGeom>
          <a:noFill/>
        </p:spPr>
        <p:txBody>
          <a:bodyPr wrap="square" rtlCol="0">
            <a:spAutoFit/>
          </a:bodyPr>
          <a:lstStyle/>
          <a:p>
            <a:r>
              <a:rPr lang="da-DK" sz="2400" dirty="0"/>
              <a:t>Vedligeholdende tanker, udsagn og adfærd</a:t>
            </a:r>
          </a:p>
          <a:p>
            <a:r>
              <a:rPr lang="da-DK" sz="2400" dirty="0"/>
              <a:t>Udsagn som handler om at fastholde og opretholde en bestemt adfærd</a:t>
            </a:r>
          </a:p>
          <a:p>
            <a:endParaRPr lang="da-DK" sz="2200" dirty="0"/>
          </a:p>
        </p:txBody>
      </p:sp>
      <p:pic>
        <p:nvPicPr>
          <p:cNvPr id="12" name="Billede 11"/>
          <p:cNvPicPr>
            <a:picLocks noChangeAspect="1"/>
          </p:cNvPicPr>
          <p:nvPr/>
        </p:nvPicPr>
        <p:blipFill>
          <a:blip r:embed="rId4"/>
          <a:stretch>
            <a:fillRect/>
          </a:stretch>
        </p:blipFill>
        <p:spPr>
          <a:xfrm>
            <a:off x="2358626" y="3634601"/>
            <a:ext cx="3937000" cy="2057400"/>
          </a:xfrm>
          <a:prstGeom prst="rect">
            <a:avLst/>
          </a:prstGeom>
        </p:spPr>
      </p:pic>
    </p:spTree>
    <p:extLst>
      <p:ext uri="{BB962C8B-B14F-4D97-AF65-F5344CB8AC3E}">
        <p14:creationId xmlns:p14="http://schemas.microsoft.com/office/powerpoint/2010/main" val="1493207999"/>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5"/>
          <p:cNvSpPr txBox="1">
            <a:spLocks/>
          </p:cNvSpPr>
          <p:nvPr/>
        </p:nvSpPr>
        <p:spPr>
          <a:xfrm>
            <a:off x="0" y="4819650"/>
            <a:ext cx="8839200" cy="1663700"/>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da-DK" sz="2800" noProof="0" dirty="0" smtClean="0">
                <a:latin typeface="+mj-lt"/>
                <a:ea typeface="+mj-ea"/>
                <a:cs typeface="+mj-cs"/>
              </a:rPr>
              <a:t>	 </a:t>
            </a:r>
            <a:r>
              <a:rPr kumimoji="0" lang="da-DK" sz="3200" b="1" i="0" u="none" strike="noStrike" kern="1200" cap="none" spc="0" normalizeH="0" baseline="0" noProof="0" dirty="0" smtClean="0">
                <a:ln>
                  <a:noFill/>
                </a:ln>
                <a:solidFill>
                  <a:schemeClr val="bg1"/>
                </a:solidFill>
                <a:effectLst/>
                <a:uLnTx/>
                <a:uFillTx/>
                <a:latin typeface="+mj-lt"/>
                <a:ea typeface="+mj-ea"/>
                <a:cs typeface="+mj-cs"/>
              </a:rPr>
              <a:t>	</a:t>
            </a:r>
            <a:endParaRPr kumimoji="0" lang="da-DK" sz="3200" b="1" i="0" u="none" strike="noStrike" kern="1200" cap="none" spc="0" normalizeH="0" baseline="0" noProof="0" dirty="0">
              <a:ln>
                <a:noFill/>
              </a:ln>
              <a:solidFill>
                <a:schemeClr val="bg1"/>
              </a:solidFill>
              <a:effectLst/>
              <a:uLnTx/>
              <a:uFillTx/>
              <a:latin typeface="+mj-lt"/>
              <a:ea typeface="+mj-ea"/>
              <a:cs typeface="+mj-cs"/>
            </a:endParaRPr>
          </a:p>
        </p:txBody>
      </p:sp>
      <p:sp>
        <p:nvSpPr>
          <p:cNvPr id="4" name="Rektangel 3"/>
          <p:cNvSpPr/>
          <p:nvPr/>
        </p:nvSpPr>
        <p:spPr>
          <a:xfrm>
            <a:off x="1422568" y="4634984"/>
            <a:ext cx="1895262" cy="584775"/>
          </a:xfrm>
          <a:prstGeom prst="rect">
            <a:avLst/>
          </a:prstGeom>
        </p:spPr>
        <p:txBody>
          <a:bodyPr wrap="none">
            <a:spAutoFit/>
          </a:bodyPr>
          <a:lstStyle/>
          <a:p>
            <a:r>
              <a:rPr lang="da-DK" sz="3200" b="1" dirty="0" smtClean="0">
                <a:solidFill>
                  <a:schemeClr val="bg1"/>
                </a:solidFill>
              </a:rPr>
              <a:t>Status MI </a:t>
            </a:r>
            <a:endParaRPr lang="da-DK" sz="3200" dirty="0"/>
          </a:p>
        </p:txBody>
      </p:sp>
      <p:sp>
        <p:nvSpPr>
          <p:cNvPr id="6" name="Rektangel 5"/>
          <p:cNvSpPr/>
          <p:nvPr/>
        </p:nvSpPr>
        <p:spPr>
          <a:xfrm>
            <a:off x="1422568" y="5099087"/>
            <a:ext cx="2329484" cy="584775"/>
          </a:xfrm>
          <a:prstGeom prst="rect">
            <a:avLst/>
          </a:prstGeom>
        </p:spPr>
        <p:txBody>
          <a:bodyPr wrap="none">
            <a:spAutoFit/>
          </a:bodyPr>
          <a:lstStyle/>
          <a:p>
            <a:r>
              <a:rPr lang="da-DK" sz="3200" b="1" dirty="0" smtClean="0">
                <a:solidFill>
                  <a:schemeClr val="bg1"/>
                </a:solidFill>
              </a:rPr>
              <a:t>Januar 2019 </a:t>
            </a:r>
            <a:endParaRPr lang="da-DK" sz="3200" dirty="0"/>
          </a:p>
        </p:txBody>
      </p:sp>
      <p:pic>
        <p:nvPicPr>
          <p:cNvPr id="7" name="Billede 6"/>
          <p:cNvPicPr>
            <a:picLocks noChangeAspect="1"/>
          </p:cNvPicPr>
          <p:nvPr/>
        </p:nvPicPr>
        <p:blipFill>
          <a:blip r:embed="rId3"/>
          <a:stretch>
            <a:fillRect/>
          </a:stretch>
        </p:blipFill>
        <p:spPr>
          <a:xfrm>
            <a:off x="888933" y="225511"/>
            <a:ext cx="7639050" cy="647700"/>
          </a:xfrm>
          <a:prstGeom prst="rect">
            <a:avLst/>
          </a:prstGeom>
        </p:spPr>
      </p:pic>
      <p:sp>
        <p:nvSpPr>
          <p:cNvPr id="11" name="Titel 10"/>
          <p:cNvSpPr>
            <a:spLocks noGrp="1"/>
          </p:cNvSpPr>
          <p:nvPr>
            <p:ph type="title"/>
          </p:nvPr>
        </p:nvSpPr>
        <p:spPr/>
        <p:txBody>
          <a:bodyPr>
            <a:normAutofit fontScale="90000"/>
          </a:bodyPr>
          <a:lstStyle/>
          <a:p>
            <a:pPr algn="ctr"/>
            <a:r>
              <a:rPr lang="da-DK" sz="4400" b="1" dirty="0" smtClean="0"/>
              <a:t/>
            </a:r>
            <a:br>
              <a:rPr lang="da-DK" sz="4400" b="1" dirty="0" smtClean="0"/>
            </a:br>
            <a:r>
              <a:rPr lang="da-DK" sz="4400" b="1" dirty="0" smtClean="0"/>
              <a:t>Personens </a:t>
            </a:r>
            <a:r>
              <a:rPr lang="da-DK" sz="4400" b="1" dirty="0"/>
              <a:t>sprog forudsiger personens adfærd </a:t>
            </a:r>
          </a:p>
        </p:txBody>
      </p:sp>
      <p:sp>
        <p:nvSpPr>
          <p:cNvPr id="8" name="Pladsholder til slidenummer 7"/>
          <p:cNvSpPr>
            <a:spLocks noGrp="1"/>
          </p:cNvSpPr>
          <p:nvPr>
            <p:ph type="sldNum" sz="quarter" idx="12"/>
          </p:nvPr>
        </p:nvSpPr>
        <p:spPr/>
        <p:txBody>
          <a:bodyPr/>
          <a:lstStyle/>
          <a:p>
            <a:fld id="{90F04F26-86C9-664F-9E09-B17AF5EEAACB}" type="slidenum">
              <a:rPr lang="da-DK" smtClean="0"/>
              <a:pPr/>
              <a:t>12</a:t>
            </a:fld>
            <a:endParaRPr lang="da-DK" dirty="0"/>
          </a:p>
        </p:txBody>
      </p:sp>
      <p:sp>
        <p:nvSpPr>
          <p:cNvPr id="9" name="Tekstfelt 8"/>
          <p:cNvSpPr txBox="1"/>
          <p:nvPr/>
        </p:nvSpPr>
        <p:spPr>
          <a:xfrm>
            <a:off x="330200" y="5404424"/>
            <a:ext cx="8839199" cy="461665"/>
          </a:xfrm>
          <a:prstGeom prst="rect">
            <a:avLst/>
          </a:prstGeom>
          <a:noFill/>
        </p:spPr>
        <p:txBody>
          <a:bodyPr wrap="square" rtlCol="0">
            <a:spAutoFit/>
          </a:bodyPr>
          <a:lstStyle/>
          <a:p>
            <a:endParaRPr lang="da-DK" sz="2400" b="1" dirty="0"/>
          </a:p>
        </p:txBody>
      </p:sp>
      <p:sp>
        <p:nvSpPr>
          <p:cNvPr id="2" name="Rektangel 1"/>
          <p:cNvSpPr/>
          <p:nvPr/>
        </p:nvSpPr>
        <p:spPr>
          <a:xfrm>
            <a:off x="3451340" y="3244334"/>
            <a:ext cx="237566" cy="369332"/>
          </a:xfrm>
          <a:prstGeom prst="rect">
            <a:avLst/>
          </a:prstGeom>
        </p:spPr>
        <p:txBody>
          <a:bodyPr wrap="none">
            <a:spAutoFit/>
          </a:bodyPr>
          <a:lstStyle/>
          <a:p>
            <a:r>
              <a:rPr lang="da-DK" b="1" dirty="0" smtClean="0">
                <a:solidFill>
                  <a:schemeClr val="bg1"/>
                </a:solidFill>
              </a:rPr>
              <a:t> </a:t>
            </a:r>
            <a:endParaRPr lang="da-DK" dirty="0"/>
          </a:p>
        </p:txBody>
      </p:sp>
      <p:pic>
        <p:nvPicPr>
          <p:cNvPr id="14" name="Billede 13"/>
          <p:cNvPicPr>
            <a:picLocks noChangeAspect="1"/>
          </p:cNvPicPr>
          <p:nvPr/>
        </p:nvPicPr>
        <p:blipFill>
          <a:blip r:embed="rId4"/>
          <a:stretch>
            <a:fillRect/>
          </a:stretch>
        </p:blipFill>
        <p:spPr>
          <a:xfrm>
            <a:off x="1270454" y="2147314"/>
            <a:ext cx="6244374" cy="3953942"/>
          </a:xfrm>
          <a:prstGeom prst="rect">
            <a:avLst/>
          </a:prstGeom>
        </p:spPr>
      </p:pic>
    </p:spTree>
    <p:extLst>
      <p:ext uri="{BB962C8B-B14F-4D97-AF65-F5344CB8AC3E}">
        <p14:creationId xmlns:p14="http://schemas.microsoft.com/office/powerpoint/2010/main" val="2597524254"/>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5"/>
          <p:cNvSpPr txBox="1">
            <a:spLocks/>
          </p:cNvSpPr>
          <p:nvPr/>
        </p:nvSpPr>
        <p:spPr>
          <a:xfrm>
            <a:off x="0" y="4819650"/>
            <a:ext cx="8839200" cy="1663700"/>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da-DK" sz="2800" noProof="0" dirty="0" smtClean="0">
                <a:latin typeface="+mj-lt"/>
                <a:ea typeface="+mj-ea"/>
                <a:cs typeface="+mj-cs"/>
              </a:rPr>
              <a:t>	 </a:t>
            </a:r>
            <a:r>
              <a:rPr kumimoji="0" lang="da-DK" sz="3200" b="1" i="0" u="none" strike="noStrike" kern="1200" cap="none" spc="0" normalizeH="0" baseline="0" noProof="0" dirty="0" smtClean="0">
                <a:ln>
                  <a:noFill/>
                </a:ln>
                <a:solidFill>
                  <a:schemeClr val="bg1"/>
                </a:solidFill>
                <a:effectLst/>
                <a:uLnTx/>
                <a:uFillTx/>
                <a:latin typeface="+mj-lt"/>
                <a:ea typeface="+mj-ea"/>
                <a:cs typeface="+mj-cs"/>
              </a:rPr>
              <a:t>	</a:t>
            </a:r>
            <a:endParaRPr kumimoji="0" lang="da-DK" sz="3200" b="1" i="0" u="none" strike="noStrike" kern="1200" cap="none" spc="0" normalizeH="0" baseline="0" noProof="0" dirty="0">
              <a:ln>
                <a:noFill/>
              </a:ln>
              <a:solidFill>
                <a:schemeClr val="bg1"/>
              </a:solidFill>
              <a:effectLst/>
              <a:uLnTx/>
              <a:uFillTx/>
              <a:latin typeface="+mj-lt"/>
              <a:ea typeface="+mj-ea"/>
              <a:cs typeface="+mj-cs"/>
            </a:endParaRPr>
          </a:p>
        </p:txBody>
      </p:sp>
      <p:sp>
        <p:nvSpPr>
          <p:cNvPr id="4" name="Rektangel 3"/>
          <p:cNvSpPr/>
          <p:nvPr/>
        </p:nvSpPr>
        <p:spPr>
          <a:xfrm>
            <a:off x="1422568" y="4634984"/>
            <a:ext cx="1895262" cy="584775"/>
          </a:xfrm>
          <a:prstGeom prst="rect">
            <a:avLst/>
          </a:prstGeom>
        </p:spPr>
        <p:txBody>
          <a:bodyPr wrap="none">
            <a:spAutoFit/>
          </a:bodyPr>
          <a:lstStyle/>
          <a:p>
            <a:r>
              <a:rPr lang="da-DK" sz="3200" b="1" dirty="0" smtClean="0">
                <a:solidFill>
                  <a:schemeClr val="bg1"/>
                </a:solidFill>
              </a:rPr>
              <a:t>Status MI </a:t>
            </a:r>
            <a:endParaRPr lang="da-DK" sz="3200" dirty="0"/>
          </a:p>
        </p:txBody>
      </p:sp>
      <p:sp>
        <p:nvSpPr>
          <p:cNvPr id="6" name="Rektangel 5"/>
          <p:cNvSpPr/>
          <p:nvPr/>
        </p:nvSpPr>
        <p:spPr>
          <a:xfrm>
            <a:off x="1422568" y="5099087"/>
            <a:ext cx="2329484" cy="584775"/>
          </a:xfrm>
          <a:prstGeom prst="rect">
            <a:avLst/>
          </a:prstGeom>
        </p:spPr>
        <p:txBody>
          <a:bodyPr wrap="none">
            <a:spAutoFit/>
          </a:bodyPr>
          <a:lstStyle/>
          <a:p>
            <a:r>
              <a:rPr lang="da-DK" sz="3200" b="1" dirty="0" smtClean="0">
                <a:solidFill>
                  <a:schemeClr val="bg1"/>
                </a:solidFill>
              </a:rPr>
              <a:t>Januar 2019 </a:t>
            </a:r>
            <a:endParaRPr lang="da-DK" sz="3200" dirty="0"/>
          </a:p>
        </p:txBody>
      </p:sp>
      <p:pic>
        <p:nvPicPr>
          <p:cNvPr id="7" name="Billede 6"/>
          <p:cNvPicPr>
            <a:picLocks noChangeAspect="1"/>
          </p:cNvPicPr>
          <p:nvPr/>
        </p:nvPicPr>
        <p:blipFill>
          <a:blip r:embed="rId3"/>
          <a:stretch>
            <a:fillRect/>
          </a:stretch>
        </p:blipFill>
        <p:spPr>
          <a:xfrm>
            <a:off x="888933" y="225511"/>
            <a:ext cx="7639050" cy="647700"/>
          </a:xfrm>
          <a:prstGeom prst="rect">
            <a:avLst/>
          </a:prstGeom>
        </p:spPr>
      </p:pic>
      <p:sp>
        <p:nvSpPr>
          <p:cNvPr id="11" name="Titel 10"/>
          <p:cNvSpPr>
            <a:spLocks noGrp="1"/>
          </p:cNvSpPr>
          <p:nvPr>
            <p:ph type="title"/>
          </p:nvPr>
        </p:nvSpPr>
        <p:spPr/>
        <p:txBody>
          <a:bodyPr>
            <a:normAutofit fontScale="90000"/>
          </a:bodyPr>
          <a:lstStyle/>
          <a:p>
            <a:pPr algn="ctr"/>
            <a:r>
              <a:rPr lang="da-DK" sz="4400" b="1" dirty="0" smtClean="0"/>
              <a:t/>
            </a:r>
            <a:br>
              <a:rPr lang="da-DK" sz="4400" b="1" dirty="0" smtClean="0"/>
            </a:br>
            <a:r>
              <a:rPr lang="da-DK" sz="4400" b="1" dirty="0" smtClean="0"/>
              <a:t>Den professionelles adfærd forudsiger personens sprog </a:t>
            </a:r>
            <a:endParaRPr lang="da-DK" sz="4400" b="1" dirty="0"/>
          </a:p>
        </p:txBody>
      </p:sp>
      <p:sp>
        <p:nvSpPr>
          <p:cNvPr id="8" name="Pladsholder til slidenummer 7"/>
          <p:cNvSpPr>
            <a:spLocks noGrp="1"/>
          </p:cNvSpPr>
          <p:nvPr>
            <p:ph type="sldNum" sz="quarter" idx="12"/>
          </p:nvPr>
        </p:nvSpPr>
        <p:spPr/>
        <p:txBody>
          <a:bodyPr/>
          <a:lstStyle/>
          <a:p>
            <a:fld id="{90F04F26-86C9-664F-9E09-B17AF5EEAACB}" type="slidenum">
              <a:rPr lang="da-DK" smtClean="0"/>
              <a:pPr/>
              <a:t>13</a:t>
            </a:fld>
            <a:endParaRPr lang="da-DK" dirty="0"/>
          </a:p>
        </p:txBody>
      </p:sp>
      <p:sp>
        <p:nvSpPr>
          <p:cNvPr id="9" name="Tekstfelt 8"/>
          <p:cNvSpPr txBox="1"/>
          <p:nvPr/>
        </p:nvSpPr>
        <p:spPr>
          <a:xfrm>
            <a:off x="330200" y="5404424"/>
            <a:ext cx="8839199" cy="461665"/>
          </a:xfrm>
          <a:prstGeom prst="rect">
            <a:avLst/>
          </a:prstGeom>
          <a:noFill/>
        </p:spPr>
        <p:txBody>
          <a:bodyPr wrap="square" rtlCol="0">
            <a:spAutoFit/>
          </a:bodyPr>
          <a:lstStyle/>
          <a:p>
            <a:endParaRPr lang="da-DK" sz="2400" b="1" dirty="0"/>
          </a:p>
        </p:txBody>
      </p:sp>
      <p:sp>
        <p:nvSpPr>
          <p:cNvPr id="2" name="Rektangel 1"/>
          <p:cNvSpPr/>
          <p:nvPr/>
        </p:nvSpPr>
        <p:spPr>
          <a:xfrm>
            <a:off x="3451340" y="3244334"/>
            <a:ext cx="237566" cy="369332"/>
          </a:xfrm>
          <a:prstGeom prst="rect">
            <a:avLst/>
          </a:prstGeom>
        </p:spPr>
        <p:txBody>
          <a:bodyPr wrap="none">
            <a:spAutoFit/>
          </a:bodyPr>
          <a:lstStyle/>
          <a:p>
            <a:r>
              <a:rPr lang="da-DK" b="1" dirty="0" smtClean="0">
                <a:solidFill>
                  <a:schemeClr val="bg1"/>
                </a:solidFill>
              </a:rPr>
              <a:t> </a:t>
            </a:r>
            <a:endParaRPr lang="da-DK" dirty="0"/>
          </a:p>
        </p:txBody>
      </p:sp>
      <p:pic>
        <p:nvPicPr>
          <p:cNvPr id="12" name="Pladsholder til indhold 4"/>
          <p:cNvPicPr>
            <a:picLocks noChangeAspect="1"/>
          </p:cNvPicPr>
          <p:nvPr/>
        </p:nvPicPr>
        <p:blipFill>
          <a:blip r:embed="rId4"/>
          <a:stretch>
            <a:fillRect/>
          </a:stretch>
        </p:blipFill>
        <p:spPr>
          <a:xfrm>
            <a:off x="1271806" y="2211581"/>
            <a:ext cx="6214844" cy="3906644"/>
          </a:xfrm>
          <a:prstGeom prst="rect">
            <a:avLst/>
          </a:prstGeom>
        </p:spPr>
      </p:pic>
    </p:spTree>
    <p:extLst>
      <p:ext uri="{BB962C8B-B14F-4D97-AF65-F5344CB8AC3E}">
        <p14:creationId xmlns:p14="http://schemas.microsoft.com/office/powerpoint/2010/main" val="645345979"/>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5"/>
          <p:cNvSpPr txBox="1">
            <a:spLocks/>
          </p:cNvSpPr>
          <p:nvPr/>
        </p:nvSpPr>
        <p:spPr>
          <a:xfrm>
            <a:off x="0" y="4819650"/>
            <a:ext cx="8839200" cy="1663700"/>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da-DK" sz="2800" noProof="0" dirty="0" smtClean="0">
                <a:latin typeface="+mj-lt"/>
                <a:ea typeface="+mj-ea"/>
                <a:cs typeface="+mj-cs"/>
              </a:rPr>
              <a:t>	 </a:t>
            </a:r>
            <a:r>
              <a:rPr kumimoji="0" lang="da-DK" sz="3200" b="1" i="0" u="none" strike="noStrike" kern="1200" cap="none" spc="0" normalizeH="0" baseline="0" noProof="0" dirty="0" smtClean="0">
                <a:ln>
                  <a:noFill/>
                </a:ln>
                <a:solidFill>
                  <a:schemeClr val="bg1"/>
                </a:solidFill>
                <a:effectLst/>
                <a:uLnTx/>
                <a:uFillTx/>
                <a:latin typeface="+mj-lt"/>
                <a:ea typeface="+mj-ea"/>
                <a:cs typeface="+mj-cs"/>
              </a:rPr>
              <a:t>	</a:t>
            </a:r>
            <a:endParaRPr kumimoji="0" lang="da-DK" sz="3200" b="1" i="0" u="none" strike="noStrike" kern="1200" cap="none" spc="0" normalizeH="0" baseline="0" noProof="0" dirty="0">
              <a:ln>
                <a:noFill/>
              </a:ln>
              <a:solidFill>
                <a:schemeClr val="bg1"/>
              </a:solidFill>
              <a:effectLst/>
              <a:uLnTx/>
              <a:uFillTx/>
              <a:latin typeface="+mj-lt"/>
              <a:ea typeface="+mj-ea"/>
              <a:cs typeface="+mj-cs"/>
            </a:endParaRPr>
          </a:p>
        </p:txBody>
      </p:sp>
      <p:sp>
        <p:nvSpPr>
          <p:cNvPr id="4" name="Rektangel 3"/>
          <p:cNvSpPr/>
          <p:nvPr/>
        </p:nvSpPr>
        <p:spPr>
          <a:xfrm>
            <a:off x="1422568" y="4634984"/>
            <a:ext cx="1895262" cy="584775"/>
          </a:xfrm>
          <a:prstGeom prst="rect">
            <a:avLst/>
          </a:prstGeom>
        </p:spPr>
        <p:txBody>
          <a:bodyPr wrap="none">
            <a:spAutoFit/>
          </a:bodyPr>
          <a:lstStyle/>
          <a:p>
            <a:r>
              <a:rPr lang="da-DK" sz="3200" b="1" dirty="0" smtClean="0">
                <a:solidFill>
                  <a:schemeClr val="bg1"/>
                </a:solidFill>
              </a:rPr>
              <a:t>Status MI </a:t>
            </a:r>
            <a:endParaRPr lang="da-DK" sz="3200" dirty="0"/>
          </a:p>
        </p:txBody>
      </p:sp>
      <p:sp>
        <p:nvSpPr>
          <p:cNvPr id="6" name="Rektangel 5"/>
          <p:cNvSpPr/>
          <p:nvPr/>
        </p:nvSpPr>
        <p:spPr>
          <a:xfrm>
            <a:off x="1422568" y="5099087"/>
            <a:ext cx="2329484" cy="584775"/>
          </a:xfrm>
          <a:prstGeom prst="rect">
            <a:avLst/>
          </a:prstGeom>
        </p:spPr>
        <p:txBody>
          <a:bodyPr wrap="none">
            <a:spAutoFit/>
          </a:bodyPr>
          <a:lstStyle/>
          <a:p>
            <a:r>
              <a:rPr lang="da-DK" sz="3200" b="1" dirty="0" smtClean="0">
                <a:solidFill>
                  <a:schemeClr val="bg1"/>
                </a:solidFill>
              </a:rPr>
              <a:t>Januar 2019 </a:t>
            </a:r>
            <a:endParaRPr lang="da-DK" sz="3200" dirty="0"/>
          </a:p>
        </p:txBody>
      </p:sp>
      <p:pic>
        <p:nvPicPr>
          <p:cNvPr id="7" name="Billede 6"/>
          <p:cNvPicPr>
            <a:picLocks noChangeAspect="1"/>
          </p:cNvPicPr>
          <p:nvPr/>
        </p:nvPicPr>
        <p:blipFill>
          <a:blip r:embed="rId3"/>
          <a:stretch>
            <a:fillRect/>
          </a:stretch>
        </p:blipFill>
        <p:spPr>
          <a:xfrm>
            <a:off x="888933" y="225511"/>
            <a:ext cx="7639050" cy="647700"/>
          </a:xfrm>
          <a:prstGeom prst="rect">
            <a:avLst/>
          </a:prstGeom>
        </p:spPr>
      </p:pic>
      <p:sp>
        <p:nvSpPr>
          <p:cNvPr id="11" name="Titel 10"/>
          <p:cNvSpPr>
            <a:spLocks noGrp="1"/>
          </p:cNvSpPr>
          <p:nvPr>
            <p:ph type="title"/>
          </p:nvPr>
        </p:nvSpPr>
        <p:spPr/>
        <p:txBody>
          <a:bodyPr>
            <a:normAutofit fontScale="90000"/>
          </a:bodyPr>
          <a:lstStyle/>
          <a:p>
            <a:pPr algn="ctr"/>
            <a:r>
              <a:rPr lang="da-DK" sz="4400" b="1" dirty="0" smtClean="0"/>
              <a:t/>
            </a:r>
            <a:br>
              <a:rPr lang="da-DK" sz="4400" b="1" dirty="0" smtClean="0"/>
            </a:br>
            <a:r>
              <a:rPr lang="da-DK" sz="4800" b="1" dirty="0"/>
              <a:t>MI’s årsag-virkningskæde</a:t>
            </a:r>
          </a:p>
        </p:txBody>
      </p:sp>
      <p:sp>
        <p:nvSpPr>
          <p:cNvPr id="8" name="Pladsholder til slidenummer 7"/>
          <p:cNvSpPr>
            <a:spLocks noGrp="1"/>
          </p:cNvSpPr>
          <p:nvPr>
            <p:ph type="sldNum" sz="quarter" idx="12"/>
          </p:nvPr>
        </p:nvSpPr>
        <p:spPr/>
        <p:txBody>
          <a:bodyPr/>
          <a:lstStyle/>
          <a:p>
            <a:fld id="{90F04F26-86C9-664F-9E09-B17AF5EEAACB}" type="slidenum">
              <a:rPr lang="da-DK" smtClean="0"/>
              <a:pPr/>
              <a:t>14</a:t>
            </a:fld>
            <a:endParaRPr lang="da-DK" dirty="0"/>
          </a:p>
        </p:txBody>
      </p:sp>
      <p:sp>
        <p:nvSpPr>
          <p:cNvPr id="9" name="Tekstfelt 8"/>
          <p:cNvSpPr txBox="1"/>
          <p:nvPr/>
        </p:nvSpPr>
        <p:spPr>
          <a:xfrm>
            <a:off x="330200" y="5404424"/>
            <a:ext cx="8839199" cy="461665"/>
          </a:xfrm>
          <a:prstGeom prst="rect">
            <a:avLst/>
          </a:prstGeom>
          <a:noFill/>
        </p:spPr>
        <p:txBody>
          <a:bodyPr wrap="square" rtlCol="0">
            <a:spAutoFit/>
          </a:bodyPr>
          <a:lstStyle/>
          <a:p>
            <a:endParaRPr lang="da-DK" sz="2400" b="1" dirty="0"/>
          </a:p>
        </p:txBody>
      </p:sp>
      <p:sp>
        <p:nvSpPr>
          <p:cNvPr id="2" name="Rektangel 1"/>
          <p:cNvSpPr/>
          <p:nvPr/>
        </p:nvSpPr>
        <p:spPr>
          <a:xfrm>
            <a:off x="3451340" y="3244334"/>
            <a:ext cx="237566" cy="369332"/>
          </a:xfrm>
          <a:prstGeom prst="rect">
            <a:avLst/>
          </a:prstGeom>
        </p:spPr>
        <p:txBody>
          <a:bodyPr wrap="none">
            <a:spAutoFit/>
          </a:bodyPr>
          <a:lstStyle/>
          <a:p>
            <a:r>
              <a:rPr lang="da-DK" b="1" dirty="0" smtClean="0">
                <a:solidFill>
                  <a:schemeClr val="bg1"/>
                </a:solidFill>
              </a:rPr>
              <a:t> </a:t>
            </a:r>
            <a:endParaRPr lang="da-DK" dirty="0"/>
          </a:p>
        </p:txBody>
      </p:sp>
      <p:pic>
        <p:nvPicPr>
          <p:cNvPr id="13" name="Billede 12"/>
          <p:cNvPicPr>
            <a:picLocks noChangeAspect="1"/>
          </p:cNvPicPr>
          <p:nvPr/>
        </p:nvPicPr>
        <p:blipFill>
          <a:blip r:embed="rId4"/>
          <a:stretch>
            <a:fillRect/>
          </a:stretch>
        </p:blipFill>
        <p:spPr>
          <a:xfrm>
            <a:off x="1150882" y="2121125"/>
            <a:ext cx="6842235" cy="3762093"/>
          </a:xfrm>
          <a:prstGeom prst="rect">
            <a:avLst/>
          </a:prstGeom>
        </p:spPr>
      </p:pic>
    </p:spTree>
    <p:extLst>
      <p:ext uri="{BB962C8B-B14F-4D97-AF65-F5344CB8AC3E}">
        <p14:creationId xmlns:p14="http://schemas.microsoft.com/office/powerpoint/2010/main" val="3243701987"/>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5"/>
          <p:cNvSpPr txBox="1">
            <a:spLocks/>
          </p:cNvSpPr>
          <p:nvPr/>
        </p:nvSpPr>
        <p:spPr>
          <a:xfrm>
            <a:off x="0" y="4819650"/>
            <a:ext cx="8839200" cy="1663700"/>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da-DK" sz="2800" noProof="0" dirty="0" smtClean="0">
                <a:latin typeface="+mj-lt"/>
                <a:ea typeface="+mj-ea"/>
                <a:cs typeface="+mj-cs"/>
              </a:rPr>
              <a:t>	 </a:t>
            </a:r>
            <a:r>
              <a:rPr kumimoji="0" lang="da-DK" sz="3200" b="1" i="0" u="none" strike="noStrike" kern="1200" cap="none" spc="0" normalizeH="0" baseline="0" noProof="0" dirty="0" smtClean="0">
                <a:ln>
                  <a:noFill/>
                </a:ln>
                <a:solidFill>
                  <a:schemeClr val="bg1"/>
                </a:solidFill>
                <a:effectLst/>
                <a:uLnTx/>
                <a:uFillTx/>
                <a:latin typeface="+mj-lt"/>
                <a:ea typeface="+mj-ea"/>
                <a:cs typeface="+mj-cs"/>
              </a:rPr>
              <a:t>	</a:t>
            </a:r>
            <a:endParaRPr kumimoji="0" lang="da-DK" sz="3200" b="1" i="0" u="none" strike="noStrike" kern="1200" cap="none" spc="0" normalizeH="0" baseline="0" noProof="0" dirty="0">
              <a:ln>
                <a:noFill/>
              </a:ln>
              <a:solidFill>
                <a:schemeClr val="bg1"/>
              </a:solidFill>
              <a:effectLst/>
              <a:uLnTx/>
              <a:uFillTx/>
              <a:latin typeface="+mj-lt"/>
              <a:ea typeface="+mj-ea"/>
              <a:cs typeface="+mj-cs"/>
            </a:endParaRPr>
          </a:p>
        </p:txBody>
      </p:sp>
      <p:sp>
        <p:nvSpPr>
          <p:cNvPr id="4" name="Rektangel 3"/>
          <p:cNvSpPr/>
          <p:nvPr/>
        </p:nvSpPr>
        <p:spPr>
          <a:xfrm>
            <a:off x="1422568" y="4634984"/>
            <a:ext cx="1895262" cy="584775"/>
          </a:xfrm>
          <a:prstGeom prst="rect">
            <a:avLst/>
          </a:prstGeom>
        </p:spPr>
        <p:txBody>
          <a:bodyPr wrap="none">
            <a:spAutoFit/>
          </a:bodyPr>
          <a:lstStyle/>
          <a:p>
            <a:r>
              <a:rPr lang="da-DK" sz="3200" b="1" dirty="0" smtClean="0">
                <a:solidFill>
                  <a:schemeClr val="bg1"/>
                </a:solidFill>
              </a:rPr>
              <a:t>Status MI </a:t>
            </a:r>
            <a:endParaRPr lang="da-DK" sz="3200" dirty="0"/>
          </a:p>
        </p:txBody>
      </p:sp>
      <p:sp>
        <p:nvSpPr>
          <p:cNvPr id="6" name="Rektangel 5"/>
          <p:cNvSpPr/>
          <p:nvPr/>
        </p:nvSpPr>
        <p:spPr>
          <a:xfrm>
            <a:off x="1422568" y="5099087"/>
            <a:ext cx="2329484" cy="584775"/>
          </a:xfrm>
          <a:prstGeom prst="rect">
            <a:avLst/>
          </a:prstGeom>
        </p:spPr>
        <p:txBody>
          <a:bodyPr wrap="none">
            <a:spAutoFit/>
          </a:bodyPr>
          <a:lstStyle/>
          <a:p>
            <a:r>
              <a:rPr lang="da-DK" sz="3200" b="1" dirty="0" smtClean="0">
                <a:solidFill>
                  <a:schemeClr val="bg1"/>
                </a:solidFill>
              </a:rPr>
              <a:t>Januar 2019 </a:t>
            </a:r>
            <a:endParaRPr lang="da-DK" sz="3200" dirty="0"/>
          </a:p>
        </p:txBody>
      </p:sp>
      <p:pic>
        <p:nvPicPr>
          <p:cNvPr id="7" name="Billede 6"/>
          <p:cNvPicPr>
            <a:picLocks noChangeAspect="1"/>
          </p:cNvPicPr>
          <p:nvPr/>
        </p:nvPicPr>
        <p:blipFill>
          <a:blip r:embed="rId3"/>
          <a:stretch>
            <a:fillRect/>
          </a:stretch>
        </p:blipFill>
        <p:spPr>
          <a:xfrm>
            <a:off x="888933" y="225511"/>
            <a:ext cx="7639050" cy="647700"/>
          </a:xfrm>
          <a:prstGeom prst="rect">
            <a:avLst/>
          </a:prstGeom>
        </p:spPr>
      </p:pic>
      <p:sp>
        <p:nvSpPr>
          <p:cNvPr id="11" name="Titel 10"/>
          <p:cNvSpPr>
            <a:spLocks noGrp="1"/>
          </p:cNvSpPr>
          <p:nvPr>
            <p:ph type="title"/>
          </p:nvPr>
        </p:nvSpPr>
        <p:spPr/>
        <p:txBody>
          <a:bodyPr>
            <a:normAutofit/>
          </a:bodyPr>
          <a:lstStyle/>
          <a:p>
            <a:pPr algn="ctr"/>
            <a:r>
              <a:rPr lang="da-DK" sz="4000" b="1" dirty="0" smtClean="0"/>
              <a:t>Forandringsudsagn – syv kategorier</a:t>
            </a:r>
            <a:endParaRPr lang="da-DK" sz="4000" b="1" dirty="0"/>
          </a:p>
        </p:txBody>
      </p:sp>
      <p:sp>
        <p:nvSpPr>
          <p:cNvPr id="8" name="Pladsholder til slidenummer 7"/>
          <p:cNvSpPr>
            <a:spLocks noGrp="1"/>
          </p:cNvSpPr>
          <p:nvPr>
            <p:ph type="sldNum" sz="quarter" idx="12"/>
          </p:nvPr>
        </p:nvSpPr>
        <p:spPr/>
        <p:txBody>
          <a:bodyPr/>
          <a:lstStyle/>
          <a:p>
            <a:fld id="{90F04F26-86C9-664F-9E09-B17AF5EEAACB}" type="slidenum">
              <a:rPr lang="da-DK" smtClean="0"/>
              <a:pPr/>
              <a:t>15</a:t>
            </a:fld>
            <a:endParaRPr lang="da-DK" dirty="0"/>
          </a:p>
        </p:txBody>
      </p:sp>
      <p:sp>
        <p:nvSpPr>
          <p:cNvPr id="9" name="Tekstfelt 8"/>
          <p:cNvSpPr txBox="1"/>
          <p:nvPr/>
        </p:nvSpPr>
        <p:spPr>
          <a:xfrm>
            <a:off x="330200" y="5404424"/>
            <a:ext cx="8839199" cy="461665"/>
          </a:xfrm>
          <a:prstGeom prst="rect">
            <a:avLst/>
          </a:prstGeom>
          <a:noFill/>
        </p:spPr>
        <p:txBody>
          <a:bodyPr wrap="square" rtlCol="0">
            <a:spAutoFit/>
          </a:bodyPr>
          <a:lstStyle/>
          <a:p>
            <a:endParaRPr lang="da-DK" sz="2400" b="1" dirty="0"/>
          </a:p>
        </p:txBody>
      </p:sp>
      <p:sp>
        <p:nvSpPr>
          <p:cNvPr id="2" name="Rektangel 1"/>
          <p:cNvSpPr/>
          <p:nvPr/>
        </p:nvSpPr>
        <p:spPr>
          <a:xfrm>
            <a:off x="3451340" y="3244334"/>
            <a:ext cx="237566" cy="369332"/>
          </a:xfrm>
          <a:prstGeom prst="rect">
            <a:avLst/>
          </a:prstGeom>
        </p:spPr>
        <p:txBody>
          <a:bodyPr wrap="none">
            <a:spAutoFit/>
          </a:bodyPr>
          <a:lstStyle/>
          <a:p>
            <a:r>
              <a:rPr lang="da-DK" b="1" dirty="0" smtClean="0">
                <a:solidFill>
                  <a:schemeClr val="bg1"/>
                </a:solidFill>
              </a:rPr>
              <a:t> </a:t>
            </a:r>
            <a:endParaRPr lang="da-DK" dirty="0"/>
          </a:p>
        </p:txBody>
      </p:sp>
      <p:sp>
        <p:nvSpPr>
          <p:cNvPr id="15" name="Tekstfelt 14"/>
          <p:cNvSpPr txBox="1"/>
          <p:nvPr/>
        </p:nvSpPr>
        <p:spPr>
          <a:xfrm>
            <a:off x="1138989" y="1690689"/>
            <a:ext cx="7388994" cy="5632311"/>
          </a:xfrm>
          <a:prstGeom prst="rect">
            <a:avLst/>
          </a:prstGeom>
          <a:noFill/>
        </p:spPr>
        <p:txBody>
          <a:bodyPr wrap="square" rtlCol="0">
            <a:spAutoFit/>
          </a:bodyPr>
          <a:lstStyle/>
          <a:p>
            <a:pPr marL="342900" indent="-342900">
              <a:buFont typeface="Wingdings" panose="05000000000000000000" pitchFamily="2" charset="2"/>
              <a:buChar char="Ø"/>
            </a:pPr>
            <a:r>
              <a:rPr lang="da-DK" sz="2400" dirty="0"/>
              <a:t>Ytringer om </a:t>
            </a:r>
            <a:r>
              <a:rPr lang="da-DK" sz="2400" b="1" dirty="0"/>
              <a:t>ønsker: </a:t>
            </a:r>
            <a:r>
              <a:rPr lang="da-DK" sz="2400" dirty="0"/>
              <a:t>”Jeg ønsker at bestå og gøre uddannelsen færdig.”</a:t>
            </a:r>
            <a:endParaRPr lang="da-DK" sz="2400" b="1" dirty="0"/>
          </a:p>
          <a:p>
            <a:pPr marL="342900" indent="-342900">
              <a:buFont typeface="Wingdings" panose="05000000000000000000" pitchFamily="2" charset="2"/>
              <a:buChar char="Ø"/>
            </a:pPr>
            <a:r>
              <a:rPr lang="da-DK" sz="2400" dirty="0"/>
              <a:t>Ytringer om </a:t>
            </a:r>
            <a:r>
              <a:rPr lang="da-DK" sz="2400" b="1" dirty="0"/>
              <a:t>evner: </a:t>
            </a:r>
            <a:r>
              <a:rPr lang="da-DK" sz="2400" dirty="0"/>
              <a:t>”Jeg tror godt, jeg kan forbedre mit fremmøde.”</a:t>
            </a:r>
            <a:endParaRPr lang="da-DK" sz="2400" b="1" dirty="0"/>
          </a:p>
          <a:p>
            <a:pPr marL="342900" indent="-342900">
              <a:buFont typeface="Wingdings" panose="05000000000000000000" pitchFamily="2" charset="2"/>
              <a:buChar char="Ø"/>
            </a:pPr>
            <a:r>
              <a:rPr lang="da-DK" sz="2400" dirty="0"/>
              <a:t>Ytringer om </a:t>
            </a:r>
            <a:r>
              <a:rPr lang="da-DK" sz="2400" b="1" dirty="0"/>
              <a:t>grunde: </a:t>
            </a:r>
            <a:r>
              <a:rPr lang="da-DK" sz="2400" dirty="0"/>
              <a:t>”Det vil være godt for mig”. ”Hvis jeg ikke gør det, så bliver jeg smidt ud…”</a:t>
            </a:r>
          </a:p>
          <a:p>
            <a:pPr marL="342900" indent="-342900">
              <a:buFont typeface="Wingdings" panose="05000000000000000000" pitchFamily="2" charset="2"/>
              <a:buChar char="Ø"/>
            </a:pPr>
            <a:r>
              <a:rPr lang="da-DK" sz="2400" dirty="0"/>
              <a:t>Ytringer om </a:t>
            </a:r>
            <a:r>
              <a:rPr lang="da-DK" sz="2400" b="1" dirty="0"/>
              <a:t>nødvendighed: </a:t>
            </a:r>
            <a:r>
              <a:rPr lang="da-DK" sz="2400" dirty="0"/>
              <a:t>”Jeg er nødt til at gøre det.”</a:t>
            </a:r>
          </a:p>
          <a:p>
            <a:pPr marL="342900" indent="-342900">
              <a:buFont typeface="Wingdings" panose="05000000000000000000" pitchFamily="2" charset="2"/>
              <a:buChar char="Ø"/>
            </a:pPr>
            <a:r>
              <a:rPr lang="da-DK" sz="2400" dirty="0"/>
              <a:t>Ytringer om </a:t>
            </a:r>
            <a:r>
              <a:rPr lang="da-DK" sz="2400" b="1" dirty="0"/>
              <a:t>aktivering:</a:t>
            </a:r>
            <a:r>
              <a:rPr lang="da-DK" sz="2400" dirty="0"/>
              <a:t> ”Jeg er indstillet på/parat til at gøre det…”</a:t>
            </a:r>
            <a:endParaRPr lang="da-DK" sz="2400" b="1" dirty="0"/>
          </a:p>
          <a:p>
            <a:pPr marL="342900" indent="-342900">
              <a:buFont typeface="Wingdings" panose="05000000000000000000" pitchFamily="2" charset="2"/>
              <a:buChar char="Ø"/>
            </a:pPr>
            <a:r>
              <a:rPr lang="da-DK" sz="2400" dirty="0"/>
              <a:t>Ytringer om </a:t>
            </a:r>
            <a:r>
              <a:rPr lang="da-DK" sz="2400" b="1" dirty="0"/>
              <a:t>forpligtelse: </a:t>
            </a:r>
            <a:r>
              <a:rPr lang="da-DK" sz="2400" dirty="0"/>
              <a:t>”Jeg gør det”. ”Jeg går hjem og laver en aftale med min mor.”</a:t>
            </a:r>
          </a:p>
          <a:p>
            <a:pPr marL="342900" indent="-342900">
              <a:buFont typeface="Wingdings" panose="05000000000000000000" pitchFamily="2" charset="2"/>
              <a:buChar char="Ø"/>
            </a:pPr>
            <a:r>
              <a:rPr lang="da-DK" sz="2400" dirty="0"/>
              <a:t>Ytringer om </a:t>
            </a:r>
            <a:r>
              <a:rPr lang="da-DK" sz="2400" b="1" dirty="0"/>
              <a:t>at</a:t>
            </a:r>
            <a:r>
              <a:rPr lang="da-DK" sz="2400" dirty="0"/>
              <a:t> </a:t>
            </a:r>
            <a:r>
              <a:rPr lang="da-DK" sz="2400" b="1" dirty="0"/>
              <a:t>tage skridt: </a:t>
            </a:r>
            <a:r>
              <a:rPr lang="da-DK" sz="2400" dirty="0"/>
              <a:t>”Jeg har allerede forbedret mit fravær.”</a:t>
            </a:r>
            <a:endParaRPr lang="da-DK" sz="2400" b="1" dirty="0"/>
          </a:p>
          <a:p>
            <a:endParaRPr lang="da-DK" sz="2400" dirty="0"/>
          </a:p>
        </p:txBody>
      </p:sp>
    </p:spTree>
    <p:extLst>
      <p:ext uri="{BB962C8B-B14F-4D97-AF65-F5344CB8AC3E}">
        <p14:creationId xmlns:p14="http://schemas.microsoft.com/office/powerpoint/2010/main" val="262218666"/>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5"/>
          <p:cNvSpPr txBox="1">
            <a:spLocks/>
          </p:cNvSpPr>
          <p:nvPr/>
        </p:nvSpPr>
        <p:spPr>
          <a:xfrm>
            <a:off x="0" y="4819650"/>
            <a:ext cx="8839200" cy="1663700"/>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da-DK" sz="2800" noProof="0" dirty="0" smtClean="0">
                <a:latin typeface="+mj-lt"/>
                <a:ea typeface="+mj-ea"/>
                <a:cs typeface="+mj-cs"/>
              </a:rPr>
              <a:t>	 </a:t>
            </a:r>
            <a:r>
              <a:rPr kumimoji="0" lang="da-DK" sz="3200" b="1" i="0" u="none" strike="noStrike" kern="1200" cap="none" spc="0" normalizeH="0" baseline="0" noProof="0" dirty="0" smtClean="0">
                <a:ln>
                  <a:noFill/>
                </a:ln>
                <a:solidFill>
                  <a:schemeClr val="bg1"/>
                </a:solidFill>
                <a:effectLst/>
                <a:uLnTx/>
                <a:uFillTx/>
                <a:latin typeface="+mj-lt"/>
                <a:ea typeface="+mj-ea"/>
                <a:cs typeface="+mj-cs"/>
              </a:rPr>
              <a:t>	</a:t>
            </a:r>
            <a:endParaRPr kumimoji="0" lang="da-DK" sz="3200" b="1" i="0" u="none" strike="noStrike" kern="1200" cap="none" spc="0" normalizeH="0" baseline="0" noProof="0" dirty="0">
              <a:ln>
                <a:noFill/>
              </a:ln>
              <a:solidFill>
                <a:schemeClr val="bg1"/>
              </a:solidFill>
              <a:effectLst/>
              <a:uLnTx/>
              <a:uFillTx/>
              <a:latin typeface="+mj-lt"/>
              <a:ea typeface="+mj-ea"/>
              <a:cs typeface="+mj-cs"/>
            </a:endParaRPr>
          </a:p>
        </p:txBody>
      </p:sp>
      <p:sp>
        <p:nvSpPr>
          <p:cNvPr id="4" name="Rektangel 3"/>
          <p:cNvSpPr/>
          <p:nvPr/>
        </p:nvSpPr>
        <p:spPr>
          <a:xfrm>
            <a:off x="1422568" y="4634984"/>
            <a:ext cx="1895262" cy="584775"/>
          </a:xfrm>
          <a:prstGeom prst="rect">
            <a:avLst/>
          </a:prstGeom>
        </p:spPr>
        <p:txBody>
          <a:bodyPr wrap="none">
            <a:spAutoFit/>
          </a:bodyPr>
          <a:lstStyle/>
          <a:p>
            <a:r>
              <a:rPr lang="da-DK" sz="3200" b="1" dirty="0" smtClean="0">
                <a:solidFill>
                  <a:schemeClr val="bg1"/>
                </a:solidFill>
              </a:rPr>
              <a:t>Status MI </a:t>
            </a:r>
            <a:endParaRPr lang="da-DK" sz="3200" dirty="0"/>
          </a:p>
        </p:txBody>
      </p:sp>
      <p:sp>
        <p:nvSpPr>
          <p:cNvPr id="6" name="Rektangel 5"/>
          <p:cNvSpPr/>
          <p:nvPr/>
        </p:nvSpPr>
        <p:spPr>
          <a:xfrm>
            <a:off x="1422568" y="5099087"/>
            <a:ext cx="2329484" cy="584775"/>
          </a:xfrm>
          <a:prstGeom prst="rect">
            <a:avLst/>
          </a:prstGeom>
        </p:spPr>
        <p:txBody>
          <a:bodyPr wrap="none">
            <a:spAutoFit/>
          </a:bodyPr>
          <a:lstStyle/>
          <a:p>
            <a:r>
              <a:rPr lang="da-DK" sz="3200" b="1" dirty="0" smtClean="0">
                <a:solidFill>
                  <a:schemeClr val="bg1"/>
                </a:solidFill>
              </a:rPr>
              <a:t>Januar 2019 </a:t>
            </a:r>
            <a:endParaRPr lang="da-DK" sz="3200" dirty="0"/>
          </a:p>
        </p:txBody>
      </p:sp>
      <p:pic>
        <p:nvPicPr>
          <p:cNvPr id="7" name="Billede 6"/>
          <p:cNvPicPr>
            <a:picLocks noChangeAspect="1"/>
          </p:cNvPicPr>
          <p:nvPr/>
        </p:nvPicPr>
        <p:blipFill>
          <a:blip r:embed="rId3"/>
          <a:stretch>
            <a:fillRect/>
          </a:stretch>
        </p:blipFill>
        <p:spPr>
          <a:xfrm>
            <a:off x="888933" y="225511"/>
            <a:ext cx="7639050" cy="647700"/>
          </a:xfrm>
          <a:prstGeom prst="rect">
            <a:avLst/>
          </a:prstGeom>
        </p:spPr>
      </p:pic>
      <p:sp>
        <p:nvSpPr>
          <p:cNvPr id="11" name="Titel 10"/>
          <p:cNvSpPr>
            <a:spLocks noGrp="1"/>
          </p:cNvSpPr>
          <p:nvPr>
            <p:ph type="title"/>
          </p:nvPr>
        </p:nvSpPr>
        <p:spPr/>
        <p:txBody>
          <a:bodyPr>
            <a:normAutofit fontScale="90000"/>
          </a:bodyPr>
          <a:lstStyle/>
          <a:p>
            <a:pPr algn="ctr"/>
            <a:r>
              <a:rPr lang="da-DK" sz="4400" b="1" dirty="0" smtClean="0"/>
              <a:t/>
            </a:r>
            <a:br>
              <a:rPr lang="da-DK" sz="4400" b="1" dirty="0" smtClean="0"/>
            </a:br>
            <a:r>
              <a:rPr lang="da-DK" sz="4400" b="1" dirty="0" smtClean="0"/>
              <a:t>To overordnede kategorier af forandringsudsagn</a:t>
            </a:r>
            <a:endParaRPr lang="da-DK" sz="4400" b="1" dirty="0"/>
          </a:p>
        </p:txBody>
      </p:sp>
      <p:sp>
        <p:nvSpPr>
          <p:cNvPr id="8" name="Pladsholder til slidenummer 7"/>
          <p:cNvSpPr>
            <a:spLocks noGrp="1"/>
          </p:cNvSpPr>
          <p:nvPr>
            <p:ph type="sldNum" sz="quarter" idx="12"/>
          </p:nvPr>
        </p:nvSpPr>
        <p:spPr/>
        <p:txBody>
          <a:bodyPr/>
          <a:lstStyle/>
          <a:p>
            <a:fld id="{90F04F26-86C9-664F-9E09-B17AF5EEAACB}" type="slidenum">
              <a:rPr lang="da-DK" smtClean="0"/>
              <a:pPr/>
              <a:t>16</a:t>
            </a:fld>
            <a:endParaRPr lang="da-DK" dirty="0"/>
          </a:p>
        </p:txBody>
      </p:sp>
      <p:sp>
        <p:nvSpPr>
          <p:cNvPr id="9" name="Tekstfelt 8"/>
          <p:cNvSpPr txBox="1"/>
          <p:nvPr/>
        </p:nvSpPr>
        <p:spPr>
          <a:xfrm>
            <a:off x="330200" y="5404424"/>
            <a:ext cx="8839199" cy="461665"/>
          </a:xfrm>
          <a:prstGeom prst="rect">
            <a:avLst/>
          </a:prstGeom>
          <a:noFill/>
        </p:spPr>
        <p:txBody>
          <a:bodyPr wrap="square" rtlCol="0">
            <a:spAutoFit/>
          </a:bodyPr>
          <a:lstStyle/>
          <a:p>
            <a:endParaRPr lang="da-DK" sz="2400" b="1" dirty="0"/>
          </a:p>
        </p:txBody>
      </p:sp>
      <p:sp>
        <p:nvSpPr>
          <p:cNvPr id="2" name="Rektangel 1"/>
          <p:cNvSpPr/>
          <p:nvPr/>
        </p:nvSpPr>
        <p:spPr>
          <a:xfrm>
            <a:off x="3451340" y="3244334"/>
            <a:ext cx="237566" cy="369332"/>
          </a:xfrm>
          <a:prstGeom prst="rect">
            <a:avLst/>
          </a:prstGeom>
        </p:spPr>
        <p:txBody>
          <a:bodyPr wrap="none">
            <a:spAutoFit/>
          </a:bodyPr>
          <a:lstStyle/>
          <a:p>
            <a:r>
              <a:rPr lang="da-DK" b="1" dirty="0" smtClean="0">
                <a:solidFill>
                  <a:schemeClr val="bg1"/>
                </a:solidFill>
              </a:rPr>
              <a:t> </a:t>
            </a:r>
            <a:endParaRPr lang="da-DK" dirty="0"/>
          </a:p>
        </p:txBody>
      </p:sp>
      <p:graphicFrame>
        <p:nvGraphicFramePr>
          <p:cNvPr id="12" name="Pladsholder til indhold 5"/>
          <p:cNvGraphicFramePr>
            <a:graphicFrameLocks/>
          </p:cNvGraphicFramePr>
          <p:nvPr>
            <p:extLst>
              <p:ext uri="{D42A27DB-BD31-4B8C-83A1-F6EECF244321}">
                <p14:modId xmlns:p14="http://schemas.microsoft.com/office/powerpoint/2010/main" val="2790951305"/>
              </p:ext>
            </p:extLst>
          </p:nvPr>
        </p:nvGraphicFramePr>
        <p:xfrm>
          <a:off x="570016" y="1632239"/>
          <a:ext cx="8229600" cy="452596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4045196440"/>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5"/>
          <p:cNvSpPr txBox="1">
            <a:spLocks/>
          </p:cNvSpPr>
          <p:nvPr/>
        </p:nvSpPr>
        <p:spPr>
          <a:xfrm>
            <a:off x="0" y="4819650"/>
            <a:ext cx="8839200" cy="1663700"/>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da-DK" sz="2800" noProof="0" dirty="0" smtClean="0">
                <a:latin typeface="+mj-lt"/>
                <a:ea typeface="+mj-ea"/>
                <a:cs typeface="+mj-cs"/>
              </a:rPr>
              <a:t>	 </a:t>
            </a:r>
            <a:r>
              <a:rPr kumimoji="0" lang="da-DK" sz="3200" b="1" i="0" u="none" strike="noStrike" kern="1200" cap="none" spc="0" normalizeH="0" baseline="0" noProof="0" dirty="0" smtClean="0">
                <a:ln>
                  <a:noFill/>
                </a:ln>
                <a:solidFill>
                  <a:schemeClr val="bg1"/>
                </a:solidFill>
                <a:effectLst/>
                <a:uLnTx/>
                <a:uFillTx/>
                <a:latin typeface="+mj-lt"/>
                <a:ea typeface="+mj-ea"/>
                <a:cs typeface="+mj-cs"/>
              </a:rPr>
              <a:t>	</a:t>
            </a:r>
            <a:endParaRPr kumimoji="0" lang="da-DK" sz="3200" b="1" i="0" u="none" strike="noStrike" kern="1200" cap="none" spc="0" normalizeH="0" baseline="0" noProof="0" dirty="0">
              <a:ln>
                <a:noFill/>
              </a:ln>
              <a:solidFill>
                <a:schemeClr val="bg1"/>
              </a:solidFill>
              <a:effectLst/>
              <a:uLnTx/>
              <a:uFillTx/>
              <a:latin typeface="+mj-lt"/>
              <a:ea typeface="+mj-ea"/>
              <a:cs typeface="+mj-cs"/>
            </a:endParaRPr>
          </a:p>
        </p:txBody>
      </p:sp>
      <p:sp>
        <p:nvSpPr>
          <p:cNvPr id="4" name="Rektangel 3"/>
          <p:cNvSpPr/>
          <p:nvPr/>
        </p:nvSpPr>
        <p:spPr>
          <a:xfrm>
            <a:off x="1422568" y="4634984"/>
            <a:ext cx="1895262" cy="584775"/>
          </a:xfrm>
          <a:prstGeom prst="rect">
            <a:avLst/>
          </a:prstGeom>
        </p:spPr>
        <p:txBody>
          <a:bodyPr wrap="none">
            <a:spAutoFit/>
          </a:bodyPr>
          <a:lstStyle/>
          <a:p>
            <a:r>
              <a:rPr lang="da-DK" sz="3200" b="1" dirty="0" smtClean="0">
                <a:solidFill>
                  <a:schemeClr val="bg1"/>
                </a:solidFill>
              </a:rPr>
              <a:t>Status MI </a:t>
            </a:r>
            <a:endParaRPr lang="da-DK" sz="3200" dirty="0"/>
          </a:p>
        </p:txBody>
      </p:sp>
      <p:sp>
        <p:nvSpPr>
          <p:cNvPr id="6" name="Rektangel 5"/>
          <p:cNvSpPr/>
          <p:nvPr/>
        </p:nvSpPr>
        <p:spPr>
          <a:xfrm>
            <a:off x="1422568" y="5099087"/>
            <a:ext cx="2329484" cy="584775"/>
          </a:xfrm>
          <a:prstGeom prst="rect">
            <a:avLst/>
          </a:prstGeom>
        </p:spPr>
        <p:txBody>
          <a:bodyPr wrap="none">
            <a:spAutoFit/>
          </a:bodyPr>
          <a:lstStyle/>
          <a:p>
            <a:r>
              <a:rPr lang="da-DK" sz="3200" b="1" dirty="0" smtClean="0">
                <a:solidFill>
                  <a:schemeClr val="bg1"/>
                </a:solidFill>
              </a:rPr>
              <a:t>Januar 2019 </a:t>
            </a:r>
            <a:endParaRPr lang="da-DK" sz="3200" dirty="0"/>
          </a:p>
        </p:txBody>
      </p:sp>
      <p:pic>
        <p:nvPicPr>
          <p:cNvPr id="7" name="Billede 6"/>
          <p:cNvPicPr>
            <a:picLocks noChangeAspect="1"/>
          </p:cNvPicPr>
          <p:nvPr/>
        </p:nvPicPr>
        <p:blipFill>
          <a:blip r:embed="rId3"/>
          <a:stretch>
            <a:fillRect/>
          </a:stretch>
        </p:blipFill>
        <p:spPr>
          <a:xfrm>
            <a:off x="888933" y="225511"/>
            <a:ext cx="7639050" cy="647700"/>
          </a:xfrm>
          <a:prstGeom prst="rect">
            <a:avLst/>
          </a:prstGeom>
        </p:spPr>
      </p:pic>
      <p:sp>
        <p:nvSpPr>
          <p:cNvPr id="11" name="Titel 10"/>
          <p:cNvSpPr>
            <a:spLocks noGrp="1"/>
          </p:cNvSpPr>
          <p:nvPr>
            <p:ph type="title"/>
          </p:nvPr>
        </p:nvSpPr>
        <p:spPr/>
        <p:txBody>
          <a:bodyPr>
            <a:normAutofit fontScale="90000"/>
          </a:bodyPr>
          <a:lstStyle/>
          <a:p>
            <a:pPr algn="ctr"/>
            <a:r>
              <a:rPr lang="da-DK" sz="4000" b="1" dirty="0" smtClean="0"/>
              <a:t/>
            </a:r>
            <a:br>
              <a:rPr lang="da-DK" sz="4000" b="1" dirty="0" smtClean="0"/>
            </a:br>
            <a:r>
              <a:rPr lang="da-DK" sz="4000" b="1" dirty="0" smtClean="0"/>
              <a:t>Øvelse – kategoriser disse forandringsudsagn</a:t>
            </a:r>
            <a:endParaRPr lang="da-DK" sz="4000" b="1" dirty="0"/>
          </a:p>
        </p:txBody>
      </p:sp>
      <p:sp>
        <p:nvSpPr>
          <p:cNvPr id="8" name="Pladsholder til slidenummer 7"/>
          <p:cNvSpPr>
            <a:spLocks noGrp="1"/>
          </p:cNvSpPr>
          <p:nvPr>
            <p:ph type="sldNum" sz="quarter" idx="12"/>
          </p:nvPr>
        </p:nvSpPr>
        <p:spPr/>
        <p:txBody>
          <a:bodyPr/>
          <a:lstStyle/>
          <a:p>
            <a:fld id="{90F04F26-86C9-664F-9E09-B17AF5EEAACB}" type="slidenum">
              <a:rPr lang="da-DK" smtClean="0"/>
              <a:pPr/>
              <a:t>17</a:t>
            </a:fld>
            <a:endParaRPr lang="da-DK" dirty="0"/>
          </a:p>
        </p:txBody>
      </p:sp>
      <p:sp>
        <p:nvSpPr>
          <p:cNvPr id="9" name="Tekstfelt 8"/>
          <p:cNvSpPr txBox="1"/>
          <p:nvPr/>
        </p:nvSpPr>
        <p:spPr>
          <a:xfrm>
            <a:off x="330200" y="5404424"/>
            <a:ext cx="8839199" cy="461665"/>
          </a:xfrm>
          <a:prstGeom prst="rect">
            <a:avLst/>
          </a:prstGeom>
          <a:noFill/>
        </p:spPr>
        <p:txBody>
          <a:bodyPr wrap="square" rtlCol="0">
            <a:spAutoFit/>
          </a:bodyPr>
          <a:lstStyle/>
          <a:p>
            <a:endParaRPr lang="da-DK" sz="2400" b="1" dirty="0"/>
          </a:p>
        </p:txBody>
      </p:sp>
      <p:sp>
        <p:nvSpPr>
          <p:cNvPr id="2" name="Rektangel 1"/>
          <p:cNvSpPr/>
          <p:nvPr/>
        </p:nvSpPr>
        <p:spPr>
          <a:xfrm>
            <a:off x="3451340" y="3244334"/>
            <a:ext cx="237566" cy="369332"/>
          </a:xfrm>
          <a:prstGeom prst="rect">
            <a:avLst/>
          </a:prstGeom>
        </p:spPr>
        <p:txBody>
          <a:bodyPr wrap="none">
            <a:spAutoFit/>
          </a:bodyPr>
          <a:lstStyle/>
          <a:p>
            <a:r>
              <a:rPr lang="da-DK" b="1" dirty="0" smtClean="0">
                <a:solidFill>
                  <a:schemeClr val="bg1"/>
                </a:solidFill>
              </a:rPr>
              <a:t> </a:t>
            </a:r>
            <a:endParaRPr lang="da-DK" dirty="0"/>
          </a:p>
        </p:txBody>
      </p:sp>
      <p:sp>
        <p:nvSpPr>
          <p:cNvPr id="15" name="Tekstfelt 14"/>
          <p:cNvSpPr txBox="1"/>
          <p:nvPr/>
        </p:nvSpPr>
        <p:spPr>
          <a:xfrm>
            <a:off x="1138989" y="1690689"/>
            <a:ext cx="7388994" cy="5232202"/>
          </a:xfrm>
          <a:prstGeom prst="rect">
            <a:avLst/>
          </a:prstGeom>
          <a:noFill/>
        </p:spPr>
        <p:txBody>
          <a:bodyPr wrap="square" rtlCol="0">
            <a:spAutoFit/>
          </a:bodyPr>
          <a:lstStyle/>
          <a:p>
            <a:r>
              <a:rPr lang="da-DK" sz="3200" b="1" dirty="0"/>
              <a:t>Emne: At stoppe med at ryge </a:t>
            </a:r>
          </a:p>
          <a:p>
            <a:pPr>
              <a:buFontTx/>
              <a:buChar char="-"/>
            </a:pPr>
            <a:r>
              <a:rPr lang="da-DK" sz="3200" dirty="0"/>
              <a:t>”Jeg er nødt til at stoppe med at ryge.”</a:t>
            </a:r>
          </a:p>
          <a:p>
            <a:pPr>
              <a:buFontTx/>
              <a:buChar char="-"/>
            </a:pPr>
            <a:r>
              <a:rPr lang="da-DK" sz="3200" dirty="0"/>
              <a:t>”Jeg ville ønske jeg kunne stoppe.”</a:t>
            </a:r>
          </a:p>
          <a:p>
            <a:pPr>
              <a:buFontTx/>
              <a:buChar char="-"/>
            </a:pPr>
            <a:r>
              <a:rPr lang="da-DK" sz="3200" dirty="0"/>
              <a:t>”Jeg holder til d. 1.”</a:t>
            </a:r>
          </a:p>
          <a:p>
            <a:pPr>
              <a:buFontTx/>
              <a:buChar char="-"/>
            </a:pPr>
            <a:r>
              <a:rPr lang="da-DK" sz="3200" dirty="0"/>
              <a:t>”Jeg ville være sundere, hvis jeg stoppede.”</a:t>
            </a:r>
          </a:p>
          <a:p>
            <a:pPr>
              <a:buFontTx/>
              <a:buChar char="-"/>
            </a:pPr>
            <a:r>
              <a:rPr lang="da-DK" sz="3200" dirty="0"/>
              <a:t>”Jeg tror, jeg kan gøre det.” </a:t>
            </a:r>
          </a:p>
          <a:p>
            <a:pPr>
              <a:buFontTx/>
              <a:buChar char="-"/>
            </a:pPr>
            <a:r>
              <a:rPr lang="da-DK" sz="3200" dirty="0"/>
              <a:t>”Jeg er villig til at gøre det.”</a:t>
            </a:r>
          </a:p>
          <a:p>
            <a:pPr>
              <a:buFontTx/>
              <a:buChar char="-"/>
            </a:pPr>
            <a:r>
              <a:rPr lang="da-DK" sz="3200" dirty="0"/>
              <a:t>”I denne uge har jeg slet ikke røget.”</a:t>
            </a:r>
          </a:p>
          <a:p>
            <a:pPr algn="ctr"/>
            <a:endParaRPr lang="da-DK" sz="2400" dirty="0">
              <a:latin typeface="Calibri" panose="020F0502020204030204" pitchFamily="34" charset="0"/>
            </a:endParaRPr>
          </a:p>
          <a:p>
            <a:endParaRPr lang="da-DK" sz="2200" dirty="0"/>
          </a:p>
        </p:txBody>
      </p:sp>
    </p:spTree>
    <p:extLst>
      <p:ext uri="{BB962C8B-B14F-4D97-AF65-F5344CB8AC3E}">
        <p14:creationId xmlns:p14="http://schemas.microsoft.com/office/powerpoint/2010/main" val="2458073061"/>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5"/>
          <p:cNvSpPr txBox="1">
            <a:spLocks/>
          </p:cNvSpPr>
          <p:nvPr/>
        </p:nvSpPr>
        <p:spPr>
          <a:xfrm>
            <a:off x="0" y="4819650"/>
            <a:ext cx="8839200" cy="1663700"/>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da-DK" sz="2800" noProof="0" dirty="0" smtClean="0">
                <a:latin typeface="+mj-lt"/>
                <a:ea typeface="+mj-ea"/>
                <a:cs typeface="+mj-cs"/>
              </a:rPr>
              <a:t>	 </a:t>
            </a:r>
            <a:r>
              <a:rPr kumimoji="0" lang="da-DK" sz="3200" b="1" i="0" u="none" strike="noStrike" kern="1200" cap="none" spc="0" normalizeH="0" baseline="0" noProof="0" dirty="0" smtClean="0">
                <a:ln>
                  <a:noFill/>
                </a:ln>
                <a:solidFill>
                  <a:schemeClr val="bg1"/>
                </a:solidFill>
                <a:effectLst/>
                <a:uLnTx/>
                <a:uFillTx/>
                <a:latin typeface="+mj-lt"/>
                <a:ea typeface="+mj-ea"/>
                <a:cs typeface="+mj-cs"/>
              </a:rPr>
              <a:t>	</a:t>
            </a:r>
            <a:endParaRPr kumimoji="0" lang="da-DK" sz="3200" b="1" i="0" u="none" strike="noStrike" kern="1200" cap="none" spc="0" normalizeH="0" baseline="0" noProof="0" dirty="0">
              <a:ln>
                <a:noFill/>
              </a:ln>
              <a:solidFill>
                <a:schemeClr val="bg1"/>
              </a:solidFill>
              <a:effectLst/>
              <a:uLnTx/>
              <a:uFillTx/>
              <a:latin typeface="+mj-lt"/>
              <a:ea typeface="+mj-ea"/>
              <a:cs typeface="+mj-cs"/>
            </a:endParaRPr>
          </a:p>
        </p:txBody>
      </p:sp>
      <p:sp>
        <p:nvSpPr>
          <p:cNvPr id="4" name="Rektangel 3"/>
          <p:cNvSpPr/>
          <p:nvPr/>
        </p:nvSpPr>
        <p:spPr>
          <a:xfrm>
            <a:off x="1422568" y="4634984"/>
            <a:ext cx="1895262" cy="584775"/>
          </a:xfrm>
          <a:prstGeom prst="rect">
            <a:avLst/>
          </a:prstGeom>
        </p:spPr>
        <p:txBody>
          <a:bodyPr wrap="none">
            <a:spAutoFit/>
          </a:bodyPr>
          <a:lstStyle/>
          <a:p>
            <a:r>
              <a:rPr lang="da-DK" sz="3200" b="1" dirty="0" smtClean="0">
                <a:solidFill>
                  <a:schemeClr val="bg1"/>
                </a:solidFill>
              </a:rPr>
              <a:t>Status MI </a:t>
            </a:r>
            <a:endParaRPr lang="da-DK" sz="3200" dirty="0"/>
          </a:p>
        </p:txBody>
      </p:sp>
      <p:sp>
        <p:nvSpPr>
          <p:cNvPr id="6" name="Rektangel 5"/>
          <p:cNvSpPr/>
          <p:nvPr/>
        </p:nvSpPr>
        <p:spPr>
          <a:xfrm>
            <a:off x="1422568" y="5099087"/>
            <a:ext cx="2329484" cy="584775"/>
          </a:xfrm>
          <a:prstGeom prst="rect">
            <a:avLst/>
          </a:prstGeom>
        </p:spPr>
        <p:txBody>
          <a:bodyPr wrap="none">
            <a:spAutoFit/>
          </a:bodyPr>
          <a:lstStyle/>
          <a:p>
            <a:r>
              <a:rPr lang="da-DK" sz="3200" b="1" dirty="0" smtClean="0">
                <a:solidFill>
                  <a:schemeClr val="bg1"/>
                </a:solidFill>
              </a:rPr>
              <a:t>Januar 2019 </a:t>
            </a:r>
            <a:endParaRPr lang="da-DK" sz="3200" dirty="0"/>
          </a:p>
        </p:txBody>
      </p:sp>
      <p:pic>
        <p:nvPicPr>
          <p:cNvPr id="7" name="Billede 6"/>
          <p:cNvPicPr>
            <a:picLocks noChangeAspect="1"/>
          </p:cNvPicPr>
          <p:nvPr/>
        </p:nvPicPr>
        <p:blipFill>
          <a:blip r:embed="rId3"/>
          <a:stretch>
            <a:fillRect/>
          </a:stretch>
        </p:blipFill>
        <p:spPr>
          <a:xfrm>
            <a:off x="888933" y="225511"/>
            <a:ext cx="7639050" cy="647700"/>
          </a:xfrm>
          <a:prstGeom prst="rect">
            <a:avLst/>
          </a:prstGeom>
        </p:spPr>
      </p:pic>
      <p:sp>
        <p:nvSpPr>
          <p:cNvPr id="11" name="Titel 10"/>
          <p:cNvSpPr>
            <a:spLocks noGrp="1"/>
          </p:cNvSpPr>
          <p:nvPr>
            <p:ph type="title"/>
          </p:nvPr>
        </p:nvSpPr>
        <p:spPr/>
        <p:txBody>
          <a:bodyPr>
            <a:normAutofit/>
          </a:bodyPr>
          <a:lstStyle/>
          <a:p>
            <a:pPr algn="ctr"/>
            <a:r>
              <a:rPr lang="da-DK" sz="3800" b="1" dirty="0" smtClean="0"/>
              <a:t>Øvelse: At genkende forandringsudsagn</a:t>
            </a:r>
            <a:endParaRPr lang="da-DK" sz="3800" b="1" dirty="0"/>
          </a:p>
        </p:txBody>
      </p:sp>
      <p:sp>
        <p:nvSpPr>
          <p:cNvPr id="8" name="Pladsholder til slidenummer 7"/>
          <p:cNvSpPr>
            <a:spLocks noGrp="1"/>
          </p:cNvSpPr>
          <p:nvPr>
            <p:ph type="sldNum" sz="quarter" idx="12"/>
          </p:nvPr>
        </p:nvSpPr>
        <p:spPr/>
        <p:txBody>
          <a:bodyPr/>
          <a:lstStyle/>
          <a:p>
            <a:fld id="{90F04F26-86C9-664F-9E09-B17AF5EEAACB}" type="slidenum">
              <a:rPr lang="da-DK" smtClean="0"/>
              <a:pPr/>
              <a:t>18</a:t>
            </a:fld>
            <a:endParaRPr lang="da-DK" dirty="0"/>
          </a:p>
        </p:txBody>
      </p:sp>
      <p:sp>
        <p:nvSpPr>
          <p:cNvPr id="9" name="Tekstfelt 8"/>
          <p:cNvSpPr txBox="1"/>
          <p:nvPr/>
        </p:nvSpPr>
        <p:spPr>
          <a:xfrm>
            <a:off x="330200" y="5404424"/>
            <a:ext cx="8839199" cy="461665"/>
          </a:xfrm>
          <a:prstGeom prst="rect">
            <a:avLst/>
          </a:prstGeom>
          <a:noFill/>
        </p:spPr>
        <p:txBody>
          <a:bodyPr wrap="square" rtlCol="0">
            <a:spAutoFit/>
          </a:bodyPr>
          <a:lstStyle/>
          <a:p>
            <a:endParaRPr lang="da-DK" sz="2400" b="1" dirty="0"/>
          </a:p>
        </p:txBody>
      </p:sp>
      <p:sp>
        <p:nvSpPr>
          <p:cNvPr id="2" name="Rektangel 1"/>
          <p:cNvSpPr/>
          <p:nvPr/>
        </p:nvSpPr>
        <p:spPr>
          <a:xfrm>
            <a:off x="3451340" y="3244334"/>
            <a:ext cx="237566" cy="369332"/>
          </a:xfrm>
          <a:prstGeom prst="rect">
            <a:avLst/>
          </a:prstGeom>
        </p:spPr>
        <p:txBody>
          <a:bodyPr wrap="none">
            <a:spAutoFit/>
          </a:bodyPr>
          <a:lstStyle/>
          <a:p>
            <a:r>
              <a:rPr lang="da-DK" b="1" dirty="0" smtClean="0">
                <a:solidFill>
                  <a:schemeClr val="bg1"/>
                </a:solidFill>
              </a:rPr>
              <a:t> </a:t>
            </a:r>
            <a:endParaRPr lang="da-DK" dirty="0"/>
          </a:p>
        </p:txBody>
      </p:sp>
      <p:sp>
        <p:nvSpPr>
          <p:cNvPr id="15" name="Tekstfelt 14"/>
          <p:cNvSpPr txBox="1"/>
          <p:nvPr/>
        </p:nvSpPr>
        <p:spPr>
          <a:xfrm>
            <a:off x="1138989" y="1690689"/>
            <a:ext cx="7388994" cy="6093976"/>
          </a:xfrm>
          <a:prstGeom prst="rect">
            <a:avLst/>
          </a:prstGeom>
          <a:noFill/>
        </p:spPr>
        <p:txBody>
          <a:bodyPr wrap="square" rtlCol="0">
            <a:spAutoFit/>
          </a:bodyPr>
          <a:lstStyle/>
          <a:p>
            <a:r>
              <a:rPr lang="da-DK" sz="2000" dirty="0"/>
              <a:t>”Jeg vil ikke længere.” </a:t>
            </a:r>
          </a:p>
          <a:p>
            <a:r>
              <a:rPr lang="da-DK" sz="2000" dirty="0"/>
              <a:t>”Jeg har forsøgt at reducere og i perioder har jeg røget mindre.”</a:t>
            </a:r>
          </a:p>
          <a:p>
            <a:r>
              <a:rPr lang="da-DK" sz="2000" dirty="0"/>
              <a:t>”Alkohol ødelægger mange ting i mit liv.”</a:t>
            </a:r>
          </a:p>
          <a:p>
            <a:r>
              <a:rPr lang="da-DK" sz="2000" dirty="0"/>
              <a:t>”Hash gør det nemmere for mig at slappe af i sociale sammenhænge.”</a:t>
            </a:r>
          </a:p>
          <a:p>
            <a:r>
              <a:rPr lang="da-DK" sz="2000" dirty="0"/>
              <a:t>”Jeg kan mærke mere overskud/energi i de stoffrie perioder jeg har haft indenfor de seneste fem år.”</a:t>
            </a:r>
          </a:p>
          <a:p>
            <a:r>
              <a:rPr lang="da-DK" sz="2000" dirty="0"/>
              <a:t>”Jeg drikker ikke så meget som min kæreste siger, jeg synes ikke selv jeg har et problem.” </a:t>
            </a:r>
          </a:p>
          <a:p>
            <a:r>
              <a:rPr lang="da-DK" sz="2000" dirty="0"/>
              <a:t>”Jeg har kørt påvirket flere gange, men det har været tilfældigheders spil, at jeg er blevet stoppet, jeg oplever ikke at have et problem mere.” </a:t>
            </a:r>
          </a:p>
          <a:p>
            <a:r>
              <a:rPr lang="da-DK" sz="2000" dirty="0"/>
              <a:t>”Måske jeg ryger for meget i perioder, men generelt har jeg styr på det.”  </a:t>
            </a:r>
          </a:p>
          <a:p>
            <a:r>
              <a:rPr lang="da-DK" sz="2000" dirty="0"/>
              <a:t>”Jeg ønsker at stoppe, men jeg ved ikke om jeg kan.” </a:t>
            </a:r>
          </a:p>
          <a:p>
            <a:r>
              <a:rPr lang="da-DK" sz="2000" dirty="0"/>
              <a:t>”Der er flere som har sagt, at jeg burde holde, så det må jeg hellere.” </a:t>
            </a:r>
          </a:p>
          <a:p>
            <a:endParaRPr lang="da-DK" sz="2400" dirty="0"/>
          </a:p>
          <a:p>
            <a:pPr algn="ctr"/>
            <a:endParaRPr lang="da-DK" sz="2400" dirty="0">
              <a:latin typeface="Calibri" panose="020F0502020204030204" pitchFamily="34" charset="0"/>
            </a:endParaRPr>
          </a:p>
          <a:p>
            <a:endParaRPr lang="da-DK" sz="2200" dirty="0"/>
          </a:p>
        </p:txBody>
      </p:sp>
    </p:spTree>
    <p:extLst>
      <p:ext uri="{BB962C8B-B14F-4D97-AF65-F5344CB8AC3E}">
        <p14:creationId xmlns:p14="http://schemas.microsoft.com/office/powerpoint/2010/main" val="1293951400"/>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5"/>
          <p:cNvSpPr txBox="1">
            <a:spLocks/>
          </p:cNvSpPr>
          <p:nvPr/>
        </p:nvSpPr>
        <p:spPr>
          <a:xfrm>
            <a:off x="0" y="4819650"/>
            <a:ext cx="8839200" cy="1663700"/>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da-DK" sz="2800" noProof="0" dirty="0" smtClean="0">
                <a:latin typeface="+mj-lt"/>
                <a:ea typeface="+mj-ea"/>
                <a:cs typeface="+mj-cs"/>
              </a:rPr>
              <a:t>	 </a:t>
            </a:r>
            <a:r>
              <a:rPr kumimoji="0" lang="da-DK" sz="3200" b="1" i="0" u="none" strike="noStrike" kern="1200" cap="none" spc="0" normalizeH="0" baseline="0" noProof="0" dirty="0" smtClean="0">
                <a:ln>
                  <a:noFill/>
                </a:ln>
                <a:solidFill>
                  <a:schemeClr val="bg1"/>
                </a:solidFill>
                <a:effectLst/>
                <a:uLnTx/>
                <a:uFillTx/>
                <a:latin typeface="+mj-lt"/>
                <a:ea typeface="+mj-ea"/>
                <a:cs typeface="+mj-cs"/>
              </a:rPr>
              <a:t>	</a:t>
            </a:r>
            <a:endParaRPr kumimoji="0" lang="da-DK" sz="3200" b="1" i="0" u="none" strike="noStrike" kern="1200" cap="none" spc="0" normalizeH="0" baseline="0" noProof="0" dirty="0">
              <a:ln>
                <a:noFill/>
              </a:ln>
              <a:solidFill>
                <a:schemeClr val="bg1"/>
              </a:solidFill>
              <a:effectLst/>
              <a:uLnTx/>
              <a:uFillTx/>
              <a:latin typeface="+mj-lt"/>
              <a:ea typeface="+mj-ea"/>
              <a:cs typeface="+mj-cs"/>
            </a:endParaRPr>
          </a:p>
        </p:txBody>
      </p:sp>
      <p:sp>
        <p:nvSpPr>
          <p:cNvPr id="4" name="Rektangel 3"/>
          <p:cNvSpPr/>
          <p:nvPr/>
        </p:nvSpPr>
        <p:spPr>
          <a:xfrm>
            <a:off x="1422568" y="4634984"/>
            <a:ext cx="1895262" cy="584775"/>
          </a:xfrm>
          <a:prstGeom prst="rect">
            <a:avLst/>
          </a:prstGeom>
        </p:spPr>
        <p:txBody>
          <a:bodyPr wrap="none">
            <a:spAutoFit/>
          </a:bodyPr>
          <a:lstStyle/>
          <a:p>
            <a:r>
              <a:rPr lang="da-DK" sz="3200" b="1" dirty="0" smtClean="0">
                <a:solidFill>
                  <a:schemeClr val="bg1"/>
                </a:solidFill>
              </a:rPr>
              <a:t>Status MI </a:t>
            </a:r>
            <a:endParaRPr lang="da-DK" sz="3200" dirty="0"/>
          </a:p>
        </p:txBody>
      </p:sp>
      <p:sp>
        <p:nvSpPr>
          <p:cNvPr id="6" name="Rektangel 5"/>
          <p:cNvSpPr/>
          <p:nvPr/>
        </p:nvSpPr>
        <p:spPr>
          <a:xfrm>
            <a:off x="1422568" y="5099087"/>
            <a:ext cx="2329484" cy="584775"/>
          </a:xfrm>
          <a:prstGeom prst="rect">
            <a:avLst/>
          </a:prstGeom>
        </p:spPr>
        <p:txBody>
          <a:bodyPr wrap="none">
            <a:spAutoFit/>
          </a:bodyPr>
          <a:lstStyle/>
          <a:p>
            <a:r>
              <a:rPr lang="da-DK" sz="3200" b="1" dirty="0" smtClean="0">
                <a:solidFill>
                  <a:schemeClr val="bg1"/>
                </a:solidFill>
              </a:rPr>
              <a:t>Januar 2019 </a:t>
            </a:r>
            <a:endParaRPr lang="da-DK" sz="3200" dirty="0"/>
          </a:p>
        </p:txBody>
      </p:sp>
      <p:pic>
        <p:nvPicPr>
          <p:cNvPr id="7" name="Billede 6"/>
          <p:cNvPicPr>
            <a:picLocks noChangeAspect="1"/>
          </p:cNvPicPr>
          <p:nvPr/>
        </p:nvPicPr>
        <p:blipFill>
          <a:blip r:embed="rId3"/>
          <a:stretch>
            <a:fillRect/>
          </a:stretch>
        </p:blipFill>
        <p:spPr>
          <a:xfrm>
            <a:off x="888933" y="225511"/>
            <a:ext cx="7639050" cy="647700"/>
          </a:xfrm>
          <a:prstGeom prst="rect">
            <a:avLst/>
          </a:prstGeom>
        </p:spPr>
      </p:pic>
      <p:sp>
        <p:nvSpPr>
          <p:cNvPr id="11" name="Titel 10"/>
          <p:cNvSpPr>
            <a:spLocks noGrp="1"/>
          </p:cNvSpPr>
          <p:nvPr>
            <p:ph type="title"/>
          </p:nvPr>
        </p:nvSpPr>
        <p:spPr/>
        <p:txBody>
          <a:bodyPr>
            <a:normAutofit/>
          </a:bodyPr>
          <a:lstStyle/>
          <a:p>
            <a:pPr algn="ctr"/>
            <a:r>
              <a:rPr lang="da-DK" sz="4000" b="1" dirty="0" smtClean="0"/>
              <a:t>Fremkaldelse af Forandringsudsagn</a:t>
            </a:r>
            <a:endParaRPr lang="da-DK" sz="4000" b="1" dirty="0"/>
          </a:p>
        </p:txBody>
      </p:sp>
      <p:sp>
        <p:nvSpPr>
          <p:cNvPr id="8" name="Pladsholder til slidenummer 7"/>
          <p:cNvSpPr>
            <a:spLocks noGrp="1"/>
          </p:cNvSpPr>
          <p:nvPr>
            <p:ph type="sldNum" sz="quarter" idx="12"/>
          </p:nvPr>
        </p:nvSpPr>
        <p:spPr/>
        <p:txBody>
          <a:bodyPr/>
          <a:lstStyle/>
          <a:p>
            <a:fld id="{90F04F26-86C9-664F-9E09-B17AF5EEAACB}" type="slidenum">
              <a:rPr lang="da-DK" smtClean="0"/>
              <a:pPr/>
              <a:t>19</a:t>
            </a:fld>
            <a:endParaRPr lang="da-DK" dirty="0"/>
          </a:p>
        </p:txBody>
      </p:sp>
      <p:sp>
        <p:nvSpPr>
          <p:cNvPr id="9" name="Tekstfelt 8"/>
          <p:cNvSpPr txBox="1"/>
          <p:nvPr/>
        </p:nvSpPr>
        <p:spPr>
          <a:xfrm>
            <a:off x="330200" y="5404424"/>
            <a:ext cx="8839199" cy="461665"/>
          </a:xfrm>
          <a:prstGeom prst="rect">
            <a:avLst/>
          </a:prstGeom>
          <a:noFill/>
        </p:spPr>
        <p:txBody>
          <a:bodyPr wrap="square" rtlCol="0">
            <a:spAutoFit/>
          </a:bodyPr>
          <a:lstStyle/>
          <a:p>
            <a:endParaRPr lang="da-DK" sz="2400" b="1" dirty="0"/>
          </a:p>
        </p:txBody>
      </p:sp>
      <p:sp>
        <p:nvSpPr>
          <p:cNvPr id="2" name="Rektangel 1"/>
          <p:cNvSpPr/>
          <p:nvPr/>
        </p:nvSpPr>
        <p:spPr>
          <a:xfrm>
            <a:off x="3451340" y="3244334"/>
            <a:ext cx="237566" cy="369332"/>
          </a:xfrm>
          <a:prstGeom prst="rect">
            <a:avLst/>
          </a:prstGeom>
        </p:spPr>
        <p:txBody>
          <a:bodyPr wrap="none">
            <a:spAutoFit/>
          </a:bodyPr>
          <a:lstStyle/>
          <a:p>
            <a:r>
              <a:rPr lang="da-DK" b="1" dirty="0" smtClean="0">
                <a:solidFill>
                  <a:schemeClr val="bg1"/>
                </a:solidFill>
              </a:rPr>
              <a:t> </a:t>
            </a:r>
            <a:endParaRPr lang="da-DK" dirty="0"/>
          </a:p>
        </p:txBody>
      </p:sp>
      <p:sp>
        <p:nvSpPr>
          <p:cNvPr id="15" name="Tekstfelt 14"/>
          <p:cNvSpPr txBox="1"/>
          <p:nvPr/>
        </p:nvSpPr>
        <p:spPr>
          <a:xfrm>
            <a:off x="1138989" y="1690689"/>
            <a:ext cx="7388994" cy="2277547"/>
          </a:xfrm>
          <a:prstGeom prst="rect">
            <a:avLst/>
          </a:prstGeom>
          <a:noFill/>
        </p:spPr>
        <p:txBody>
          <a:bodyPr wrap="square" rtlCol="0">
            <a:spAutoFit/>
          </a:bodyPr>
          <a:lstStyle/>
          <a:p>
            <a:r>
              <a:rPr lang="da-DK" sz="2400" dirty="0"/>
              <a:t>Stil fremkaldende og åbne spørgsmål</a:t>
            </a:r>
          </a:p>
          <a:p>
            <a:r>
              <a:rPr lang="da-DK" sz="2400" dirty="0"/>
              <a:t>Brug vigtighed og tiltro</a:t>
            </a:r>
          </a:p>
          <a:p>
            <a:r>
              <a:rPr lang="da-DK" sz="2400" dirty="0"/>
              <a:t>Se frem og tilbage</a:t>
            </a:r>
          </a:p>
          <a:p>
            <a:r>
              <a:rPr lang="da-DK" sz="2400" dirty="0"/>
              <a:t>Udforske mål/værdier</a:t>
            </a:r>
          </a:p>
          <a:p>
            <a:pPr algn="ctr"/>
            <a:endParaRPr lang="da-DK" sz="2400" dirty="0">
              <a:latin typeface="Calibri" panose="020F0502020204030204" pitchFamily="34" charset="0"/>
            </a:endParaRPr>
          </a:p>
          <a:p>
            <a:endParaRPr lang="da-DK" sz="2200" dirty="0"/>
          </a:p>
        </p:txBody>
      </p:sp>
      <p:pic>
        <p:nvPicPr>
          <p:cNvPr id="12" name="Billede 11"/>
          <p:cNvPicPr>
            <a:picLocks noChangeAspect="1"/>
          </p:cNvPicPr>
          <p:nvPr/>
        </p:nvPicPr>
        <p:blipFill>
          <a:blip r:embed="rId4"/>
          <a:stretch>
            <a:fillRect/>
          </a:stretch>
        </p:blipFill>
        <p:spPr>
          <a:xfrm>
            <a:off x="2685490" y="4156572"/>
            <a:ext cx="2793524" cy="1858963"/>
          </a:xfrm>
          <a:prstGeom prst="rect">
            <a:avLst/>
          </a:prstGeom>
        </p:spPr>
      </p:pic>
      <p:pic>
        <p:nvPicPr>
          <p:cNvPr id="13" name="Billede 12"/>
          <p:cNvPicPr>
            <a:picLocks noChangeAspect="1"/>
          </p:cNvPicPr>
          <p:nvPr/>
        </p:nvPicPr>
        <p:blipFill>
          <a:blip r:embed="rId5"/>
          <a:stretch>
            <a:fillRect/>
          </a:stretch>
        </p:blipFill>
        <p:spPr>
          <a:xfrm>
            <a:off x="6003320" y="4194671"/>
            <a:ext cx="1782763" cy="1782763"/>
          </a:xfrm>
          <a:prstGeom prst="rect">
            <a:avLst/>
          </a:prstGeom>
        </p:spPr>
      </p:pic>
    </p:spTree>
    <p:extLst>
      <p:ext uri="{BB962C8B-B14F-4D97-AF65-F5344CB8AC3E}">
        <p14:creationId xmlns:p14="http://schemas.microsoft.com/office/powerpoint/2010/main" val="2875206258"/>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5"/>
          <p:cNvSpPr txBox="1">
            <a:spLocks/>
          </p:cNvSpPr>
          <p:nvPr/>
        </p:nvSpPr>
        <p:spPr>
          <a:xfrm>
            <a:off x="0" y="4819650"/>
            <a:ext cx="8839200" cy="1663700"/>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da-DK" sz="2800" noProof="0" dirty="0" smtClean="0">
                <a:latin typeface="+mj-lt"/>
                <a:ea typeface="+mj-ea"/>
                <a:cs typeface="+mj-cs"/>
              </a:rPr>
              <a:t>	 </a:t>
            </a:r>
            <a:r>
              <a:rPr kumimoji="0" lang="da-DK" sz="3200" b="1" i="0" u="none" strike="noStrike" kern="1200" cap="none" spc="0" normalizeH="0" baseline="0" noProof="0" dirty="0" smtClean="0">
                <a:ln>
                  <a:noFill/>
                </a:ln>
                <a:solidFill>
                  <a:schemeClr val="bg1"/>
                </a:solidFill>
                <a:effectLst/>
                <a:uLnTx/>
                <a:uFillTx/>
                <a:latin typeface="+mj-lt"/>
                <a:ea typeface="+mj-ea"/>
                <a:cs typeface="+mj-cs"/>
              </a:rPr>
              <a:t>	</a:t>
            </a:r>
            <a:endParaRPr kumimoji="0" lang="da-DK" sz="3200" b="1" i="0" u="none" strike="noStrike" kern="1200" cap="none" spc="0" normalizeH="0" baseline="0" noProof="0" dirty="0">
              <a:ln>
                <a:noFill/>
              </a:ln>
              <a:solidFill>
                <a:schemeClr val="bg1"/>
              </a:solidFill>
              <a:effectLst/>
              <a:uLnTx/>
              <a:uFillTx/>
              <a:latin typeface="+mj-lt"/>
              <a:ea typeface="+mj-ea"/>
              <a:cs typeface="+mj-cs"/>
            </a:endParaRPr>
          </a:p>
        </p:txBody>
      </p:sp>
      <p:sp>
        <p:nvSpPr>
          <p:cNvPr id="4" name="Rektangel 3"/>
          <p:cNvSpPr/>
          <p:nvPr/>
        </p:nvSpPr>
        <p:spPr>
          <a:xfrm>
            <a:off x="1422568" y="4634984"/>
            <a:ext cx="1895262" cy="584775"/>
          </a:xfrm>
          <a:prstGeom prst="rect">
            <a:avLst/>
          </a:prstGeom>
        </p:spPr>
        <p:txBody>
          <a:bodyPr wrap="none">
            <a:spAutoFit/>
          </a:bodyPr>
          <a:lstStyle/>
          <a:p>
            <a:r>
              <a:rPr lang="da-DK" sz="3200" b="1" dirty="0" smtClean="0">
                <a:solidFill>
                  <a:schemeClr val="bg1"/>
                </a:solidFill>
              </a:rPr>
              <a:t>Status MI </a:t>
            </a:r>
            <a:endParaRPr lang="da-DK" sz="3200" dirty="0"/>
          </a:p>
        </p:txBody>
      </p:sp>
      <p:sp>
        <p:nvSpPr>
          <p:cNvPr id="6" name="Rektangel 5"/>
          <p:cNvSpPr/>
          <p:nvPr/>
        </p:nvSpPr>
        <p:spPr>
          <a:xfrm>
            <a:off x="1422568" y="5099087"/>
            <a:ext cx="2329484" cy="584775"/>
          </a:xfrm>
          <a:prstGeom prst="rect">
            <a:avLst/>
          </a:prstGeom>
        </p:spPr>
        <p:txBody>
          <a:bodyPr wrap="none">
            <a:spAutoFit/>
          </a:bodyPr>
          <a:lstStyle/>
          <a:p>
            <a:r>
              <a:rPr lang="da-DK" sz="3200" b="1" dirty="0" smtClean="0">
                <a:solidFill>
                  <a:schemeClr val="bg1"/>
                </a:solidFill>
              </a:rPr>
              <a:t>Januar 2019 </a:t>
            </a:r>
            <a:endParaRPr lang="da-DK" sz="3200" dirty="0"/>
          </a:p>
        </p:txBody>
      </p:sp>
      <p:pic>
        <p:nvPicPr>
          <p:cNvPr id="7" name="Billede 6"/>
          <p:cNvPicPr>
            <a:picLocks noChangeAspect="1"/>
          </p:cNvPicPr>
          <p:nvPr/>
        </p:nvPicPr>
        <p:blipFill>
          <a:blip r:embed="rId3"/>
          <a:stretch>
            <a:fillRect/>
          </a:stretch>
        </p:blipFill>
        <p:spPr>
          <a:xfrm>
            <a:off x="888933" y="225511"/>
            <a:ext cx="7639050" cy="647700"/>
          </a:xfrm>
          <a:prstGeom prst="rect">
            <a:avLst/>
          </a:prstGeom>
        </p:spPr>
      </p:pic>
      <p:sp>
        <p:nvSpPr>
          <p:cNvPr id="11" name="Titel 10"/>
          <p:cNvSpPr>
            <a:spLocks noGrp="1"/>
          </p:cNvSpPr>
          <p:nvPr>
            <p:ph type="title"/>
          </p:nvPr>
        </p:nvSpPr>
        <p:spPr/>
        <p:txBody>
          <a:bodyPr>
            <a:normAutofit/>
          </a:bodyPr>
          <a:lstStyle/>
          <a:p>
            <a:pPr algn="ctr"/>
            <a:r>
              <a:rPr lang="da-DK" sz="4000" b="1" dirty="0" smtClean="0"/>
              <a:t>Program – dag 2!</a:t>
            </a:r>
            <a:endParaRPr lang="da-DK" sz="4000" dirty="0"/>
          </a:p>
        </p:txBody>
      </p:sp>
      <p:sp>
        <p:nvSpPr>
          <p:cNvPr id="8" name="Pladsholder til slidenummer 7"/>
          <p:cNvSpPr>
            <a:spLocks noGrp="1"/>
          </p:cNvSpPr>
          <p:nvPr>
            <p:ph type="sldNum" sz="quarter" idx="12"/>
          </p:nvPr>
        </p:nvSpPr>
        <p:spPr/>
        <p:txBody>
          <a:bodyPr/>
          <a:lstStyle/>
          <a:p>
            <a:fld id="{90F04F26-86C9-664F-9E09-B17AF5EEAACB}" type="slidenum">
              <a:rPr lang="da-DK" smtClean="0"/>
              <a:pPr/>
              <a:t>2</a:t>
            </a:fld>
            <a:endParaRPr lang="da-DK" dirty="0"/>
          </a:p>
        </p:txBody>
      </p:sp>
      <p:sp>
        <p:nvSpPr>
          <p:cNvPr id="9" name="Tekstfelt 8"/>
          <p:cNvSpPr txBox="1"/>
          <p:nvPr/>
        </p:nvSpPr>
        <p:spPr>
          <a:xfrm>
            <a:off x="995957" y="4581524"/>
            <a:ext cx="3182706" cy="1569660"/>
          </a:xfrm>
          <a:prstGeom prst="rect">
            <a:avLst/>
          </a:prstGeom>
          <a:noFill/>
        </p:spPr>
        <p:txBody>
          <a:bodyPr wrap="square" rtlCol="0">
            <a:spAutoFit/>
          </a:bodyPr>
          <a:lstStyle/>
          <a:p>
            <a:endParaRPr lang="da-DK" sz="3200" b="1" dirty="0" smtClean="0">
              <a:solidFill>
                <a:schemeClr val="bg1"/>
              </a:solidFill>
            </a:endParaRPr>
          </a:p>
          <a:p>
            <a:r>
              <a:rPr lang="da-DK" sz="3200" b="1" dirty="0" smtClean="0">
                <a:solidFill>
                  <a:schemeClr val="bg1"/>
                </a:solidFill>
              </a:rPr>
              <a:t>Status MI</a:t>
            </a:r>
          </a:p>
          <a:p>
            <a:r>
              <a:rPr lang="da-DK" sz="3200" b="1" dirty="0" smtClean="0">
                <a:solidFill>
                  <a:schemeClr val="bg1"/>
                </a:solidFill>
              </a:rPr>
              <a:t>Januar 2019</a:t>
            </a:r>
            <a:endParaRPr lang="da-DK" sz="3200" b="1" dirty="0">
              <a:solidFill>
                <a:schemeClr val="bg1"/>
              </a:solidFill>
            </a:endParaRPr>
          </a:p>
        </p:txBody>
      </p:sp>
      <p:sp>
        <p:nvSpPr>
          <p:cNvPr id="2" name="Rektangel 1"/>
          <p:cNvSpPr/>
          <p:nvPr/>
        </p:nvSpPr>
        <p:spPr>
          <a:xfrm>
            <a:off x="3451340" y="3244334"/>
            <a:ext cx="237566" cy="369332"/>
          </a:xfrm>
          <a:prstGeom prst="rect">
            <a:avLst/>
          </a:prstGeom>
        </p:spPr>
        <p:txBody>
          <a:bodyPr wrap="none">
            <a:spAutoFit/>
          </a:bodyPr>
          <a:lstStyle/>
          <a:p>
            <a:r>
              <a:rPr lang="da-DK" b="1" dirty="0" smtClean="0">
                <a:solidFill>
                  <a:schemeClr val="bg1"/>
                </a:solidFill>
              </a:rPr>
              <a:t> </a:t>
            </a:r>
            <a:endParaRPr lang="da-DK" dirty="0"/>
          </a:p>
        </p:txBody>
      </p:sp>
      <p:sp>
        <p:nvSpPr>
          <p:cNvPr id="15" name="Tekstfelt 14"/>
          <p:cNvSpPr txBox="1"/>
          <p:nvPr/>
        </p:nvSpPr>
        <p:spPr>
          <a:xfrm>
            <a:off x="1138989" y="1690689"/>
            <a:ext cx="7388994" cy="4801314"/>
          </a:xfrm>
          <a:prstGeom prst="rect">
            <a:avLst/>
          </a:prstGeom>
          <a:noFill/>
        </p:spPr>
        <p:txBody>
          <a:bodyPr wrap="square" rtlCol="0">
            <a:spAutoFit/>
          </a:bodyPr>
          <a:lstStyle/>
          <a:p>
            <a:pPr marL="457200" indent="-457200">
              <a:buFont typeface="Wingdings" panose="05000000000000000000" pitchFamily="2" charset="2"/>
              <a:buChar char="Ø"/>
            </a:pPr>
            <a:r>
              <a:rPr lang="da-DK" sz="3200" dirty="0"/>
              <a:t>Repetition – hvad er MI </a:t>
            </a:r>
            <a:endParaRPr lang="da-DK" sz="3200" dirty="0" smtClean="0"/>
          </a:p>
          <a:p>
            <a:pPr marL="457200" indent="-457200">
              <a:buFont typeface="Wingdings" panose="05000000000000000000" pitchFamily="2" charset="2"/>
              <a:buChar char="Ø"/>
            </a:pPr>
            <a:r>
              <a:rPr lang="da-DK" sz="3200" dirty="0" smtClean="0"/>
              <a:t>Strategierne </a:t>
            </a:r>
            <a:r>
              <a:rPr lang="da-DK" sz="3200" dirty="0"/>
              <a:t>Fremkald – Giv - Fremkald og kortlægning af </a:t>
            </a:r>
            <a:r>
              <a:rPr lang="da-DK" sz="3200" dirty="0" smtClean="0"/>
              <a:t>dagsorden</a:t>
            </a:r>
          </a:p>
          <a:p>
            <a:pPr marL="457200" indent="-457200">
              <a:buFont typeface="Wingdings" panose="05000000000000000000" pitchFamily="2" charset="2"/>
              <a:buChar char="Ø"/>
            </a:pPr>
            <a:r>
              <a:rPr lang="da-DK" sz="3200" dirty="0" smtClean="0"/>
              <a:t>Forandringsudsagn </a:t>
            </a:r>
            <a:r>
              <a:rPr lang="da-DK" sz="3200" dirty="0"/>
              <a:t>vs. Status </a:t>
            </a:r>
            <a:r>
              <a:rPr lang="da-DK" sz="3200" dirty="0" smtClean="0"/>
              <a:t>quo-udsagn</a:t>
            </a:r>
          </a:p>
          <a:p>
            <a:pPr marL="457200" indent="-457200">
              <a:buFont typeface="Wingdings" panose="05000000000000000000" pitchFamily="2" charset="2"/>
              <a:buChar char="Ø"/>
            </a:pPr>
            <a:r>
              <a:rPr lang="da-DK" sz="3200" dirty="0" smtClean="0"/>
              <a:t>Frokost 11.30</a:t>
            </a:r>
          </a:p>
          <a:p>
            <a:pPr marL="457200" indent="-457200">
              <a:buFont typeface="Wingdings" panose="05000000000000000000" pitchFamily="2" charset="2"/>
              <a:buChar char="Ø"/>
            </a:pPr>
            <a:r>
              <a:rPr lang="da-DK" sz="3200" dirty="0" smtClean="0"/>
              <a:t>At </a:t>
            </a:r>
            <a:r>
              <a:rPr lang="da-DK" sz="3200" dirty="0"/>
              <a:t>håndtere </a:t>
            </a:r>
            <a:r>
              <a:rPr lang="da-DK" sz="3200" dirty="0" smtClean="0"/>
              <a:t>modstand</a:t>
            </a:r>
          </a:p>
          <a:p>
            <a:pPr marL="457200" indent="-457200">
              <a:buFont typeface="Wingdings" panose="05000000000000000000" pitchFamily="2" charset="2"/>
              <a:buChar char="Ø"/>
            </a:pPr>
            <a:r>
              <a:rPr lang="da-DK" sz="3200" dirty="0" smtClean="0"/>
              <a:t>MI </a:t>
            </a:r>
            <a:r>
              <a:rPr lang="da-DK" sz="3200" dirty="0"/>
              <a:t>og </a:t>
            </a:r>
            <a:r>
              <a:rPr lang="da-DK" sz="3200" dirty="0" smtClean="0"/>
              <a:t>praksis</a:t>
            </a:r>
          </a:p>
          <a:p>
            <a:pPr marL="457200" indent="-457200">
              <a:buFont typeface="Wingdings" panose="05000000000000000000" pitchFamily="2" charset="2"/>
              <a:buChar char="Ø"/>
            </a:pPr>
            <a:r>
              <a:rPr lang="da-DK" sz="3200" dirty="0" smtClean="0"/>
              <a:t>Inspiration </a:t>
            </a:r>
            <a:r>
              <a:rPr lang="da-DK" sz="3200" dirty="0"/>
              <a:t>til fortsat læring og udvikling</a:t>
            </a:r>
          </a:p>
          <a:p>
            <a:endParaRPr lang="da-DK" dirty="0"/>
          </a:p>
        </p:txBody>
      </p:sp>
    </p:spTree>
    <p:extLst>
      <p:ext uri="{BB962C8B-B14F-4D97-AF65-F5344CB8AC3E}">
        <p14:creationId xmlns:p14="http://schemas.microsoft.com/office/powerpoint/2010/main" val="3359779517"/>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5"/>
          <p:cNvSpPr txBox="1">
            <a:spLocks/>
          </p:cNvSpPr>
          <p:nvPr/>
        </p:nvSpPr>
        <p:spPr>
          <a:xfrm>
            <a:off x="0" y="4819650"/>
            <a:ext cx="8839200" cy="1663700"/>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da-DK" sz="2800" noProof="0" dirty="0" smtClean="0">
                <a:latin typeface="+mj-lt"/>
                <a:ea typeface="+mj-ea"/>
                <a:cs typeface="+mj-cs"/>
              </a:rPr>
              <a:t>	 </a:t>
            </a:r>
            <a:r>
              <a:rPr kumimoji="0" lang="da-DK" sz="3200" b="1" i="0" u="none" strike="noStrike" kern="1200" cap="none" spc="0" normalizeH="0" baseline="0" noProof="0" dirty="0" smtClean="0">
                <a:ln>
                  <a:noFill/>
                </a:ln>
                <a:solidFill>
                  <a:schemeClr val="bg1"/>
                </a:solidFill>
                <a:effectLst/>
                <a:uLnTx/>
                <a:uFillTx/>
                <a:latin typeface="+mj-lt"/>
                <a:ea typeface="+mj-ea"/>
                <a:cs typeface="+mj-cs"/>
              </a:rPr>
              <a:t>	</a:t>
            </a:r>
            <a:endParaRPr kumimoji="0" lang="da-DK" sz="3200" b="1" i="0" u="none" strike="noStrike" kern="1200" cap="none" spc="0" normalizeH="0" baseline="0" noProof="0" dirty="0">
              <a:ln>
                <a:noFill/>
              </a:ln>
              <a:solidFill>
                <a:schemeClr val="bg1"/>
              </a:solidFill>
              <a:effectLst/>
              <a:uLnTx/>
              <a:uFillTx/>
              <a:latin typeface="+mj-lt"/>
              <a:ea typeface="+mj-ea"/>
              <a:cs typeface="+mj-cs"/>
            </a:endParaRPr>
          </a:p>
        </p:txBody>
      </p:sp>
      <p:sp>
        <p:nvSpPr>
          <p:cNvPr id="4" name="Rektangel 3"/>
          <p:cNvSpPr/>
          <p:nvPr/>
        </p:nvSpPr>
        <p:spPr>
          <a:xfrm>
            <a:off x="1422568" y="4634984"/>
            <a:ext cx="1895262" cy="584775"/>
          </a:xfrm>
          <a:prstGeom prst="rect">
            <a:avLst/>
          </a:prstGeom>
        </p:spPr>
        <p:txBody>
          <a:bodyPr wrap="none">
            <a:spAutoFit/>
          </a:bodyPr>
          <a:lstStyle/>
          <a:p>
            <a:r>
              <a:rPr lang="da-DK" sz="3200" b="1" dirty="0" smtClean="0">
                <a:solidFill>
                  <a:schemeClr val="bg1"/>
                </a:solidFill>
              </a:rPr>
              <a:t>Status MI </a:t>
            </a:r>
            <a:endParaRPr lang="da-DK" sz="3200" dirty="0"/>
          </a:p>
        </p:txBody>
      </p:sp>
      <p:sp>
        <p:nvSpPr>
          <p:cNvPr id="6" name="Rektangel 5"/>
          <p:cNvSpPr/>
          <p:nvPr/>
        </p:nvSpPr>
        <p:spPr>
          <a:xfrm>
            <a:off x="1422568" y="5099087"/>
            <a:ext cx="2329484" cy="584775"/>
          </a:xfrm>
          <a:prstGeom prst="rect">
            <a:avLst/>
          </a:prstGeom>
        </p:spPr>
        <p:txBody>
          <a:bodyPr wrap="none">
            <a:spAutoFit/>
          </a:bodyPr>
          <a:lstStyle/>
          <a:p>
            <a:r>
              <a:rPr lang="da-DK" sz="3200" b="1" dirty="0" smtClean="0">
                <a:solidFill>
                  <a:schemeClr val="bg1"/>
                </a:solidFill>
              </a:rPr>
              <a:t>Januar 2019 </a:t>
            </a:r>
            <a:endParaRPr lang="da-DK" sz="3200" dirty="0"/>
          </a:p>
        </p:txBody>
      </p:sp>
      <p:pic>
        <p:nvPicPr>
          <p:cNvPr id="7" name="Billede 6"/>
          <p:cNvPicPr>
            <a:picLocks noChangeAspect="1"/>
          </p:cNvPicPr>
          <p:nvPr/>
        </p:nvPicPr>
        <p:blipFill>
          <a:blip r:embed="rId3"/>
          <a:stretch>
            <a:fillRect/>
          </a:stretch>
        </p:blipFill>
        <p:spPr>
          <a:xfrm>
            <a:off x="888933" y="225511"/>
            <a:ext cx="7639050" cy="647700"/>
          </a:xfrm>
          <a:prstGeom prst="rect">
            <a:avLst/>
          </a:prstGeom>
        </p:spPr>
      </p:pic>
      <p:sp>
        <p:nvSpPr>
          <p:cNvPr id="11" name="Titel 10"/>
          <p:cNvSpPr>
            <a:spLocks noGrp="1"/>
          </p:cNvSpPr>
          <p:nvPr>
            <p:ph type="title"/>
          </p:nvPr>
        </p:nvSpPr>
        <p:spPr/>
        <p:txBody>
          <a:bodyPr>
            <a:normAutofit/>
          </a:bodyPr>
          <a:lstStyle/>
          <a:p>
            <a:pPr algn="ctr"/>
            <a:r>
              <a:rPr lang="da-DK" sz="4000" b="1" dirty="0"/>
              <a:t>At bruge vigtighedsskalaen</a:t>
            </a:r>
          </a:p>
        </p:txBody>
      </p:sp>
      <p:sp>
        <p:nvSpPr>
          <p:cNvPr id="8" name="Pladsholder til slidenummer 7"/>
          <p:cNvSpPr>
            <a:spLocks noGrp="1"/>
          </p:cNvSpPr>
          <p:nvPr>
            <p:ph type="sldNum" sz="quarter" idx="12"/>
          </p:nvPr>
        </p:nvSpPr>
        <p:spPr/>
        <p:txBody>
          <a:bodyPr/>
          <a:lstStyle/>
          <a:p>
            <a:fld id="{90F04F26-86C9-664F-9E09-B17AF5EEAACB}" type="slidenum">
              <a:rPr lang="da-DK" smtClean="0"/>
              <a:pPr/>
              <a:t>20</a:t>
            </a:fld>
            <a:endParaRPr lang="da-DK" dirty="0"/>
          </a:p>
        </p:txBody>
      </p:sp>
      <p:sp>
        <p:nvSpPr>
          <p:cNvPr id="9" name="Tekstfelt 8"/>
          <p:cNvSpPr txBox="1"/>
          <p:nvPr/>
        </p:nvSpPr>
        <p:spPr>
          <a:xfrm>
            <a:off x="330200" y="5404424"/>
            <a:ext cx="8839199" cy="461665"/>
          </a:xfrm>
          <a:prstGeom prst="rect">
            <a:avLst/>
          </a:prstGeom>
          <a:noFill/>
        </p:spPr>
        <p:txBody>
          <a:bodyPr wrap="square" rtlCol="0">
            <a:spAutoFit/>
          </a:bodyPr>
          <a:lstStyle/>
          <a:p>
            <a:endParaRPr lang="da-DK" sz="2400" b="1" dirty="0"/>
          </a:p>
        </p:txBody>
      </p:sp>
      <p:sp>
        <p:nvSpPr>
          <p:cNvPr id="2" name="Rektangel 1"/>
          <p:cNvSpPr/>
          <p:nvPr/>
        </p:nvSpPr>
        <p:spPr>
          <a:xfrm>
            <a:off x="3451340" y="3244334"/>
            <a:ext cx="237566" cy="369332"/>
          </a:xfrm>
          <a:prstGeom prst="rect">
            <a:avLst/>
          </a:prstGeom>
        </p:spPr>
        <p:txBody>
          <a:bodyPr wrap="none">
            <a:spAutoFit/>
          </a:bodyPr>
          <a:lstStyle/>
          <a:p>
            <a:r>
              <a:rPr lang="da-DK" b="1" dirty="0" smtClean="0">
                <a:solidFill>
                  <a:schemeClr val="bg1"/>
                </a:solidFill>
              </a:rPr>
              <a:t> </a:t>
            </a:r>
            <a:endParaRPr lang="da-DK" dirty="0"/>
          </a:p>
        </p:txBody>
      </p:sp>
      <p:sp>
        <p:nvSpPr>
          <p:cNvPr id="15" name="Tekstfelt 14"/>
          <p:cNvSpPr txBox="1"/>
          <p:nvPr/>
        </p:nvSpPr>
        <p:spPr>
          <a:xfrm>
            <a:off x="1138989" y="1690689"/>
            <a:ext cx="7388994" cy="5386090"/>
          </a:xfrm>
          <a:prstGeom prst="rect">
            <a:avLst/>
          </a:prstGeom>
          <a:noFill/>
        </p:spPr>
        <p:txBody>
          <a:bodyPr wrap="square" rtlCol="0">
            <a:spAutoFit/>
          </a:bodyPr>
          <a:lstStyle/>
          <a:p>
            <a:r>
              <a:rPr lang="da-DK" sz="2800" dirty="0"/>
              <a:t>0 ----------------------------------------- 10</a:t>
            </a:r>
          </a:p>
          <a:p>
            <a:r>
              <a:rPr lang="da-DK" sz="2800" dirty="0"/>
              <a:t>”På en skala  fra 0 til 10, hvor 0 vil sige ’slet ikke vigtigt’, og 10 vil sige ´det allervigtigste for mig lige nu’, hvor vigtigt ville du så sige, at det er for dig at stoppe med at ryge hash?”</a:t>
            </a:r>
          </a:p>
          <a:p>
            <a:endParaRPr lang="da-DK" sz="2800" dirty="0"/>
          </a:p>
          <a:p>
            <a:pPr>
              <a:buFontTx/>
              <a:buChar char="-"/>
            </a:pPr>
            <a:r>
              <a:rPr lang="da-DK" sz="2800" dirty="0"/>
              <a:t>”Og hvordan kan det være du ligger på 6 og ikke på 2?”</a:t>
            </a:r>
          </a:p>
          <a:p>
            <a:pPr marL="109728" indent="0">
              <a:buNone/>
            </a:pPr>
            <a:endParaRPr lang="da-DK" sz="2800" dirty="0"/>
          </a:p>
          <a:p>
            <a:pPr>
              <a:buFontTx/>
              <a:buChar char="-"/>
            </a:pPr>
            <a:r>
              <a:rPr lang="da-DK" sz="2800" dirty="0"/>
              <a:t> ”Hvad skulle der til, for at du gik </a:t>
            </a:r>
          </a:p>
          <a:p>
            <a:r>
              <a:rPr lang="da-DK" sz="2800" dirty="0"/>
              <a:t>      fra 6 til fx (et højere tal)?”</a:t>
            </a:r>
          </a:p>
          <a:p>
            <a:r>
              <a:rPr lang="da-DK" sz="3600" dirty="0"/>
              <a:t>  </a:t>
            </a:r>
          </a:p>
        </p:txBody>
      </p:sp>
    </p:spTree>
    <p:extLst>
      <p:ext uri="{BB962C8B-B14F-4D97-AF65-F5344CB8AC3E}">
        <p14:creationId xmlns:p14="http://schemas.microsoft.com/office/powerpoint/2010/main" val="3534034120"/>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5"/>
          <p:cNvSpPr txBox="1">
            <a:spLocks/>
          </p:cNvSpPr>
          <p:nvPr/>
        </p:nvSpPr>
        <p:spPr>
          <a:xfrm>
            <a:off x="0" y="4819650"/>
            <a:ext cx="8839200" cy="1663700"/>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da-DK" sz="2800" noProof="0" dirty="0" smtClean="0">
                <a:latin typeface="+mj-lt"/>
                <a:ea typeface="+mj-ea"/>
                <a:cs typeface="+mj-cs"/>
              </a:rPr>
              <a:t>	 </a:t>
            </a:r>
            <a:r>
              <a:rPr kumimoji="0" lang="da-DK" sz="3200" b="1" i="0" u="none" strike="noStrike" kern="1200" cap="none" spc="0" normalizeH="0" baseline="0" noProof="0" dirty="0" smtClean="0">
                <a:ln>
                  <a:noFill/>
                </a:ln>
                <a:solidFill>
                  <a:schemeClr val="bg1"/>
                </a:solidFill>
                <a:effectLst/>
                <a:uLnTx/>
                <a:uFillTx/>
                <a:latin typeface="+mj-lt"/>
                <a:ea typeface="+mj-ea"/>
                <a:cs typeface="+mj-cs"/>
              </a:rPr>
              <a:t>	</a:t>
            </a:r>
            <a:endParaRPr kumimoji="0" lang="da-DK" sz="3200" b="1" i="0" u="none" strike="noStrike" kern="1200" cap="none" spc="0" normalizeH="0" baseline="0" noProof="0" dirty="0">
              <a:ln>
                <a:noFill/>
              </a:ln>
              <a:solidFill>
                <a:schemeClr val="bg1"/>
              </a:solidFill>
              <a:effectLst/>
              <a:uLnTx/>
              <a:uFillTx/>
              <a:latin typeface="+mj-lt"/>
              <a:ea typeface="+mj-ea"/>
              <a:cs typeface="+mj-cs"/>
            </a:endParaRPr>
          </a:p>
        </p:txBody>
      </p:sp>
      <p:sp>
        <p:nvSpPr>
          <p:cNvPr id="4" name="Rektangel 3"/>
          <p:cNvSpPr/>
          <p:nvPr/>
        </p:nvSpPr>
        <p:spPr>
          <a:xfrm>
            <a:off x="1422568" y="4634984"/>
            <a:ext cx="1895262" cy="584775"/>
          </a:xfrm>
          <a:prstGeom prst="rect">
            <a:avLst/>
          </a:prstGeom>
        </p:spPr>
        <p:txBody>
          <a:bodyPr wrap="none">
            <a:spAutoFit/>
          </a:bodyPr>
          <a:lstStyle/>
          <a:p>
            <a:r>
              <a:rPr lang="da-DK" sz="3200" b="1" dirty="0" smtClean="0">
                <a:solidFill>
                  <a:schemeClr val="bg1"/>
                </a:solidFill>
              </a:rPr>
              <a:t>Status MI </a:t>
            </a:r>
            <a:endParaRPr lang="da-DK" sz="3200" dirty="0"/>
          </a:p>
        </p:txBody>
      </p:sp>
      <p:sp>
        <p:nvSpPr>
          <p:cNvPr id="6" name="Rektangel 5"/>
          <p:cNvSpPr/>
          <p:nvPr/>
        </p:nvSpPr>
        <p:spPr>
          <a:xfrm>
            <a:off x="1422568" y="5099087"/>
            <a:ext cx="2329484" cy="584775"/>
          </a:xfrm>
          <a:prstGeom prst="rect">
            <a:avLst/>
          </a:prstGeom>
        </p:spPr>
        <p:txBody>
          <a:bodyPr wrap="none">
            <a:spAutoFit/>
          </a:bodyPr>
          <a:lstStyle/>
          <a:p>
            <a:r>
              <a:rPr lang="da-DK" sz="3200" b="1" dirty="0" smtClean="0">
                <a:solidFill>
                  <a:schemeClr val="bg1"/>
                </a:solidFill>
              </a:rPr>
              <a:t>Januar 2019 </a:t>
            </a:r>
            <a:endParaRPr lang="da-DK" sz="3200" dirty="0"/>
          </a:p>
        </p:txBody>
      </p:sp>
      <p:pic>
        <p:nvPicPr>
          <p:cNvPr id="7" name="Billede 6"/>
          <p:cNvPicPr>
            <a:picLocks noChangeAspect="1"/>
          </p:cNvPicPr>
          <p:nvPr/>
        </p:nvPicPr>
        <p:blipFill>
          <a:blip r:embed="rId3"/>
          <a:stretch>
            <a:fillRect/>
          </a:stretch>
        </p:blipFill>
        <p:spPr>
          <a:xfrm>
            <a:off x="888933" y="225511"/>
            <a:ext cx="7639050" cy="647700"/>
          </a:xfrm>
          <a:prstGeom prst="rect">
            <a:avLst/>
          </a:prstGeom>
        </p:spPr>
      </p:pic>
      <p:sp>
        <p:nvSpPr>
          <p:cNvPr id="11" name="Titel 10"/>
          <p:cNvSpPr>
            <a:spLocks noGrp="1"/>
          </p:cNvSpPr>
          <p:nvPr>
            <p:ph type="title"/>
          </p:nvPr>
        </p:nvSpPr>
        <p:spPr/>
        <p:txBody>
          <a:bodyPr>
            <a:normAutofit/>
          </a:bodyPr>
          <a:lstStyle/>
          <a:p>
            <a:pPr algn="ctr"/>
            <a:r>
              <a:rPr lang="da-DK" sz="4000" b="1" dirty="0"/>
              <a:t>Skala for tro på forandring</a:t>
            </a:r>
          </a:p>
        </p:txBody>
      </p:sp>
      <p:sp>
        <p:nvSpPr>
          <p:cNvPr id="8" name="Pladsholder til slidenummer 7"/>
          <p:cNvSpPr>
            <a:spLocks noGrp="1"/>
          </p:cNvSpPr>
          <p:nvPr>
            <p:ph type="sldNum" sz="quarter" idx="12"/>
          </p:nvPr>
        </p:nvSpPr>
        <p:spPr/>
        <p:txBody>
          <a:bodyPr/>
          <a:lstStyle/>
          <a:p>
            <a:fld id="{90F04F26-86C9-664F-9E09-B17AF5EEAACB}" type="slidenum">
              <a:rPr lang="da-DK" smtClean="0"/>
              <a:pPr/>
              <a:t>21</a:t>
            </a:fld>
            <a:endParaRPr lang="da-DK" dirty="0"/>
          </a:p>
        </p:txBody>
      </p:sp>
      <p:sp>
        <p:nvSpPr>
          <p:cNvPr id="9" name="Tekstfelt 8"/>
          <p:cNvSpPr txBox="1"/>
          <p:nvPr/>
        </p:nvSpPr>
        <p:spPr>
          <a:xfrm>
            <a:off x="330200" y="5404424"/>
            <a:ext cx="8839199" cy="461665"/>
          </a:xfrm>
          <a:prstGeom prst="rect">
            <a:avLst/>
          </a:prstGeom>
          <a:noFill/>
        </p:spPr>
        <p:txBody>
          <a:bodyPr wrap="square" rtlCol="0">
            <a:spAutoFit/>
          </a:bodyPr>
          <a:lstStyle/>
          <a:p>
            <a:endParaRPr lang="da-DK" sz="2400" b="1" dirty="0"/>
          </a:p>
        </p:txBody>
      </p:sp>
      <p:sp>
        <p:nvSpPr>
          <p:cNvPr id="2" name="Rektangel 1"/>
          <p:cNvSpPr/>
          <p:nvPr/>
        </p:nvSpPr>
        <p:spPr>
          <a:xfrm>
            <a:off x="3451340" y="3244334"/>
            <a:ext cx="237566" cy="369332"/>
          </a:xfrm>
          <a:prstGeom prst="rect">
            <a:avLst/>
          </a:prstGeom>
        </p:spPr>
        <p:txBody>
          <a:bodyPr wrap="none">
            <a:spAutoFit/>
          </a:bodyPr>
          <a:lstStyle/>
          <a:p>
            <a:r>
              <a:rPr lang="da-DK" b="1" dirty="0" smtClean="0">
                <a:solidFill>
                  <a:schemeClr val="bg1"/>
                </a:solidFill>
              </a:rPr>
              <a:t> </a:t>
            </a:r>
            <a:endParaRPr lang="da-DK" dirty="0"/>
          </a:p>
        </p:txBody>
      </p:sp>
      <p:sp>
        <p:nvSpPr>
          <p:cNvPr id="15" name="Tekstfelt 14"/>
          <p:cNvSpPr txBox="1"/>
          <p:nvPr/>
        </p:nvSpPr>
        <p:spPr>
          <a:xfrm>
            <a:off x="1138989" y="1690689"/>
            <a:ext cx="7388994" cy="5386090"/>
          </a:xfrm>
          <a:prstGeom prst="rect">
            <a:avLst/>
          </a:prstGeom>
          <a:noFill/>
        </p:spPr>
        <p:txBody>
          <a:bodyPr wrap="square" rtlCol="0">
            <a:spAutoFit/>
          </a:bodyPr>
          <a:lstStyle/>
          <a:p>
            <a:r>
              <a:rPr lang="da-DK" sz="2800" dirty="0"/>
              <a:t>0 ------------------------------------ 10</a:t>
            </a:r>
          </a:p>
          <a:p>
            <a:r>
              <a:rPr lang="da-DK" sz="2800" dirty="0"/>
              <a:t>”På en skala fra 0 til 10, hvor 0 er, at du slet ikke tror på det, og 10 er, at du tror ekstremt meget på det, hvor </a:t>
            </a:r>
            <a:r>
              <a:rPr lang="da-DK" sz="2800" dirty="0" err="1"/>
              <a:t>overbevidst</a:t>
            </a:r>
            <a:r>
              <a:rPr lang="da-DK" sz="2800" dirty="0"/>
              <a:t> er du om, at du kan gøre det?</a:t>
            </a:r>
          </a:p>
          <a:p>
            <a:pPr marL="109728" indent="0">
              <a:buNone/>
            </a:pPr>
            <a:endParaRPr lang="da-DK" sz="2800" dirty="0"/>
          </a:p>
          <a:p>
            <a:pPr>
              <a:buFontTx/>
              <a:buChar char="-"/>
            </a:pPr>
            <a:r>
              <a:rPr lang="da-DK" sz="2800" dirty="0"/>
              <a:t>”Hvordan kan det være, at du ligger på 2 og ikke på 0?</a:t>
            </a:r>
          </a:p>
          <a:p>
            <a:pPr marL="109728" indent="0">
              <a:buNone/>
            </a:pPr>
            <a:endParaRPr lang="da-DK" sz="2800" dirty="0"/>
          </a:p>
          <a:p>
            <a:pPr>
              <a:buFontTx/>
              <a:buChar char="-"/>
            </a:pPr>
            <a:r>
              <a:rPr lang="da-DK" sz="2800" dirty="0"/>
              <a:t>”Hvordan kunne jeg hjælpe dig med at gå fra 2 til 5” </a:t>
            </a:r>
          </a:p>
          <a:p>
            <a:r>
              <a:rPr lang="da-DK" sz="3600" dirty="0" smtClean="0"/>
              <a:t>  </a:t>
            </a:r>
            <a:endParaRPr lang="da-DK" sz="3600" dirty="0"/>
          </a:p>
        </p:txBody>
      </p:sp>
    </p:spTree>
    <p:extLst>
      <p:ext uri="{BB962C8B-B14F-4D97-AF65-F5344CB8AC3E}">
        <p14:creationId xmlns:p14="http://schemas.microsoft.com/office/powerpoint/2010/main" val="1394919699"/>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5"/>
          <p:cNvSpPr txBox="1">
            <a:spLocks/>
          </p:cNvSpPr>
          <p:nvPr/>
        </p:nvSpPr>
        <p:spPr>
          <a:xfrm>
            <a:off x="0" y="4819650"/>
            <a:ext cx="8839200" cy="1663700"/>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da-DK" sz="2800" noProof="0" dirty="0" smtClean="0">
                <a:latin typeface="+mj-lt"/>
                <a:ea typeface="+mj-ea"/>
                <a:cs typeface="+mj-cs"/>
              </a:rPr>
              <a:t>	 </a:t>
            </a:r>
            <a:r>
              <a:rPr kumimoji="0" lang="da-DK" sz="3200" b="1" i="0" u="none" strike="noStrike" kern="1200" cap="none" spc="0" normalizeH="0" baseline="0" noProof="0" dirty="0" smtClean="0">
                <a:ln>
                  <a:noFill/>
                </a:ln>
                <a:solidFill>
                  <a:schemeClr val="bg1"/>
                </a:solidFill>
                <a:effectLst/>
                <a:uLnTx/>
                <a:uFillTx/>
                <a:latin typeface="+mj-lt"/>
                <a:ea typeface="+mj-ea"/>
                <a:cs typeface="+mj-cs"/>
              </a:rPr>
              <a:t>	</a:t>
            </a:r>
            <a:endParaRPr kumimoji="0" lang="da-DK" sz="3200" b="1" i="0" u="none" strike="noStrike" kern="1200" cap="none" spc="0" normalizeH="0" baseline="0" noProof="0" dirty="0">
              <a:ln>
                <a:noFill/>
              </a:ln>
              <a:solidFill>
                <a:schemeClr val="bg1"/>
              </a:solidFill>
              <a:effectLst/>
              <a:uLnTx/>
              <a:uFillTx/>
              <a:latin typeface="+mj-lt"/>
              <a:ea typeface="+mj-ea"/>
              <a:cs typeface="+mj-cs"/>
            </a:endParaRPr>
          </a:p>
        </p:txBody>
      </p:sp>
      <p:sp>
        <p:nvSpPr>
          <p:cNvPr id="4" name="Rektangel 3"/>
          <p:cNvSpPr/>
          <p:nvPr/>
        </p:nvSpPr>
        <p:spPr>
          <a:xfrm>
            <a:off x="1422568" y="4634984"/>
            <a:ext cx="1895262" cy="584775"/>
          </a:xfrm>
          <a:prstGeom prst="rect">
            <a:avLst/>
          </a:prstGeom>
        </p:spPr>
        <p:txBody>
          <a:bodyPr wrap="none">
            <a:spAutoFit/>
          </a:bodyPr>
          <a:lstStyle/>
          <a:p>
            <a:r>
              <a:rPr lang="da-DK" sz="3200" b="1" dirty="0" smtClean="0">
                <a:solidFill>
                  <a:schemeClr val="bg1"/>
                </a:solidFill>
              </a:rPr>
              <a:t>Status MI </a:t>
            </a:r>
            <a:endParaRPr lang="da-DK" sz="3200" dirty="0"/>
          </a:p>
        </p:txBody>
      </p:sp>
      <p:sp>
        <p:nvSpPr>
          <p:cNvPr id="6" name="Rektangel 5"/>
          <p:cNvSpPr/>
          <p:nvPr/>
        </p:nvSpPr>
        <p:spPr>
          <a:xfrm>
            <a:off x="1422568" y="5099087"/>
            <a:ext cx="2329484" cy="584775"/>
          </a:xfrm>
          <a:prstGeom prst="rect">
            <a:avLst/>
          </a:prstGeom>
        </p:spPr>
        <p:txBody>
          <a:bodyPr wrap="none">
            <a:spAutoFit/>
          </a:bodyPr>
          <a:lstStyle/>
          <a:p>
            <a:r>
              <a:rPr lang="da-DK" sz="3200" b="1" dirty="0" smtClean="0">
                <a:solidFill>
                  <a:schemeClr val="bg1"/>
                </a:solidFill>
              </a:rPr>
              <a:t>Januar 2019 </a:t>
            </a:r>
            <a:endParaRPr lang="da-DK" sz="3200" dirty="0"/>
          </a:p>
        </p:txBody>
      </p:sp>
      <p:pic>
        <p:nvPicPr>
          <p:cNvPr id="7" name="Billede 6"/>
          <p:cNvPicPr>
            <a:picLocks noChangeAspect="1"/>
          </p:cNvPicPr>
          <p:nvPr/>
        </p:nvPicPr>
        <p:blipFill>
          <a:blip r:embed="rId3"/>
          <a:stretch>
            <a:fillRect/>
          </a:stretch>
        </p:blipFill>
        <p:spPr>
          <a:xfrm>
            <a:off x="888933" y="225511"/>
            <a:ext cx="7639050" cy="647700"/>
          </a:xfrm>
          <a:prstGeom prst="rect">
            <a:avLst/>
          </a:prstGeom>
        </p:spPr>
      </p:pic>
      <p:sp>
        <p:nvSpPr>
          <p:cNvPr id="11" name="Titel 10"/>
          <p:cNvSpPr>
            <a:spLocks noGrp="1"/>
          </p:cNvSpPr>
          <p:nvPr>
            <p:ph type="title"/>
          </p:nvPr>
        </p:nvSpPr>
        <p:spPr/>
        <p:txBody>
          <a:bodyPr>
            <a:normAutofit/>
          </a:bodyPr>
          <a:lstStyle/>
          <a:p>
            <a:pPr algn="ctr"/>
            <a:r>
              <a:rPr lang="da-DK" sz="4000" b="1" dirty="0"/>
              <a:t>Øvelse: Vigtighed og tiltro</a:t>
            </a:r>
          </a:p>
        </p:txBody>
      </p:sp>
      <p:sp>
        <p:nvSpPr>
          <p:cNvPr id="8" name="Pladsholder til slidenummer 7"/>
          <p:cNvSpPr>
            <a:spLocks noGrp="1"/>
          </p:cNvSpPr>
          <p:nvPr>
            <p:ph type="sldNum" sz="quarter" idx="12"/>
          </p:nvPr>
        </p:nvSpPr>
        <p:spPr/>
        <p:txBody>
          <a:bodyPr/>
          <a:lstStyle/>
          <a:p>
            <a:fld id="{90F04F26-86C9-664F-9E09-B17AF5EEAACB}" type="slidenum">
              <a:rPr lang="da-DK" smtClean="0"/>
              <a:pPr/>
              <a:t>22</a:t>
            </a:fld>
            <a:endParaRPr lang="da-DK" dirty="0"/>
          </a:p>
        </p:txBody>
      </p:sp>
      <p:sp>
        <p:nvSpPr>
          <p:cNvPr id="9" name="Tekstfelt 8"/>
          <p:cNvSpPr txBox="1"/>
          <p:nvPr/>
        </p:nvSpPr>
        <p:spPr>
          <a:xfrm>
            <a:off x="330200" y="5404424"/>
            <a:ext cx="8839199" cy="461665"/>
          </a:xfrm>
          <a:prstGeom prst="rect">
            <a:avLst/>
          </a:prstGeom>
          <a:noFill/>
        </p:spPr>
        <p:txBody>
          <a:bodyPr wrap="square" rtlCol="0">
            <a:spAutoFit/>
          </a:bodyPr>
          <a:lstStyle/>
          <a:p>
            <a:endParaRPr lang="da-DK" sz="2400" b="1" dirty="0"/>
          </a:p>
        </p:txBody>
      </p:sp>
      <p:sp>
        <p:nvSpPr>
          <p:cNvPr id="2" name="Rektangel 1"/>
          <p:cNvSpPr/>
          <p:nvPr/>
        </p:nvSpPr>
        <p:spPr>
          <a:xfrm>
            <a:off x="3451340" y="3244334"/>
            <a:ext cx="237566" cy="369332"/>
          </a:xfrm>
          <a:prstGeom prst="rect">
            <a:avLst/>
          </a:prstGeom>
        </p:spPr>
        <p:txBody>
          <a:bodyPr wrap="none">
            <a:spAutoFit/>
          </a:bodyPr>
          <a:lstStyle/>
          <a:p>
            <a:r>
              <a:rPr lang="da-DK" b="1" dirty="0" smtClean="0">
                <a:solidFill>
                  <a:schemeClr val="bg1"/>
                </a:solidFill>
              </a:rPr>
              <a:t> </a:t>
            </a:r>
            <a:endParaRPr lang="da-DK" dirty="0"/>
          </a:p>
        </p:txBody>
      </p:sp>
      <p:sp>
        <p:nvSpPr>
          <p:cNvPr id="15" name="Tekstfelt 14"/>
          <p:cNvSpPr txBox="1"/>
          <p:nvPr/>
        </p:nvSpPr>
        <p:spPr>
          <a:xfrm>
            <a:off x="1138989" y="1690689"/>
            <a:ext cx="7388994" cy="4093428"/>
          </a:xfrm>
          <a:prstGeom prst="rect">
            <a:avLst/>
          </a:prstGeom>
          <a:noFill/>
        </p:spPr>
        <p:txBody>
          <a:bodyPr wrap="square" rtlCol="0">
            <a:spAutoFit/>
          </a:bodyPr>
          <a:lstStyle/>
          <a:p>
            <a:pPr marL="457200" indent="-457200">
              <a:buFont typeface="Wingdings" panose="05000000000000000000" pitchFamily="2" charset="2"/>
              <a:buChar char="Ø"/>
            </a:pPr>
            <a:r>
              <a:rPr lang="da-DK" sz="2800" dirty="0"/>
              <a:t>To går sammen - en borger og en rådgiver</a:t>
            </a:r>
          </a:p>
          <a:p>
            <a:pPr marL="457200" indent="-457200">
              <a:buFont typeface="Wingdings" panose="05000000000000000000" pitchFamily="2" charset="2"/>
              <a:buChar char="Ø"/>
            </a:pPr>
            <a:r>
              <a:rPr lang="da-DK" sz="2800" dirty="0"/>
              <a:t>Anvend en borger i overvejelsesfasen</a:t>
            </a:r>
          </a:p>
          <a:p>
            <a:pPr marL="457200" indent="-457200">
              <a:buFont typeface="Wingdings" panose="05000000000000000000" pitchFamily="2" charset="2"/>
              <a:buChar char="Ø"/>
            </a:pPr>
            <a:r>
              <a:rPr lang="da-DK" sz="2800" dirty="0"/>
              <a:t>Emne: At stoppe med at drikke/ryge, at søge job, starte på fritidsaktivitet</a:t>
            </a:r>
          </a:p>
          <a:p>
            <a:pPr marL="457200" indent="-457200">
              <a:buFont typeface="Wingdings" panose="05000000000000000000" pitchFamily="2" charset="2"/>
              <a:buChar char="Ø"/>
            </a:pPr>
            <a:r>
              <a:rPr lang="da-DK" sz="2800" dirty="0"/>
              <a:t>Træn skalaspørgsmål, spørg både op og ned på skalaen</a:t>
            </a:r>
          </a:p>
          <a:p>
            <a:pPr marL="457200" indent="-457200">
              <a:buFont typeface="Wingdings" panose="05000000000000000000" pitchFamily="2" charset="2"/>
              <a:buChar char="Ø"/>
            </a:pPr>
            <a:r>
              <a:rPr lang="da-DK" sz="2800" dirty="0"/>
              <a:t>Skift roller efter 10 minutter</a:t>
            </a:r>
          </a:p>
          <a:p>
            <a:pPr marL="457200" indent="-457200">
              <a:buFont typeface="Wingdings" panose="05000000000000000000" pitchFamily="2" charset="2"/>
              <a:buChar char="Ø"/>
            </a:pPr>
            <a:r>
              <a:rPr lang="da-DK" sz="2800" dirty="0"/>
              <a:t>Tidsramme: 20 minutter </a:t>
            </a:r>
          </a:p>
          <a:p>
            <a:r>
              <a:rPr lang="da-DK" sz="3600" dirty="0" smtClean="0"/>
              <a:t>  </a:t>
            </a:r>
            <a:endParaRPr lang="da-DK" sz="3600" dirty="0"/>
          </a:p>
        </p:txBody>
      </p:sp>
    </p:spTree>
    <p:extLst>
      <p:ext uri="{BB962C8B-B14F-4D97-AF65-F5344CB8AC3E}">
        <p14:creationId xmlns:p14="http://schemas.microsoft.com/office/powerpoint/2010/main" val="2283460828"/>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5"/>
          <p:cNvSpPr txBox="1">
            <a:spLocks/>
          </p:cNvSpPr>
          <p:nvPr/>
        </p:nvSpPr>
        <p:spPr>
          <a:xfrm>
            <a:off x="0" y="4819650"/>
            <a:ext cx="8839200" cy="1663700"/>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da-DK" sz="2800" noProof="0" dirty="0" smtClean="0">
                <a:latin typeface="+mj-lt"/>
                <a:ea typeface="+mj-ea"/>
                <a:cs typeface="+mj-cs"/>
              </a:rPr>
              <a:t>	 </a:t>
            </a:r>
            <a:r>
              <a:rPr kumimoji="0" lang="da-DK" sz="3200" b="1" i="0" u="none" strike="noStrike" kern="1200" cap="none" spc="0" normalizeH="0" baseline="0" noProof="0" dirty="0" smtClean="0">
                <a:ln>
                  <a:noFill/>
                </a:ln>
                <a:solidFill>
                  <a:schemeClr val="bg1"/>
                </a:solidFill>
                <a:effectLst/>
                <a:uLnTx/>
                <a:uFillTx/>
                <a:latin typeface="+mj-lt"/>
                <a:ea typeface="+mj-ea"/>
                <a:cs typeface="+mj-cs"/>
              </a:rPr>
              <a:t>	</a:t>
            </a:r>
            <a:endParaRPr kumimoji="0" lang="da-DK" sz="3200" b="1" i="0" u="none" strike="noStrike" kern="1200" cap="none" spc="0" normalizeH="0" baseline="0" noProof="0" dirty="0">
              <a:ln>
                <a:noFill/>
              </a:ln>
              <a:solidFill>
                <a:schemeClr val="bg1"/>
              </a:solidFill>
              <a:effectLst/>
              <a:uLnTx/>
              <a:uFillTx/>
              <a:latin typeface="+mj-lt"/>
              <a:ea typeface="+mj-ea"/>
              <a:cs typeface="+mj-cs"/>
            </a:endParaRPr>
          </a:p>
        </p:txBody>
      </p:sp>
      <p:sp>
        <p:nvSpPr>
          <p:cNvPr id="4" name="Rektangel 3"/>
          <p:cNvSpPr/>
          <p:nvPr/>
        </p:nvSpPr>
        <p:spPr>
          <a:xfrm>
            <a:off x="1422568" y="4634984"/>
            <a:ext cx="1895262" cy="584775"/>
          </a:xfrm>
          <a:prstGeom prst="rect">
            <a:avLst/>
          </a:prstGeom>
        </p:spPr>
        <p:txBody>
          <a:bodyPr wrap="none">
            <a:spAutoFit/>
          </a:bodyPr>
          <a:lstStyle/>
          <a:p>
            <a:r>
              <a:rPr lang="da-DK" sz="3200" b="1" dirty="0" smtClean="0">
                <a:solidFill>
                  <a:schemeClr val="bg1"/>
                </a:solidFill>
              </a:rPr>
              <a:t>Status MI </a:t>
            </a:r>
            <a:endParaRPr lang="da-DK" sz="3200" dirty="0"/>
          </a:p>
        </p:txBody>
      </p:sp>
      <p:sp>
        <p:nvSpPr>
          <p:cNvPr id="6" name="Rektangel 5"/>
          <p:cNvSpPr/>
          <p:nvPr/>
        </p:nvSpPr>
        <p:spPr>
          <a:xfrm>
            <a:off x="1422568" y="5099087"/>
            <a:ext cx="2329484" cy="584775"/>
          </a:xfrm>
          <a:prstGeom prst="rect">
            <a:avLst/>
          </a:prstGeom>
        </p:spPr>
        <p:txBody>
          <a:bodyPr wrap="none">
            <a:spAutoFit/>
          </a:bodyPr>
          <a:lstStyle/>
          <a:p>
            <a:r>
              <a:rPr lang="da-DK" sz="3200" b="1" dirty="0" smtClean="0">
                <a:solidFill>
                  <a:schemeClr val="bg1"/>
                </a:solidFill>
              </a:rPr>
              <a:t>Januar 2019 </a:t>
            </a:r>
            <a:endParaRPr lang="da-DK" sz="3200" dirty="0"/>
          </a:p>
        </p:txBody>
      </p:sp>
      <p:pic>
        <p:nvPicPr>
          <p:cNvPr id="7" name="Billede 6"/>
          <p:cNvPicPr>
            <a:picLocks noChangeAspect="1"/>
          </p:cNvPicPr>
          <p:nvPr/>
        </p:nvPicPr>
        <p:blipFill>
          <a:blip r:embed="rId3"/>
          <a:stretch>
            <a:fillRect/>
          </a:stretch>
        </p:blipFill>
        <p:spPr>
          <a:xfrm>
            <a:off x="888933" y="225511"/>
            <a:ext cx="7639050" cy="647700"/>
          </a:xfrm>
          <a:prstGeom prst="rect">
            <a:avLst/>
          </a:prstGeom>
        </p:spPr>
      </p:pic>
      <p:sp>
        <p:nvSpPr>
          <p:cNvPr id="11" name="Titel 10"/>
          <p:cNvSpPr>
            <a:spLocks noGrp="1"/>
          </p:cNvSpPr>
          <p:nvPr>
            <p:ph type="title"/>
          </p:nvPr>
        </p:nvSpPr>
        <p:spPr/>
        <p:txBody>
          <a:bodyPr>
            <a:normAutofit/>
          </a:bodyPr>
          <a:lstStyle/>
          <a:p>
            <a:pPr algn="ctr"/>
            <a:r>
              <a:rPr lang="da-DK" sz="4000" b="1" dirty="0"/>
              <a:t>Respons på forandringsudsagn</a:t>
            </a:r>
          </a:p>
        </p:txBody>
      </p:sp>
      <p:sp>
        <p:nvSpPr>
          <p:cNvPr id="8" name="Pladsholder til slidenummer 7"/>
          <p:cNvSpPr>
            <a:spLocks noGrp="1"/>
          </p:cNvSpPr>
          <p:nvPr>
            <p:ph type="sldNum" sz="quarter" idx="12"/>
          </p:nvPr>
        </p:nvSpPr>
        <p:spPr/>
        <p:txBody>
          <a:bodyPr/>
          <a:lstStyle/>
          <a:p>
            <a:fld id="{90F04F26-86C9-664F-9E09-B17AF5EEAACB}" type="slidenum">
              <a:rPr lang="da-DK" smtClean="0"/>
              <a:pPr/>
              <a:t>23</a:t>
            </a:fld>
            <a:endParaRPr lang="da-DK" dirty="0"/>
          </a:p>
        </p:txBody>
      </p:sp>
      <p:sp>
        <p:nvSpPr>
          <p:cNvPr id="9" name="Tekstfelt 8"/>
          <p:cNvSpPr txBox="1"/>
          <p:nvPr/>
        </p:nvSpPr>
        <p:spPr>
          <a:xfrm>
            <a:off x="330200" y="5404424"/>
            <a:ext cx="8839199" cy="461665"/>
          </a:xfrm>
          <a:prstGeom prst="rect">
            <a:avLst/>
          </a:prstGeom>
          <a:noFill/>
        </p:spPr>
        <p:txBody>
          <a:bodyPr wrap="square" rtlCol="0">
            <a:spAutoFit/>
          </a:bodyPr>
          <a:lstStyle/>
          <a:p>
            <a:endParaRPr lang="da-DK" sz="2400" b="1" dirty="0"/>
          </a:p>
        </p:txBody>
      </p:sp>
      <p:sp>
        <p:nvSpPr>
          <p:cNvPr id="2" name="Rektangel 1"/>
          <p:cNvSpPr/>
          <p:nvPr/>
        </p:nvSpPr>
        <p:spPr>
          <a:xfrm>
            <a:off x="3451340" y="3244334"/>
            <a:ext cx="237566" cy="369332"/>
          </a:xfrm>
          <a:prstGeom prst="rect">
            <a:avLst/>
          </a:prstGeom>
        </p:spPr>
        <p:txBody>
          <a:bodyPr wrap="none">
            <a:spAutoFit/>
          </a:bodyPr>
          <a:lstStyle/>
          <a:p>
            <a:r>
              <a:rPr lang="da-DK" b="1" dirty="0" smtClean="0">
                <a:solidFill>
                  <a:schemeClr val="bg1"/>
                </a:solidFill>
              </a:rPr>
              <a:t> </a:t>
            </a:r>
            <a:endParaRPr lang="da-DK" dirty="0"/>
          </a:p>
        </p:txBody>
      </p:sp>
      <p:sp>
        <p:nvSpPr>
          <p:cNvPr id="15" name="Tekstfelt 14"/>
          <p:cNvSpPr txBox="1"/>
          <p:nvPr/>
        </p:nvSpPr>
        <p:spPr>
          <a:xfrm>
            <a:off x="1138989" y="1690689"/>
            <a:ext cx="7388994" cy="5570756"/>
          </a:xfrm>
          <a:prstGeom prst="rect">
            <a:avLst/>
          </a:prstGeom>
          <a:noFill/>
        </p:spPr>
        <p:txBody>
          <a:bodyPr wrap="square" rtlCol="0">
            <a:spAutoFit/>
          </a:bodyPr>
          <a:lstStyle/>
          <a:p>
            <a:r>
              <a:rPr lang="da-DK" sz="3200" dirty="0"/>
              <a:t>Brug her </a:t>
            </a:r>
            <a:r>
              <a:rPr lang="da-DK" sz="3200" b="1" dirty="0"/>
              <a:t>ÅBRO</a:t>
            </a:r>
            <a:r>
              <a:rPr lang="da-DK" sz="3200" dirty="0"/>
              <a:t>:</a:t>
            </a:r>
          </a:p>
          <a:p>
            <a:r>
              <a:rPr lang="da-DK" sz="3200" dirty="0"/>
              <a:t>Åbne spørgsmål: Be borgeren om at uddybe, give flere detaljer, kan du fortælle mere om det, på hvilken måde, giv eksempler </a:t>
            </a:r>
          </a:p>
          <a:p>
            <a:r>
              <a:rPr lang="da-DK" sz="3200" dirty="0"/>
              <a:t>Bekræft: Kommenter positivt på personens udsagn</a:t>
            </a:r>
          </a:p>
          <a:p>
            <a:r>
              <a:rPr lang="da-DK" sz="3200" dirty="0"/>
              <a:t>Reflekter: Simple/komplekse refleksioner</a:t>
            </a:r>
          </a:p>
          <a:p>
            <a:r>
              <a:rPr lang="da-DK" sz="3200" dirty="0"/>
              <a:t>Opsummer: Saml en buket af forandringsudsagn</a:t>
            </a:r>
          </a:p>
          <a:p>
            <a:r>
              <a:rPr lang="da-DK" sz="3600" dirty="0" smtClean="0"/>
              <a:t>  </a:t>
            </a:r>
            <a:endParaRPr lang="da-DK" sz="3600" dirty="0"/>
          </a:p>
        </p:txBody>
      </p:sp>
    </p:spTree>
    <p:extLst>
      <p:ext uri="{BB962C8B-B14F-4D97-AF65-F5344CB8AC3E}">
        <p14:creationId xmlns:p14="http://schemas.microsoft.com/office/powerpoint/2010/main" val="2221208923"/>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5"/>
          <p:cNvSpPr txBox="1">
            <a:spLocks/>
          </p:cNvSpPr>
          <p:nvPr/>
        </p:nvSpPr>
        <p:spPr>
          <a:xfrm>
            <a:off x="0" y="4819650"/>
            <a:ext cx="8839200" cy="1663700"/>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da-DK" sz="2800" noProof="0" dirty="0" smtClean="0">
                <a:latin typeface="+mj-lt"/>
                <a:ea typeface="+mj-ea"/>
                <a:cs typeface="+mj-cs"/>
              </a:rPr>
              <a:t>	 </a:t>
            </a:r>
            <a:r>
              <a:rPr kumimoji="0" lang="da-DK" sz="3200" b="1" i="0" u="none" strike="noStrike" kern="1200" cap="none" spc="0" normalizeH="0" baseline="0" noProof="0" dirty="0" smtClean="0">
                <a:ln>
                  <a:noFill/>
                </a:ln>
                <a:solidFill>
                  <a:schemeClr val="bg1"/>
                </a:solidFill>
                <a:effectLst/>
                <a:uLnTx/>
                <a:uFillTx/>
                <a:latin typeface="+mj-lt"/>
                <a:ea typeface="+mj-ea"/>
                <a:cs typeface="+mj-cs"/>
              </a:rPr>
              <a:t>	</a:t>
            </a:r>
            <a:endParaRPr kumimoji="0" lang="da-DK" sz="3200" b="1" i="0" u="none" strike="noStrike" kern="1200" cap="none" spc="0" normalizeH="0" baseline="0" noProof="0" dirty="0">
              <a:ln>
                <a:noFill/>
              </a:ln>
              <a:solidFill>
                <a:schemeClr val="bg1"/>
              </a:solidFill>
              <a:effectLst/>
              <a:uLnTx/>
              <a:uFillTx/>
              <a:latin typeface="+mj-lt"/>
              <a:ea typeface="+mj-ea"/>
              <a:cs typeface="+mj-cs"/>
            </a:endParaRPr>
          </a:p>
        </p:txBody>
      </p:sp>
      <p:sp>
        <p:nvSpPr>
          <p:cNvPr id="4" name="Rektangel 3"/>
          <p:cNvSpPr/>
          <p:nvPr/>
        </p:nvSpPr>
        <p:spPr>
          <a:xfrm>
            <a:off x="1422568" y="4634984"/>
            <a:ext cx="1895262" cy="584775"/>
          </a:xfrm>
          <a:prstGeom prst="rect">
            <a:avLst/>
          </a:prstGeom>
        </p:spPr>
        <p:txBody>
          <a:bodyPr wrap="none">
            <a:spAutoFit/>
          </a:bodyPr>
          <a:lstStyle/>
          <a:p>
            <a:r>
              <a:rPr lang="da-DK" sz="3200" b="1" dirty="0" smtClean="0">
                <a:solidFill>
                  <a:schemeClr val="bg1"/>
                </a:solidFill>
              </a:rPr>
              <a:t>Status MI </a:t>
            </a:r>
            <a:endParaRPr lang="da-DK" sz="3200" dirty="0"/>
          </a:p>
        </p:txBody>
      </p:sp>
      <p:sp>
        <p:nvSpPr>
          <p:cNvPr id="6" name="Rektangel 5"/>
          <p:cNvSpPr/>
          <p:nvPr/>
        </p:nvSpPr>
        <p:spPr>
          <a:xfrm>
            <a:off x="1422568" y="5099087"/>
            <a:ext cx="2329484" cy="584775"/>
          </a:xfrm>
          <a:prstGeom prst="rect">
            <a:avLst/>
          </a:prstGeom>
        </p:spPr>
        <p:txBody>
          <a:bodyPr wrap="none">
            <a:spAutoFit/>
          </a:bodyPr>
          <a:lstStyle/>
          <a:p>
            <a:r>
              <a:rPr lang="da-DK" sz="3200" b="1" dirty="0" smtClean="0">
                <a:solidFill>
                  <a:schemeClr val="bg1"/>
                </a:solidFill>
              </a:rPr>
              <a:t>Januar 2019 </a:t>
            </a:r>
            <a:endParaRPr lang="da-DK" sz="3200" dirty="0"/>
          </a:p>
        </p:txBody>
      </p:sp>
      <p:pic>
        <p:nvPicPr>
          <p:cNvPr id="7" name="Billede 6"/>
          <p:cNvPicPr>
            <a:picLocks noChangeAspect="1"/>
          </p:cNvPicPr>
          <p:nvPr/>
        </p:nvPicPr>
        <p:blipFill>
          <a:blip r:embed="rId3"/>
          <a:stretch>
            <a:fillRect/>
          </a:stretch>
        </p:blipFill>
        <p:spPr>
          <a:xfrm>
            <a:off x="888933" y="225511"/>
            <a:ext cx="7639050" cy="647700"/>
          </a:xfrm>
          <a:prstGeom prst="rect">
            <a:avLst/>
          </a:prstGeom>
        </p:spPr>
      </p:pic>
      <p:sp>
        <p:nvSpPr>
          <p:cNvPr id="11" name="Titel 10"/>
          <p:cNvSpPr>
            <a:spLocks noGrp="1"/>
          </p:cNvSpPr>
          <p:nvPr>
            <p:ph type="title"/>
          </p:nvPr>
        </p:nvSpPr>
        <p:spPr/>
        <p:txBody>
          <a:bodyPr>
            <a:normAutofit fontScale="90000"/>
          </a:bodyPr>
          <a:lstStyle/>
          <a:p>
            <a:pPr algn="ctr"/>
            <a:r>
              <a:rPr lang="da-DK" sz="4000" b="1" dirty="0" smtClean="0"/>
              <a:t/>
            </a:r>
            <a:br>
              <a:rPr lang="da-DK" sz="4000" b="1" dirty="0" smtClean="0"/>
            </a:br>
            <a:r>
              <a:rPr lang="da-DK" sz="4000" b="1" dirty="0" smtClean="0"/>
              <a:t>Hvad </a:t>
            </a:r>
            <a:r>
              <a:rPr lang="da-DK" sz="4000" b="1" dirty="0"/>
              <a:t>skal vi svare for at øge motivationen?</a:t>
            </a:r>
          </a:p>
        </p:txBody>
      </p:sp>
      <p:sp>
        <p:nvSpPr>
          <p:cNvPr id="8" name="Pladsholder til slidenummer 7"/>
          <p:cNvSpPr>
            <a:spLocks noGrp="1"/>
          </p:cNvSpPr>
          <p:nvPr>
            <p:ph type="sldNum" sz="quarter" idx="12"/>
          </p:nvPr>
        </p:nvSpPr>
        <p:spPr/>
        <p:txBody>
          <a:bodyPr/>
          <a:lstStyle/>
          <a:p>
            <a:fld id="{90F04F26-86C9-664F-9E09-B17AF5EEAACB}" type="slidenum">
              <a:rPr lang="da-DK" smtClean="0"/>
              <a:pPr/>
              <a:t>24</a:t>
            </a:fld>
            <a:endParaRPr lang="da-DK" dirty="0"/>
          </a:p>
        </p:txBody>
      </p:sp>
      <p:sp>
        <p:nvSpPr>
          <p:cNvPr id="9" name="Tekstfelt 8"/>
          <p:cNvSpPr txBox="1"/>
          <p:nvPr/>
        </p:nvSpPr>
        <p:spPr>
          <a:xfrm>
            <a:off x="330200" y="5404424"/>
            <a:ext cx="8839199" cy="461665"/>
          </a:xfrm>
          <a:prstGeom prst="rect">
            <a:avLst/>
          </a:prstGeom>
          <a:noFill/>
        </p:spPr>
        <p:txBody>
          <a:bodyPr wrap="square" rtlCol="0">
            <a:spAutoFit/>
          </a:bodyPr>
          <a:lstStyle/>
          <a:p>
            <a:endParaRPr lang="da-DK" sz="2400" b="1" dirty="0"/>
          </a:p>
        </p:txBody>
      </p:sp>
      <p:sp>
        <p:nvSpPr>
          <p:cNvPr id="2" name="Rektangel 1"/>
          <p:cNvSpPr/>
          <p:nvPr/>
        </p:nvSpPr>
        <p:spPr>
          <a:xfrm>
            <a:off x="3451340" y="3244334"/>
            <a:ext cx="237566" cy="369332"/>
          </a:xfrm>
          <a:prstGeom prst="rect">
            <a:avLst/>
          </a:prstGeom>
        </p:spPr>
        <p:txBody>
          <a:bodyPr wrap="none">
            <a:spAutoFit/>
          </a:bodyPr>
          <a:lstStyle/>
          <a:p>
            <a:r>
              <a:rPr lang="da-DK" b="1" dirty="0" smtClean="0">
                <a:solidFill>
                  <a:schemeClr val="bg1"/>
                </a:solidFill>
              </a:rPr>
              <a:t> </a:t>
            </a:r>
            <a:endParaRPr lang="da-DK" dirty="0"/>
          </a:p>
        </p:txBody>
      </p:sp>
      <p:pic>
        <p:nvPicPr>
          <p:cNvPr id="12" name="Pladsholder til indhold 3"/>
          <p:cNvPicPr>
            <a:picLocks noChangeAspect="1"/>
          </p:cNvPicPr>
          <p:nvPr/>
        </p:nvPicPr>
        <p:blipFill>
          <a:blip r:embed="rId4"/>
          <a:stretch>
            <a:fillRect/>
          </a:stretch>
        </p:blipFill>
        <p:spPr>
          <a:xfrm>
            <a:off x="70945" y="1830304"/>
            <a:ext cx="9002110" cy="4817219"/>
          </a:xfrm>
          <a:prstGeom prst="rect">
            <a:avLst/>
          </a:prstGeom>
        </p:spPr>
      </p:pic>
    </p:spTree>
    <p:extLst>
      <p:ext uri="{BB962C8B-B14F-4D97-AF65-F5344CB8AC3E}">
        <p14:creationId xmlns:p14="http://schemas.microsoft.com/office/powerpoint/2010/main" val="1578459516"/>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5"/>
          <p:cNvSpPr txBox="1">
            <a:spLocks/>
          </p:cNvSpPr>
          <p:nvPr/>
        </p:nvSpPr>
        <p:spPr>
          <a:xfrm>
            <a:off x="0" y="4819650"/>
            <a:ext cx="8839200" cy="1663700"/>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da-DK" sz="2800" noProof="0" dirty="0" smtClean="0">
                <a:latin typeface="+mj-lt"/>
                <a:ea typeface="+mj-ea"/>
                <a:cs typeface="+mj-cs"/>
              </a:rPr>
              <a:t>	 </a:t>
            </a:r>
            <a:r>
              <a:rPr kumimoji="0" lang="da-DK" sz="3200" b="1" i="0" u="none" strike="noStrike" kern="1200" cap="none" spc="0" normalizeH="0" baseline="0" noProof="0" dirty="0" smtClean="0">
                <a:ln>
                  <a:noFill/>
                </a:ln>
                <a:solidFill>
                  <a:schemeClr val="bg1"/>
                </a:solidFill>
                <a:effectLst/>
                <a:uLnTx/>
                <a:uFillTx/>
                <a:latin typeface="+mj-lt"/>
                <a:ea typeface="+mj-ea"/>
                <a:cs typeface="+mj-cs"/>
              </a:rPr>
              <a:t>	</a:t>
            </a:r>
            <a:endParaRPr kumimoji="0" lang="da-DK" sz="3200" b="1" i="0" u="none" strike="noStrike" kern="1200" cap="none" spc="0" normalizeH="0" baseline="0" noProof="0" dirty="0">
              <a:ln>
                <a:noFill/>
              </a:ln>
              <a:solidFill>
                <a:schemeClr val="bg1"/>
              </a:solidFill>
              <a:effectLst/>
              <a:uLnTx/>
              <a:uFillTx/>
              <a:latin typeface="+mj-lt"/>
              <a:ea typeface="+mj-ea"/>
              <a:cs typeface="+mj-cs"/>
            </a:endParaRPr>
          </a:p>
        </p:txBody>
      </p:sp>
      <p:sp>
        <p:nvSpPr>
          <p:cNvPr id="4" name="Rektangel 3"/>
          <p:cNvSpPr/>
          <p:nvPr/>
        </p:nvSpPr>
        <p:spPr>
          <a:xfrm>
            <a:off x="1422568" y="4634984"/>
            <a:ext cx="1895262" cy="584775"/>
          </a:xfrm>
          <a:prstGeom prst="rect">
            <a:avLst/>
          </a:prstGeom>
        </p:spPr>
        <p:txBody>
          <a:bodyPr wrap="none">
            <a:spAutoFit/>
          </a:bodyPr>
          <a:lstStyle/>
          <a:p>
            <a:r>
              <a:rPr lang="da-DK" sz="3200" b="1" dirty="0" smtClean="0">
                <a:solidFill>
                  <a:schemeClr val="bg1"/>
                </a:solidFill>
              </a:rPr>
              <a:t>Status MI </a:t>
            </a:r>
            <a:endParaRPr lang="da-DK" sz="3200" dirty="0"/>
          </a:p>
        </p:txBody>
      </p:sp>
      <p:sp>
        <p:nvSpPr>
          <p:cNvPr id="6" name="Rektangel 5"/>
          <p:cNvSpPr/>
          <p:nvPr/>
        </p:nvSpPr>
        <p:spPr>
          <a:xfrm>
            <a:off x="1422568" y="5099087"/>
            <a:ext cx="2329484" cy="584775"/>
          </a:xfrm>
          <a:prstGeom prst="rect">
            <a:avLst/>
          </a:prstGeom>
        </p:spPr>
        <p:txBody>
          <a:bodyPr wrap="none">
            <a:spAutoFit/>
          </a:bodyPr>
          <a:lstStyle/>
          <a:p>
            <a:r>
              <a:rPr lang="da-DK" sz="3200" b="1" dirty="0" smtClean="0">
                <a:solidFill>
                  <a:schemeClr val="bg1"/>
                </a:solidFill>
              </a:rPr>
              <a:t>Januar 2019 </a:t>
            </a:r>
            <a:endParaRPr lang="da-DK" sz="3200" dirty="0"/>
          </a:p>
        </p:txBody>
      </p:sp>
      <p:pic>
        <p:nvPicPr>
          <p:cNvPr id="7" name="Billede 6"/>
          <p:cNvPicPr>
            <a:picLocks noChangeAspect="1"/>
          </p:cNvPicPr>
          <p:nvPr/>
        </p:nvPicPr>
        <p:blipFill>
          <a:blip r:embed="rId3"/>
          <a:stretch>
            <a:fillRect/>
          </a:stretch>
        </p:blipFill>
        <p:spPr>
          <a:xfrm>
            <a:off x="888933" y="225511"/>
            <a:ext cx="7639050" cy="647700"/>
          </a:xfrm>
          <a:prstGeom prst="rect">
            <a:avLst/>
          </a:prstGeom>
        </p:spPr>
      </p:pic>
      <p:sp>
        <p:nvSpPr>
          <p:cNvPr id="11" name="Titel 10"/>
          <p:cNvSpPr>
            <a:spLocks noGrp="1"/>
          </p:cNvSpPr>
          <p:nvPr>
            <p:ph type="title"/>
          </p:nvPr>
        </p:nvSpPr>
        <p:spPr/>
        <p:txBody>
          <a:bodyPr>
            <a:normAutofit fontScale="90000"/>
          </a:bodyPr>
          <a:lstStyle/>
          <a:p>
            <a:pPr algn="ctr"/>
            <a:r>
              <a:rPr lang="da-DK" sz="4000" b="1" dirty="0" smtClean="0"/>
              <a:t/>
            </a:r>
            <a:br>
              <a:rPr lang="da-DK" sz="4000" b="1" dirty="0" smtClean="0"/>
            </a:br>
            <a:r>
              <a:rPr lang="da-DK" sz="4000" b="1" dirty="0" smtClean="0"/>
              <a:t>Hvad </a:t>
            </a:r>
            <a:r>
              <a:rPr lang="da-DK" sz="4000" b="1" dirty="0"/>
              <a:t>skal vi svare for at øge motivationen?</a:t>
            </a:r>
          </a:p>
        </p:txBody>
      </p:sp>
      <p:sp>
        <p:nvSpPr>
          <p:cNvPr id="8" name="Pladsholder til slidenummer 7"/>
          <p:cNvSpPr>
            <a:spLocks noGrp="1"/>
          </p:cNvSpPr>
          <p:nvPr>
            <p:ph type="sldNum" sz="quarter" idx="12"/>
          </p:nvPr>
        </p:nvSpPr>
        <p:spPr/>
        <p:txBody>
          <a:bodyPr/>
          <a:lstStyle/>
          <a:p>
            <a:fld id="{90F04F26-86C9-664F-9E09-B17AF5EEAACB}" type="slidenum">
              <a:rPr lang="da-DK" smtClean="0"/>
              <a:pPr/>
              <a:t>25</a:t>
            </a:fld>
            <a:endParaRPr lang="da-DK" dirty="0"/>
          </a:p>
        </p:txBody>
      </p:sp>
      <p:sp>
        <p:nvSpPr>
          <p:cNvPr id="9" name="Tekstfelt 8"/>
          <p:cNvSpPr txBox="1"/>
          <p:nvPr/>
        </p:nvSpPr>
        <p:spPr>
          <a:xfrm>
            <a:off x="330200" y="5404424"/>
            <a:ext cx="8839199" cy="461665"/>
          </a:xfrm>
          <a:prstGeom prst="rect">
            <a:avLst/>
          </a:prstGeom>
          <a:noFill/>
        </p:spPr>
        <p:txBody>
          <a:bodyPr wrap="square" rtlCol="0">
            <a:spAutoFit/>
          </a:bodyPr>
          <a:lstStyle/>
          <a:p>
            <a:endParaRPr lang="da-DK" sz="2400" b="1" dirty="0"/>
          </a:p>
        </p:txBody>
      </p:sp>
      <p:sp>
        <p:nvSpPr>
          <p:cNvPr id="2" name="Rektangel 1"/>
          <p:cNvSpPr/>
          <p:nvPr/>
        </p:nvSpPr>
        <p:spPr>
          <a:xfrm>
            <a:off x="3451340" y="3244334"/>
            <a:ext cx="237566" cy="369332"/>
          </a:xfrm>
          <a:prstGeom prst="rect">
            <a:avLst/>
          </a:prstGeom>
        </p:spPr>
        <p:txBody>
          <a:bodyPr wrap="none">
            <a:spAutoFit/>
          </a:bodyPr>
          <a:lstStyle/>
          <a:p>
            <a:r>
              <a:rPr lang="da-DK" b="1" dirty="0" smtClean="0">
                <a:solidFill>
                  <a:schemeClr val="bg1"/>
                </a:solidFill>
              </a:rPr>
              <a:t> </a:t>
            </a:r>
            <a:endParaRPr lang="da-DK" dirty="0"/>
          </a:p>
        </p:txBody>
      </p:sp>
      <p:pic>
        <p:nvPicPr>
          <p:cNvPr id="13" name="Billede 12"/>
          <p:cNvPicPr>
            <a:picLocks noChangeAspect="1"/>
          </p:cNvPicPr>
          <p:nvPr/>
        </p:nvPicPr>
        <p:blipFill>
          <a:blip r:embed="rId4"/>
          <a:stretch>
            <a:fillRect/>
          </a:stretch>
        </p:blipFill>
        <p:spPr>
          <a:xfrm>
            <a:off x="0" y="2036761"/>
            <a:ext cx="9144000" cy="4684715"/>
          </a:xfrm>
          <a:prstGeom prst="rect">
            <a:avLst/>
          </a:prstGeom>
        </p:spPr>
      </p:pic>
    </p:spTree>
    <p:extLst>
      <p:ext uri="{BB962C8B-B14F-4D97-AF65-F5344CB8AC3E}">
        <p14:creationId xmlns:p14="http://schemas.microsoft.com/office/powerpoint/2010/main" val="885891714"/>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5"/>
          <p:cNvSpPr txBox="1">
            <a:spLocks/>
          </p:cNvSpPr>
          <p:nvPr/>
        </p:nvSpPr>
        <p:spPr>
          <a:xfrm>
            <a:off x="0" y="4819650"/>
            <a:ext cx="8839200" cy="1663700"/>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da-DK" sz="2800" noProof="0" dirty="0" smtClean="0">
                <a:latin typeface="+mj-lt"/>
                <a:ea typeface="+mj-ea"/>
                <a:cs typeface="+mj-cs"/>
              </a:rPr>
              <a:t>	 </a:t>
            </a:r>
            <a:r>
              <a:rPr kumimoji="0" lang="da-DK" sz="3200" b="1" i="0" u="none" strike="noStrike" kern="1200" cap="none" spc="0" normalizeH="0" baseline="0" noProof="0" dirty="0" smtClean="0">
                <a:ln>
                  <a:noFill/>
                </a:ln>
                <a:solidFill>
                  <a:schemeClr val="bg1"/>
                </a:solidFill>
                <a:effectLst/>
                <a:uLnTx/>
                <a:uFillTx/>
                <a:latin typeface="+mj-lt"/>
                <a:ea typeface="+mj-ea"/>
                <a:cs typeface="+mj-cs"/>
              </a:rPr>
              <a:t>	</a:t>
            </a:r>
            <a:endParaRPr kumimoji="0" lang="da-DK" sz="3200" b="1" i="0" u="none" strike="noStrike" kern="1200" cap="none" spc="0" normalizeH="0" baseline="0" noProof="0" dirty="0">
              <a:ln>
                <a:noFill/>
              </a:ln>
              <a:solidFill>
                <a:schemeClr val="bg1"/>
              </a:solidFill>
              <a:effectLst/>
              <a:uLnTx/>
              <a:uFillTx/>
              <a:latin typeface="+mj-lt"/>
              <a:ea typeface="+mj-ea"/>
              <a:cs typeface="+mj-cs"/>
            </a:endParaRPr>
          </a:p>
        </p:txBody>
      </p:sp>
      <p:sp>
        <p:nvSpPr>
          <p:cNvPr id="4" name="Rektangel 3"/>
          <p:cNvSpPr/>
          <p:nvPr/>
        </p:nvSpPr>
        <p:spPr>
          <a:xfrm>
            <a:off x="1422568" y="4634984"/>
            <a:ext cx="1895262" cy="584775"/>
          </a:xfrm>
          <a:prstGeom prst="rect">
            <a:avLst/>
          </a:prstGeom>
        </p:spPr>
        <p:txBody>
          <a:bodyPr wrap="none">
            <a:spAutoFit/>
          </a:bodyPr>
          <a:lstStyle/>
          <a:p>
            <a:r>
              <a:rPr lang="da-DK" sz="3200" b="1" dirty="0" smtClean="0">
                <a:solidFill>
                  <a:schemeClr val="bg1"/>
                </a:solidFill>
              </a:rPr>
              <a:t>Status MI </a:t>
            </a:r>
            <a:endParaRPr lang="da-DK" sz="3200" dirty="0"/>
          </a:p>
        </p:txBody>
      </p:sp>
      <p:sp>
        <p:nvSpPr>
          <p:cNvPr id="6" name="Rektangel 5"/>
          <p:cNvSpPr/>
          <p:nvPr/>
        </p:nvSpPr>
        <p:spPr>
          <a:xfrm>
            <a:off x="1422568" y="5099087"/>
            <a:ext cx="2329484" cy="584775"/>
          </a:xfrm>
          <a:prstGeom prst="rect">
            <a:avLst/>
          </a:prstGeom>
        </p:spPr>
        <p:txBody>
          <a:bodyPr wrap="none">
            <a:spAutoFit/>
          </a:bodyPr>
          <a:lstStyle/>
          <a:p>
            <a:r>
              <a:rPr lang="da-DK" sz="3200" b="1" dirty="0" smtClean="0">
                <a:solidFill>
                  <a:schemeClr val="bg1"/>
                </a:solidFill>
              </a:rPr>
              <a:t>Januar 2019 </a:t>
            </a:r>
            <a:endParaRPr lang="da-DK" sz="3200" dirty="0"/>
          </a:p>
        </p:txBody>
      </p:sp>
      <p:pic>
        <p:nvPicPr>
          <p:cNvPr id="7" name="Billede 6"/>
          <p:cNvPicPr>
            <a:picLocks noChangeAspect="1"/>
          </p:cNvPicPr>
          <p:nvPr/>
        </p:nvPicPr>
        <p:blipFill>
          <a:blip r:embed="rId3"/>
          <a:stretch>
            <a:fillRect/>
          </a:stretch>
        </p:blipFill>
        <p:spPr>
          <a:xfrm>
            <a:off x="888933" y="225511"/>
            <a:ext cx="7639050" cy="647700"/>
          </a:xfrm>
          <a:prstGeom prst="rect">
            <a:avLst/>
          </a:prstGeom>
        </p:spPr>
      </p:pic>
      <p:sp>
        <p:nvSpPr>
          <p:cNvPr id="11" name="Titel 10"/>
          <p:cNvSpPr>
            <a:spLocks noGrp="1"/>
          </p:cNvSpPr>
          <p:nvPr>
            <p:ph type="title"/>
          </p:nvPr>
        </p:nvSpPr>
        <p:spPr/>
        <p:txBody>
          <a:bodyPr>
            <a:normAutofit fontScale="90000"/>
          </a:bodyPr>
          <a:lstStyle/>
          <a:p>
            <a:pPr algn="ctr"/>
            <a:r>
              <a:rPr lang="da-DK" sz="4000" b="1" dirty="0" smtClean="0"/>
              <a:t/>
            </a:r>
            <a:br>
              <a:rPr lang="da-DK" sz="4000" b="1" dirty="0" smtClean="0"/>
            </a:br>
            <a:r>
              <a:rPr lang="da-DK" sz="4000" b="1" dirty="0" smtClean="0"/>
              <a:t>Hvad </a:t>
            </a:r>
            <a:r>
              <a:rPr lang="da-DK" sz="4000" b="1" dirty="0"/>
              <a:t>er Modstand? Når verdener kolliderer</a:t>
            </a:r>
          </a:p>
        </p:txBody>
      </p:sp>
      <p:sp>
        <p:nvSpPr>
          <p:cNvPr id="8" name="Pladsholder til slidenummer 7"/>
          <p:cNvSpPr>
            <a:spLocks noGrp="1"/>
          </p:cNvSpPr>
          <p:nvPr>
            <p:ph type="sldNum" sz="quarter" idx="12"/>
          </p:nvPr>
        </p:nvSpPr>
        <p:spPr/>
        <p:txBody>
          <a:bodyPr/>
          <a:lstStyle/>
          <a:p>
            <a:fld id="{90F04F26-86C9-664F-9E09-B17AF5EEAACB}" type="slidenum">
              <a:rPr lang="da-DK" smtClean="0"/>
              <a:pPr/>
              <a:t>26</a:t>
            </a:fld>
            <a:endParaRPr lang="da-DK" dirty="0"/>
          </a:p>
        </p:txBody>
      </p:sp>
      <p:sp>
        <p:nvSpPr>
          <p:cNvPr id="9" name="Tekstfelt 8"/>
          <p:cNvSpPr txBox="1"/>
          <p:nvPr/>
        </p:nvSpPr>
        <p:spPr>
          <a:xfrm>
            <a:off x="330200" y="5404424"/>
            <a:ext cx="8839199" cy="461665"/>
          </a:xfrm>
          <a:prstGeom prst="rect">
            <a:avLst/>
          </a:prstGeom>
          <a:noFill/>
        </p:spPr>
        <p:txBody>
          <a:bodyPr wrap="square" rtlCol="0">
            <a:spAutoFit/>
          </a:bodyPr>
          <a:lstStyle/>
          <a:p>
            <a:endParaRPr lang="da-DK" sz="2400" b="1" dirty="0"/>
          </a:p>
        </p:txBody>
      </p:sp>
      <p:sp>
        <p:nvSpPr>
          <p:cNvPr id="2" name="Rektangel 1"/>
          <p:cNvSpPr/>
          <p:nvPr/>
        </p:nvSpPr>
        <p:spPr>
          <a:xfrm>
            <a:off x="3451340" y="3244334"/>
            <a:ext cx="237566" cy="369332"/>
          </a:xfrm>
          <a:prstGeom prst="rect">
            <a:avLst/>
          </a:prstGeom>
        </p:spPr>
        <p:txBody>
          <a:bodyPr wrap="none">
            <a:spAutoFit/>
          </a:bodyPr>
          <a:lstStyle/>
          <a:p>
            <a:r>
              <a:rPr lang="da-DK" b="1" dirty="0" smtClean="0">
                <a:solidFill>
                  <a:schemeClr val="bg1"/>
                </a:solidFill>
              </a:rPr>
              <a:t> </a:t>
            </a:r>
            <a:endParaRPr lang="da-DK" dirty="0"/>
          </a:p>
        </p:txBody>
      </p:sp>
      <p:pic>
        <p:nvPicPr>
          <p:cNvPr id="13" name="Pladsholder til indhold 3"/>
          <p:cNvPicPr>
            <a:picLocks noChangeAspect="1"/>
          </p:cNvPicPr>
          <p:nvPr/>
        </p:nvPicPr>
        <p:blipFill>
          <a:blip r:embed="rId4"/>
          <a:srcRect t="27398" b="8619"/>
          <a:stretch>
            <a:fillRect/>
          </a:stretch>
        </p:blipFill>
        <p:spPr>
          <a:xfrm>
            <a:off x="0" y="2113190"/>
            <a:ext cx="9091700" cy="4021466"/>
          </a:xfrm>
          <a:prstGeom prst="rect">
            <a:avLst/>
          </a:prstGeom>
        </p:spPr>
      </p:pic>
      <p:pic>
        <p:nvPicPr>
          <p:cNvPr id="14" name="Picture 2"/>
          <p:cNvPicPr>
            <a:picLocks noChangeAspect="1" noChangeArrowheads="1"/>
          </p:cNvPicPr>
          <p:nvPr/>
        </p:nvPicPr>
        <p:blipFill>
          <a:blip r:embed="rId5"/>
          <a:srcRect/>
          <a:stretch>
            <a:fillRect/>
          </a:stretch>
        </p:blipFill>
        <p:spPr bwMode="auto">
          <a:xfrm>
            <a:off x="936418" y="1581687"/>
            <a:ext cx="7981950" cy="682060"/>
          </a:xfrm>
          <a:prstGeom prst="rect">
            <a:avLst/>
          </a:prstGeom>
          <a:noFill/>
          <a:ln w="9525">
            <a:noFill/>
            <a:miter lim="800000"/>
            <a:headEnd/>
            <a:tailEnd/>
          </a:ln>
          <a:effectLst/>
        </p:spPr>
      </p:pic>
    </p:spTree>
    <p:extLst>
      <p:ext uri="{BB962C8B-B14F-4D97-AF65-F5344CB8AC3E}">
        <p14:creationId xmlns:p14="http://schemas.microsoft.com/office/powerpoint/2010/main" val="1827341186"/>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5"/>
          <p:cNvSpPr txBox="1">
            <a:spLocks/>
          </p:cNvSpPr>
          <p:nvPr/>
        </p:nvSpPr>
        <p:spPr>
          <a:xfrm>
            <a:off x="0" y="4819650"/>
            <a:ext cx="8839200" cy="1663700"/>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da-DK" sz="2800" noProof="0" dirty="0" smtClean="0">
                <a:latin typeface="+mj-lt"/>
                <a:ea typeface="+mj-ea"/>
                <a:cs typeface="+mj-cs"/>
              </a:rPr>
              <a:t>	 </a:t>
            </a:r>
            <a:r>
              <a:rPr kumimoji="0" lang="da-DK" sz="3200" b="1" i="0" u="none" strike="noStrike" kern="1200" cap="none" spc="0" normalizeH="0" baseline="0" noProof="0" dirty="0" smtClean="0">
                <a:ln>
                  <a:noFill/>
                </a:ln>
                <a:solidFill>
                  <a:schemeClr val="bg1"/>
                </a:solidFill>
                <a:effectLst/>
                <a:uLnTx/>
                <a:uFillTx/>
                <a:latin typeface="+mj-lt"/>
                <a:ea typeface="+mj-ea"/>
                <a:cs typeface="+mj-cs"/>
              </a:rPr>
              <a:t>	</a:t>
            </a:r>
            <a:endParaRPr kumimoji="0" lang="da-DK" sz="3200" b="1" i="0" u="none" strike="noStrike" kern="1200" cap="none" spc="0" normalizeH="0" baseline="0" noProof="0" dirty="0">
              <a:ln>
                <a:noFill/>
              </a:ln>
              <a:solidFill>
                <a:schemeClr val="bg1"/>
              </a:solidFill>
              <a:effectLst/>
              <a:uLnTx/>
              <a:uFillTx/>
              <a:latin typeface="+mj-lt"/>
              <a:ea typeface="+mj-ea"/>
              <a:cs typeface="+mj-cs"/>
            </a:endParaRPr>
          </a:p>
        </p:txBody>
      </p:sp>
      <p:sp>
        <p:nvSpPr>
          <p:cNvPr id="4" name="Rektangel 3"/>
          <p:cNvSpPr/>
          <p:nvPr/>
        </p:nvSpPr>
        <p:spPr>
          <a:xfrm>
            <a:off x="1422568" y="4634984"/>
            <a:ext cx="1895262" cy="584775"/>
          </a:xfrm>
          <a:prstGeom prst="rect">
            <a:avLst/>
          </a:prstGeom>
        </p:spPr>
        <p:txBody>
          <a:bodyPr wrap="none">
            <a:spAutoFit/>
          </a:bodyPr>
          <a:lstStyle/>
          <a:p>
            <a:r>
              <a:rPr lang="da-DK" sz="3200" b="1" dirty="0" smtClean="0">
                <a:solidFill>
                  <a:schemeClr val="bg1"/>
                </a:solidFill>
              </a:rPr>
              <a:t>Status MI </a:t>
            </a:r>
            <a:endParaRPr lang="da-DK" sz="3200" dirty="0"/>
          </a:p>
        </p:txBody>
      </p:sp>
      <p:sp>
        <p:nvSpPr>
          <p:cNvPr id="6" name="Rektangel 5"/>
          <p:cNvSpPr/>
          <p:nvPr/>
        </p:nvSpPr>
        <p:spPr>
          <a:xfrm>
            <a:off x="1422568" y="5099087"/>
            <a:ext cx="2329484" cy="584775"/>
          </a:xfrm>
          <a:prstGeom prst="rect">
            <a:avLst/>
          </a:prstGeom>
        </p:spPr>
        <p:txBody>
          <a:bodyPr wrap="none">
            <a:spAutoFit/>
          </a:bodyPr>
          <a:lstStyle/>
          <a:p>
            <a:r>
              <a:rPr lang="da-DK" sz="3200" b="1" dirty="0" smtClean="0">
                <a:solidFill>
                  <a:schemeClr val="bg1"/>
                </a:solidFill>
              </a:rPr>
              <a:t>Januar 2019 </a:t>
            </a:r>
            <a:endParaRPr lang="da-DK" sz="3200" dirty="0"/>
          </a:p>
        </p:txBody>
      </p:sp>
      <p:pic>
        <p:nvPicPr>
          <p:cNvPr id="7" name="Billede 6"/>
          <p:cNvPicPr>
            <a:picLocks noChangeAspect="1"/>
          </p:cNvPicPr>
          <p:nvPr/>
        </p:nvPicPr>
        <p:blipFill>
          <a:blip r:embed="rId3"/>
          <a:stretch>
            <a:fillRect/>
          </a:stretch>
        </p:blipFill>
        <p:spPr>
          <a:xfrm>
            <a:off x="888933" y="225511"/>
            <a:ext cx="7639050" cy="647700"/>
          </a:xfrm>
          <a:prstGeom prst="rect">
            <a:avLst/>
          </a:prstGeom>
        </p:spPr>
      </p:pic>
      <p:sp>
        <p:nvSpPr>
          <p:cNvPr id="11" name="Titel 10"/>
          <p:cNvSpPr>
            <a:spLocks noGrp="1"/>
          </p:cNvSpPr>
          <p:nvPr>
            <p:ph type="title"/>
          </p:nvPr>
        </p:nvSpPr>
        <p:spPr/>
        <p:txBody>
          <a:bodyPr>
            <a:normAutofit/>
          </a:bodyPr>
          <a:lstStyle/>
          <a:p>
            <a:pPr algn="ctr"/>
            <a:r>
              <a:rPr lang="da-DK" sz="4000" b="1" dirty="0" smtClean="0"/>
              <a:t>Modstand</a:t>
            </a:r>
            <a:endParaRPr lang="da-DK" sz="4000" b="1" dirty="0"/>
          </a:p>
        </p:txBody>
      </p:sp>
      <p:sp>
        <p:nvSpPr>
          <p:cNvPr id="8" name="Pladsholder til slidenummer 7"/>
          <p:cNvSpPr>
            <a:spLocks noGrp="1"/>
          </p:cNvSpPr>
          <p:nvPr>
            <p:ph type="sldNum" sz="quarter" idx="12"/>
          </p:nvPr>
        </p:nvSpPr>
        <p:spPr/>
        <p:txBody>
          <a:bodyPr/>
          <a:lstStyle/>
          <a:p>
            <a:fld id="{90F04F26-86C9-664F-9E09-B17AF5EEAACB}" type="slidenum">
              <a:rPr lang="da-DK" smtClean="0"/>
              <a:pPr/>
              <a:t>27</a:t>
            </a:fld>
            <a:endParaRPr lang="da-DK" dirty="0"/>
          </a:p>
        </p:txBody>
      </p:sp>
      <p:sp>
        <p:nvSpPr>
          <p:cNvPr id="9" name="Tekstfelt 8"/>
          <p:cNvSpPr txBox="1"/>
          <p:nvPr/>
        </p:nvSpPr>
        <p:spPr>
          <a:xfrm>
            <a:off x="330200" y="5404424"/>
            <a:ext cx="8839199" cy="461665"/>
          </a:xfrm>
          <a:prstGeom prst="rect">
            <a:avLst/>
          </a:prstGeom>
          <a:noFill/>
        </p:spPr>
        <p:txBody>
          <a:bodyPr wrap="square" rtlCol="0">
            <a:spAutoFit/>
          </a:bodyPr>
          <a:lstStyle/>
          <a:p>
            <a:endParaRPr lang="da-DK" sz="2400" b="1" dirty="0"/>
          </a:p>
        </p:txBody>
      </p:sp>
      <p:sp>
        <p:nvSpPr>
          <p:cNvPr id="2" name="Rektangel 1"/>
          <p:cNvSpPr/>
          <p:nvPr/>
        </p:nvSpPr>
        <p:spPr>
          <a:xfrm>
            <a:off x="3451340" y="3244334"/>
            <a:ext cx="237566" cy="369332"/>
          </a:xfrm>
          <a:prstGeom prst="rect">
            <a:avLst/>
          </a:prstGeom>
        </p:spPr>
        <p:txBody>
          <a:bodyPr wrap="none">
            <a:spAutoFit/>
          </a:bodyPr>
          <a:lstStyle/>
          <a:p>
            <a:r>
              <a:rPr lang="da-DK" b="1" dirty="0" smtClean="0">
                <a:solidFill>
                  <a:schemeClr val="bg1"/>
                </a:solidFill>
              </a:rPr>
              <a:t> </a:t>
            </a:r>
            <a:endParaRPr lang="da-DK" dirty="0"/>
          </a:p>
        </p:txBody>
      </p:sp>
      <p:sp>
        <p:nvSpPr>
          <p:cNvPr id="15" name="Tekstfelt 14"/>
          <p:cNvSpPr txBox="1"/>
          <p:nvPr/>
        </p:nvSpPr>
        <p:spPr>
          <a:xfrm>
            <a:off x="1138989" y="1690689"/>
            <a:ext cx="7388994" cy="4093428"/>
          </a:xfrm>
          <a:prstGeom prst="rect">
            <a:avLst/>
          </a:prstGeom>
          <a:noFill/>
        </p:spPr>
        <p:txBody>
          <a:bodyPr wrap="square" rtlCol="0">
            <a:spAutoFit/>
          </a:bodyPr>
          <a:lstStyle/>
          <a:p>
            <a:r>
              <a:rPr lang="da-DK" sz="3200" dirty="0"/>
              <a:t>Modstand er ambivalens under pres</a:t>
            </a:r>
          </a:p>
          <a:p>
            <a:r>
              <a:rPr lang="da-DK" sz="3200" dirty="0"/>
              <a:t>Modstand er:</a:t>
            </a:r>
          </a:p>
          <a:p>
            <a:pPr>
              <a:buFontTx/>
              <a:buChar char="-"/>
            </a:pPr>
            <a:r>
              <a:rPr lang="da-DK" sz="3200" dirty="0"/>
              <a:t>Interpersonelt</a:t>
            </a:r>
          </a:p>
          <a:p>
            <a:pPr>
              <a:buFontTx/>
              <a:buChar char="-"/>
            </a:pPr>
            <a:r>
              <a:rPr lang="da-DK" sz="3200" dirty="0"/>
              <a:t>Man er ude af takt med sin borger</a:t>
            </a:r>
          </a:p>
          <a:p>
            <a:pPr>
              <a:buFontTx/>
              <a:buChar char="-"/>
            </a:pPr>
            <a:r>
              <a:rPr lang="da-DK" sz="3200" dirty="0"/>
              <a:t>Tegn på ikke-forandring</a:t>
            </a:r>
          </a:p>
          <a:p>
            <a:pPr>
              <a:buFontTx/>
              <a:buChar char="-"/>
            </a:pPr>
            <a:r>
              <a:rPr lang="da-DK" sz="3200" dirty="0"/>
              <a:t>Signal om, at du skal gøre </a:t>
            </a:r>
          </a:p>
          <a:p>
            <a:r>
              <a:rPr lang="da-DK" sz="3200" dirty="0"/>
              <a:t>    noget andet</a:t>
            </a:r>
          </a:p>
          <a:p>
            <a:r>
              <a:rPr lang="da-DK" sz="3600" dirty="0" smtClean="0"/>
              <a:t>  </a:t>
            </a:r>
            <a:endParaRPr lang="da-DK" sz="3600" dirty="0"/>
          </a:p>
        </p:txBody>
      </p:sp>
      <p:pic>
        <p:nvPicPr>
          <p:cNvPr id="12" name="Billede 11"/>
          <p:cNvPicPr>
            <a:picLocks noChangeAspect="1"/>
          </p:cNvPicPr>
          <p:nvPr/>
        </p:nvPicPr>
        <p:blipFill>
          <a:blip r:embed="rId4"/>
          <a:stretch>
            <a:fillRect/>
          </a:stretch>
        </p:blipFill>
        <p:spPr>
          <a:xfrm>
            <a:off x="5705508" y="4207722"/>
            <a:ext cx="2413000" cy="2459764"/>
          </a:xfrm>
          <a:prstGeom prst="rect">
            <a:avLst/>
          </a:prstGeom>
        </p:spPr>
      </p:pic>
    </p:spTree>
    <p:extLst>
      <p:ext uri="{BB962C8B-B14F-4D97-AF65-F5344CB8AC3E}">
        <p14:creationId xmlns:p14="http://schemas.microsoft.com/office/powerpoint/2010/main" val="1826955170"/>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5"/>
          <p:cNvSpPr txBox="1">
            <a:spLocks/>
          </p:cNvSpPr>
          <p:nvPr/>
        </p:nvSpPr>
        <p:spPr>
          <a:xfrm>
            <a:off x="0" y="4819650"/>
            <a:ext cx="8839200" cy="1663700"/>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da-DK" sz="2800" noProof="0" dirty="0" smtClean="0">
                <a:latin typeface="+mj-lt"/>
                <a:ea typeface="+mj-ea"/>
                <a:cs typeface="+mj-cs"/>
              </a:rPr>
              <a:t>	 </a:t>
            </a:r>
            <a:r>
              <a:rPr kumimoji="0" lang="da-DK" sz="3200" b="1" i="0" u="none" strike="noStrike" kern="1200" cap="none" spc="0" normalizeH="0" baseline="0" noProof="0" dirty="0" smtClean="0">
                <a:ln>
                  <a:noFill/>
                </a:ln>
                <a:solidFill>
                  <a:schemeClr val="bg1"/>
                </a:solidFill>
                <a:effectLst/>
                <a:uLnTx/>
                <a:uFillTx/>
                <a:latin typeface="+mj-lt"/>
                <a:ea typeface="+mj-ea"/>
                <a:cs typeface="+mj-cs"/>
              </a:rPr>
              <a:t>	</a:t>
            </a:r>
            <a:endParaRPr kumimoji="0" lang="da-DK" sz="3200" b="1" i="0" u="none" strike="noStrike" kern="1200" cap="none" spc="0" normalizeH="0" baseline="0" noProof="0" dirty="0">
              <a:ln>
                <a:noFill/>
              </a:ln>
              <a:solidFill>
                <a:schemeClr val="bg1"/>
              </a:solidFill>
              <a:effectLst/>
              <a:uLnTx/>
              <a:uFillTx/>
              <a:latin typeface="+mj-lt"/>
              <a:ea typeface="+mj-ea"/>
              <a:cs typeface="+mj-cs"/>
            </a:endParaRPr>
          </a:p>
        </p:txBody>
      </p:sp>
      <p:sp>
        <p:nvSpPr>
          <p:cNvPr id="4" name="Rektangel 3"/>
          <p:cNvSpPr/>
          <p:nvPr/>
        </p:nvSpPr>
        <p:spPr>
          <a:xfrm>
            <a:off x="1422568" y="4634984"/>
            <a:ext cx="1895262" cy="584775"/>
          </a:xfrm>
          <a:prstGeom prst="rect">
            <a:avLst/>
          </a:prstGeom>
        </p:spPr>
        <p:txBody>
          <a:bodyPr wrap="none">
            <a:spAutoFit/>
          </a:bodyPr>
          <a:lstStyle/>
          <a:p>
            <a:r>
              <a:rPr lang="da-DK" sz="3200" b="1" dirty="0" smtClean="0">
                <a:solidFill>
                  <a:schemeClr val="bg1"/>
                </a:solidFill>
              </a:rPr>
              <a:t>Status MI </a:t>
            </a:r>
            <a:endParaRPr lang="da-DK" sz="3200" dirty="0"/>
          </a:p>
        </p:txBody>
      </p:sp>
      <p:sp>
        <p:nvSpPr>
          <p:cNvPr id="6" name="Rektangel 5"/>
          <p:cNvSpPr/>
          <p:nvPr/>
        </p:nvSpPr>
        <p:spPr>
          <a:xfrm>
            <a:off x="1422568" y="5099087"/>
            <a:ext cx="2329484" cy="584775"/>
          </a:xfrm>
          <a:prstGeom prst="rect">
            <a:avLst/>
          </a:prstGeom>
        </p:spPr>
        <p:txBody>
          <a:bodyPr wrap="none">
            <a:spAutoFit/>
          </a:bodyPr>
          <a:lstStyle/>
          <a:p>
            <a:r>
              <a:rPr lang="da-DK" sz="3200" b="1" dirty="0" smtClean="0">
                <a:solidFill>
                  <a:schemeClr val="bg1"/>
                </a:solidFill>
              </a:rPr>
              <a:t>Januar 2019 </a:t>
            </a:r>
            <a:endParaRPr lang="da-DK" sz="3200" dirty="0"/>
          </a:p>
        </p:txBody>
      </p:sp>
      <p:pic>
        <p:nvPicPr>
          <p:cNvPr id="7" name="Billede 6"/>
          <p:cNvPicPr>
            <a:picLocks noChangeAspect="1"/>
          </p:cNvPicPr>
          <p:nvPr/>
        </p:nvPicPr>
        <p:blipFill>
          <a:blip r:embed="rId3"/>
          <a:stretch>
            <a:fillRect/>
          </a:stretch>
        </p:blipFill>
        <p:spPr>
          <a:xfrm>
            <a:off x="888933" y="225511"/>
            <a:ext cx="7639050" cy="647700"/>
          </a:xfrm>
          <a:prstGeom prst="rect">
            <a:avLst/>
          </a:prstGeom>
        </p:spPr>
      </p:pic>
      <p:sp>
        <p:nvSpPr>
          <p:cNvPr id="11" name="Titel 10"/>
          <p:cNvSpPr>
            <a:spLocks noGrp="1"/>
          </p:cNvSpPr>
          <p:nvPr>
            <p:ph type="title"/>
          </p:nvPr>
        </p:nvSpPr>
        <p:spPr/>
        <p:txBody>
          <a:bodyPr>
            <a:normAutofit/>
          </a:bodyPr>
          <a:lstStyle/>
          <a:p>
            <a:pPr algn="ctr"/>
            <a:r>
              <a:rPr lang="da-DK" sz="4000" b="1" dirty="0" smtClean="0"/>
              <a:t>Modstandsfælder</a:t>
            </a:r>
            <a:endParaRPr lang="da-DK" sz="4000" b="1" dirty="0"/>
          </a:p>
        </p:txBody>
      </p:sp>
      <p:sp>
        <p:nvSpPr>
          <p:cNvPr id="8" name="Pladsholder til slidenummer 7"/>
          <p:cNvSpPr>
            <a:spLocks noGrp="1"/>
          </p:cNvSpPr>
          <p:nvPr>
            <p:ph type="sldNum" sz="quarter" idx="12"/>
          </p:nvPr>
        </p:nvSpPr>
        <p:spPr/>
        <p:txBody>
          <a:bodyPr/>
          <a:lstStyle/>
          <a:p>
            <a:fld id="{90F04F26-86C9-664F-9E09-B17AF5EEAACB}" type="slidenum">
              <a:rPr lang="da-DK" smtClean="0"/>
              <a:pPr/>
              <a:t>28</a:t>
            </a:fld>
            <a:endParaRPr lang="da-DK" dirty="0"/>
          </a:p>
        </p:txBody>
      </p:sp>
      <p:sp>
        <p:nvSpPr>
          <p:cNvPr id="9" name="Tekstfelt 8"/>
          <p:cNvSpPr txBox="1"/>
          <p:nvPr/>
        </p:nvSpPr>
        <p:spPr>
          <a:xfrm>
            <a:off x="330200" y="5404424"/>
            <a:ext cx="8839199" cy="461665"/>
          </a:xfrm>
          <a:prstGeom prst="rect">
            <a:avLst/>
          </a:prstGeom>
          <a:noFill/>
        </p:spPr>
        <p:txBody>
          <a:bodyPr wrap="square" rtlCol="0">
            <a:spAutoFit/>
          </a:bodyPr>
          <a:lstStyle/>
          <a:p>
            <a:endParaRPr lang="da-DK" sz="2400" b="1" dirty="0"/>
          </a:p>
        </p:txBody>
      </p:sp>
      <p:sp>
        <p:nvSpPr>
          <p:cNvPr id="2" name="Rektangel 1"/>
          <p:cNvSpPr/>
          <p:nvPr/>
        </p:nvSpPr>
        <p:spPr>
          <a:xfrm>
            <a:off x="3451340" y="3244334"/>
            <a:ext cx="237566" cy="369332"/>
          </a:xfrm>
          <a:prstGeom prst="rect">
            <a:avLst/>
          </a:prstGeom>
        </p:spPr>
        <p:txBody>
          <a:bodyPr wrap="none">
            <a:spAutoFit/>
          </a:bodyPr>
          <a:lstStyle/>
          <a:p>
            <a:r>
              <a:rPr lang="da-DK" b="1" dirty="0" smtClean="0">
                <a:solidFill>
                  <a:schemeClr val="bg1"/>
                </a:solidFill>
              </a:rPr>
              <a:t> </a:t>
            </a:r>
            <a:endParaRPr lang="da-DK" dirty="0"/>
          </a:p>
        </p:txBody>
      </p:sp>
      <p:sp>
        <p:nvSpPr>
          <p:cNvPr id="15" name="Tekstfelt 14"/>
          <p:cNvSpPr txBox="1"/>
          <p:nvPr/>
        </p:nvSpPr>
        <p:spPr>
          <a:xfrm>
            <a:off x="1138989" y="1690689"/>
            <a:ext cx="7388994" cy="4031873"/>
          </a:xfrm>
          <a:prstGeom prst="rect">
            <a:avLst/>
          </a:prstGeom>
          <a:noFill/>
        </p:spPr>
        <p:txBody>
          <a:bodyPr wrap="square" rtlCol="0">
            <a:spAutoFit/>
          </a:bodyPr>
          <a:lstStyle/>
          <a:p>
            <a:r>
              <a:rPr lang="da-DK" sz="3200" dirty="0"/>
              <a:t>Udredningsfælden</a:t>
            </a:r>
          </a:p>
          <a:p>
            <a:r>
              <a:rPr lang="da-DK" sz="3200" dirty="0"/>
              <a:t>Ekspertfælden</a:t>
            </a:r>
          </a:p>
          <a:p>
            <a:r>
              <a:rPr lang="da-DK" sz="3200" dirty="0"/>
              <a:t>Den tidlige fokuseringsfælde</a:t>
            </a:r>
          </a:p>
          <a:p>
            <a:r>
              <a:rPr lang="da-DK" sz="3200" dirty="0"/>
              <a:t>Etiketfælden</a:t>
            </a:r>
          </a:p>
          <a:p>
            <a:r>
              <a:rPr lang="da-DK" sz="3200" dirty="0"/>
              <a:t>Bebrejdelsesfælden</a:t>
            </a:r>
          </a:p>
          <a:p>
            <a:r>
              <a:rPr lang="da-DK" sz="3200" dirty="0" err="1"/>
              <a:t>Snakkefælden</a:t>
            </a:r>
            <a:endParaRPr lang="da-DK" sz="3200" dirty="0"/>
          </a:p>
          <a:p>
            <a:r>
              <a:rPr lang="da-DK" sz="3200" dirty="0"/>
              <a:t>Spørgsmål og svarfælden</a:t>
            </a:r>
          </a:p>
          <a:p>
            <a:r>
              <a:rPr lang="da-DK" sz="3200" dirty="0"/>
              <a:t>Konfrontationsfælden</a:t>
            </a:r>
          </a:p>
        </p:txBody>
      </p:sp>
      <p:pic>
        <p:nvPicPr>
          <p:cNvPr id="13" name="Billede 12"/>
          <p:cNvPicPr>
            <a:picLocks noChangeAspect="1"/>
          </p:cNvPicPr>
          <p:nvPr/>
        </p:nvPicPr>
        <p:blipFill>
          <a:blip r:embed="rId4"/>
          <a:stretch>
            <a:fillRect/>
          </a:stretch>
        </p:blipFill>
        <p:spPr>
          <a:xfrm>
            <a:off x="5680382" y="4175125"/>
            <a:ext cx="2470752" cy="1943100"/>
          </a:xfrm>
          <a:prstGeom prst="rect">
            <a:avLst/>
          </a:prstGeom>
        </p:spPr>
      </p:pic>
    </p:spTree>
    <p:extLst>
      <p:ext uri="{BB962C8B-B14F-4D97-AF65-F5344CB8AC3E}">
        <p14:creationId xmlns:p14="http://schemas.microsoft.com/office/powerpoint/2010/main" val="1620287957"/>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5"/>
          <p:cNvSpPr txBox="1">
            <a:spLocks/>
          </p:cNvSpPr>
          <p:nvPr/>
        </p:nvSpPr>
        <p:spPr>
          <a:xfrm>
            <a:off x="0" y="4819650"/>
            <a:ext cx="8839200" cy="1663700"/>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da-DK" sz="2800" noProof="0" dirty="0" smtClean="0">
                <a:latin typeface="+mj-lt"/>
                <a:ea typeface="+mj-ea"/>
                <a:cs typeface="+mj-cs"/>
              </a:rPr>
              <a:t>	 </a:t>
            </a:r>
            <a:r>
              <a:rPr kumimoji="0" lang="da-DK" sz="3200" b="1" i="0" u="none" strike="noStrike" kern="1200" cap="none" spc="0" normalizeH="0" baseline="0" noProof="0" dirty="0" smtClean="0">
                <a:ln>
                  <a:noFill/>
                </a:ln>
                <a:solidFill>
                  <a:schemeClr val="bg1"/>
                </a:solidFill>
                <a:effectLst/>
                <a:uLnTx/>
                <a:uFillTx/>
                <a:latin typeface="+mj-lt"/>
                <a:ea typeface="+mj-ea"/>
                <a:cs typeface="+mj-cs"/>
              </a:rPr>
              <a:t>	</a:t>
            </a:r>
            <a:endParaRPr kumimoji="0" lang="da-DK" sz="3200" b="1" i="0" u="none" strike="noStrike" kern="1200" cap="none" spc="0" normalizeH="0" baseline="0" noProof="0" dirty="0">
              <a:ln>
                <a:noFill/>
              </a:ln>
              <a:solidFill>
                <a:schemeClr val="bg1"/>
              </a:solidFill>
              <a:effectLst/>
              <a:uLnTx/>
              <a:uFillTx/>
              <a:latin typeface="+mj-lt"/>
              <a:ea typeface="+mj-ea"/>
              <a:cs typeface="+mj-cs"/>
            </a:endParaRPr>
          </a:p>
        </p:txBody>
      </p:sp>
      <p:sp>
        <p:nvSpPr>
          <p:cNvPr id="4" name="Rektangel 3"/>
          <p:cNvSpPr/>
          <p:nvPr/>
        </p:nvSpPr>
        <p:spPr>
          <a:xfrm>
            <a:off x="1422568" y="4634984"/>
            <a:ext cx="1895262" cy="584775"/>
          </a:xfrm>
          <a:prstGeom prst="rect">
            <a:avLst/>
          </a:prstGeom>
        </p:spPr>
        <p:txBody>
          <a:bodyPr wrap="none">
            <a:spAutoFit/>
          </a:bodyPr>
          <a:lstStyle/>
          <a:p>
            <a:r>
              <a:rPr lang="da-DK" sz="3200" b="1" dirty="0" smtClean="0">
                <a:solidFill>
                  <a:schemeClr val="bg1"/>
                </a:solidFill>
              </a:rPr>
              <a:t>Status MI </a:t>
            </a:r>
            <a:endParaRPr lang="da-DK" sz="3200" dirty="0"/>
          </a:p>
        </p:txBody>
      </p:sp>
      <p:sp>
        <p:nvSpPr>
          <p:cNvPr id="6" name="Rektangel 5"/>
          <p:cNvSpPr/>
          <p:nvPr/>
        </p:nvSpPr>
        <p:spPr>
          <a:xfrm>
            <a:off x="1422568" y="5099087"/>
            <a:ext cx="2329484" cy="584775"/>
          </a:xfrm>
          <a:prstGeom prst="rect">
            <a:avLst/>
          </a:prstGeom>
        </p:spPr>
        <p:txBody>
          <a:bodyPr wrap="none">
            <a:spAutoFit/>
          </a:bodyPr>
          <a:lstStyle/>
          <a:p>
            <a:r>
              <a:rPr lang="da-DK" sz="3200" b="1" dirty="0" smtClean="0">
                <a:solidFill>
                  <a:schemeClr val="bg1"/>
                </a:solidFill>
              </a:rPr>
              <a:t>Januar 2019 </a:t>
            </a:r>
            <a:endParaRPr lang="da-DK" sz="3200" dirty="0"/>
          </a:p>
        </p:txBody>
      </p:sp>
      <p:pic>
        <p:nvPicPr>
          <p:cNvPr id="7" name="Billede 6"/>
          <p:cNvPicPr>
            <a:picLocks noChangeAspect="1"/>
          </p:cNvPicPr>
          <p:nvPr/>
        </p:nvPicPr>
        <p:blipFill>
          <a:blip r:embed="rId3"/>
          <a:stretch>
            <a:fillRect/>
          </a:stretch>
        </p:blipFill>
        <p:spPr>
          <a:xfrm>
            <a:off x="888933" y="225511"/>
            <a:ext cx="7639050" cy="647700"/>
          </a:xfrm>
          <a:prstGeom prst="rect">
            <a:avLst/>
          </a:prstGeom>
        </p:spPr>
      </p:pic>
      <p:sp>
        <p:nvSpPr>
          <p:cNvPr id="11" name="Titel 10"/>
          <p:cNvSpPr>
            <a:spLocks noGrp="1"/>
          </p:cNvSpPr>
          <p:nvPr>
            <p:ph type="title"/>
          </p:nvPr>
        </p:nvSpPr>
        <p:spPr/>
        <p:txBody>
          <a:bodyPr>
            <a:normAutofit fontScale="90000"/>
          </a:bodyPr>
          <a:lstStyle/>
          <a:p>
            <a:pPr algn="ctr"/>
            <a:r>
              <a:rPr lang="da-DK" sz="4000" b="1" dirty="0" smtClean="0"/>
              <a:t/>
            </a:r>
            <a:br>
              <a:rPr lang="da-DK" sz="4000" b="1" dirty="0" smtClean="0"/>
            </a:br>
            <a:r>
              <a:rPr lang="da-DK" sz="4000" b="1" dirty="0" smtClean="0"/>
              <a:t>Hvordan </a:t>
            </a:r>
            <a:r>
              <a:rPr lang="da-DK" sz="4000" b="1" dirty="0"/>
              <a:t>håndterer man status quo-udsagn/modstand</a:t>
            </a:r>
          </a:p>
        </p:txBody>
      </p:sp>
      <p:sp>
        <p:nvSpPr>
          <p:cNvPr id="8" name="Pladsholder til slidenummer 7"/>
          <p:cNvSpPr>
            <a:spLocks noGrp="1"/>
          </p:cNvSpPr>
          <p:nvPr>
            <p:ph type="sldNum" sz="quarter" idx="12"/>
          </p:nvPr>
        </p:nvSpPr>
        <p:spPr/>
        <p:txBody>
          <a:bodyPr/>
          <a:lstStyle/>
          <a:p>
            <a:fld id="{90F04F26-86C9-664F-9E09-B17AF5EEAACB}" type="slidenum">
              <a:rPr lang="da-DK" smtClean="0"/>
              <a:pPr/>
              <a:t>29</a:t>
            </a:fld>
            <a:endParaRPr lang="da-DK" dirty="0"/>
          </a:p>
        </p:txBody>
      </p:sp>
      <p:sp>
        <p:nvSpPr>
          <p:cNvPr id="9" name="Tekstfelt 8"/>
          <p:cNvSpPr txBox="1"/>
          <p:nvPr/>
        </p:nvSpPr>
        <p:spPr>
          <a:xfrm>
            <a:off x="330200" y="5404424"/>
            <a:ext cx="8839199" cy="461665"/>
          </a:xfrm>
          <a:prstGeom prst="rect">
            <a:avLst/>
          </a:prstGeom>
          <a:noFill/>
        </p:spPr>
        <p:txBody>
          <a:bodyPr wrap="square" rtlCol="0">
            <a:spAutoFit/>
          </a:bodyPr>
          <a:lstStyle/>
          <a:p>
            <a:endParaRPr lang="da-DK" sz="2400" b="1" dirty="0"/>
          </a:p>
        </p:txBody>
      </p:sp>
      <p:sp>
        <p:nvSpPr>
          <p:cNvPr id="2" name="Rektangel 1"/>
          <p:cNvSpPr/>
          <p:nvPr/>
        </p:nvSpPr>
        <p:spPr>
          <a:xfrm>
            <a:off x="3451340" y="3244334"/>
            <a:ext cx="237566" cy="369332"/>
          </a:xfrm>
          <a:prstGeom prst="rect">
            <a:avLst/>
          </a:prstGeom>
        </p:spPr>
        <p:txBody>
          <a:bodyPr wrap="none">
            <a:spAutoFit/>
          </a:bodyPr>
          <a:lstStyle/>
          <a:p>
            <a:r>
              <a:rPr lang="da-DK" b="1" dirty="0" smtClean="0">
                <a:solidFill>
                  <a:schemeClr val="bg1"/>
                </a:solidFill>
              </a:rPr>
              <a:t> </a:t>
            </a:r>
            <a:endParaRPr lang="da-DK" dirty="0"/>
          </a:p>
        </p:txBody>
      </p:sp>
      <p:sp>
        <p:nvSpPr>
          <p:cNvPr id="15" name="Tekstfelt 14"/>
          <p:cNvSpPr txBox="1"/>
          <p:nvPr/>
        </p:nvSpPr>
        <p:spPr>
          <a:xfrm>
            <a:off x="1138989" y="1690689"/>
            <a:ext cx="7388994" cy="4708981"/>
          </a:xfrm>
          <a:prstGeom prst="rect">
            <a:avLst/>
          </a:prstGeom>
          <a:noFill/>
        </p:spPr>
        <p:txBody>
          <a:bodyPr wrap="square" rtlCol="0">
            <a:spAutoFit/>
          </a:bodyPr>
          <a:lstStyle/>
          <a:p>
            <a:r>
              <a:rPr lang="da-DK" sz="3000" dirty="0"/>
              <a:t>Reflekterende svar </a:t>
            </a:r>
          </a:p>
          <a:p>
            <a:r>
              <a:rPr lang="da-DK" sz="3000" dirty="0"/>
              <a:t>Prøv at af-personificere problemstillingen, så klienten ikke kan gøre det til en personkonflikt</a:t>
            </a:r>
          </a:p>
          <a:p>
            <a:r>
              <a:rPr lang="da-DK" sz="3000" dirty="0"/>
              <a:t>Understreg personlig autonomi</a:t>
            </a:r>
          </a:p>
          <a:p>
            <a:r>
              <a:rPr lang="da-DK" sz="3000" dirty="0"/>
              <a:t>Omfortolk</a:t>
            </a:r>
          </a:p>
          <a:p>
            <a:r>
              <a:rPr lang="da-DK" sz="3000" dirty="0"/>
              <a:t>Enighed med en drejning</a:t>
            </a:r>
          </a:p>
          <a:p>
            <a:r>
              <a:rPr lang="da-DK" sz="3000" dirty="0"/>
              <a:t>Fordele ved status quo, så ulemper </a:t>
            </a:r>
          </a:p>
          <a:p>
            <a:r>
              <a:rPr lang="da-DK" sz="3000" dirty="0"/>
              <a:t>Flyt fokus</a:t>
            </a:r>
          </a:p>
          <a:p>
            <a:r>
              <a:rPr lang="da-DK" sz="3000" dirty="0"/>
              <a:t>Lad klienten vælge tema</a:t>
            </a:r>
          </a:p>
          <a:p>
            <a:r>
              <a:rPr lang="da-DK" sz="3000" dirty="0"/>
              <a:t>Enighed</a:t>
            </a:r>
          </a:p>
        </p:txBody>
      </p:sp>
    </p:spTree>
    <p:extLst>
      <p:ext uri="{BB962C8B-B14F-4D97-AF65-F5344CB8AC3E}">
        <p14:creationId xmlns:p14="http://schemas.microsoft.com/office/powerpoint/2010/main" val="1812493854"/>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5"/>
          <p:cNvSpPr txBox="1">
            <a:spLocks/>
          </p:cNvSpPr>
          <p:nvPr/>
        </p:nvSpPr>
        <p:spPr>
          <a:xfrm>
            <a:off x="0" y="4819650"/>
            <a:ext cx="8839200" cy="1663700"/>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da-DK" sz="2800" noProof="0" dirty="0" smtClean="0">
                <a:latin typeface="+mj-lt"/>
                <a:ea typeface="+mj-ea"/>
                <a:cs typeface="+mj-cs"/>
              </a:rPr>
              <a:t>	 </a:t>
            </a:r>
            <a:r>
              <a:rPr kumimoji="0" lang="da-DK" sz="3200" b="1" i="0" u="none" strike="noStrike" kern="1200" cap="none" spc="0" normalizeH="0" baseline="0" noProof="0" dirty="0" smtClean="0">
                <a:ln>
                  <a:noFill/>
                </a:ln>
                <a:solidFill>
                  <a:schemeClr val="bg1"/>
                </a:solidFill>
                <a:effectLst/>
                <a:uLnTx/>
                <a:uFillTx/>
                <a:latin typeface="+mj-lt"/>
                <a:ea typeface="+mj-ea"/>
                <a:cs typeface="+mj-cs"/>
              </a:rPr>
              <a:t>	</a:t>
            </a:r>
            <a:endParaRPr kumimoji="0" lang="da-DK" sz="3200" b="1" i="0" u="none" strike="noStrike" kern="1200" cap="none" spc="0" normalizeH="0" baseline="0" noProof="0" dirty="0">
              <a:ln>
                <a:noFill/>
              </a:ln>
              <a:solidFill>
                <a:schemeClr val="bg1"/>
              </a:solidFill>
              <a:effectLst/>
              <a:uLnTx/>
              <a:uFillTx/>
              <a:latin typeface="+mj-lt"/>
              <a:ea typeface="+mj-ea"/>
              <a:cs typeface="+mj-cs"/>
            </a:endParaRPr>
          </a:p>
        </p:txBody>
      </p:sp>
      <p:sp>
        <p:nvSpPr>
          <p:cNvPr id="4" name="Rektangel 3"/>
          <p:cNvSpPr/>
          <p:nvPr/>
        </p:nvSpPr>
        <p:spPr>
          <a:xfrm>
            <a:off x="1422568" y="4634984"/>
            <a:ext cx="1895262" cy="584775"/>
          </a:xfrm>
          <a:prstGeom prst="rect">
            <a:avLst/>
          </a:prstGeom>
        </p:spPr>
        <p:txBody>
          <a:bodyPr wrap="none">
            <a:spAutoFit/>
          </a:bodyPr>
          <a:lstStyle/>
          <a:p>
            <a:r>
              <a:rPr lang="da-DK" sz="3200" b="1" dirty="0" smtClean="0">
                <a:solidFill>
                  <a:schemeClr val="bg1"/>
                </a:solidFill>
              </a:rPr>
              <a:t>Status MI </a:t>
            </a:r>
            <a:endParaRPr lang="da-DK" sz="3200" dirty="0"/>
          </a:p>
        </p:txBody>
      </p:sp>
      <p:sp>
        <p:nvSpPr>
          <p:cNvPr id="6" name="Rektangel 5"/>
          <p:cNvSpPr/>
          <p:nvPr/>
        </p:nvSpPr>
        <p:spPr>
          <a:xfrm>
            <a:off x="1422568" y="5099087"/>
            <a:ext cx="2329484" cy="584775"/>
          </a:xfrm>
          <a:prstGeom prst="rect">
            <a:avLst/>
          </a:prstGeom>
        </p:spPr>
        <p:txBody>
          <a:bodyPr wrap="none">
            <a:spAutoFit/>
          </a:bodyPr>
          <a:lstStyle/>
          <a:p>
            <a:r>
              <a:rPr lang="da-DK" sz="3200" b="1" dirty="0" smtClean="0">
                <a:solidFill>
                  <a:schemeClr val="bg1"/>
                </a:solidFill>
              </a:rPr>
              <a:t>Januar 2019 </a:t>
            </a:r>
            <a:endParaRPr lang="da-DK" sz="3200" dirty="0"/>
          </a:p>
        </p:txBody>
      </p:sp>
      <p:pic>
        <p:nvPicPr>
          <p:cNvPr id="7" name="Billede 6"/>
          <p:cNvPicPr>
            <a:picLocks noChangeAspect="1"/>
          </p:cNvPicPr>
          <p:nvPr/>
        </p:nvPicPr>
        <p:blipFill>
          <a:blip r:embed="rId3"/>
          <a:stretch>
            <a:fillRect/>
          </a:stretch>
        </p:blipFill>
        <p:spPr>
          <a:xfrm>
            <a:off x="888933" y="225511"/>
            <a:ext cx="7639050" cy="647700"/>
          </a:xfrm>
          <a:prstGeom prst="rect">
            <a:avLst/>
          </a:prstGeom>
        </p:spPr>
      </p:pic>
      <p:sp>
        <p:nvSpPr>
          <p:cNvPr id="11" name="Titel 10"/>
          <p:cNvSpPr>
            <a:spLocks noGrp="1"/>
          </p:cNvSpPr>
          <p:nvPr>
            <p:ph type="title"/>
          </p:nvPr>
        </p:nvSpPr>
        <p:spPr/>
        <p:txBody>
          <a:bodyPr>
            <a:normAutofit/>
          </a:bodyPr>
          <a:lstStyle/>
          <a:p>
            <a:pPr algn="ctr"/>
            <a:r>
              <a:rPr lang="da-DK" sz="4000" b="1" dirty="0"/>
              <a:t>Hvad er </a:t>
            </a:r>
            <a:r>
              <a:rPr lang="da-DK" sz="4000" b="1" dirty="0" smtClean="0"/>
              <a:t>MI?</a:t>
            </a:r>
            <a:endParaRPr lang="da-DK" sz="4000" dirty="0"/>
          </a:p>
        </p:txBody>
      </p:sp>
      <p:sp>
        <p:nvSpPr>
          <p:cNvPr id="8" name="Pladsholder til slidenummer 7"/>
          <p:cNvSpPr>
            <a:spLocks noGrp="1"/>
          </p:cNvSpPr>
          <p:nvPr>
            <p:ph type="sldNum" sz="quarter" idx="12"/>
          </p:nvPr>
        </p:nvSpPr>
        <p:spPr/>
        <p:txBody>
          <a:bodyPr/>
          <a:lstStyle/>
          <a:p>
            <a:fld id="{90F04F26-86C9-664F-9E09-B17AF5EEAACB}" type="slidenum">
              <a:rPr lang="da-DK" smtClean="0"/>
              <a:pPr/>
              <a:t>3</a:t>
            </a:fld>
            <a:endParaRPr lang="da-DK" dirty="0"/>
          </a:p>
        </p:txBody>
      </p:sp>
      <p:sp>
        <p:nvSpPr>
          <p:cNvPr id="9" name="Tekstfelt 8"/>
          <p:cNvSpPr txBox="1"/>
          <p:nvPr/>
        </p:nvSpPr>
        <p:spPr>
          <a:xfrm>
            <a:off x="995957" y="4581524"/>
            <a:ext cx="3182706" cy="1569660"/>
          </a:xfrm>
          <a:prstGeom prst="rect">
            <a:avLst/>
          </a:prstGeom>
          <a:noFill/>
        </p:spPr>
        <p:txBody>
          <a:bodyPr wrap="square" rtlCol="0">
            <a:spAutoFit/>
          </a:bodyPr>
          <a:lstStyle/>
          <a:p>
            <a:endParaRPr lang="da-DK" sz="3200" b="1" dirty="0" smtClean="0">
              <a:solidFill>
                <a:schemeClr val="bg1"/>
              </a:solidFill>
            </a:endParaRPr>
          </a:p>
          <a:p>
            <a:r>
              <a:rPr lang="da-DK" sz="3200" b="1" dirty="0" smtClean="0">
                <a:solidFill>
                  <a:schemeClr val="bg1"/>
                </a:solidFill>
              </a:rPr>
              <a:t>Status MI</a:t>
            </a:r>
          </a:p>
          <a:p>
            <a:r>
              <a:rPr lang="da-DK" sz="3200" b="1" dirty="0" smtClean="0">
                <a:solidFill>
                  <a:schemeClr val="bg1"/>
                </a:solidFill>
              </a:rPr>
              <a:t>Januar 2019</a:t>
            </a:r>
            <a:endParaRPr lang="da-DK" sz="3200" b="1" dirty="0">
              <a:solidFill>
                <a:schemeClr val="bg1"/>
              </a:solidFill>
            </a:endParaRPr>
          </a:p>
        </p:txBody>
      </p:sp>
      <p:sp>
        <p:nvSpPr>
          <p:cNvPr id="2" name="Rektangel 1"/>
          <p:cNvSpPr/>
          <p:nvPr/>
        </p:nvSpPr>
        <p:spPr>
          <a:xfrm>
            <a:off x="3451340" y="3244334"/>
            <a:ext cx="237566" cy="369332"/>
          </a:xfrm>
          <a:prstGeom prst="rect">
            <a:avLst/>
          </a:prstGeom>
        </p:spPr>
        <p:txBody>
          <a:bodyPr wrap="none">
            <a:spAutoFit/>
          </a:bodyPr>
          <a:lstStyle/>
          <a:p>
            <a:r>
              <a:rPr lang="da-DK" b="1" dirty="0" smtClean="0">
                <a:solidFill>
                  <a:schemeClr val="bg1"/>
                </a:solidFill>
              </a:rPr>
              <a:t> </a:t>
            </a:r>
            <a:endParaRPr lang="da-DK" dirty="0"/>
          </a:p>
        </p:txBody>
      </p:sp>
      <p:sp>
        <p:nvSpPr>
          <p:cNvPr id="15" name="Tekstfelt 14"/>
          <p:cNvSpPr txBox="1"/>
          <p:nvPr/>
        </p:nvSpPr>
        <p:spPr>
          <a:xfrm>
            <a:off x="1138989" y="1690689"/>
            <a:ext cx="7388994" cy="4093428"/>
          </a:xfrm>
          <a:prstGeom prst="rect">
            <a:avLst/>
          </a:prstGeom>
          <a:noFill/>
        </p:spPr>
        <p:txBody>
          <a:bodyPr wrap="square" rtlCol="0">
            <a:spAutoFit/>
          </a:bodyPr>
          <a:lstStyle/>
          <a:p>
            <a:pPr marL="457200" indent="-457200" fontAlgn="base">
              <a:buFont typeface="Wingdings" panose="05000000000000000000" pitchFamily="2" charset="2"/>
              <a:buChar char="Ø"/>
            </a:pPr>
            <a:r>
              <a:rPr lang="da-DK" sz="2800" dirty="0" smtClean="0"/>
              <a:t>”</a:t>
            </a:r>
            <a:r>
              <a:rPr lang="nn-NO" sz="2800" dirty="0"/>
              <a:t> En professionel </a:t>
            </a:r>
            <a:r>
              <a:rPr lang="nn-NO" sz="2800" b="1" dirty="0"/>
              <a:t>sam</a:t>
            </a:r>
            <a:r>
              <a:rPr lang="nn-NO" sz="2800" dirty="0"/>
              <a:t>tale</a:t>
            </a:r>
            <a:r>
              <a:rPr lang="en-US" sz="2800" dirty="0"/>
              <a:t>​</a:t>
            </a:r>
          </a:p>
          <a:p>
            <a:pPr marL="457200" indent="-457200" fontAlgn="base">
              <a:buFont typeface="Wingdings" panose="05000000000000000000" pitchFamily="2" charset="2"/>
              <a:buChar char="Ø"/>
            </a:pPr>
            <a:r>
              <a:rPr lang="nn-NO" sz="2800" dirty="0"/>
              <a:t>Om ændring</a:t>
            </a:r>
            <a:r>
              <a:rPr lang="en-US" sz="2800" dirty="0"/>
              <a:t>​ </a:t>
            </a:r>
            <a:r>
              <a:rPr lang="en-US" sz="2800" dirty="0" err="1"/>
              <a:t>af</a:t>
            </a:r>
            <a:r>
              <a:rPr lang="nn-NO" sz="2800" dirty="0"/>
              <a:t> adfærd </a:t>
            </a:r>
            <a:r>
              <a:rPr lang="en-US" sz="2800" dirty="0"/>
              <a:t>​</a:t>
            </a:r>
          </a:p>
          <a:p>
            <a:pPr marL="457200" indent="-457200" fontAlgn="base">
              <a:buFont typeface="Wingdings" panose="05000000000000000000" pitchFamily="2" charset="2"/>
              <a:buChar char="Ø"/>
            </a:pPr>
            <a:r>
              <a:rPr lang="nn-NO" sz="2800" dirty="0"/>
              <a:t>Ofte organiseret omkring et    ”beslutningspunkt”</a:t>
            </a:r>
            <a:r>
              <a:rPr lang="en-US" sz="2800" dirty="0"/>
              <a:t>​</a:t>
            </a:r>
          </a:p>
          <a:p>
            <a:pPr marL="457200" indent="-457200" fontAlgn="base">
              <a:buFont typeface="Wingdings" panose="05000000000000000000" pitchFamily="2" charset="2"/>
              <a:buChar char="Ø"/>
            </a:pPr>
            <a:r>
              <a:rPr lang="nn-NO" sz="2800" dirty="0"/>
              <a:t>Borgeren er usikker (ambivalent)</a:t>
            </a:r>
            <a:r>
              <a:rPr lang="en-US" sz="2800" dirty="0"/>
              <a:t>​</a:t>
            </a:r>
          </a:p>
          <a:p>
            <a:pPr marL="457200" indent="-457200" fontAlgn="base">
              <a:buFont typeface="Wingdings" panose="05000000000000000000" pitchFamily="2" charset="2"/>
              <a:buChar char="Ø"/>
            </a:pPr>
            <a:r>
              <a:rPr lang="nn-NO" sz="2800" dirty="0"/>
              <a:t>Fremkalde, forstærke og forankre </a:t>
            </a:r>
            <a:r>
              <a:rPr lang="nn-NO" sz="2800" b="1" dirty="0"/>
              <a:t>indre</a:t>
            </a:r>
            <a:r>
              <a:rPr lang="nn-NO" sz="2800" dirty="0"/>
              <a:t> motivation</a:t>
            </a:r>
            <a:r>
              <a:rPr lang="en-US" sz="2800" dirty="0"/>
              <a:t>​</a:t>
            </a:r>
          </a:p>
          <a:p>
            <a:pPr marL="457200" indent="-457200" fontAlgn="base">
              <a:buFont typeface="Wingdings" panose="05000000000000000000" pitchFamily="2" charset="2"/>
              <a:buChar char="Ø"/>
            </a:pPr>
            <a:r>
              <a:rPr lang="nn-NO" sz="2800" dirty="0"/>
              <a:t>Observeres gennem sprog​</a:t>
            </a:r>
          </a:p>
          <a:p>
            <a:endParaRPr lang="da-DK" dirty="0"/>
          </a:p>
          <a:p>
            <a:endParaRPr lang="da-DK" dirty="0"/>
          </a:p>
        </p:txBody>
      </p:sp>
    </p:spTree>
    <p:extLst>
      <p:ext uri="{BB962C8B-B14F-4D97-AF65-F5344CB8AC3E}">
        <p14:creationId xmlns:p14="http://schemas.microsoft.com/office/powerpoint/2010/main" val="4261826373"/>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5"/>
          <p:cNvSpPr txBox="1">
            <a:spLocks/>
          </p:cNvSpPr>
          <p:nvPr/>
        </p:nvSpPr>
        <p:spPr>
          <a:xfrm>
            <a:off x="0" y="4819650"/>
            <a:ext cx="8839200" cy="1663700"/>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da-DK" sz="2800" noProof="0" dirty="0" smtClean="0">
                <a:latin typeface="+mj-lt"/>
                <a:ea typeface="+mj-ea"/>
                <a:cs typeface="+mj-cs"/>
              </a:rPr>
              <a:t>	 </a:t>
            </a:r>
            <a:r>
              <a:rPr kumimoji="0" lang="da-DK" sz="3200" b="1" i="0" u="none" strike="noStrike" kern="1200" cap="none" spc="0" normalizeH="0" baseline="0" noProof="0" dirty="0" smtClean="0">
                <a:ln>
                  <a:noFill/>
                </a:ln>
                <a:solidFill>
                  <a:schemeClr val="bg1"/>
                </a:solidFill>
                <a:effectLst/>
                <a:uLnTx/>
                <a:uFillTx/>
                <a:latin typeface="+mj-lt"/>
                <a:ea typeface="+mj-ea"/>
                <a:cs typeface="+mj-cs"/>
              </a:rPr>
              <a:t>	</a:t>
            </a:r>
            <a:endParaRPr kumimoji="0" lang="da-DK" sz="3200" b="1" i="0" u="none" strike="noStrike" kern="1200" cap="none" spc="0" normalizeH="0" baseline="0" noProof="0" dirty="0">
              <a:ln>
                <a:noFill/>
              </a:ln>
              <a:solidFill>
                <a:schemeClr val="bg1"/>
              </a:solidFill>
              <a:effectLst/>
              <a:uLnTx/>
              <a:uFillTx/>
              <a:latin typeface="+mj-lt"/>
              <a:ea typeface="+mj-ea"/>
              <a:cs typeface="+mj-cs"/>
            </a:endParaRPr>
          </a:p>
        </p:txBody>
      </p:sp>
      <p:sp>
        <p:nvSpPr>
          <p:cNvPr id="4" name="Rektangel 3"/>
          <p:cNvSpPr/>
          <p:nvPr/>
        </p:nvSpPr>
        <p:spPr>
          <a:xfrm>
            <a:off x="1422568" y="4634984"/>
            <a:ext cx="1895262" cy="584775"/>
          </a:xfrm>
          <a:prstGeom prst="rect">
            <a:avLst/>
          </a:prstGeom>
        </p:spPr>
        <p:txBody>
          <a:bodyPr wrap="none">
            <a:spAutoFit/>
          </a:bodyPr>
          <a:lstStyle/>
          <a:p>
            <a:r>
              <a:rPr lang="da-DK" sz="3200" b="1" dirty="0" smtClean="0">
                <a:solidFill>
                  <a:schemeClr val="bg1"/>
                </a:solidFill>
              </a:rPr>
              <a:t>Status MI </a:t>
            </a:r>
            <a:endParaRPr lang="da-DK" sz="3200" dirty="0"/>
          </a:p>
        </p:txBody>
      </p:sp>
      <p:sp>
        <p:nvSpPr>
          <p:cNvPr id="6" name="Rektangel 5"/>
          <p:cNvSpPr/>
          <p:nvPr/>
        </p:nvSpPr>
        <p:spPr>
          <a:xfrm>
            <a:off x="1422568" y="5099087"/>
            <a:ext cx="2329484" cy="584775"/>
          </a:xfrm>
          <a:prstGeom prst="rect">
            <a:avLst/>
          </a:prstGeom>
        </p:spPr>
        <p:txBody>
          <a:bodyPr wrap="none">
            <a:spAutoFit/>
          </a:bodyPr>
          <a:lstStyle/>
          <a:p>
            <a:r>
              <a:rPr lang="da-DK" sz="3200" b="1" dirty="0" smtClean="0">
                <a:solidFill>
                  <a:schemeClr val="bg1"/>
                </a:solidFill>
              </a:rPr>
              <a:t>Januar 2019 </a:t>
            </a:r>
            <a:endParaRPr lang="da-DK" sz="3200" dirty="0"/>
          </a:p>
        </p:txBody>
      </p:sp>
      <p:pic>
        <p:nvPicPr>
          <p:cNvPr id="7" name="Billede 6"/>
          <p:cNvPicPr>
            <a:picLocks noChangeAspect="1"/>
          </p:cNvPicPr>
          <p:nvPr/>
        </p:nvPicPr>
        <p:blipFill>
          <a:blip r:embed="rId3"/>
          <a:stretch>
            <a:fillRect/>
          </a:stretch>
        </p:blipFill>
        <p:spPr>
          <a:xfrm>
            <a:off x="888933" y="225511"/>
            <a:ext cx="7639050" cy="647700"/>
          </a:xfrm>
          <a:prstGeom prst="rect">
            <a:avLst/>
          </a:prstGeom>
        </p:spPr>
      </p:pic>
      <p:sp>
        <p:nvSpPr>
          <p:cNvPr id="11" name="Titel 10"/>
          <p:cNvSpPr>
            <a:spLocks noGrp="1"/>
          </p:cNvSpPr>
          <p:nvPr>
            <p:ph type="title"/>
          </p:nvPr>
        </p:nvSpPr>
        <p:spPr/>
        <p:txBody>
          <a:bodyPr>
            <a:normAutofit/>
          </a:bodyPr>
          <a:lstStyle/>
          <a:p>
            <a:pPr algn="ctr"/>
            <a:r>
              <a:rPr lang="da-DK" sz="4000" dirty="0" smtClean="0"/>
              <a:t/>
            </a:r>
            <a:br>
              <a:rPr lang="da-DK" sz="4000" dirty="0" smtClean="0"/>
            </a:br>
            <a:r>
              <a:rPr lang="da-DK" sz="4000" b="1" dirty="0" smtClean="0"/>
              <a:t>Øvelse: Håndtering af modstand</a:t>
            </a:r>
            <a:endParaRPr lang="da-DK" sz="4000" b="1" dirty="0"/>
          </a:p>
        </p:txBody>
      </p:sp>
      <p:sp>
        <p:nvSpPr>
          <p:cNvPr id="8" name="Pladsholder til slidenummer 7"/>
          <p:cNvSpPr>
            <a:spLocks noGrp="1"/>
          </p:cNvSpPr>
          <p:nvPr>
            <p:ph type="sldNum" sz="quarter" idx="12"/>
          </p:nvPr>
        </p:nvSpPr>
        <p:spPr/>
        <p:txBody>
          <a:bodyPr/>
          <a:lstStyle/>
          <a:p>
            <a:fld id="{90F04F26-86C9-664F-9E09-B17AF5EEAACB}" type="slidenum">
              <a:rPr lang="da-DK" smtClean="0"/>
              <a:pPr/>
              <a:t>30</a:t>
            </a:fld>
            <a:endParaRPr lang="da-DK" dirty="0"/>
          </a:p>
        </p:txBody>
      </p:sp>
      <p:sp>
        <p:nvSpPr>
          <p:cNvPr id="9" name="Tekstfelt 8"/>
          <p:cNvSpPr txBox="1"/>
          <p:nvPr/>
        </p:nvSpPr>
        <p:spPr>
          <a:xfrm>
            <a:off x="330200" y="5404424"/>
            <a:ext cx="8839199" cy="461665"/>
          </a:xfrm>
          <a:prstGeom prst="rect">
            <a:avLst/>
          </a:prstGeom>
          <a:noFill/>
        </p:spPr>
        <p:txBody>
          <a:bodyPr wrap="square" rtlCol="0">
            <a:spAutoFit/>
          </a:bodyPr>
          <a:lstStyle/>
          <a:p>
            <a:endParaRPr lang="da-DK" sz="2400" b="1" dirty="0"/>
          </a:p>
        </p:txBody>
      </p:sp>
      <p:sp>
        <p:nvSpPr>
          <p:cNvPr id="2" name="Rektangel 1"/>
          <p:cNvSpPr/>
          <p:nvPr/>
        </p:nvSpPr>
        <p:spPr>
          <a:xfrm>
            <a:off x="3451340" y="3244334"/>
            <a:ext cx="237566" cy="369332"/>
          </a:xfrm>
          <a:prstGeom prst="rect">
            <a:avLst/>
          </a:prstGeom>
        </p:spPr>
        <p:txBody>
          <a:bodyPr wrap="none">
            <a:spAutoFit/>
          </a:bodyPr>
          <a:lstStyle/>
          <a:p>
            <a:r>
              <a:rPr lang="da-DK" b="1" dirty="0" smtClean="0">
                <a:solidFill>
                  <a:schemeClr val="bg1"/>
                </a:solidFill>
              </a:rPr>
              <a:t> </a:t>
            </a:r>
            <a:endParaRPr lang="da-DK" dirty="0"/>
          </a:p>
        </p:txBody>
      </p:sp>
      <p:sp>
        <p:nvSpPr>
          <p:cNvPr id="15" name="Tekstfelt 14"/>
          <p:cNvSpPr txBox="1"/>
          <p:nvPr/>
        </p:nvSpPr>
        <p:spPr>
          <a:xfrm>
            <a:off x="888933" y="1424763"/>
            <a:ext cx="7639050" cy="5786199"/>
          </a:xfrm>
          <a:prstGeom prst="rect">
            <a:avLst/>
          </a:prstGeom>
          <a:noFill/>
        </p:spPr>
        <p:txBody>
          <a:bodyPr wrap="square" rtlCol="0">
            <a:spAutoFit/>
          </a:bodyPr>
          <a:lstStyle/>
          <a:p>
            <a:endParaRPr lang="da-DK" dirty="0" smtClean="0"/>
          </a:p>
          <a:p>
            <a:r>
              <a:rPr lang="da-DK" sz="2200" b="1" dirty="0" smtClean="0"/>
              <a:t>Formål</a:t>
            </a:r>
            <a:r>
              <a:rPr lang="da-DK" sz="2200" b="1" dirty="0"/>
              <a:t>: </a:t>
            </a:r>
            <a:r>
              <a:rPr lang="da-DK" sz="2200" dirty="0"/>
              <a:t>i denne øvelse træner du evnen til at lytte reflekterende og møde den modstand, der kan opstå i mellem borger og rådgiver, inden for rammen af MI.</a:t>
            </a:r>
          </a:p>
          <a:p>
            <a:endParaRPr lang="da-DK" sz="2200" dirty="0"/>
          </a:p>
          <a:p>
            <a:r>
              <a:rPr lang="da-DK" sz="2200" dirty="0"/>
              <a:t>Deltagerne stiller sig op på 2 rækker: </a:t>
            </a:r>
          </a:p>
          <a:p>
            <a:pPr marL="457200" indent="-457200">
              <a:buFont typeface="+mj-lt"/>
              <a:buAutoNum type="arabicPeriod"/>
            </a:pPr>
            <a:r>
              <a:rPr lang="da-DK" sz="2200" dirty="0"/>
              <a:t>Den ene side er borgere med et middelsvært frustrations-udsagn. </a:t>
            </a:r>
            <a:r>
              <a:rPr lang="da-DK" sz="2200" i="1" dirty="0"/>
              <a:t>(Eks. Fra pårørende: ”Jeg synes simpelthen ikke, I passer godt nok på min mor… I har så travlt hele tiden, og I har aldrig </a:t>
            </a:r>
            <a:r>
              <a:rPr lang="da-DK" sz="2200" dirty="0"/>
              <a:t>tid til at sidde lidt ned hos hende og høre, hvordan hun har det…”) </a:t>
            </a:r>
          </a:p>
          <a:p>
            <a:pPr marL="457200" indent="-457200">
              <a:buFont typeface="+mj-lt"/>
              <a:buAutoNum type="arabicPeriod"/>
            </a:pPr>
            <a:endParaRPr lang="da-DK" sz="2200" dirty="0"/>
          </a:p>
          <a:p>
            <a:pPr marL="457200" indent="-457200">
              <a:buFont typeface="+mj-lt"/>
              <a:buAutoNum type="arabicPeriod"/>
            </a:pPr>
            <a:r>
              <a:rPr lang="da-DK" sz="2200" dirty="0"/>
              <a:t>Den anden side har til opgave at reflektere den pårørendes udsagn på en måde, så den pårørende føler sig taget alvorligt. </a:t>
            </a:r>
            <a:r>
              <a:rPr lang="da-DK" sz="2200" i="1" dirty="0"/>
              <a:t>(Eks. Fra rådgiver: ”Du synes ikke, det er i orden, den måde </a:t>
            </a:r>
            <a:r>
              <a:rPr lang="da-DK" sz="2200" dirty="0"/>
              <a:t>det foregår på”…) </a:t>
            </a:r>
          </a:p>
          <a:p>
            <a:endParaRPr lang="da-DK" sz="2200" dirty="0"/>
          </a:p>
        </p:txBody>
      </p:sp>
    </p:spTree>
    <p:extLst>
      <p:ext uri="{BB962C8B-B14F-4D97-AF65-F5344CB8AC3E}">
        <p14:creationId xmlns:p14="http://schemas.microsoft.com/office/powerpoint/2010/main" val="3847934711"/>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5"/>
          <p:cNvSpPr txBox="1">
            <a:spLocks/>
          </p:cNvSpPr>
          <p:nvPr/>
        </p:nvSpPr>
        <p:spPr>
          <a:xfrm>
            <a:off x="0" y="4819650"/>
            <a:ext cx="8839200" cy="1663700"/>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da-DK" sz="2800" noProof="0" dirty="0" smtClean="0">
                <a:latin typeface="+mj-lt"/>
                <a:ea typeface="+mj-ea"/>
                <a:cs typeface="+mj-cs"/>
              </a:rPr>
              <a:t>	 </a:t>
            </a:r>
            <a:r>
              <a:rPr kumimoji="0" lang="da-DK" sz="3200" b="1" i="0" u="none" strike="noStrike" kern="1200" cap="none" spc="0" normalizeH="0" baseline="0" noProof="0" dirty="0" smtClean="0">
                <a:ln>
                  <a:noFill/>
                </a:ln>
                <a:solidFill>
                  <a:schemeClr val="bg1"/>
                </a:solidFill>
                <a:effectLst/>
                <a:uLnTx/>
                <a:uFillTx/>
                <a:latin typeface="+mj-lt"/>
                <a:ea typeface="+mj-ea"/>
                <a:cs typeface="+mj-cs"/>
              </a:rPr>
              <a:t>	</a:t>
            </a:r>
            <a:endParaRPr kumimoji="0" lang="da-DK" sz="3200" b="1" i="0" u="none" strike="noStrike" kern="1200" cap="none" spc="0" normalizeH="0" baseline="0" noProof="0" dirty="0">
              <a:ln>
                <a:noFill/>
              </a:ln>
              <a:solidFill>
                <a:schemeClr val="bg1"/>
              </a:solidFill>
              <a:effectLst/>
              <a:uLnTx/>
              <a:uFillTx/>
              <a:latin typeface="+mj-lt"/>
              <a:ea typeface="+mj-ea"/>
              <a:cs typeface="+mj-cs"/>
            </a:endParaRPr>
          </a:p>
        </p:txBody>
      </p:sp>
      <p:sp>
        <p:nvSpPr>
          <p:cNvPr id="4" name="Rektangel 3"/>
          <p:cNvSpPr/>
          <p:nvPr/>
        </p:nvSpPr>
        <p:spPr>
          <a:xfrm>
            <a:off x="1422568" y="4634984"/>
            <a:ext cx="1895262" cy="584775"/>
          </a:xfrm>
          <a:prstGeom prst="rect">
            <a:avLst/>
          </a:prstGeom>
        </p:spPr>
        <p:txBody>
          <a:bodyPr wrap="none">
            <a:spAutoFit/>
          </a:bodyPr>
          <a:lstStyle/>
          <a:p>
            <a:r>
              <a:rPr lang="da-DK" sz="3200" b="1" dirty="0" smtClean="0">
                <a:solidFill>
                  <a:schemeClr val="bg1"/>
                </a:solidFill>
              </a:rPr>
              <a:t>Status MI </a:t>
            </a:r>
            <a:endParaRPr lang="da-DK" sz="3200" dirty="0"/>
          </a:p>
        </p:txBody>
      </p:sp>
      <p:sp>
        <p:nvSpPr>
          <p:cNvPr id="6" name="Rektangel 5"/>
          <p:cNvSpPr/>
          <p:nvPr/>
        </p:nvSpPr>
        <p:spPr>
          <a:xfrm>
            <a:off x="1422568" y="5099087"/>
            <a:ext cx="2329484" cy="584775"/>
          </a:xfrm>
          <a:prstGeom prst="rect">
            <a:avLst/>
          </a:prstGeom>
        </p:spPr>
        <p:txBody>
          <a:bodyPr wrap="none">
            <a:spAutoFit/>
          </a:bodyPr>
          <a:lstStyle/>
          <a:p>
            <a:r>
              <a:rPr lang="da-DK" sz="3200" b="1" dirty="0" smtClean="0">
                <a:solidFill>
                  <a:schemeClr val="bg1"/>
                </a:solidFill>
              </a:rPr>
              <a:t>Januar 2019 </a:t>
            </a:r>
            <a:endParaRPr lang="da-DK" sz="3200" dirty="0"/>
          </a:p>
        </p:txBody>
      </p:sp>
      <p:pic>
        <p:nvPicPr>
          <p:cNvPr id="7" name="Billede 6"/>
          <p:cNvPicPr>
            <a:picLocks noChangeAspect="1"/>
          </p:cNvPicPr>
          <p:nvPr/>
        </p:nvPicPr>
        <p:blipFill>
          <a:blip r:embed="rId3"/>
          <a:stretch>
            <a:fillRect/>
          </a:stretch>
        </p:blipFill>
        <p:spPr>
          <a:xfrm>
            <a:off x="888933" y="225511"/>
            <a:ext cx="7639050" cy="647700"/>
          </a:xfrm>
          <a:prstGeom prst="rect">
            <a:avLst/>
          </a:prstGeom>
        </p:spPr>
      </p:pic>
      <p:sp>
        <p:nvSpPr>
          <p:cNvPr id="11" name="Titel 10"/>
          <p:cNvSpPr>
            <a:spLocks noGrp="1"/>
          </p:cNvSpPr>
          <p:nvPr>
            <p:ph type="title"/>
          </p:nvPr>
        </p:nvSpPr>
        <p:spPr/>
        <p:txBody>
          <a:bodyPr>
            <a:normAutofit/>
          </a:bodyPr>
          <a:lstStyle/>
          <a:p>
            <a:pPr algn="ctr"/>
            <a:r>
              <a:rPr lang="da-DK" sz="4000" dirty="0" smtClean="0"/>
              <a:t/>
            </a:r>
            <a:br>
              <a:rPr lang="da-DK" sz="4000" dirty="0" smtClean="0"/>
            </a:br>
            <a:r>
              <a:rPr lang="da-DK" sz="4000" b="1" dirty="0" smtClean="0"/>
              <a:t>Strukturering af fem MI-samtaler</a:t>
            </a:r>
            <a:endParaRPr lang="da-DK" sz="4000" b="1" dirty="0"/>
          </a:p>
        </p:txBody>
      </p:sp>
      <p:sp>
        <p:nvSpPr>
          <p:cNvPr id="8" name="Pladsholder til slidenummer 7"/>
          <p:cNvSpPr>
            <a:spLocks noGrp="1"/>
          </p:cNvSpPr>
          <p:nvPr>
            <p:ph type="sldNum" sz="quarter" idx="12"/>
          </p:nvPr>
        </p:nvSpPr>
        <p:spPr/>
        <p:txBody>
          <a:bodyPr/>
          <a:lstStyle/>
          <a:p>
            <a:fld id="{90F04F26-86C9-664F-9E09-B17AF5EEAACB}" type="slidenum">
              <a:rPr lang="da-DK" smtClean="0"/>
              <a:pPr/>
              <a:t>31</a:t>
            </a:fld>
            <a:endParaRPr lang="da-DK" dirty="0"/>
          </a:p>
        </p:txBody>
      </p:sp>
      <p:sp>
        <p:nvSpPr>
          <p:cNvPr id="9" name="Tekstfelt 8"/>
          <p:cNvSpPr txBox="1"/>
          <p:nvPr/>
        </p:nvSpPr>
        <p:spPr>
          <a:xfrm>
            <a:off x="330200" y="5404424"/>
            <a:ext cx="8839199" cy="461665"/>
          </a:xfrm>
          <a:prstGeom prst="rect">
            <a:avLst/>
          </a:prstGeom>
          <a:noFill/>
        </p:spPr>
        <p:txBody>
          <a:bodyPr wrap="square" rtlCol="0">
            <a:spAutoFit/>
          </a:bodyPr>
          <a:lstStyle/>
          <a:p>
            <a:endParaRPr lang="da-DK" sz="2400" b="1" dirty="0"/>
          </a:p>
        </p:txBody>
      </p:sp>
      <p:sp>
        <p:nvSpPr>
          <p:cNvPr id="2" name="Rektangel 1"/>
          <p:cNvSpPr/>
          <p:nvPr/>
        </p:nvSpPr>
        <p:spPr>
          <a:xfrm>
            <a:off x="3451340" y="3244334"/>
            <a:ext cx="237566" cy="369332"/>
          </a:xfrm>
          <a:prstGeom prst="rect">
            <a:avLst/>
          </a:prstGeom>
        </p:spPr>
        <p:txBody>
          <a:bodyPr wrap="none">
            <a:spAutoFit/>
          </a:bodyPr>
          <a:lstStyle/>
          <a:p>
            <a:r>
              <a:rPr lang="da-DK" b="1" dirty="0" smtClean="0">
                <a:solidFill>
                  <a:schemeClr val="bg1"/>
                </a:solidFill>
              </a:rPr>
              <a:t> </a:t>
            </a:r>
            <a:endParaRPr lang="da-DK" dirty="0"/>
          </a:p>
        </p:txBody>
      </p:sp>
      <p:sp>
        <p:nvSpPr>
          <p:cNvPr id="15" name="Tekstfelt 14"/>
          <p:cNvSpPr txBox="1"/>
          <p:nvPr/>
        </p:nvSpPr>
        <p:spPr>
          <a:xfrm>
            <a:off x="888933" y="1996026"/>
            <a:ext cx="7639049" cy="3539430"/>
          </a:xfrm>
          <a:prstGeom prst="rect">
            <a:avLst/>
          </a:prstGeom>
          <a:noFill/>
        </p:spPr>
        <p:txBody>
          <a:bodyPr wrap="square" rtlCol="0">
            <a:spAutoFit/>
          </a:bodyPr>
          <a:lstStyle/>
          <a:p>
            <a:pPr marL="109728" indent="0">
              <a:buNone/>
            </a:pPr>
            <a:r>
              <a:rPr lang="da-DK" sz="2800" b="1" dirty="0"/>
              <a:t>Strukturering af fem MI-samtaler</a:t>
            </a:r>
          </a:p>
          <a:p>
            <a:pPr marL="109728" indent="0">
              <a:buNone/>
            </a:pPr>
            <a:endParaRPr lang="da-DK" sz="2800" dirty="0"/>
          </a:p>
          <a:p>
            <a:pPr marL="109728" indent="0">
              <a:buNone/>
            </a:pPr>
            <a:r>
              <a:rPr lang="da-DK" sz="2800" b="1" dirty="0"/>
              <a:t>Samtale 1:</a:t>
            </a:r>
            <a:r>
              <a:rPr lang="da-DK" sz="2800" dirty="0"/>
              <a:t> Udforskning af vigtighed og tiltro i forhold til at lave en forandring med rusmidler, arbejde, uddannelse etc. </a:t>
            </a:r>
          </a:p>
          <a:p>
            <a:pPr marL="109728" indent="0">
              <a:buNone/>
            </a:pPr>
            <a:r>
              <a:rPr lang="da-DK" sz="2800" dirty="0"/>
              <a:t/>
            </a:r>
            <a:br>
              <a:rPr lang="da-DK" sz="2800" dirty="0"/>
            </a:br>
            <a:r>
              <a:rPr lang="da-DK" sz="2800" dirty="0"/>
              <a:t>Øvelse: </a:t>
            </a:r>
            <a:r>
              <a:rPr lang="da-DK" sz="2800" dirty="0" err="1"/>
              <a:t>Skalering</a:t>
            </a:r>
            <a:r>
              <a:rPr lang="da-DK" sz="2800" dirty="0"/>
              <a:t> af vigtighed og tiltro. </a:t>
            </a:r>
          </a:p>
          <a:p>
            <a:endParaRPr lang="da-DK" sz="2800" dirty="0"/>
          </a:p>
        </p:txBody>
      </p:sp>
    </p:spTree>
    <p:extLst>
      <p:ext uri="{BB962C8B-B14F-4D97-AF65-F5344CB8AC3E}">
        <p14:creationId xmlns:p14="http://schemas.microsoft.com/office/powerpoint/2010/main" val="1094936085"/>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5"/>
          <p:cNvSpPr txBox="1">
            <a:spLocks/>
          </p:cNvSpPr>
          <p:nvPr/>
        </p:nvSpPr>
        <p:spPr>
          <a:xfrm>
            <a:off x="0" y="4819650"/>
            <a:ext cx="8839200" cy="1663700"/>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da-DK" sz="2800" noProof="0" dirty="0" smtClean="0">
                <a:latin typeface="+mj-lt"/>
                <a:ea typeface="+mj-ea"/>
                <a:cs typeface="+mj-cs"/>
              </a:rPr>
              <a:t>	 </a:t>
            </a:r>
            <a:r>
              <a:rPr kumimoji="0" lang="da-DK" sz="3200" b="1" i="0" u="none" strike="noStrike" kern="1200" cap="none" spc="0" normalizeH="0" baseline="0" noProof="0" dirty="0" smtClean="0">
                <a:ln>
                  <a:noFill/>
                </a:ln>
                <a:solidFill>
                  <a:schemeClr val="bg1"/>
                </a:solidFill>
                <a:effectLst/>
                <a:uLnTx/>
                <a:uFillTx/>
                <a:latin typeface="+mj-lt"/>
                <a:ea typeface="+mj-ea"/>
                <a:cs typeface="+mj-cs"/>
              </a:rPr>
              <a:t>	</a:t>
            </a:r>
            <a:endParaRPr kumimoji="0" lang="da-DK" sz="3200" b="1" i="0" u="none" strike="noStrike" kern="1200" cap="none" spc="0" normalizeH="0" baseline="0" noProof="0" dirty="0">
              <a:ln>
                <a:noFill/>
              </a:ln>
              <a:solidFill>
                <a:schemeClr val="bg1"/>
              </a:solidFill>
              <a:effectLst/>
              <a:uLnTx/>
              <a:uFillTx/>
              <a:latin typeface="+mj-lt"/>
              <a:ea typeface="+mj-ea"/>
              <a:cs typeface="+mj-cs"/>
            </a:endParaRPr>
          </a:p>
        </p:txBody>
      </p:sp>
      <p:sp>
        <p:nvSpPr>
          <p:cNvPr id="4" name="Rektangel 3"/>
          <p:cNvSpPr/>
          <p:nvPr/>
        </p:nvSpPr>
        <p:spPr>
          <a:xfrm>
            <a:off x="1422568" y="4634984"/>
            <a:ext cx="1895262" cy="584775"/>
          </a:xfrm>
          <a:prstGeom prst="rect">
            <a:avLst/>
          </a:prstGeom>
        </p:spPr>
        <p:txBody>
          <a:bodyPr wrap="none">
            <a:spAutoFit/>
          </a:bodyPr>
          <a:lstStyle/>
          <a:p>
            <a:r>
              <a:rPr lang="da-DK" sz="3200" b="1" dirty="0" smtClean="0">
                <a:solidFill>
                  <a:schemeClr val="bg1"/>
                </a:solidFill>
              </a:rPr>
              <a:t>Status MI </a:t>
            </a:r>
            <a:endParaRPr lang="da-DK" sz="3200" dirty="0"/>
          </a:p>
        </p:txBody>
      </p:sp>
      <p:sp>
        <p:nvSpPr>
          <p:cNvPr id="6" name="Rektangel 5"/>
          <p:cNvSpPr/>
          <p:nvPr/>
        </p:nvSpPr>
        <p:spPr>
          <a:xfrm>
            <a:off x="1422568" y="5099087"/>
            <a:ext cx="2329484" cy="584775"/>
          </a:xfrm>
          <a:prstGeom prst="rect">
            <a:avLst/>
          </a:prstGeom>
        </p:spPr>
        <p:txBody>
          <a:bodyPr wrap="none">
            <a:spAutoFit/>
          </a:bodyPr>
          <a:lstStyle/>
          <a:p>
            <a:r>
              <a:rPr lang="da-DK" sz="3200" b="1" dirty="0" smtClean="0">
                <a:solidFill>
                  <a:schemeClr val="bg1"/>
                </a:solidFill>
              </a:rPr>
              <a:t>Januar 2019 </a:t>
            </a:r>
            <a:endParaRPr lang="da-DK" sz="3200" dirty="0"/>
          </a:p>
        </p:txBody>
      </p:sp>
      <p:pic>
        <p:nvPicPr>
          <p:cNvPr id="7" name="Billede 6"/>
          <p:cNvPicPr>
            <a:picLocks noChangeAspect="1"/>
          </p:cNvPicPr>
          <p:nvPr/>
        </p:nvPicPr>
        <p:blipFill>
          <a:blip r:embed="rId3"/>
          <a:stretch>
            <a:fillRect/>
          </a:stretch>
        </p:blipFill>
        <p:spPr>
          <a:xfrm>
            <a:off x="888933" y="225511"/>
            <a:ext cx="7639050" cy="647700"/>
          </a:xfrm>
          <a:prstGeom prst="rect">
            <a:avLst/>
          </a:prstGeom>
        </p:spPr>
      </p:pic>
      <p:sp>
        <p:nvSpPr>
          <p:cNvPr id="11" name="Titel 10"/>
          <p:cNvSpPr>
            <a:spLocks noGrp="1"/>
          </p:cNvSpPr>
          <p:nvPr>
            <p:ph type="title"/>
          </p:nvPr>
        </p:nvSpPr>
        <p:spPr/>
        <p:txBody>
          <a:bodyPr>
            <a:normAutofit/>
          </a:bodyPr>
          <a:lstStyle/>
          <a:p>
            <a:pPr algn="ctr"/>
            <a:r>
              <a:rPr lang="da-DK" sz="4000" dirty="0" smtClean="0"/>
              <a:t/>
            </a:r>
            <a:br>
              <a:rPr lang="da-DK" sz="4000" dirty="0" smtClean="0"/>
            </a:br>
            <a:r>
              <a:rPr lang="da-DK" sz="4000" b="1" dirty="0" smtClean="0"/>
              <a:t>Strukturering af fem MI-samtaler</a:t>
            </a:r>
            <a:endParaRPr lang="da-DK" sz="4000" b="1" dirty="0"/>
          </a:p>
        </p:txBody>
      </p:sp>
      <p:sp>
        <p:nvSpPr>
          <p:cNvPr id="8" name="Pladsholder til slidenummer 7"/>
          <p:cNvSpPr>
            <a:spLocks noGrp="1"/>
          </p:cNvSpPr>
          <p:nvPr>
            <p:ph type="sldNum" sz="quarter" idx="12"/>
          </p:nvPr>
        </p:nvSpPr>
        <p:spPr/>
        <p:txBody>
          <a:bodyPr/>
          <a:lstStyle/>
          <a:p>
            <a:fld id="{90F04F26-86C9-664F-9E09-B17AF5EEAACB}" type="slidenum">
              <a:rPr lang="da-DK" smtClean="0"/>
              <a:pPr/>
              <a:t>32</a:t>
            </a:fld>
            <a:endParaRPr lang="da-DK" dirty="0"/>
          </a:p>
        </p:txBody>
      </p:sp>
      <p:sp>
        <p:nvSpPr>
          <p:cNvPr id="9" name="Tekstfelt 8"/>
          <p:cNvSpPr txBox="1"/>
          <p:nvPr/>
        </p:nvSpPr>
        <p:spPr>
          <a:xfrm>
            <a:off x="330200" y="5404424"/>
            <a:ext cx="8839199" cy="461665"/>
          </a:xfrm>
          <a:prstGeom prst="rect">
            <a:avLst/>
          </a:prstGeom>
          <a:noFill/>
        </p:spPr>
        <p:txBody>
          <a:bodyPr wrap="square" rtlCol="0">
            <a:spAutoFit/>
          </a:bodyPr>
          <a:lstStyle/>
          <a:p>
            <a:endParaRPr lang="da-DK" sz="2400" b="1" dirty="0"/>
          </a:p>
        </p:txBody>
      </p:sp>
      <p:sp>
        <p:nvSpPr>
          <p:cNvPr id="2" name="Rektangel 1"/>
          <p:cNvSpPr/>
          <p:nvPr/>
        </p:nvSpPr>
        <p:spPr>
          <a:xfrm>
            <a:off x="3451340" y="3244334"/>
            <a:ext cx="237566" cy="369332"/>
          </a:xfrm>
          <a:prstGeom prst="rect">
            <a:avLst/>
          </a:prstGeom>
        </p:spPr>
        <p:txBody>
          <a:bodyPr wrap="none">
            <a:spAutoFit/>
          </a:bodyPr>
          <a:lstStyle/>
          <a:p>
            <a:r>
              <a:rPr lang="da-DK" b="1" dirty="0" smtClean="0">
                <a:solidFill>
                  <a:schemeClr val="bg1"/>
                </a:solidFill>
              </a:rPr>
              <a:t> </a:t>
            </a:r>
            <a:endParaRPr lang="da-DK" dirty="0"/>
          </a:p>
        </p:txBody>
      </p:sp>
      <p:sp>
        <p:nvSpPr>
          <p:cNvPr id="15" name="Tekstfelt 14"/>
          <p:cNvSpPr txBox="1"/>
          <p:nvPr/>
        </p:nvSpPr>
        <p:spPr>
          <a:xfrm>
            <a:off x="888933" y="1996026"/>
            <a:ext cx="7639049" cy="3539430"/>
          </a:xfrm>
          <a:prstGeom prst="rect">
            <a:avLst/>
          </a:prstGeom>
          <a:noFill/>
        </p:spPr>
        <p:txBody>
          <a:bodyPr wrap="square" rtlCol="0">
            <a:spAutoFit/>
          </a:bodyPr>
          <a:lstStyle/>
          <a:p>
            <a:pPr marL="109728" indent="0">
              <a:buNone/>
            </a:pPr>
            <a:r>
              <a:rPr lang="da-DK" sz="2800" b="1" dirty="0"/>
              <a:t>Samtale 2:</a:t>
            </a:r>
            <a:r>
              <a:rPr lang="da-DK" sz="2800" dirty="0"/>
              <a:t> Indsigt i og udforskning af hvad forandring indebærer og tanker om egen forandringsproces, herunder udforskning af ambivalens. </a:t>
            </a:r>
          </a:p>
          <a:p>
            <a:pPr marL="109728" indent="0">
              <a:buNone/>
            </a:pPr>
            <a:endParaRPr lang="da-DK" sz="2800" dirty="0"/>
          </a:p>
          <a:p>
            <a:pPr marL="109728" indent="0">
              <a:buNone/>
            </a:pPr>
            <a:r>
              <a:rPr lang="da-DK" sz="2800" dirty="0"/>
              <a:t>Øvelse: Forandringscirklen, ambivalensudforskning (vejkrydset)</a:t>
            </a:r>
          </a:p>
          <a:p>
            <a:endParaRPr lang="da-DK" sz="2800" dirty="0"/>
          </a:p>
        </p:txBody>
      </p:sp>
    </p:spTree>
    <p:extLst>
      <p:ext uri="{BB962C8B-B14F-4D97-AF65-F5344CB8AC3E}">
        <p14:creationId xmlns:p14="http://schemas.microsoft.com/office/powerpoint/2010/main" val="1310567856"/>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5"/>
          <p:cNvSpPr txBox="1">
            <a:spLocks/>
          </p:cNvSpPr>
          <p:nvPr/>
        </p:nvSpPr>
        <p:spPr>
          <a:xfrm>
            <a:off x="0" y="4819650"/>
            <a:ext cx="8839200" cy="1663700"/>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da-DK" sz="2800" noProof="0" dirty="0" smtClean="0">
                <a:latin typeface="+mj-lt"/>
                <a:ea typeface="+mj-ea"/>
                <a:cs typeface="+mj-cs"/>
              </a:rPr>
              <a:t>	 </a:t>
            </a:r>
            <a:r>
              <a:rPr kumimoji="0" lang="da-DK" sz="3200" b="1" i="0" u="none" strike="noStrike" kern="1200" cap="none" spc="0" normalizeH="0" baseline="0" noProof="0" dirty="0" smtClean="0">
                <a:ln>
                  <a:noFill/>
                </a:ln>
                <a:solidFill>
                  <a:schemeClr val="bg1"/>
                </a:solidFill>
                <a:effectLst/>
                <a:uLnTx/>
                <a:uFillTx/>
                <a:latin typeface="+mj-lt"/>
                <a:ea typeface="+mj-ea"/>
                <a:cs typeface="+mj-cs"/>
              </a:rPr>
              <a:t>	</a:t>
            </a:r>
            <a:endParaRPr kumimoji="0" lang="da-DK" sz="3200" b="1" i="0" u="none" strike="noStrike" kern="1200" cap="none" spc="0" normalizeH="0" baseline="0" noProof="0" dirty="0">
              <a:ln>
                <a:noFill/>
              </a:ln>
              <a:solidFill>
                <a:schemeClr val="bg1"/>
              </a:solidFill>
              <a:effectLst/>
              <a:uLnTx/>
              <a:uFillTx/>
              <a:latin typeface="+mj-lt"/>
              <a:ea typeface="+mj-ea"/>
              <a:cs typeface="+mj-cs"/>
            </a:endParaRPr>
          </a:p>
        </p:txBody>
      </p:sp>
      <p:sp>
        <p:nvSpPr>
          <p:cNvPr id="4" name="Rektangel 3"/>
          <p:cNvSpPr/>
          <p:nvPr/>
        </p:nvSpPr>
        <p:spPr>
          <a:xfrm>
            <a:off x="1422568" y="4634984"/>
            <a:ext cx="1895262" cy="584775"/>
          </a:xfrm>
          <a:prstGeom prst="rect">
            <a:avLst/>
          </a:prstGeom>
        </p:spPr>
        <p:txBody>
          <a:bodyPr wrap="none">
            <a:spAutoFit/>
          </a:bodyPr>
          <a:lstStyle/>
          <a:p>
            <a:r>
              <a:rPr lang="da-DK" sz="3200" b="1" dirty="0" smtClean="0">
                <a:solidFill>
                  <a:schemeClr val="bg1"/>
                </a:solidFill>
              </a:rPr>
              <a:t>Status MI </a:t>
            </a:r>
            <a:endParaRPr lang="da-DK" sz="3200" dirty="0"/>
          </a:p>
        </p:txBody>
      </p:sp>
      <p:sp>
        <p:nvSpPr>
          <p:cNvPr id="6" name="Rektangel 5"/>
          <p:cNvSpPr/>
          <p:nvPr/>
        </p:nvSpPr>
        <p:spPr>
          <a:xfrm>
            <a:off x="1422568" y="5099087"/>
            <a:ext cx="2329484" cy="584775"/>
          </a:xfrm>
          <a:prstGeom prst="rect">
            <a:avLst/>
          </a:prstGeom>
        </p:spPr>
        <p:txBody>
          <a:bodyPr wrap="none">
            <a:spAutoFit/>
          </a:bodyPr>
          <a:lstStyle/>
          <a:p>
            <a:r>
              <a:rPr lang="da-DK" sz="3200" b="1" dirty="0" smtClean="0">
                <a:solidFill>
                  <a:schemeClr val="bg1"/>
                </a:solidFill>
              </a:rPr>
              <a:t>Januar 2019 </a:t>
            </a:r>
            <a:endParaRPr lang="da-DK" sz="3200" dirty="0"/>
          </a:p>
        </p:txBody>
      </p:sp>
      <p:pic>
        <p:nvPicPr>
          <p:cNvPr id="7" name="Billede 6"/>
          <p:cNvPicPr>
            <a:picLocks noChangeAspect="1"/>
          </p:cNvPicPr>
          <p:nvPr/>
        </p:nvPicPr>
        <p:blipFill>
          <a:blip r:embed="rId3"/>
          <a:stretch>
            <a:fillRect/>
          </a:stretch>
        </p:blipFill>
        <p:spPr>
          <a:xfrm>
            <a:off x="888933" y="225511"/>
            <a:ext cx="7639050" cy="647700"/>
          </a:xfrm>
          <a:prstGeom prst="rect">
            <a:avLst/>
          </a:prstGeom>
        </p:spPr>
      </p:pic>
      <p:sp>
        <p:nvSpPr>
          <p:cNvPr id="11" name="Titel 10"/>
          <p:cNvSpPr>
            <a:spLocks noGrp="1"/>
          </p:cNvSpPr>
          <p:nvPr>
            <p:ph type="title"/>
          </p:nvPr>
        </p:nvSpPr>
        <p:spPr/>
        <p:txBody>
          <a:bodyPr>
            <a:normAutofit/>
          </a:bodyPr>
          <a:lstStyle/>
          <a:p>
            <a:pPr algn="ctr"/>
            <a:r>
              <a:rPr lang="da-DK" sz="4000" dirty="0" smtClean="0"/>
              <a:t/>
            </a:r>
            <a:br>
              <a:rPr lang="da-DK" sz="4000" dirty="0" smtClean="0"/>
            </a:br>
            <a:r>
              <a:rPr lang="da-DK" sz="4000" b="1" dirty="0" smtClean="0"/>
              <a:t>Strukturering af fem MI-samtaler</a:t>
            </a:r>
            <a:endParaRPr lang="da-DK" sz="4000" b="1" dirty="0"/>
          </a:p>
        </p:txBody>
      </p:sp>
      <p:sp>
        <p:nvSpPr>
          <p:cNvPr id="8" name="Pladsholder til slidenummer 7"/>
          <p:cNvSpPr>
            <a:spLocks noGrp="1"/>
          </p:cNvSpPr>
          <p:nvPr>
            <p:ph type="sldNum" sz="quarter" idx="12"/>
          </p:nvPr>
        </p:nvSpPr>
        <p:spPr/>
        <p:txBody>
          <a:bodyPr/>
          <a:lstStyle/>
          <a:p>
            <a:fld id="{90F04F26-86C9-664F-9E09-B17AF5EEAACB}" type="slidenum">
              <a:rPr lang="da-DK" smtClean="0"/>
              <a:pPr/>
              <a:t>33</a:t>
            </a:fld>
            <a:endParaRPr lang="da-DK" dirty="0"/>
          </a:p>
        </p:txBody>
      </p:sp>
      <p:sp>
        <p:nvSpPr>
          <p:cNvPr id="9" name="Tekstfelt 8"/>
          <p:cNvSpPr txBox="1"/>
          <p:nvPr/>
        </p:nvSpPr>
        <p:spPr>
          <a:xfrm>
            <a:off x="330200" y="5404424"/>
            <a:ext cx="8839199" cy="461665"/>
          </a:xfrm>
          <a:prstGeom prst="rect">
            <a:avLst/>
          </a:prstGeom>
          <a:noFill/>
        </p:spPr>
        <p:txBody>
          <a:bodyPr wrap="square" rtlCol="0">
            <a:spAutoFit/>
          </a:bodyPr>
          <a:lstStyle/>
          <a:p>
            <a:endParaRPr lang="da-DK" sz="2400" b="1" dirty="0"/>
          </a:p>
        </p:txBody>
      </p:sp>
      <p:sp>
        <p:nvSpPr>
          <p:cNvPr id="2" name="Rektangel 1"/>
          <p:cNvSpPr/>
          <p:nvPr/>
        </p:nvSpPr>
        <p:spPr>
          <a:xfrm>
            <a:off x="3451340" y="3244334"/>
            <a:ext cx="237566" cy="369332"/>
          </a:xfrm>
          <a:prstGeom prst="rect">
            <a:avLst/>
          </a:prstGeom>
        </p:spPr>
        <p:txBody>
          <a:bodyPr wrap="none">
            <a:spAutoFit/>
          </a:bodyPr>
          <a:lstStyle/>
          <a:p>
            <a:r>
              <a:rPr lang="da-DK" b="1" dirty="0" smtClean="0">
                <a:solidFill>
                  <a:schemeClr val="bg1"/>
                </a:solidFill>
              </a:rPr>
              <a:t> </a:t>
            </a:r>
            <a:endParaRPr lang="da-DK" dirty="0"/>
          </a:p>
        </p:txBody>
      </p:sp>
      <p:sp>
        <p:nvSpPr>
          <p:cNvPr id="15" name="Tekstfelt 14"/>
          <p:cNvSpPr txBox="1"/>
          <p:nvPr/>
        </p:nvSpPr>
        <p:spPr>
          <a:xfrm>
            <a:off x="888933" y="1996026"/>
            <a:ext cx="7639049" cy="3539430"/>
          </a:xfrm>
          <a:prstGeom prst="rect">
            <a:avLst/>
          </a:prstGeom>
          <a:noFill/>
        </p:spPr>
        <p:txBody>
          <a:bodyPr wrap="square" rtlCol="0">
            <a:spAutoFit/>
          </a:bodyPr>
          <a:lstStyle/>
          <a:p>
            <a:pPr marL="109728" indent="0">
              <a:buNone/>
            </a:pPr>
            <a:r>
              <a:rPr lang="da-DK" sz="2800" b="1" dirty="0"/>
              <a:t>Samtale 3:</a:t>
            </a:r>
            <a:r>
              <a:rPr lang="da-DK" sz="2800" dirty="0"/>
              <a:t> Udforskning af værdier. Hvem ønsker jeg at være som menneske og hvad oplever jeg er der er værdifuldt for mig. Evt. drømme og ønsker for fremtiden. Undersøgelse af diskrepans. </a:t>
            </a:r>
          </a:p>
          <a:p>
            <a:pPr marL="109728" indent="0">
              <a:buNone/>
            </a:pPr>
            <a:endParaRPr lang="da-DK" sz="2800" dirty="0"/>
          </a:p>
          <a:p>
            <a:pPr marL="109728" indent="0">
              <a:buNone/>
            </a:pPr>
            <a:r>
              <a:rPr lang="da-DK" sz="2800" dirty="0"/>
              <a:t>Øvelse: Værdiliste, værdikort. Diskrepansudforskning. </a:t>
            </a:r>
          </a:p>
          <a:p>
            <a:endParaRPr lang="da-DK" sz="2800" dirty="0"/>
          </a:p>
        </p:txBody>
      </p:sp>
    </p:spTree>
    <p:extLst>
      <p:ext uri="{BB962C8B-B14F-4D97-AF65-F5344CB8AC3E}">
        <p14:creationId xmlns:p14="http://schemas.microsoft.com/office/powerpoint/2010/main" val="2425143014"/>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5"/>
          <p:cNvSpPr txBox="1">
            <a:spLocks/>
          </p:cNvSpPr>
          <p:nvPr/>
        </p:nvSpPr>
        <p:spPr>
          <a:xfrm>
            <a:off x="0" y="4819650"/>
            <a:ext cx="8839200" cy="1663700"/>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da-DK" sz="2800" noProof="0" dirty="0" smtClean="0">
                <a:latin typeface="+mj-lt"/>
                <a:ea typeface="+mj-ea"/>
                <a:cs typeface="+mj-cs"/>
              </a:rPr>
              <a:t>	 </a:t>
            </a:r>
            <a:r>
              <a:rPr kumimoji="0" lang="da-DK" sz="3200" b="1" i="0" u="none" strike="noStrike" kern="1200" cap="none" spc="0" normalizeH="0" baseline="0" noProof="0" dirty="0" smtClean="0">
                <a:ln>
                  <a:noFill/>
                </a:ln>
                <a:solidFill>
                  <a:schemeClr val="bg1"/>
                </a:solidFill>
                <a:effectLst/>
                <a:uLnTx/>
                <a:uFillTx/>
                <a:latin typeface="+mj-lt"/>
                <a:ea typeface="+mj-ea"/>
                <a:cs typeface="+mj-cs"/>
              </a:rPr>
              <a:t>	</a:t>
            </a:r>
            <a:endParaRPr kumimoji="0" lang="da-DK" sz="3200" b="1" i="0" u="none" strike="noStrike" kern="1200" cap="none" spc="0" normalizeH="0" baseline="0" noProof="0" dirty="0">
              <a:ln>
                <a:noFill/>
              </a:ln>
              <a:solidFill>
                <a:schemeClr val="bg1"/>
              </a:solidFill>
              <a:effectLst/>
              <a:uLnTx/>
              <a:uFillTx/>
              <a:latin typeface="+mj-lt"/>
              <a:ea typeface="+mj-ea"/>
              <a:cs typeface="+mj-cs"/>
            </a:endParaRPr>
          </a:p>
        </p:txBody>
      </p:sp>
      <p:sp>
        <p:nvSpPr>
          <p:cNvPr id="4" name="Rektangel 3"/>
          <p:cNvSpPr/>
          <p:nvPr/>
        </p:nvSpPr>
        <p:spPr>
          <a:xfrm>
            <a:off x="1422568" y="4634984"/>
            <a:ext cx="1895262" cy="584775"/>
          </a:xfrm>
          <a:prstGeom prst="rect">
            <a:avLst/>
          </a:prstGeom>
        </p:spPr>
        <p:txBody>
          <a:bodyPr wrap="none">
            <a:spAutoFit/>
          </a:bodyPr>
          <a:lstStyle/>
          <a:p>
            <a:r>
              <a:rPr lang="da-DK" sz="3200" b="1" dirty="0" smtClean="0">
                <a:solidFill>
                  <a:schemeClr val="bg1"/>
                </a:solidFill>
              </a:rPr>
              <a:t>Status MI </a:t>
            </a:r>
            <a:endParaRPr lang="da-DK" sz="3200" dirty="0"/>
          </a:p>
        </p:txBody>
      </p:sp>
      <p:sp>
        <p:nvSpPr>
          <p:cNvPr id="6" name="Rektangel 5"/>
          <p:cNvSpPr/>
          <p:nvPr/>
        </p:nvSpPr>
        <p:spPr>
          <a:xfrm>
            <a:off x="1422568" y="5099087"/>
            <a:ext cx="2329484" cy="584775"/>
          </a:xfrm>
          <a:prstGeom prst="rect">
            <a:avLst/>
          </a:prstGeom>
        </p:spPr>
        <p:txBody>
          <a:bodyPr wrap="none">
            <a:spAutoFit/>
          </a:bodyPr>
          <a:lstStyle/>
          <a:p>
            <a:r>
              <a:rPr lang="da-DK" sz="3200" b="1" dirty="0" smtClean="0">
                <a:solidFill>
                  <a:schemeClr val="bg1"/>
                </a:solidFill>
              </a:rPr>
              <a:t>Januar 2019 </a:t>
            </a:r>
            <a:endParaRPr lang="da-DK" sz="3200" dirty="0"/>
          </a:p>
        </p:txBody>
      </p:sp>
      <p:pic>
        <p:nvPicPr>
          <p:cNvPr id="7" name="Billede 6"/>
          <p:cNvPicPr>
            <a:picLocks noChangeAspect="1"/>
          </p:cNvPicPr>
          <p:nvPr/>
        </p:nvPicPr>
        <p:blipFill>
          <a:blip r:embed="rId3"/>
          <a:stretch>
            <a:fillRect/>
          </a:stretch>
        </p:blipFill>
        <p:spPr>
          <a:xfrm>
            <a:off x="888933" y="225511"/>
            <a:ext cx="7639050" cy="647700"/>
          </a:xfrm>
          <a:prstGeom prst="rect">
            <a:avLst/>
          </a:prstGeom>
        </p:spPr>
      </p:pic>
      <p:sp>
        <p:nvSpPr>
          <p:cNvPr id="11" name="Titel 10"/>
          <p:cNvSpPr>
            <a:spLocks noGrp="1"/>
          </p:cNvSpPr>
          <p:nvPr>
            <p:ph type="title"/>
          </p:nvPr>
        </p:nvSpPr>
        <p:spPr/>
        <p:txBody>
          <a:bodyPr>
            <a:normAutofit/>
          </a:bodyPr>
          <a:lstStyle/>
          <a:p>
            <a:pPr algn="ctr"/>
            <a:r>
              <a:rPr lang="da-DK" sz="4000" dirty="0" smtClean="0"/>
              <a:t/>
            </a:r>
            <a:br>
              <a:rPr lang="da-DK" sz="4000" dirty="0" smtClean="0"/>
            </a:br>
            <a:r>
              <a:rPr lang="da-DK" sz="4000" b="1" dirty="0" smtClean="0"/>
              <a:t>Strukturering af fem MI-samtaler</a:t>
            </a:r>
            <a:endParaRPr lang="da-DK" sz="4000" b="1" dirty="0"/>
          </a:p>
        </p:txBody>
      </p:sp>
      <p:sp>
        <p:nvSpPr>
          <p:cNvPr id="8" name="Pladsholder til slidenummer 7"/>
          <p:cNvSpPr>
            <a:spLocks noGrp="1"/>
          </p:cNvSpPr>
          <p:nvPr>
            <p:ph type="sldNum" sz="quarter" idx="12"/>
          </p:nvPr>
        </p:nvSpPr>
        <p:spPr/>
        <p:txBody>
          <a:bodyPr/>
          <a:lstStyle/>
          <a:p>
            <a:fld id="{90F04F26-86C9-664F-9E09-B17AF5EEAACB}" type="slidenum">
              <a:rPr lang="da-DK" smtClean="0"/>
              <a:pPr/>
              <a:t>34</a:t>
            </a:fld>
            <a:endParaRPr lang="da-DK" dirty="0"/>
          </a:p>
        </p:txBody>
      </p:sp>
      <p:sp>
        <p:nvSpPr>
          <p:cNvPr id="9" name="Tekstfelt 8"/>
          <p:cNvSpPr txBox="1"/>
          <p:nvPr/>
        </p:nvSpPr>
        <p:spPr>
          <a:xfrm>
            <a:off x="330200" y="5404424"/>
            <a:ext cx="8839199" cy="461665"/>
          </a:xfrm>
          <a:prstGeom prst="rect">
            <a:avLst/>
          </a:prstGeom>
          <a:noFill/>
        </p:spPr>
        <p:txBody>
          <a:bodyPr wrap="square" rtlCol="0">
            <a:spAutoFit/>
          </a:bodyPr>
          <a:lstStyle/>
          <a:p>
            <a:endParaRPr lang="da-DK" sz="2400" b="1" dirty="0"/>
          </a:p>
        </p:txBody>
      </p:sp>
      <p:sp>
        <p:nvSpPr>
          <p:cNvPr id="2" name="Rektangel 1"/>
          <p:cNvSpPr/>
          <p:nvPr/>
        </p:nvSpPr>
        <p:spPr>
          <a:xfrm>
            <a:off x="3451340" y="3244334"/>
            <a:ext cx="237566" cy="369332"/>
          </a:xfrm>
          <a:prstGeom prst="rect">
            <a:avLst/>
          </a:prstGeom>
        </p:spPr>
        <p:txBody>
          <a:bodyPr wrap="none">
            <a:spAutoFit/>
          </a:bodyPr>
          <a:lstStyle/>
          <a:p>
            <a:r>
              <a:rPr lang="da-DK" b="1" dirty="0" smtClean="0">
                <a:solidFill>
                  <a:schemeClr val="bg1"/>
                </a:solidFill>
              </a:rPr>
              <a:t> </a:t>
            </a:r>
            <a:endParaRPr lang="da-DK" dirty="0"/>
          </a:p>
        </p:txBody>
      </p:sp>
      <p:sp>
        <p:nvSpPr>
          <p:cNvPr id="15" name="Tekstfelt 14"/>
          <p:cNvSpPr txBox="1"/>
          <p:nvPr/>
        </p:nvSpPr>
        <p:spPr>
          <a:xfrm>
            <a:off x="888933" y="1996026"/>
            <a:ext cx="7639049" cy="3539430"/>
          </a:xfrm>
          <a:prstGeom prst="rect">
            <a:avLst/>
          </a:prstGeom>
          <a:noFill/>
        </p:spPr>
        <p:txBody>
          <a:bodyPr wrap="square" rtlCol="0">
            <a:spAutoFit/>
          </a:bodyPr>
          <a:lstStyle/>
          <a:p>
            <a:pPr marL="109728" indent="0">
              <a:buNone/>
            </a:pPr>
            <a:r>
              <a:rPr lang="da-DK" sz="2800" b="1" dirty="0"/>
              <a:t>Samtale 4: </a:t>
            </a:r>
            <a:r>
              <a:rPr lang="da-DK" sz="2800" dirty="0"/>
              <a:t>Udforskning af ressourcer og kompetencer og hvordan de kan bruges i denne forandringsproces. </a:t>
            </a:r>
          </a:p>
          <a:p>
            <a:pPr marL="109728" indent="0">
              <a:buNone/>
            </a:pPr>
            <a:endParaRPr lang="da-DK" sz="2800" dirty="0"/>
          </a:p>
          <a:p>
            <a:pPr marL="109728" indent="0">
              <a:buNone/>
            </a:pPr>
            <a:r>
              <a:rPr lang="da-DK" sz="2800" dirty="0"/>
              <a:t>Øvelse: Snak erfaringer/tidligere succeser med at ændre. Styrkeliste. Personlige styrker og håb for fremtiden. </a:t>
            </a:r>
          </a:p>
          <a:p>
            <a:endParaRPr lang="da-DK" sz="2800" dirty="0"/>
          </a:p>
        </p:txBody>
      </p:sp>
    </p:spTree>
    <p:extLst>
      <p:ext uri="{BB962C8B-B14F-4D97-AF65-F5344CB8AC3E}">
        <p14:creationId xmlns:p14="http://schemas.microsoft.com/office/powerpoint/2010/main" val="989831875"/>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5"/>
          <p:cNvSpPr txBox="1">
            <a:spLocks/>
          </p:cNvSpPr>
          <p:nvPr/>
        </p:nvSpPr>
        <p:spPr>
          <a:xfrm>
            <a:off x="0" y="4819650"/>
            <a:ext cx="8839200" cy="1663700"/>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da-DK" sz="2800" noProof="0" dirty="0" smtClean="0">
                <a:latin typeface="+mj-lt"/>
                <a:ea typeface="+mj-ea"/>
                <a:cs typeface="+mj-cs"/>
              </a:rPr>
              <a:t>	 </a:t>
            </a:r>
            <a:r>
              <a:rPr kumimoji="0" lang="da-DK" sz="3200" b="1" i="0" u="none" strike="noStrike" kern="1200" cap="none" spc="0" normalizeH="0" baseline="0" noProof="0" dirty="0" smtClean="0">
                <a:ln>
                  <a:noFill/>
                </a:ln>
                <a:solidFill>
                  <a:schemeClr val="bg1"/>
                </a:solidFill>
                <a:effectLst/>
                <a:uLnTx/>
                <a:uFillTx/>
                <a:latin typeface="+mj-lt"/>
                <a:ea typeface="+mj-ea"/>
                <a:cs typeface="+mj-cs"/>
              </a:rPr>
              <a:t>	</a:t>
            </a:r>
            <a:endParaRPr kumimoji="0" lang="da-DK" sz="3200" b="1" i="0" u="none" strike="noStrike" kern="1200" cap="none" spc="0" normalizeH="0" baseline="0" noProof="0" dirty="0">
              <a:ln>
                <a:noFill/>
              </a:ln>
              <a:solidFill>
                <a:schemeClr val="bg1"/>
              </a:solidFill>
              <a:effectLst/>
              <a:uLnTx/>
              <a:uFillTx/>
              <a:latin typeface="+mj-lt"/>
              <a:ea typeface="+mj-ea"/>
              <a:cs typeface="+mj-cs"/>
            </a:endParaRPr>
          </a:p>
        </p:txBody>
      </p:sp>
      <p:sp>
        <p:nvSpPr>
          <p:cNvPr id="4" name="Rektangel 3"/>
          <p:cNvSpPr/>
          <p:nvPr/>
        </p:nvSpPr>
        <p:spPr>
          <a:xfrm>
            <a:off x="1422568" y="4634984"/>
            <a:ext cx="1895262" cy="584775"/>
          </a:xfrm>
          <a:prstGeom prst="rect">
            <a:avLst/>
          </a:prstGeom>
        </p:spPr>
        <p:txBody>
          <a:bodyPr wrap="none">
            <a:spAutoFit/>
          </a:bodyPr>
          <a:lstStyle/>
          <a:p>
            <a:r>
              <a:rPr lang="da-DK" sz="3200" b="1" dirty="0" smtClean="0">
                <a:solidFill>
                  <a:schemeClr val="bg1"/>
                </a:solidFill>
              </a:rPr>
              <a:t>Status MI </a:t>
            </a:r>
            <a:endParaRPr lang="da-DK" sz="3200" dirty="0"/>
          </a:p>
        </p:txBody>
      </p:sp>
      <p:sp>
        <p:nvSpPr>
          <p:cNvPr id="6" name="Rektangel 5"/>
          <p:cNvSpPr/>
          <p:nvPr/>
        </p:nvSpPr>
        <p:spPr>
          <a:xfrm>
            <a:off x="1422568" y="5099087"/>
            <a:ext cx="2329484" cy="584775"/>
          </a:xfrm>
          <a:prstGeom prst="rect">
            <a:avLst/>
          </a:prstGeom>
        </p:spPr>
        <p:txBody>
          <a:bodyPr wrap="none">
            <a:spAutoFit/>
          </a:bodyPr>
          <a:lstStyle/>
          <a:p>
            <a:r>
              <a:rPr lang="da-DK" sz="3200" b="1" dirty="0" smtClean="0">
                <a:solidFill>
                  <a:schemeClr val="bg1"/>
                </a:solidFill>
              </a:rPr>
              <a:t>Januar 2019 </a:t>
            </a:r>
            <a:endParaRPr lang="da-DK" sz="3200" dirty="0"/>
          </a:p>
        </p:txBody>
      </p:sp>
      <p:pic>
        <p:nvPicPr>
          <p:cNvPr id="7" name="Billede 6"/>
          <p:cNvPicPr>
            <a:picLocks noChangeAspect="1"/>
          </p:cNvPicPr>
          <p:nvPr/>
        </p:nvPicPr>
        <p:blipFill>
          <a:blip r:embed="rId3"/>
          <a:stretch>
            <a:fillRect/>
          </a:stretch>
        </p:blipFill>
        <p:spPr>
          <a:xfrm>
            <a:off x="888933" y="225511"/>
            <a:ext cx="7639050" cy="647700"/>
          </a:xfrm>
          <a:prstGeom prst="rect">
            <a:avLst/>
          </a:prstGeom>
        </p:spPr>
      </p:pic>
      <p:sp>
        <p:nvSpPr>
          <p:cNvPr id="11" name="Titel 10"/>
          <p:cNvSpPr>
            <a:spLocks noGrp="1"/>
          </p:cNvSpPr>
          <p:nvPr>
            <p:ph type="title"/>
          </p:nvPr>
        </p:nvSpPr>
        <p:spPr/>
        <p:txBody>
          <a:bodyPr>
            <a:normAutofit/>
          </a:bodyPr>
          <a:lstStyle/>
          <a:p>
            <a:pPr algn="ctr"/>
            <a:r>
              <a:rPr lang="da-DK" sz="4000" dirty="0" smtClean="0"/>
              <a:t/>
            </a:r>
            <a:br>
              <a:rPr lang="da-DK" sz="4000" dirty="0" smtClean="0"/>
            </a:br>
            <a:r>
              <a:rPr lang="da-DK" sz="4000" b="1" dirty="0" smtClean="0"/>
              <a:t>Strukturering af fem MI-samtaler</a:t>
            </a:r>
            <a:endParaRPr lang="da-DK" sz="4000" b="1" dirty="0"/>
          </a:p>
        </p:txBody>
      </p:sp>
      <p:sp>
        <p:nvSpPr>
          <p:cNvPr id="8" name="Pladsholder til slidenummer 7"/>
          <p:cNvSpPr>
            <a:spLocks noGrp="1"/>
          </p:cNvSpPr>
          <p:nvPr>
            <p:ph type="sldNum" sz="quarter" idx="12"/>
          </p:nvPr>
        </p:nvSpPr>
        <p:spPr/>
        <p:txBody>
          <a:bodyPr/>
          <a:lstStyle/>
          <a:p>
            <a:fld id="{90F04F26-86C9-664F-9E09-B17AF5EEAACB}" type="slidenum">
              <a:rPr lang="da-DK" smtClean="0"/>
              <a:pPr/>
              <a:t>35</a:t>
            </a:fld>
            <a:endParaRPr lang="da-DK" dirty="0"/>
          </a:p>
        </p:txBody>
      </p:sp>
      <p:sp>
        <p:nvSpPr>
          <p:cNvPr id="9" name="Tekstfelt 8"/>
          <p:cNvSpPr txBox="1"/>
          <p:nvPr/>
        </p:nvSpPr>
        <p:spPr>
          <a:xfrm>
            <a:off x="330200" y="5404424"/>
            <a:ext cx="8839199" cy="461665"/>
          </a:xfrm>
          <a:prstGeom prst="rect">
            <a:avLst/>
          </a:prstGeom>
          <a:noFill/>
        </p:spPr>
        <p:txBody>
          <a:bodyPr wrap="square" rtlCol="0">
            <a:spAutoFit/>
          </a:bodyPr>
          <a:lstStyle/>
          <a:p>
            <a:endParaRPr lang="da-DK" sz="2400" b="1" dirty="0"/>
          </a:p>
        </p:txBody>
      </p:sp>
      <p:sp>
        <p:nvSpPr>
          <p:cNvPr id="2" name="Rektangel 1"/>
          <p:cNvSpPr/>
          <p:nvPr/>
        </p:nvSpPr>
        <p:spPr>
          <a:xfrm>
            <a:off x="3451340" y="3244334"/>
            <a:ext cx="237566" cy="369332"/>
          </a:xfrm>
          <a:prstGeom prst="rect">
            <a:avLst/>
          </a:prstGeom>
        </p:spPr>
        <p:txBody>
          <a:bodyPr wrap="none">
            <a:spAutoFit/>
          </a:bodyPr>
          <a:lstStyle/>
          <a:p>
            <a:r>
              <a:rPr lang="da-DK" b="1" dirty="0" smtClean="0">
                <a:solidFill>
                  <a:schemeClr val="bg1"/>
                </a:solidFill>
              </a:rPr>
              <a:t> </a:t>
            </a:r>
            <a:endParaRPr lang="da-DK" dirty="0"/>
          </a:p>
        </p:txBody>
      </p:sp>
      <p:sp>
        <p:nvSpPr>
          <p:cNvPr id="15" name="Tekstfelt 14"/>
          <p:cNvSpPr txBox="1"/>
          <p:nvPr/>
        </p:nvSpPr>
        <p:spPr>
          <a:xfrm>
            <a:off x="888933" y="1996026"/>
            <a:ext cx="7639049" cy="4401205"/>
          </a:xfrm>
          <a:prstGeom prst="rect">
            <a:avLst/>
          </a:prstGeom>
          <a:noFill/>
        </p:spPr>
        <p:txBody>
          <a:bodyPr wrap="square" rtlCol="0">
            <a:spAutoFit/>
          </a:bodyPr>
          <a:lstStyle/>
          <a:p>
            <a:pPr marL="109728" indent="0">
              <a:buNone/>
            </a:pPr>
            <a:r>
              <a:rPr lang="da-DK" sz="2800" b="1" dirty="0"/>
              <a:t>Samtale 5: </a:t>
            </a:r>
            <a:r>
              <a:rPr lang="da-DK" sz="2800" dirty="0"/>
              <a:t>Bekræftelse af beslutning og planlægning af forandring. Hvad har jeg besluttet mig for og hvordan kommer jeg videre herfra. Målformulering ud fra SMART-principper. (herunder information om fremtidige behandlingsmuligheder.) </a:t>
            </a:r>
          </a:p>
          <a:p>
            <a:pPr marL="109728" indent="0">
              <a:buNone/>
            </a:pPr>
            <a:endParaRPr lang="da-DK" sz="2800" dirty="0"/>
          </a:p>
          <a:p>
            <a:pPr marL="109728" indent="0">
              <a:buNone/>
            </a:pPr>
            <a:r>
              <a:rPr lang="da-DK" sz="2800" dirty="0"/>
              <a:t>Ovenstående anses for hovedtemaer i FASE 1 forløb. </a:t>
            </a:r>
          </a:p>
          <a:p>
            <a:endParaRPr lang="da-DK" sz="2800" dirty="0"/>
          </a:p>
        </p:txBody>
      </p:sp>
    </p:spTree>
    <p:extLst>
      <p:ext uri="{BB962C8B-B14F-4D97-AF65-F5344CB8AC3E}">
        <p14:creationId xmlns:p14="http://schemas.microsoft.com/office/powerpoint/2010/main" val="3242412983"/>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5"/>
          <p:cNvSpPr txBox="1">
            <a:spLocks/>
          </p:cNvSpPr>
          <p:nvPr/>
        </p:nvSpPr>
        <p:spPr>
          <a:xfrm>
            <a:off x="446566" y="4819650"/>
            <a:ext cx="8392633" cy="1444368"/>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da-DK" sz="2800" noProof="0" dirty="0" smtClean="0">
                <a:latin typeface="+mj-lt"/>
                <a:ea typeface="+mj-ea"/>
                <a:cs typeface="+mj-cs"/>
              </a:rPr>
              <a:t>	 </a:t>
            </a:r>
            <a:r>
              <a:rPr kumimoji="0" lang="da-DK" sz="3200" b="1" i="0" u="none" strike="noStrike" kern="1200" cap="none" spc="0" normalizeH="0" baseline="0" noProof="0" dirty="0" smtClean="0">
                <a:ln>
                  <a:noFill/>
                </a:ln>
                <a:solidFill>
                  <a:schemeClr val="bg1"/>
                </a:solidFill>
                <a:effectLst/>
                <a:uLnTx/>
                <a:uFillTx/>
                <a:latin typeface="+mj-lt"/>
                <a:ea typeface="+mj-ea"/>
                <a:cs typeface="+mj-cs"/>
              </a:rPr>
              <a:t>	</a:t>
            </a:r>
            <a:endParaRPr kumimoji="0" lang="da-DK" sz="3200" b="1" i="0" u="none" strike="noStrike" kern="1200" cap="none" spc="0" normalizeH="0" baseline="0" noProof="0" dirty="0">
              <a:ln>
                <a:noFill/>
              </a:ln>
              <a:solidFill>
                <a:schemeClr val="bg1"/>
              </a:solidFill>
              <a:effectLst/>
              <a:uLnTx/>
              <a:uFillTx/>
              <a:latin typeface="+mj-lt"/>
              <a:ea typeface="+mj-ea"/>
              <a:cs typeface="+mj-cs"/>
            </a:endParaRPr>
          </a:p>
        </p:txBody>
      </p:sp>
      <p:sp>
        <p:nvSpPr>
          <p:cNvPr id="4" name="Rektangel 3"/>
          <p:cNvSpPr/>
          <p:nvPr/>
        </p:nvSpPr>
        <p:spPr>
          <a:xfrm>
            <a:off x="1422568" y="4634984"/>
            <a:ext cx="1895262" cy="584775"/>
          </a:xfrm>
          <a:prstGeom prst="rect">
            <a:avLst/>
          </a:prstGeom>
        </p:spPr>
        <p:txBody>
          <a:bodyPr wrap="none">
            <a:spAutoFit/>
          </a:bodyPr>
          <a:lstStyle/>
          <a:p>
            <a:r>
              <a:rPr lang="da-DK" sz="3200" b="1" dirty="0" smtClean="0">
                <a:solidFill>
                  <a:schemeClr val="bg1"/>
                </a:solidFill>
              </a:rPr>
              <a:t>Status MI </a:t>
            </a:r>
            <a:endParaRPr lang="da-DK" sz="3200" dirty="0"/>
          </a:p>
        </p:txBody>
      </p:sp>
      <p:sp>
        <p:nvSpPr>
          <p:cNvPr id="6" name="Rektangel 5"/>
          <p:cNvSpPr/>
          <p:nvPr/>
        </p:nvSpPr>
        <p:spPr>
          <a:xfrm>
            <a:off x="1422568" y="5099087"/>
            <a:ext cx="2329484" cy="584775"/>
          </a:xfrm>
          <a:prstGeom prst="rect">
            <a:avLst/>
          </a:prstGeom>
        </p:spPr>
        <p:txBody>
          <a:bodyPr wrap="none">
            <a:spAutoFit/>
          </a:bodyPr>
          <a:lstStyle/>
          <a:p>
            <a:r>
              <a:rPr lang="da-DK" sz="3200" b="1" dirty="0" smtClean="0">
                <a:solidFill>
                  <a:schemeClr val="bg1"/>
                </a:solidFill>
              </a:rPr>
              <a:t>Januar 2019 </a:t>
            </a:r>
            <a:endParaRPr lang="da-DK" sz="3200" dirty="0"/>
          </a:p>
        </p:txBody>
      </p:sp>
      <p:pic>
        <p:nvPicPr>
          <p:cNvPr id="7" name="Billede 6"/>
          <p:cNvPicPr>
            <a:picLocks noChangeAspect="1"/>
          </p:cNvPicPr>
          <p:nvPr/>
        </p:nvPicPr>
        <p:blipFill>
          <a:blip r:embed="rId3"/>
          <a:stretch>
            <a:fillRect/>
          </a:stretch>
        </p:blipFill>
        <p:spPr>
          <a:xfrm>
            <a:off x="888933" y="225511"/>
            <a:ext cx="7639050" cy="647700"/>
          </a:xfrm>
          <a:prstGeom prst="rect">
            <a:avLst/>
          </a:prstGeom>
        </p:spPr>
      </p:pic>
      <p:sp>
        <p:nvSpPr>
          <p:cNvPr id="11" name="Titel 10"/>
          <p:cNvSpPr>
            <a:spLocks noGrp="1"/>
          </p:cNvSpPr>
          <p:nvPr>
            <p:ph type="title"/>
          </p:nvPr>
        </p:nvSpPr>
        <p:spPr/>
        <p:txBody>
          <a:bodyPr>
            <a:normAutofit/>
          </a:bodyPr>
          <a:lstStyle/>
          <a:p>
            <a:pPr algn="ctr"/>
            <a:r>
              <a:rPr lang="da-DK" sz="4000" b="1" dirty="0" smtClean="0"/>
              <a:t>De otte trin i at lære MI</a:t>
            </a:r>
            <a:endParaRPr lang="da-DK" sz="4000" dirty="0"/>
          </a:p>
        </p:txBody>
      </p:sp>
      <p:sp>
        <p:nvSpPr>
          <p:cNvPr id="8" name="Pladsholder til slidenummer 7"/>
          <p:cNvSpPr>
            <a:spLocks noGrp="1"/>
          </p:cNvSpPr>
          <p:nvPr>
            <p:ph type="sldNum" sz="quarter" idx="12"/>
          </p:nvPr>
        </p:nvSpPr>
        <p:spPr/>
        <p:txBody>
          <a:bodyPr/>
          <a:lstStyle/>
          <a:p>
            <a:fld id="{90F04F26-86C9-664F-9E09-B17AF5EEAACB}" type="slidenum">
              <a:rPr lang="da-DK" smtClean="0"/>
              <a:pPr/>
              <a:t>36</a:t>
            </a:fld>
            <a:endParaRPr lang="da-DK" dirty="0"/>
          </a:p>
        </p:txBody>
      </p:sp>
      <p:sp>
        <p:nvSpPr>
          <p:cNvPr id="2" name="Rektangel 1"/>
          <p:cNvSpPr/>
          <p:nvPr/>
        </p:nvSpPr>
        <p:spPr>
          <a:xfrm>
            <a:off x="3451340" y="3244334"/>
            <a:ext cx="237566" cy="369332"/>
          </a:xfrm>
          <a:prstGeom prst="rect">
            <a:avLst/>
          </a:prstGeom>
        </p:spPr>
        <p:txBody>
          <a:bodyPr wrap="none">
            <a:spAutoFit/>
          </a:bodyPr>
          <a:lstStyle/>
          <a:p>
            <a:r>
              <a:rPr lang="da-DK" b="1" dirty="0" smtClean="0">
                <a:solidFill>
                  <a:schemeClr val="bg1"/>
                </a:solidFill>
              </a:rPr>
              <a:t> </a:t>
            </a:r>
            <a:endParaRPr lang="da-DK" dirty="0"/>
          </a:p>
        </p:txBody>
      </p:sp>
      <p:sp>
        <p:nvSpPr>
          <p:cNvPr id="15" name="Tekstfelt 14"/>
          <p:cNvSpPr txBox="1"/>
          <p:nvPr/>
        </p:nvSpPr>
        <p:spPr>
          <a:xfrm>
            <a:off x="1138989" y="1690689"/>
            <a:ext cx="7388994" cy="646331"/>
          </a:xfrm>
          <a:prstGeom prst="rect">
            <a:avLst/>
          </a:prstGeom>
          <a:noFill/>
        </p:spPr>
        <p:txBody>
          <a:bodyPr wrap="square" rtlCol="0">
            <a:spAutoFit/>
          </a:bodyPr>
          <a:lstStyle/>
          <a:p>
            <a:endParaRPr lang="da-DK" dirty="0"/>
          </a:p>
          <a:p>
            <a:endParaRPr lang="da-DK" dirty="0"/>
          </a:p>
        </p:txBody>
      </p:sp>
      <p:graphicFrame>
        <p:nvGraphicFramePr>
          <p:cNvPr id="12" name="Pladsholder til indhold 3"/>
          <p:cNvGraphicFramePr>
            <a:graphicFrameLocks/>
          </p:cNvGraphicFramePr>
          <p:nvPr>
            <p:extLst>
              <p:ext uri="{D42A27DB-BD31-4B8C-83A1-F6EECF244321}">
                <p14:modId xmlns:p14="http://schemas.microsoft.com/office/powerpoint/2010/main" val="2056724070"/>
              </p:ext>
            </p:extLst>
          </p:nvPr>
        </p:nvGraphicFramePr>
        <p:xfrm>
          <a:off x="194975" y="1212112"/>
          <a:ext cx="8754050" cy="502067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069213863"/>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5"/>
          <p:cNvSpPr txBox="1">
            <a:spLocks/>
          </p:cNvSpPr>
          <p:nvPr/>
        </p:nvSpPr>
        <p:spPr>
          <a:xfrm>
            <a:off x="0" y="4819650"/>
            <a:ext cx="8839200" cy="1663700"/>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da-DK" sz="2800" noProof="0" dirty="0" smtClean="0">
                <a:latin typeface="+mj-lt"/>
                <a:ea typeface="+mj-ea"/>
                <a:cs typeface="+mj-cs"/>
              </a:rPr>
              <a:t>	 </a:t>
            </a:r>
            <a:r>
              <a:rPr kumimoji="0" lang="da-DK" sz="3200" b="1" i="0" u="none" strike="noStrike" kern="1200" cap="none" spc="0" normalizeH="0" baseline="0" noProof="0" dirty="0" smtClean="0">
                <a:ln>
                  <a:noFill/>
                </a:ln>
                <a:solidFill>
                  <a:schemeClr val="bg1"/>
                </a:solidFill>
                <a:effectLst/>
                <a:uLnTx/>
                <a:uFillTx/>
                <a:latin typeface="+mj-lt"/>
                <a:ea typeface="+mj-ea"/>
                <a:cs typeface="+mj-cs"/>
              </a:rPr>
              <a:t>	</a:t>
            </a:r>
            <a:endParaRPr kumimoji="0" lang="da-DK" sz="3200" b="1" i="0" u="none" strike="noStrike" kern="1200" cap="none" spc="0" normalizeH="0" baseline="0" noProof="0" dirty="0">
              <a:ln>
                <a:noFill/>
              </a:ln>
              <a:solidFill>
                <a:schemeClr val="bg1"/>
              </a:solidFill>
              <a:effectLst/>
              <a:uLnTx/>
              <a:uFillTx/>
              <a:latin typeface="+mj-lt"/>
              <a:ea typeface="+mj-ea"/>
              <a:cs typeface="+mj-cs"/>
            </a:endParaRPr>
          </a:p>
        </p:txBody>
      </p:sp>
      <p:sp>
        <p:nvSpPr>
          <p:cNvPr id="4" name="Rektangel 3"/>
          <p:cNvSpPr/>
          <p:nvPr/>
        </p:nvSpPr>
        <p:spPr>
          <a:xfrm>
            <a:off x="1422568" y="4634984"/>
            <a:ext cx="1895262" cy="584775"/>
          </a:xfrm>
          <a:prstGeom prst="rect">
            <a:avLst/>
          </a:prstGeom>
        </p:spPr>
        <p:txBody>
          <a:bodyPr wrap="none">
            <a:spAutoFit/>
          </a:bodyPr>
          <a:lstStyle/>
          <a:p>
            <a:r>
              <a:rPr lang="da-DK" sz="3200" b="1" dirty="0" smtClean="0">
                <a:solidFill>
                  <a:schemeClr val="bg1"/>
                </a:solidFill>
              </a:rPr>
              <a:t>Status MI </a:t>
            </a:r>
            <a:endParaRPr lang="da-DK" sz="3200" dirty="0"/>
          </a:p>
        </p:txBody>
      </p:sp>
      <p:sp>
        <p:nvSpPr>
          <p:cNvPr id="6" name="Rektangel 5"/>
          <p:cNvSpPr/>
          <p:nvPr/>
        </p:nvSpPr>
        <p:spPr>
          <a:xfrm>
            <a:off x="1422568" y="5099087"/>
            <a:ext cx="2329484" cy="584775"/>
          </a:xfrm>
          <a:prstGeom prst="rect">
            <a:avLst/>
          </a:prstGeom>
        </p:spPr>
        <p:txBody>
          <a:bodyPr wrap="none">
            <a:spAutoFit/>
          </a:bodyPr>
          <a:lstStyle/>
          <a:p>
            <a:r>
              <a:rPr lang="da-DK" sz="3200" b="1" dirty="0" smtClean="0">
                <a:solidFill>
                  <a:schemeClr val="bg1"/>
                </a:solidFill>
              </a:rPr>
              <a:t>Januar 2019 </a:t>
            </a:r>
            <a:endParaRPr lang="da-DK" sz="3200" dirty="0"/>
          </a:p>
        </p:txBody>
      </p:sp>
      <p:pic>
        <p:nvPicPr>
          <p:cNvPr id="7" name="Billede 6"/>
          <p:cNvPicPr>
            <a:picLocks noChangeAspect="1"/>
          </p:cNvPicPr>
          <p:nvPr/>
        </p:nvPicPr>
        <p:blipFill>
          <a:blip r:embed="rId3"/>
          <a:stretch>
            <a:fillRect/>
          </a:stretch>
        </p:blipFill>
        <p:spPr>
          <a:xfrm>
            <a:off x="888933" y="225511"/>
            <a:ext cx="7639050" cy="647700"/>
          </a:xfrm>
          <a:prstGeom prst="rect">
            <a:avLst/>
          </a:prstGeom>
        </p:spPr>
      </p:pic>
      <p:sp>
        <p:nvSpPr>
          <p:cNvPr id="11" name="Titel 10"/>
          <p:cNvSpPr>
            <a:spLocks noGrp="1"/>
          </p:cNvSpPr>
          <p:nvPr>
            <p:ph type="title"/>
          </p:nvPr>
        </p:nvSpPr>
        <p:spPr/>
        <p:txBody>
          <a:bodyPr>
            <a:normAutofit fontScale="90000"/>
          </a:bodyPr>
          <a:lstStyle/>
          <a:p>
            <a:pPr algn="ctr"/>
            <a:r>
              <a:rPr lang="da-DK" sz="4000" dirty="0" smtClean="0"/>
              <a:t/>
            </a:r>
            <a:br>
              <a:rPr lang="da-DK" sz="4000" dirty="0" smtClean="0"/>
            </a:br>
            <a:r>
              <a:rPr lang="da-DK" sz="4000" b="1" dirty="0" smtClean="0"/>
              <a:t>Videodemonstration</a:t>
            </a:r>
            <a:r>
              <a:rPr lang="da-DK" sz="4000" b="1" dirty="0"/>
              <a:t>: </a:t>
            </a:r>
            <a:r>
              <a:rPr lang="da-DK" sz="4000" b="1" dirty="0" smtClean="0"/>
              <a:t>Misbrugsbehandling med MITI-kodning</a:t>
            </a:r>
            <a:endParaRPr lang="da-DK" sz="4000" b="1" dirty="0"/>
          </a:p>
        </p:txBody>
      </p:sp>
      <p:sp>
        <p:nvSpPr>
          <p:cNvPr id="8" name="Pladsholder til slidenummer 7"/>
          <p:cNvSpPr>
            <a:spLocks noGrp="1"/>
          </p:cNvSpPr>
          <p:nvPr>
            <p:ph type="sldNum" sz="quarter" idx="12"/>
          </p:nvPr>
        </p:nvSpPr>
        <p:spPr/>
        <p:txBody>
          <a:bodyPr/>
          <a:lstStyle/>
          <a:p>
            <a:fld id="{90F04F26-86C9-664F-9E09-B17AF5EEAACB}" type="slidenum">
              <a:rPr lang="da-DK" smtClean="0"/>
              <a:pPr/>
              <a:t>37</a:t>
            </a:fld>
            <a:endParaRPr lang="da-DK" dirty="0"/>
          </a:p>
        </p:txBody>
      </p:sp>
      <p:sp>
        <p:nvSpPr>
          <p:cNvPr id="9" name="Tekstfelt 8"/>
          <p:cNvSpPr txBox="1"/>
          <p:nvPr/>
        </p:nvSpPr>
        <p:spPr>
          <a:xfrm>
            <a:off x="330200" y="5404424"/>
            <a:ext cx="8839199" cy="461665"/>
          </a:xfrm>
          <a:prstGeom prst="rect">
            <a:avLst/>
          </a:prstGeom>
          <a:noFill/>
        </p:spPr>
        <p:txBody>
          <a:bodyPr wrap="square" rtlCol="0">
            <a:spAutoFit/>
          </a:bodyPr>
          <a:lstStyle/>
          <a:p>
            <a:endParaRPr lang="da-DK" sz="2400" b="1" dirty="0"/>
          </a:p>
        </p:txBody>
      </p:sp>
      <p:sp>
        <p:nvSpPr>
          <p:cNvPr id="2" name="Rektangel 1"/>
          <p:cNvSpPr/>
          <p:nvPr/>
        </p:nvSpPr>
        <p:spPr>
          <a:xfrm>
            <a:off x="3451340" y="3244334"/>
            <a:ext cx="237566" cy="369332"/>
          </a:xfrm>
          <a:prstGeom prst="rect">
            <a:avLst/>
          </a:prstGeom>
        </p:spPr>
        <p:txBody>
          <a:bodyPr wrap="none">
            <a:spAutoFit/>
          </a:bodyPr>
          <a:lstStyle/>
          <a:p>
            <a:r>
              <a:rPr lang="da-DK" b="1" dirty="0" smtClean="0">
                <a:solidFill>
                  <a:schemeClr val="bg1"/>
                </a:solidFill>
              </a:rPr>
              <a:t> </a:t>
            </a:r>
            <a:endParaRPr lang="da-DK" dirty="0"/>
          </a:p>
        </p:txBody>
      </p:sp>
      <p:sp>
        <p:nvSpPr>
          <p:cNvPr id="15" name="Tekstfelt 14"/>
          <p:cNvSpPr txBox="1"/>
          <p:nvPr/>
        </p:nvSpPr>
        <p:spPr>
          <a:xfrm>
            <a:off x="1138989" y="1690689"/>
            <a:ext cx="7388994" cy="3508653"/>
          </a:xfrm>
          <a:prstGeom prst="rect">
            <a:avLst/>
          </a:prstGeom>
          <a:noFill/>
        </p:spPr>
        <p:txBody>
          <a:bodyPr wrap="square" rtlCol="0">
            <a:spAutoFit/>
          </a:bodyPr>
          <a:lstStyle/>
          <a:p>
            <a:pPr marL="342900" indent="-342900"/>
            <a:endParaRPr lang="da-DK" sz="3200" dirty="0"/>
          </a:p>
          <a:p>
            <a:pPr marL="342900" indent="-342900"/>
            <a:r>
              <a:rPr lang="da-DK" sz="3200" dirty="0"/>
              <a:t>To og to snak om:</a:t>
            </a:r>
          </a:p>
          <a:p>
            <a:pPr marL="342900" indent="-342900"/>
            <a:r>
              <a:rPr lang="da-DK" sz="3200" dirty="0" smtClean="0"/>
              <a:t>Hvilke MI-teknikker/strategier anvender behandleren?</a:t>
            </a:r>
            <a:endParaRPr lang="da-DK" sz="3200" dirty="0"/>
          </a:p>
          <a:p>
            <a:pPr marL="342900" indent="-342900"/>
            <a:r>
              <a:rPr lang="da-DK" sz="3200" dirty="0">
                <a:hlinkClick r:id="rId4"/>
              </a:rPr>
              <a:t>http://www.denmotiverendesamtale.dk/inspiration/videoer/</a:t>
            </a:r>
            <a:endParaRPr lang="da-DK" sz="3200" dirty="0"/>
          </a:p>
          <a:p>
            <a:endParaRPr lang="da-DK" sz="3000" dirty="0"/>
          </a:p>
        </p:txBody>
      </p:sp>
    </p:spTree>
    <p:extLst>
      <p:ext uri="{BB962C8B-B14F-4D97-AF65-F5344CB8AC3E}">
        <p14:creationId xmlns:p14="http://schemas.microsoft.com/office/powerpoint/2010/main" val="531630561"/>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5"/>
          <p:cNvSpPr txBox="1">
            <a:spLocks/>
          </p:cNvSpPr>
          <p:nvPr/>
        </p:nvSpPr>
        <p:spPr>
          <a:xfrm>
            <a:off x="0" y="4819650"/>
            <a:ext cx="8839200" cy="1663700"/>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da-DK" sz="2800" noProof="0" dirty="0" smtClean="0">
                <a:latin typeface="+mj-lt"/>
                <a:ea typeface="+mj-ea"/>
                <a:cs typeface="+mj-cs"/>
              </a:rPr>
              <a:t>	 </a:t>
            </a:r>
            <a:r>
              <a:rPr kumimoji="0" lang="da-DK" sz="3200" b="1" i="0" u="none" strike="noStrike" kern="1200" cap="none" spc="0" normalizeH="0" baseline="0" noProof="0" dirty="0" smtClean="0">
                <a:ln>
                  <a:noFill/>
                </a:ln>
                <a:solidFill>
                  <a:schemeClr val="bg1"/>
                </a:solidFill>
                <a:effectLst/>
                <a:uLnTx/>
                <a:uFillTx/>
                <a:latin typeface="+mj-lt"/>
                <a:ea typeface="+mj-ea"/>
                <a:cs typeface="+mj-cs"/>
              </a:rPr>
              <a:t>	</a:t>
            </a:r>
            <a:endParaRPr kumimoji="0" lang="da-DK" sz="3200" b="1" i="0" u="none" strike="noStrike" kern="1200" cap="none" spc="0" normalizeH="0" baseline="0" noProof="0" dirty="0">
              <a:ln>
                <a:noFill/>
              </a:ln>
              <a:solidFill>
                <a:schemeClr val="bg1"/>
              </a:solidFill>
              <a:effectLst/>
              <a:uLnTx/>
              <a:uFillTx/>
              <a:latin typeface="+mj-lt"/>
              <a:ea typeface="+mj-ea"/>
              <a:cs typeface="+mj-cs"/>
            </a:endParaRPr>
          </a:p>
        </p:txBody>
      </p:sp>
      <p:sp>
        <p:nvSpPr>
          <p:cNvPr id="4" name="Rektangel 3"/>
          <p:cNvSpPr/>
          <p:nvPr/>
        </p:nvSpPr>
        <p:spPr>
          <a:xfrm>
            <a:off x="1422568" y="4634984"/>
            <a:ext cx="1895262" cy="584775"/>
          </a:xfrm>
          <a:prstGeom prst="rect">
            <a:avLst/>
          </a:prstGeom>
        </p:spPr>
        <p:txBody>
          <a:bodyPr wrap="none">
            <a:spAutoFit/>
          </a:bodyPr>
          <a:lstStyle/>
          <a:p>
            <a:r>
              <a:rPr lang="da-DK" sz="3200" b="1" dirty="0" smtClean="0">
                <a:solidFill>
                  <a:schemeClr val="bg1"/>
                </a:solidFill>
              </a:rPr>
              <a:t>Status MI </a:t>
            </a:r>
            <a:endParaRPr lang="da-DK" sz="3200" dirty="0"/>
          </a:p>
        </p:txBody>
      </p:sp>
      <p:sp>
        <p:nvSpPr>
          <p:cNvPr id="6" name="Rektangel 5"/>
          <p:cNvSpPr/>
          <p:nvPr/>
        </p:nvSpPr>
        <p:spPr>
          <a:xfrm>
            <a:off x="1422568" y="5099087"/>
            <a:ext cx="2329484" cy="584775"/>
          </a:xfrm>
          <a:prstGeom prst="rect">
            <a:avLst/>
          </a:prstGeom>
        </p:spPr>
        <p:txBody>
          <a:bodyPr wrap="none">
            <a:spAutoFit/>
          </a:bodyPr>
          <a:lstStyle/>
          <a:p>
            <a:r>
              <a:rPr lang="da-DK" sz="3200" b="1" dirty="0" smtClean="0">
                <a:solidFill>
                  <a:schemeClr val="bg1"/>
                </a:solidFill>
              </a:rPr>
              <a:t>Januar 2019 </a:t>
            </a:r>
            <a:endParaRPr lang="da-DK" sz="3200" dirty="0"/>
          </a:p>
        </p:txBody>
      </p:sp>
      <p:pic>
        <p:nvPicPr>
          <p:cNvPr id="7" name="Billede 6"/>
          <p:cNvPicPr>
            <a:picLocks noChangeAspect="1"/>
          </p:cNvPicPr>
          <p:nvPr/>
        </p:nvPicPr>
        <p:blipFill>
          <a:blip r:embed="rId3"/>
          <a:stretch>
            <a:fillRect/>
          </a:stretch>
        </p:blipFill>
        <p:spPr>
          <a:xfrm>
            <a:off x="888933" y="225511"/>
            <a:ext cx="7639050" cy="647700"/>
          </a:xfrm>
          <a:prstGeom prst="rect">
            <a:avLst/>
          </a:prstGeom>
        </p:spPr>
      </p:pic>
      <p:sp>
        <p:nvSpPr>
          <p:cNvPr id="11" name="Titel 10"/>
          <p:cNvSpPr>
            <a:spLocks noGrp="1"/>
          </p:cNvSpPr>
          <p:nvPr>
            <p:ph type="title"/>
          </p:nvPr>
        </p:nvSpPr>
        <p:spPr/>
        <p:txBody>
          <a:bodyPr>
            <a:normAutofit/>
          </a:bodyPr>
          <a:lstStyle/>
          <a:p>
            <a:pPr algn="ctr"/>
            <a:r>
              <a:rPr lang="da-DK" sz="4000" b="1" dirty="0" smtClean="0"/>
              <a:t>Spørgsmål om læring og fastholdelse</a:t>
            </a:r>
            <a:endParaRPr lang="da-DK" sz="4000" b="1" dirty="0"/>
          </a:p>
        </p:txBody>
      </p:sp>
      <p:sp>
        <p:nvSpPr>
          <p:cNvPr id="8" name="Pladsholder til slidenummer 7"/>
          <p:cNvSpPr>
            <a:spLocks noGrp="1"/>
          </p:cNvSpPr>
          <p:nvPr>
            <p:ph type="sldNum" sz="quarter" idx="12"/>
          </p:nvPr>
        </p:nvSpPr>
        <p:spPr/>
        <p:txBody>
          <a:bodyPr/>
          <a:lstStyle/>
          <a:p>
            <a:fld id="{90F04F26-86C9-664F-9E09-B17AF5EEAACB}" type="slidenum">
              <a:rPr lang="da-DK" smtClean="0"/>
              <a:pPr/>
              <a:t>38</a:t>
            </a:fld>
            <a:endParaRPr lang="da-DK" dirty="0"/>
          </a:p>
        </p:txBody>
      </p:sp>
      <p:sp>
        <p:nvSpPr>
          <p:cNvPr id="9" name="Tekstfelt 8"/>
          <p:cNvSpPr txBox="1"/>
          <p:nvPr/>
        </p:nvSpPr>
        <p:spPr>
          <a:xfrm>
            <a:off x="330200" y="5404424"/>
            <a:ext cx="8839199" cy="461665"/>
          </a:xfrm>
          <a:prstGeom prst="rect">
            <a:avLst/>
          </a:prstGeom>
          <a:noFill/>
        </p:spPr>
        <p:txBody>
          <a:bodyPr wrap="square" rtlCol="0">
            <a:spAutoFit/>
          </a:bodyPr>
          <a:lstStyle/>
          <a:p>
            <a:endParaRPr lang="da-DK" sz="2400" b="1" dirty="0"/>
          </a:p>
        </p:txBody>
      </p:sp>
      <p:sp>
        <p:nvSpPr>
          <p:cNvPr id="2" name="Rektangel 1"/>
          <p:cNvSpPr/>
          <p:nvPr/>
        </p:nvSpPr>
        <p:spPr>
          <a:xfrm>
            <a:off x="3451340" y="3244334"/>
            <a:ext cx="237566" cy="369332"/>
          </a:xfrm>
          <a:prstGeom prst="rect">
            <a:avLst/>
          </a:prstGeom>
        </p:spPr>
        <p:txBody>
          <a:bodyPr wrap="none">
            <a:spAutoFit/>
          </a:bodyPr>
          <a:lstStyle/>
          <a:p>
            <a:r>
              <a:rPr lang="da-DK" b="1" dirty="0" smtClean="0">
                <a:solidFill>
                  <a:schemeClr val="bg1"/>
                </a:solidFill>
              </a:rPr>
              <a:t> </a:t>
            </a:r>
            <a:endParaRPr lang="da-DK" dirty="0"/>
          </a:p>
        </p:txBody>
      </p:sp>
      <p:pic>
        <p:nvPicPr>
          <p:cNvPr id="12" name="Pladsholder til indhold 3"/>
          <p:cNvPicPr>
            <a:picLocks noChangeAspect="1"/>
          </p:cNvPicPr>
          <p:nvPr/>
        </p:nvPicPr>
        <p:blipFill>
          <a:blip r:embed="rId4"/>
          <a:stretch>
            <a:fillRect/>
          </a:stretch>
        </p:blipFill>
        <p:spPr>
          <a:xfrm>
            <a:off x="1072055" y="1597954"/>
            <a:ext cx="7292546" cy="4427319"/>
          </a:xfrm>
          <a:prstGeom prst="rect">
            <a:avLst/>
          </a:prstGeom>
        </p:spPr>
      </p:pic>
    </p:spTree>
    <p:extLst>
      <p:ext uri="{BB962C8B-B14F-4D97-AF65-F5344CB8AC3E}">
        <p14:creationId xmlns:p14="http://schemas.microsoft.com/office/powerpoint/2010/main" val="2464955214"/>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5"/>
          <p:cNvSpPr txBox="1">
            <a:spLocks/>
          </p:cNvSpPr>
          <p:nvPr/>
        </p:nvSpPr>
        <p:spPr>
          <a:xfrm>
            <a:off x="0" y="4819650"/>
            <a:ext cx="8839200" cy="1663700"/>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da-DK" sz="2800" noProof="0" dirty="0" smtClean="0">
                <a:latin typeface="+mj-lt"/>
                <a:ea typeface="+mj-ea"/>
                <a:cs typeface="+mj-cs"/>
              </a:rPr>
              <a:t>	 </a:t>
            </a:r>
            <a:r>
              <a:rPr kumimoji="0" lang="da-DK" sz="3200" b="1" i="0" u="none" strike="noStrike" kern="1200" cap="none" spc="0" normalizeH="0" baseline="0" noProof="0" dirty="0" smtClean="0">
                <a:ln>
                  <a:noFill/>
                </a:ln>
                <a:solidFill>
                  <a:schemeClr val="bg1"/>
                </a:solidFill>
                <a:effectLst/>
                <a:uLnTx/>
                <a:uFillTx/>
                <a:latin typeface="+mj-lt"/>
                <a:ea typeface="+mj-ea"/>
                <a:cs typeface="+mj-cs"/>
              </a:rPr>
              <a:t>	</a:t>
            </a:r>
            <a:endParaRPr kumimoji="0" lang="da-DK" sz="3200" b="1" i="0" u="none" strike="noStrike" kern="1200" cap="none" spc="0" normalizeH="0" baseline="0" noProof="0" dirty="0">
              <a:ln>
                <a:noFill/>
              </a:ln>
              <a:solidFill>
                <a:schemeClr val="bg1"/>
              </a:solidFill>
              <a:effectLst/>
              <a:uLnTx/>
              <a:uFillTx/>
              <a:latin typeface="+mj-lt"/>
              <a:ea typeface="+mj-ea"/>
              <a:cs typeface="+mj-cs"/>
            </a:endParaRPr>
          </a:p>
        </p:txBody>
      </p:sp>
      <p:sp>
        <p:nvSpPr>
          <p:cNvPr id="4" name="Rektangel 3"/>
          <p:cNvSpPr/>
          <p:nvPr/>
        </p:nvSpPr>
        <p:spPr>
          <a:xfrm>
            <a:off x="1422568" y="4634984"/>
            <a:ext cx="1895262" cy="584775"/>
          </a:xfrm>
          <a:prstGeom prst="rect">
            <a:avLst/>
          </a:prstGeom>
        </p:spPr>
        <p:txBody>
          <a:bodyPr wrap="none">
            <a:spAutoFit/>
          </a:bodyPr>
          <a:lstStyle/>
          <a:p>
            <a:r>
              <a:rPr lang="da-DK" sz="3200" b="1" dirty="0" smtClean="0">
                <a:solidFill>
                  <a:schemeClr val="bg1"/>
                </a:solidFill>
              </a:rPr>
              <a:t>Status MI </a:t>
            </a:r>
            <a:endParaRPr lang="da-DK" sz="3200" dirty="0"/>
          </a:p>
        </p:txBody>
      </p:sp>
      <p:sp>
        <p:nvSpPr>
          <p:cNvPr id="6" name="Rektangel 5"/>
          <p:cNvSpPr/>
          <p:nvPr/>
        </p:nvSpPr>
        <p:spPr>
          <a:xfrm>
            <a:off x="1422568" y="5099087"/>
            <a:ext cx="2329484" cy="584775"/>
          </a:xfrm>
          <a:prstGeom prst="rect">
            <a:avLst/>
          </a:prstGeom>
        </p:spPr>
        <p:txBody>
          <a:bodyPr wrap="none">
            <a:spAutoFit/>
          </a:bodyPr>
          <a:lstStyle/>
          <a:p>
            <a:r>
              <a:rPr lang="da-DK" sz="3200" b="1" dirty="0" smtClean="0">
                <a:solidFill>
                  <a:schemeClr val="bg1"/>
                </a:solidFill>
              </a:rPr>
              <a:t>Januar 2019 </a:t>
            </a:r>
            <a:endParaRPr lang="da-DK" sz="3200" dirty="0"/>
          </a:p>
        </p:txBody>
      </p:sp>
      <p:pic>
        <p:nvPicPr>
          <p:cNvPr id="7" name="Billede 6"/>
          <p:cNvPicPr>
            <a:picLocks noChangeAspect="1"/>
          </p:cNvPicPr>
          <p:nvPr/>
        </p:nvPicPr>
        <p:blipFill>
          <a:blip r:embed="rId3"/>
          <a:stretch>
            <a:fillRect/>
          </a:stretch>
        </p:blipFill>
        <p:spPr>
          <a:xfrm>
            <a:off x="888933" y="225511"/>
            <a:ext cx="7639050" cy="647700"/>
          </a:xfrm>
          <a:prstGeom prst="rect">
            <a:avLst/>
          </a:prstGeom>
        </p:spPr>
      </p:pic>
      <p:sp>
        <p:nvSpPr>
          <p:cNvPr id="11" name="Titel 10"/>
          <p:cNvSpPr>
            <a:spLocks noGrp="1"/>
          </p:cNvSpPr>
          <p:nvPr>
            <p:ph type="title"/>
          </p:nvPr>
        </p:nvSpPr>
        <p:spPr/>
        <p:txBody>
          <a:bodyPr>
            <a:normAutofit/>
          </a:bodyPr>
          <a:lstStyle/>
          <a:p>
            <a:pPr algn="ctr"/>
            <a:r>
              <a:rPr lang="da-DK" sz="3800" b="1" dirty="0" smtClean="0"/>
              <a:t>Inspiration til fortsat læring og udvikling</a:t>
            </a:r>
            <a:endParaRPr lang="da-DK" sz="3800" b="1" dirty="0"/>
          </a:p>
        </p:txBody>
      </p:sp>
      <p:sp>
        <p:nvSpPr>
          <p:cNvPr id="8" name="Pladsholder til slidenummer 7"/>
          <p:cNvSpPr>
            <a:spLocks noGrp="1"/>
          </p:cNvSpPr>
          <p:nvPr>
            <p:ph type="sldNum" sz="quarter" idx="12"/>
          </p:nvPr>
        </p:nvSpPr>
        <p:spPr/>
        <p:txBody>
          <a:bodyPr/>
          <a:lstStyle/>
          <a:p>
            <a:fld id="{90F04F26-86C9-664F-9E09-B17AF5EEAACB}" type="slidenum">
              <a:rPr lang="da-DK" smtClean="0"/>
              <a:pPr/>
              <a:t>39</a:t>
            </a:fld>
            <a:endParaRPr lang="da-DK" dirty="0"/>
          </a:p>
        </p:txBody>
      </p:sp>
      <p:sp>
        <p:nvSpPr>
          <p:cNvPr id="9" name="Tekstfelt 8"/>
          <p:cNvSpPr txBox="1"/>
          <p:nvPr/>
        </p:nvSpPr>
        <p:spPr>
          <a:xfrm>
            <a:off x="330200" y="5404424"/>
            <a:ext cx="8839199" cy="461665"/>
          </a:xfrm>
          <a:prstGeom prst="rect">
            <a:avLst/>
          </a:prstGeom>
          <a:noFill/>
        </p:spPr>
        <p:txBody>
          <a:bodyPr wrap="square" rtlCol="0">
            <a:spAutoFit/>
          </a:bodyPr>
          <a:lstStyle/>
          <a:p>
            <a:endParaRPr lang="da-DK" sz="2400" b="1" dirty="0"/>
          </a:p>
        </p:txBody>
      </p:sp>
      <p:sp>
        <p:nvSpPr>
          <p:cNvPr id="2" name="Rektangel 1"/>
          <p:cNvSpPr/>
          <p:nvPr/>
        </p:nvSpPr>
        <p:spPr>
          <a:xfrm>
            <a:off x="3451340" y="3244334"/>
            <a:ext cx="237566" cy="369332"/>
          </a:xfrm>
          <a:prstGeom prst="rect">
            <a:avLst/>
          </a:prstGeom>
        </p:spPr>
        <p:txBody>
          <a:bodyPr wrap="none">
            <a:spAutoFit/>
          </a:bodyPr>
          <a:lstStyle/>
          <a:p>
            <a:r>
              <a:rPr lang="da-DK" b="1" dirty="0" smtClean="0">
                <a:solidFill>
                  <a:schemeClr val="bg1"/>
                </a:solidFill>
              </a:rPr>
              <a:t> </a:t>
            </a:r>
            <a:endParaRPr lang="da-DK" dirty="0"/>
          </a:p>
        </p:txBody>
      </p:sp>
      <p:pic>
        <p:nvPicPr>
          <p:cNvPr id="13" name="Billede 12"/>
          <p:cNvPicPr>
            <a:picLocks noChangeAspect="1"/>
          </p:cNvPicPr>
          <p:nvPr/>
        </p:nvPicPr>
        <p:blipFill>
          <a:blip r:embed="rId4"/>
          <a:stretch>
            <a:fillRect/>
          </a:stretch>
        </p:blipFill>
        <p:spPr>
          <a:xfrm>
            <a:off x="2316902" y="1727489"/>
            <a:ext cx="4878332" cy="4424366"/>
          </a:xfrm>
          <a:prstGeom prst="rect">
            <a:avLst/>
          </a:prstGeom>
        </p:spPr>
      </p:pic>
    </p:spTree>
    <p:extLst>
      <p:ext uri="{BB962C8B-B14F-4D97-AF65-F5344CB8AC3E}">
        <p14:creationId xmlns:p14="http://schemas.microsoft.com/office/powerpoint/2010/main" val="2580479925"/>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5"/>
          <p:cNvSpPr txBox="1">
            <a:spLocks/>
          </p:cNvSpPr>
          <p:nvPr/>
        </p:nvSpPr>
        <p:spPr>
          <a:xfrm>
            <a:off x="0" y="4819650"/>
            <a:ext cx="8839200" cy="1663700"/>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da-DK" sz="2800" noProof="0" dirty="0" smtClean="0">
                <a:latin typeface="+mj-lt"/>
                <a:ea typeface="+mj-ea"/>
                <a:cs typeface="+mj-cs"/>
              </a:rPr>
              <a:t>	 </a:t>
            </a:r>
            <a:r>
              <a:rPr kumimoji="0" lang="da-DK" sz="3200" b="1" i="0" u="none" strike="noStrike" kern="1200" cap="none" spc="0" normalizeH="0" baseline="0" noProof="0" dirty="0" smtClean="0">
                <a:ln>
                  <a:noFill/>
                </a:ln>
                <a:solidFill>
                  <a:schemeClr val="bg1"/>
                </a:solidFill>
                <a:effectLst/>
                <a:uLnTx/>
                <a:uFillTx/>
                <a:latin typeface="+mj-lt"/>
                <a:ea typeface="+mj-ea"/>
                <a:cs typeface="+mj-cs"/>
              </a:rPr>
              <a:t>	</a:t>
            </a:r>
            <a:endParaRPr kumimoji="0" lang="da-DK" sz="3200" b="1" i="0" u="none" strike="noStrike" kern="1200" cap="none" spc="0" normalizeH="0" baseline="0" noProof="0" dirty="0">
              <a:ln>
                <a:noFill/>
              </a:ln>
              <a:solidFill>
                <a:schemeClr val="bg1"/>
              </a:solidFill>
              <a:effectLst/>
              <a:uLnTx/>
              <a:uFillTx/>
              <a:latin typeface="+mj-lt"/>
              <a:ea typeface="+mj-ea"/>
              <a:cs typeface="+mj-cs"/>
            </a:endParaRPr>
          </a:p>
        </p:txBody>
      </p:sp>
      <p:sp>
        <p:nvSpPr>
          <p:cNvPr id="4" name="Rektangel 3"/>
          <p:cNvSpPr/>
          <p:nvPr/>
        </p:nvSpPr>
        <p:spPr>
          <a:xfrm>
            <a:off x="1422568" y="4634984"/>
            <a:ext cx="1895262" cy="584775"/>
          </a:xfrm>
          <a:prstGeom prst="rect">
            <a:avLst/>
          </a:prstGeom>
        </p:spPr>
        <p:txBody>
          <a:bodyPr wrap="none">
            <a:spAutoFit/>
          </a:bodyPr>
          <a:lstStyle/>
          <a:p>
            <a:r>
              <a:rPr lang="da-DK" sz="3200" b="1" dirty="0" smtClean="0">
                <a:solidFill>
                  <a:schemeClr val="bg1"/>
                </a:solidFill>
              </a:rPr>
              <a:t>Status MI </a:t>
            </a:r>
            <a:endParaRPr lang="da-DK" sz="3200" dirty="0"/>
          </a:p>
        </p:txBody>
      </p:sp>
      <p:sp>
        <p:nvSpPr>
          <p:cNvPr id="6" name="Rektangel 5"/>
          <p:cNvSpPr/>
          <p:nvPr/>
        </p:nvSpPr>
        <p:spPr>
          <a:xfrm>
            <a:off x="1422568" y="5099087"/>
            <a:ext cx="2329484" cy="584775"/>
          </a:xfrm>
          <a:prstGeom prst="rect">
            <a:avLst/>
          </a:prstGeom>
        </p:spPr>
        <p:txBody>
          <a:bodyPr wrap="none">
            <a:spAutoFit/>
          </a:bodyPr>
          <a:lstStyle/>
          <a:p>
            <a:r>
              <a:rPr lang="da-DK" sz="3200" b="1" dirty="0" smtClean="0">
                <a:solidFill>
                  <a:schemeClr val="bg1"/>
                </a:solidFill>
              </a:rPr>
              <a:t>Januar 2019 </a:t>
            </a:r>
            <a:endParaRPr lang="da-DK" sz="3200" dirty="0"/>
          </a:p>
        </p:txBody>
      </p:sp>
      <p:pic>
        <p:nvPicPr>
          <p:cNvPr id="7" name="Billede 6"/>
          <p:cNvPicPr>
            <a:picLocks noChangeAspect="1"/>
          </p:cNvPicPr>
          <p:nvPr/>
        </p:nvPicPr>
        <p:blipFill>
          <a:blip r:embed="rId3"/>
          <a:stretch>
            <a:fillRect/>
          </a:stretch>
        </p:blipFill>
        <p:spPr>
          <a:xfrm>
            <a:off x="888933" y="225511"/>
            <a:ext cx="7639050" cy="647700"/>
          </a:xfrm>
          <a:prstGeom prst="rect">
            <a:avLst/>
          </a:prstGeom>
        </p:spPr>
      </p:pic>
      <p:sp>
        <p:nvSpPr>
          <p:cNvPr id="11" name="Titel 10"/>
          <p:cNvSpPr>
            <a:spLocks noGrp="1"/>
          </p:cNvSpPr>
          <p:nvPr>
            <p:ph type="title"/>
          </p:nvPr>
        </p:nvSpPr>
        <p:spPr/>
        <p:txBody>
          <a:bodyPr>
            <a:normAutofit/>
          </a:bodyPr>
          <a:lstStyle/>
          <a:p>
            <a:pPr algn="ctr"/>
            <a:r>
              <a:rPr lang="da-DK" sz="4000" b="1" dirty="0" smtClean="0"/>
              <a:t>Informere i dialog</a:t>
            </a:r>
            <a:endParaRPr lang="da-DK" sz="4000" b="1" dirty="0"/>
          </a:p>
        </p:txBody>
      </p:sp>
      <p:sp>
        <p:nvSpPr>
          <p:cNvPr id="8" name="Pladsholder til slidenummer 7"/>
          <p:cNvSpPr>
            <a:spLocks noGrp="1"/>
          </p:cNvSpPr>
          <p:nvPr>
            <p:ph type="sldNum" sz="quarter" idx="12"/>
          </p:nvPr>
        </p:nvSpPr>
        <p:spPr/>
        <p:txBody>
          <a:bodyPr/>
          <a:lstStyle/>
          <a:p>
            <a:fld id="{90F04F26-86C9-664F-9E09-B17AF5EEAACB}" type="slidenum">
              <a:rPr lang="da-DK" smtClean="0"/>
              <a:pPr/>
              <a:t>4</a:t>
            </a:fld>
            <a:endParaRPr lang="da-DK" dirty="0"/>
          </a:p>
        </p:txBody>
      </p:sp>
      <p:sp>
        <p:nvSpPr>
          <p:cNvPr id="9" name="Tekstfelt 8"/>
          <p:cNvSpPr txBox="1"/>
          <p:nvPr/>
        </p:nvSpPr>
        <p:spPr>
          <a:xfrm>
            <a:off x="330200" y="5404424"/>
            <a:ext cx="8839199" cy="461665"/>
          </a:xfrm>
          <a:prstGeom prst="rect">
            <a:avLst/>
          </a:prstGeom>
          <a:noFill/>
        </p:spPr>
        <p:txBody>
          <a:bodyPr wrap="square" rtlCol="0">
            <a:spAutoFit/>
          </a:bodyPr>
          <a:lstStyle/>
          <a:p>
            <a:endParaRPr lang="da-DK" sz="2400" b="1" dirty="0"/>
          </a:p>
        </p:txBody>
      </p:sp>
      <p:sp>
        <p:nvSpPr>
          <p:cNvPr id="2" name="Rektangel 1"/>
          <p:cNvSpPr/>
          <p:nvPr/>
        </p:nvSpPr>
        <p:spPr>
          <a:xfrm>
            <a:off x="3451340" y="3244334"/>
            <a:ext cx="237566" cy="369332"/>
          </a:xfrm>
          <a:prstGeom prst="rect">
            <a:avLst/>
          </a:prstGeom>
        </p:spPr>
        <p:txBody>
          <a:bodyPr wrap="none">
            <a:spAutoFit/>
          </a:bodyPr>
          <a:lstStyle/>
          <a:p>
            <a:r>
              <a:rPr lang="da-DK" b="1" dirty="0" smtClean="0">
                <a:solidFill>
                  <a:schemeClr val="bg1"/>
                </a:solidFill>
              </a:rPr>
              <a:t> </a:t>
            </a:r>
            <a:endParaRPr lang="da-DK" dirty="0"/>
          </a:p>
        </p:txBody>
      </p:sp>
      <p:sp>
        <p:nvSpPr>
          <p:cNvPr id="15" name="Tekstfelt 14"/>
          <p:cNvSpPr txBox="1"/>
          <p:nvPr/>
        </p:nvSpPr>
        <p:spPr>
          <a:xfrm>
            <a:off x="1138989" y="1690689"/>
            <a:ext cx="7388994" cy="3108543"/>
          </a:xfrm>
          <a:prstGeom prst="rect">
            <a:avLst/>
          </a:prstGeom>
          <a:noFill/>
        </p:spPr>
        <p:txBody>
          <a:bodyPr wrap="square" rtlCol="0">
            <a:spAutoFit/>
          </a:bodyPr>
          <a:lstStyle/>
          <a:p>
            <a:r>
              <a:rPr lang="da-DK" sz="2800" dirty="0"/>
              <a:t>Fremkald - Giv – Fremkald (FGF) er et hjælpemiddel til at sikre et personcentreret </a:t>
            </a:r>
            <a:r>
              <a:rPr lang="da-DK" sz="2800" dirty="0" smtClean="0"/>
              <a:t>informationsudbytte</a:t>
            </a:r>
          </a:p>
          <a:p>
            <a:endParaRPr lang="da-DK" sz="2800" dirty="0"/>
          </a:p>
          <a:p>
            <a:r>
              <a:rPr lang="da-DK" sz="2800" dirty="0"/>
              <a:t>Spørg først om tilladelse:</a:t>
            </a:r>
          </a:p>
          <a:p>
            <a:pPr marL="355600" indent="0">
              <a:buNone/>
            </a:pPr>
            <a:r>
              <a:rPr lang="da-DK" sz="2800" dirty="0"/>
              <a:t>”Ville det være i orden med dig, hvis jeg fortæller om vores tilbud etc.?”</a:t>
            </a:r>
          </a:p>
        </p:txBody>
      </p:sp>
    </p:spTree>
    <p:extLst>
      <p:ext uri="{BB962C8B-B14F-4D97-AF65-F5344CB8AC3E}">
        <p14:creationId xmlns:p14="http://schemas.microsoft.com/office/powerpoint/2010/main" val="3529005466"/>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5"/>
          <p:cNvSpPr txBox="1">
            <a:spLocks/>
          </p:cNvSpPr>
          <p:nvPr/>
        </p:nvSpPr>
        <p:spPr>
          <a:xfrm>
            <a:off x="0" y="4819650"/>
            <a:ext cx="8839200" cy="1663700"/>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da-DK" sz="2800" noProof="0" dirty="0" smtClean="0">
                <a:latin typeface="+mj-lt"/>
                <a:ea typeface="+mj-ea"/>
                <a:cs typeface="+mj-cs"/>
              </a:rPr>
              <a:t>	 </a:t>
            </a:r>
            <a:r>
              <a:rPr kumimoji="0" lang="da-DK" sz="3200" b="1" i="0" u="none" strike="noStrike" kern="1200" cap="none" spc="0" normalizeH="0" baseline="0" noProof="0" dirty="0" smtClean="0">
                <a:ln>
                  <a:noFill/>
                </a:ln>
                <a:solidFill>
                  <a:schemeClr val="bg1"/>
                </a:solidFill>
                <a:effectLst/>
                <a:uLnTx/>
                <a:uFillTx/>
                <a:latin typeface="+mj-lt"/>
                <a:ea typeface="+mj-ea"/>
                <a:cs typeface="+mj-cs"/>
              </a:rPr>
              <a:t>	</a:t>
            </a:r>
            <a:endParaRPr kumimoji="0" lang="da-DK" sz="3200" b="1" i="0" u="none" strike="noStrike" kern="1200" cap="none" spc="0" normalizeH="0" baseline="0" noProof="0" dirty="0">
              <a:ln>
                <a:noFill/>
              </a:ln>
              <a:solidFill>
                <a:schemeClr val="bg1"/>
              </a:solidFill>
              <a:effectLst/>
              <a:uLnTx/>
              <a:uFillTx/>
              <a:latin typeface="+mj-lt"/>
              <a:ea typeface="+mj-ea"/>
              <a:cs typeface="+mj-cs"/>
            </a:endParaRPr>
          </a:p>
        </p:txBody>
      </p:sp>
      <p:sp>
        <p:nvSpPr>
          <p:cNvPr id="4" name="Rektangel 3"/>
          <p:cNvSpPr/>
          <p:nvPr/>
        </p:nvSpPr>
        <p:spPr>
          <a:xfrm>
            <a:off x="1422568" y="4634984"/>
            <a:ext cx="1895262" cy="584775"/>
          </a:xfrm>
          <a:prstGeom prst="rect">
            <a:avLst/>
          </a:prstGeom>
        </p:spPr>
        <p:txBody>
          <a:bodyPr wrap="none">
            <a:spAutoFit/>
          </a:bodyPr>
          <a:lstStyle/>
          <a:p>
            <a:r>
              <a:rPr lang="da-DK" sz="3200" b="1" dirty="0" smtClean="0">
                <a:solidFill>
                  <a:schemeClr val="bg1"/>
                </a:solidFill>
              </a:rPr>
              <a:t>Status MI </a:t>
            </a:r>
            <a:endParaRPr lang="da-DK" sz="3200" dirty="0"/>
          </a:p>
        </p:txBody>
      </p:sp>
      <p:sp>
        <p:nvSpPr>
          <p:cNvPr id="6" name="Rektangel 5"/>
          <p:cNvSpPr/>
          <p:nvPr/>
        </p:nvSpPr>
        <p:spPr>
          <a:xfrm>
            <a:off x="1422568" y="5099087"/>
            <a:ext cx="2329484" cy="584775"/>
          </a:xfrm>
          <a:prstGeom prst="rect">
            <a:avLst/>
          </a:prstGeom>
        </p:spPr>
        <p:txBody>
          <a:bodyPr wrap="none">
            <a:spAutoFit/>
          </a:bodyPr>
          <a:lstStyle/>
          <a:p>
            <a:r>
              <a:rPr lang="da-DK" sz="3200" b="1" dirty="0" smtClean="0">
                <a:solidFill>
                  <a:schemeClr val="bg1"/>
                </a:solidFill>
              </a:rPr>
              <a:t>Januar 2019 </a:t>
            </a:r>
            <a:endParaRPr lang="da-DK" sz="3200" dirty="0"/>
          </a:p>
        </p:txBody>
      </p:sp>
      <p:pic>
        <p:nvPicPr>
          <p:cNvPr id="7" name="Billede 6"/>
          <p:cNvPicPr>
            <a:picLocks noChangeAspect="1"/>
          </p:cNvPicPr>
          <p:nvPr/>
        </p:nvPicPr>
        <p:blipFill>
          <a:blip r:embed="rId3"/>
          <a:stretch>
            <a:fillRect/>
          </a:stretch>
        </p:blipFill>
        <p:spPr>
          <a:xfrm>
            <a:off x="888933" y="225511"/>
            <a:ext cx="7639050" cy="647700"/>
          </a:xfrm>
          <a:prstGeom prst="rect">
            <a:avLst/>
          </a:prstGeom>
        </p:spPr>
      </p:pic>
      <p:sp>
        <p:nvSpPr>
          <p:cNvPr id="11" name="Titel 10"/>
          <p:cNvSpPr>
            <a:spLocks noGrp="1"/>
          </p:cNvSpPr>
          <p:nvPr>
            <p:ph type="title"/>
          </p:nvPr>
        </p:nvSpPr>
        <p:spPr/>
        <p:txBody>
          <a:bodyPr>
            <a:normAutofit/>
          </a:bodyPr>
          <a:lstStyle/>
          <a:p>
            <a:pPr algn="ctr"/>
            <a:r>
              <a:rPr lang="da-DK" sz="3800" b="1" dirty="0" smtClean="0"/>
              <a:t>Inspiration til fortsat læring og udvikling</a:t>
            </a:r>
            <a:endParaRPr lang="da-DK" sz="3800" b="1" dirty="0"/>
          </a:p>
        </p:txBody>
      </p:sp>
      <p:sp>
        <p:nvSpPr>
          <p:cNvPr id="8" name="Pladsholder til slidenummer 7"/>
          <p:cNvSpPr>
            <a:spLocks noGrp="1"/>
          </p:cNvSpPr>
          <p:nvPr>
            <p:ph type="sldNum" sz="quarter" idx="12"/>
          </p:nvPr>
        </p:nvSpPr>
        <p:spPr/>
        <p:txBody>
          <a:bodyPr/>
          <a:lstStyle/>
          <a:p>
            <a:fld id="{90F04F26-86C9-664F-9E09-B17AF5EEAACB}" type="slidenum">
              <a:rPr lang="da-DK" smtClean="0"/>
              <a:pPr/>
              <a:t>40</a:t>
            </a:fld>
            <a:endParaRPr lang="da-DK" dirty="0"/>
          </a:p>
        </p:txBody>
      </p:sp>
      <p:sp>
        <p:nvSpPr>
          <p:cNvPr id="9" name="Tekstfelt 8"/>
          <p:cNvSpPr txBox="1"/>
          <p:nvPr/>
        </p:nvSpPr>
        <p:spPr>
          <a:xfrm>
            <a:off x="330200" y="5404424"/>
            <a:ext cx="8839199" cy="461665"/>
          </a:xfrm>
          <a:prstGeom prst="rect">
            <a:avLst/>
          </a:prstGeom>
          <a:noFill/>
        </p:spPr>
        <p:txBody>
          <a:bodyPr wrap="square" rtlCol="0">
            <a:spAutoFit/>
          </a:bodyPr>
          <a:lstStyle/>
          <a:p>
            <a:endParaRPr lang="da-DK" sz="2400" b="1" dirty="0"/>
          </a:p>
        </p:txBody>
      </p:sp>
      <p:sp>
        <p:nvSpPr>
          <p:cNvPr id="2" name="Rektangel 1"/>
          <p:cNvSpPr/>
          <p:nvPr/>
        </p:nvSpPr>
        <p:spPr>
          <a:xfrm>
            <a:off x="3451340" y="3244334"/>
            <a:ext cx="237566" cy="369332"/>
          </a:xfrm>
          <a:prstGeom prst="rect">
            <a:avLst/>
          </a:prstGeom>
        </p:spPr>
        <p:txBody>
          <a:bodyPr wrap="none">
            <a:spAutoFit/>
          </a:bodyPr>
          <a:lstStyle/>
          <a:p>
            <a:r>
              <a:rPr lang="da-DK" b="1" dirty="0" smtClean="0">
                <a:solidFill>
                  <a:schemeClr val="bg1"/>
                </a:solidFill>
              </a:rPr>
              <a:t> </a:t>
            </a:r>
            <a:endParaRPr lang="da-DK" dirty="0"/>
          </a:p>
        </p:txBody>
      </p:sp>
      <p:pic>
        <p:nvPicPr>
          <p:cNvPr id="12" name="Billede 11"/>
          <p:cNvPicPr>
            <a:picLocks noChangeAspect="1"/>
          </p:cNvPicPr>
          <p:nvPr/>
        </p:nvPicPr>
        <p:blipFill>
          <a:blip r:embed="rId4"/>
          <a:stretch>
            <a:fillRect/>
          </a:stretch>
        </p:blipFill>
        <p:spPr>
          <a:xfrm>
            <a:off x="252219" y="1687492"/>
            <a:ext cx="8618649" cy="4146855"/>
          </a:xfrm>
          <a:prstGeom prst="rect">
            <a:avLst/>
          </a:prstGeom>
        </p:spPr>
      </p:pic>
    </p:spTree>
    <p:extLst>
      <p:ext uri="{BB962C8B-B14F-4D97-AF65-F5344CB8AC3E}">
        <p14:creationId xmlns:p14="http://schemas.microsoft.com/office/powerpoint/2010/main" val="1864597902"/>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5"/>
          <p:cNvSpPr txBox="1">
            <a:spLocks/>
          </p:cNvSpPr>
          <p:nvPr/>
        </p:nvSpPr>
        <p:spPr>
          <a:xfrm>
            <a:off x="0" y="4819650"/>
            <a:ext cx="8839200" cy="1663700"/>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da-DK" sz="2800" noProof="0" dirty="0" smtClean="0">
                <a:latin typeface="+mj-lt"/>
                <a:ea typeface="+mj-ea"/>
                <a:cs typeface="+mj-cs"/>
              </a:rPr>
              <a:t>	 </a:t>
            </a:r>
            <a:r>
              <a:rPr kumimoji="0" lang="da-DK" sz="3200" b="1" i="0" u="none" strike="noStrike" kern="1200" cap="none" spc="0" normalizeH="0" baseline="0" noProof="0" dirty="0" smtClean="0">
                <a:ln>
                  <a:noFill/>
                </a:ln>
                <a:solidFill>
                  <a:schemeClr val="bg1"/>
                </a:solidFill>
                <a:effectLst/>
                <a:uLnTx/>
                <a:uFillTx/>
                <a:latin typeface="+mj-lt"/>
                <a:ea typeface="+mj-ea"/>
                <a:cs typeface="+mj-cs"/>
              </a:rPr>
              <a:t>	</a:t>
            </a:r>
            <a:endParaRPr kumimoji="0" lang="da-DK" sz="3200" b="1" i="0" u="none" strike="noStrike" kern="1200" cap="none" spc="0" normalizeH="0" baseline="0" noProof="0" dirty="0">
              <a:ln>
                <a:noFill/>
              </a:ln>
              <a:solidFill>
                <a:schemeClr val="bg1"/>
              </a:solidFill>
              <a:effectLst/>
              <a:uLnTx/>
              <a:uFillTx/>
              <a:latin typeface="+mj-lt"/>
              <a:ea typeface="+mj-ea"/>
              <a:cs typeface="+mj-cs"/>
            </a:endParaRPr>
          </a:p>
        </p:txBody>
      </p:sp>
      <p:sp>
        <p:nvSpPr>
          <p:cNvPr id="4" name="Rektangel 3"/>
          <p:cNvSpPr/>
          <p:nvPr/>
        </p:nvSpPr>
        <p:spPr>
          <a:xfrm>
            <a:off x="1422568" y="4634984"/>
            <a:ext cx="1895262" cy="584775"/>
          </a:xfrm>
          <a:prstGeom prst="rect">
            <a:avLst/>
          </a:prstGeom>
        </p:spPr>
        <p:txBody>
          <a:bodyPr wrap="none">
            <a:spAutoFit/>
          </a:bodyPr>
          <a:lstStyle/>
          <a:p>
            <a:r>
              <a:rPr lang="da-DK" sz="3200" b="1" dirty="0" smtClean="0">
                <a:solidFill>
                  <a:schemeClr val="bg1"/>
                </a:solidFill>
              </a:rPr>
              <a:t>Status MI </a:t>
            </a:r>
            <a:endParaRPr lang="da-DK" sz="3200" dirty="0"/>
          </a:p>
        </p:txBody>
      </p:sp>
      <p:sp>
        <p:nvSpPr>
          <p:cNvPr id="6" name="Rektangel 5"/>
          <p:cNvSpPr/>
          <p:nvPr/>
        </p:nvSpPr>
        <p:spPr>
          <a:xfrm>
            <a:off x="1422568" y="5099087"/>
            <a:ext cx="2329484" cy="584775"/>
          </a:xfrm>
          <a:prstGeom prst="rect">
            <a:avLst/>
          </a:prstGeom>
        </p:spPr>
        <p:txBody>
          <a:bodyPr wrap="none">
            <a:spAutoFit/>
          </a:bodyPr>
          <a:lstStyle/>
          <a:p>
            <a:r>
              <a:rPr lang="da-DK" sz="3200" b="1" dirty="0" smtClean="0">
                <a:solidFill>
                  <a:schemeClr val="bg1"/>
                </a:solidFill>
              </a:rPr>
              <a:t>Januar 2019 </a:t>
            </a:r>
            <a:endParaRPr lang="da-DK" sz="3200" dirty="0"/>
          </a:p>
        </p:txBody>
      </p:sp>
      <p:pic>
        <p:nvPicPr>
          <p:cNvPr id="7" name="Billede 6"/>
          <p:cNvPicPr>
            <a:picLocks noChangeAspect="1"/>
          </p:cNvPicPr>
          <p:nvPr/>
        </p:nvPicPr>
        <p:blipFill>
          <a:blip r:embed="rId3"/>
          <a:stretch>
            <a:fillRect/>
          </a:stretch>
        </p:blipFill>
        <p:spPr>
          <a:xfrm>
            <a:off x="888933" y="225511"/>
            <a:ext cx="7639050" cy="647700"/>
          </a:xfrm>
          <a:prstGeom prst="rect">
            <a:avLst/>
          </a:prstGeom>
        </p:spPr>
      </p:pic>
      <p:sp>
        <p:nvSpPr>
          <p:cNvPr id="11" name="Titel 10"/>
          <p:cNvSpPr>
            <a:spLocks noGrp="1"/>
          </p:cNvSpPr>
          <p:nvPr>
            <p:ph type="title"/>
          </p:nvPr>
        </p:nvSpPr>
        <p:spPr/>
        <p:txBody>
          <a:bodyPr>
            <a:normAutofit/>
          </a:bodyPr>
          <a:lstStyle/>
          <a:p>
            <a:pPr algn="ctr"/>
            <a:r>
              <a:rPr lang="da-DK" sz="3800" b="1" dirty="0" smtClean="0"/>
              <a:t>Inspiration til fortsat læring og udvikling</a:t>
            </a:r>
            <a:endParaRPr lang="da-DK" sz="3800" b="1" dirty="0"/>
          </a:p>
        </p:txBody>
      </p:sp>
      <p:sp>
        <p:nvSpPr>
          <p:cNvPr id="8" name="Pladsholder til slidenummer 7"/>
          <p:cNvSpPr>
            <a:spLocks noGrp="1"/>
          </p:cNvSpPr>
          <p:nvPr>
            <p:ph type="sldNum" sz="quarter" idx="12"/>
          </p:nvPr>
        </p:nvSpPr>
        <p:spPr/>
        <p:txBody>
          <a:bodyPr/>
          <a:lstStyle/>
          <a:p>
            <a:fld id="{90F04F26-86C9-664F-9E09-B17AF5EEAACB}" type="slidenum">
              <a:rPr lang="da-DK" smtClean="0"/>
              <a:pPr/>
              <a:t>41</a:t>
            </a:fld>
            <a:endParaRPr lang="da-DK" dirty="0"/>
          </a:p>
        </p:txBody>
      </p:sp>
      <p:sp>
        <p:nvSpPr>
          <p:cNvPr id="9" name="Tekstfelt 8"/>
          <p:cNvSpPr txBox="1"/>
          <p:nvPr/>
        </p:nvSpPr>
        <p:spPr>
          <a:xfrm>
            <a:off x="330200" y="5404424"/>
            <a:ext cx="8839199" cy="461665"/>
          </a:xfrm>
          <a:prstGeom prst="rect">
            <a:avLst/>
          </a:prstGeom>
          <a:noFill/>
        </p:spPr>
        <p:txBody>
          <a:bodyPr wrap="square" rtlCol="0">
            <a:spAutoFit/>
          </a:bodyPr>
          <a:lstStyle/>
          <a:p>
            <a:endParaRPr lang="da-DK" sz="2400" b="1" dirty="0"/>
          </a:p>
        </p:txBody>
      </p:sp>
      <p:sp>
        <p:nvSpPr>
          <p:cNvPr id="2" name="Rektangel 1"/>
          <p:cNvSpPr/>
          <p:nvPr/>
        </p:nvSpPr>
        <p:spPr>
          <a:xfrm>
            <a:off x="3451340" y="3244334"/>
            <a:ext cx="237566" cy="369332"/>
          </a:xfrm>
          <a:prstGeom prst="rect">
            <a:avLst/>
          </a:prstGeom>
        </p:spPr>
        <p:txBody>
          <a:bodyPr wrap="none">
            <a:spAutoFit/>
          </a:bodyPr>
          <a:lstStyle/>
          <a:p>
            <a:r>
              <a:rPr lang="da-DK" b="1" dirty="0" smtClean="0">
                <a:solidFill>
                  <a:schemeClr val="bg1"/>
                </a:solidFill>
              </a:rPr>
              <a:t> </a:t>
            </a:r>
            <a:endParaRPr lang="da-DK" dirty="0"/>
          </a:p>
        </p:txBody>
      </p:sp>
      <p:pic>
        <p:nvPicPr>
          <p:cNvPr id="13" name="Billede 12"/>
          <p:cNvPicPr>
            <a:picLocks noChangeAspect="1"/>
          </p:cNvPicPr>
          <p:nvPr/>
        </p:nvPicPr>
        <p:blipFill>
          <a:blip r:embed="rId4"/>
          <a:stretch>
            <a:fillRect/>
          </a:stretch>
        </p:blipFill>
        <p:spPr>
          <a:xfrm>
            <a:off x="1422568" y="1612628"/>
            <a:ext cx="5473696" cy="4498592"/>
          </a:xfrm>
          <a:prstGeom prst="rect">
            <a:avLst/>
          </a:prstGeom>
        </p:spPr>
      </p:pic>
    </p:spTree>
    <p:extLst>
      <p:ext uri="{BB962C8B-B14F-4D97-AF65-F5344CB8AC3E}">
        <p14:creationId xmlns:p14="http://schemas.microsoft.com/office/powerpoint/2010/main" val="1982051189"/>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5"/>
          <p:cNvSpPr txBox="1">
            <a:spLocks/>
          </p:cNvSpPr>
          <p:nvPr/>
        </p:nvSpPr>
        <p:spPr>
          <a:xfrm>
            <a:off x="0" y="4819650"/>
            <a:ext cx="8839200" cy="1663700"/>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da-DK" sz="2800" noProof="0" dirty="0" smtClean="0">
                <a:latin typeface="+mj-lt"/>
                <a:ea typeface="+mj-ea"/>
                <a:cs typeface="+mj-cs"/>
              </a:rPr>
              <a:t>	 </a:t>
            </a:r>
            <a:r>
              <a:rPr kumimoji="0" lang="da-DK" sz="3200" b="1" i="0" u="none" strike="noStrike" kern="1200" cap="none" spc="0" normalizeH="0" baseline="0" noProof="0" dirty="0" smtClean="0">
                <a:ln>
                  <a:noFill/>
                </a:ln>
                <a:solidFill>
                  <a:schemeClr val="bg1"/>
                </a:solidFill>
                <a:effectLst/>
                <a:uLnTx/>
                <a:uFillTx/>
                <a:latin typeface="+mj-lt"/>
                <a:ea typeface="+mj-ea"/>
                <a:cs typeface="+mj-cs"/>
              </a:rPr>
              <a:t>	</a:t>
            </a:r>
            <a:endParaRPr kumimoji="0" lang="da-DK" sz="3200" b="1" i="0" u="none" strike="noStrike" kern="1200" cap="none" spc="0" normalizeH="0" baseline="0" noProof="0" dirty="0">
              <a:ln>
                <a:noFill/>
              </a:ln>
              <a:solidFill>
                <a:schemeClr val="bg1"/>
              </a:solidFill>
              <a:effectLst/>
              <a:uLnTx/>
              <a:uFillTx/>
              <a:latin typeface="+mj-lt"/>
              <a:ea typeface="+mj-ea"/>
              <a:cs typeface="+mj-cs"/>
            </a:endParaRPr>
          </a:p>
        </p:txBody>
      </p:sp>
      <p:sp>
        <p:nvSpPr>
          <p:cNvPr id="4" name="Rektangel 3"/>
          <p:cNvSpPr/>
          <p:nvPr/>
        </p:nvSpPr>
        <p:spPr>
          <a:xfrm>
            <a:off x="1422568" y="4634984"/>
            <a:ext cx="1895262" cy="584775"/>
          </a:xfrm>
          <a:prstGeom prst="rect">
            <a:avLst/>
          </a:prstGeom>
        </p:spPr>
        <p:txBody>
          <a:bodyPr wrap="none">
            <a:spAutoFit/>
          </a:bodyPr>
          <a:lstStyle/>
          <a:p>
            <a:r>
              <a:rPr lang="da-DK" sz="3200" b="1" dirty="0" smtClean="0">
                <a:solidFill>
                  <a:schemeClr val="bg1"/>
                </a:solidFill>
              </a:rPr>
              <a:t>Status MI </a:t>
            </a:r>
            <a:endParaRPr lang="da-DK" sz="3200" dirty="0"/>
          </a:p>
        </p:txBody>
      </p:sp>
      <p:sp>
        <p:nvSpPr>
          <p:cNvPr id="6" name="Rektangel 5"/>
          <p:cNvSpPr/>
          <p:nvPr/>
        </p:nvSpPr>
        <p:spPr>
          <a:xfrm>
            <a:off x="1422568" y="5099087"/>
            <a:ext cx="2329484" cy="584775"/>
          </a:xfrm>
          <a:prstGeom prst="rect">
            <a:avLst/>
          </a:prstGeom>
        </p:spPr>
        <p:txBody>
          <a:bodyPr wrap="none">
            <a:spAutoFit/>
          </a:bodyPr>
          <a:lstStyle/>
          <a:p>
            <a:r>
              <a:rPr lang="da-DK" sz="3200" b="1" dirty="0" smtClean="0">
                <a:solidFill>
                  <a:schemeClr val="bg1"/>
                </a:solidFill>
              </a:rPr>
              <a:t>Januar 2019 </a:t>
            </a:r>
            <a:endParaRPr lang="da-DK" sz="3200" dirty="0"/>
          </a:p>
        </p:txBody>
      </p:sp>
      <p:pic>
        <p:nvPicPr>
          <p:cNvPr id="7" name="Billede 6"/>
          <p:cNvPicPr>
            <a:picLocks noChangeAspect="1"/>
          </p:cNvPicPr>
          <p:nvPr/>
        </p:nvPicPr>
        <p:blipFill>
          <a:blip r:embed="rId3"/>
          <a:stretch>
            <a:fillRect/>
          </a:stretch>
        </p:blipFill>
        <p:spPr>
          <a:xfrm>
            <a:off x="888933" y="225511"/>
            <a:ext cx="7639050" cy="647700"/>
          </a:xfrm>
          <a:prstGeom prst="rect">
            <a:avLst/>
          </a:prstGeom>
        </p:spPr>
      </p:pic>
      <p:sp>
        <p:nvSpPr>
          <p:cNvPr id="11" name="Titel 10"/>
          <p:cNvSpPr>
            <a:spLocks noGrp="1"/>
          </p:cNvSpPr>
          <p:nvPr>
            <p:ph type="title"/>
          </p:nvPr>
        </p:nvSpPr>
        <p:spPr/>
        <p:txBody>
          <a:bodyPr>
            <a:normAutofit/>
          </a:bodyPr>
          <a:lstStyle/>
          <a:p>
            <a:pPr algn="ctr"/>
            <a:r>
              <a:rPr lang="da-DK" sz="4000" b="1" dirty="0" smtClean="0"/>
              <a:t>Træningsopgave</a:t>
            </a:r>
            <a:endParaRPr lang="da-DK" sz="4000" b="1" dirty="0"/>
          </a:p>
        </p:txBody>
      </p:sp>
      <p:sp>
        <p:nvSpPr>
          <p:cNvPr id="8" name="Pladsholder til slidenummer 7"/>
          <p:cNvSpPr>
            <a:spLocks noGrp="1"/>
          </p:cNvSpPr>
          <p:nvPr>
            <p:ph type="sldNum" sz="quarter" idx="12"/>
          </p:nvPr>
        </p:nvSpPr>
        <p:spPr/>
        <p:txBody>
          <a:bodyPr/>
          <a:lstStyle/>
          <a:p>
            <a:fld id="{90F04F26-86C9-664F-9E09-B17AF5EEAACB}" type="slidenum">
              <a:rPr lang="da-DK" smtClean="0"/>
              <a:pPr/>
              <a:t>42</a:t>
            </a:fld>
            <a:endParaRPr lang="da-DK" dirty="0"/>
          </a:p>
        </p:txBody>
      </p:sp>
      <p:sp>
        <p:nvSpPr>
          <p:cNvPr id="9" name="Tekstfelt 8"/>
          <p:cNvSpPr txBox="1"/>
          <p:nvPr/>
        </p:nvSpPr>
        <p:spPr>
          <a:xfrm>
            <a:off x="330200" y="5404424"/>
            <a:ext cx="8839199" cy="461665"/>
          </a:xfrm>
          <a:prstGeom prst="rect">
            <a:avLst/>
          </a:prstGeom>
          <a:noFill/>
        </p:spPr>
        <p:txBody>
          <a:bodyPr wrap="square" rtlCol="0">
            <a:spAutoFit/>
          </a:bodyPr>
          <a:lstStyle/>
          <a:p>
            <a:endParaRPr lang="da-DK" sz="2400" b="1" dirty="0"/>
          </a:p>
        </p:txBody>
      </p:sp>
      <p:sp>
        <p:nvSpPr>
          <p:cNvPr id="2" name="Rektangel 1"/>
          <p:cNvSpPr/>
          <p:nvPr/>
        </p:nvSpPr>
        <p:spPr>
          <a:xfrm>
            <a:off x="3451340" y="3244334"/>
            <a:ext cx="237566" cy="369332"/>
          </a:xfrm>
          <a:prstGeom prst="rect">
            <a:avLst/>
          </a:prstGeom>
        </p:spPr>
        <p:txBody>
          <a:bodyPr wrap="none">
            <a:spAutoFit/>
          </a:bodyPr>
          <a:lstStyle/>
          <a:p>
            <a:r>
              <a:rPr lang="da-DK" b="1" dirty="0" smtClean="0">
                <a:solidFill>
                  <a:schemeClr val="bg1"/>
                </a:solidFill>
              </a:rPr>
              <a:t> </a:t>
            </a:r>
            <a:endParaRPr lang="da-DK" dirty="0"/>
          </a:p>
        </p:txBody>
      </p:sp>
      <p:sp>
        <p:nvSpPr>
          <p:cNvPr id="15" name="Tekstfelt 14"/>
          <p:cNvSpPr txBox="1"/>
          <p:nvPr/>
        </p:nvSpPr>
        <p:spPr>
          <a:xfrm>
            <a:off x="888933" y="1360968"/>
            <a:ext cx="7639050" cy="5324535"/>
          </a:xfrm>
          <a:prstGeom prst="rect">
            <a:avLst/>
          </a:prstGeom>
          <a:noFill/>
        </p:spPr>
        <p:txBody>
          <a:bodyPr wrap="square" rtlCol="0">
            <a:spAutoFit/>
          </a:bodyPr>
          <a:lstStyle/>
          <a:p>
            <a:r>
              <a:rPr lang="da-DK" sz="2600" dirty="0"/>
              <a:t>Gennemfør to samtaler, hvor du bevidst bruger ÅBRO-teknikken. Beslut dig inden samtalen for en bestemt målsætning, fx stil 5 åbne spørgsmål, test en simpel og en kompleks refleksion, prøv de forskellige komplekse refleksionsformer af eller lav én type opsummering undervejs eller til slut i samtalen</a:t>
            </a:r>
          </a:p>
          <a:p>
            <a:r>
              <a:rPr lang="da-DK" sz="2600" dirty="0"/>
              <a:t>Notér til næste gang de vigtigste læringspunkter fra disse to samtaler:</a:t>
            </a:r>
          </a:p>
          <a:p>
            <a:r>
              <a:rPr lang="da-DK" sz="2600" dirty="0"/>
              <a:t>    - Hvad gik godt? Hvorfor gik det godt?</a:t>
            </a:r>
          </a:p>
          <a:p>
            <a:r>
              <a:rPr lang="da-DK" sz="2600" dirty="0"/>
              <a:t>    - Hvad var vanskeligt? Hvad gjorde det vanskeligt?</a:t>
            </a:r>
          </a:p>
          <a:p>
            <a:pPr marL="628650" indent="-628650">
              <a:buNone/>
            </a:pPr>
            <a:r>
              <a:rPr lang="da-DK" sz="2600" dirty="0"/>
              <a:t>    - Hvor har jeg udviklingsbehov? Hvad vil jeg gerne være bedre til?  </a:t>
            </a:r>
          </a:p>
          <a:p>
            <a:endParaRPr lang="da-DK" sz="2800" dirty="0"/>
          </a:p>
        </p:txBody>
      </p:sp>
    </p:spTree>
    <p:extLst>
      <p:ext uri="{BB962C8B-B14F-4D97-AF65-F5344CB8AC3E}">
        <p14:creationId xmlns:p14="http://schemas.microsoft.com/office/powerpoint/2010/main" val="367708609"/>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5"/>
          <p:cNvSpPr txBox="1">
            <a:spLocks/>
          </p:cNvSpPr>
          <p:nvPr/>
        </p:nvSpPr>
        <p:spPr>
          <a:xfrm>
            <a:off x="0" y="4819650"/>
            <a:ext cx="8839200" cy="1663700"/>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da-DK" sz="2800" noProof="0" dirty="0" smtClean="0">
                <a:latin typeface="+mj-lt"/>
                <a:ea typeface="+mj-ea"/>
                <a:cs typeface="+mj-cs"/>
              </a:rPr>
              <a:t>	 </a:t>
            </a:r>
            <a:r>
              <a:rPr kumimoji="0" lang="da-DK" sz="3200" b="1" i="0" u="none" strike="noStrike" kern="1200" cap="none" spc="0" normalizeH="0" baseline="0" noProof="0" dirty="0" smtClean="0">
                <a:ln>
                  <a:noFill/>
                </a:ln>
                <a:solidFill>
                  <a:schemeClr val="bg1"/>
                </a:solidFill>
                <a:effectLst/>
                <a:uLnTx/>
                <a:uFillTx/>
                <a:latin typeface="+mj-lt"/>
                <a:ea typeface="+mj-ea"/>
                <a:cs typeface="+mj-cs"/>
              </a:rPr>
              <a:t>	</a:t>
            </a:r>
            <a:endParaRPr kumimoji="0" lang="da-DK" sz="3200" b="1" i="0" u="none" strike="noStrike" kern="1200" cap="none" spc="0" normalizeH="0" baseline="0" noProof="0" dirty="0">
              <a:ln>
                <a:noFill/>
              </a:ln>
              <a:solidFill>
                <a:schemeClr val="bg1"/>
              </a:solidFill>
              <a:effectLst/>
              <a:uLnTx/>
              <a:uFillTx/>
              <a:latin typeface="+mj-lt"/>
              <a:ea typeface="+mj-ea"/>
              <a:cs typeface="+mj-cs"/>
            </a:endParaRPr>
          </a:p>
        </p:txBody>
      </p:sp>
      <p:sp>
        <p:nvSpPr>
          <p:cNvPr id="4" name="Rektangel 3"/>
          <p:cNvSpPr/>
          <p:nvPr/>
        </p:nvSpPr>
        <p:spPr>
          <a:xfrm>
            <a:off x="1422568" y="4634984"/>
            <a:ext cx="1895262" cy="584775"/>
          </a:xfrm>
          <a:prstGeom prst="rect">
            <a:avLst/>
          </a:prstGeom>
        </p:spPr>
        <p:txBody>
          <a:bodyPr wrap="none">
            <a:spAutoFit/>
          </a:bodyPr>
          <a:lstStyle/>
          <a:p>
            <a:r>
              <a:rPr lang="da-DK" sz="3200" b="1" dirty="0" smtClean="0">
                <a:solidFill>
                  <a:schemeClr val="bg1"/>
                </a:solidFill>
              </a:rPr>
              <a:t>Status MI </a:t>
            </a:r>
            <a:endParaRPr lang="da-DK" sz="3200" dirty="0"/>
          </a:p>
        </p:txBody>
      </p:sp>
      <p:sp>
        <p:nvSpPr>
          <p:cNvPr id="6" name="Rektangel 5"/>
          <p:cNvSpPr/>
          <p:nvPr/>
        </p:nvSpPr>
        <p:spPr>
          <a:xfrm>
            <a:off x="1422568" y="5099087"/>
            <a:ext cx="2329484" cy="584775"/>
          </a:xfrm>
          <a:prstGeom prst="rect">
            <a:avLst/>
          </a:prstGeom>
        </p:spPr>
        <p:txBody>
          <a:bodyPr wrap="none">
            <a:spAutoFit/>
          </a:bodyPr>
          <a:lstStyle/>
          <a:p>
            <a:r>
              <a:rPr lang="da-DK" sz="3200" b="1" dirty="0" smtClean="0">
                <a:solidFill>
                  <a:schemeClr val="bg1"/>
                </a:solidFill>
              </a:rPr>
              <a:t>Januar 2019 </a:t>
            </a:r>
            <a:endParaRPr lang="da-DK" sz="3200" dirty="0"/>
          </a:p>
        </p:txBody>
      </p:sp>
      <p:pic>
        <p:nvPicPr>
          <p:cNvPr id="7" name="Billede 6"/>
          <p:cNvPicPr>
            <a:picLocks noChangeAspect="1"/>
          </p:cNvPicPr>
          <p:nvPr/>
        </p:nvPicPr>
        <p:blipFill>
          <a:blip r:embed="rId3"/>
          <a:stretch>
            <a:fillRect/>
          </a:stretch>
        </p:blipFill>
        <p:spPr>
          <a:xfrm>
            <a:off x="888933" y="225511"/>
            <a:ext cx="7639050" cy="647700"/>
          </a:xfrm>
          <a:prstGeom prst="rect">
            <a:avLst/>
          </a:prstGeom>
        </p:spPr>
      </p:pic>
      <p:sp>
        <p:nvSpPr>
          <p:cNvPr id="11" name="Titel 10"/>
          <p:cNvSpPr>
            <a:spLocks noGrp="1"/>
          </p:cNvSpPr>
          <p:nvPr>
            <p:ph type="title"/>
          </p:nvPr>
        </p:nvSpPr>
        <p:spPr/>
        <p:txBody>
          <a:bodyPr>
            <a:normAutofit fontScale="90000"/>
          </a:bodyPr>
          <a:lstStyle/>
          <a:p>
            <a:pPr algn="ctr"/>
            <a:r>
              <a:rPr lang="da-DK" sz="4000" b="1" dirty="0" smtClean="0"/>
              <a:t/>
            </a:r>
            <a:br>
              <a:rPr lang="da-DK" sz="4000" b="1" dirty="0" smtClean="0"/>
            </a:br>
            <a:r>
              <a:rPr lang="da-DK" sz="4000" b="1" dirty="0" smtClean="0"/>
              <a:t>MI-ånden, processer</a:t>
            </a:r>
            <a:r>
              <a:rPr lang="da-DK" sz="4000" b="1" dirty="0"/>
              <a:t>, samtaleteknikker og strategier</a:t>
            </a:r>
          </a:p>
        </p:txBody>
      </p:sp>
      <p:sp>
        <p:nvSpPr>
          <p:cNvPr id="8" name="Pladsholder til slidenummer 7"/>
          <p:cNvSpPr>
            <a:spLocks noGrp="1"/>
          </p:cNvSpPr>
          <p:nvPr>
            <p:ph type="sldNum" sz="quarter" idx="12"/>
          </p:nvPr>
        </p:nvSpPr>
        <p:spPr/>
        <p:txBody>
          <a:bodyPr/>
          <a:lstStyle/>
          <a:p>
            <a:fld id="{90F04F26-86C9-664F-9E09-B17AF5EEAACB}" type="slidenum">
              <a:rPr lang="da-DK" smtClean="0"/>
              <a:pPr/>
              <a:t>43</a:t>
            </a:fld>
            <a:endParaRPr lang="da-DK" dirty="0"/>
          </a:p>
        </p:txBody>
      </p:sp>
      <p:sp>
        <p:nvSpPr>
          <p:cNvPr id="9" name="Tekstfelt 8"/>
          <p:cNvSpPr txBox="1"/>
          <p:nvPr/>
        </p:nvSpPr>
        <p:spPr>
          <a:xfrm>
            <a:off x="330200" y="5404424"/>
            <a:ext cx="8839199" cy="461665"/>
          </a:xfrm>
          <a:prstGeom prst="rect">
            <a:avLst/>
          </a:prstGeom>
          <a:noFill/>
        </p:spPr>
        <p:txBody>
          <a:bodyPr wrap="square" rtlCol="0">
            <a:spAutoFit/>
          </a:bodyPr>
          <a:lstStyle/>
          <a:p>
            <a:endParaRPr lang="da-DK" sz="2400" b="1" dirty="0"/>
          </a:p>
        </p:txBody>
      </p:sp>
      <p:sp>
        <p:nvSpPr>
          <p:cNvPr id="2" name="Rektangel 1"/>
          <p:cNvSpPr/>
          <p:nvPr/>
        </p:nvSpPr>
        <p:spPr>
          <a:xfrm>
            <a:off x="3451340" y="3244334"/>
            <a:ext cx="237566" cy="369332"/>
          </a:xfrm>
          <a:prstGeom prst="rect">
            <a:avLst/>
          </a:prstGeom>
        </p:spPr>
        <p:txBody>
          <a:bodyPr wrap="none">
            <a:spAutoFit/>
          </a:bodyPr>
          <a:lstStyle/>
          <a:p>
            <a:r>
              <a:rPr lang="da-DK" b="1" dirty="0" smtClean="0">
                <a:solidFill>
                  <a:schemeClr val="bg1"/>
                </a:solidFill>
              </a:rPr>
              <a:t> </a:t>
            </a:r>
            <a:endParaRPr lang="da-DK" dirty="0"/>
          </a:p>
        </p:txBody>
      </p:sp>
      <p:graphicFrame>
        <p:nvGraphicFramePr>
          <p:cNvPr id="12" name="Pladsholder til indhold 5"/>
          <p:cNvGraphicFramePr>
            <a:graphicFrameLocks/>
          </p:cNvGraphicFramePr>
          <p:nvPr>
            <p:extLst>
              <p:ext uri="{D42A27DB-BD31-4B8C-83A1-F6EECF244321}">
                <p14:modId xmlns:p14="http://schemas.microsoft.com/office/powerpoint/2010/main" val="31355677"/>
              </p:ext>
            </p:extLst>
          </p:nvPr>
        </p:nvGraphicFramePr>
        <p:xfrm>
          <a:off x="330200" y="1830304"/>
          <a:ext cx="8481291" cy="419048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269297896"/>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5"/>
          <p:cNvSpPr txBox="1">
            <a:spLocks/>
          </p:cNvSpPr>
          <p:nvPr/>
        </p:nvSpPr>
        <p:spPr>
          <a:xfrm>
            <a:off x="0" y="4819650"/>
            <a:ext cx="8839200" cy="1663700"/>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da-DK" sz="2800" noProof="0" dirty="0" smtClean="0">
                <a:latin typeface="+mj-lt"/>
                <a:ea typeface="+mj-ea"/>
                <a:cs typeface="+mj-cs"/>
              </a:rPr>
              <a:t>	 </a:t>
            </a:r>
            <a:r>
              <a:rPr kumimoji="0" lang="da-DK" sz="3200" b="1" i="0" u="none" strike="noStrike" kern="1200" cap="none" spc="0" normalizeH="0" baseline="0" noProof="0" dirty="0" smtClean="0">
                <a:ln>
                  <a:noFill/>
                </a:ln>
                <a:solidFill>
                  <a:schemeClr val="bg1"/>
                </a:solidFill>
                <a:effectLst/>
                <a:uLnTx/>
                <a:uFillTx/>
                <a:latin typeface="+mj-lt"/>
                <a:ea typeface="+mj-ea"/>
                <a:cs typeface="+mj-cs"/>
              </a:rPr>
              <a:t>	</a:t>
            </a:r>
            <a:endParaRPr kumimoji="0" lang="da-DK" sz="3200" b="1" i="0" u="none" strike="noStrike" kern="1200" cap="none" spc="0" normalizeH="0" baseline="0" noProof="0" dirty="0">
              <a:ln>
                <a:noFill/>
              </a:ln>
              <a:solidFill>
                <a:schemeClr val="bg1"/>
              </a:solidFill>
              <a:effectLst/>
              <a:uLnTx/>
              <a:uFillTx/>
              <a:latin typeface="+mj-lt"/>
              <a:ea typeface="+mj-ea"/>
              <a:cs typeface="+mj-cs"/>
            </a:endParaRPr>
          </a:p>
        </p:txBody>
      </p:sp>
      <p:sp>
        <p:nvSpPr>
          <p:cNvPr id="4" name="Rektangel 3"/>
          <p:cNvSpPr/>
          <p:nvPr/>
        </p:nvSpPr>
        <p:spPr>
          <a:xfrm>
            <a:off x="1422568" y="4634984"/>
            <a:ext cx="1895262" cy="584775"/>
          </a:xfrm>
          <a:prstGeom prst="rect">
            <a:avLst/>
          </a:prstGeom>
        </p:spPr>
        <p:txBody>
          <a:bodyPr wrap="none">
            <a:spAutoFit/>
          </a:bodyPr>
          <a:lstStyle/>
          <a:p>
            <a:r>
              <a:rPr lang="da-DK" sz="3200" b="1" dirty="0" smtClean="0">
                <a:solidFill>
                  <a:schemeClr val="bg1"/>
                </a:solidFill>
              </a:rPr>
              <a:t>Status MI </a:t>
            </a:r>
            <a:endParaRPr lang="da-DK" sz="3200" dirty="0"/>
          </a:p>
        </p:txBody>
      </p:sp>
      <p:sp>
        <p:nvSpPr>
          <p:cNvPr id="6" name="Rektangel 5"/>
          <p:cNvSpPr/>
          <p:nvPr/>
        </p:nvSpPr>
        <p:spPr>
          <a:xfrm>
            <a:off x="1422568" y="5099087"/>
            <a:ext cx="2329484" cy="584775"/>
          </a:xfrm>
          <a:prstGeom prst="rect">
            <a:avLst/>
          </a:prstGeom>
        </p:spPr>
        <p:txBody>
          <a:bodyPr wrap="none">
            <a:spAutoFit/>
          </a:bodyPr>
          <a:lstStyle/>
          <a:p>
            <a:r>
              <a:rPr lang="da-DK" sz="3200" b="1" dirty="0" smtClean="0">
                <a:solidFill>
                  <a:schemeClr val="bg1"/>
                </a:solidFill>
              </a:rPr>
              <a:t>Januar 2019 </a:t>
            </a:r>
            <a:endParaRPr lang="da-DK" sz="3200" dirty="0"/>
          </a:p>
        </p:txBody>
      </p:sp>
      <p:pic>
        <p:nvPicPr>
          <p:cNvPr id="7" name="Billede 6"/>
          <p:cNvPicPr>
            <a:picLocks noChangeAspect="1"/>
          </p:cNvPicPr>
          <p:nvPr/>
        </p:nvPicPr>
        <p:blipFill>
          <a:blip r:embed="rId3"/>
          <a:stretch>
            <a:fillRect/>
          </a:stretch>
        </p:blipFill>
        <p:spPr>
          <a:xfrm>
            <a:off x="888933" y="225511"/>
            <a:ext cx="7639050" cy="647700"/>
          </a:xfrm>
          <a:prstGeom prst="rect">
            <a:avLst/>
          </a:prstGeom>
        </p:spPr>
      </p:pic>
      <p:sp>
        <p:nvSpPr>
          <p:cNvPr id="11" name="Titel 10"/>
          <p:cNvSpPr>
            <a:spLocks noGrp="1"/>
          </p:cNvSpPr>
          <p:nvPr>
            <p:ph type="title"/>
          </p:nvPr>
        </p:nvSpPr>
        <p:spPr/>
        <p:txBody>
          <a:bodyPr>
            <a:normAutofit/>
          </a:bodyPr>
          <a:lstStyle/>
          <a:p>
            <a:pPr algn="ctr"/>
            <a:r>
              <a:rPr lang="da-DK" sz="4000" b="1" dirty="0" smtClean="0"/>
              <a:t>Referencer: </a:t>
            </a:r>
            <a:endParaRPr lang="da-DK" sz="4000" b="1" dirty="0"/>
          </a:p>
        </p:txBody>
      </p:sp>
      <p:sp>
        <p:nvSpPr>
          <p:cNvPr id="8" name="Pladsholder til slidenummer 7"/>
          <p:cNvSpPr>
            <a:spLocks noGrp="1"/>
          </p:cNvSpPr>
          <p:nvPr>
            <p:ph type="sldNum" sz="quarter" idx="12"/>
          </p:nvPr>
        </p:nvSpPr>
        <p:spPr/>
        <p:txBody>
          <a:bodyPr/>
          <a:lstStyle/>
          <a:p>
            <a:fld id="{90F04F26-86C9-664F-9E09-B17AF5EEAACB}" type="slidenum">
              <a:rPr lang="da-DK" smtClean="0"/>
              <a:pPr/>
              <a:t>44</a:t>
            </a:fld>
            <a:endParaRPr lang="da-DK" dirty="0"/>
          </a:p>
        </p:txBody>
      </p:sp>
      <p:sp>
        <p:nvSpPr>
          <p:cNvPr id="9" name="Tekstfelt 8"/>
          <p:cNvSpPr txBox="1"/>
          <p:nvPr/>
        </p:nvSpPr>
        <p:spPr>
          <a:xfrm>
            <a:off x="330200" y="5404424"/>
            <a:ext cx="8839199" cy="461665"/>
          </a:xfrm>
          <a:prstGeom prst="rect">
            <a:avLst/>
          </a:prstGeom>
          <a:noFill/>
        </p:spPr>
        <p:txBody>
          <a:bodyPr wrap="square" rtlCol="0">
            <a:spAutoFit/>
          </a:bodyPr>
          <a:lstStyle/>
          <a:p>
            <a:endParaRPr lang="da-DK" sz="2400" b="1" dirty="0"/>
          </a:p>
        </p:txBody>
      </p:sp>
      <p:sp>
        <p:nvSpPr>
          <p:cNvPr id="2" name="Rektangel 1"/>
          <p:cNvSpPr/>
          <p:nvPr/>
        </p:nvSpPr>
        <p:spPr>
          <a:xfrm>
            <a:off x="3451340" y="3244334"/>
            <a:ext cx="237566" cy="369332"/>
          </a:xfrm>
          <a:prstGeom prst="rect">
            <a:avLst/>
          </a:prstGeom>
        </p:spPr>
        <p:txBody>
          <a:bodyPr wrap="none">
            <a:spAutoFit/>
          </a:bodyPr>
          <a:lstStyle/>
          <a:p>
            <a:r>
              <a:rPr lang="da-DK" b="1" dirty="0" smtClean="0">
                <a:solidFill>
                  <a:schemeClr val="bg1"/>
                </a:solidFill>
              </a:rPr>
              <a:t> </a:t>
            </a:r>
            <a:endParaRPr lang="da-DK" dirty="0"/>
          </a:p>
        </p:txBody>
      </p:sp>
      <p:sp>
        <p:nvSpPr>
          <p:cNvPr id="15" name="Tekstfelt 14"/>
          <p:cNvSpPr txBox="1"/>
          <p:nvPr/>
        </p:nvSpPr>
        <p:spPr>
          <a:xfrm>
            <a:off x="770021" y="1379621"/>
            <a:ext cx="8373979" cy="5078313"/>
          </a:xfrm>
          <a:prstGeom prst="rect">
            <a:avLst/>
          </a:prstGeom>
          <a:noFill/>
        </p:spPr>
        <p:txBody>
          <a:bodyPr wrap="square" rtlCol="0">
            <a:spAutoFit/>
          </a:bodyPr>
          <a:lstStyle/>
          <a:p>
            <a:r>
              <a:rPr lang="da-DK" sz="3200" dirty="0"/>
              <a:t>Barth, T., </a:t>
            </a:r>
            <a:r>
              <a:rPr lang="da-DK" sz="3200" dirty="0" err="1"/>
              <a:t>Näsholm</a:t>
            </a:r>
            <a:r>
              <a:rPr lang="da-DK" sz="3200" dirty="0"/>
              <a:t>, C. (2007). </a:t>
            </a:r>
            <a:r>
              <a:rPr lang="da-DK" sz="3200" i="1" dirty="0"/>
              <a:t>Motiverende samtale – </a:t>
            </a:r>
            <a:r>
              <a:rPr lang="da-DK" sz="3200" i="1" dirty="0" err="1"/>
              <a:t>endring</a:t>
            </a:r>
            <a:r>
              <a:rPr lang="da-DK" sz="3200" i="1" dirty="0"/>
              <a:t> på egne vilkår. </a:t>
            </a:r>
            <a:r>
              <a:rPr lang="da-DK" sz="3200" dirty="0" err="1"/>
              <a:t>Fagbokforlaget</a:t>
            </a:r>
            <a:r>
              <a:rPr lang="da-DK" sz="3200" dirty="0"/>
              <a:t>.</a:t>
            </a:r>
            <a:endParaRPr lang="da-DK" sz="3200" i="1" dirty="0"/>
          </a:p>
          <a:p>
            <a:r>
              <a:rPr lang="da-DK" sz="3200" dirty="0"/>
              <a:t>Miller, W. R., </a:t>
            </a:r>
            <a:r>
              <a:rPr lang="da-DK" sz="3200" dirty="0" err="1"/>
              <a:t>Rollnick</a:t>
            </a:r>
            <a:r>
              <a:rPr lang="da-DK" sz="3200" dirty="0"/>
              <a:t>, S. (2014). </a:t>
            </a:r>
            <a:r>
              <a:rPr lang="da-DK" sz="3200" i="1" dirty="0"/>
              <a:t>Den Motiverende samtale – Støtte til forandring. </a:t>
            </a:r>
            <a:r>
              <a:rPr lang="da-DK" sz="3200" dirty="0"/>
              <a:t>H.R. Forlag. København.</a:t>
            </a:r>
          </a:p>
          <a:p>
            <a:r>
              <a:rPr lang="da-DK" sz="3200" dirty="0"/>
              <a:t>Rosdahl, G. (2013). </a:t>
            </a:r>
            <a:r>
              <a:rPr lang="da-DK" sz="3200" i="1" dirty="0"/>
              <a:t>Den Motiverende Samtale I Teori og Praksis. </a:t>
            </a:r>
            <a:r>
              <a:rPr lang="da-DK" sz="3200" dirty="0"/>
              <a:t>Munksgaard. København. </a:t>
            </a:r>
          </a:p>
          <a:p>
            <a:r>
              <a:rPr lang="da-DK" sz="3200" dirty="0"/>
              <a:t>Materiale fra MI-træneruddannelse i Fredericia 2011. </a:t>
            </a:r>
          </a:p>
          <a:p>
            <a:endParaRPr lang="da-DK" sz="3600" dirty="0"/>
          </a:p>
        </p:txBody>
      </p:sp>
    </p:spTree>
    <p:extLst>
      <p:ext uri="{BB962C8B-B14F-4D97-AF65-F5344CB8AC3E}">
        <p14:creationId xmlns:p14="http://schemas.microsoft.com/office/powerpoint/2010/main" val="1356972249"/>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5"/>
          <p:cNvSpPr txBox="1">
            <a:spLocks/>
          </p:cNvSpPr>
          <p:nvPr/>
        </p:nvSpPr>
        <p:spPr>
          <a:xfrm>
            <a:off x="0" y="4819650"/>
            <a:ext cx="8839200" cy="1663700"/>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da-DK" sz="2800" noProof="0" dirty="0" smtClean="0">
                <a:latin typeface="+mj-lt"/>
                <a:ea typeface="+mj-ea"/>
                <a:cs typeface="+mj-cs"/>
              </a:rPr>
              <a:t>	 </a:t>
            </a:r>
            <a:r>
              <a:rPr kumimoji="0" lang="da-DK" sz="3200" b="1" i="0" u="none" strike="noStrike" kern="1200" cap="none" spc="0" normalizeH="0" baseline="0" noProof="0" dirty="0" smtClean="0">
                <a:ln>
                  <a:noFill/>
                </a:ln>
                <a:solidFill>
                  <a:schemeClr val="bg1"/>
                </a:solidFill>
                <a:effectLst/>
                <a:uLnTx/>
                <a:uFillTx/>
                <a:latin typeface="+mj-lt"/>
                <a:ea typeface="+mj-ea"/>
                <a:cs typeface="+mj-cs"/>
              </a:rPr>
              <a:t>	</a:t>
            </a:r>
            <a:endParaRPr kumimoji="0" lang="da-DK" sz="3200" b="1" i="0" u="none" strike="noStrike" kern="1200" cap="none" spc="0" normalizeH="0" baseline="0" noProof="0" dirty="0">
              <a:ln>
                <a:noFill/>
              </a:ln>
              <a:solidFill>
                <a:schemeClr val="bg1"/>
              </a:solidFill>
              <a:effectLst/>
              <a:uLnTx/>
              <a:uFillTx/>
              <a:latin typeface="+mj-lt"/>
              <a:ea typeface="+mj-ea"/>
              <a:cs typeface="+mj-cs"/>
            </a:endParaRPr>
          </a:p>
        </p:txBody>
      </p:sp>
      <p:sp>
        <p:nvSpPr>
          <p:cNvPr id="4" name="Rektangel 3"/>
          <p:cNvSpPr/>
          <p:nvPr/>
        </p:nvSpPr>
        <p:spPr>
          <a:xfrm>
            <a:off x="1422568" y="4634984"/>
            <a:ext cx="1895262" cy="584775"/>
          </a:xfrm>
          <a:prstGeom prst="rect">
            <a:avLst/>
          </a:prstGeom>
        </p:spPr>
        <p:txBody>
          <a:bodyPr wrap="none">
            <a:spAutoFit/>
          </a:bodyPr>
          <a:lstStyle/>
          <a:p>
            <a:r>
              <a:rPr lang="da-DK" sz="3200" b="1" dirty="0" smtClean="0">
                <a:solidFill>
                  <a:schemeClr val="bg1"/>
                </a:solidFill>
              </a:rPr>
              <a:t>Status MI </a:t>
            </a:r>
            <a:endParaRPr lang="da-DK" sz="3200" dirty="0"/>
          </a:p>
        </p:txBody>
      </p:sp>
      <p:sp>
        <p:nvSpPr>
          <p:cNvPr id="6" name="Rektangel 5"/>
          <p:cNvSpPr/>
          <p:nvPr/>
        </p:nvSpPr>
        <p:spPr>
          <a:xfrm>
            <a:off x="1422568" y="5099087"/>
            <a:ext cx="2329484" cy="584775"/>
          </a:xfrm>
          <a:prstGeom prst="rect">
            <a:avLst/>
          </a:prstGeom>
        </p:spPr>
        <p:txBody>
          <a:bodyPr wrap="none">
            <a:spAutoFit/>
          </a:bodyPr>
          <a:lstStyle/>
          <a:p>
            <a:r>
              <a:rPr lang="da-DK" sz="3200" b="1" dirty="0" smtClean="0">
                <a:solidFill>
                  <a:schemeClr val="bg1"/>
                </a:solidFill>
              </a:rPr>
              <a:t>Januar 2019 </a:t>
            </a:r>
            <a:endParaRPr lang="da-DK" sz="3200" dirty="0"/>
          </a:p>
        </p:txBody>
      </p:sp>
      <p:pic>
        <p:nvPicPr>
          <p:cNvPr id="7" name="Billede 6"/>
          <p:cNvPicPr>
            <a:picLocks noChangeAspect="1"/>
          </p:cNvPicPr>
          <p:nvPr/>
        </p:nvPicPr>
        <p:blipFill>
          <a:blip r:embed="rId3"/>
          <a:stretch>
            <a:fillRect/>
          </a:stretch>
        </p:blipFill>
        <p:spPr>
          <a:xfrm>
            <a:off x="888933" y="225511"/>
            <a:ext cx="7639050" cy="647700"/>
          </a:xfrm>
          <a:prstGeom prst="rect">
            <a:avLst/>
          </a:prstGeom>
        </p:spPr>
      </p:pic>
      <p:sp>
        <p:nvSpPr>
          <p:cNvPr id="11" name="Titel 10"/>
          <p:cNvSpPr>
            <a:spLocks noGrp="1"/>
          </p:cNvSpPr>
          <p:nvPr>
            <p:ph type="title"/>
          </p:nvPr>
        </p:nvSpPr>
        <p:spPr/>
        <p:txBody>
          <a:bodyPr>
            <a:normAutofit/>
          </a:bodyPr>
          <a:lstStyle/>
          <a:p>
            <a:pPr algn="ctr"/>
            <a:r>
              <a:rPr lang="da-DK" sz="4000" b="1" dirty="0" smtClean="0"/>
              <a:t>Fremkald – Giv - Fremkald</a:t>
            </a:r>
            <a:endParaRPr lang="da-DK" sz="4000" b="1" dirty="0"/>
          </a:p>
        </p:txBody>
      </p:sp>
      <p:sp>
        <p:nvSpPr>
          <p:cNvPr id="8" name="Pladsholder til slidenummer 7"/>
          <p:cNvSpPr>
            <a:spLocks noGrp="1"/>
          </p:cNvSpPr>
          <p:nvPr>
            <p:ph type="sldNum" sz="quarter" idx="12"/>
          </p:nvPr>
        </p:nvSpPr>
        <p:spPr/>
        <p:txBody>
          <a:bodyPr/>
          <a:lstStyle/>
          <a:p>
            <a:fld id="{90F04F26-86C9-664F-9E09-B17AF5EEAACB}" type="slidenum">
              <a:rPr lang="da-DK" smtClean="0"/>
              <a:pPr/>
              <a:t>5</a:t>
            </a:fld>
            <a:endParaRPr lang="da-DK" dirty="0"/>
          </a:p>
        </p:txBody>
      </p:sp>
      <p:sp>
        <p:nvSpPr>
          <p:cNvPr id="9" name="Tekstfelt 8"/>
          <p:cNvSpPr txBox="1"/>
          <p:nvPr/>
        </p:nvSpPr>
        <p:spPr>
          <a:xfrm>
            <a:off x="330200" y="5404424"/>
            <a:ext cx="8839199" cy="461665"/>
          </a:xfrm>
          <a:prstGeom prst="rect">
            <a:avLst/>
          </a:prstGeom>
          <a:noFill/>
        </p:spPr>
        <p:txBody>
          <a:bodyPr wrap="square" rtlCol="0">
            <a:spAutoFit/>
          </a:bodyPr>
          <a:lstStyle/>
          <a:p>
            <a:endParaRPr lang="da-DK" sz="2400" b="1" dirty="0"/>
          </a:p>
        </p:txBody>
      </p:sp>
      <p:sp>
        <p:nvSpPr>
          <p:cNvPr id="2" name="Rektangel 1"/>
          <p:cNvSpPr/>
          <p:nvPr/>
        </p:nvSpPr>
        <p:spPr>
          <a:xfrm>
            <a:off x="3451340" y="3244334"/>
            <a:ext cx="237566" cy="369332"/>
          </a:xfrm>
          <a:prstGeom prst="rect">
            <a:avLst/>
          </a:prstGeom>
        </p:spPr>
        <p:txBody>
          <a:bodyPr wrap="none">
            <a:spAutoFit/>
          </a:bodyPr>
          <a:lstStyle/>
          <a:p>
            <a:r>
              <a:rPr lang="da-DK" b="1" dirty="0" smtClean="0">
                <a:solidFill>
                  <a:schemeClr val="bg1"/>
                </a:solidFill>
              </a:rPr>
              <a:t> </a:t>
            </a:r>
            <a:endParaRPr lang="da-DK" dirty="0"/>
          </a:p>
        </p:txBody>
      </p:sp>
      <p:sp>
        <p:nvSpPr>
          <p:cNvPr id="15" name="Tekstfelt 14"/>
          <p:cNvSpPr txBox="1"/>
          <p:nvPr/>
        </p:nvSpPr>
        <p:spPr>
          <a:xfrm>
            <a:off x="1138989" y="1690689"/>
            <a:ext cx="7388994" cy="2677656"/>
          </a:xfrm>
          <a:prstGeom prst="rect">
            <a:avLst/>
          </a:prstGeom>
          <a:noFill/>
        </p:spPr>
        <p:txBody>
          <a:bodyPr wrap="square" rtlCol="0">
            <a:spAutoFit/>
          </a:bodyPr>
          <a:lstStyle/>
          <a:p>
            <a:r>
              <a:rPr lang="da-DK" sz="2800" b="1" dirty="0"/>
              <a:t>Fremkald: </a:t>
            </a:r>
            <a:r>
              <a:rPr lang="da-DK" sz="2800" dirty="0"/>
              <a:t>Udforsk borgerens eksisterende viden</a:t>
            </a:r>
          </a:p>
          <a:p>
            <a:r>
              <a:rPr lang="da-DK" sz="2800" b="1" dirty="0"/>
              <a:t>Giv: </a:t>
            </a:r>
            <a:r>
              <a:rPr lang="da-DK" sz="2800" dirty="0"/>
              <a:t>Giv information på en neutral og forståelig måde</a:t>
            </a:r>
          </a:p>
          <a:p>
            <a:r>
              <a:rPr lang="da-DK" sz="2800" b="1" dirty="0"/>
              <a:t>Fremkald:  </a:t>
            </a:r>
            <a:r>
              <a:rPr lang="da-DK" sz="2800" dirty="0"/>
              <a:t>Udforsk borgerens opfattelse af det sagte</a:t>
            </a:r>
            <a:endParaRPr lang="da-DK" sz="2800" b="1" dirty="0"/>
          </a:p>
          <a:p>
            <a:endParaRPr lang="da-DK" sz="2800" dirty="0"/>
          </a:p>
        </p:txBody>
      </p:sp>
    </p:spTree>
    <p:extLst>
      <p:ext uri="{BB962C8B-B14F-4D97-AF65-F5344CB8AC3E}">
        <p14:creationId xmlns:p14="http://schemas.microsoft.com/office/powerpoint/2010/main" val="4054294905"/>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5"/>
          <p:cNvSpPr txBox="1">
            <a:spLocks/>
          </p:cNvSpPr>
          <p:nvPr/>
        </p:nvSpPr>
        <p:spPr>
          <a:xfrm>
            <a:off x="0" y="4819650"/>
            <a:ext cx="8839200" cy="1663700"/>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da-DK" sz="2800" noProof="0" dirty="0" smtClean="0">
                <a:latin typeface="+mj-lt"/>
                <a:ea typeface="+mj-ea"/>
                <a:cs typeface="+mj-cs"/>
              </a:rPr>
              <a:t>	 </a:t>
            </a:r>
            <a:r>
              <a:rPr kumimoji="0" lang="da-DK" sz="3200" b="1" i="0" u="none" strike="noStrike" kern="1200" cap="none" spc="0" normalizeH="0" baseline="0" noProof="0" dirty="0" smtClean="0">
                <a:ln>
                  <a:noFill/>
                </a:ln>
                <a:solidFill>
                  <a:schemeClr val="bg1"/>
                </a:solidFill>
                <a:effectLst/>
                <a:uLnTx/>
                <a:uFillTx/>
                <a:latin typeface="+mj-lt"/>
                <a:ea typeface="+mj-ea"/>
                <a:cs typeface="+mj-cs"/>
              </a:rPr>
              <a:t>	</a:t>
            </a:r>
            <a:endParaRPr kumimoji="0" lang="da-DK" sz="3200" b="1" i="0" u="none" strike="noStrike" kern="1200" cap="none" spc="0" normalizeH="0" baseline="0" noProof="0" dirty="0">
              <a:ln>
                <a:noFill/>
              </a:ln>
              <a:solidFill>
                <a:schemeClr val="bg1"/>
              </a:solidFill>
              <a:effectLst/>
              <a:uLnTx/>
              <a:uFillTx/>
              <a:latin typeface="+mj-lt"/>
              <a:ea typeface="+mj-ea"/>
              <a:cs typeface="+mj-cs"/>
            </a:endParaRPr>
          </a:p>
        </p:txBody>
      </p:sp>
      <p:sp>
        <p:nvSpPr>
          <p:cNvPr id="4" name="Rektangel 3"/>
          <p:cNvSpPr/>
          <p:nvPr/>
        </p:nvSpPr>
        <p:spPr>
          <a:xfrm>
            <a:off x="1422568" y="4634984"/>
            <a:ext cx="1895262" cy="584775"/>
          </a:xfrm>
          <a:prstGeom prst="rect">
            <a:avLst/>
          </a:prstGeom>
        </p:spPr>
        <p:txBody>
          <a:bodyPr wrap="none">
            <a:spAutoFit/>
          </a:bodyPr>
          <a:lstStyle/>
          <a:p>
            <a:r>
              <a:rPr lang="da-DK" sz="3200" b="1" dirty="0" smtClean="0">
                <a:solidFill>
                  <a:schemeClr val="bg1"/>
                </a:solidFill>
              </a:rPr>
              <a:t>Status MI </a:t>
            </a:r>
            <a:endParaRPr lang="da-DK" sz="3200" dirty="0"/>
          </a:p>
        </p:txBody>
      </p:sp>
      <p:sp>
        <p:nvSpPr>
          <p:cNvPr id="6" name="Rektangel 5"/>
          <p:cNvSpPr/>
          <p:nvPr/>
        </p:nvSpPr>
        <p:spPr>
          <a:xfrm>
            <a:off x="1422568" y="5099087"/>
            <a:ext cx="2329484" cy="584775"/>
          </a:xfrm>
          <a:prstGeom prst="rect">
            <a:avLst/>
          </a:prstGeom>
        </p:spPr>
        <p:txBody>
          <a:bodyPr wrap="none">
            <a:spAutoFit/>
          </a:bodyPr>
          <a:lstStyle/>
          <a:p>
            <a:r>
              <a:rPr lang="da-DK" sz="3200" b="1" dirty="0" smtClean="0">
                <a:solidFill>
                  <a:schemeClr val="bg1"/>
                </a:solidFill>
              </a:rPr>
              <a:t>Januar 2019 </a:t>
            </a:r>
            <a:endParaRPr lang="da-DK" sz="3200" dirty="0"/>
          </a:p>
        </p:txBody>
      </p:sp>
      <p:pic>
        <p:nvPicPr>
          <p:cNvPr id="7" name="Billede 6"/>
          <p:cNvPicPr>
            <a:picLocks noChangeAspect="1"/>
          </p:cNvPicPr>
          <p:nvPr/>
        </p:nvPicPr>
        <p:blipFill>
          <a:blip r:embed="rId3"/>
          <a:stretch>
            <a:fillRect/>
          </a:stretch>
        </p:blipFill>
        <p:spPr>
          <a:xfrm>
            <a:off x="888933" y="225511"/>
            <a:ext cx="7639050" cy="647700"/>
          </a:xfrm>
          <a:prstGeom prst="rect">
            <a:avLst/>
          </a:prstGeom>
        </p:spPr>
      </p:pic>
      <p:sp>
        <p:nvSpPr>
          <p:cNvPr id="11" name="Titel 10"/>
          <p:cNvSpPr>
            <a:spLocks noGrp="1"/>
          </p:cNvSpPr>
          <p:nvPr>
            <p:ph type="title"/>
          </p:nvPr>
        </p:nvSpPr>
        <p:spPr/>
        <p:txBody>
          <a:bodyPr>
            <a:normAutofit/>
          </a:bodyPr>
          <a:lstStyle/>
          <a:p>
            <a:pPr algn="ctr"/>
            <a:r>
              <a:rPr lang="da-DK" sz="4000" b="1" dirty="0"/>
              <a:t>Øvelse: </a:t>
            </a:r>
            <a:r>
              <a:rPr lang="da-DK" sz="4000" b="1" dirty="0" smtClean="0"/>
              <a:t>Fremkald - Giv - Fremkald</a:t>
            </a:r>
            <a:endParaRPr lang="da-DK" sz="4000" b="1" dirty="0"/>
          </a:p>
        </p:txBody>
      </p:sp>
      <p:sp>
        <p:nvSpPr>
          <p:cNvPr id="8" name="Pladsholder til slidenummer 7"/>
          <p:cNvSpPr>
            <a:spLocks noGrp="1"/>
          </p:cNvSpPr>
          <p:nvPr>
            <p:ph type="sldNum" sz="quarter" idx="12"/>
          </p:nvPr>
        </p:nvSpPr>
        <p:spPr/>
        <p:txBody>
          <a:bodyPr/>
          <a:lstStyle/>
          <a:p>
            <a:fld id="{90F04F26-86C9-664F-9E09-B17AF5EEAACB}" type="slidenum">
              <a:rPr lang="da-DK" smtClean="0"/>
              <a:pPr/>
              <a:t>6</a:t>
            </a:fld>
            <a:endParaRPr lang="da-DK" dirty="0"/>
          </a:p>
        </p:txBody>
      </p:sp>
      <p:sp>
        <p:nvSpPr>
          <p:cNvPr id="9" name="Tekstfelt 8"/>
          <p:cNvSpPr txBox="1"/>
          <p:nvPr/>
        </p:nvSpPr>
        <p:spPr>
          <a:xfrm>
            <a:off x="330200" y="5404424"/>
            <a:ext cx="8839199" cy="461665"/>
          </a:xfrm>
          <a:prstGeom prst="rect">
            <a:avLst/>
          </a:prstGeom>
          <a:noFill/>
        </p:spPr>
        <p:txBody>
          <a:bodyPr wrap="square" rtlCol="0">
            <a:spAutoFit/>
          </a:bodyPr>
          <a:lstStyle/>
          <a:p>
            <a:endParaRPr lang="da-DK" sz="2400" b="1" dirty="0"/>
          </a:p>
        </p:txBody>
      </p:sp>
      <p:sp>
        <p:nvSpPr>
          <p:cNvPr id="2" name="Rektangel 1"/>
          <p:cNvSpPr/>
          <p:nvPr/>
        </p:nvSpPr>
        <p:spPr>
          <a:xfrm>
            <a:off x="3451340" y="3244334"/>
            <a:ext cx="237566" cy="369332"/>
          </a:xfrm>
          <a:prstGeom prst="rect">
            <a:avLst/>
          </a:prstGeom>
        </p:spPr>
        <p:txBody>
          <a:bodyPr wrap="none">
            <a:spAutoFit/>
          </a:bodyPr>
          <a:lstStyle/>
          <a:p>
            <a:r>
              <a:rPr lang="da-DK" b="1" dirty="0" smtClean="0">
                <a:solidFill>
                  <a:schemeClr val="bg1"/>
                </a:solidFill>
              </a:rPr>
              <a:t> </a:t>
            </a:r>
            <a:endParaRPr lang="da-DK" dirty="0"/>
          </a:p>
        </p:txBody>
      </p:sp>
      <p:sp>
        <p:nvSpPr>
          <p:cNvPr id="15" name="Tekstfelt 14"/>
          <p:cNvSpPr txBox="1"/>
          <p:nvPr/>
        </p:nvSpPr>
        <p:spPr>
          <a:xfrm>
            <a:off x="1138989" y="1690689"/>
            <a:ext cx="7388994" cy="4308872"/>
          </a:xfrm>
          <a:prstGeom prst="rect">
            <a:avLst/>
          </a:prstGeom>
          <a:noFill/>
        </p:spPr>
        <p:txBody>
          <a:bodyPr wrap="square" rtlCol="0">
            <a:spAutoFit/>
          </a:bodyPr>
          <a:lstStyle/>
          <a:p>
            <a:endParaRPr lang="da-DK" sz="2800" dirty="0"/>
          </a:p>
          <a:p>
            <a:pPr marL="457200" indent="-457200">
              <a:buFont typeface="Wingdings" panose="05000000000000000000" pitchFamily="2" charset="2"/>
              <a:buChar char="Ø"/>
            </a:pPr>
            <a:r>
              <a:rPr lang="da-DK" sz="2800" dirty="0"/>
              <a:t>Informationsudveksling via Fremkald – Giv – Fremkald </a:t>
            </a:r>
          </a:p>
          <a:p>
            <a:pPr marL="457200" indent="-457200">
              <a:buFont typeface="Wingdings" panose="05000000000000000000" pitchFamily="2" charset="2"/>
              <a:buChar char="Ø"/>
            </a:pPr>
            <a:r>
              <a:rPr lang="da-DK" sz="2800" dirty="0"/>
              <a:t>To går sammen - en professionel og en borger</a:t>
            </a:r>
          </a:p>
          <a:p>
            <a:pPr marL="457200" indent="-457200">
              <a:buFont typeface="Wingdings" panose="05000000000000000000" pitchFamily="2" charset="2"/>
              <a:buChar char="Ø"/>
            </a:pPr>
            <a:r>
              <a:rPr lang="da-DK" sz="2800" dirty="0"/>
              <a:t>Vælg sammen et tema fx formidling af tilbud, </a:t>
            </a:r>
          </a:p>
          <a:p>
            <a:pPr marL="457200" indent="-457200">
              <a:buFont typeface="Wingdings" panose="05000000000000000000" pitchFamily="2" charset="2"/>
              <a:buChar char="Ø"/>
            </a:pPr>
            <a:r>
              <a:rPr lang="da-DK" sz="2800" dirty="0"/>
              <a:t>Anvend følgende teknikker: Spørge om lov og F-G-F </a:t>
            </a:r>
          </a:p>
          <a:p>
            <a:pPr marL="457200" indent="-457200">
              <a:buFont typeface="Wingdings" panose="05000000000000000000" pitchFamily="2" charset="2"/>
              <a:buChar char="Ø"/>
            </a:pPr>
            <a:r>
              <a:rPr lang="da-DK" sz="2800" dirty="0"/>
              <a:t>Byt roller</a:t>
            </a:r>
          </a:p>
          <a:p>
            <a:pPr marL="457200" indent="-457200">
              <a:buFont typeface="Wingdings" panose="05000000000000000000" pitchFamily="2" charset="2"/>
              <a:buChar char="Ø"/>
            </a:pPr>
            <a:r>
              <a:rPr lang="da-DK" sz="2800" dirty="0"/>
              <a:t>Tidsramme: 20 min. </a:t>
            </a:r>
          </a:p>
          <a:p>
            <a:endParaRPr lang="da-DK" sz="2200" dirty="0"/>
          </a:p>
        </p:txBody>
      </p:sp>
    </p:spTree>
    <p:extLst>
      <p:ext uri="{BB962C8B-B14F-4D97-AF65-F5344CB8AC3E}">
        <p14:creationId xmlns:p14="http://schemas.microsoft.com/office/powerpoint/2010/main" val="96356135"/>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5"/>
          <p:cNvSpPr txBox="1">
            <a:spLocks/>
          </p:cNvSpPr>
          <p:nvPr/>
        </p:nvSpPr>
        <p:spPr>
          <a:xfrm>
            <a:off x="0" y="4819650"/>
            <a:ext cx="8839200" cy="1663700"/>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da-DK" sz="2800" noProof="0" dirty="0" smtClean="0">
                <a:latin typeface="+mj-lt"/>
                <a:ea typeface="+mj-ea"/>
                <a:cs typeface="+mj-cs"/>
              </a:rPr>
              <a:t>	 </a:t>
            </a:r>
            <a:r>
              <a:rPr kumimoji="0" lang="da-DK" sz="3200" b="1" i="0" u="none" strike="noStrike" kern="1200" cap="none" spc="0" normalizeH="0" baseline="0" noProof="0" dirty="0" smtClean="0">
                <a:ln>
                  <a:noFill/>
                </a:ln>
                <a:solidFill>
                  <a:schemeClr val="bg1"/>
                </a:solidFill>
                <a:effectLst/>
                <a:uLnTx/>
                <a:uFillTx/>
                <a:latin typeface="+mj-lt"/>
                <a:ea typeface="+mj-ea"/>
                <a:cs typeface="+mj-cs"/>
              </a:rPr>
              <a:t>	</a:t>
            </a:r>
            <a:endParaRPr kumimoji="0" lang="da-DK" sz="3200" b="1" i="0" u="none" strike="noStrike" kern="1200" cap="none" spc="0" normalizeH="0" baseline="0" noProof="0" dirty="0">
              <a:ln>
                <a:noFill/>
              </a:ln>
              <a:solidFill>
                <a:schemeClr val="bg1"/>
              </a:solidFill>
              <a:effectLst/>
              <a:uLnTx/>
              <a:uFillTx/>
              <a:latin typeface="+mj-lt"/>
              <a:ea typeface="+mj-ea"/>
              <a:cs typeface="+mj-cs"/>
            </a:endParaRPr>
          </a:p>
        </p:txBody>
      </p:sp>
      <p:sp>
        <p:nvSpPr>
          <p:cNvPr id="4" name="Rektangel 3"/>
          <p:cNvSpPr/>
          <p:nvPr/>
        </p:nvSpPr>
        <p:spPr>
          <a:xfrm>
            <a:off x="1422568" y="4634984"/>
            <a:ext cx="1895262" cy="584775"/>
          </a:xfrm>
          <a:prstGeom prst="rect">
            <a:avLst/>
          </a:prstGeom>
        </p:spPr>
        <p:txBody>
          <a:bodyPr wrap="none">
            <a:spAutoFit/>
          </a:bodyPr>
          <a:lstStyle/>
          <a:p>
            <a:r>
              <a:rPr lang="da-DK" sz="3200" b="1" dirty="0" smtClean="0">
                <a:solidFill>
                  <a:schemeClr val="bg1"/>
                </a:solidFill>
              </a:rPr>
              <a:t>Status MI </a:t>
            </a:r>
            <a:endParaRPr lang="da-DK" sz="3200" dirty="0"/>
          </a:p>
        </p:txBody>
      </p:sp>
      <p:sp>
        <p:nvSpPr>
          <p:cNvPr id="6" name="Rektangel 5"/>
          <p:cNvSpPr/>
          <p:nvPr/>
        </p:nvSpPr>
        <p:spPr>
          <a:xfrm>
            <a:off x="1422568" y="5099087"/>
            <a:ext cx="2329484" cy="584775"/>
          </a:xfrm>
          <a:prstGeom prst="rect">
            <a:avLst/>
          </a:prstGeom>
        </p:spPr>
        <p:txBody>
          <a:bodyPr wrap="none">
            <a:spAutoFit/>
          </a:bodyPr>
          <a:lstStyle/>
          <a:p>
            <a:r>
              <a:rPr lang="da-DK" sz="3200" b="1" dirty="0" smtClean="0">
                <a:solidFill>
                  <a:schemeClr val="bg1"/>
                </a:solidFill>
              </a:rPr>
              <a:t>Januar 2019 </a:t>
            </a:r>
            <a:endParaRPr lang="da-DK" sz="3200" dirty="0"/>
          </a:p>
        </p:txBody>
      </p:sp>
      <p:pic>
        <p:nvPicPr>
          <p:cNvPr id="7" name="Billede 6"/>
          <p:cNvPicPr>
            <a:picLocks noChangeAspect="1"/>
          </p:cNvPicPr>
          <p:nvPr/>
        </p:nvPicPr>
        <p:blipFill>
          <a:blip r:embed="rId3"/>
          <a:stretch>
            <a:fillRect/>
          </a:stretch>
        </p:blipFill>
        <p:spPr>
          <a:xfrm>
            <a:off x="888933" y="225511"/>
            <a:ext cx="7639050" cy="647700"/>
          </a:xfrm>
          <a:prstGeom prst="rect">
            <a:avLst/>
          </a:prstGeom>
        </p:spPr>
      </p:pic>
      <p:sp>
        <p:nvSpPr>
          <p:cNvPr id="11" name="Titel 10"/>
          <p:cNvSpPr>
            <a:spLocks noGrp="1"/>
          </p:cNvSpPr>
          <p:nvPr>
            <p:ph type="title"/>
          </p:nvPr>
        </p:nvSpPr>
        <p:spPr/>
        <p:txBody>
          <a:bodyPr>
            <a:normAutofit/>
          </a:bodyPr>
          <a:lstStyle/>
          <a:p>
            <a:pPr algn="ctr"/>
            <a:r>
              <a:rPr lang="da-DK" sz="4000" b="1" dirty="0" smtClean="0"/>
              <a:t>Kortlægning af dagsorden</a:t>
            </a:r>
            <a:endParaRPr lang="da-DK" sz="4000" b="1" dirty="0"/>
          </a:p>
        </p:txBody>
      </p:sp>
      <p:sp>
        <p:nvSpPr>
          <p:cNvPr id="8" name="Pladsholder til slidenummer 7"/>
          <p:cNvSpPr>
            <a:spLocks noGrp="1"/>
          </p:cNvSpPr>
          <p:nvPr>
            <p:ph type="sldNum" sz="quarter" idx="12"/>
          </p:nvPr>
        </p:nvSpPr>
        <p:spPr/>
        <p:txBody>
          <a:bodyPr/>
          <a:lstStyle/>
          <a:p>
            <a:fld id="{90F04F26-86C9-664F-9E09-B17AF5EEAACB}" type="slidenum">
              <a:rPr lang="da-DK" smtClean="0"/>
              <a:pPr/>
              <a:t>7</a:t>
            </a:fld>
            <a:endParaRPr lang="da-DK" dirty="0"/>
          </a:p>
        </p:txBody>
      </p:sp>
      <p:sp>
        <p:nvSpPr>
          <p:cNvPr id="9" name="Tekstfelt 8"/>
          <p:cNvSpPr txBox="1"/>
          <p:nvPr/>
        </p:nvSpPr>
        <p:spPr>
          <a:xfrm>
            <a:off x="330200" y="5404424"/>
            <a:ext cx="8839199" cy="461665"/>
          </a:xfrm>
          <a:prstGeom prst="rect">
            <a:avLst/>
          </a:prstGeom>
          <a:noFill/>
        </p:spPr>
        <p:txBody>
          <a:bodyPr wrap="square" rtlCol="0">
            <a:spAutoFit/>
          </a:bodyPr>
          <a:lstStyle/>
          <a:p>
            <a:endParaRPr lang="da-DK" sz="2400" b="1" dirty="0"/>
          </a:p>
        </p:txBody>
      </p:sp>
      <p:sp>
        <p:nvSpPr>
          <p:cNvPr id="2" name="Rektangel 1"/>
          <p:cNvSpPr/>
          <p:nvPr/>
        </p:nvSpPr>
        <p:spPr>
          <a:xfrm>
            <a:off x="3451340" y="3244334"/>
            <a:ext cx="237566" cy="369332"/>
          </a:xfrm>
          <a:prstGeom prst="rect">
            <a:avLst/>
          </a:prstGeom>
        </p:spPr>
        <p:txBody>
          <a:bodyPr wrap="none">
            <a:spAutoFit/>
          </a:bodyPr>
          <a:lstStyle/>
          <a:p>
            <a:r>
              <a:rPr lang="da-DK" b="1" dirty="0" smtClean="0">
                <a:solidFill>
                  <a:schemeClr val="bg1"/>
                </a:solidFill>
              </a:rPr>
              <a:t> </a:t>
            </a:r>
            <a:endParaRPr lang="da-DK" dirty="0"/>
          </a:p>
        </p:txBody>
      </p:sp>
      <p:sp>
        <p:nvSpPr>
          <p:cNvPr id="15" name="Tekstfelt 14"/>
          <p:cNvSpPr txBox="1"/>
          <p:nvPr/>
        </p:nvSpPr>
        <p:spPr>
          <a:xfrm>
            <a:off x="1138989" y="1690689"/>
            <a:ext cx="7388994" cy="3754874"/>
          </a:xfrm>
          <a:prstGeom prst="rect">
            <a:avLst/>
          </a:prstGeom>
          <a:noFill/>
        </p:spPr>
        <p:txBody>
          <a:bodyPr wrap="square" rtlCol="0">
            <a:spAutoFit/>
          </a:bodyPr>
          <a:lstStyle/>
          <a:p>
            <a:endParaRPr lang="da-DK" sz="2400" dirty="0"/>
          </a:p>
          <a:p>
            <a:r>
              <a:rPr lang="da-DK" sz="2400" dirty="0"/>
              <a:t>Kortlægning af dagsorden er en MI-strategi, der kan hjælpe dig med at identificere et udgangspunkt. </a:t>
            </a:r>
          </a:p>
          <a:p>
            <a:r>
              <a:rPr lang="da-DK" sz="2400" dirty="0"/>
              <a:t>Dagsordenen kan introduceres af den professionelle helt eller delvis.</a:t>
            </a:r>
          </a:p>
          <a:p>
            <a:r>
              <a:rPr lang="da-DK" sz="2400" dirty="0"/>
              <a:t>Dagsordenen kan også skabes af borgeren.</a:t>
            </a:r>
          </a:p>
          <a:p>
            <a:r>
              <a:rPr lang="da-DK" sz="2400" dirty="0"/>
              <a:t>Lad borgeren vælge emne. </a:t>
            </a:r>
          </a:p>
          <a:p>
            <a:r>
              <a:rPr lang="da-DK" sz="2400" dirty="0"/>
              <a:t>Det emne du selv ønsker at tage op skal nok blive behandlet før eller senere. </a:t>
            </a:r>
          </a:p>
          <a:p>
            <a:endParaRPr lang="da-DK" sz="2200" dirty="0"/>
          </a:p>
        </p:txBody>
      </p:sp>
    </p:spTree>
    <p:extLst>
      <p:ext uri="{BB962C8B-B14F-4D97-AF65-F5344CB8AC3E}">
        <p14:creationId xmlns:p14="http://schemas.microsoft.com/office/powerpoint/2010/main" val="1255622947"/>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5"/>
          <p:cNvSpPr txBox="1">
            <a:spLocks/>
          </p:cNvSpPr>
          <p:nvPr/>
        </p:nvSpPr>
        <p:spPr>
          <a:xfrm>
            <a:off x="0" y="4819650"/>
            <a:ext cx="8839200" cy="1663700"/>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da-DK" sz="2800" noProof="0" dirty="0" smtClean="0">
                <a:latin typeface="+mj-lt"/>
                <a:ea typeface="+mj-ea"/>
                <a:cs typeface="+mj-cs"/>
              </a:rPr>
              <a:t>	 </a:t>
            </a:r>
            <a:r>
              <a:rPr kumimoji="0" lang="da-DK" sz="3200" b="1" i="0" u="none" strike="noStrike" kern="1200" cap="none" spc="0" normalizeH="0" baseline="0" noProof="0" dirty="0" smtClean="0">
                <a:ln>
                  <a:noFill/>
                </a:ln>
                <a:solidFill>
                  <a:schemeClr val="bg1"/>
                </a:solidFill>
                <a:effectLst/>
                <a:uLnTx/>
                <a:uFillTx/>
                <a:latin typeface="+mj-lt"/>
                <a:ea typeface="+mj-ea"/>
                <a:cs typeface="+mj-cs"/>
              </a:rPr>
              <a:t>	</a:t>
            </a:r>
            <a:endParaRPr kumimoji="0" lang="da-DK" sz="3200" b="1" i="0" u="none" strike="noStrike" kern="1200" cap="none" spc="0" normalizeH="0" baseline="0" noProof="0" dirty="0">
              <a:ln>
                <a:noFill/>
              </a:ln>
              <a:solidFill>
                <a:schemeClr val="bg1"/>
              </a:solidFill>
              <a:effectLst/>
              <a:uLnTx/>
              <a:uFillTx/>
              <a:latin typeface="+mj-lt"/>
              <a:ea typeface="+mj-ea"/>
              <a:cs typeface="+mj-cs"/>
            </a:endParaRPr>
          </a:p>
        </p:txBody>
      </p:sp>
      <p:sp>
        <p:nvSpPr>
          <p:cNvPr id="4" name="Rektangel 3"/>
          <p:cNvSpPr/>
          <p:nvPr/>
        </p:nvSpPr>
        <p:spPr>
          <a:xfrm>
            <a:off x="1422568" y="4634984"/>
            <a:ext cx="1895262" cy="584775"/>
          </a:xfrm>
          <a:prstGeom prst="rect">
            <a:avLst/>
          </a:prstGeom>
        </p:spPr>
        <p:txBody>
          <a:bodyPr wrap="none">
            <a:spAutoFit/>
          </a:bodyPr>
          <a:lstStyle/>
          <a:p>
            <a:r>
              <a:rPr lang="da-DK" sz="3200" b="1" dirty="0" smtClean="0">
                <a:solidFill>
                  <a:schemeClr val="bg1"/>
                </a:solidFill>
              </a:rPr>
              <a:t>Status MI </a:t>
            </a:r>
            <a:endParaRPr lang="da-DK" sz="3200" dirty="0"/>
          </a:p>
        </p:txBody>
      </p:sp>
      <p:sp>
        <p:nvSpPr>
          <p:cNvPr id="6" name="Rektangel 5"/>
          <p:cNvSpPr/>
          <p:nvPr/>
        </p:nvSpPr>
        <p:spPr>
          <a:xfrm>
            <a:off x="1422568" y="5099087"/>
            <a:ext cx="2329484" cy="584775"/>
          </a:xfrm>
          <a:prstGeom prst="rect">
            <a:avLst/>
          </a:prstGeom>
        </p:spPr>
        <p:txBody>
          <a:bodyPr wrap="none">
            <a:spAutoFit/>
          </a:bodyPr>
          <a:lstStyle/>
          <a:p>
            <a:r>
              <a:rPr lang="da-DK" sz="3200" b="1" dirty="0" smtClean="0">
                <a:solidFill>
                  <a:schemeClr val="bg1"/>
                </a:solidFill>
              </a:rPr>
              <a:t>Januar 2019 </a:t>
            </a:r>
            <a:endParaRPr lang="da-DK" sz="3200" dirty="0"/>
          </a:p>
        </p:txBody>
      </p:sp>
      <p:pic>
        <p:nvPicPr>
          <p:cNvPr id="7" name="Billede 6"/>
          <p:cNvPicPr>
            <a:picLocks noChangeAspect="1"/>
          </p:cNvPicPr>
          <p:nvPr/>
        </p:nvPicPr>
        <p:blipFill>
          <a:blip r:embed="rId3"/>
          <a:stretch>
            <a:fillRect/>
          </a:stretch>
        </p:blipFill>
        <p:spPr>
          <a:xfrm>
            <a:off x="888933" y="225511"/>
            <a:ext cx="7639050" cy="647700"/>
          </a:xfrm>
          <a:prstGeom prst="rect">
            <a:avLst/>
          </a:prstGeom>
        </p:spPr>
      </p:pic>
      <p:sp>
        <p:nvSpPr>
          <p:cNvPr id="11" name="Titel 10"/>
          <p:cNvSpPr>
            <a:spLocks noGrp="1"/>
          </p:cNvSpPr>
          <p:nvPr>
            <p:ph type="title"/>
          </p:nvPr>
        </p:nvSpPr>
        <p:spPr/>
        <p:txBody>
          <a:bodyPr>
            <a:normAutofit/>
          </a:bodyPr>
          <a:lstStyle/>
          <a:p>
            <a:pPr algn="ctr"/>
            <a:r>
              <a:rPr lang="da-DK" sz="4000" b="1" dirty="0" smtClean="0"/>
              <a:t>Hvad kunne du tænke dig at tale om?</a:t>
            </a:r>
            <a:endParaRPr lang="da-DK" sz="4000" b="1" dirty="0"/>
          </a:p>
        </p:txBody>
      </p:sp>
      <p:sp>
        <p:nvSpPr>
          <p:cNvPr id="8" name="Pladsholder til slidenummer 7"/>
          <p:cNvSpPr>
            <a:spLocks noGrp="1"/>
          </p:cNvSpPr>
          <p:nvPr>
            <p:ph type="sldNum" sz="quarter" idx="12"/>
          </p:nvPr>
        </p:nvSpPr>
        <p:spPr/>
        <p:txBody>
          <a:bodyPr/>
          <a:lstStyle/>
          <a:p>
            <a:fld id="{90F04F26-86C9-664F-9E09-B17AF5EEAACB}" type="slidenum">
              <a:rPr lang="da-DK" smtClean="0"/>
              <a:pPr/>
              <a:t>8</a:t>
            </a:fld>
            <a:endParaRPr lang="da-DK" dirty="0"/>
          </a:p>
        </p:txBody>
      </p:sp>
      <p:sp>
        <p:nvSpPr>
          <p:cNvPr id="9" name="Tekstfelt 8"/>
          <p:cNvSpPr txBox="1"/>
          <p:nvPr/>
        </p:nvSpPr>
        <p:spPr>
          <a:xfrm>
            <a:off x="330200" y="5404424"/>
            <a:ext cx="8839199" cy="461665"/>
          </a:xfrm>
          <a:prstGeom prst="rect">
            <a:avLst/>
          </a:prstGeom>
          <a:noFill/>
        </p:spPr>
        <p:txBody>
          <a:bodyPr wrap="square" rtlCol="0">
            <a:spAutoFit/>
          </a:bodyPr>
          <a:lstStyle/>
          <a:p>
            <a:endParaRPr lang="da-DK" sz="2400" b="1" dirty="0"/>
          </a:p>
        </p:txBody>
      </p:sp>
      <p:sp>
        <p:nvSpPr>
          <p:cNvPr id="2" name="Rektangel 1"/>
          <p:cNvSpPr/>
          <p:nvPr/>
        </p:nvSpPr>
        <p:spPr>
          <a:xfrm>
            <a:off x="3451340" y="3244334"/>
            <a:ext cx="237566" cy="369332"/>
          </a:xfrm>
          <a:prstGeom prst="rect">
            <a:avLst/>
          </a:prstGeom>
        </p:spPr>
        <p:txBody>
          <a:bodyPr wrap="none">
            <a:spAutoFit/>
          </a:bodyPr>
          <a:lstStyle/>
          <a:p>
            <a:r>
              <a:rPr lang="da-DK" b="1" dirty="0" smtClean="0">
                <a:solidFill>
                  <a:schemeClr val="bg1"/>
                </a:solidFill>
              </a:rPr>
              <a:t> </a:t>
            </a:r>
            <a:endParaRPr lang="da-DK" dirty="0"/>
          </a:p>
        </p:txBody>
      </p:sp>
      <p:graphicFrame>
        <p:nvGraphicFramePr>
          <p:cNvPr id="13" name="Pladsholder til indhold 8"/>
          <p:cNvGraphicFramePr>
            <a:graphicFrameLocks/>
          </p:cNvGraphicFramePr>
          <p:nvPr>
            <p:extLst>
              <p:ext uri="{D42A27DB-BD31-4B8C-83A1-F6EECF244321}">
                <p14:modId xmlns:p14="http://schemas.microsoft.com/office/powerpoint/2010/main" val="3107841493"/>
              </p:ext>
            </p:extLst>
          </p:nvPr>
        </p:nvGraphicFramePr>
        <p:xfrm>
          <a:off x="495300" y="1638300"/>
          <a:ext cx="8229600" cy="452596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107062668"/>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5"/>
          <p:cNvSpPr txBox="1">
            <a:spLocks/>
          </p:cNvSpPr>
          <p:nvPr/>
        </p:nvSpPr>
        <p:spPr>
          <a:xfrm>
            <a:off x="0" y="4819650"/>
            <a:ext cx="8839200" cy="1663700"/>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da-DK" sz="2800" noProof="0" dirty="0" smtClean="0">
                <a:latin typeface="+mj-lt"/>
                <a:ea typeface="+mj-ea"/>
                <a:cs typeface="+mj-cs"/>
              </a:rPr>
              <a:t>	 </a:t>
            </a:r>
            <a:r>
              <a:rPr kumimoji="0" lang="da-DK" sz="3200" b="1" i="0" u="none" strike="noStrike" kern="1200" cap="none" spc="0" normalizeH="0" baseline="0" noProof="0" dirty="0" smtClean="0">
                <a:ln>
                  <a:noFill/>
                </a:ln>
                <a:solidFill>
                  <a:schemeClr val="bg1"/>
                </a:solidFill>
                <a:effectLst/>
                <a:uLnTx/>
                <a:uFillTx/>
                <a:latin typeface="+mj-lt"/>
                <a:ea typeface="+mj-ea"/>
                <a:cs typeface="+mj-cs"/>
              </a:rPr>
              <a:t>	</a:t>
            </a:r>
            <a:endParaRPr kumimoji="0" lang="da-DK" sz="3200" b="1" i="0" u="none" strike="noStrike" kern="1200" cap="none" spc="0" normalizeH="0" baseline="0" noProof="0" dirty="0">
              <a:ln>
                <a:noFill/>
              </a:ln>
              <a:solidFill>
                <a:schemeClr val="bg1"/>
              </a:solidFill>
              <a:effectLst/>
              <a:uLnTx/>
              <a:uFillTx/>
              <a:latin typeface="+mj-lt"/>
              <a:ea typeface="+mj-ea"/>
              <a:cs typeface="+mj-cs"/>
            </a:endParaRPr>
          </a:p>
        </p:txBody>
      </p:sp>
      <p:sp>
        <p:nvSpPr>
          <p:cNvPr id="4" name="Rektangel 3"/>
          <p:cNvSpPr/>
          <p:nvPr/>
        </p:nvSpPr>
        <p:spPr>
          <a:xfrm>
            <a:off x="1422568" y="4634984"/>
            <a:ext cx="1895262" cy="584775"/>
          </a:xfrm>
          <a:prstGeom prst="rect">
            <a:avLst/>
          </a:prstGeom>
        </p:spPr>
        <p:txBody>
          <a:bodyPr wrap="none">
            <a:spAutoFit/>
          </a:bodyPr>
          <a:lstStyle/>
          <a:p>
            <a:r>
              <a:rPr lang="da-DK" sz="3200" b="1" dirty="0" smtClean="0">
                <a:solidFill>
                  <a:schemeClr val="bg1"/>
                </a:solidFill>
              </a:rPr>
              <a:t>Status MI </a:t>
            </a:r>
            <a:endParaRPr lang="da-DK" sz="3200" dirty="0"/>
          </a:p>
        </p:txBody>
      </p:sp>
      <p:sp>
        <p:nvSpPr>
          <p:cNvPr id="6" name="Rektangel 5"/>
          <p:cNvSpPr/>
          <p:nvPr/>
        </p:nvSpPr>
        <p:spPr>
          <a:xfrm>
            <a:off x="1422568" y="5099087"/>
            <a:ext cx="2329484" cy="584775"/>
          </a:xfrm>
          <a:prstGeom prst="rect">
            <a:avLst/>
          </a:prstGeom>
        </p:spPr>
        <p:txBody>
          <a:bodyPr wrap="none">
            <a:spAutoFit/>
          </a:bodyPr>
          <a:lstStyle/>
          <a:p>
            <a:r>
              <a:rPr lang="da-DK" sz="3200" b="1" dirty="0" smtClean="0">
                <a:solidFill>
                  <a:schemeClr val="bg1"/>
                </a:solidFill>
              </a:rPr>
              <a:t>Januar 2019 </a:t>
            </a:r>
            <a:endParaRPr lang="da-DK" sz="3200" dirty="0"/>
          </a:p>
        </p:txBody>
      </p:sp>
      <p:pic>
        <p:nvPicPr>
          <p:cNvPr id="7" name="Billede 6"/>
          <p:cNvPicPr>
            <a:picLocks noChangeAspect="1"/>
          </p:cNvPicPr>
          <p:nvPr/>
        </p:nvPicPr>
        <p:blipFill>
          <a:blip r:embed="rId3"/>
          <a:stretch>
            <a:fillRect/>
          </a:stretch>
        </p:blipFill>
        <p:spPr>
          <a:xfrm>
            <a:off x="888933" y="225511"/>
            <a:ext cx="7639050" cy="647700"/>
          </a:xfrm>
          <a:prstGeom prst="rect">
            <a:avLst/>
          </a:prstGeom>
        </p:spPr>
      </p:pic>
      <p:sp>
        <p:nvSpPr>
          <p:cNvPr id="11" name="Titel 10"/>
          <p:cNvSpPr>
            <a:spLocks noGrp="1"/>
          </p:cNvSpPr>
          <p:nvPr>
            <p:ph type="title"/>
          </p:nvPr>
        </p:nvSpPr>
        <p:spPr/>
        <p:txBody>
          <a:bodyPr>
            <a:normAutofit/>
          </a:bodyPr>
          <a:lstStyle/>
          <a:p>
            <a:pPr algn="ctr"/>
            <a:r>
              <a:rPr lang="da-DK" sz="4000" b="1" dirty="0" smtClean="0"/>
              <a:t>Kortlægningsskema</a:t>
            </a:r>
            <a:endParaRPr lang="da-DK" sz="4000" b="1" dirty="0"/>
          </a:p>
        </p:txBody>
      </p:sp>
      <p:sp>
        <p:nvSpPr>
          <p:cNvPr id="8" name="Pladsholder til slidenummer 7"/>
          <p:cNvSpPr>
            <a:spLocks noGrp="1"/>
          </p:cNvSpPr>
          <p:nvPr>
            <p:ph type="sldNum" sz="quarter" idx="12"/>
          </p:nvPr>
        </p:nvSpPr>
        <p:spPr/>
        <p:txBody>
          <a:bodyPr/>
          <a:lstStyle/>
          <a:p>
            <a:fld id="{90F04F26-86C9-664F-9E09-B17AF5EEAACB}" type="slidenum">
              <a:rPr lang="da-DK" smtClean="0"/>
              <a:pPr/>
              <a:t>9</a:t>
            </a:fld>
            <a:endParaRPr lang="da-DK" dirty="0"/>
          </a:p>
        </p:txBody>
      </p:sp>
      <p:sp>
        <p:nvSpPr>
          <p:cNvPr id="9" name="Tekstfelt 8"/>
          <p:cNvSpPr txBox="1"/>
          <p:nvPr/>
        </p:nvSpPr>
        <p:spPr>
          <a:xfrm>
            <a:off x="330200" y="5404424"/>
            <a:ext cx="8839199" cy="461665"/>
          </a:xfrm>
          <a:prstGeom prst="rect">
            <a:avLst/>
          </a:prstGeom>
          <a:noFill/>
        </p:spPr>
        <p:txBody>
          <a:bodyPr wrap="square" rtlCol="0">
            <a:spAutoFit/>
          </a:bodyPr>
          <a:lstStyle/>
          <a:p>
            <a:endParaRPr lang="da-DK" sz="2400" b="1" dirty="0"/>
          </a:p>
        </p:txBody>
      </p:sp>
      <p:sp>
        <p:nvSpPr>
          <p:cNvPr id="2" name="Rektangel 1"/>
          <p:cNvSpPr/>
          <p:nvPr/>
        </p:nvSpPr>
        <p:spPr>
          <a:xfrm>
            <a:off x="3451340" y="3244334"/>
            <a:ext cx="237566" cy="369332"/>
          </a:xfrm>
          <a:prstGeom prst="rect">
            <a:avLst/>
          </a:prstGeom>
        </p:spPr>
        <p:txBody>
          <a:bodyPr wrap="none">
            <a:spAutoFit/>
          </a:bodyPr>
          <a:lstStyle/>
          <a:p>
            <a:r>
              <a:rPr lang="da-DK" b="1" dirty="0" smtClean="0">
                <a:solidFill>
                  <a:schemeClr val="bg1"/>
                </a:solidFill>
              </a:rPr>
              <a:t> </a:t>
            </a:r>
            <a:endParaRPr lang="da-DK" dirty="0"/>
          </a:p>
        </p:txBody>
      </p:sp>
      <p:pic>
        <p:nvPicPr>
          <p:cNvPr id="13" name="Billede 12"/>
          <p:cNvPicPr>
            <a:picLocks noChangeAspect="1"/>
          </p:cNvPicPr>
          <p:nvPr/>
        </p:nvPicPr>
        <p:blipFill>
          <a:blip r:embed="rId4"/>
          <a:stretch>
            <a:fillRect/>
          </a:stretch>
        </p:blipFill>
        <p:spPr>
          <a:xfrm>
            <a:off x="2458192" y="2136807"/>
            <a:ext cx="4049486" cy="4101391"/>
          </a:xfrm>
          <a:prstGeom prst="rect">
            <a:avLst/>
          </a:prstGeom>
        </p:spPr>
      </p:pic>
    </p:spTree>
    <p:extLst>
      <p:ext uri="{BB962C8B-B14F-4D97-AF65-F5344CB8AC3E}">
        <p14:creationId xmlns:p14="http://schemas.microsoft.com/office/powerpoint/2010/main" val="1774244140"/>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theme/theme1.xml><?xml version="1.0" encoding="utf-8"?>
<a:theme xmlns:a="http://schemas.openxmlformats.org/drawingml/2006/main" name="Office-tema">
  <a:themeElements>
    <a:clrScheme name="Kont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ont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ontor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tema">
  <a:themeElements>
    <a:clrScheme name="Kont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ont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18068</TotalTime>
  <Words>5523</Words>
  <Application>Microsoft Office PowerPoint</Application>
  <PresentationFormat>Skærmshow (4:3)</PresentationFormat>
  <Paragraphs>724</Paragraphs>
  <Slides>44</Slides>
  <Notes>44</Notes>
  <HiddenSlides>0</HiddenSlides>
  <MMClips>0</MMClips>
  <ScaleCrop>false</ScaleCrop>
  <HeadingPairs>
    <vt:vector size="6" baseType="variant">
      <vt:variant>
        <vt:lpstr>Benyttede skrifttyper</vt:lpstr>
      </vt:variant>
      <vt:variant>
        <vt:i4>4</vt:i4>
      </vt:variant>
      <vt:variant>
        <vt:lpstr>Tema</vt:lpstr>
      </vt:variant>
      <vt:variant>
        <vt:i4>1</vt:i4>
      </vt:variant>
      <vt:variant>
        <vt:lpstr>Slidetitler</vt:lpstr>
      </vt:variant>
      <vt:variant>
        <vt:i4>44</vt:i4>
      </vt:variant>
    </vt:vector>
  </HeadingPairs>
  <TitlesOfParts>
    <vt:vector size="49" baseType="lpstr">
      <vt:lpstr>Arial</vt:lpstr>
      <vt:lpstr>Calibri</vt:lpstr>
      <vt:lpstr>Calibri Light</vt:lpstr>
      <vt:lpstr>Wingdings</vt:lpstr>
      <vt:lpstr>Office-tema</vt:lpstr>
      <vt:lpstr>PowerPoint-præsentation</vt:lpstr>
      <vt:lpstr>Program – dag 2!</vt:lpstr>
      <vt:lpstr>Hvad er MI?</vt:lpstr>
      <vt:lpstr>Informere i dialog</vt:lpstr>
      <vt:lpstr>Fremkald – Giv - Fremkald</vt:lpstr>
      <vt:lpstr>Øvelse: Fremkald - Giv - Fremkald</vt:lpstr>
      <vt:lpstr>Kortlægning af dagsorden</vt:lpstr>
      <vt:lpstr>Hvad kunne du tænke dig at tale om?</vt:lpstr>
      <vt:lpstr>Kortlægningsskema</vt:lpstr>
      <vt:lpstr>Forandringsudsagn</vt:lpstr>
      <vt:lpstr>Status-quo udsagn</vt:lpstr>
      <vt:lpstr> Personens sprog forudsiger personens adfærd </vt:lpstr>
      <vt:lpstr> Den professionelles adfærd forudsiger personens sprog </vt:lpstr>
      <vt:lpstr> MI’s årsag-virkningskæde</vt:lpstr>
      <vt:lpstr>Forandringsudsagn – syv kategorier</vt:lpstr>
      <vt:lpstr> To overordnede kategorier af forandringsudsagn</vt:lpstr>
      <vt:lpstr> Øvelse – kategoriser disse forandringsudsagn</vt:lpstr>
      <vt:lpstr>Øvelse: At genkende forandringsudsagn</vt:lpstr>
      <vt:lpstr>Fremkaldelse af Forandringsudsagn</vt:lpstr>
      <vt:lpstr>At bruge vigtighedsskalaen</vt:lpstr>
      <vt:lpstr>Skala for tro på forandring</vt:lpstr>
      <vt:lpstr>Øvelse: Vigtighed og tiltro</vt:lpstr>
      <vt:lpstr>Respons på forandringsudsagn</vt:lpstr>
      <vt:lpstr> Hvad skal vi svare for at øge motivationen?</vt:lpstr>
      <vt:lpstr> Hvad skal vi svare for at øge motivationen?</vt:lpstr>
      <vt:lpstr> Hvad er Modstand? Når verdener kolliderer</vt:lpstr>
      <vt:lpstr>Modstand</vt:lpstr>
      <vt:lpstr>Modstandsfælder</vt:lpstr>
      <vt:lpstr> Hvordan håndterer man status quo-udsagn/modstand</vt:lpstr>
      <vt:lpstr> Øvelse: Håndtering af modstand</vt:lpstr>
      <vt:lpstr> Strukturering af fem MI-samtaler</vt:lpstr>
      <vt:lpstr> Strukturering af fem MI-samtaler</vt:lpstr>
      <vt:lpstr> Strukturering af fem MI-samtaler</vt:lpstr>
      <vt:lpstr> Strukturering af fem MI-samtaler</vt:lpstr>
      <vt:lpstr> Strukturering af fem MI-samtaler</vt:lpstr>
      <vt:lpstr>De otte trin i at lære MI</vt:lpstr>
      <vt:lpstr> Videodemonstration: Misbrugsbehandling med MITI-kodning</vt:lpstr>
      <vt:lpstr>Spørgsmål om læring og fastholdelse</vt:lpstr>
      <vt:lpstr>Inspiration til fortsat læring og udvikling</vt:lpstr>
      <vt:lpstr>Inspiration til fortsat læring og udvikling</vt:lpstr>
      <vt:lpstr>Inspiration til fortsat læring og udvikling</vt:lpstr>
      <vt:lpstr>Træningsopgave</vt:lpstr>
      <vt:lpstr> MI-ånden, processer, samtaleteknikker og strategier</vt:lpstr>
      <vt:lpstr>Referencer: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Præsentation</dc:title>
  <dc:creator>Felix Venndt</dc:creator>
  <cp:lastModifiedBy>Felix Venndt</cp:lastModifiedBy>
  <cp:revision>600</cp:revision>
  <cp:lastPrinted>2018-12-20T09:58:31Z</cp:lastPrinted>
  <dcterms:created xsi:type="dcterms:W3CDTF">2014-06-21T14:17:13Z</dcterms:created>
  <dcterms:modified xsi:type="dcterms:W3CDTF">2019-12-10T10:27:40Z</dcterms:modified>
</cp:coreProperties>
</file>