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13" r:id="rId5"/>
    <p:sldMasterId id="2147483701" r:id="rId6"/>
  </p:sldMasterIdLst>
  <p:notesMasterIdLst>
    <p:notesMasterId r:id="rId60"/>
  </p:notesMasterIdLst>
  <p:sldIdLst>
    <p:sldId id="265" r:id="rId7"/>
    <p:sldId id="258" r:id="rId8"/>
    <p:sldId id="327" r:id="rId9"/>
    <p:sldId id="269" r:id="rId10"/>
    <p:sldId id="268" r:id="rId11"/>
    <p:sldId id="294" r:id="rId12"/>
    <p:sldId id="337" r:id="rId13"/>
    <p:sldId id="270" r:id="rId14"/>
    <p:sldId id="274" r:id="rId15"/>
    <p:sldId id="326" r:id="rId16"/>
    <p:sldId id="328" r:id="rId17"/>
    <p:sldId id="330" r:id="rId18"/>
    <p:sldId id="338" r:id="rId19"/>
    <p:sldId id="296" r:id="rId20"/>
    <p:sldId id="297" r:id="rId21"/>
    <p:sldId id="331" r:id="rId22"/>
    <p:sldId id="332" r:id="rId23"/>
    <p:sldId id="266" r:id="rId24"/>
    <p:sldId id="339" r:id="rId25"/>
    <p:sldId id="272" r:id="rId26"/>
    <p:sldId id="298" r:id="rId27"/>
    <p:sldId id="341" r:id="rId28"/>
    <p:sldId id="342" r:id="rId29"/>
    <p:sldId id="343" r:id="rId30"/>
    <p:sldId id="283" r:id="rId31"/>
    <p:sldId id="344" r:id="rId32"/>
    <p:sldId id="345" r:id="rId33"/>
    <p:sldId id="346" r:id="rId34"/>
    <p:sldId id="289" r:id="rId35"/>
    <p:sldId id="292" r:id="rId36"/>
    <p:sldId id="323" r:id="rId37"/>
    <p:sldId id="324" r:id="rId38"/>
    <p:sldId id="325" r:id="rId39"/>
    <p:sldId id="303"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264" r:id="rId54"/>
    <p:sldId id="361" r:id="rId55"/>
    <p:sldId id="336" r:id="rId56"/>
    <p:sldId id="285" r:id="rId57"/>
    <p:sldId id="347" r:id="rId58"/>
    <p:sldId id="29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7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Qvist Kaasgaard" initials="KQK" lastIdx="3" clrIdx="0">
    <p:extLst>
      <p:ext uri="{19B8F6BF-5375-455C-9EA6-DF929625EA0E}">
        <p15:presenceInfo xmlns:p15="http://schemas.microsoft.com/office/powerpoint/2012/main" userId="S::KAQK@kl.dk::c40ef5bd-a5ae-4fd0-b609-8f344b8cc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22E"/>
    <a:srgbClr val="E7E7E7"/>
    <a:srgbClr val="2B2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4" autoAdjust="0"/>
    <p:restoredTop sz="95366" autoAdjust="0"/>
  </p:normalViewPr>
  <p:slideViewPr>
    <p:cSldViewPr snapToGrid="0" snapToObjects="1">
      <p:cViewPr varScale="1">
        <p:scale>
          <a:sx n="48" d="100"/>
          <a:sy n="48" d="100"/>
        </p:scale>
        <p:origin x="581" y="62"/>
      </p:cViewPr>
      <p:guideLst>
        <p:guide orient="horz" pos="3793"/>
        <p:guide pos="710"/>
      </p:guideLst>
    </p:cSldViewPr>
  </p:slideViewPr>
  <p:outlineViewPr>
    <p:cViewPr>
      <p:scale>
        <a:sx n="33" d="100"/>
        <a:sy n="33" d="100"/>
      </p:scale>
      <p:origin x="0" y="-15907"/>
    </p:cViewPr>
  </p:outlineViewPr>
  <p:notesTextViewPr>
    <p:cViewPr>
      <p:scale>
        <a:sx n="3" d="2"/>
        <a:sy n="3" d="2"/>
      </p:scale>
      <p:origin x="0" y="0"/>
    </p:cViewPr>
  </p:notesTextViewPr>
  <p:notesViewPr>
    <p:cSldViewPr snapToGrid="0" snapToObjects="1">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91C19-6DE1-40D5-98E6-57271424D3DA}" type="doc">
      <dgm:prSet loTypeId="urn:microsoft.com/office/officeart/2005/8/layout/chevron1" loCatId="process" qsTypeId="urn:microsoft.com/office/officeart/2005/8/quickstyle/simple1" qsCatId="simple" csTypeId="urn:microsoft.com/office/officeart/2005/8/colors/accent1_2" csCatId="accent1" phldr="1"/>
      <dgm:spPr/>
    </dgm:pt>
    <dgm:pt modelId="{52D6CC07-CE75-4BFF-B6CC-8FD7F9CE0062}">
      <dgm:prSet phldrT="[Tekst]"/>
      <dgm:spPr/>
      <dgm:t>
        <a:bodyPr/>
        <a:lstStyle/>
        <a:p>
          <a:r>
            <a:rPr lang="da-DK" dirty="0"/>
            <a:t>Økonomi</a:t>
          </a:r>
        </a:p>
      </dgm:t>
    </dgm:pt>
    <dgm:pt modelId="{78B6602E-7257-486F-85E6-9BC95A8EBF28}" type="parTrans" cxnId="{74680FBA-61F5-4033-9385-4096DBFB8CFD}">
      <dgm:prSet/>
      <dgm:spPr/>
      <dgm:t>
        <a:bodyPr/>
        <a:lstStyle/>
        <a:p>
          <a:endParaRPr lang="da-DK"/>
        </a:p>
      </dgm:t>
    </dgm:pt>
    <dgm:pt modelId="{C3CA95D1-49F7-4D67-87B4-C361D817F9FA}" type="sibTrans" cxnId="{74680FBA-61F5-4033-9385-4096DBFB8CFD}">
      <dgm:prSet/>
      <dgm:spPr/>
      <dgm:t>
        <a:bodyPr/>
        <a:lstStyle/>
        <a:p>
          <a:endParaRPr lang="da-DK"/>
        </a:p>
      </dgm:t>
    </dgm:pt>
    <dgm:pt modelId="{AC2AB473-166A-422E-9B7F-57CCBA754909}">
      <dgm:prSet phldrT="[Tekst]"/>
      <dgm:spPr/>
      <dgm:t>
        <a:bodyPr/>
        <a:lstStyle/>
        <a:p>
          <a:r>
            <a:rPr lang="da-DK" dirty="0"/>
            <a:t>Betalingskontoret</a:t>
          </a:r>
        </a:p>
      </dgm:t>
    </dgm:pt>
    <dgm:pt modelId="{0C09AB9C-0DBF-4234-9835-17B76DAB5BE4}" type="parTrans" cxnId="{F9ADC0CE-43F8-4BF5-B124-EB5A23ECA24E}">
      <dgm:prSet/>
      <dgm:spPr/>
      <dgm:t>
        <a:bodyPr/>
        <a:lstStyle/>
        <a:p>
          <a:endParaRPr lang="da-DK"/>
        </a:p>
      </dgm:t>
    </dgm:pt>
    <dgm:pt modelId="{FC037F6B-0A0E-439C-8D30-3442EE8E200F}" type="sibTrans" cxnId="{F9ADC0CE-43F8-4BF5-B124-EB5A23ECA24E}">
      <dgm:prSet/>
      <dgm:spPr/>
      <dgm:t>
        <a:bodyPr/>
        <a:lstStyle/>
        <a:p>
          <a:endParaRPr lang="da-DK"/>
        </a:p>
      </dgm:t>
    </dgm:pt>
    <dgm:pt modelId="{09731FA0-C48E-4470-91CB-F6A5288D891A}">
      <dgm:prSet phldrT="[Tekst]"/>
      <dgm:spPr/>
      <dgm:t>
        <a:bodyPr/>
        <a:lstStyle/>
        <a:p>
          <a:r>
            <a:rPr lang="da-DK" dirty="0"/>
            <a:t>PSRM </a:t>
          </a:r>
        </a:p>
      </dgm:t>
    </dgm:pt>
    <dgm:pt modelId="{15148168-88BE-4A96-8ACA-25C1C8FE578C}" type="parTrans" cxnId="{1CACE994-DD9D-4AA1-8CB6-A42C21CE7FA2}">
      <dgm:prSet/>
      <dgm:spPr/>
      <dgm:t>
        <a:bodyPr/>
        <a:lstStyle/>
        <a:p>
          <a:endParaRPr lang="da-DK"/>
        </a:p>
      </dgm:t>
    </dgm:pt>
    <dgm:pt modelId="{1442F43D-9C83-44A1-88DB-9D934B10EB4F}" type="sibTrans" cxnId="{1CACE994-DD9D-4AA1-8CB6-A42C21CE7FA2}">
      <dgm:prSet/>
      <dgm:spPr/>
      <dgm:t>
        <a:bodyPr/>
        <a:lstStyle/>
        <a:p>
          <a:endParaRPr lang="da-DK"/>
        </a:p>
      </dgm:t>
    </dgm:pt>
    <dgm:pt modelId="{78291385-B784-4E1D-A828-0EA51059FDA6}" type="pres">
      <dgm:prSet presAssocID="{BCE91C19-6DE1-40D5-98E6-57271424D3DA}" presName="Name0" presStyleCnt="0">
        <dgm:presLayoutVars>
          <dgm:dir/>
          <dgm:animLvl val="lvl"/>
          <dgm:resizeHandles val="exact"/>
        </dgm:presLayoutVars>
      </dgm:prSet>
      <dgm:spPr/>
    </dgm:pt>
    <dgm:pt modelId="{54D49D0F-EAF2-4D47-A5DE-4BC607F91EB1}" type="pres">
      <dgm:prSet presAssocID="{52D6CC07-CE75-4BFF-B6CC-8FD7F9CE0062}" presName="parTxOnly" presStyleLbl="node1" presStyleIdx="0" presStyleCnt="3">
        <dgm:presLayoutVars>
          <dgm:chMax val="0"/>
          <dgm:chPref val="0"/>
          <dgm:bulletEnabled val="1"/>
        </dgm:presLayoutVars>
      </dgm:prSet>
      <dgm:spPr/>
    </dgm:pt>
    <dgm:pt modelId="{CA661705-0CCE-4241-AD04-2E8B0C1787A2}" type="pres">
      <dgm:prSet presAssocID="{C3CA95D1-49F7-4D67-87B4-C361D817F9FA}" presName="parTxOnlySpace" presStyleCnt="0"/>
      <dgm:spPr/>
    </dgm:pt>
    <dgm:pt modelId="{69A4E504-D6BD-43BE-9A17-4FE70CAE9D5F}" type="pres">
      <dgm:prSet presAssocID="{AC2AB473-166A-422E-9B7F-57CCBA754909}" presName="parTxOnly" presStyleLbl="node1" presStyleIdx="1" presStyleCnt="3">
        <dgm:presLayoutVars>
          <dgm:chMax val="0"/>
          <dgm:chPref val="0"/>
          <dgm:bulletEnabled val="1"/>
        </dgm:presLayoutVars>
      </dgm:prSet>
      <dgm:spPr/>
    </dgm:pt>
    <dgm:pt modelId="{842746E3-2321-4C1C-9AC4-7FD12D2DFE37}" type="pres">
      <dgm:prSet presAssocID="{FC037F6B-0A0E-439C-8D30-3442EE8E200F}" presName="parTxOnlySpace" presStyleCnt="0"/>
      <dgm:spPr/>
    </dgm:pt>
    <dgm:pt modelId="{6BF77FC7-84ED-44EF-BA75-8B0ABFBA8C6E}" type="pres">
      <dgm:prSet presAssocID="{09731FA0-C48E-4470-91CB-F6A5288D891A}" presName="parTxOnly" presStyleLbl="node1" presStyleIdx="2" presStyleCnt="3">
        <dgm:presLayoutVars>
          <dgm:chMax val="0"/>
          <dgm:chPref val="0"/>
          <dgm:bulletEnabled val="1"/>
        </dgm:presLayoutVars>
      </dgm:prSet>
      <dgm:spPr/>
    </dgm:pt>
  </dgm:ptLst>
  <dgm:cxnLst>
    <dgm:cxn modelId="{E04AD640-6E26-40B1-9505-9CB87B635384}" type="presOf" srcId="{BCE91C19-6DE1-40D5-98E6-57271424D3DA}" destId="{78291385-B784-4E1D-A828-0EA51059FDA6}" srcOrd="0" destOrd="0" presId="urn:microsoft.com/office/officeart/2005/8/layout/chevron1"/>
    <dgm:cxn modelId="{C2249C81-60AE-425C-9159-B01B7EF758E8}" type="presOf" srcId="{09731FA0-C48E-4470-91CB-F6A5288D891A}" destId="{6BF77FC7-84ED-44EF-BA75-8B0ABFBA8C6E}" srcOrd="0" destOrd="0" presId="urn:microsoft.com/office/officeart/2005/8/layout/chevron1"/>
    <dgm:cxn modelId="{1CACE994-DD9D-4AA1-8CB6-A42C21CE7FA2}" srcId="{BCE91C19-6DE1-40D5-98E6-57271424D3DA}" destId="{09731FA0-C48E-4470-91CB-F6A5288D891A}" srcOrd="2" destOrd="0" parTransId="{15148168-88BE-4A96-8ACA-25C1C8FE578C}" sibTransId="{1442F43D-9C83-44A1-88DB-9D934B10EB4F}"/>
    <dgm:cxn modelId="{74680FBA-61F5-4033-9385-4096DBFB8CFD}" srcId="{BCE91C19-6DE1-40D5-98E6-57271424D3DA}" destId="{52D6CC07-CE75-4BFF-B6CC-8FD7F9CE0062}" srcOrd="0" destOrd="0" parTransId="{78B6602E-7257-486F-85E6-9BC95A8EBF28}" sibTransId="{C3CA95D1-49F7-4D67-87B4-C361D817F9FA}"/>
    <dgm:cxn modelId="{F9ADC0CE-43F8-4BF5-B124-EB5A23ECA24E}" srcId="{BCE91C19-6DE1-40D5-98E6-57271424D3DA}" destId="{AC2AB473-166A-422E-9B7F-57CCBA754909}" srcOrd="1" destOrd="0" parTransId="{0C09AB9C-0DBF-4234-9835-17B76DAB5BE4}" sibTransId="{FC037F6B-0A0E-439C-8D30-3442EE8E200F}"/>
    <dgm:cxn modelId="{F59236D6-05AA-46A7-97F7-7323EAE4A253}" type="presOf" srcId="{AC2AB473-166A-422E-9B7F-57CCBA754909}" destId="{69A4E504-D6BD-43BE-9A17-4FE70CAE9D5F}" srcOrd="0" destOrd="0" presId="urn:microsoft.com/office/officeart/2005/8/layout/chevron1"/>
    <dgm:cxn modelId="{DCADB8EB-B464-4376-9BAC-11152BB4043A}" type="presOf" srcId="{52D6CC07-CE75-4BFF-B6CC-8FD7F9CE0062}" destId="{54D49D0F-EAF2-4D47-A5DE-4BC607F91EB1}" srcOrd="0" destOrd="0" presId="urn:microsoft.com/office/officeart/2005/8/layout/chevron1"/>
    <dgm:cxn modelId="{9A10404F-1C57-407A-9B01-B5A077AE3AEB}" type="presParOf" srcId="{78291385-B784-4E1D-A828-0EA51059FDA6}" destId="{54D49D0F-EAF2-4D47-A5DE-4BC607F91EB1}" srcOrd="0" destOrd="0" presId="urn:microsoft.com/office/officeart/2005/8/layout/chevron1"/>
    <dgm:cxn modelId="{81789521-5608-448C-AA71-6E9920A30937}" type="presParOf" srcId="{78291385-B784-4E1D-A828-0EA51059FDA6}" destId="{CA661705-0CCE-4241-AD04-2E8B0C1787A2}" srcOrd="1" destOrd="0" presId="urn:microsoft.com/office/officeart/2005/8/layout/chevron1"/>
    <dgm:cxn modelId="{7ECC432C-A2C0-49F6-BBCE-39F3E5A6CA5C}" type="presParOf" srcId="{78291385-B784-4E1D-A828-0EA51059FDA6}" destId="{69A4E504-D6BD-43BE-9A17-4FE70CAE9D5F}" srcOrd="2" destOrd="0" presId="urn:microsoft.com/office/officeart/2005/8/layout/chevron1"/>
    <dgm:cxn modelId="{484A4D43-846B-4DE4-982A-EAB7E2C1C7FD}" type="presParOf" srcId="{78291385-B784-4E1D-A828-0EA51059FDA6}" destId="{842746E3-2321-4C1C-9AC4-7FD12D2DFE37}" srcOrd="3" destOrd="0" presId="urn:microsoft.com/office/officeart/2005/8/layout/chevron1"/>
    <dgm:cxn modelId="{4869E9F2-493E-423A-A833-70D90CEFC4E2}" type="presParOf" srcId="{78291385-B784-4E1D-A828-0EA51059FDA6}" destId="{6BF77FC7-84ED-44EF-BA75-8B0ABFBA8C6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49D0F-EAF2-4D47-A5DE-4BC607F91EB1}">
      <dsp:nvSpPr>
        <dsp:cNvPr id="0" name=""/>
        <dsp:cNvSpPr/>
      </dsp:nvSpPr>
      <dsp:spPr>
        <a:xfrm>
          <a:off x="1536"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Økonomi</a:t>
          </a:r>
        </a:p>
      </dsp:txBody>
      <dsp:txXfrm>
        <a:off x="375874" y="777992"/>
        <a:ext cx="1123014" cy="748675"/>
      </dsp:txXfrm>
    </dsp:sp>
    <dsp:sp modelId="{69A4E504-D6BD-43BE-9A17-4FE70CAE9D5F}">
      <dsp:nvSpPr>
        <dsp:cNvPr id="0" name=""/>
        <dsp:cNvSpPr/>
      </dsp:nvSpPr>
      <dsp:spPr>
        <a:xfrm>
          <a:off x="1686057"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Betalingskontoret</a:t>
          </a:r>
        </a:p>
      </dsp:txBody>
      <dsp:txXfrm>
        <a:off x="2060395" y="777992"/>
        <a:ext cx="1123014" cy="748675"/>
      </dsp:txXfrm>
    </dsp:sp>
    <dsp:sp modelId="{6BF77FC7-84ED-44EF-BA75-8B0ABFBA8C6E}">
      <dsp:nvSpPr>
        <dsp:cNvPr id="0" name=""/>
        <dsp:cNvSpPr/>
      </dsp:nvSpPr>
      <dsp:spPr>
        <a:xfrm>
          <a:off x="3370577"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PSRM </a:t>
          </a:r>
        </a:p>
      </dsp:txBody>
      <dsp:txXfrm>
        <a:off x="3744915" y="777992"/>
        <a:ext cx="1123014" cy="748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a:t>
            </a:fld>
            <a:endParaRPr lang="en-US"/>
          </a:p>
        </p:txBody>
      </p:sp>
    </p:spTree>
    <p:extLst>
      <p:ext uri="{BB962C8B-B14F-4D97-AF65-F5344CB8AC3E}">
        <p14:creationId xmlns:p14="http://schemas.microsoft.com/office/powerpoint/2010/main" val="94054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12</a:t>
            </a:fld>
            <a:endParaRPr lang="en-US"/>
          </a:p>
        </p:txBody>
      </p:sp>
    </p:spTree>
    <p:extLst>
      <p:ext uri="{BB962C8B-B14F-4D97-AF65-F5344CB8AC3E}">
        <p14:creationId xmlns:p14="http://schemas.microsoft.com/office/powerpoint/2010/main" val="345683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13</a:t>
            </a:fld>
            <a:endParaRPr lang="en-US"/>
          </a:p>
        </p:txBody>
      </p:sp>
    </p:spTree>
    <p:extLst>
      <p:ext uri="{BB962C8B-B14F-4D97-AF65-F5344CB8AC3E}">
        <p14:creationId xmlns:p14="http://schemas.microsoft.com/office/powerpoint/2010/main" val="185975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16</a:t>
            </a:fld>
            <a:endParaRPr lang="en-US"/>
          </a:p>
        </p:txBody>
      </p:sp>
    </p:spTree>
    <p:extLst>
      <p:ext uri="{BB962C8B-B14F-4D97-AF65-F5344CB8AC3E}">
        <p14:creationId xmlns:p14="http://schemas.microsoft.com/office/powerpoint/2010/main" val="1843170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17</a:t>
            </a:fld>
            <a:endParaRPr lang="en-US"/>
          </a:p>
        </p:txBody>
      </p:sp>
    </p:spTree>
    <p:extLst>
      <p:ext uri="{BB962C8B-B14F-4D97-AF65-F5344CB8AC3E}">
        <p14:creationId xmlns:p14="http://schemas.microsoft.com/office/powerpoint/2010/main" val="4188610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18</a:t>
            </a:fld>
            <a:endParaRPr lang="en-US"/>
          </a:p>
        </p:txBody>
      </p:sp>
    </p:spTree>
    <p:extLst>
      <p:ext uri="{BB962C8B-B14F-4D97-AF65-F5344CB8AC3E}">
        <p14:creationId xmlns:p14="http://schemas.microsoft.com/office/powerpoint/2010/main" val="1588937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20</a:t>
            </a:fld>
            <a:endParaRPr lang="en-US"/>
          </a:p>
        </p:txBody>
      </p:sp>
    </p:spTree>
    <p:extLst>
      <p:ext uri="{BB962C8B-B14F-4D97-AF65-F5344CB8AC3E}">
        <p14:creationId xmlns:p14="http://schemas.microsoft.com/office/powerpoint/2010/main" val="40327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21</a:t>
            </a:fld>
            <a:endParaRPr lang="en-US"/>
          </a:p>
        </p:txBody>
      </p:sp>
    </p:spTree>
    <p:extLst>
      <p:ext uri="{BB962C8B-B14F-4D97-AF65-F5344CB8AC3E}">
        <p14:creationId xmlns:p14="http://schemas.microsoft.com/office/powerpoint/2010/main" val="2469509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22</a:t>
            </a:fld>
            <a:endParaRPr lang="en-US"/>
          </a:p>
        </p:txBody>
      </p:sp>
    </p:spTree>
    <p:extLst>
      <p:ext uri="{BB962C8B-B14F-4D97-AF65-F5344CB8AC3E}">
        <p14:creationId xmlns:p14="http://schemas.microsoft.com/office/powerpoint/2010/main" val="3245131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23</a:t>
            </a:fld>
            <a:endParaRPr lang="en-US"/>
          </a:p>
        </p:txBody>
      </p:sp>
    </p:spTree>
    <p:extLst>
      <p:ext uri="{BB962C8B-B14F-4D97-AF65-F5344CB8AC3E}">
        <p14:creationId xmlns:p14="http://schemas.microsoft.com/office/powerpoint/2010/main" val="290450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24</a:t>
            </a:fld>
            <a:endParaRPr lang="en-US"/>
          </a:p>
        </p:txBody>
      </p:sp>
    </p:spTree>
    <p:extLst>
      <p:ext uri="{BB962C8B-B14F-4D97-AF65-F5344CB8AC3E}">
        <p14:creationId xmlns:p14="http://schemas.microsoft.com/office/powerpoint/2010/main" val="4217918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a:t>
            </a:fld>
            <a:endParaRPr lang="en-US"/>
          </a:p>
        </p:txBody>
      </p:sp>
    </p:spTree>
    <p:extLst>
      <p:ext uri="{BB962C8B-B14F-4D97-AF65-F5344CB8AC3E}">
        <p14:creationId xmlns:p14="http://schemas.microsoft.com/office/powerpoint/2010/main" val="1473397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25</a:t>
            </a:fld>
            <a:endParaRPr lang="en-US"/>
          </a:p>
        </p:txBody>
      </p:sp>
    </p:spTree>
    <p:extLst>
      <p:ext uri="{BB962C8B-B14F-4D97-AF65-F5344CB8AC3E}">
        <p14:creationId xmlns:p14="http://schemas.microsoft.com/office/powerpoint/2010/main" val="1470235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26</a:t>
            </a:fld>
            <a:endParaRPr lang="en-US"/>
          </a:p>
        </p:txBody>
      </p:sp>
    </p:spTree>
    <p:extLst>
      <p:ext uri="{BB962C8B-B14F-4D97-AF65-F5344CB8AC3E}">
        <p14:creationId xmlns:p14="http://schemas.microsoft.com/office/powerpoint/2010/main" val="3542223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27</a:t>
            </a:fld>
            <a:endParaRPr lang="en-US"/>
          </a:p>
        </p:txBody>
      </p:sp>
    </p:spTree>
    <p:extLst>
      <p:ext uri="{BB962C8B-B14F-4D97-AF65-F5344CB8AC3E}">
        <p14:creationId xmlns:p14="http://schemas.microsoft.com/office/powerpoint/2010/main" val="3579621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28</a:t>
            </a:fld>
            <a:endParaRPr lang="en-US"/>
          </a:p>
        </p:txBody>
      </p:sp>
    </p:spTree>
    <p:extLst>
      <p:ext uri="{BB962C8B-B14F-4D97-AF65-F5344CB8AC3E}">
        <p14:creationId xmlns:p14="http://schemas.microsoft.com/office/powerpoint/2010/main" val="1963563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29</a:t>
            </a:fld>
            <a:endParaRPr lang="en-US"/>
          </a:p>
        </p:txBody>
      </p:sp>
    </p:spTree>
    <p:extLst>
      <p:ext uri="{BB962C8B-B14F-4D97-AF65-F5344CB8AC3E}">
        <p14:creationId xmlns:p14="http://schemas.microsoft.com/office/powerpoint/2010/main" val="864679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30</a:t>
            </a:fld>
            <a:endParaRPr lang="en-US"/>
          </a:p>
        </p:txBody>
      </p:sp>
    </p:spTree>
    <p:extLst>
      <p:ext uri="{BB962C8B-B14F-4D97-AF65-F5344CB8AC3E}">
        <p14:creationId xmlns:p14="http://schemas.microsoft.com/office/powerpoint/2010/main" val="190311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31</a:t>
            </a:fld>
            <a:endParaRPr lang="en-US"/>
          </a:p>
        </p:txBody>
      </p:sp>
    </p:spTree>
    <p:extLst>
      <p:ext uri="{BB962C8B-B14F-4D97-AF65-F5344CB8AC3E}">
        <p14:creationId xmlns:p14="http://schemas.microsoft.com/office/powerpoint/2010/main" val="3275870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32</a:t>
            </a:fld>
            <a:endParaRPr lang="en-US"/>
          </a:p>
        </p:txBody>
      </p:sp>
    </p:spTree>
    <p:extLst>
      <p:ext uri="{BB962C8B-B14F-4D97-AF65-F5344CB8AC3E}">
        <p14:creationId xmlns:p14="http://schemas.microsoft.com/office/powerpoint/2010/main" val="2669562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33</a:t>
            </a:fld>
            <a:endParaRPr lang="en-US"/>
          </a:p>
        </p:txBody>
      </p:sp>
    </p:spTree>
    <p:extLst>
      <p:ext uri="{BB962C8B-B14F-4D97-AF65-F5344CB8AC3E}">
        <p14:creationId xmlns:p14="http://schemas.microsoft.com/office/powerpoint/2010/main" val="930009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52</a:t>
            </a:fld>
            <a:endParaRPr lang="en-US"/>
          </a:p>
        </p:txBody>
      </p:sp>
    </p:spTree>
    <p:extLst>
      <p:ext uri="{BB962C8B-B14F-4D97-AF65-F5344CB8AC3E}">
        <p14:creationId xmlns:p14="http://schemas.microsoft.com/office/powerpoint/2010/main" val="226225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a:t>
            </a:fld>
            <a:endParaRPr lang="en-US"/>
          </a:p>
        </p:txBody>
      </p:sp>
    </p:spTree>
    <p:extLst>
      <p:ext uri="{BB962C8B-B14F-4D97-AF65-F5344CB8AC3E}">
        <p14:creationId xmlns:p14="http://schemas.microsoft.com/office/powerpoint/2010/main" val="845846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5</a:t>
            </a:fld>
            <a:endParaRPr lang="en-US"/>
          </a:p>
        </p:txBody>
      </p:sp>
    </p:spTree>
    <p:extLst>
      <p:ext uri="{BB962C8B-B14F-4D97-AF65-F5344CB8AC3E}">
        <p14:creationId xmlns:p14="http://schemas.microsoft.com/office/powerpoint/2010/main" val="102928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6</a:t>
            </a:fld>
            <a:endParaRPr lang="en-US"/>
          </a:p>
        </p:txBody>
      </p:sp>
    </p:spTree>
    <p:extLst>
      <p:ext uri="{BB962C8B-B14F-4D97-AF65-F5344CB8AC3E}">
        <p14:creationId xmlns:p14="http://schemas.microsoft.com/office/powerpoint/2010/main" val="289605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7</a:t>
            </a:fld>
            <a:endParaRPr lang="en-US"/>
          </a:p>
        </p:txBody>
      </p:sp>
    </p:spTree>
    <p:extLst>
      <p:ext uri="{BB962C8B-B14F-4D97-AF65-F5344CB8AC3E}">
        <p14:creationId xmlns:p14="http://schemas.microsoft.com/office/powerpoint/2010/main" val="84584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9</a:t>
            </a:fld>
            <a:endParaRPr lang="en-US"/>
          </a:p>
        </p:txBody>
      </p:sp>
    </p:spTree>
    <p:extLst>
      <p:ext uri="{BB962C8B-B14F-4D97-AF65-F5344CB8AC3E}">
        <p14:creationId xmlns:p14="http://schemas.microsoft.com/office/powerpoint/2010/main" val="367252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10</a:t>
            </a:fld>
            <a:endParaRPr lang="en-US"/>
          </a:p>
        </p:txBody>
      </p:sp>
    </p:spTree>
    <p:extLst>
      <p:ext uri="{BB962C8B-B14F-4D97-AF65-F5344CB8AC3E}">
        <p14:creationId xmlns:p14="http://schemas.microsoft.com/office/powerpoint/2010/main" val="2958306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11</a:t>
            </a:fld>
            <a:endParaRPr lang="en-US"/>
          </a:p>
        </p:txBody>
      </p:sp>
    </p:spTree>
    <p:extLst>
      <p:ext uri="{BB962C8B-B14F-4D97-AF65-F5344CB8AC3E}">
        <p14:creationId xmlns:p14="http://schemas.microsoft.com/office/powerpoint/2010/main" val="1886271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fast baggrundsbille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6"/>
          <p:cNvSpPr>
            <a:spLocks noGrp="1"/>
          </p:cNvSpPr>
          <p:nvPr>
            <p:ph type="body" sz="quarter" idx="10" hasCustomPrompt="1"/>
          </p:nvPr>
        </p:nvSpPr>
        <p:spPr>
          <a:xfrm>
            <a:off x="1042861" y="2240217"/>
            <a:ext cx="7168451" cy="960183"/>
          </a:xfrm>
        </p:spPr>
        <p:txBody>
          <a:bodyPr>
            <a:normAutofit/>
          </a:bodyPr>
          <a:lstStyle>
            <a:lvl1pPr marL="0" indent="0">
              <a:buNone/>
              <a:defRPr sz="5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3044952"/>
            <a:ext cx="7168451" cy="648589"/>
          </a:xfrm>
        </p:spPr>
        <p:txBody>
          <a:bodyPr>
            <a:normAutofit/>
          </a:bodyPr>
          <a:lstStyle>
            <a:lvl1pPr marL="0" indent="0">
              <a:buNone/>
              <a:defRPr sz="3500" baseline="0">
                <a:solidFill>
                  <a:schemeClr val="bg1"/>
                </a:solidFill>
              </a:defRPr>
            </a:lvl1pPr>
          </a:lstStyle>
          <a:p>
            <a:pPr lvl="0"/>
            <a:r>
              <a:rPr lang="da-DK" noProof="0" dirty="0"/>
              <a:t>Underoverskrift</a:t>
            </a:r>
          </a:p>
        </p:txBody>
      </p:sp>
      <p:sp>
        <p:nvSpPr>
          <p:cNvPr id="11" name="Donut 10"/>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cSld>
  <p:clrMapOvr>
    <a:masterClrMapping/>
  </p:clrMapOvr>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guide id="3" pos="665" userDrawn="1">
          <p15:clr>
            <a:srgbClr val="FBAE40"/>
          </p15:clr>
        </p15:guide>
        <p15:guide id="4" orient="horz" pos="2160" userDrawn="1">
          <p15:clr>
            <a:srgbClr val="FBAE40"/>
          </p15:clr>
        </p15:guide>
        <p15:guide id="5" pos="74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højrestillet billede - blå">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1" name="Rectangle 10"/>
          <p:cNvSpPr/>
          <p:nvPr userDrawn="1"/>
        </p:nvSpPr>
        <p:spPr>
          <a:xfrm>
            <a:off x="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bg1"/>
                </a:solidFill>
              </a:defRPr>
            </a:lvl1pPr>
          </a:lstStyle>
          <a:p>
            <a:pPr lvl="0"/>
            <a:r>
              <a:rPr lang="da-DK" noProof="0" dirty="0"/>
              <a:t>Brødtekst</a:t>
            </a:r>
          </a:p>
        </p:txBody>
      </p:sp>
      <p:sp>
        <p:nvSpPr>
          <p:cNvPr id="3" name="Slide Number Placeholder 2"/>
          <p:cNvSpPr>
            <a:spLocks noGrp="1"/>
          </p:cNvSpPr>
          <p:nvPr>
            <p:ph type="sldNum" sz="quarter" idx="17"/>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3"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tx1"/>
                </a:solidFill>
              </a:defRPr>
            </a:lvl1pPr>
          </a:lstStyle>
          <a:p>
            <a:pPr lvl="0"/>
            <a:r>
              <a:rPr lang="da-DK" noProof="0" dirty="0"/>
              <a:t>Brødtekst</a:t>
            </a:r>
          </a:p>
        </p:txBody>
      </p:sp>
      <p:sp>
        <p:nvSpPr>
          <p:cNvPr id="9" name="Donut 8"/>
          <p:cNvSpPr/>
          <p:nvPr userDrawn="1"/>
        </p:nvSpPr>
        <p:spPr>
          <a:xfrm>
            <a:off x="-106553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extLst>
      <p:ext uri="{BB962C8B-B14F-4D97-AF65-F5344CB8AC3E}">
        <p14:creationId xmlns:p14="http://schemas.microsoft.com/office/powerpoint/2010/main" val="140124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 blå">
    <p:spTree>
      <p:nvGrpSpPr>
        <p:cNvPr id="1" name=""/>
        <p:cNvGrpSpPr/>
        <p:nvPr/>
      </p:nvGrpSpPr>
      <p:grpSpPr>
        <a:xfrm>
          <a:off x="0" y="0"/>
          <a:ext cx="0" cy="0"/>
          <a:chOff x="0" y="0"/>
          <a:chExt cx="0" cy="0"/>
        </a:xfrm>
      </p:grpSpPr>
      <p:sp>
        <p:nvSpPr>
          <p:cNvPr id="11" name="Rectangle 10"/>
          <p:cNvSpPr/>
          <p:nvPr userDrawn="1"/>
        </p:nvSpPr>
        <p:spPr>
          <a:xfrm>
            <a:off x="612000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3" name="TextBox 12"/>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d to billeder">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1042987" y="3385824"/>
            <a:ext cx="7200000" cy="1143000"/>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1042989" y="4528824"/>
            <a:ext cx="7199998" cy="1499802"/>
          </a:xfrm>
        </p:spPr>
        <p:txBody>
          <a:bodyPr numCol="1" spcCol="720000">
            <a:normAutofit/>
          </a:bodyPr>
          <a:lstStyle>
            <a:lvl1pPr marL="0" indent="0" algn="l">
              <a:buNone/>
              <a:defRPr sz="1400" baseline="0">
                <a:solidFill>
                  <a:schemeClr val="tx1"/>
                </a:solidFill>
              </a:defRPr>
            </a:lvl1pPr>
          </a:lstStyle>
          <a:p>
            <a:pPr lvl="0"/>
            <a:r>
              <a:rPr lang="da-DK" noProof="0" dirty="0"/>
              <a:t>Brødtekst (en kolonne)</a:t>
            </a:r>
          </a:p>
        </p:txBody>
      </p:sp>
      <p:sp>
        <p:nvSpPr>
          <p:cNvPr id="9" name="Picture Placeholder 3"/>
          <p:cNvSpPr>
            <a:spLocks noGrp="1"/>
          </p:cNvSpPr>
          <p:nvPr>
            <p:ph type="pic" sz="quarter" idx="16" hasCustomPrompt="1"/>
          </p:nvPr>
        </p:nvSpPr>
        <p:spPr>
          <a:xfrm>
            <a:off x="607200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0" name="Donut 9"/>
          <p:cNvSpPr/>
          <p:nvPr userDrawn="1"/>
        </p:nvSpPr>
        <p:spPr>
          <a:xfrm>
            <a:off x="-117856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Slide Number Placeholder 12"/>
          <p:cNvSpPr>
            <a:spLocks noGrp="1"/>
          </p:cNvSpPr>
          <p:nvPr>
            <p:ph type="sldNum" sz="quarter" idx="18"/>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7" name="TextBox 16"/>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to billeder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Prøv at holde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1</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linje.</a:t>
            </a:r>
          </a:p>
        </p:txBody>
      </p:sp>
      <p:sp>
        <p:nvSpPr>
          <p:cNvPr id="12"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26570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med Logo">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6" name="TextBox 5"/>
          <p:cNvSpPr txBox="1"/>
          <p:nvPr userDrawn="1"/>
        </p:nvSpPr>
        <p:spPr>
          <a:xfrm>
            <a:off x="-2590800" y="17531"/>
            <a:ext cx="2429288" cy="2308324"/>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Du kan bruge</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en blank side som denne, hvis du vil</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lave din helt egen side.</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Skrifttype: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skrifttypen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til al tekst.</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Overskrifter: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40px Fed</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Brødtekster: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14px Almindelig </a:t>
            </a:r>
            <a:endParaRPr lang="da-DK" sz="1200" b="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7"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62214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3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a-DK"/>
              <a:t>Klik for at redigere titeltypografien i masteren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extLst>
      <p:ext uri="{BB962C8B-B14F-4D97-AF65-F5344CB8AC3E}">
        <p14:creationId xmlns:p14="http://schemas.microsoft.com/office/powerpoint/2010/main" val="180056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97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30996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1431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1" hasCustomPrompt="1"/>
          </p:nvPr>
        </p:nvSpPr>
        <p:spPr>
          <a:xfrm>
            <a:off x="1042861" y="2240217"/>
            <a:ext cx="7168451" cy="960183"/>
          </a:xfrm>
        </p:spPr>
        <p:txBody>
          <a:bodyPr>
            <a:normAutofit/>
          </a:bodyPr>
          <a:lstStyle>
            <a:lvl1pPr marL="0" indent="0">
              <a:buNone/>
              <a:defRPr sz="5000" b="1">
                <a:solidFill>
                  <a:schemeClr val="tx1"/>
                </a:solidFill>
              </a:defRPr>
            </a:lvl1pPr>
          </a:lstStyle>
          <a:p>
            <a:pPr lvl="0"/>
            <a:r>
              <a:rPr lang="da-DK" noProof="0" dirty="0"/>
              <a:t>Overskrift</a:t>
            </a:r>
          </a:p>
        </p:txBody>
      </p:sp>
      <p:sp>
        <p:nvSpPr>
          <p:cNvPr id="8" name="Text Placeholder 8"/>
          <p:cNvSpPr>
            <a:spLocks noGrp="1"/>
          </p:cNvSpPr>
          <p:nvPr>
            <p:ph type="body" sz="quarter" idx="12" hasCustomPrompt="1"/>
          </p:nvPr>
        </p:nvSpPr>
        <p:spPr>
          <a:xfrm>
            <a:off x="1042861" y="3044952"/>
            <a:ext cx="7168451" cy="648589"/>
          </a:xfrm>
        </p:spPr>
        <p:txBody>
          <a:bodyPr>
            <a:normAutofit/>
          </a:bodyPr>
          <a:lstStyle>
            <a:lvl1pPr marL="0" indent="0">
              <a:buNone/>
              <a:defRPr sz="3500" baseline="0">
                <a:solidFill>
                  <a:schemeClr val="tx1"/>
                </a:solidFill>
              </a:defRPr>
            </a:lvl1pPr>
          </a:lstStyle>
          <a:p>
            <a:pPr lvl="0"/>
            <a:r>
              <a:rPr lang="da-DK" noProof="0" dirty="0"/>
              <a:t>Underoverskrift</a:t>
            </a:r>
          </a:p>
        </p:txBody>
      </p:sp>
      <p:sp>
        <p:nvSpPr>
          <p:cNvPr id="10" name="TextBox 9"/>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extLst>
      <p:ext uri="{BB962C8B-B14F-4D97-AF65-F5344CB8AC3E}">
        <p14:creationId xmlns:p14="http://schemas.microsoft.com/office/powerpoint/2010/main" val="10935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7178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27C6BD73-5B12-4ABD-B6A0-042C650ED448}" type="datetimeFigureOut">
              <a:rPr lang="da-DK" smtClean="0"/>
              <a:t>11-09-2023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21206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7C6BD73-5B12-4ABD-B6A0-042C650ED448}" type="datetimeFigureOut">
              <a:rPr lang="da-DK" smtClean="0"/>
              <a:t>11-09-2023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71009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7C6BD73-5B12-4ABD-B6A0-042C650ED448}" type="datetimeFigureOut">
              <a:rPr lang="da-DK" smtClean="0"/>
              <a:t>11-09-2023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22310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7C6BD73-5B12-4ABD-B6A0-042C650ED448}" type="datetimeFigureOut">
              <a:rPr lang="da-DK" smtClean="0"/>
              <a:t>11-09-2023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53876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11-09-2023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99426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11-09-2023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363943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414204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3402225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318604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Donut 7"/>
          <p:cNvSpPr/>
          <p:nvPr userDrawn="1"/>
        </p:nvSpPr>
        <p:spPr>
          <a:xfrm>
            <a:off x="-69986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5"/>
          <p:cNvSpPr>
            <a:spLocks noGrp="1"/>
          </p:cNvSpPr>
          <p:nvPr>
            <p:ph type="body" sz="quarter" idx="12" hasCustomPrompt="1"/>
          </p:nvPr>
        </p:nvSpPr>
        <p:spPr>
          <a:xfrm>
            <a:off x="1042860" y="680724"/>
            <a:ext cx="8999999" cy="1414776"/>
          </a:xfrm>
        </p:spPr>
        <p:txBody>
          <a:bodyPr>
            <a:normAutofit/>
          </a:bodyPr>
          <a:lstStyle>
            <a:lvl1pPr marL="0" indent="0">
              <a:buNone/>
              <a:defRPr sz="4000" b="1" baseline="0">
                <a:solidFill>
                  <a:schemeClr val="tx1"/>
                </a:solidFill>
              </a:defRPr>
            </a:lvl1pPr>
          </a:lstStyle>
          <a:p>
            <a:pPr lvl="0"/>
            <a:r>
              <a:rPr lang="da-DK" noProof="0" dirty="0"/>
              <a:t>Agenda overskrift</a:t>
            </a:r>
          </a:p>
        </p:txBody>
      </p:sp>
      <p:sp>
        <p:nvSpPr>
          <p:cNvPr id="6" name="Text Placeholder 8"/>
          <p:cNvSpPr>
            <a:spLocks noGrp="1"/>
          </p:cNvSpPr>
          <p:nvPr>
            <p:ph type="body" sz="quarter" idx="13" hasCustomPrompt="1"/>
          </p:nvPr>
        </p:nvSpPr>
        <p:spPr>
          <a:xfrm>
            <a:off x="1042860" y="2095500"/>
            <a:ext cx="9000000" cy="2905538"/>
          </a:xfrm>
        </p:spPr>
        <p:txBody>
          <a:bodyPr numCol="1" spcCol="720000">
            <a:normAutofit/>
          </a:bodyPr>
          <a:lstStyle>
            <a:lvl1pPr marL="285750" indent="-285750">
              <a:buFont typeface="Arial" charset="0"/>
              <a:buChar char="•"/>
              <a:defRPr sz="1800" baseline="0">
                <a:solidFill>
                  <a:schemeClr val="tx1"/>
                </a:solidFill>
              </a:defRPr>
            </a:lvl1pPr>
            <a:lvl2pPr>
              <a:defRPr sz="1800"/>
            </a:lvl2pPr>
            <a:lvl3pPr>
              <a:defRPr sz="1800"/>
            </a:lvl3pPr>
            <a:lvl4pPr marL="1371600" indent="0">
              <a:buNone/>
              <a:defRPr/>
            </a:lvl4pPr>
          </a:lstStyle>
          <a:p>
            <a:pPr lvl="0"/>
            <a:r>
              <a:rPr lang="da-DK" noProof="0" dirty="0"/>
              <a:t>Agenda punkt</a:t>
            </a:r>
          </a:p>
          <a:p>
            <a:pPr lvl="1"/>
            <a:r>
              <a:rPr lang="da-DK" noProof="0" dirty="0"/>
              <a:t>Agenda punkt</a:t>
            </a:r>
          </a:p>
          <a:p>
            <a:pPr lvl="2"/>
            <a:r>
              <a:rPr lang="da-DK" noProof="0" dirty="0"/>
              <a:t>Agenda punkt</a:t>
            </a:r>
          </a:p>
        </p:txBody>
      </p:sp>
      <p:sp>
        <p:nvSpPr>
          <p:cNvPr id="13" name="TextBox 12"/>
          <p:cNvSpPr txBox="1"/>
          <p:nvPr userDrawn="1"/>
        </p:nvSpPr>
        <p:spPr>
          <a:xfrm>
            <a:off x="-2210404" y="25363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agenda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endParaRPr lang="da-DK" sz="1200" kern="1200" baseline="0" noProof="0">
              <a:solidFill>
                <a:srgbClr val="FF0000"/>
              </a:solidFill>
              <a:latin typeface="+mn-lt"/>
              <a:ea typeface="Calibri" panose="020F0502020204030204" pitchFamily="34" charset="0"/>
              <a:cs typeface="Arial" panose="020B0604020202020204" pitchFamily="34" charset="0"/>
            </a:endParaRP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803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78863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837936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94938AE-DB21-449F-B58D-55AF91D0BC42}" type="datetimeFigureOut">
              <a:rPr lang="da-DK" smtClean="0"/>
              <a:t>11-09-2023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21185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94938AE-DB21-449F-B58D-55AF91D0BC42}" type="datetimeFigureOut">
              <a:rPr lang="da-DK" smtClean="0"/>
              <a:t>11-09-2023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9688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94938AE-DB21-449F-B58D-55AF91D0BC42}" type="datetimeFigureOut">
              <a:rPr lang="da-DK" smtClean="0"/>
              <a:t>11-09-2023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09254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94938AE-DB21-449F-B58D-55AF91D0BC42}" type="datetimeFigureOut">
              <a:rPr lang="da-DK" smtClean="0"/>
              <a:t>11-09-2023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505589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11-09-2023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125967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11-09-2023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4243599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70468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11-09-2023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79442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med baggrundsbille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8" name="Donut 7"/>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495135"/>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p:spPr>
        <p:txBody>
          <a:bodyPr anchor="ctr">
            <a:normAutofit/>
          </a:bodyPr>
          <a:lstStyle>
            <a:lvl1pPr marL="0" indent="0" algn="ctr">
              <a:buNone/>
              <a:defRPr sz="1800" baseline="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3" hasCustomPrompt="1"/>
          </p:nvPr>
        </p:nvSpPr>
        <p:spPr>
          <a:xfrm>
            <a:off x="1042861" y="2570417"/>
            <a:ext cx="9000000" cy="1468183"/>
          </a:xfrm>
        </p:spPr>
        <p:txBody>
          <a:bodyPr>
            <a:normAutofit/>
          </a:bodyPr>
          <a:lstStyle>
            <a:lvl1pPr marL="0" indent="0">
              <a:buNone/>
              <a:defRPr sz="4000" b="1">
                <a:solidFill>
                  <a:schemeClr val="tx1"/>
                </a:solidFill>
              </a:defRPr>
            </a:lvl1pPr>
          </a:lstStyle>
          <a:p>
            <a:pPr lvl="0"/>
            <a:r>
              <a:rPr lang="da-DK" noProof="0" dirty="0"/>
              <a:t>Overskrift</a:t>
            </a:r>
          </a:p>
        </p:txBody>
      </p:sp>
      <p:sp>
        <p:nvSpPr>
          <p:cNvPr id="10" name="TextBox 9"/>
          <p:cNvSpPr txBox="1"/>
          <p:nvPr userDrawn="1"/>
        </p:nvSpPr>
        <p:spPr>
          <a:xfrm>
            <a:off x="-2210404" y="2439806"/>
            <a:ext cx="2048892" cy="193899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 teksten hvid, hvis det gør siden mere læsbar.</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224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med baggrundsfarv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13" name="TextBox 12"/>
          <p:cNvSpPr txBox="1"/>
          <p:nvPr userDrawn="1"/>
        </p:nvSpPr>
        <p:spPr>
          <a:xfrm>
            <a:off x="-2210404" y="2570417"/>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extLst>
      <p:ext uri="{BB962C8B-B14F-4D97-AF65-F5344CB8AC3E}">
        <p14:creationId xmlns:p14="http://schemas.microsoft.com/office/powerpoint/2010/main" val="17871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nders Kommune ">
    <p:spTree>
      <p:nvGrpSpPr>
        <p:cNvPr id="1" name=""/>
        <p:cNvGrpSpPr/>
        <p:nvPr/>
      </p:nvGrpSpPr>
      <p:grpSpPr>
        <a:xfrm>
          <a:off x="0" y="0"/>
          <a:ext cx="0" cy="0"/>
          <a:chOff x="0" y="0"/>
          <a:chExt cx="0" cy="0"/>
        </a:xfrm>
      </p:grpSpPr>
      <p:sp>
        <p:nvSpPr>
          <p:cNvPr id="8" name="Donut 7"/>
          <p:cNvSpPr/>
          <p:nvPr userDrawn="1"/>
        </p:nvSpPr>
        <p:spPr>
          <a:xfrm>
            <a:off x="-34807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5"/>
          <p:cNvSpPr>
            <a:spLocks noGrp="1"/>
          </p:cNvSpPr>
          <p:nvPr>
            <p:ph type="body" sz="quarter" idx="10" hasCustomPrompt="1"/>
          </p:nvPr>
        </p:nvSpPr>
        <p:spPr>
          <a:xfrm>
            <a:off x="1042860" y="1353824"/>
            <a:ext cx="8999999"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0" y="2768600"/>
            <a:ext cx="9000000" cy="2905538"/>
          </a:xfrm>
        </p:spPr>
        <p:txBody>
          <a:bodyPr numCol="2" spcCol="720000">
            <a:normAutofit/>
          </a:bodyPr>
          <a:lstStyle>
            <a:lvl1pPr marL="0" indent="0">
              <a:buNone/>
              <a:defRPr sz="1400" baseline="0">
                <a:solidFill>
                  <a:schemeClr val="tx1"/>
                </a:solidFill>
              </a:defRPr>
            </a:lvl1pPr>
          </a:lstStyle>
          <a:p>
            <a:pPr lvl="0"/>
            <a:r>
              <a:rPr lang="da-DK" noProof="0" dirty="0"/>
              <a:t>Brødtekst (to kolonner)</a:t>
            </a:r>
          </a:p>
        </p:txBody>
      </p:sp>
      <p:sp>
        <p:nvSpPr>
          <p:cNvPr id="11" name="Slide Number Placeholder 10"/>
          <p:cNvSpPr>
            <a:spLocks noGrp="1"/>
          </p:cNvSpPr>
          <p:nvPr>
            <p:ph type="sldNum" sz="quarter" idx="13"/>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4" name="TextBox 13"/>
          <p:cNvSpPr txBox="1"/>
          <p:nvPr userDrawn="1"/>
        </p:nvSpPr>
        <p:spPr>
          <a:xfrm>
            <a:off x="-2210404" y="2536303"/>
            <a:ext cx="2048892" cy="286232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 tekstbaseret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i to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endParaRPr lang="da-DK" sz="1200" b="1"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Teksten ombrydes automatisk i to kolonner. Kolonner kan styres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fanebladet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Hjem</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Vælg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Tilpas kolonner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sektionen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Afsnit.</a:t>
            </a:r>
            <a:endParaRPr lang="da-DK" sz="1200" kern="1200" baseline="0" noProof="0">
              <a:solidFill>
                <a:srgbClr val="FF0000"/>
              </a:solidFill>
              <a:latin typeface="+mn-lt"/>
              <a:ea typeface="Calibri" panose="020F0502020204030204" pitchFamily="34" charset="0"/>
              <a:cs typeface="Arial" panose="020B0604020202020204" pitchFamily="34" charset="0"/>
            </a:endParaRPr>
          </a:p>
        </p:txBody>
      </p:sp>
      <p:pic>
        <p:nvPicPr>
          <p:cNvPr id="4" name="Picture 3"/>
          <p:cNvPicPr>
            <a:picLocks noChangeAspect="1"/>
          </p:cNvPicPr>
          <p:nvPr userDrawn="1"/>
        </p:nvPicPr>
        <p:blipFill>
          <a:blip r:embed="rId2"/>
          <a:stretch>
            <a:fillRect/>
          </a:stretch>
        </p:blipFill>
        <p:spPr>
          <a:xfrm>
            <a:off x="-3582982" y="5589385"/>
            <a:ext cx="3421470" cy="970479"/>
          </a:xfrm>
          <a:prstGeom prst="rect">
            <a:avLst/>
          </a:prstGeom>
        </p:spPr>
      </p:pic>
    </p:spTree>
    <p:extLst>
      <p:ext uri="{BB962C8B-B14F-4D97-AF65-F5344CB8AC3E}">
        <p14:creationId xmlns:p14="http://schemas.microsoft.com/office/powerpoint/2010/main" val="169989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3 kolonner med ikoner - blå">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1" hasCustomPrompt="1"/>
          </p:nvPr>
        </p:nvSpPr>
        <p:spPr>
          <a:xfrm>
            <a:off x="1042988"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9" name="Text Placeholder 5"/>
          <p:cNvSpPr>
            <a:spLocks noGrp="1"/>
          </p:cNvSpPr>
          <p:nvPr>
            <p:ph type="body" sz="quarter" idx="10" hasCustomPrompt="1"/>
          </p:nvPr>
        </p:nvSpPr>
        <p:spPr>
          <a:xfrm>
            <a:off x="1042860" y="519637"/>
            <a:ext cx="9383839" cy="1670883"/>
          </a:xfrm>
        </p:spPr>
        <p:txBody>
          <a:bodyPr>
            <a:normAutofit/>
          </a:bodyPr>
          <a:lstStyle>
            <a:lvl1pPr marL="0" indent="0">
              <a:buNone/>
              <a:defRPr sz="4000" b="1">
                <a:solidFill>
                  <a:schemeClr val="bg1"/>
                </a:solidFill>
              </a:defRPr>
            </a:lvl1pPr>
          </a:lstStyle>
          <a:p>
            <a:pPr lvl="0"/>
            <a:r>
              <a:rPr lang="da-DK" noProof="0" dirty="0"/>
              <a:t>Overskrift</a:t>
            </a:r>
          </a:p>
        </p:txBody>
      </p:sp>
      <p:sp>
        <p:nvSpPr>
          <p:cNvPr id="10" name="Picture Placeholder 10"/>
          <p:cNvSpPr>
            <a:spLocks noGrp="1"/>
          </p:cNvSpPr>
          <p:nvPr>
            <p:ph type="pic" sz="quarter" idx="12" hasCustomPrompt="1"/>
          </p:nvPr>
        </p:nvSpPr>
        <p:spPr>
          <a:xfrm>
            <a:off x="114567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1" name="Picture Placeholder 10"/>
          <p:cNvSpPr>
            <a:spLocks noGrp="1"/>
          </p:cNvSpPr>
          <p:nvPr>
            <p:ph type="pic" sz="quarter" idx="13" hasCustomPrompt="1"/>
          </p:nvPr>
        </p:nvSpPr>
        <p:spPr>
          <a:xfrm>
            <a:off x="4450849"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2" name="Picture Placeholder 10"/>
          <p:cNvSpPr>
            <a:spLocks noGrp="1"/>
          </p:cNvSpPr>
          <p:nvPr>
            <p:ph type="pic" sz="quarter" idx="14" hasCustomPrompt="1"/>
          </p:nvPr>
        </p:nvSpPr>
        <p:spPr>
          <a:xfrm>
            <a:off x="771792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3" name="Text Placeholder 8"/>
          <p:cNvSpPr>
            <a:spLocks noGrp="1"/>
          </p:cNvSpPr>
          <p:nvPr>
            <p:ph type="body" sz="quarter" idx="17" hasCustomPrompt="1"/>
          </p:nvPr>
        </p:nvSpPr>
        <p:spPr>
          <a:xfrm>
            <a:off x="4331366"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4" name="Text Placeholder 8"/>
          <p:cNvSpPr>
            <a:spLocks noGrp="1"/>
          </p:cNvSpPr>
          <p:nvPr>
            <p:ph type="body" sz="quarter" idx="18" hasCustomPrompt="1"/>
          </p:nvPr>
        </p:nvSpPr>
        <p:spPr>
          <a:xfrm>
            <a:off x="7619744"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Slide Number Placeholder 15"/>
          <p:cNvSpPr>
            <a:spLocks noGrp="1"/>
          </p:cNvSpPr>
          <p:nvPr>
            <p:ph type="sldNum" sz="quarter" idx="20"/>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9" name="TextBox 18"/>
          <p:cNvSpPr txBox="1"/>
          <p:nvPr userDrawn="1"/>
        </p:nvSpPr>
        <p:spPr>
          <a:xfrm>
            <a:off x="-2210404" y="2561703"/>
            <a:ext cx="2048892" cy="2862322"/>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ikoner og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Indsæt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simple ikoner, som er sigende for teksten.</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Du kan se vores ikoner i Horsens Kommunes designguide.</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15"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extLst>
      <p:ext uri="{BB962C8B-B14F-4D97-AF65-F5344CB8AC3E}">
        <p14:creationId xmlns:p14="http://schemas.microsoft.com/office/powerpoint/2010/main" val="164221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d højrestillet billede">
    <p:spTree>
      <p:nvGrpSpPr>
        <p:cNvPr id="1" name=""/>
        <p:cNvGrpSpPr/>
        <p:nvPr/>
      </p:nvGrpSpPr>
      <p:grpSpPr>
        <a:xfrm>
          <a:off x="0" y="0"/>
          <a:ext cx="0" cy="0"/>
          <a:chOff x="0" y="0"/>
          <a:chExt cx="0" cy="0"/>
        </a:xfrm>
      </p:grpSpPr>
      <p:sp>
        <p:nvSpPr>
          <p:cNvPr id="8"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tx1"/>
                </a:solidFill>
              </a:defRPr>
            </a:lvl1pPr>
          </a:lstStyle>
          <a:p>
            <a:pPr lvl="0"/>
            <a:r>
              <a:rPr lang="da-DK" noProof="0" dirty="0"/>
              <a:t>Brødtekst</a:t>
            </a:r>
          </a:p>
        </p:txBody>
      </p:sp>
      <p:sp>
        <p:nvSpPr>
          <p:cNvPr id="11" name="Slide Number Placeholder 10"/>
          <p:cNvSpPr>
            <a:spLocks noGrp="1"/>
          </p:cNvSpPr>
          <p:nvPr>
            <p:ph type="sldNum" sz="quarter" idx="17"/>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6" name="TextBox 15"/>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0"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31524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chorCtr="1">
            <a:normAutofit/>
          </a:bodyPr>
          <a:lstStyle/>
          <a:p>
            <a:r>
              <a:rPr lang="da-DK"/>
              <a:t>Klik for at redigere i master</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46793055"/>
      </p:ext>
    </p:extLst>
  </p:cSld>
  <p:clrMap bg1="lt1" tx1="dk1" bg2="lt2" tx2="dk2" accent1="accent1" accent2="accent2" accent3="accent3" accent4="accent4" accent5="accent5" accent6="accent6" hlink="hlink" folHlink="folHlink"/>
  <p:sldLayoutIdLst>
    <p:sldLayoutId id="2147483683" r:id="rId1"/>
    <p:sldLayoutId id="2147483697" r:id="rId2"/>
    <p:sldLayoutId id="2147483694" r:id="rId3"/>
    <p:sldLayoutId id="2147483676" r:id="rId4"/>
    <p:sldLayoutId id="2147483695" r:id="rId5"/>
    <p:sldLayoutId id="2147483684" r:id="rId6"/>
    <p:sldLayoutId id="2147483685" r:id="rId7"/>
    <p:sldLayoutId id="2147483687" r:id="rId8"/>
    <p:sldLayoutId id="2147483689" r:id="rId9"/>
    <p:sldLayoutId id="2147483679" r:id="rId10"/>
    <p:sldLayoutId id="2147483690" r:id="rId11"/>
    <p:sldLayoutId id="2147483680" r:id="rId12"/>
    <p:sldLayoutId id="2147483691" r:id="rId13"/>
    <p:sldLayoutId id="2147483692" r:id="rId14"/>
    <p:sldLayoutId id="2147483696" r:id="rId15"/>
    <p:sldLayoutId id="2147483698" r:id="rId16"/>
    <p:sldLayoutId id="2147483699"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D73-5B12-4ABD-B6A0-042C650ED448}" type="datetimeFigureOut">
              <a:rPr lang="da-DK" smtClean="0"/>
              <a:t>11-09-2023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5992-5A2C-48A1-8614-859F8E3B508A}" type="slidenum">
              <a:rPr lang="da-DK" smtClean="0"/>
              <a:t>‹nr.›</a:t>
            </a:fld>
            <a:endParaRPr lang="da-DK"/>
          </a:p>
        </p:txBody>
      </p:sp>
    </p:spTree>
    <p:extLst>
      <p:ext uri="{BB962C8B-B14F-4D97-AF65-F5344CB8AC3E}">
        <p14:creationId xmlns:p14="http://schemas.microsoft.com/office/powerpoint/2010/main" val="38651278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938AE-DB21-449F-B58D-55AF91D0BC42}" type="datetimeFigureOut">
              <a:rPr lang="da-DK" smtClean="0"/>
              <a:t>11-09-2023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6A8DE-F7E2-4599-BE02-338642184C97}" type="slidenum">
              <a:rPr lang="da-DK" smtClean="0"/>
              <a:t>‹nr.›</a:t>
            </a:fld>
            <a:endParaRPr lang="da-DK"/>
          </a:p>
        </p:txBody>
      </p:sp>
    </p:spTree>
    <p:extLst>
      <p:ext uri="{BB962C8B-B14F-4D97-AF65-F5344CB8AC3E}">
        <p14:creationId xmlns:p14="http://schemas.microsoft.com/office/powerpoint/2010/main" val="9045155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broen.randers.dk/%C3%B8konomi/betalingskontoret/psrm/" TargetMode="External"/><Relationship Id="rId5" Type="http://schemas.openxmlformats.org/officeDocument/2006/relationships/hyperlink" Target="https://fordringstyperguide.kmd.dk/" TargetMode="External"/><Relationship Id="rId4" Type="http://schemas.openxmlformats.org/officeDocument/2006/relationships/hyperlink" Target="https://gaeldst.dk/fordringshaver/individuelle-aftaler/kommun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gaeldst.dk/fordringshaver/individuelle-aftaler/kommun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0.tmp"/></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broen.randers.dk/&#248;konomi/betalingskontoret/psrm/betalingsbloggen/"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2.tmp"/></Relationships>
</file>

<file path=ppt/slides/_rels/slide2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25.tmp"/><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broen.randers.dk/%C3%B8konomi/betalingskontoret/psrm/" TargetMode="External"/><Relationship Id="rId2" Type="http://schemas.openxmlformats.org/officeDocument/2006/relationships/hyperlink" Target="https://www.gaeldst.dk/fordringshaver/individuelle-aftaler/kommuner/forretningsomraader-og-fordringstyper/" TargetMode="Externa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randers-adm.topdesk.net/tas/public/ssp/content/search?q=opret%20faktura" TargetMode="Externa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52.xml.rels><?xml version="1.0" encoding="UTF-8" standalone="yes"?>
<Relationships xmlns="http://schemas.openxmlformats.org/package/2006/relationships"><Relationship Id="rId3" Type="http://schemas.openxmlformats.org/officeDocument/2006/relationships/hyperlink" Target="mailto:%20helle.ringberg.bay@randers.dk"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9.JPG"/><Relationship Id="rId4" Type="http://schemas.openxmlformats.org/officeDocument/2006/relationships/hyperlink" Target="https://broen.randers.dk/%C3%B8konomi/betalingskontoret/psrm/undervisning-og-caf%C3%A9moeder-vedr-psrmfordringstyper/caf%C3%A9moeder-vedr-psrmfordringstyper/"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0"/>
          </p:nvPr>
        </p:nvPicPr>
        <p:blipFill>
          <a:blip r:embed="rId2">
            <a:duotone>
              <a:schemeClr val="accent1">
                <a:shade val="45000"/>
                <a:satMod val="135000"/>
              </a:schemeClr>
              <a:prstClr val="white"/>
            </a:duotone>
            <a:lum contrast="-2000"/>
            <a:extLst>
              <a:ext uri="{28A0092B-C50C-407E-A947-70E740481C1C}">
                <a14:useLocalDpi xmlns:a14="http://schemas.microsoft.com/office/drawing/2010/main" val="0"/>
              </a:ext>
            </a:extLst>
          </a:blip>
          <a:srcRect t="1097" b="1097"/>
          <a:stretch>
            <a:fillRect/>
          </a:stretch>
        </p:blipFill>
        <p:spPr>
          <a:blipFill dpi="0" rotWithShape="1">
            <a:blip r:embed="rId3">
              <a:alphaModFix amt="77000"/>
            </a:blip>
            <a:srcRect/>
            <a:tile tx="0" ty="0" sx="100000" sy="100000" flip="none" algn="tl"/>
          </a:blipFill>
        </p:spPr>
      </p:pic>
      <p:sp>
        <p:nvSpPr>
          <p:cNvPr id="3" name="Pladsholder til tekst 2"/>
          <p:cNvSpPr>
            <a:spLocks noGrp="1"/>
          </p:cNvSpPr>
          <p:nvPr>
            <p:ph type="body" sz="quarter" idx="11"/>
          </p:nvPr>
        </p:nvSpPr>
        <p:spPr>
          <a:xfrm>
            <a:off x="5347252" y="1669775"/>
            <a:ext cx="6241774" cy="765312"/>
          </a:xfrm>
          <a:ln>
            <a:noFill/>
          </a:ln>
        </p:spPr>
        <p:txBody>
          <a:bodyPr>
            <a:normAutofit lnSpcReduction="10000"/>
          </a:bodyPr>
          <a:lstStyle/>
          <a:p>
            <a:r>
              <a:rPr lang="da-DK" dirty="0">
                <a:solidFill>
                  <a:schemeClr val="bg1"/>
                </a:solidFill>
              </a:rPr>
              <a:t>Salgsstyring</a:t>
            </a:r>
            <a:r>
              <a:rPr lang="da-DK" dirty="0"/>
              <a:t> </a:t>
            </a:r>
          </a:p>
        </p:txBody>
      </p:sp>
      <p:sp>
        <p:nvSpPr>
          <p:cNvPr id="4" name="Pladsholder til tekst 3"/>
          <p:cNvSpPr>
            <a:spLocks noGrp="1"/>
          </p:cNvSpPr>
          <p:nvPr>
            <p:ph type="body" sz="quarter" idx="12"/>
          </p:nvPr>
        </p:nvSpPr>
        <p:spPr>
          <a:xfrm>
            <a:off x="5426765" y="2435088"/>
            <a:ext cx="6460435" cy="616225"/>
          </a:xfrm>
        </p:spPr>
        <p:txBody>
          <a:bodyPr>
            <a:normAutofit fontScale="77500" lnSpcReduction="20000"/>
          </a:bodyPr>
          <a:lstStyle/>
          <a:p>
            <a:r>
              <a:rPr lang="da-DK" dirty="0">
                <a:solidFill>
                  <a:schemeClr val="bg1"/>
                </a:solidFill>
              </a:rPr>
              <a:t>Indberetning af krav i Salgsstyring</a:t>
            </a:r>
          </a:p>
        </p:txBody>
      </p:sp>
    </p:spTree>
    <p:extLst>
      <p:ext uri="{BB962C8B-B14F-4D97-AF65-F5344CB8AC3E}">
        <p14:creationId xmlns:p14="http://schemas.microsoft.com/office/powerpoint/2010/main" val="321834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1166327"/>
          </a:xfrm>
        </p:spPr>
        <p:txBody>
          <a:bodyPr>
            <a:normAutofit lnSpcReduction="10000"/>
          </a:bodyPr>
          <a:lstStyle/>
          <a:p>
            <a:r>
              <a:rPr lang="da-DK" dirty="0"/>
              <a:t>Gældsstyrelsens PSRM materiale </a:t>
            </a:r>
          </a:p>
        </p:txBody>
      </p:sp>
      <p:sp>
        <p:nvSpPr>
          <p:cNvPr id="4" name="Pladsholder til tekst 3"/>
          <p:cNvSpPr>
            <a:spLocks noGrp="1"/>
          </p:cNvSpPr>
          <p:nvPr>
            <p:ph type="body" sz="quarter" idx="11"/>
          </p:nvPr>
        </p:nvSpPr>
        <p:spPr>
          <a:xfrm>
            <a:off x="755780" y="1688840"/>
            <a:ext cx="4973694" cy="4814597"/>
          </a:xfrm>
        </p:spPr>
        <p:txBody>
          <a:bodyPr>
            <a:noAutofit/>
          </a:bodyPr>
          <a:lstStyle/>
          <a:p>
            <a:endParaRPr lang="da-DK" sz="2400" dirty="0"/>
          </a:p>
          <a:p>
            <a:r>
              <a:rPr lang="da-DK" sz="2400" dirty="0"/>
              <a:t>Forretningsområder: 15</a:t>
            </a:r>
          </a:p>
          <a:p>
            <a:endParaRPr lang="da-DK" sz="2400" dirty="0"/>
          </a:p>
          <a:p>
            <a:r>
              <a:rPr lang="da-DK" sz="2400" dirty="0"/>
              <a:t>Sider: 2.150 </a:t>
            </a:r>
          </a:p>
          <a:p>
            <a:endParaRPr lang="da-DK" sz="2400" dirty="0"/>
          </a:p>
          <a:p>
            <a:r>
              <a:rPr lang="da-DK" sz="2400" dirty="0"/>
              <a:t>Antal fordringstyper</a:t>
            </a:r>
            <a:r>
              <a:rPr lang="da-DK" sz="2400"/>
              <a:t>: 116</a:t>
            </a:r>
            <a:endParaRPr lang="da-DK" sz="2400" dirty="0"/>
          </a:p>
          <a:p>
            <a:endParaRPr lang="da-DK" sz="2400" dirty="0"/>
          </a:p>
          <a:p>
            <a:endParaRPr lang="da-DK" sz="2400" dirty="0"/>
          </a:p>
          <a:p>
            <a:r>
              <a:rPr lang="da-DK" sz="2400" dirty="0"/>
              <a:t>Der er en grund til at det er fagområdernes ansvar at holde sig ajour </a:t>
            </a:r>
            <a:r>
              <a:rPr lang="da-DK" sz="2400" dirty="0">
                <a:sym typeface="Wingdings" panose="05000000000000000000" pitchFamily="2" charset="2"/>
              </a:rPr>
              <a:t></a:t>
            </a:r>
            <a:endParaRPr lang="da-DK" sz="2400" dirty="0"/>
          </a:p>
        </p:txBody>
      </p:sp>
    </p:spTree>
    <p:extLst>
      <p:ext uri="{BB962C8B-B14F-4D97-AF65-F5344CB8AC3E}">
        <p14:creationId xmlns:p14="http://schemas.microsoft.com/office/powerpoint/2010/main" val="127136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70000" lnSpcReduction="20000"/>
          </a:bodyPr>
          <a:lstStyle/>
          <a:p>
            <a:r>
              <a:rPr lang="da-DK" dirty="0"/>
              <a:t>Stamdata også vigtigt for korrekt opkrævning</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Fordringstyperne bliver anvendt i PSRM – altså når krav er gået til inddrivelse</a:t>
            </a:r>
          </a:p>
          <a:p>
            <a:endParaRPr lang="da-DK" sz="2400" dirty="0"/>
          </a:p>
          <a:p>
            <a:r>
              <a:rPr lang="da-DK" sz="2400" dirty="0"/>
              <a:t>Men korrekt stamdata er også vigtigt når kravet bliver opkrævet/er til opkrævning </a:t>
            </a:r>
          </a:p>
          <a:p>
            <a:endParaRPr lang="da-DK" sz="2400" dirty="0"/>
          </a:p>
          <a:p>
            <a:r>
              <a:rPr lang="da-DK" sz="2400" b="1" dirty="0"/>
              <a:t>Kommunen må heller ikke opkræve krav/faktura hos nogen der ikke hæfter, krav der er forældet osv. </a:t>
            </a:r>
          </a:p>
        </p:txBody>
      </p:sp>
    </p:spTree>
    <p:extLst>
      <p:ext uri="{BB962C8B-B14F-4D97-AF65-F5344CB8AC3E}">
        <p14:creationId xmlns:p14="http://schemas.microsoft.com/office/powerpoint/2010/main" val="2766625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visitkort, dokument&#10;&#10;Automatisk genereret beskrivelse">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7454" r="-1" b="-1"/>
          <a:stretch/>
        </p:blipFill>
        <p:spPr>
          <a:xfrm>
            <a:off x="20" y="10"/>
            <a:ext cx="611998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49139" y="228600"/>
            <a:ext cx="4500000" cy="1172817"/>
          </a:xfrm>
        </p:spPr>
        <p:txBody>
          <a:bodyPr>
            <a:normAutofit lnSpcReduction="10000"/>
          </a:bodyPr>
          <a:lstStyle/>
          <a:p>
            <a:r>
              <a:rPr lang="da-DK" dirty="0"/>
              <a:t>Det begynder hos dig … </a:t>
            </a:r>
          </a:p>
        </p:txBody>
      </p:sp>
      <p:sp>
        <p:nvSpPr>
          <p:cNvPr id="4" name="Pladsholder til tekst 3"/>
          <p:cNvSpPr>
            <a:spLocks noGrp="1"/>
          </p:cNvSpPr>
          <p:nvPr>
            <p:ph type="body" sz="quarter" idx="11"/>
          </p:nvPr>
        </p:nvSpPr>
        <p:spPr>
          <a:xfrm>
            <a:off x="6649139" y="1401417"/>
            <a:ext cx="5297696" cy="5148470"/>
          </a:xfrm>
        </p:spPr>
        <p:txBody>
          <a:bodyPr>
            <a:normAutofit/>
          </a:bodyPr>
          <a:lstStyle/>
          <a:p>
            <a:r>
              <a:rPr lang="da-DK" sz="2400" dirty="0"/>
              <a:t>Hvad skal du begynde med: </a:t>
            </a:r>
          </a:p>
          <a:p>
            <a:endParaRPr lang="da-DK" dirty="0"/>
          </a:p>
          <a:p>
            <a:pPr marL="457200" indent="-457200">
              <a:buFont typeface="+mj-lt"/>
              <a:buAutoNum type="arabicPeriod"/>
            </a:pPr>
            <a:r>
              <a:rPr lang="da-DK" sz="2400" dirty="0"/>
              <a:t>Hvem skal opkræves/hvem hæfter for kravet? Herunder:</a:t>
            </a:r>
          </a:p>
          <a:p>
            <a:pPr marL="1143000" lvl="1" indent="-457200">
              <a:buFont typeface="+mj-lt"/>
              <a:buAutoNum type="alphaLcParenR"/>
            </a:pPr>
            <a:r>
              <a:rPr lang="da-DK" dirty="0">
                <a:solidFill>
                  <a:schemeClr val="bg1"/>
                </a:solidFill>
              </a:rPr>
              <a:t>Cpr./cvr. </a:t>
            </a:r>
          </a:p>
          <a:p>
            <a:pPr marL="1143000" lvl="1" indent="-457200">
              <a:buFont typeface="+mj-lt"/>
              <a:buAutoNum type="alphaLcParenR"/>
            </a:pPr>
            <a:r>
              <a:rPr lang="da-DK" dirty="0">
                <a:solidFill>
                  <a:schemeClr val="bg1"/>
                </a:solidFill>
              </a:rPr>
              <a:t>Børn/forælder</a:t>
            </a:r>
          </a:p>
          <a:p>
            <a:pPr marL="1143000" lvl="1" indent="-457200">
              <a:buFont typeface="+mj-lt"/>
              <a:buAutoNum type="alphaLcParenR"/>
            </a:pPr>
            <a:r>
              <a:rPr lang="da-DK" dirty="0">
                <a:solidFill>
                  <a:schemeClr val="bg1"/>
                </a:solidFill>
              </a:rPr>
              <a:t>Myndig/umyndig</a:t>
            </a:r>
          </a:p>
          <a:p>
            <a:pPr marL="1143000" lvl="1" indent="-457200">
              <a:buFont typeface="+mj-lt"/>
              <a:buAutoNum type="alphaLcParenR"/>
            </a:pPr>
            <a:r>
              <a:rPr lang="da-DK" dirty="0">
                <a:solidFill>
                  <a:schemeClr val="bg1"/>
                </a:solidFill>
              </a:rPr>
              <a:t>Solidarisk </a:t>
            </a:r>
            <a:r>
              <a:rPr lang="da-DK" dirty="0" err="1">
                <a:solidFill>
                  <a:schemeClr val="bg1"/>
                </a:solidFill>
              </a:rPr>
              <a:t>hæftere</a:t>
            </a:r>
            <a:r>
              <a:rPr lang="da-DK" dirty="0">
                <a:solidFill>
                  <a:schemeClr val="bg1"/>
                </a:solidFill>
              </a:rPr>
              <a:t> </a:t>
            </a:r>
          </a:p>
          <a:p>
            <a:pPr lvl="1" indent="0">
              <a:buNone/>
            </a:pPr>
            <a:endParaRPr lang="da-DK" dirty="0">
              <a:solidFill>
                <a:schemeClr val="bg1"/>
              </a:solidFill>
            </a:endParaRPr>
          </a:p>
          <a:p>
            <a:pPr marL="457200" indent="-457200">
              <a:buFont typeface="+mj-lt"/>
              <a:buAutoNum type="arabicPeriod"/>
            </a:pPr>
            <a:r>
              <a:rPr lang="da-DK" sz="2400" dirty="0"/>
              <a:t>Er kravet retskraftigt – er det i live eller forældet? </a:t>
            </a:r>
          </a:p>
          <a:p>
            <a:endParaRPr lang="da-DK" dirty="0"/>
          </a:p>
        </p:txBody>
      </p:sp>
    </p:spTree>
    <p:extLst>
      <p:ext uri="{BB962C8B-B14F-4D97-AF65-F5344CB8AC3E}">
        <p14:creationId xmlns:p14="http://schemas.microsoft.com/office/powerpoint/2010/main" val="73032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”Nye” begreber  </a:t>
            </a:r>
          </a:p>
        </p:txBody>
      </p:sp>
      <p:sp>
        <p:nvSpPr>
          <p:cNvPr id="4" name="Pladsholder til tekst 3"/>
          <p:cNvSpPr>
            <a:spLocks noGrp="1"/>
          </p:cNvSpPr>
          <p:nvPr>
            <p:ph type="body" sz="quarter" idx="11"/>
          </p:nvPr>
        </p:nvSpPr>
        <p:spPr>
          <a:xfrm>
            <a:off x="129540" y="1277523"/>
            <a:ext cx="5609779" cy="4763353"/>
          </a:xfrm>
        </p:spPr>
        <p:txBody>
          <a:bodyPr>
            <a:normAutofit/>
          </a:bodyPr>
          <a:lstStyle/>
          <a:p>
            <a:pPr algn="ctr"/>
            <a:r>
              <a:rPr lang="da-DK" dirty="0"/>
              <a:t>Et par helt centrale begreber: </a:t>
            </a:r>
            <a:br>
              <a:rPr lang="da-DK" dirty="0"/>
            </a:br>
            <a:br>
              <a:rPr lang="da-DK" dirty="0"/>
            </a:br>
            <a:r>
              <a:rPr lang="da-DK" sz="1800" b="1" dirty="0"/>
              <a:t>Civilretslig og offentretligt </a:t>
            </a:r>
            <a:endParaRPr lang="da-DK" b="1" dirty="0"/>
          </a:p>
          <a:p>
            <a:endParaRPr lang="da-DK" dirty="0"/>
          </a:p>
          <a:p>
            <a:r>
              <a:rPr lang="da-DK" sz="1800" dirty="0"/>
              <a:t>Eller sagt på en anden måde: </a:t>
            </a:r>
            <a:br>
              <a:rPr lang="da-DK" sz="1800" dirty="0"/>
            </a:br>
            <a:endParaRPr lang="da-DK" sz="1800" dirty="0"/>
          </a:p>
          <a:p>
            <a:r>
              <a:rPr lang="da-DK" sz="2000" dirty="0"/>
              <a:t>Hvornår arbejder vi </a:t>
            </a:r>
            <a:r>
              <a:rPr lang="da-DK" sz="2000" b="1" dirty="0"/>
              <a:t>som en myndighed </a:t>
            </a:r>
            <a:r>
              <a:rPr lang="da-DK" sz="2000" dirty="0"/>
              <a:t>og hvornår arbejder vi </a:t>
            </a:r>
            <a:r>
              <a:rPr lang="da-DK" sz="2000" b="1" dirty="0"/>
              <a:t>med kommunens drift</a:t>
            </a:r>
            <a:r>
              <a:rPr lang="da-DK" sz="2000" dirty="0"/>
              <a:t>? </a:t>
            </a:r>
          </a:p>
          <a:p>
            <a:endParaRPr lang="da-DK" sz="2000" dirty="0"/>
          </a:p>
          <a:p>
            <a:r>
              <a:rPr lang="da-DK" sz="1800" dirty="0"/>
              <a:t>Vigtigt at kende forskellen for at kunne opkræve korrekt men også for at kunne bruge materialet på BROEN eller Gældsstyrelsens materiale – så det bliver en hjælp og ikke skaber forvirring i stedet </a:t>
            </a:r>
            <a:r>
              <a:rPr lang="da-DK" sz="1800" dirty="0">
                <a:sym typeface="Wingdings" panose="05000000000000000000" pitchFamily="2" charset="2"/>
              </a:rPr>
              <a:t></a:t>
            </a:r>
            <a:r>
              <a:rPr lang="da-DK" sz="1800" dirty="0"/>
              <a:t> </a:t>
            </a:r>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a:off x="1042860" y="6176963"/>
            <a:ext cx="10310940" cy="458787"/>
          </a:xfrm>
        </p:spPr>
        <p:txBody>
          <a:bodyPr/>
          <a:lstStyle/>
          <a:p>
            <a:pPr>
              <a:spcAft>
                <a:spcPts val="600"/>
              </a:spcAft>
            </a:pPr>
            <a:fld id="{E484088A-893B-7946-BA5A-AEED8654E266}" type="slidenum">
              <a:rPr lang="en-US" smtClean="0"/>
              <a:pPr>
                <a:spcAft>
                  <a:spcPts val="600"/>
                </a:spcAft>
              </a:pPr>
              <a:t>13</a:t>
            </a:fld>
            <a:endParaRPr lang="en-US"/>
          </a:p>
        </p:txBody>
      </p:sp>
      <p:sp>
        <p:nvSpPr>
          <p:cNvPr id="15" name="Footer Placeholder 5">
            <a:extLst>
              <a:ext uri="{FF2B5EF4-FFF2-40B4-BE49-F238E27FC236}">
                <a16:creationId xmlns:a16="http://schemas.microsoft.com/office/drawing/2014/main" id="{01100243-EC9B-053A-7E7A-27C0CD34F46F}"/>
              </a:ext>
            </a:extLst>
          </p:cNvPr>
          <p:cNvSpPr>
            <a:spLocks noGrp="1"/>
          </p:cNvSpPr>
          <p:nvPr>
            <p:ph type="ftr" sz="quarter" idx="3"/>
          </p:nvPr>
        </p:nvSpPr>
        <p:spPr>
          <a:xfrm>
            <a:off x="1421395" y="6270625"/>
            <a:ext cx="3734806" cy="365125"/>
          </a:xfrm>
        </p:spPr>
        <p:txBody>
          <a:bodyPr/>
          <a:lstStyle/>
          <a:p>
            <a:pPr>
              <a:spcAft>
                <a:spcPts val="600"/>
              </a:spcAft>
            </a:pPr>
            <a:r>
              <a:rPr lang="en-US"/>
              <a:t>| Indsæt fodnote tekst her</a:t>
            </a:r>
          </a:p>
        </p:txBody>
      </p:sp>
    </p:spTree>
    <p:extLst>
      <p:ext uri="{BB962C8B-B14F-4D97-AF65-F5344CB8AC3E}">
        <p14:creationId xmlns:p14="http://schemas.microsoft.com/office/powerpoint/2010/main" val="2876932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810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0" y="20624"/>
            <a:ext cx="12192000" cy="6816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70947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Endnu en hjælperegel - §§’er</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fontScale="92500"/>
          </a:bodyPr>
          <a:lstStyle/>
          <a:p>
            <a:r>
              <a:rPr lang="da-DK" sz="2400" dirty="0">
                <a:solidFill>
                  <a:schemeClr val="bg1"/>
                </a:solidFill>
              </a:rPr>
              <a:t>Er der en udbetalingsparagraf? </a:t>
            </a:r>
          </a:p>
          <a:p>
            <a:r>
              <a:rPr lang="da-DK" sz="2400" dirty="0">
                <a:solidFill>
                  <a:schemeClr val="bg1"/>
                </a:solidFill>
              </a:rPr>
              <a:t>Er der både en udbetalingsparagraf og en tilbagebetalingsparagraf eller kun en tilbagebetalingsparagraf?</a:t>
            </a:r>
          </a:p>
          <a:p>
            <a:pPr algn="l"/>
            <a:endParaRPr lang="da-DK" sz="1800" b="0" i="0" u="none" strike="noStrike" baseline="0" dirty="0">
              <a:solidFill>
                <a:srgbClr val="000000"/>
              </a:solidFill>
            </a:endParaRPr>
          </a:p>
          <a:p>
            <a:r>
              <a:rPr lang="da-DK" sz="2400" b="0" i="0" u="none" strike="noStrike" baseline="0" dirty="0">
                <a:solidFill>
                  <a:schemeClr val="bg1"/>
                </a:solidFill>
              </a:rPr>
              <a:t>Civilretslige krav har kun en udbetalingsparagraf. Eksempelvis opkrævning af husleje. </a:t>
            </a:r>
          </a:p>
          <a:p>
            <a:endParaRPr lang="da-DK" sz="2000" dirty="0">
              <a:solidFill>
                <a:schemeClr val="bg1"/>
              </a:solidFill>
            </a:endParaRPr>
          </a:p>
          <a:p>
            <a:r>
              <a:rPr lang="da-DK" sz="2400" b="0" i="0" u="none" strike="noStrike" baseline="0" dirty="0">
                <a:solidFill>
                  <a:schemeClr val="bg1"/>
                </a:solidFill>
              </a:rPr>
              <a:t>Offentretlige krav har både en udbetalings- og tilbagebetalingsparagraf eller </a:t>
            </a:r>
            <a:r>
              <a:rPr lang="da-DK" sz="2400" dirty="0">
                <a:solidFill>
                  <a:schemeClr val="bg1"/>
                </a:solidFill>
              </a:rPr>
              <a:t>kun </a:t>
            </a:r>
            <a:r>
              <a:rPr lang="da-DK" sz="2400" b="0" i="0" u="none" strike="noStrike" baseline="0" dirty="0">
                <a:solidFill>
                  <a:schemeClr val="bg1"/>
                </a:solidFill>
              </a:rPr>
              <a:t>en tilbagebetalingsparagraf. Eksempelvis botilbud efter servicelovens § 108. Udbetalingsparagraffen er servicelovens § 108, mens det af servicelovens § 163, stk. 2 fremgår at beboeren skal betale for ophold i boformer </a:t>
            </a:r>
          </a:p>
          <a:p>
            <a:endParaRPr lang="da-DK" sz="2000" b="0" i="0" u="none" strike="noStrike" baseline="0" dirty="0">
              <a:solidFill>
                <a:schemeClr val="bg1"/>
              </a:solidFill>
            </a:endParaRPr>
          </a:p>
          <a:p>
            <a:endParaRPr lang="da-DK" dirty="0">
              <a:solidFill>
                <a:schemeClr val="bg1"/>
              </a:solidFill>
            </a:endParaRPr>
          </a:p>
          <a:p>
            <a:endParaRPr lang="da-DK" sz="3200" dirty="0">
              <a:solidFill>
                <a:schemeClr val="bg1"/>
              </a:solidFill>
            </a:endParaRPr>
          </a:p>
          <a:p>
            <a:endParaRPr lang="da-DK" dirty="0"/>
          </a:p>
        </p:txBody>
      </p:sp>
    </p:spTree>
    <p:extLst>
      <p:ext uri="{BB962C8B-B14F-4D97-AF65-F5344CB8AC3E}">
        <p14:creationId xmlns:p14="http://schemas.microsoft.com/office/powerpoint/2010/main" val="726566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Endnu en hjælperegel - §§’er</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buNone/>
            </a:pPr>
            <a:r>
              <a:rPr lang="da-DK" b="0" i="0" u="none" strike="noStrike" baseline="0" dirty="0">
                <a:solidFill>
                  <a:schemeClr val="bg1"/>
                </a:solidFill>
                <a:latin typeface="Calibri" panose="020F0502020204030204" pitchFamily="34" charset="0"/>
              </a:rPr>
              <a:t>Offentretlige krav har nogen gange kun en tilbagebetalingsparagraf. </a:t>
            </a:r>
          </a:p>
          <a:p>
            <a:pPr marL="0" indent="0">
              <a:buNone/>
            </a:pPr>
            <a:r>
              <a:rPr lang="da-DK" b="0" i="0" u="none" strike="noStrike" baseline="0" dirty="0">
                <a:solidFill>
                  <a:schemeClr val="bg1"/>
                </a:solidFill>
                <a:latin typeface="Calibri" panose="020F0502020204030204" pitchFamily="34" charset="0"/>
              </a:rPr>
              <a:t>Det er når kommunen varetager en lovhjemlet myndighedsopgave, men uden en ydelses finder sted. </a:t>
            </a:r>
          </a:p>
          <a:p>
            <a:pPr marL="0" indent="0">
              <a:buNone/>
            </a:pPr>
            <a:endParaRPr lang="da-DK" b="0" i="0" u="none" strike="noStrike" baseline="0" dirty="0">
              <a:solidFill>
                <a:schemeClr val="bg1"/>
              </a:solidFill>
              <a:latin typeface="Calibri" panose="020F0502020204030204" pitchFamily="34" charset="0"/>
            </a:endParaRPr>
          </a:p>
          <a:p>
            <a:pPr marL="0" indent="0">
              <a:buNone/>
            </a:pPr>
            <a:r>
              <a:rPr lang="da-DK" b="0" i="0" u="none" strike="noStrike" baseline="0" dirty="0">
                <a:solidFill>
                  <a:schemeClr val="bg1"/>
                </a:solidFill>
                <a:latin typeface="Calibri" panose="020F0502020204030204" pitchFamily="34" charset="0"/>
              </a:rPr>
              <a:t>Eksempelvis miljøgebyrer. </a:t>
            </a:r>
          </a:p>
          <a:p>
            <a:pPr marL="0" indent="0">
              <a:buNone/>
            </a:pPr>
            <a:r>
              <a:rPr lang="da-DK" b="0" i="0" u="none" strike="noStrike" baseline="0" dirty="0">
                <a:solidFill>
                  <a:schemeClr val="bg1"/>
                </a:solidFill>
                <a:latin typeface="Calibri" panose="020F0502020204030204" pitchFamily="34" charset="0"/>
              </a:rPr>
              <a:t>Der er ingen ydelse, men det fremgår af miljøbeskyttelseslovens at kommunen skal føre miljøtilsyn, og af brugerbetalingsbekendtgørelsen §§ 3-4 at kommunen opkræver brugerbetaling. </a:t>
            </a:r>
          </a:p>
          <a:p>
            <a:endParaRPr lang="da-DK" b="0" i="0" u="none" strike="noStrike" baseline="0" dirty="0">
              <a:solidFill>
                <a:schemeClr val="bg1"/>
              </a:solidFill>
            </a:endParaRPr>
          </a:p>
          <a:p>
            <a:endParaRPr lang="da-DK" dirty="0">
              <a:solidFill>
                <a:schemeClr val="bg1"/>
              </a:solidFill>
            </a:endParaRPr>
          </a:p>
          <a:p>
            <a:endParaRPr lang="da-DK" sz="3200" dirty="0">
              <a:solidFill>
                <a:schemeClr val="bg1"/>
              </a:solidFill>
            </a:endParaRPr>
          </a:p>
          <a:p>
            <a:endParaRPr lang="da-DK" dirty="0"/>
          </a:p>
        </p:txBody>
      </p:sp>
    </p:spTree>
    <p:extLst>
      <p:ext uri="{BB962C8B-B14F-4D97-AF65-F5344CB8AC3E}">
        <p14:creationId xmlns:p14="http://schemas.microsoft.com/office/powerpoint/2010/main" val="3544440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19" y="0"/>
            <a:ext cx="12191981" cy="6806681"/>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71804" y="429208"/>
            <a:ext cx="11084766" cy="1045029"/>
          </a:xfrm>
          <a:prstGeom prst="rect">
            <a:avLst/>
          </a:prstGeom>
        </p:spPr>
        <p:txBody>
          <a:bodyPr vert="horz" lIns="91440" tIns="45720" rIns="91440" bIns="45720" rtlCol="0" anchor="ctr">
            <a:normAutofit fontScale="77500" lnSpcReduction="20000"/>
          </a:bodyPr>
          <a:lstStyle/>
          <a:p>
            <a:pPr>
              <a:lnSpc>
                <a:spcPct val="90000"/>
              </a:lnSpc>
              <a:spcBef>
                <a:spcPct val="0"/>
              </a:spcBef>
              <a:spcAft>
                <a:spcPts val="600"/>
              </a:spcAft>
            </a:pPr>
            <a:endParaRPr lang="da-DK" sz="3600" b="1" spc="-60" dirty="0">
              <a:solidFill>
                <a:srgbClr val="FFFFFF"/>
              </a:solidFill>
              <a:latin typeface="+mj-lt"/>
              <a:ea typeface="+mj-ea"/>
              <a:cs typeface="+mj-cs"/>
            </a:endParaRPr>
          </a:p>
          <a:p>
            <a:pPr>
              <a:lnSpc>
                <a:spcPct val="90000"/>
              </a:lnSpc>
              <a:spcBef>
                <a:spcPct val="0"/>
              </a:spcBef>
              <a:spcAft>
                <a:spcPts val="600"/>
              </a:spcAft>
            </a:pPr>
            <a:r>
              <a:rPr lang="da-DK" sz="3600" b="1" spc="-60" dirty="0">
                <a:solidFill>
                  <a:srgbClr val="FFFFFF"/>
                </a:solidFill>
                <a:latin typeface="+mj-lt"/>
                <a:ea typeface="+mj-ea"/>
                <a:cs typeface="+mj-cs"/>
              </a:rPr>
              <a:t>Hvad betyder det for dig når du skal lave en regning</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6" name="Pladsholder til tekst 5">
            <a:extLst>
              <a:ext uri="{FF2B5EF4-FFF2-40B4-BE49-F238E27FC236}">
                <a16:creationId xmlns:a16="http://schemas.microsoft.com/office/drawing/2014/main" id="{E949C121-8CF9-43EB-8CFC-99ED212A30AC}"/>
              </a:ext>
            </a:extLst>
          </p:cNvPr>
          <p:cNvSpPr>
            <a:spLocks noGrp="1"/>
          </p:cNvSpPr>
          <p:nvPr>
            <p:ph type="body" sz="half" idx="4294967295"/>
          </p:nvPr>
        </p:nvSpPr>
        <p:spPr>
          <a:xfrm>
            <a:off x="671804" y="1474237"/>
            <a:ext cx="10506269" cy="3993372"/>
          </a:xfrm>
        </p:spPr>
        <p:txBody>
          <a:bodyPr vert="horz" lIns="91440" tIns="45720" rIns="91440" bIns="45720" rtlCol="0" anchor="t">
            <a:normAutofit/>
          </a:bodyPr>
          <a:lstStyle/>
          <a:p>
            <a:pPr marL="285750" indent="-182880">
              <a:lnSpc>
                <a:spcPct val="90000"/>
              </a:lnSpc>
              <a:buFont typeface="Wingdings 2" pitchFamily="18" charset="2"/>
              <a:buChar char=""/>
            </a:pPr>
            <a:r>
              <a:rPr lang="en-US" dirty="0"/>
              <a:t>Din indberetning </a:t>
            </a:r>
            <a:r>
              <a:rPr lang="en-US" dirty="0" err="1"/>
              <a:t>af</a:t>
            </a:r>
            <a:r>
              <a:rPr lang="en-US" dirty="0"/>
              <a:t> </a:t>
            </a:r>
            <a:r>
              <a:rPr lang="en-US" dirty="0" err="1"/>
              <a:t>fordringer</a:t>
            </a:r>
            <a:r>
              <a:rPr lang="en-US" dirty="0"/>
              <a:t> </a:t>
            </a:r>
            <a:r>
              <a:rPr lang="en-US" dirty="0" err="1"/>
              <a:t>i</a:t>
            </a:r>
            <a:r>
              <a:rPr lang="en-US" dirty="0"/>
              <a:t> Salgsstyring skal fremover </a:t>
            </a:r>
            <a:r>
              <a:rPr lang="en-US" b="1" dirty="0"/>
              <a:t>indeholde flere </a:t>
            </a:r>
            <a:r>
              <a:rPr lang="en-US" b="1" dirty="0" err="1"/>
              <a:t>oplysninger</a:t>
            </a:r>
            <a:r>
              <a:rPr lang="en-US" b="1" dirty="0"/>
              <a:t>.</a:t>
            </a:r>
          </a:p>
          <a:p>
            <a:pPr marL="285750" indent="-182880">
              <a:lnSpc>
                <a:spcPct val="90000"/>
              </a:lnSpc>
              <a:buFont typeface="Wingdings 2" pitchFamily="18" charset="2"/>
              <a:buChar char=""/>
            </a:pPr>
            <a:endParaRPr lang="en-US" b="1" dirty="0"/>
          </a:p>
          <a:p>
            <a:pPr marL="285750" indent="-182880">
              <a:lnSpc>
                <a:spcPct val="90000"/>
              </a:lnSpc>
              <a:buFont typeface="Wingdings 2" pitchFamily="18" charset="2"/>
              <a:buChar char=""/>
            </a:pPr>
            <a:r>
              <a:rPr lang="en-US" dirty="0"/>
              <a:t>Der er </a:t>
            </a:r>
            <a:r>
              <a:rPr lang="en-US" b="1" dirty="0"/>
              <a:t>flere felter</a:t>
            </a:r>
            <a:r>
              <a:rPr lang="en-US" dirty="0"/>
              <a:t>, der fremover skal udfyldes. </a:t>
            </a:r>
          </a:p>
          <a:p>
            <a:pPr marL="102870" indent="0">
              <a:lnSpc>
                <a:spcPct val="90000"/>
              </a:lnSpc>
              <a:buNone/>
            </a:pPr>
            <a:endParaRPr lang="en-US" dirty="0"/>
          </a:p>
          <a:p>
            <a:pPr marL="285750" indent="-182880">
              <a:lnSpc>
                <a:spcPct val="90000"/>
              </a:lnSpc>
              <a:buFont typeface="Wingdings 2" pitchFamily="18" charset="2"/>
              <a:buChar char=""/>
            </a:pPr>
            <a:r>
              <a:rPr lang="en-US" dirty="0" err="1"/>
              <a:t>Udfyldes</a:t>
            </a:r>
            <a:r>
              <a:rPr lang="en-US" dirty="0"/>
              <a:t> felterne ikke korrekt, vil du ikke kunne danne din faktura. Eller den </a:t>
            </a:r>
            <a:r>
              <a:rPr lang="en-US" dirty="0" err="1"/>
              <a:t>vil</a:t>
            </a:r>
            <a:r>
              <a:rPr lang="en-US" dirty="0"/>
              <a:t> </a:t>
            </a:r>
            <a:r>
              <a:rPr lang="en-US" dirty="0" err="1"/>
              <a:t>senere</a:t>
            </a:r>
            <a:r>
              <a:rPr lang="en-US" dirty="0"/>
              <a:t> </a:t>
            </a:r>
            <a:r>
              <a:rPr lang="en-US" dirty="0" err="1"/>
              <a:t>blive</a:t>
            </a:r>
            <a:r>
              <a:rPr lang="en-US" dirty="0"/>
              <a:t> </a:t>
            </a:r>
            <a:r>
              <a:rPr lang="en-US" dirty="0" err="1"/>
              <a:t>fanget</a:t>
            </a:r>
            <a:r>
              <a:rPr lang="en-US" dirty="0"/>
              <a:t> </a:t>
            </a:r>
            <a:r>
              <a:rPr lang="en-US" dirty="0" err="1"/>
              <a:t>i</a:t>
            </a:r>
            <a:r>
              <a:rPr lang="en-US" dirty="0"/>
              <a:t> “</a:t>
            </a:r>
            <a:r>
              <a:rPr lang="en-US" dirty="0" err="1"/>
              <a:t>filteret</a:t>
            </a:r>
            <a:r>
              <a:rPr lang="en-US" dirty="0"/>
              <a:t>”.</a:t>
            </a:r>
          </a:p>
          <a:p>
            <a:pPr marL="102870" indent="0">
              <a:lnSpc>
                <a:spcPct val="90000"/>
              </a:lnSpc>
              <a:buNone/>
            </a:pPr>
            <a:endParaRPr lang="en-US" dirty="0"/>
          </a:p>
        </p:txBody>
      </p:sp>
    </p:spTree>
    <p:extLst>
      <p:ext uri="{BB962C8B-B14F-4D97-AF65-F5344CB8AC3E}">
        <p14:creationId xmlns:p14="http://schemas.microsoft.com/office/powerpoint/2010/main" val="398687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F04276A-9632-45F3-9FEA-B7C83EB6AE67}"/>
              </a:ext>
            </a:extLst>
          </p:cNvPr>
          <p:cNvSpPr/>
          <p:nvPr/>
        </p:nvSpPr>
        <p:spPr>
          <a:xfrm>
            <a:off x="1172" y="96077"/>
            <a:ext cx="5445369"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2AE21336-9729-4F44-9D86-076A7F4CBC1E}"/>
              </a:ext>
            </a:extLst>
          </p:cNvPr>
          <p:cNvSpPr/>
          <p:nvPr/>
        </p:nvSpPr>
        <p:spPr>
          <a:xfrm>
            <a:off x="341434" y="703286"/>
            <a:ext cx="11134286" cy="738664"/>
          </a:xfrm>
          <a:prstGeom prst="rect">
            <a:avLst/>
          </a:prstGeom>
        </p:spPr>
        <p:txBody>
          <a:bodyPr wrap="square">
            <a:spAutoFit/>
          </a:bodyPr>
          <a:lstStyle/>
          <a:p>
            <a:pPr>
              <a:spcAft>
                <a:spcPts val="0"/>
              </a:spcAft>
            </a:pPr>
            <a:r>
              <a:rPr lang="en-US" sz="2400" b="1" dirty="0" err="1">
                <a:latin typeface="+mj-lt"/>
              </a:rPr>
              <a:t>Hvad</a:t>
            </a:r>
            <a:r>
              <a:rPr lang="en-US" sz="2400" b="1" dirty="0">
                <a:latin typeface="+mj-lt"/>
              </a:rPr>
              <a:t> </a:t>
            </a:r>
            <a:r>
              <a:rPr lang="en-US" sz="2400" b="1" dirty="0" err="1">
                <a:latin typeface="+mj-lt"/>
              </a:rPr>
              <a:t>betyder</a:t>
            </a:r>
            <a:r>
              <a:rPr lang="en-US" sz="2400" b="1" dirty="0">
                <a:latin typeface="+mj-lt"/>
              </a:rPr>
              <a:t> det for dig?</a:t>
            </a:r>
          </a:p>
          <a:p>
            <a:pPr>
              <a:spcAft>
                <a:spcPts val="0"/>
              </a:spcAft>
            </a:pPr>
            <a:r>
              <a:rPr lang="en-US" b="1" dirty="0" err="1">
                <a:latin typeface="+mj-lt"/>
              </a:rPr>
              <a:t>Når</a:t>
            </a:r>
            <a:r>
              <a:rPr lang="en-US" b="1" dirty="0">
                <a:latin typeface="+mj-lt"/>
              </a:rPr>
              <a:t> man opretter </a:t>
            </a:r>
            <a:r>
              <a:rPr lang="en-US" b="1" dirty="0" err="1">
                <a:latin typeface="+mj-lt"/>
              </a:rPr>
              <a:t>en</a:t>
            </a:r>
            <a:r>
              <a:rPr lang="en-US" b="1" dirty="0">
                <a:latin typeface="+mj-lt"/>
              </a:rPr>
              <a:t> </a:t>
            </a:r>
            <a:r>
              <a:rPr lang="en-US" b="1" dirty="0" err="1">
                <a:latin typeface="+mj-lt"/>
              </a:rPr>
              <a:t>salgsordre</a:t>
            </a:r>
            <a:r>
              <a:rPr lang="en-US" b="1" dirty="0">
                <a:latin typeface="+mj-lt"/>
              </a:rPr>
              <a:t>, </a:t>
            </a:r>
            <a:r>
              <a:rPr lang="en-US" b="1" dirty="0" err="1">
                <a:latin typeface="+mj-lt"/>
              </a:rPr>
              <a:t>så</a:t>
            </a:r>
            <a:r>
              <a:rPr lang="en-US" b="1" dirty="0">
                <a:latin typeface="+mj-lt"/>
              </a:rPr>
              <a:t> </a:t>
            </a:r>
            <a:r>
              <a:rPr lang="en-US" b="1" dirty="0" err="1">
                <a:latin typeface="+mj-lt"/>
              </a:rPr>
              <a:t>skal</a:t>
            </a:r>
            <a:r>
              <a:rPr lang="en-US" b="1" dirty="0">
                <a:latin typeface="+mj-lt"/>
              </a:rPr>
              <a:t> man </a:t>
            </a:r>
            <a:r>
              <a:rPr lang="en-US" b="1" dirty="0" err="1">
                <a:latin typeface="+mj-lt"/>
              </a:rPr>
              <a:t>forholde</a:t>
            </a:r>
            <a:r>
              <a:rPr lang="en-US" b="1" dirty="0">
                <a:latin typeface="+mj-lt"/>
              </a:rPr>
              <a:t> sig </a:t>
            </a:r>
            <a:r>
              <a:rPr lang="en-US" b="1" dirty="0" err="1">
                <a:latin typeface="+mj-lt"/>
              </a:rPr>
              <a:t>til</a:t>
            </a:r>
            <a:r>
              <a:rPr lang="en-US" b="1" dirty="0">
                <a:latin typeface="+mj-lt"/>
              </a:rPr>
              <a:t> </a:t>
            </a:r>
            <a:r>
              <a:rPr lang="en-US" b="1" dirty="0" err="1">
                <a:latin typeface="+mj-lt"/>
              </a:rPr>
              <a:t>disse</a:t>
            </a:r>
            <a:r>
              <a:rPr lang="en-US" b="1" dirty="0">
                <a:latin typeface="+mj-lt"/>
              </a:rPr>
              <a:t> stamdata:</a:t>
            </a:r>
            <a:endParaRPr lang="da-DK" sz="2800" b="1" dirty="0">
              <a:solidFill>
                <a:srgbClr val="000000"/>
              </a:solidFill>
              <a:effectLst/>
              <a:latin typeface="+mj-lt"/>
              <a:ea typeface="Calibri" panose="020F0502020204030204" pitchFamily="34" charset="0"/>
              <a:cs typeface="Verdana" panose="020B0604030504040204" pitchFamily="34" charset="0"/>
            </a:endParaRPr>
          </a:p>
        </p:txBody>
      </p:sp>
      <p:sp>
        <p:nvSpPr>
          <p:cNvPr id="14" name="Ligebenet trekant 13">
            <a:extLst>
              <a:ext uri="{FF2B5EF4-FFF2-40B4-BE49-F238E27FC236}">
                <a16:creationId xmlns:a16="http://schemas.microsoft.com/office/drawing/2014/main" id="{5CDC85A3-FF69-486F-9925-14229C1FCDCA}"/>
              </a:ext>
            </a:extLst>
          </p:cNvPr>
          <p:cNvSpPr/>
          <p:nvPr/>
        </p:nvSpPr>
        <p:spPr>
          <a:xfrm rot="5400000">
            <a:off x="424960" y="1784840"/>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Ligebenet trekant 14">
            <a:extLst>
              <a:ext uri="{FF2B5EF4-FFF2-40B4-BE49-F238E27FC236}">
                <a16:creationId xmlns:a16="http://schemas.microsoft.com/office/drawing/2014/main" id="{3230345A-83A5-4AB6-942F-5E13BE35E1BD}"/>
              </a:ext>
            </a:extLst>
          </p:cNvPr>
          <p:cNvSpPr/>
          <p:nvPr/>
        </p:nvSpPr>
        <p:spPr>
          <a:xfrm rot="5400000">
            <a:off x="424953" y="2466237"/>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Ligebenet trekant 15">
            <a:extLst>
              <a:ext uri="{FF2B5EF4-FFF2-40B4-BE49-F238E27FC236}">
                <a16:creationId xmlns:a16="http://schemas.microsoft.com/office/drawing/2014/main" id="{5CB3BCE0-8561-4661-B891-E783E5A2B3E3}"/>
              </a:ext>
            </a:extLst>
          </p:cNvPr>
          <p:cNvSpPr/>
          <p:nvPr/>
        </p:nvSpPr>
        <p:spPr>
          <a:xfrm rot="5400000">
            <a:off x="424954" y="3222377"/>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Ligebenet trekant 16">
            <a:extLst>
              <a:ext uri="{FF2B5EF4-FFF2-40B4-BE49-F238E27FC236}">
                <a16:creationId xmlns:a16="http://schemas.microsoft.com/office/drawing/2014/main" id="{CC0F41C5-49A0-4EE3-B783-8261DF9D1A6A}"/>
              </a:ext>
            </a:extLst>
          </p:cNvPr>
          <p:cNvSpPr/>
          <p:nvPr/>
        </p:nvSpPr>
        <p:spPr>
          <a:xfrm rot="5400000">
            <a:off x="424955" y="3971924"/>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Ligebenet trekant 17">
            <a:extLst>
              <a:ext uri="{FF2B5EF4-FFF2-40B4-BE49-F238E27FC236}">
                <a16:creationId xmlns:a16="http://schemas.microsoft.com/office/drawing/2014/main" id="{22D8EFD5-BA6D-4F9A-A379-00E9CEF5DF14}"/>
              </a:ext>
            </a:extLst>
          </p:cNvPr>
          <p:cNvSpPr/>
          <p:nvPr/>
        </p:nvSpPr>
        <p:spPr>
          <a:xfrm rot="5400000">
            <a:off x="424955" y="4633524"/>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Ligebenet trekant 18">
            <a:extLst>
              <a:ext uri="{FF2B5EF4-FFF2-40B4-BE49-F238E27FC236}">
                <a16:creationId xmlns:a16="http://schemas.microsoft.com/office/drawing/2014/main" id="{3280ED5F-BCD8-4C0E-A0C3-CE6CAE0FA826}"/>
              </a:ext>
            </a:extLst>
          </p:cNvPr>
          <p:cNvSpPr/>
          <p:nvPr/>
        </p:nvSpPr>
        <p:spPr>
          <a:xfrm rot="5400000">
            <a:off x="424956" y="5358895"/>
            <a:ext cx="386862" cy="26376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a:extLst>
              <a:ext uri="{FF2B5EF4-FFF2-40B4-BE49-F238E27FC236}">
                <a16:creationId xmlns:a16="http://schemas.microsoft.com/office/drawing/2014/main" id="{ED99B83A-93BF-4D2E-870E-D1AEC2AC2B0E}"/>
              </a:ext>
            </a:extLst>
          </p:cNvPr>
          <p:cNvSpPr/>
          <p:nvPr/>
        </p:nvSpPr>
        <p:spPr>
          <a:xfrm>
            <a:off x="937650" y="1745908"/>
            <a:ext cx="1623842" cy="341632"/>
          </a:xfrm>
          <a:prstGeom prst="rect">
            <a:avLst/>
          </a:prstGeom>
        </p:spPr>
        <p:txBody>
          <a:bodyPr wrap="none">
            <a:spAutoFit/>
          </a:bodyPr>
          <a:lstStyle/>
          <a:p>
            <a:pPr marL="102870">
              <a:lnSpc>
                <a:spcPct val="90000"/>
              </a:lnSpc>
            </a:pPr>
            <a:r>
              <a:rPr lang="en-US" dirty="0"/>
              <a:t>Fordringstype</a:t>
            </a:r>
          </a:p>
        </p:txBody>
      </p:sp>
      <p:sp>
        <p:nvSpPr>
          <p:cNvPr id="21" name="Rektangel 20">
            <a:extLst>
              <a:ext uri="{FF2B5EF4-FFF2-40B4-BE49-F238E27FC236}">
                <a16:creationId xmlns:a16="http://schemas.microsoft.com/office/drawing/2014/main" id="{4517418F-F6F4-4514-94D3-B5157497E766}"/>
              </a:ext>
            </a:extLst>
          </p:cNvPr>
          <p:cNvSpPr/>
          <p:nvPr/>
        </p:nvSpPr>
        <p:spPr>
          <a:xfrm>
            <a:off x="937650" y="2427305"/>
            <a:ext cx="1612621" cy="341632"/>
          </a:xfrm>
          <a:prstGeom prst="rect">
            <a:avLst/>
          </a:prstGeom>
        </p:spPr>
        <p:txBody>
          <a:bodyPr wrap="none">
            <a:spAutoFit/>
          </a:bodyPr>
          <a:lstStyle/>
          <a:p>
            <a:pPr marL="102870">
              <a:lnSpc>
                <a:spcPct val="90000"/>
              </a:lnSpc>
            </a:pPr>
            <a:r>
              <a:rPr lang="en-US" dirty="0"/>
              <a:t>Stiftelsesdato</a:t>
            </a:r>
          </a:p>
        </p:txBody>
      </p:sp>
      <p:sp>
        <p:nvSpPr>
          <p:cNvPr id="22" name="Rektangel 21">
            <a:extLst>
              <a:ext uri="{FF2B5EF4-FFF2-40B4-BE49-F238E27FC236}">
                <a16:creationId xmlns:a16="http://schemas.microsoft.com/office/drawing/2014/main" id="{118FC89E-5F1C-4CF0-A20E-BE09E21B3809}"/>
              </a:ext>
            </a:extLst>
          </p:cNvPr>
          <p:cNvSpPr/>
          <p:nvPr/>
        </p:nvSpPr>
        <p:spPr>
          <a:xfrm>
            <a:off x="937650" y="3183445"/>
            <a:ext cx="2627899" cy="341632"/>
          </a:xfrm>
          <a:prstGeom prst="rect">
            <a:avLst/>
          </a:prstGeom>
        </p:spPr>
        <p:txBody>
          <a:bodyPr wrap="none">
            <a:spAutoFit/>
          </a:bodyPr>
          <a:lstStyle/>
          <a:p>
            <a:pPr marL="102870">
              <a:lnSpc>
                <a:spcPct val="90000"/>
              </a:lnSpc>
            </a:pPr>
            <a:r>
              <a:rPr lang="en-US" dirty="0"/>
              <a:t>Periode fra og Periode til</a:t>
            </a:r>
          </a:p>
        </p:txBody>
      </p:sp>
      <p:sp>
        <p:nvSpPr>
          <p:cNvPr id="23" name="Rektangel 22">
            <a:extLst>
              <a:ext uri="{FF2B5EF4-FFF2-40B4-BE49-F238E27FC236}">
                <a16:creationId xmlns:a16="http://schemas.microsoft.com/office/drawing/2014/main" id="{6C1EEEC2-9B4A-4D45-8B40-E91CABF4C93A}"/>
              </a:ext>
            </a:extLst>
          </p:cNvPr>
          <p:cNvSpPr/>
          <p:nvPr/>
        </p:nvSpPr>
        <p:spPr>
          <a:xfrm>
            <a:off x="937650" y="3932992"/>
            <a:ext cx="1503617" cy="341632"/>
          </a:xfrm>
          <a:prstGeom prst="rect">
            <a:avLst/>
          </a:prstGeom>
        </p:spPr>
        <p:txBody>
          <a:bodyPr wrap="none">
            <a:spAutoFit/>
          </a:bodyPr>
          <a:lstStyle/>
          <a:p>
            <a:pPr marL="102870">
              <a:lnSpc>
                <a:spcPct val="90000"/>
              </a:lnSpc>
            </a:pPr>
            <a:r>
              <a:rPr lang="en-US" dirty="0"/>
              <a:t>Forfaldsdato</a:t>
            </a:r>
          </a:p>
        </p:txBody>
      </p:sp>
      <p:sp>
        <p:nvSpPr>
          <p:cNvPr id="24" name="Rektangel 23">
            <a:extLst>
              <a:ext uri="{FF2B5EF4-FFF2-40B4-BE49-F238E27FC236}">
                <a16:creationId xmlns:a16="http://schemas.microsoft.com/office/drawing/2014/main" id="{24A44716-AEBB-4C8D-AA12-EE111CFE2757}"/>
              </a:ext>
            </a:extLst>
          </p:cNvPr>
          <p:cNvSpPr/>
          <p:nvPr/>
        </p:nvSpPr>
        <p:spPr>
          <a:xfrm>
            <a:off x="931361" y="4594592"/>
            <a:ext cx="1444306" cy="341632"/>
          </a:xfrm>
          <a:prstGeom prst="rect">
            <a:avLst/>
          </a:prstGeom>
        </p:spPr>
        <p:txBody>
          <a:bodyPr wrap="none">
            <a:spAutoFit/>
          </a:bodyPr>
          <a:lstStyle/>
          <a:p>
            <a:pPr marL="102870">
              <a:lnSpc>
                <a:spcPct val="90000"/>
              </a:lnSpc>
            </a:pPr>
            <a:r>
              <a:rPr lang="en-US" dirty="0"/>
              <a:t>Henstand</a:t>
            </a:r>
            <a:r>
              <a:rPr lang="en-US" dirty="0">
                <a:solidFill>
                  <a:schemeClr val="tx1">
                    <a:lumMod val="65000"/>
                    <a:lumOff val="35000"/>
                  </a:schemeClr>
                </a:solidFill>
              </a:rPr>
              <a:t> </a:t>
            </a:r>
            <a:r>
              <a:rPr lang="en-US" dirty="0"/>
              <a:t>til</a:t>
            </a:r>
          </a:p>
        </p:txBody>
      </p:sp>
      <p:sp>
        <p:nvSpPr>
          <p:cNvPr id="25" name="Rektangel 24">
            <a:extLst>
              <a:ext uri="{FF2B5EF4-FFF2-40B4-BE49-F238E27FC236}">
                <a16:creationId xmlns:a16="http://schemas.microsoft.com/office/drawing/2014/main" id="{A2ADE0B1-7026-4537-95BF-FA592CF5CD8D}"/>
              </a:ext>
            </a:extLst>
          </p:cNvPr>
          <p:cNvSpPr/>
          <p:nvPr/>
        </p:nvSpPr>
        <p:spPr>
          <a:xfrm>
            <a:off x="931361" y="5319963"/>
            <a:ext cx="3929888" cy="341632"/>
          </a:xfrm>
          <a:prstGeom prst="rect">
            <a:avLst/>
          </a:prstGeom>
        </p:spPr>
        <p:txBody>
          <a:bodyPr wrap="square">
            <a:spAutoFit/>
          </a:bodyPr>
          <a:lstStyle/>
          <a:p>
            <a:pPr marL="102870">
              <a:lnSpc>
                <a:spcPct val="90000"/>
              </a:lnSpc>
            </a:pPr>
            <a:r>
              <a:rPr lang="en-US" dirty="0"/>
              <a:t>Beskrivelse/Inddrivelsestekst</a:t>
            </a:r>
            <a:endParaRPr lang="en-US" sz="1600" dirty="0"/>
          </a:p>
        </p:txBody>
      </p:sp>
      <p:pic>
        <p:nvPicPr>
          <p:cNvPr id="26" name="Grafik 25" descr="Tjekliste mod venstre">
            <a:extLst>
              <a:ext uri="{FF2B5EF4-FFF2-40B4-BE49-F238E27FC236}">
                <a16:creationId xmlns:a16="http://schemas.microsoft.com/office/drawing/2014/main" id="{2E8BCAFD-84E2-4AA0-B36C-6B27413740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6613" y="1465118"/>
            <a:ext cx="3778286" cy="3778286"/>
          </a:xfrm>
          <a:prstGeom prst="rect">
            <a:avLst/>
          </a:prstGeom>
        </p:spPr>
      </p:pic>
    </p:spTree>
    <p:extLst>
      <p:ext uri="{BB962C8B-B14F-4D97-AF65-F5344CB8AC3E}">
        <p14:creationId xmlns:p14="http://schemas.microsoft.com/office/powerpoint/2010/main" val="30673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19456"/>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da-DK" sz="3600" b="1" spc="-60" dirty="0">
                <a:solidFill>
                  <a:srgbClr val="FFFFFF"/>
                </a:solidFill>
                <a:latin typeface="+mj-lt"/>
                <a:ea typeface="+mj-ea"/>
                <a:cs typeface="+mj-cs"/>
              </a:rPr>
              <a:t>Hvad skal vi gennemgå i dag: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575881"/>
            <a:ext cx="11057571" cy="4694289"/>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3200" dirty="0"/>
              <a:t>Intro til PSRM – Gældsstyrelsens inddrivelsesystem </a:t>
            </a:r>
          </a:p>
          <a:p>
            <a:r>
              <a:rPr lang="da-DK" sz="3200" dirty="0"/>
              <a:t>Snak om nogle af de minimums krav der stilles til en faktura når den er til opkrævning og når den er til inddrivelse, herunder intro til SD oversigten </a:t>
            </a:r>
          </a:p>
          <a:p>
            <a:r>
              <a:rPr lang="da-DK" sz="3200" dirty="0"/>
              <a:t>Hvor og hvordan du kan få hjælp </a:t>
            </a:r>
          </a:p>
          <a:p>
            <a:r>
              <a:rPr lang="da-DK" sz="3200" dirty="0"/>
              <a:t>Spørgsmål  </a:t>
            </a:r>
          </a:p>
          <a:p>
            <a:pPr marL="0" indent="0">
              <a:buNone/>
            </a:pPr>
            <a:endParaRPr lang="da-DK" sz="2400" dirty="0"/>
          </a:p>
          <a:p>
            <a:endParaRPr lang="da-DK" sz="1600" dirty="0"/>
          </a:p>
        </p:txBody>
      </p:sp>
    </p:spTree>
    <p:extLst>
      <p:ext uri="{BB962C8B-B14F-4D97-AF65-F5344CB8AC3E}">
        <p14:creationId xmlns:p14="http://schemas.microsoft.com/office/powerpoint/2010/main" val="974842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3083" y="0"/>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289247" y="429209"/>
            <a:ext cx="11467323" cy="721375"/>
          </a:xfrm>
          <a:prstGeom prst="rect">
            <a:avLst/>
          </a:prstGeom>
        </p:spPr>
        <p:txBody>
          <a:bodyPr vert="horz" lIns="91440" tIns="45720" rIns="91440" bIns="45720" rtlCol="0" anchor="ctr">
            <a:normAutofit fontScale="55000" lnSpcReduction="20000"/>
          </a:bodyPr>
          <a:lstStyle/>
          <a:p>
            <a:pPr>
              <a:lnSpc>
                <a:spcPct val="90000"/>
              </a:lnSpc>
              <a:spcBef>
                <a:spcPct val="0"/>
              </a:spcBef>
              <a:spcAft>
                <a:spcPts val="600"/>
              </a:spcAft>
            </a:pPr>
            <a:endParaRPr lang="da-DK" sz="3600" b="1" spc="-60" dirty="0">
              <a:solidFill>
                <a:srgbClr val="FFFFFF"/>
              </a:solidFill>
              <a:latin typeface="+mj-lt"/>
              <a:ea typeface="+mj-ea"/>
              <a:cs typeface="+mj-cs"/>
            </a:endParaRPr>
          </a:p>
          <a:p>
            <a:pPr>
              <a:lnSpc>
                <a:spcPct val="90000"/>
              </a:lnSpc>
              <a:spcBef>
                <a:spcPct val="0"/>
              </a:spcBef>
              <a:spcAft>
                <a:spcPts val="600"/>
              </a:spcAft>
            </a:pPr>
            <a:r>
              <a:rPr lang="da-DK" sz="3600" b="1" spc="-60" dirty="0">
                <a:solidFill>
                  <a:srgbClr val="FFFFFF"/>
                </a:solidFill>
                <a:latin typeface="+mj-lt"/>
                <a:ea typeface="+mj-ea"/>
                <a:cs typeface="+mj-cs"/>
              </a:rPr>
              <a:t>Definitioner på STAMDATA – husk at </a:t>
            </a:r>
            <a:r>
              <a:rPr lang="da-DK" sz="3600" b="1" spc="-60" dirty="0" err="1">
                <a:solidFill>
                  <a:srgbClr val="FFFFFF"/>
                </a:solidFill>
                <a:latin typeface="+mj-lt"/>
                <a:ea typeface="+mj-ea"/>
                <a:cs typeface="+mj-cs"/>
              </a:rPr>
              <a:t>checke</a:t>
            </a:r>
            <a:r>
              <a:rPr lang="da-DK" sz="3600" b="1" spc="-60" dirty="0">
                <a:solidFill>
                  <a:srgbClr val="FFFFFF"/>
                </a:solidFill>
                <a:latin typeface="+mj-lt"/>
                <a:ea typeface="+mj-ea"/>
                <a:cs typeface="+mj-cs"/>
              </a:rPr>
              <a:t> på DIT område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6" name="Pladsholder til tekst 5">
            <a:extLst>
              <a:ext uri="{FF2B5EF4-FFF2-40B4-BE49-F238E27FC236}">
                <a16:creationId xmlns:a16="http://schemas.microsoft.com/office/drawing/2014/main" id="{E949C121-8CF9-43EB-8CFC-99ED212A30AC}"/>
              </a:ext>
            </a:extLst>
          </p:cNvPr>
          <p:cNvSpPr>
            <a:spLocks noGrp="1"/>
          </p:cNvSpPr>
          <p:nvPr>
            <p:ph type="body" sz="half" idx="4294967295"/>
          </p:nvPr>
        </p:nvSpPr>
        <p:spPr>
          <a:xfrm>
            <a:off x="1912776" y="3694925"/>
            <a:ext cx="10279224" cy="304016"/>
          </a:xfrm>
        </p:spPr>
        <p:txBody>
          <a:bodyPr vert="horz" lIns="91440" tIns="45720" rIns="91440" bIns="45720" rtlCol="0" anchor="t">
            <a:normAutofit fontScale="62500" lnSpcReduction="20000"/>
          </a:bodyPr>
          <a:lstStyle/>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46070" lvl="6" indent="0">
              <a:buNone/>
            </a:pPr>
            <a:endParaRPr lang="en-US" sz="800" b="1" dirty="0"/>
          </a:p>
          <a:p>
            <a:pPr marL="285750" indent="-182880">
              <a:lnSpc>
                <a:spcPct val="90000"/>
              </a:lnSpc>
              <a:buFont typeface="Wingdings 2" pitchFamily="18" charset="2"/>
              <a:buChar char=""/>
            </a:pPr>
            <a:endParaRPr lang="en-US" dirty="0"/>
          </a:p>
        </p:txBody>
      </p:sp>
      <p:pic>
        <p:nvPicPr>
          <p:cNvPr id="3" name="Billede 2"/>
          <p:cNvPicPr>
            <a:picLocks noChangeAspect="1"/>
          </p:cNvPicPr>
          <p:nvPr/>
        </p:nvPicPr>
        <p:blipFill>
          <a:blip r:embed="rId4"/>
          <a:stretch>
            <a:fillRect/>
          </a:stretch>
        </p:blipFill>
        <p:spPr>
          <a:xfrm>
            <a:off x="401215" y="1159916"/>
            <a:ext cx="11467323" cy="2593909"/>
          </a:xfrm>
          <a:prstGeom prst="rect">
            <a:avLst/>
          </a:prstGeom>
        </p:spPr>
      </p:pic>
      <p:sp>
        <p:nvSpPr>
          <p:cNvPr id="4" name="Tekstfelt 3"/>
          <p:cNvSpPr txBox="1"/>
          <p:nvPr/>
        </p:nvSpPr>
        <p:spPr>
          <a:xfrm>
            <a:off x="401215" y="3770268"/>
            <a:ext cx="2127382" cy="369332"/>
          </a:xfrm>
          <a:prstGeom prst="rect">
            <a:avLst/>
          </a:prstGeom>
          <a:noFill/>
        </p:spPr>
        <p:txBody>
          <a:bodyPr wrap="square" rtlCol="0">
            <a:spAutoFit/>
          </a:bodyPr>
          <a:lstStyle/>
          <a:p>
            <a:r>
              <a:rPr lang="da-DK" b="1" dirty="0"/>
              <a:t>Stiftelsesdato</a:t>
            </a:r>
            <a:r>
              <a:rPr lang="da-DK" dirty="0"/>
              <a:t> </a:t>
            </a:r>
          </a:p>
        </p:txBody>
      </p:sp>
      <p:sp>
        <p:nvSpPr>
          <p:cNvPr id="8" name="Tekstfelt 7"/>
          <p:cNvSpPr txBox="1"/>
          <p:nvPr/>
        </p:nvSpPr>
        <p:spPr>
          <a:xfrm>
            <a:off x="2827155" y="3775556"/>
            <a:ext cx="2043425" cy="646331"/>
          </a:xfrm>
          <a:prstGeom prst="rect">
            <a:avLst/>
          </a:prstGeom>
          <a:noFill/>
        </p:spPr>
        <p:txBody>
          <a:bodyPr wrap="square" rtlCol="0">
            <a:spAutoFit/>
          </a:bodyPr>
          <a:lstStyle/>
          <a:p>
            <a:r>
              <a:rPr lang="da-DK" b="1" dirty="0"/>
              <a:t>Periode fra og periode til </a:t>
            </a:r>
          </a:p>
        </p:txBody>
      </p:sp>
      <p:sp>
        <p:nvSpPr>
          <p:cNvPr id="9" name="Tekstfelt 8"/>
          <p:cNvSpPr txBox="1"/>
          <p:nvPr/>
        </p:nvSpPr>
        <p:spPr>
          <a:xfrm>
            <a:off x="4982527" y="3775556"/>
            <a:ext cx="2183384" cy="646331"/>
          </a:xfrm>
          <a:prstGeom prst="rect">
            <a:avLst/>
          </a:prstGeom>
          <a:noFill/>
        </p:spPr>
        <p:txBody>
          <a:bodyPr wrap="square" rtlCol="0">
            <a:spAutoFit/>
          </a:bodyPr>
          <a:lstStyle/>
          <a:p>
            <a:r>
              <a:rPr lang="da-DK" b="1" dirty="0"/>
              <a:t>Forfaldsdato og henstand til </a:t>
            </a:r>
          </a:p>
        </p:txBody>
      </p:sp>
      <p:sp>
        <p:nvSpPr>
          <p:cNvPr id="10" name="Tekstfelt 9"/>
          <p:cNvSpPr txBox="1"/>
          <p:nvPr/>
        </p:nvSpPr>
        <p:spPr>
          <a:xfrm>
            <a:off x="7165909" y="3837605"/>
            <a:ext cx="2565900" cy="646331"/>
          </a:xfrm>
          <a:prstGeom prst="rect">
            <a:avLst/>
          </a:prstGeom>
          <a:noFill/>
        </p:spPr>
        <p:txBody>
          <a:bodyPr wrap="square" rtlCol="0">
            <a:spAutoFit/>
          </a:bodyPr>
          <a:lstStyle/>
          <a:p>
            <a:r>
              <a:rPr lang="da-DK" b="1" dirty="0"/>
              <a:t>Beskrivelsesfelt </a:t>
            </a:r>
            <a:r>
              <a:rPr lang="da-DK" dirty="0"/>
              <a:t>(inddrivelsestekst)</a:t>
            </a:r>
          </a:p>
        </p:txBody>
      </p:sp>
      <p:sp>
        <p:nvSpPr>
          <p:cNvPr id="12" name="Tekstfelt 11"/>
          <p:cNvSpPr txBox="1"/>
          <p:nvPr/>
        </p:nvSpPr>
        <p:spPr>
          <a:xfrm>
            <a:off x="9601181" y="3828272"/>
            <a:ext cx="2024761" cy="369332"/>
          </a:xfrm>
          <a:prstGeom prst="rect">
            <a:avLst/>
          </a:prstGeom>
          <a:noFill/>
        </p:spPr>
        <p:txBody>
          <a:bodyPr wrap="square" rtlCol="0">
            <a:spAutoFit/>
          </a:bodyPr>
          <a:lstStyle/>
          <a:p>
            <a:r>
              <a:rPr lang="da-DK" b="1" dirty="0"/>
              <a:t>Fordringstype</a:t>
            </a:r>
          </a:p>
        </p:txBody>
      </p:sp>
      <p:sp>
        <p:nvSpPr>
          <p:cNvPr id="13" name="Tekstfelt 12"/>
          <p:cNvSpPr txBox="1"/>
          <p:nvPr/>
        </p:nvSpPr>
        <p:spPr>
          <a:xfrm>
            <a:off x="359216" y="5144857"/>
            <a:ext cx="11551319" cy="707886"/>
          </a:xfrm>
          <a:prstGeom prst="rect">
            <a:avLst/>
          </a:prstGeom>
          <a:noFill/>
        </p:spPr>
        <p:txBody>
          <a:bodyPr wrap="square" rtlCol="0">
            <a:spAutoFit/>
          </a:bodyPr>
          <a:lstStyle/>
          <a:p>
            <a:r>
              <a:rPr lang="da-DK" sz="2000" b="1" dirty="0">
                <a:solidFill>
                  <a:schemeClr val="accent1">
                    <a:lumMod val="75000"/>
                  </a:schemeClr>
                </a:solidFill>
              </a:rPr>
              <a:t>Disse stamdata felter kan være forskellige fra område til område – fra fordringstype til fordringstype – så husk at </a:t>
            </a:r>
            <a:r>
              <a:rPr lang="da-DK" sz="2000" b="1" dirty="0" err="1">
                <a:solidFill>
                  <a:schemeClr val="accent1">
                    <a:lumMod val="75000"/>
                  </a:schemeClr>
                </a:solidFill>
              </a:rPr>
              <a:t>checke</a:t>
            </a:r>
            <a:r>
              <a:rPr lang="da-DK" sz="2000" b="1" dirty="0">
                <a:solidFill>
                  <a:schemeClr val="accent1">
                    <a:lumMod val="75000"/>
                  </a:schemeClr>
                </a:solidFill>
              </a:rPr>
              <a:t> på DIT område – DIT krav! </a:t>
            </a:r>
          </a:p>
        </p:txBody>
      </p:sp>
    </p:spTree>
    <p:extLst>
      <p:ext uri="{BB962C8B-B14F-4D97-AF65-F5344CB8AC3E}">
        <p14:creationId xmlns:p14="http://schemas.microsoft.com/office/powerpoint/2010/main" val="452813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85000" lnSpcReduction="10000"/>
          </a:bodyPr>
          <a:lstStyle/>
          <a:p>
            <a:r>
              <a:rPr lang="da-DK" dirty="0"/>
              <a:t>Manuelle regninger</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Hvor skal jeg starte?</a:t>
            </a:r>
          </a:p>
          <a:p>
            <a:endParaRPr lang="da-DK" sz="2400" dirty="0"/>
          </a:p>
          <a:p>
            <a:endParaRPr lang="da-DK" sz="2400" dirty="0"/>
          </a:p>
          <a:p>
            <a:endParaRPr lang="da-DK" sz="2400" dirty="0"/>
          </a:p>
          <a:p>
            <a:endParaRPr lang="da-DK" sz="2400" dirty="0"/>
          </a:p>
          <a:p>
            <a:endParaRPr lang="da-DK" sz="2400" dirty="0"/>
          </a:p>
          <a:p>
            <a:r>
              <a:rPr lang="da-DK" sz="2400" dirty="0"/>
              <a:t>OBS: Anvendes ikke ved </a:t>
            </a:r>
          </a:p>
          <a:p>
            <a:pPr marL="342900" indent="-342900">
              <a:buFont typeface="Arial" panose="020B0604020202020204" pitchFamily="34" charset="0"/>
              <a:buChar char="•"/>
            </a:pPr>
            <a:r>
              <a:rPr lang="da-DK" sz="2400" dirty="0"/>
              <a:t>Interne regninger </a:t>
            </a:r>
          </a:p>
          <a:p>
            <a:pPr marL="342900" indent="-342900">
              <a:buFont typeface="Arial" panose="020B0604020202020204" pitchFamily="34" charset="0"/>
              <a:buChar char="•"/>
            </a:pPr>
            <a:r>
              <a:rPr lang="da-DK" sz="2400" dirty="0"/>
              <a:t>Til andre kommuner/offentlige myndigheder</a:t>
            </a:r>
          </a:p>
        </p:txBody>
      </p:sp>
      <p:sp>
        <p:nvSpPr>
          <p:cNvPr id="5" name="Højrepil 4"/>
          <p:cNvSpPr/>
          <p:nvPr/>
        </p:nvSpPr>
        <p:spPr>
          <a:xfrm>
            <a:off x="662474" y="2267339"/>
            <a:ext cx="4516017" cy="19221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sp>
        <p:nvSpPr>
          <p:cNvPr id="6" name="Tekstfelt 5"/>
          <p:cNvSpPr txBox="1"/>
          <p:nvPr/>
        </p:nvSpPr>
        <p:spPr>
          <a:xfrm>
            <a:off x="662474" y="2997559"/>
            <a:ext cx="3890865" cy="461665"/>
          </a:xfrm>
          <a:prstGeom prst="rect">
            <a:avLst/>
          </a:prstGeom>
          <a:noFill/>
        </p:spPr>
        <p:txBody>
          <a:bodyPr wrap="square" rtlCol="0">
            <a:spAutoFit/>
          </a:bodyPr>
          <a:lstStyle/>
          <a:p>
            <a:r>
              <a:rPr lang="da-DK" sz="2400" b="1" spc="50" dirty="0">
                <a:ln w="9525" cmpd="sng">
                  <a:solidFill>
                    <a:schemeClr val="accent1"/>
                  </a:solidFill>
                  <a:prstDash val="solid"/>
                </a:ln>
                <a:solidFill>
                  <a:srgbClr val="70AD47">
                    <a:tint val="1000"/>
                  </a:srgbClr>
                </a:solidFill>
                <a:effectLst>
                  <a:glow rad="38100">
                    <a:schemeClr val="accent1">
                      <a:alpha val="40000"/>
                    </a:schemeClr>
                  </a:glow>
                </a:effectLst>
              </a:rPr>
              <a:t>FORDRINGSTYPEN </a:t>
            </a:r>
          </a:p>
        </p:txBody>
      </p:sp>
    </p:spTree>
    <p:extLst>
      <p:ext uri="{BB962C8B-B14F-4D97-AF65-F5344CB8AC3E}">
        <p14:creationId xmlns:p14="http://schemas.microsoft.com/office/powerpoint/2010/main" val="252405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16633"/>
            <a:ext cx="11066107" cy="905069"/>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000" b="1" spc="-60" dirty="0">
                <a:solidFill>
                  <a:srgbClr val="FFFFFF"/>
                </a:solidFill>
                <a:latin typeface="+mj-lt"/>
                <a:ea typeface="+mj-ea"/>
                <a:cs typeface="+mj-cs"/>
              </a:rPr>
              <a:t>Fordringstype – </a:t>
            </a:r>
            <a:r>
              <a:rPr lang="en-US" sz="4000" b="1" spc="-60" dirty="0" err="1">
                <a:solidFill>
                  <a:srgbClr val="FFFFFF"/>
                </a:solidFill>
                <a:latin typeface="+mj-lt"/>
                <a:ea typeface="+mj-ea"/>
                <a:cs typeface="+mj-cs"/>
              </a:rPr>
              <a:t>Hvordan</a:t>
            </a:r>
            <a:r>
              <a:rPr lang="en-US" sz="4000" b="1" spc="-60" dirty="0">
                <a:solidFill>
                  <a:srgbClr val="FFFFFF"/>
                </a:solidFill>
                <a:latin typeface="+mj-lt"/>
                <a:ea typeface="+mj-ea"/>
                <a:cs typeface="+mj-cs"/>
              </a:rPr>
              <a:t>? </a:t>
            </a:r>
            <a:r>
              <a:rPr lang="en-US" sz="4000" b="1" spc="-60" dirty="0" err="1">
                <a:solidFill>
                  <a:srgbClr val="FFFFFF"/>
                </a:solidFill>
                <a:latin typeface="+mj-lt"/>
                <a:ea typeface="+mj-ea"/>
                <a:cs typeface="+mj-cs"/>
              </a:rPr>
              <a:t>Hvor</a:t>
            </a:r>
            <a:r>
              <a:rPr lang="en-US" sz="4000" b="1" spc="-60" dirty="0">
                <a:solidFill>
                  <a:srgbClr val="FFFFFF"/>
                </a:solidFill>
                <a:latin typeface="+mj-lt"/>
                <a:ea typeface="+mj-ea"/>
                <a:cs typeface="+mj-cs"/>
              </a:rPr>
              <a:t>? Hjælp!</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788436"/>
            <a:ext cx="10664891" cy="5733662"/>
          </a:xfrm>
        </p:spPr>
        <p:txBody>
          <a:bodyPr>
            <a:normAutofit fontScale="92500" lnSpcReduction="20000"/>
          </a:bodyPr>
          <a:lstStyle/>
          <a:p>
            <a:pPr marL="0" indent="0">
              <a:buNone/>
            </a:pPr>
            <a:endParaRPr lang="da-DK" sz="1400" b="1" dirty="0"/>
          </a:p>
          <a:p>
            <a:pPr marL="0" indent="0">
              <a:buNone/>
            </a:pPr>
            <a:r>
              <a:rPr lang="da-DK" sz="2400" b="1" dirty="0"/>
              <a:t>Gældsstyrelsens materiale inddelt efter forretningsområder: </a:t>
            </a:r>
          </a:p>
          <a:p>
            <a:pPr marL="0" indent="0">
              <a:buNone/>
            </a:pPr>
            <a:r>
              <a:rPr lang="da-DK" sz="2000" b="1" dirty="0">
                <a:hlinkClick r:id="rId4"/>
              </a:rPr>
              <a:t>https://gaeldst.dk/fordringshaver/individuelle-aftaler/kommuner</a:t>
            </a:r>
            <a:endParaRPr lang="da-DK" sz="2000" b="1" dirty="0"/>
          </a:p>
          <a:p>
            <a:pPr marL="0" indent="0">
              <a:buNone/>
            </a:pPr>
            <a:endParaRPr lang="da-DK" sz="2000" b="1" dirty="0"/>
          </a:p>
          <a:p>
            <a:pPr marL="0" indent="0">
              <a:buNone/>
            </a:pPr>
            <a:r>
              <a:rPr lang="da-DK" sz="2400" b="1" dirty="0"/>
              <a:t>KMDs Guide: </a:t>
            </a:r>
          </a:p>
          <a:p>
            <a:pPr marL="0" indent="0">
              <a:buNone/>
            </a:pPr>
            <a:r>
              <a:rPr lang="da-DK" sz="2000" b="1" dirty="0">
                <a:hlinkClick r:id="rId5"/>
              </a:rPr>
              <a:t>https://fordringstyperguide.kmd.dk/</a:t>
            </a:r>
            <a:endParaRPr lang="da-DK" sz="2000" b="1" dirty="0"/>
          </a:p>
          <a:p>
            <a:pPr marL="0" indent="0">
              <a:buNone/>
            </a:pPr>
            <a:endParaRPr lang="da-DK" sz="2000" b="1" dirty="0"/>
          </a:p>
          <a:p>
            <a:pPr marL="0" indent="0">
              <a:buNone/>
            </a:pPr>
            <a:endParaRPr lang="da-DK" sz="1400" dirty="0"/>
          </a:p>
          <a:p>
            <a:pPr marL="0" indent="0">
              <a:buNone/>
            </a:pPr>
            <a:r>
              <a:rPr lang="da-DK" sz="2400" b="1" dirty="0"/>
              <a:t>BROEN:</a:t>
            </a:r>
          </a:p>
          <a:p>
            <a:pPr marL="0" indent="0">
              <a:buNone/>
            </a:pPr>
            <a:r>
              <a:rPr lang="da-DK" sz="2400" b="1" dirty="0">
                <a:hlinkClick r:id="rId6"/>
              </a:rPr>
              <a:t>https://broen.randers.dk/%C3%B8konomi/betalingskontoret/psrm/</a:t>
            </a:r>
            <a:endParaRPr lang="da-DK" sz="2400" b="1" dirty="0"/>
          </a:p>
          <a:p>
            <a:pPr marL="0" indent="0">
              <a:buNone/>
            </a:pPr>
            <a:endParaRPr lang="da-DK" sz="2400" b="1" dirty="0"/>
          </a:p>
          <a:p>
            <a:pPr marL="0" indent="0">
              <a:buNone/>
            </a:pPr>
            <a:r>
              <a:rPr lang="da-DK" sz="2600" b="1" dirty="0"/>
              <a:t>Cafemøder:</a:t>
            </a:r>
          </a:p>
          <a:p>
            <a:pPr marL="0" indent="0">
              <a:buNone/>
            </a:pPr>
            <a:r>
              <a:rPr lang="da-DK" sz="2400" b="1" dirty="0"/>
              <a:t>https://broen.randers.dk/%C3%B8konomi/betalingskontoret/psrm/undervisning-og-caf%C3%A9moeder-vedr-psrmfordringstyper/caf%C3%A9moeder-vedr-psrmfordringstyper/</a:t>
            </a:r>
          </a:p>
        </p:txBody>
      </p:sp>
    </p:spTree>
    <p:extLst>
      <p:ext uri="{BB962C8B-B14F-4D97-AF65-F5344CB8AC3E}">
        <p14:creationId xmlns:p14="http://schemas.microsoft.com/office/powerpoint/2010/main" val="170092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839755"/>
          </a:xfrm>
        </p:spPr>
        <p:txBody>
          <a:bodyPr>
            <a:normAutofit fontScale="85000" lnSpcReduction="20000"/>
          </a:bodyPr>
          <a:lstStyle/>
          <a:p>
            <a:r>
              <a:rPr lang="da-DK" dirty="0"/>
              <a:t>Gældsstyrelsens materiale</a:t>
            </a:r>
          </a:p>
        </p:txBody>
      </p:sp>
      <p:sp>
        <p:nvSpPr>
          <p:cNvPr id="4" name="Pladsholder til tekst 3"/>
          <p:cNvSpPr>
            <a:spLocks noGrp="1"/>
          </p:cNvSpPr>
          <p:nvPr>
            <p:ph type="body" sz="quarter" idx="11"/>
          </p:nvPr>
        </p:nvSpPr>
        <p:spPr>
          <a:xfrm>
            <a:off x="755780" y="1390260"/>
            <a:ext cx="4973694" cy="4814694"/>
          </a:xfrm>
        </p:spPr>
        <p:txBody>
          <a:bodyPr>
            <a:noAutofit/>
          </a:bodyPr>
          <a:lstStyle/>
          <a:p>
            <a:endParaRPr lang="da-DK" sz="2400" dirty="0"/>
          </a:p>
          <a:p>
            <a:r>
              <a:rPr lang="da-DK" sz="2400" dirty="0"/>
              <a:t>Det er her du starter! </a:t>
            </a:r>
          </a:p>
          <a:p>
            <a:endParaRPr lang="da-DK" sz="2400" dirty="0"/>
          </a:p>
          <a:p>
            <a:r>
              <a:rPr lang="da-DK" sz="2400" dirty="0"/>
              <a:t>Det er her du går tilbage til – </a:t>
            </a:r>
            <a:r>
              <a:rPr lang="da-DK" sz="2400" dirty="0" err="1"/>
              <a:t>when</a:t>
            </a:r>
            <a:r>
              <a:rPr lang="da-DK" sz="2400" dirty="0"/>
              <a:t> in </a:t>
            </a:r>
            <a:r>
              <a:rPr lang="da-DK" sz="2400" dirty="0" err="1"/>
              <a:t>doubt</a:t>
            </a:r>
            <a:endParaRPr lang="da-DK" sz="2400" dirty="0"/>
          </a:p>
          <a:p>
            <a:endParaRPr lang="da-DK" sz="2400" dirty="0"/>
          </a:p>
          <a:p>
            <a:endParaRPr lang="da-DK" sz="2400" dirty="0"/>
          </a:p>
          <a:p>
            <a:endParaRPr lang="da-DK" sz="2400" dirty="0"/>
          </a:p>
          <a:p>
            <a:endParaRPr lang="da-DK" sz="2400" dirty="0"/>
          </a:p>
          <a:p>
            <a:endParaRPr lang="da-DK" sz="2400" dirty="0"/>
          </a:p>
        </p:txBody>
      </p:sp>
      <p:sp>
        <p:nvSpPr>
          <p:cNvPr id="5" name="Højrepil 4"/>
          <p:cNvSpPr/>
          <p:nvPr/>
        </p:nvSpPr>
        <p:spPr>
          <a:xfrm>
            <a:off x="333376" y="4254233"/>
            <a:ext cx="5600700" cy="195072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pic>
        <p:nvPicPr>
          <p:cNvPr id="10" name="Pladsholder til billede 9" descr="Forretningsområder ">
            <a:extLst>
              <a:ext uri="{FF2B5EF4-FFF2-40B4-BE49-F238E27FC236}">
                <a16:creationId xmlns:a16="http://schemas.microsoft.com/office/drawing/2014/main" id="{12713AFC-2FD1-23C6-9C96-A3E832E062B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556" t="13611" r="-1556" b="-13611"/>
          <a:stretch/>
        </p:blipFill>
        <p:spPr>
          <a:xfrm>
            <a:off x="6096000" y="0"/>
            <a:ext cx="6191250" cy="7791450"/>
          </a:xfrm>
        </p:spPr>
      </p:pic>
      <p:sp>
        <p:nvSpPr>
          <p:cNvPr id="11" name="Tekstfelt 10">
            <a:extLst>
              <a:ext uri="{FF2B5EF4-FFF2-40B4-BE49-F238E27FC236}">
                <a16:creationId xmlns:a16="http://schemas.microsoft.com/office/drawing/2014/main" id="{D6B1787D-2905-F9B5-C778-25C937A91A81}"/>
              </a:ext>
            </a:extLst>
          </p:cNvPr>
          <p:cNvSpPr txBox="1"/>
          <p:nvPr/>
        </p:nvSpPr>
        <p:spPr>
          <a:xfrm>
            <a:off x="755779" y="4895850"/>
            <a:ext cx="4168645" cy="646331"/>
          </a:xfrm>
          <a:prstGeom prst="rect">
            <a:avLst/>
          </a:prstGeom>
          <a:noFill/>
        </p:spPr>
        <p:txBody>
          <a:bodyPr wrap="square" rtlCol="0">
            <a:spAutoFit/>
          </a:bodyPr>
          <a:lstStyle/>
          <a:p>
            <a:r>
              <a:rPr lang="da-DK" dirty="0">
                <a:hlinkClick r:id="rId4"/>
              </a:rPr>
              <a:t>https://gaeldst.dk/fordringshaver/individuelle-aftaler/kommuner</a:t>
            </a:r>
            <a:endParaRPr lang="da-DK" dirty="0"/>
          </a:p>
        </p:txBody>
      </p:sp>
    </p:spTree>
    <p:extLst>
      <p:ext uri="{BB962C8B-B14F-4D97-AF65-F5344CB8AC3E}">
        <p14:creationId xmlns:p14="http://schemas.microsoft.com/office/powerpoint/2010/main" val="410608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7926FB5A-2C57-A239-DB52-F3BD1714AD3A}"/>
              </a:ext>
            </a:extLst>
          </p:cNvPr>
          <p:cNvPicPr>
            <a:picLocks noGrp="1" noChangeAspect="1"/>
          </p:cNvPicPr>
          <p:nvPr>
            <p:ph type="pic" sz="quarter" idx="15"/>
          </p:nvPr>
        </p:nvPicPr>
        <p:blipFill rotWithShape="1">
          <a:blip r:embed="rId3"/>
          <a:srcRect l="-1280" t="12849" r="1280" b="12853"/>
          <a:stretch/>
        </p:blipFill>
        <p:spPr>
          <a:xfrm>
            <a:off x="2585890" y="1276350"/>
            <a:ext cx="6119980" cy="2533650"/>
          </a:xfrm>
          <a:noFill/>
        </p:spPr>
      </p:pic>
      <p:sp>
        <p:nvSpPr>
          <p:cNvPr id="3" name="Pladsholder til tekst 2"/>
          <p:cNvSpPr>
            <a:spLocks noGrp="1"/>
          </p:cNvSpPr>
          <p:nvPr>
            <p:ph type="body" sz="quarter" idx="10"/>
          </p:nvPr>
        </p:nvSpPr>
        <p:spPr>
          <a:xfrm>
            <a:off x="1042986" y="638174"/>
            <a:ext cx="10310813" cy="590551"/>
          </a:xfrm>
        </p:spPr>
        <p:txBody>
          <a:bodyPr>
            <a:normAutofit/>
          </a:bodyPr>
          <a:lstStyle/>
          <a:p>
            <a:r>
              <a:rPr lang="da-DK" sz="3100" dirty="0">
                <a:solidFill>
                  <a:schemeClr val="bg1"/>
                </a:solidFill>
              </a:rPr>
              <a:t>KMD Guide – Flere måder at søge på </a:t>
            </a:r>
          </a:p>
        </p:txBody>
      </p:sp>
      <p:sp>
        <p:nvSpPr>
          <p:cNvPr id="4" name="Pladsholder til tekst 3"/>
          <p:cNvSpPr>
            <a:spLocks noGrp="1"/>
          </p:cNvSpPr>
          <p:nvPr>
            <p:ph type="body" sz="quarter" idx="11"/>
          </p:nvPr>
        </p:nvSpPr>
        <p:spPr>
          <a:xfrm>
            <a:off x="1042861" y="4164648"/>
            <a:ext cx="10463340" cy="1436051"/>
          </a:xfrm>
        </p:spPr>
        <p:txBody>
          <a:bodyPr>
            <a:normAutofit fontScale="92500" lnSpcReduction="10000"/>
          </a:bodyPr>
          <a:lstStyle/>
          <a:p>
            <a:pPr marL="285750" indent="-285750">
              <a:buFont typeface="Arial" panose="020B0604020202020204" pitchFamily="34" charset="0"/>
              <a:buChar char="•"/>
            </a:pPr>
            <a:r>
              <a:rPr lang="da-DK" sz="2400" b="1" dirty="0"/>
              <a:t>Flere indgange – flere søge muligheder </a:t>
            </a:r>
          </a:p>
          <a:p>
            <a:endParaRPr lang="da-DK" sz="2400" b="1" dirty="0"/>
          </a:p>
          <a:p>
            <a:pPr marL="285750" indent="-285750">
              <a:buFont typeface="Arial" panose="020B0604020202020204" pitchFamily="34" charset="0"/>
              <a:buChar char="•"/>
            </a:pPr>
            <a:r>
              <a:rPr lang="da-DK" sz="2400" b="1" dirty="0"/>
              <a:t>Mere information på hver enkelt søgning/krav/fordringstype. </a:t>
            </a:r>
            <a:br>
              <a:rPr lang="da-DK" sz="1800" dirty="0"/>
            </a:br>
            <a:endParaRPr lang="da-DK" sz="1800" dirty="0"/>
          </a:p>
        </p:txBody>
      </p:sp>
      <p:sp>
        <p:nvSpPr>
          <p:cNvPr id="14" name="Slide Number Placeholder 5">
            <a:extLst>
              <a:ext uri="{FF2B5EF4-FFF2-40B4-BE49-F238E27FC236}">
                <a16:creationId xmlns:a16="http://schemas.microsoft.com/office/drawing/2014/main" id="{7DFAB31D-3D45-2E4E-4110-565231906D1B}"/>
              </a:ext>
            </a:extLst>
          </p:cNvPr>
          <p:cNvSpPr>
            <a:spLocks noGrp="1"/>
          </p:cNvSpPr>
          <p:nvPr>
            <p:ph type="sldNum" sz="quarter" idx="18"/>
          </p:nvPr>
        </p:nvSpPr>
        <p:spPr>
          <a:xfrm>
            <a:off x="1042860" y="6176963"/>
            <a:ext cx="10310940" cy="458787"/>
          </a:xfrm>
        </p:spPr>
        <p:txBody>
          <a:bodyPr/>
          <a:lstStyle/>
          <a:p>
            <a:pPr>
              <a:spcAft>
                <a:spcPts val="600"/>
              </a:spcAft>
            </a:pPr>
            <a:fld id="{E484088A-893B-7946-BA5A-AEED8654E266}" type="slidenum">
              <a:rPr lang="en-US" smtClean="0"/>
              <a:pPr>
                <a:spcAft>
                  <a:spcPts val="600"/>
                </a:spcAft>
              </a:pPr>
              <a:t>24</a:t>
            </a:fld>
            <a:endParaRPr lang="en-US"/>
          </a:p>
        </p:txBody>
      </p:sp>
      <p:sp>
        <p:nvSpPr>
          <p:cNvPr id="16" name="Footer Placeholder 6">
            <a:extLst>
              <a:ext uri="{FF2B5EF4-FFF2-40B4-BE49-F238E27FC236}">
                <a16:creationId xmlns:a16="http://schemas.microsoft.com/office/drawing/2014/main" id="{EAAD4CBE-F021-3210-C133-41CE3B909D59}"/>
              </a:ext>
            </a:extLst>
          </p:cNvPr>
          <p:cNvSpPr>
            <a:spLocks noGrp="1"/>
          </p:cNvSpPr>
          <p:nvPr>
            <p:ph type="ftr" sz="quarter" idx="3"/>
          </p:nvPr>
        </p:nvSpPr>
        <p:spPr>
          <a:xfrm>
            <a:off x="1421395" y="6270625"/>
            <a:ext cx="3734806" cy="365125"/>
          </a:xfrm>
        </p:spPr>
        <p:txBody>
          <a:bodyPr/>
          <a:lstStyle/>
          <a:p>
            <a:pPr>
              <a:spcAft>
                <a:spcPts val="600"/>
              </a:spcAft>
            </a:pPr>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2485929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57200" y="541177"/>
            <a:ext cx="2743200" cy="1371600"/>
          </a:xfrm>
        </p:spPr>
        <p:txBody>
          <a:bodyPr>
            <a:normAutofit/>
          </a:bodyPr>
          <a:lstStyle/>
          <a:p>
            <a:r>
              <a:rPr lang="da-DK" sz="2400" dirty="0">
                <a:solidFill>
                  <a:schemeClr val="bg1"/>
                </a:solidFill>
              </a:rPr>
              <a:t>KMD Guide</a:t>
            </a:r>
          </a:p>
        </p:txBody>
      </p:sp>
      <p:sp>
        <p:nvSpPr>
          <p:cNvPr id="4" name="Pladsholder til tekst 3"/>
          <p:cNvSpPr>
            <a:spLocks noGrp="1"/>
          </p:cNvSpPr>
          <p:nvPr>
            <p:ph type="body" sz="quarter" idx="11"/>
          </p:nvPr>
        </p:nvSpPr>
        <p:spPr>
          <a:xfrm>
            <a:off x="371475" y="1091682"/>
            <a:ext cx="3448050" cy="5383763"/>
          </a:xfrm>
        </p:spPr>
        <p:txBody>
          <a:bodyPr/>
          <a:lstStyle/>
          <a:p>
            <a:r>
              <a:rPr lang="da-DK" sz="1600" dirty="0">
                <a:solidFill>
                  <a:schemeClr val="bg1"/>
                </a:solidFill>
              </a:rPr>
              <a:t>Eksempel på søgning: </a:t>
            </a: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r>
              <a:rPr lang="nb-NO" sz="2000" b="1" i="0" dirty="0">
                <a:solidFill>
                  <a:schemeClr val="bg1"/>
                </a:solidFill>
                <a:effectLst/>
                <a:latin typeface="Lato" panose="020F0502020204030203" pitchFamily="34" charset="0"/>
              </a:rPr>
              <a:t>I kan tilgå løsningen via: </a:t>
            </a:r>
          </a:p>
          <a:p>
            <a:r>
              <a:rPr lang="nb-NO" sz="2000" b="1" i="0" u="none" strike="noStrike" dirty="0">
                <a:solidFill>
                  <a:srgbClr val="356093"/>
                </a:solidFill>
                <a:effectLst/>
                <a:latin typeface="Lato" panose="020F0502020204030203" pitchFamily="34" charset="0"/>
                <a:hlinkClick r:id="rId3"/>
              </a:rPr>
              <a:t>https://fordringstyperguide.kmd.dk/</a:t>
            </a:r>
            <a:endParaRPr lang="da-DK" sz="2000" dirty="0">
              <a:solidFill>
                <a:schemeClr val="bg1"/>
              </a:solidFill>
            </a:endParaRPr>
          </a:p>
        </p:txBody>
      </p:sp>
      <p:pic>
        <p:nvPicPr>
          <p:cNvPr id="16" name="Pladsholder til billede 15">
            <a:extLst>
              <a:ext uri="{FF2B5EF4-FFF2-40B4-BE49-F238E27FC236}">
                <a16:creationId xmlns:a16="http://schemas.microsoft.com/office/drawing/2014/main" id="{8B0BE8C4-23B1-AD44-0F14-9A8DE660BB4D}"/>
              </a:ext>
            </a:extLst>
          </p:cNvPr>
          <p:cNvPicPr>
            <a:picLocks noGrp="1" noChangeAspect="1"/>
          </p:cNvPicPr>
          <p:nvPr>
            <p:ph type="pic" sz="quarter" idx="15"/>
          </p:nvPr>
        </p:nvPicPr>
        <p:blipFill rotWithShape="1">
          <a:blip r:embed="rId4"/>
          <a:srcRect t="12055" r="10549" b="1368"/>
          <a:stretch/>
        </p:blipFill>
        <p:spPr>
          <a:xfrm>
            <a:off x="3819524" y="0"/>
            <a:ext cx="10960947" cy="6857999"/>
          </a:xfrm>
        </p:spPr>
      </p:pic>
    </p:spTree>
    <p:extLst>
      <p:ext uri="{BB962C8B-B14F-4D97-AF65-F5344CB8AC3E}">
        <p14:creationId xmlns:p14="http://schemas.microsoft.com/office/powerpoint/2010/main" val="205426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Civilretslige</a:t>
            </a:r>
          </a:p>
          <a:p>
            <a:r>
              <a:rPr lang="da-DK" sz="2400" dirty="0">
                <a:solidFill>
                  <a:schemeClr val="bg1"/>
                </a:solidFill>
              </a:rPr>
              <a:t>Fordringer</a:t>
            </a:r>
          </a:p>
        </p:txBody>
      </p:sp>
      <p:sp>
        <p:nvSpPr>
          <p:cNvPr id="4" name="Pladsholder til tekst 3"/>
          <p:cNvSpPr>
            <a:spLocks noGrp="1"/>
          </p:cNvSpPr>
          <p:nvPr>
            <p:ph type="body" sz="quarter" idx="11"/>
          </p:nvPr>
        </p:nvSpPr>
        <p:spPr>
          <a:xfrm>
            <a:off x="506896" y="1739348"/>
            <a:ext cx="2077278" cy="4736097"/>
          </a:xfrm>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Man kan blive </a:t>
            </a:r>
          </a:p>
          <a:p>
            <a:r>
              <a:rPr lang="da-DK" sz="1800" b="1" dirty="0">
                <a:solidFill>
                  <a:schemeClr val="bg1"/>
                </a:solidFill>
              </a:rPr>
              <a:t>”snydt” </a:t>
            </a:r>
          </a:p>
          <a:p>
            <a:endParaRPr lang="da-DK" sz="1800" b="1" dirty="0">
              <a:solidFill>
                <a:schemeClr val="bg1"/>
              </a:solidFill>
            </a:endParaRPr>
          </a:p>
          <a:p>
            <a:r>
              <a:rPr lang="da-DK" sz="1800" b="1" dirty="0">
                <a:solidFill>
                  <a:schemeClr val="bg1"/>
                </a:solidFill>
              </a:rPr>
              <a:t>Det kan se ud som om </a:t>
            </a:r>
          </a:p>
          <a:p>
            <a:r>
              <a:rPr lang="da-DK" sz="1800" b="1" dirty="0">
                <a:solidFill>
                  <a:schemeClr val="bg1"/>
                </a:solidFill>
              </a:rPr>
              <a:t>at der kun er </a:t>
            </a:r>
          </a:p>
          <a:p>
            <a:pPr algn="ctr"/>
            <a:r>
              <a:rPr lang="da-DK" sz="1800" b="1" dirty="0">
                <a:solidFill>
                  <a:schemeClr val="bg1"/>
                </a:solidFill>
              </a:rPr>
              <a:t>7 </a:t>
            </a:r>
          </a:p>
          <a:p>
            <a:r>
              <a:rPr lang="da-DK" sz="1800" b="1" dirty="0">
                <a:solidFill>
                  <a:schemeClr val="bg1"/>
                </a:solidFill>
              </a:rPr>
              <a:t>fordringstyper</a:t>
            </a:r>
          </a:p>
        </p:txBody>
      </p:sp>
      <p:sp>
        <p:nvSpPr>
          <p:cNvPr id="2" name="Ellipse 1"/>
          <p:cNvSpPr/>
          <p:nvPr/>
        </p:nvSpPr>
        <p:spPr>
          <a:xfrm>
            <a:off x="5829299" y="1371600"/>
            <a:ext cx="4657725" cy="5297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EC022E"/>
                </a:solidFill>
              </a:ln>
              <a:solidFill>
                <a:schemeClr val="accent2"/>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ladsholder til billede 9">
            <a:extLst>
              <a:ext uri="{FF2B5EF4-FFF2-40B4-BE49-F238E27FC236}">
                <a16:creationId xmlns:a16="http://schemas.microsoft.com/office/drawing/2014/main" id="{FB391C7E-AFCE-0244-EEE5-70E431B56364}"/>
              </a:ext>
            </a:extLst>
          </p:cNvPr>
          <p:cNvPicPr>
            <a:picLocks noGrp="1" noChangeAspect="1"/>
          </p:cNvPicPr>
          <p:nvPr>
            <p:ph type="pic" sz="quarter" idx="15"/>
          </p:nvPr>
        </p:nvPicPr>
        <p:blipFill>
          <a:blip r:embed="rId3"/>
          <a:srcRect l="14481" r="14481"/>
          <a:stretch>
            <a:fillRect/>
          </a:stretch>
        </p:blipFill>
        <p:spPr>
          <a:xfrm>
            <a:off x="2819400" y="0"/>
            <a:ext cx="9372600" cy="6858000"/>
          </a:xfrm>
        </p:spPr>
      </p:pic>
      <p:sp>
        <p:nvSpPr>
          <p:cNvPr id="12" name="Ellipse 11">
            <a:extLst>
              <a:ext uri="{FF2B5EF4-FFF2-40B4-BE49-F238E27FC236}">
                <a16:creationId xmlns:a16="http://schemas.microsoft.com/office/drawing/2014/main" id="{0A2F1918-C8C1-363E-3B42-D45CA33C0CF2}"/>
              </a:ext>
            </a:extLst>
          </p:cNvPr>
          <p:cNvSpPr/>
          <p:nvPr/>
        </p:nvSpPr>
        <p:spPr>
          <a:xfrm>
            <a:off x="5698435" y="1403952"/>
            <a:ext cx="3969440" cy="5406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F0000"/>
                </a:solidFill>
              </a:ln>
              <a:noFill/>
            </a:endParaRPr>
          </a:p>
        </p:txBody>
      </p:sp>
    </p:spTree>
    <p:extLst>
      <p:ext uri="{BB962C8B-B14F-4D97-AF65-F5344CB8AC3E}">
        <p14:creationId xmlns:p14="http://schemas.microsoft.com/office/powerpoint/2010/main" val="1056716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Der er</a:t>
            </a:r>
          </a:p>
          <a:p>
            <a:r>
              <a:rPr lang="da-DK" sz="2400" dirty="0">
                <a:solidFill>
                  <a:schemeClr val="bg1"/>
                </a:solidFill>
              </a:rPr>
              <a:t>mange vejledninger m.v. på </a:t>
            </a:r>
          </a:p>
          <a:p>
            <a:r>
              <a:rPr lang="da-DK" sz="2400" dirty="0">
                <a:solidFill>
                  <a:schemeClr val="bg1"/>
                </a:solidFill>
              </a:rPr>
              <a:t>BROEN</a:t>
            </a:r>
          </a:p>
          <a:p>
            <a:endParaRPr lang="da-DK" sz="2400" dirty="0">
              <a:solidFill>
                <a:schemeClr val="bg1"/>
              </a:solidFill>
            </a:endParaRPr>
          </a:p>
          <a:p>
            <a:r>
              <a:rPr lang="da-DK" sz="2400" dirty="0">
                <a:solidFill>
                  <a:schemeClr val="bg1"/>
                </a:solidFill>
              </a:rPr>
              <a:t>En af de </a:t>
            </a:r>
            <a:r>
              <a:rPr lang="da-DK" sz="2400" dirty="0">
                <a:solidFill>
                  <a:schemeClr val="bg1"/>
                </a:solidFill>
                <a:hlinkClick r:id="rId3"/>
              </a:rPr>
              <a:t>nyeste</a:t>
            </a:r>
            <a:r>
              <a:rPr lang="da-DK" sz="2400" dirty="0">
                <a:solidFill>
                  <a:schemeClr val="bg1"/>
                </a:solidFill>
              </a:rPr>
              <a:t>: </a:t>
            </a:r>
          </a:p>
          <a:p>
            <a:endParaRPr lang="da-DK" sz="2400" dirty="0">
              <a:solidFill>
                <a:schemeClr val="bg1"/>
              </a:solidFill>
            </a:endParaRPr>
          </a:p>
        </p:txBody>
      </p:sp>
      <p:sp>
        <p:nvSpPr>
          <p:cNvPr id="2" name="Ellipse 1"/>
          <p:cNvSpPr/>
          <p:nvPr/>
        </p:nvSpPr>
        <p:spPr>
          <a:xfrm>
            <a:off x="1709531" y="3766930"/>
            <a:ext cx="5625548" cy="2613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accent2"/>
                </a:solidFill>
              </a:ln>
              <a:solidFill>
                <a:schemeClr val="accent2"/>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descr="Konverteringstabel NY SD - Aftaleindholdstype hovedtrans og deltrans og gamle betalingsarter med eksempler på fordringstyper tilrettet BD - Exce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920" y="1760221"/>
            <a:ext cx="10024080" cy="5136994"/>
          </a:xfrm>
          <a:prstGeom prst="rect">
            <a:avLst/>
          </a:prstGeom>
        </p:spPr>
      </p:pic>
    </p:spTree>
    <p:extLst>
      <p:ext uri="{BB962C8B-B14F-4D97-AF65-F5344CB8AC3E}">
        <p14:creationId xmlns:p14="http://schemas.microsoft.com/office/powerpoint/2010/main" val="194496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SD skema: Aftaleindholdstyper, hovedtrans, </a:t>
            </a:r>
            <a:r>
              <a:rPr lang="da-DK" sz="2400" dirty="0" err="1">
                <a:solidFill>
                  <a:schemeClr val="bg1"/>
                </a:solidFill>
              </a:rPr>
              <a:t>delstrans</a:t>
            </a:r>
            <a:r>
              <a:rPr lang="da-DK" sz="2400" dirty="0">
                <a:solidFill>
                  <a:schemeClr val="bg1"/>
                </a:solidFill>
              </a:rPr>
              <a:t> mv. </a:t>
            </a:r>
          </a:p>
        </p:txBody>
      </p:sp>
      <p:sp>
        <p:nvSpPr>
          <p:cNvPr id="4" name="Pladsholder til tekst 3"/>
          <p:cNvSpPr>
            <a:spLocks noGrp="1"/>
          </p:cNvSpPr>
          <p:nvPr>
            <p:ph type="body" sz="quarter" idx="11"/>
          </p:nvPr>
        </p:nvSpPr>
        <p:spPr>
          <a:xfrm>
            <a:off x="506896" y="2500009"/>
            <a:ext cx="2077278" cy="3975436"/>
          </a:xfrm>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Opsætningen i debitor. </a:t>
            </a:r>
          </a:p>
          <a:p>
            <a:endParaRPr lang="da-DK" sz="1800" b="1" dirty="0">
              <a:solidFill>
                <a:schemeClr val="bg1"/>
              </a:solidFill>
            </a:endParaRPr>
          </a:p>
          <a:p>
            <a:pPr>
              <a:spcBef>
                <a:spcPts val="0"/>
              </a:spcBef>
            </a:pPr>
            <a:r>
              <a:rPr lang="da-DK" sz="1800" b="1" dirty="0" err="1">
                <a:solidFill>
                  <a:schemeClr val="bg1"/>
                </a:solidFill>
              </a:rPr>
              <a:t>Udfra</a:t>
            </a:r>
            <a:r>
              <a:rPr lang="da-DK" sz="1800" b="1" dirty="0">
                <a:solidFill>
                  <a:schemeClr val="bg1"/>
                </a:solidFill>
              </a:rPr>
              <a:t> denne opsætning styres rykker</a:t>
            </a:r>
          </a:p>
          <a:p>
            <a:pPr>
              <a:spcBef>
                <a:spcPts val="0"/>
              </a:spcBef>
            </a:pPr>
            <a:r>
              <a:rPr lang="da-DK" sz="1800" b="1" dirty="0">
                <a:solidFill>
                  <a:schemeClr val="bg1"/>
                </a:solidFill>
              </a:rPr>
              <a:t>procedure, rykkersats mv. </a:t>
            </a:r>
          </a:p>
        </p:txBody>
      </p:sp>
      <p:sp>
        <p:nvSpPr>
          <p:cNvPr id="2" name="Ellipse 1"/>
          <p:cNvSpPr/>
          <p:nvPr/>
        </p:nvSpPr>
        <p:spPr>
          <a:xfrm>
            <a:off x="1709531" y="3766930"/>
            <a:ext cx="5625548" cy="2613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accent2"/>
                </a:solidFill>
              </a:ln>
              <a:solidFill>
                <a:schemeClr val="accent2"/>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ladsholder til billede 13" descr="Et billede, der indeholder bord&#10;&#10;Automatisk genereret beskrivelse">
            <a:extLst>
              <a:ext uri="{FF2B5EF4-FFF2-40B4-BE49-F238E27FC236}">
                <a16:creationId xmlns:a16="http://schemas.microsoft.com/office/drawing/2014/main" id="{113C37BA-E4F8-2726-205E-D04FED1E2EE8}"/>
              </a:ext>
            </a:extLst>
          </p:cNvPr>
          <p:cNvPicPr>
            <a:picLocks noGrp="1" noChangeAspect="1"/>
          </p:cNvPicPr>
          <p:nvPr>
            <p:ph type="pic" sz="quarter" idx="15"/>
          </p:nvPr>
        </p:nvPicPr>
        <p:blipFill>
          <a:blip r:embed="rId3"/>
          <a:srcRect l="14087" r="14087"/>
          <a:stretch>
            <a:fillRect/>
          </a:stretch>
        </p:blipFill>
        <p:spPr>
          <a:xfrm>
            <a:off x="3082925" y="0"/>
            <a:ext cx="9109075" cy="6858000"/>
          </a:xfrm>
        </p:spPr>
      </p:pic>
      <p:sp>
        <p:nvSpPr>
          <p:cNvPr id="15" name="Ellipse 14">
            <a:extLst>
              <a:ext uri="{FF2B5EF4-FFF2-40B4-BE49-F238E27FC236}">
                <a16:creationId xmlns:a16="http://schemas.microsoft.com/office/drawing/2014/main" id="{8A1ED61C-6C0F-7D24-2F2B-8E2888AEDD9E}"/>
              </a:ext>
            </a:extLst>
          </p:cNvPr>
          <p:cNvSpPr/>
          <p:nvPr/>
        </p:nvSpPr>
        <p:spPr>
          <a:xfrm>
            <a:off x="5875821" y="3190672"/>
            <a:ext cx="3881022" cy="3307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63B8B7C0-B2C7-7660-55FE-4C7E967B3D29}"/>
              </a:ext>
            </a:extLst>
          </p:cNvPr>
          <p:cNvSpPr/>
          <p:nvPr/>
        </p:nvSpPr>
        <p:spPr>
          <a:xfrm>
            <a:off x="5875822" y="3599235"/>
            <a:ext cx="3881022" cy="408562"/>
          </a:xfrm>
          <a:prstGeom prst="ellipse">
            <a:avLst/>
          </a:prstGeom>
          <a:noFill/>
          <a:ln>
            <a:solidFill>
              <a:srgbClr val="EC0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60735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OPDATERINGER</a:t>
            </a:r>
          </a:p>
          <a:p>
            <a:r>
              <a:rPr lang="da-DK" sz="3600" dirty="0"/>
              <a:t>fra Gældsstyrelsen</a:t>
            </a:r>
          </a:p>
          <a:p>
            <a:endParaRPr lang="da-DK" dirty="0"/>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Der kommer løbende opdateringer </a:t>
            </a:r>
          </a:p>
          <a:p>
            <a:endParaRPr lang="da-DK" sz="2400" dirty="0"/>
          </a:p>
          <a:p>
            <a:r>
              <a:rPr lang="da-DK" sz="2400" dirty="0"/>
              <a:t>Husk at </a:t>
            </a:r>
            <a:r>
              <a:rPr lang="da-DK" sz="2400" dirty="0" err="1"/>
              <a:t>checke</a:t>
            </a:r>
            <a:r>
              <a:rPr lang="da-DK" sz="2400" dirty="0"/>
              <a:t> materialet </a:t>
            </a:r>
          </a:p>
          <a:p>
            <a:pPr marL="342900" indent="-342900">
              <a:buFontTx/>
              <a:buChar char="-"/>
            </a:pPr>
            <a:r>
              <a:rPr lang="da-DK" sz="2400" dirty="0"/>
              <a:t>at der ikke er kommet </a:t>
            </a:r>
          </a:p>
          <a:p>
            <a:r>
              <a:rPr lang="da-DK" sz="2400" dirty="0"/>
              <a:t>   Ændringer </a:t>
            </a:r>
          </a:p>
          <a:p>
            <a:endParaRPr lang="da-DK" sz="2400" dirty="0"/>
          </a:p>
          <a:p>
            <a:endParaRPr lang="da-DK" sz="2400" dirty="0"/>
          </a:p>
        </p:txBody>
      </p:sp>
      <p:pic>
        <p:nvPicPr>
          <p:cNvPr id="11" name="Pladsholder til billede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075" r="12075"/>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397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Intro: PSRM </a:t>
            </a:r>
          </a:p>
          <a:p>
            <a:pPr>
              <a:lnSpc>
                <a:spcPct val="90000"/>
              </a:lnSpc>
              <a:spcBef>
                <a:spcPct val="0"/>
              </a:spcBef>
              <a:spcAft>
                <a:spcPts val="600"/>
              </a:spcAft>
            </a:pPr>
            <a:r>
              <a:rPr lang="en-US" sz="3600" b="1" spc="-60" dirty="0">
                <a:solidFill>
                  <a:srgbClr val="FFFFFF"/>
                </a:solidFill>
                <a:latin typeface="+mj-lt"/>
                <a:ea typeface="+mj-ea"/>
                <a:cs typeface="+mj-cs"/>
              </a:rPr>
              <a:t>– </a:t>
            </a:r>
            <a:r>
              <a:rPr lang="da-DK" sz="3600" b="1" spc="-60" dirty="0">
                <a:solidFill>
                  <a:srgbClr val="FFFFFF"/>
                </a:solidFill>
                <a:latin typeface="+mj-lt"/>
                <a:ea typeface="+mj-ea"/>
                <a:cs typeface="+mj-cs"/>
              </a:rPr>
              <a:t>Gældsstyrelsens nye </a:t>
            </a:r>
            <a:r>
              <a:rPr lang="da-DK" sz="3600" b="1" spc="-60" dirty="0" err="1">
                <a:solidFill>
                  <a:srgbClr val="FFFFFF"/>
                </a:solidFill>
                <a:latin typeface="+mj-lt"/>
                <a:ea typeface="+mj-ea"/>
                <a:cs typeface="+mj-cs"/>
              </a:rPr>
              <a:t>inddrivelsessystem</a:t>
            </a:r>
            <a:r>
              <a:rPr lang="da-DK" sz="3600" b="1" spc="-60" dirty="0">
                <a:solidFill>
                  <a:srgbClr val="FFFFFF"/>
                </a:solidFill>
                <a:latin typeface="+mj-lt"/>
                <a:ea typeface="+mj-ea"/>
                <a:cs typeface="+mj-cs"/>
              </a:rPr>
              <a:t>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978090"/>
            <a:ext cx="10534263" cy="4292080"/>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2400" dirty="0"/>
              <a:t>Gældsstyrelsens hovedformål: </a:t>
            </a:r>
          </a:p>
          <a:p>
            <a:pPr marL="0" indent="0">
              <a:buNone/>
            </a:pPr>
            <a:endParaRPr lang="da-DK" sz="2400" dirty="0"/>
          </a:p>
          <a:p>
            <a:pPr lvl="1"/>
            <a:r>
              <a:rPr lang="da-DK" dirty="0"/>
              <a:t>At få skabt et nyt grundlag for </a:t>
            </a:r>
            <a:r>
              <a:rPr lang="da-DK" u="sng" dirty="0"/>
              <a:t>automatiseret</a:t>
            </a:r>
            <a:r>
              <a:rPr lang="da-DK" dirty="0"/>
              <a:t> inddrivelse. </a:t>
            </a:r>
          </a:p>
          <a:p>
            <a:pPr lvl="1"/>
            <a:r>
              <a:rPr lang="da-DK" dirty="0"/>
              <a:t>Korrekt inddrivelse af retskraftige krav </a:t>
            </a:r>
          </a:p>
          <a:p>
            <a:pPr lvl="1"/>
            <a:r>
              <a:rPr lang="da-DK" dirty="0"/>
              <a:t>EFI skandalen må ikke gentages </a:t>
            </a:r>
          </a:p>
          <a:p>
            <a:pPr marL="457200" lvl="1" indent="0">
              <a:buNone/>
            </a:pPr>
            <a:endParaRPr lang="da-DK" dirty="0"/>
          </a:p>
          <a:p>
            <a:pPr marL="0" indent="0">
              <a:buNone/>
            </a:pPr>
            <a:r>
              <a:rPr lang="da-DK" sz="2400" dirty="0"/>
              <a:t>	OBS - Lovændring: </a:t>
            </a:r>
          </a:p>
          <a:p>
            <a:pPr marL="0" indent="0">
              <a:buNone/>
            </a:pPr>
            <a:r>
              <a:rPr lang="da-DK" sz="2400" dirty="0"/>
              <a:t>	Gældsstyrelsen må suspendere al inddrivelse for en 	kommune – blot på </a:t>
            </a:r>
            <a:r>
              <a:rPr lang="da-DK" sz="2400" b="1" dirty="0"/>
              <a:t>en mistanke</a:t>
            </a:r>
            <a:r>
              <a:rPr lang="da-DK" sz="2400" dirty="0"/>
              <a:t> om fejl! </a:t>
            </a:r>
          </a:p>
          <a:p>
            <a:endParaRPr lang="da-DK" sz="1600" dirty="0"/>
          </a:p>
        </p:txBody>
      </p:sp>
    </p:spTree>
    <p:extLst>
      <p:ext uri="{BB962C8B-B14F-4D97-AF65-F5344CB8AC3E}">
        <p14:creationId xmlns:p14="http://schemas.microsoft.com/office/powerpoint/2010/main" val="23884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Materiale og opdateringer</a:t>
            </a:r>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Du kan finde vejledninger, hjælpemateriale og nyheder fra Gældsstyrelsen på Broen: </a:t>
            </a:r>
            <a:br>
              <a:rPr lang="da-DK" sz="2400" dirty="0"/>
            </a:br>
            <a:br>
              <a:rPr lang="da-DK" sz="2400" dirty="0"/>
            </a:br>
            <a:endParaRPr lang="da-DK" sz="2400" dirty="0"/>
          </a:p>
          <a:p>
            <a:endParaRPr lang="da-DK" sz="2400" dirty="0"/>
          </a:p>
          <a:p>
            <a:endParaRPr lang="da-DK" sz="2400" dirty="0"/>
          </a:p>
          <a:p>
            <a:endParaRPr lang="da-DK" sz="2400" dirty="0"/>
          </a:p>
        </p:txBody>
      </p:sp>
      <p:graphicFrame>
        <p:nvGraphicFramePr>
          <p:cNvPr id="2" name="Diagram 1"/>
          <p:cNvGraphicFramePr/>
          <p:nvPr>
            <p:extLst>
              <p:ext uri="{D42A27DB-BD31-4B8C-83A1-F6EECF244321}">
                <p14:modId xmlns:p14="http://schemas.microsoft.com/office/powerpoint/2010/main" val="3772859387"/>
              </p:ext>
            </p:extLst>
          </p:nvPr>
        </p:nvGraphicFramePr>
        <p:xfrm>
          <a:off x="354563" y="3200400"/>
          <a:ext cx="5243804" cy="2304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ladsholder til billede 11" descr="Skærmklip"/>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23835" r="23835"/>
          <a:stretch>
            <a:fillRect/>
          </a:stretch>
        </p:blipFill>
        <p:spPr>
          <a:xfrm>
            <a:off x="5598367" y="0"/>
            <a:ext cx="6593633"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65061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Hjælpeværktøj og KVALITETSSIKRING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951722"/>
            <a:ext cx="10664891" cy="5514392"/>
          </a:xfrm>
          <a:effectLst>
            <a:glow rad="139700">
              <a:schemeClr val="accent2">
                <a:lumMod val="40000"/>
                <a:lumOff val="60000"/>
                <a:alpha val="40000"/>
              </a:schemeClr>
            </a:glow>
          </a:effectLst>
        </p:spPr>
        <p:txBody>
          <a:bodyPr>
            <a:normAutofit/>
          </a:bodyPr>
          <a:lstStyle/>
          <a:p>
            <a:pPr marL="0" indent="0">
              <a:buNone/>
            </a:pPr>
            <a:endParaRPr lang="da-DK" sz="1400" b="1" dirty="0"/>
          </a:p>
          <a:p>
            <a:pPr marL="0" indent="0">
              <a:buNone/>
            </a:pPr>
            <a:endParaRPr lang="da-DK" sz="2000" b="1" dirty="0"/>
          </a:p>
          <a:p>
            <a:endParaRPr lang="da-DK" sz="2000" dirty="0"/>
          </a:p>
          <a:p>
            <a:pPr marL="0" indent="0">
              <a:buNone/>
            </a:pPr>
            <a:r>
              <a:rPr lang="da-DK" sz="2000" dirty="0"/>
              <a: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pic>
        <p:nvPicPr>
          <p:cNvPr id="3" name="Billede 2"/>
          <p:cNvPicPr>
            <a:picLocks noChangeAspect="1"/>
          </p:cNvPicPr>
          <p:nvPr/>
        </p:nvPicPr>
        <p:blipFill>
          <a:blip r:embed="rId4"/>
          <a:stretch>
            <a:fillRect/>
          </a:stretch>
        </p:blipFill>
        <p:spPr>
          <a:xfrm>
            <a:off x="1449607" y="951722"/>
            <a:ext cx="9292804" cy="57022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143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Validering+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951722"/>
            <a:ext cx="10664891" cy="5514392"/>
          </a:xfrm>
          <a:effectLst>
            <a:glow rad="139700">
              <a:schemeClr val="accent2">
                <a:lumMod val="40000"/>
                <a:lumOff val="60000"/>
                <a:alpha val="40000"/>
              </a:schemeClr>
            </a:glow>
          </a:effectLst>
        </p:spPr>
        <p:txBody>
          <a:bodyPr>
            <a:normAutofit/>
          </a:bodyPr>
          <a:lstStyle/>
          <a:p>
            <a:pPr marL="0" indent="0">
              <a:buNone/>
            </a:pPr>
            <a:r>
              <a:rPr lang="da-DK" sz="2000" dirty="0"/>
              <a:t>Der kan opsættes yderligere krav:</a:t>
            </a:r>
          </a:p>
          <a:p>
            <a:pPr marL="0" indent="0">
              <a:buNone/>
            </a:pPr>
            <a:endParaRPr lang="da-DK" sz="2000" dirty="0"/>
          </a:p>
          <a:p>
            <a:pPr>
              <a:buFont typeface="Wingdings" panose="05000000000000000000" pitchFamily="2" charset="2"/>
              <a:buChar char="q"/>
            </a:pPr>
            <a:r>
              <a:rPr lang="da-DK" sz="2000" dirty="0"/>
              <a:t>hvilke fordringstyper der accepters på den enkelte hoved-/ deltransaktionsniveau</a:t>
            </a:r>
          </a:p>
          <a:p>
            <a:pPr marL="0" indent="0">
              <a:buNone/>
            </a:pPr>
            <a:r>
              <a:rPr lang="da-DK" sz="2000" dirty="0"/>
              <a:t>   Dermed afvises krav, hvor der er valgt forkert fordringstype</a:t>
            </a:r>
          </a:p>
          <a:p>
            <a:pPr marL="0" indent="0">
              <a:buNone/>
            </a:pPr>
            <a:r>
              <a:rPr lang="da-DK" sz="2000" dirty="0"/>
              <a:t> </a:t>
            </a:r>
          </a:p>
          <a:p>
            <a:pPr>
              <a:buFont typeface="Wingdings" panose="05000000000000000000" pitchFamily="2" charset="2"/>
              <a:buChar char="q"/>
            </a:pPr>
            <a:r>
              <a:rPr lang="da-DK" sz="2000" dirty="0"/>
              <a:t>Der kan sættes op, at det er et krav fordringstypen er udfyldt ved oprettelse af krav</a:t>
            </a:r>
          </a:p>
          <a:p>
            <a:pPr marL="0" indent="0">
              <a:buNone/>
            </a:pPr>
            <a:endParaRPr lang="da-DK" sz="2000" dirty="0"/>
          </a:p>
          <a:p>
            <a:pPr>
              <a:buFont typeface="Wingdings" panose="05000000000000000000" pitchFamily="2" charset="2"/>
              <a:buChar char="q"/>
            </a:pPr>
            <a:r>
              <a:rPr lang="da-DK" sz="2000" dirty="0"/>
              <a:t>På den enkelte fordringstype kan der sættes regel på om at der skal leveres/indberettes en inddrivelsestekst</a:t>
            </a:r>
          </a:p>
          <a:p>
            <a:pPr marL="0" indent="0">
              <a:buNone/>
            </a:pPr>
            <a:r>
              <a:rPr lang="da-DK" sz="2000" dirty="0"/>
              <a:t>  Sikrer at der leveres/indberettes en inddrivelsestekst, hvor det er nødvendigt.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spTree>
    <p:extLst>
      <p:ext uri="{BB962C8B-B14F-4D97-AF65-F5344CB8AC3E}">
        <p14:creationId xmlns:p14="http://schemas.microsoft.com/office/powerpoint/2010/main" val="3028822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xfrm>
            <a:off x="6165306" y="-1"/>
            <a:ext cx="6120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1166327"/>
          </a:xfrm>
        </p:spPr>
        <p:txBody>
          <a:bodyPr>
            <a:normAutofit lnSpcReduction="10000"/>
          </a:bodyPr>
          <a:lstStyle/>
          <a:p>
            <a:r>
              <a:rPr lang="da-DK" dirty="0"/>
              <a:t>Kvalitetssikring - også manuelt </a:t>
            </a:r>
          </a:p>
        </p:txBody>
      </p:sp>
      <p:sp>
        <p:nvSpPr>
          <p:cNvPr id="4" name="Pladsholder til tekst 3"/>
          <p:cNvSpPr>
            <a:spLocks noGrp="1"/>
          </p:cNvSpPr>
          <p:nvPr>
            <p:ph type="body" sz="quarter" idx="11"/>
          </p:nvPr>
        </p:nvSpPr>
        <p:spPr>
          <a:xfrm>
            <a:off x="755780" y="1688840"/>
            <a:ext cx="4973694" cy="4814597"/>
          </a:xfrm>
        </p:spPr>
        <p:txBody>
          <a:bodyPr>
            <a:noAutofit/>
          </a:bodyPr>
          <a:lstStyle/>
          <a:p>
            <a:r>
              <a:rPr lang="da-DK" sz="2400" dirty="0"/>
              <a:t>Kvalitetssikring er en løbende aktivitet, som er nødvendig både for at</a:t>
            </a:r>
          </a:p>
          <a:p>
            <a:pPr marL="342900" indent="-342900">
              <a:buFont typeface="Arial" panose="020B0604020202020204" pitchFamily="34" charset="0"/>
              <a:buChar char="•"/>
            </a:pPr>
            <a:r>
              <a:rPr lang="da-DK" sz="2400" dirty="0"/>
              <a:t>klargøre til opsætning i validering+ </a:t>
            </a:r>
          </a:p>
          <a:p>
            <a:pPr marL="342900" indent="-342900">
              <a:buFont typeface="Arial" panose="020B0604020202020204" pitchFamily="34" charset="0"/>
              <a:buChar char="•"/>
            </a:pPr>
            <a:r>
              <a:rPr lang="da-DK" sz="2400" dirty="0"/>
              <a:t>der kan ske onboarding -  der skal ske oprydning/få ændret adfærd før onboarding </a:t>
            </a:r>
          </a:p>
          <a:p>
            <a:pPr marL="342900" indent="-342900">
              <a:buFont typeface="Arial" panose="020B0604020202020204" pitchFamily="34" charset="0"/>
              <a:buChar char="•"/>
            </a:pPr>
            <a:r>
              <a:rPr lang="da-DK" sz="2400" dirty="0"/>
              <a:t>Forsøge at ”fange” det der ikke kan ikke fanges i filteret/validering </a:t>
            </a:r>
          </a:p>
          <a:p>
            <a:endParaRPr lang="da-DK" sz="2400" dirty="0"/>
          </a:p>
        </p:txBody>
      </p:sp>
      <p:pic>
        <p:nvPicPr>
          <p:cNvPr id="2" name="Billede 1"/>
          <p:cNvPicPr>
            <a:picLocks noChangeAspect="1"/>
          </p:cNvPicPr>
          <p:nvPr/>
        </p:nvPicPr>
        <p:blipFill>
          <a:blip r:embed="rId4"/>
          <a:stretch>
            <a:fillRect/>
          </a:stretch>
        </p:blipFill>
        <p:spPr>
          <a:xfrm>
            <a:off x="8416802" y="1675426"/>
            <a:ext cx="1704975" cy="18002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8338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3EAAB98-73DF-458D-82BA-8B74B617DDD4}"/>
              </a:ext>
            </a:extLst>
          </p:cNvPr>
          <p:cNvSpPr txBox="1"/>
          <p:nvPr/>
        </p:nvSpPr>
        <p:spPr>
          <a:xfrm>
            <a:off x="857756" y="436970"/>
            <a:ext cx="10930590" cy="7556428"/>
          </a:xfrm>
          <a:prstGeom prst="rect">
            <a:avLst/>
          </a:prstGeom>
          <a:noFill/>
        </p:spPr>
        <p:txBody>
          <a:bodyPr wrap="square" rtlCol="0">
            <a:spAutoFit/>
          </a:bodyPr>
          <a:lstStyle/>
          <a:p>
            <a:r>
              <a:rPr lang="da-DK" b="1" u="sng" dirty="0"/>
              <a:t>SD faktura med fordringstype</a:t>
            </a:r>
          </a:p>
          <a:p>
            <a:endParaRPr lang="da-DK" b="1" dirty="0"/>
          </a:p>
          <a:p>
            <a:r>
              <a:rPr lang="da-DK" b="1" dirty="0"/>
              <a:t>Inden du går i gang med at oprette en ekstern faktura skal du bruge følgende oplysninger:</a:t>
            </a:r>
          </a:p>
          <a:p>
            <a:endParaRPr lang="da-DK" b="1" dirty="0"/>
          </a:p>
          <a:p>
            <a:pPr marL="285750" indent="-285750">
              <a:buFont typeface="Arial" panose="020B0604020202020204" pitchFamily="34" charset="0"/>
              <a:buChar char="•"/>
            </a:pPr>
            <a:r>
              <a:rPr lang="da-DK" b="1" dirty="0"/>
              <a:t>Aftaleindholdstype – hovedtrans og deltrans fra SD-aftaleindholdstype skemaet</a:t>
            </a:r>
          </a:p>
          <a:p>
            <a:pPr marL="285750" indent="-285750">
              <a:buFont typeface="Arial" panose="020B0604020202020204" pitchFamily="34" charset="0"/>
              <a:buChar char="•"/>
            </a:pPr>
            <a:r>
              <a:rPr lang="da-DK" b="1" dirty="0"/>
              <a:t>Fordringstype og oplysninger omkring hvilke stamdata der er for denne fordringstype (hjælp kan hentes hos sit sekretariat eller betalingskontoret)</a:t>
            </a:r>
          </a:p>
          <a:p>
            <a:endParaRPr lang="da-DK" sz="1600" dirty="0"/>
          </a:p>
          <a:p>
            <a:pPr marL="285750" indent="-285750">
              <a:buFont typeface="Arial" panose="020B0604020202020204" pitchFamily="34" charset="0"/>
              <a:buChar char="•"/>
            </a:pPr>
            <a:r>
              <a:rPr lang="da-DK" sz="1600" b="1" dirty="0"/>
              <a:t>Undtagelse for fordringstyper</a:t>
            </a:r>
          </a:p>
          <a:p>
            <a:pPr marL="285750" indent="-285750">
              <a:buFont typeface="Arial" panose="020B0604020202020204" pitchFamily="34" charset="0"/>
              <a:buChar char="•"/>
            </a:pPr>
            <a:r>
              <a:rPr lang="da-DK" sz="1600" b="1" dirty="0"/>
              <a:t>Faktura til kommuner/region/stat på følgende aftaleindholdstyper </a:t>
            </a:r>
          </a:p>
          <a:p>
            <a:pPr marL="285750" indent="-285750">
              <a:buFont typeface="Arial" panose="020B0604020202020204" pitchFamily="34" charset="0"/>
              <a:buChar char="•"/>
            </a:pPr>
            <a:r>
              <a:rPr lang="da-DK" sz="1600" b="1" dirty="0"/>
              <a:t>Interne faktura </a:t>
            </a:r>
          </a:p>
          <a:p>
            <a:endParaRPr lang="da-DK" dirty="0"/>
          </a:p>
          <a:p>
            <a:endParaRPr lang="da-DK" dirty="0"/>
          </a:p>
          <a:p>
            <a:endParaRPr lang="da-DK" dirty="0"/>
          </a:p>
          <a:p>
            <a:endParaRPr lang="da-DK" dirty="0"/>
          </a:p>
          <a:p>
            <a:endParaRPr lang="da-DK" dirty="0"/>
          </a:p>
          <a:p>
            <a:endParaRPr lang="da-DK" dirty="0"/>
          </a:p>
          <a:p>
            <a:endParaRPr lang="da-DK" b="1" u="sng" dirty="0"/>
          </a:p>
          <a:p>
            <a:endParaRPr lang="da-DK" b="1" u="sng" dirty="0"/>
          </a:p>
          <a:p>
            <a:pPr>
              <a:lnSpc>
                <a:spcPct val="107000"/>
              </a:lnSpc>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et</a:t>
            </a:r>
          </a:p>
        </p:txBody>
      </p:sp>
      <p:pic>
        <p:nvPicPr>
          <p:cNvPr id="13" name="Billede 12">
            <a:extLst>
              <a:ext uri="{FF2B5EF4-FFF2-40B4-BE49-F238E27FC236}">
                <a16:creationId xmlns:a16="http://schemas.microsoft.com/office/drawing/2014/main" id="{15848257-53DF-9CE4-DDD5-B858F104D0EF}"/>
              </a:ext>
            </a:extLst>
          </p:cNvPr>
          <p:cNvPicPr>
            <a:picLocks noChangeAspect="1"/>
          </p:cNvPicPr>
          <p:nvPr/>
        </p:nvPicPr>
        <p:blipFill>
          <a:blip r:embed="rId2"/>
          <a:stretch>
            <a:fillRect/>
          </a:stretch>
        </p:blipFill>
        <p:spPr>
          <a:xfrm>
            <a:off x="857756" y="3780804"/>
            <a:ext cx="10577384" cy="2061991"/>
          </a:xfrm>
          <a:prstGeom prst="rect">
            <a:avLst/>
          </a:prstGeom>
        </p:spPr>
      </p:pic>
    </p:spTree>
    <p:extLst>
      <p:ext uri="{BB962C8B-B14F-4D97-AF65-F5344CB8AC3E}">
        <p14:creationId xmlns:p14="http://schemas.microsoft.com/office/powerpoint/2010/main" val="949055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764EE74-D3E6-51F2-2165-2B20FD58753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 name="Pladsholder til sidefod 2">
            <a:extLst>
              <a:ext uri="{FF2B5EF4-FFF2-40B4-BE49-F238E27FC236}">
                <a16:creationId xmlns:a16="http://schemas.microsoft.com/office/drawing/2014/main" id="{06D1C4F3-3755-9535-8F07-231D4BD5BCF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Indsæt</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fodnote</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tekst</a:t>
            </a:r>
            <a:r>
              <a:rPr kumimoji="0" lang="en-US" sz="1100" b="0" i="0" u="none" strike="noStrike" kern="1200" cap="none" spc="0" normalizeH="0" baseline="0" noProof="0" dirty="0">
                <a:ln>
                  <a:noFill/>
                </a:ln>
                <a:solidFill>
                  <a:srgbClr val="000000"/>
                </a:solidFill>
                <a:effectLst/>
                <a:uLnTx/>
                <a:uFillTx/>
                <a:latin typeface="Verdana"/>
                <a:ea typeface="+mn-ea"/>
                <a:cs typeface="+mn-cs"/>
              </a:rPr>
              <a:t> her</a:t>
            </a:r>
          </a:p>
        </p:txBody>
      </p:sp>
      <p:sp>
        <p:nvSpPr>
          <p:cNvPr id="5" name="Tekstfelt 4">
            <a:extLst>
              <a:ext uri="{FF2B5EF4-FFF2-40B4-BE49-F238E27FC236}">
                <a16:creationId xmlns:a16="http://schemas.microsoft.com/office/drawing/2014/main" id="{590FD77C-A0A7-E8DC-A504-24CC7CEB7298}"/>
              </a:ext>
            </a:extLst>
          </p:cNvPr>
          <p:cNvSpPr txBox="1"/>
          <p:nvPr/>
        </p:nvSpPr>
        <p:spPr>
          <a:xfrm>
            <a:off x="849169" y="318951"/>
            <a:ext cx="11370276" cy="54434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sng" strike="noStrike" kern="1200" cap="none" spc="0" normalizeH="0" baseline="0" noProof="0" dirty="0">
                <a:ln>
                  <a:noFill/>
                </a:ln>
                <a:solidFill>
                  <a:srgbClr val="000000"/>
                </a:solidFill>
                <a:effectLst/>
                <a:uLnTx/>
                <a:uFillTx/>
                <a:latin typeface="Verdana"/>
                <a:ea typeface="+mn-ea"/>
                <a:cs typeface="+mn-cs"/>
              </a:rPr>
              <a:t>Regler vedr. fordringstyper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rPr>
              <a:t>Der kan kun påføres en aftaleindholdstype pr. faktura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salgsordre linje.</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 </a:t>
            </a:r>
            <a:r>
              <a:rPr kumimoji="0" lang="da-DK" sz="1800" b="1"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a:t>
            </a: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Der kan oprettes forskellige fordringstyper med forskellige stiftelsesdatoer pr. salgsordre linje. </a:t>
            </a:r>
          </a:p>
          <a:p>
            <a:pPr marL="0" marR="0" lvl="0" indent="0" algn="l" defTabSz="914400" rtl="0" eaLnBrk="1" fontAlgn="auto" latinLnBrk="0" hangingPunct="1">
              <a:lnSpc>
                <a:spcPct val="107000"/>
              </a:lnSpc>
              <a:spcBef>
                <a:spcPts val="0"/>
              </a:spcBef>
              <a:spcAft>
                <a:spcPts val="2400"/>
              </a:spcAft>
              <a:buClrTx/>
              <a:buSzTx/>
              <a:buFontTx/>
              <a:buNone/>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lede 6">
            <a:extLst>
              <a:ext uri="{FF2B5EF4-FFF2-40B4-BE49-F238E27FC236}">
                <a16:creationId xmlns:a16="http://schemas.microsoft.com/office/drawing/2014/main" id="{5239398B-206C-1827-89FF-803B4ADD2336}"/>
              </a:ext>
            </a:extLst>
          </p:cNvPr>
          <p:cNvPicPr>
            <a:picLocks noChangeAspect="1"/>
          </p:cNvPicPr>
          <p:nvPr/>
        </p:nvPicPr>
        <p:blipFill>
          <a:blip r:embed="rId2"/>
          <a:stretch>
            <a:fillRect/>
          </a:stretch>
        </p:blipFill>
        <p:spPr>
          <a:xfrm>
            <a:off x="1276164" y="1301351"/>
            <a:ext cx="10742068" cy="776268"/>
          </a:xfrm>
          <a:prstGeom prst="rect">
            <a:avLst/>
          </a:prstGeom>
        </p:spPr>
      </p:pic>
      <p:pic>
        <p:nvPicPr>
          <p:cNvPr id="9" name="Billede 8">
            <a:extLst>
              <a:ext uri="{FF2B5EF4-FFF2-40B4-BE49-F238E27FC236}">
                <a16:creationId xmlns:a16="http://schemas.microsoft.com/office/drawing/2014/main" id="{7D7000D2-69DA-133A-2D97-AF4E404B6D45}"/>
              </a:ext>
            </a:extLst>
          </p:cNvPr>
          <p:cNvPicPr>
            <a:picLocks noChangeAspect="1"/>
          </p:cNvPicPr>
          <p:nvPr/>
        </p:nvPicPr>
        <p:blipFill>
          <a:blip r:embed="rId3"/>
          <a:stretch>
            <a:fillRect/>
          </a:stretch>
        </p:blipFill>
        <p:spPr>
          <a:xfrm>
            <a:off x="1276164" y="2809986"/>
            <a:ext cx="10066667" cy="1485714"/>
          </a:xfrm>
          <a:prstGeom prst="rect">
            <a:avLst/>
          </a:prstGeom>
        </p:spPr>
      </p:pic>
    </p:spTree>
    <p:extLst>
      <p:ext uri="{BB962C8B-B14F-4D97-AF65-F5344CB8AC3E}">
        <p14:creationId xmlns:p14="http://schemas.microsoft.com/office/powerpoint/2010/main" val="2273313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AFB239D-404F-4965-89AF-255C478F11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 name="Pladsholder til sidefod 2">
            <a:extLst>
              <a:ext uri="{FF2B5EF4-FFF2-40B4-BE49-F238E27FC236}">
                <a16:creationId xmlns:a16="http://schemas.microsoft.com/office/drawing/2014/main" id="{972DBC6F-BBAB-4172-87E1-C85FBDA6F21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 Indsæt fodnote tekst her</a:t>
            </a:r>
          </a:p>
        </p:txBody>
      </p:sp>
      <p:sp>
        <p:nvSpPr>
          <p:cNvPr id="8" name="Tekstfelt 7">
            <a:extLst>
              <a:ext uri="{FF2B5EF4-FFF2-40B4-BE49-F238E27FC236}">
                <a16:creationId xmlns:a16="http://schemas.microsoft.com/office/drawing/2014/main" id="{BF346F1E-2828-46EB-AAA7-0652A9C3C1BF}"/>
              </a:ext>
            </a:extLst>
          </p:cNvPr>
          <p:cNvSpPr txBox="1"/>
          <p:nvPr/>
        </p:nvSpPr>
        <p:spPr>
          <a:xfrm>
            <a:off x="529209" y="632298"/>
            <a:ext cx="9723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Sådan går du til fanen bestillingsdata – hvor RIM/PSRM felterne findes </a:t>
            </a:r>
          </a:p>
        </p:txBody>
      </p:sp>
      <p:sp>
        <p:nvSpPr>
          <p:cNvPr id="9" name="Tekstfelt 8">
            <a:extLst>
              <a:ext uri="{FF2B5EF4-FFF2-40B4-BE49-F238E27FC236}">
                <a16:creationId xmlns:a16="http://schemas.microsoft.com/office/drawing/2014/main" id="{2CAC82CB-F7FA-4CA0-93C0-262A82247765}"/>
              </a:ext>
            </a:extLst>
          </p:cNvPr>
          <p:cNvSpPr txBox="1"/>
          <p:nvPr/>
        </p:nvSpPr>
        <p:spPr>
          <a:xfrm>
            <a:off x="529209" y="1459149"/>
            <a:ext cx="17762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Topdata </a:t>
            </a:r>
          </a:p>
        </p:txBody>
      </p:sp>
      <p:sp>
        <p:nvSpPr>
          <p:cNvPr id="10" name="Tekstfelt 9">
            <a:extLst>
              <a:ext uri="{FF2B5EF4-FFF2-40B4-BE49-F238E27FC236}">
                <a16:creationId xmlns:a16="http://schemas.microsoft.com/office/drawing/2014/main" id="{E3F513B7-EACD-4D2A-8344-23A7EF7317E3}"/>
              </a:ext>
            </a:extLst>
          </p:cNvPr>
          <p:cNvSpPr txBox="1"/>
          <p:nvPr/>
        </p:nvSpPr>
        <p:spPr>
          <a:xfrm>
            <a:off x="5950369" y="1459149"/>
            <a:ext cx="2716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Position/salgslinje</a:t>
            </a:r>
          </a:p>
        </p:txBody>
      </p:sp>
      <p:pic>
        <p:nvPicPr>
          <p:cNvPr id="6" name="Billede 5">
            <a:extLst>
              <a:ext uri="{FF2B5EF4-FFF2-40B4-BE49-F238E27FC236}">
                <a16:creationId xmlns:a16="http://schemas.microsoft.com/office/drawing/2014/main" id="{3B5FFB9C-C4EB-51DF-E30D-ADC2F9CE5F8D}"/>
              </a:ext>
            </a:extLst>
          </p:cNvPr>
          <p:cNvPicPr>
            <a:picLocks noChangeAspect="1"/>
          </p:cNvPicPr>
          <p:nvPr/>
        </p:nvPicPr>
        <p:blipFill>
          <a:blip r:embed="rId2"/>
          <a:stretch>
            <a:fillRect/>
          </a:stretch>
        </p:blipFill>
        <p:spPr>
          <a:xfrm>
            <a:off x="601763" y="1922143"/>
            <a:ext cx="5166773" cy="3499066"/>
          </a:xfrm>
          <a:prstGeom prst="rect">
            <a:avLst/>
          </a:prstGeom>
        </p:spPr>
      </p:pic>
      <p:pic>
        <p:nvPicPr>
          <p:cNvPr id="14" name="Billede 13">
            <a:extLst>
              <a:ext uri="{FF2B5EF4-FFF2-40B4-BE49-F238E27FC236}">
                <a16:creationId xmlns:a16="http://schemas.microsoft.com/office/drawing/2014/main" id="{9F7AF2C8-3807-5491-106C-AB999E750188}"/>
              </a:ext>
            </a:extLst>
          </p:cNvPr>
          <p:cNvPicPr>
            <a:picLocks noChangeAspect="1"/>
          </p:cNvPicPr>
          <p:nvPr/>
        </p:nvPicPr>
        <p:blipFill>
          <a:blip r:embed="rId3"/>
          <a:stretch>
            <a:fillRect/>
          </a:stretch>
        </p:blipFill>
        <p:spPr>
          <a:xfrm>
            <a:off x="6034575" y="1922143"/>
            <a:ext cx="4984539" cy="4600566"/>
          </a:xfrm>
          <a:prstGeom prst="rect">
            <a:avLst/>
          </a:prstGeom>
        </p:spPr>
      </p:pic>
    </p:spTree>
    <p:extLst>
      <p:ext uri="{BB962C8B-B14F-4D97-AF65-F5344CB8AC3E}">
        <p14:creationId xmlns:p14="http://schemas.microsoft.com/office/powerpoint/2010/main" val="1040208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D27769F0-4E99-4DE4-BE71-866294E88DE2}"/>
              </a:ext>
            </a:extLst>
          </p:cNvPr>
          <p:cNvSpPr txBox="1"/>
          <p:nvPr/>
        </p:nvSpPr>
        <p:spPr>
          <a:xfrm>
            <a:off x="525982" y="453154"/>
            <a:ext cx="10972800"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Topdata - betydning af at udfylde data på top niveau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 oplysninger du sætter på Topdata er gældende for hele fakturaen – hvis du ikke foretager ændringer på de enkelte salgsordre linjer som er oprettet på fakturaen.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Data vil kun blive kopieret for de felter, der er helt ens. Er der forskel i data på Topdata og Salgsordre linjen, så vil data ikke blive kopieret, og du vil få følgende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popup</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der bare betyder, at du ikke har fået overskrevet de data, du selv har indtastet.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Billede 5">
            <a:extLst>
              <a:ext uri="{FF2B5EF4-FFF2-40B4-BE49-F238E27FC236}">
                <a16:creationId xmlns:a16="http://schemas.microsoft.com/office/drawing/2014/main" id="{7818476F-1C6B-404E-9280-DDB07E312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354" y="2834097"/>
            <a:ext cx="4864101" cy="1578911"/>
          </a:xfrm>
          <a:prstGeom prst="rect">
            <a:avLst/>
          </a:prstGeom>
        </p:spPr>
      </p:pic>
    </p:spTree>
    <p:extLst>
      <p:ext uri="{BB962C8B-B14F-4D97-AF65-F5344CB8AC3E}">
        <p14:creationId xmlns:p14="http://schemas.microsoft.com/office/powerpoint/2010/main" val="2669313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969700-CBDC-80C4-D73E-AA143318EB1B}"/>
              </a:ext>
            </a:extLst>
          </p:cNvPr>
          <p:cNvPicPr>
            <a:picLocks noChangeAspect="1"/>
          </p:cNvPicPr>
          <p:nvPr/>
        </p:nvPicPr>
        <p:blipFill>
          <a:blip r:embed="rId2"/>
          <a:stretch>
            <a:fillRect/>
          </a:stretch>
        </p:blipFill>
        <p:spPr>
          <a:xfrm>
            <a:off x="4800683" y="695527"/>
            <a:ext cx="6400033" cy="5700409"/>
          </a:xfrm>
          <a:prstGeom prst="rect">
            <a:avLst/>
          </a:prstGeom>
        </p:spPr>
      </p:pic>
      <p:sp>
        <p:nvSpPr>
          <p:cNvPr id="4" name="Tekstfelt 3">
            <a:extLst>
              <a:ext uri="{FF2B5EF4-FFF2-40B4-BE49-F238E27FC236}">
                <a16:creationId xmlns:a16="http://schemas.microsoft.com/office/drawing/2014/main" id="{D0C1395B-92F0-1558-E822-ABA5E61C0262}"/>
              </a:ext>
            </a:extLst>
          </p:cNvPr>
          <p:cNvSpPr txBox="1"/>
          <p:nvPr/>
        </p:nvSpPr>
        <p:spPr>
          <a:xfrm>
            <a:off x="136187" y="826851"/>
            <a:ext cx="4105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Fanen bestillingsdata: </a:t>
            </a:r>
          </a:p>
        </p:txBody>
      </p:sp>
    </p:spTree>
    <p:extLst>
      <p:ext uri="{BB962C8B-B14F-4D97-AF65-F5344CB8AC3E}">
        <p14:creationId xmlns:p14="http://schemas.microsoft.com/office/powerpoint/2010/main" val="351822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387779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Fordringstype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F4 tasten kan bruges til at se de forskellige fordringstyper og ved hjælp af gældsstyrelsens hjemmeside, eller hjælpeværktøjet fra Betalingskontoret kan du finde hvilken fordringstype dit område skal anvende til din fordring. </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Det er afdelingens eget ansvar at finde den rigtige fordringstype via de hjælpeværktøjer som er</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stillet til rådighed fra gældsstyrelsen eller Betalingskontoret.</a:t>
            </a:r>
            <a:r>
              <a:rPr kumimoji="0" lang="da-DK" sz="1800" b="0"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Knappen </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GS regler</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er et opslagsværk til KMD guide for fordringstyper og kan bruges til at finde den rigtige fordringstype for ens fagområde.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Brug dette link til KMD GUIDEN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https://fordringstyperguide.kmd.dk/</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E54E6534-4EC1-6F8A-0034-6714DFBCD2C3}"/>
              </a:ext>
            </a:extLst>
          </p:cNvPr>
          <p:cNvPicPr>
            <a:picLocks noChangeAspect="1"/>
          </p:cNvPicPr>
          <p:nvPr/>
        </p:nvPicPr>
        <p:blipFill>
          <a:blip r:embed="rId3"/>
          <a:stretch>
            <a:fillRect/>
          </a:stretch>
        </p:blipFill>
        <p:spPr>
          <a:xfrm>
            <a:off x="757953" y="463802"/>
            <a:ext cx="5904762" cy="352381"/>
          </a:xfrm>
          <a:prstGeom prst="rect">
            <a:avLst/>
          </a:prstGeom>
        </p:spPr>
      </p:pic>
    </p:spTree>
    <p:extLst>
      <p:ext uri="{BB962C8B-B14F-4D97-AF65-F5344CB8AC3E}">
        <p14:creationId xmlns:p14="http://schemas.microsoft.com/office/powerpoint/2010/main" val="71261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19"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9"/>
            <a:ext cx="10179697" cy="163285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Fra EFI </a:t>
            </a:r>
            <a:r>
              <a:rPr lang="en-US" sz="3600" b="1" spc="-60" dirty="0" err="1">
                <a:solidFill>
                  <a:srgbClr val="FFFFFF"/>
                </a:solidFill>
                <a:latin typeface="+mj-lt"/>
                <a:ea typeface="+mj-ea"/>
                <a:cs typeface="+mj-cs"/>
              </a:rPr>
              <a:t>til</a:t>
            </a:r>
            <a:r>
              <a:rPr lang="en-US" sz="3600" b="1" spc="-60" dirty="0">
                <a:solidFill>
                  <a:srgbClr val="FFFFFF"/>
                </a:solidFill>
                <a:latin typeface="+mj-lt"/>
                <a:ea typeface="+mj-ea"/>
                <a:cs typeface="+mj-cs"/>
              </a:rPr>
              <a:t> PSRM </a:t>
            </a:r>
            <a:endParaRPr lang="da-DK" sz="3600" b="1" spc="-60" dirty="0">
              <a:solidFill>
                <a:srgbClr val="FFFFFF"/>
              </a:solidFill>
              <a:latin typeface="+mj-lt"/>
              <a:ea typeface="+mj-ea"/>
              <a:cs typeface="+mj-cs"/>
            </a:endParaRP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fontScale="92500" lnSpcReduction="10000"/>
          </a:bodyPr>
          <a:lstStyle/>
          <a:p>
            <a:pPr lvl="0"/>
            <a:endParaRPr lang="da-DK" sz="2000" dirty="0"/>
          </a:p>
          <a:p>
            <a:pPr lvl="0"/>
            <a:r>
              <a:rPr lang="da-DK" sz="2600" dirty="0"/>
              <a:t>Gældsstyrelsen har </a:t>
            </a:r>
            <a:r>
              <a:rPr lang="da-DK" sz="2600" b="1" dirty="0"/>
              <a:t>grupperet </a:t>
            </a:r>
            <a:r>
              <a:rPr lang="da-DK" sz="2600" dirty="0"/>
              <a:t>alle</a:t>
            </a:r>
            <a:r>
              <a:rPr lang="da-DK" sz="2600" b="1" dirty="0"/>
              <a:t> de kommunale fordringstyper </a:t>
            </a:r>
            <a:r>
              <a:rPr lang="da-DK" sz="2600" dirty="0"/>
              <a:t>i  </a:t>
            </a:r>
          </a:p>
          <a:p>
            <a:pPr marL="0" lvl="0" indent="0">
              <a:buNone/>
            </a:pPr>
            <a:r>
              <a:rPr lang="da-DK" sz="1400" dirty="0"/>
              <a:t>	</a:t>
            </a:r>
          </a:p>
          <a:p>
            <a:pPr marL="0" lvl="0" indent="0">
              <a:buNone/>
            </a:pPr>
            <a:r>
              <a:rPr lang="da-DK" sz="1400" dirty="0"/>
              <a:t>			</a:t>
            </a:r>
            <a:r>
              <a:rPr lang="da-DK" sz="3200" dirty="0">
                <a:solidFill>
                  <a:schemeClr val="bg1"/>
                </a:solidFill>
              </a:rPr>
              <a:t>FORRETNINGSOMRÅDER</a:t>
            </a:r>
            <a:r>
              <a:rPr lang="da-DK" dirty="0">
                <a:solidFill>
                  <a:schemeClr val="bg1"/>
                </a:solidFill>
              </a:rPr>
              <a:t> </a:t>
            </a:r>
            <a:endParaRPr lang="da-DK" sz="2400" dirty="0">
              <a:solidFill>
                <a:schemeClr val="bg1"/>
              </a:solidFill>
            </a:endParaRPr>
          </a:p>
          <a:p>
            <a:pPr marL="0" lvl="0" indent="0">
              <a:buNone/>
            </a:pPr>
            <a:r>
              <a:rPr lang="da-DK" sz="1400" dirty="0"/>
              <a:t>	</a:t>
            </a:r>
            <a:r>
              <a:rPr lang="da-DK" sz="2400" dirty="0"/>
              <a:t>Fx Socialretslige område, forbrug og renovation m.v. </a:t>
            </a:r>
          </a:p>
          <a:p>
            <a:pPr marL="0" lvl="0" indent="0">
              <a:buNone/>
            </a:pPr>
            <a:endParaRPr lang="da-DK" sz="1800" dirty="0"/>
          </a:p>
          <a:p>
            <a:pPr lvl="0"/>
            <a:r>
              <a:rPr lang="da-DK" dirty="0"/>
              <a:t>Forretningsområderne er gennemgået ét efter ét.</a:t>
            </a:r>
          </a:p>
          <a:p>
            <a:pPr marL="0" lvl="0" indent="0">
              <a:buNone/>
            </a:pPr>
            <a:endParaRPr lang="da-DK" dirty="0"/>
          </a:p>
          <a:p>
            <a:r>
              <a:rPr lang="da-DK" dirty="0"/>
              <a:t>Lovgrundlaget, krav til hver enkelt fordring mv. er defineret.  </a:t>
            </a:r>
          </a:p>
          <a:p>
            <a:endParaRPr lang="da-DK" sz="2400" dirty="0"/>
          </a:p>
          <a:p>
            <a:pPr marL="0" indent="0">
              <a:buNone/>
            </a:pPr>
            <a:endParaRPr lang="da-DK" sz="1400" dirty="0"/>
          </a:p>
        </p:txBody>
      </p:sp>
    </p:spTree>
    <p:extLst>
      <p:ext uri="{BB962C8B-B14F-4D97-AF65-F5344CB8AC3E}">
        <p14:creationId xmlns:p14="http://schemas.microsoft.com/office/powerpoint/2010/main" val="2504644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04522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Stiftelsesdato</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slå fodringstypen/fordringstypeområdet op i guiden for dit fagområde og se stamdata for din fordringstypes stiftelsesdato.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kstfelt 1">
            <a:extLst>
              <a:ext uri="{FF2B5EF4-FFF2-40B4-BE49-F238E27FC236}">
                <a16:creationId xmlns:a16="http://schemas.microsoft.com/office/drawing/2014/main" id="{F24E9842-5C82-6A0A-D086-5DADD2E4F1F6}"/>
              </a:ext>
            </a:extLst>
          </p:cNvPr>
          <p:cNvSpPr txBox="1"/>
          <p:nvPr/>
        </p:nvSpPr>
        <p:spPr>
          <a:xfrm>
            <a:off x="684695" y="2823386"/>
            <a:ext cx="10110172"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Verdana"/>
                <a:ea typeface="+mn-ea"/>
                <a:cs typeface="+mn-cs"/>
              </a:rPr>
              <a:t>Sammenlignet med stamdatakrav for KOCVDAG: </a:t>
            </a:r>
            <a:br>
              <a:rPr kumimoji="0" lang="da-DK" sz="1600" b="0" i="0" u="none" strike="noStrike" kern="1200" cap="none" spc="0" normalizeH="0" baseline="0" noProof="0" dirty="0">
                <a:ln>
                  <a:noFill/>
                </a:ln>
                <a:solidFill>
                  <a:srgbClr val="000000"/>
                </a:solidFill>
                <a:effectLst/>
                <a:uLnTx/>
                <a:uFillTx/>
                <a:latin typeface="Verdana"/>
                <a:ea typeface="+mn-ea"/>
                <a:cs typeface="+mn-cs"/>
              </a:rPr>
            </a:br>
            <a:r>
              <a:rPr kumimoji="0" lang="da-DK" sz="1600" b="0" i="0" u="none" strike="noStrike" kern="1200" cap="none" spc="0" normalizeH="0" baseline="0" noProof="0" dirty="0">
                <a:ln>
                  <a:noFill/>
                </a:ln>
                <a:solidFill>
                  <a:srgbClr val="000000"/>
                </a:solidFill>
                <a:effectLst/>
                <a:uLnTx/>
                <a:uFillTx/>
                <a:latin typeface="Verdana"/>
                <a:ea typeface="+mn-ea"/>
                <a:cs typeface="+mn-cs"/>
              </a:rPr>
              <a:t>Feltet </a:t>
            </a:r>
            <a:r>
              <a:rPr kumimoji="0" lang="da-DK" sz="1200" b="0" i="0" u="none" strike="noStrike" kern="1200" cap="none" spc="0" normalizeH="0" baseline="0" noProof="0" dirty="0">
                <a:ln>
                  <a:noFill/>
                </a:ln>
                <a:solidFill>
                  <a:srgbClr val="000000"/>
                </a:solidFill>
                <a:effectLst/>
                <a:uLnTx/>
                <a:uFillTx/>
                <a:latin typeface="Verdana"/>
                <a:ea typeface="+mn-ea"/>
                <a:cs typeface="+mn-cs"/>
              </a:rPr>
              <a:t>”</a:t>
            </a: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 Tidspunktet for den retsstiftende begivenhed, dvs. det tidspunkt hvor fordringen opstår: Når kontrakten er indgået, når skaden er sket eller når berigelsen er indtruffet.”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Stiftelsesdatoen for denne fordringstype er </a:t>
            </a:r>
            <a:r>
              <a:rPr kumimoji="0" lang="da-DK" sz="1600" b="1" i="0" u="none" strike="noStrike" kern="1200" cap="none" spc="0" normalizeH="0" baseline="0" noProof="0" dirty="0">
                <a:ln>
                  <a:noFill/>
                </a:ln>
                <a:solidFill>
                  <a:srgbClr val="000000"/>
                </a:solidFill>
                <a:effectLst/>
                <a:uLnTx/>
                <a:uFillTx/>
                <a:latin typeface="Verdana"/>
                <a:ea typeface="+mn-ea"/>
                <a:cs typeface="+mn-cs"/>
              </a:rPr>
              <a:t>datoen for aftalens indgåelse</a:t>
            </a:r>
            <a:r>
              <a:rPr kumimoji="0" lang="da-DK" sz="1600" b="0" i="0" u="none" strike="noStrike" kern="1200" cap="none" spc="0" normalizeH="0" baseline="0" noProof="0" dirty="0">
                <a:ln>
                  <a:noFill/>
                </a:ln>
                <a:solidFill>
                  <a:srgbClr val="000000"/>
                </a:solidFill>
                <a:effectLst/>
                <a:uLnTx/>
                <a:uFillTx/>
                <a:latin typeface="Verdana"/>
                <a:ea typeface="+mn-ea"/>
                <a:cs typeface="+mn-cs"/>
              </a:rPr>
              <a:t>. </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8" name="Billede 7">
            <a:extLst>
              <a:ext uri="{FF2B5EF4-FFF2-40B4-BE49-F238E27FC236}">
                <a16:creationId xmlns:a16="http://schemas.microsoft.com/office/drawing/2014/main" id="{7AC0B1F3-066D-813C-3E46-B115A4D6BE2C}"/>
              </a:ext>
            </a:extLst>
          </p:cNvPr>
          <p:cNvPicPr>
            <a:picLocks noChangeAspect="1"/>
          </p:cNvPicPr>
          <p:nvPr/>
        </p:nvPicPr>
        <p:blipFill>
          <a:blip r:embed="rId2"/>
          <a:stretch>
            <a:fillRect/>
          </a:stretch>
        </p:blipFill>
        <p:spPr>
          <a:xfrm>
            <a:off x="684695" y="265568"/>
            <a:ext cx="2914286" cy="428571"/>
          </a:xfrm>
          <a:prstGeom prst="rect">
            <a:avLst/>
          </a:prstGeom>
        </p:spPr>
      </p:pic>
    </p:spTree>
    <p:extLst>
      <p:ext uri="{BB962C8B-B14F-4D97-AF65-F5344CB8AC3E}">
        <p14:creationId xmlns:p14="http://schemas.microsoft.com/office/powerpoint/2010/main" val="1656039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791837"/>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3"/>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Periode fra og periode til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Omfatter den periode dit krav vedrører. Det kan være eks. en dag, en måned, et år, eller en helt anden periode, check igen din fordringstypes stamdata.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5EAACF80-32CE-B912-894A-2D37EB890DEB}"/>
              </a:ext>
            </a:extLst>
          </p:cNvPr>
          <p:cNvPicPr>
            <a:picLocks noChangeAspect="1"/>
          </p:cNvPicPr>
          <p:nvPr/>
        </p:nvPicPr>
        <p:blipFill>
          <a:blip r:embed="rId2"/>
          <a:stretch>
            <a:fillRect/>
          </a:stretch>
        </p:blipFill>
        <p:spPr>
          <a:xfrm>
            <a:off x="514284" y="511499"/>
            <a:ext cx="5133333" cy="371429"/>
          </a:xfrm>
          <a:prstGeom prst="rect">
            <a:avLst/>
          </a:prstGeom>
        </p:spPr>
      </p:pic>
    </p:spTree>
    <p:extLst>
      <p:ext uri="{BB962C8B-B14F-4D97-AF65-F5344CB8AC3E}">
        <p14:creationId xmlns:p14="http://schemas.microsoft.com/office/powerpoint/2010/main" val="2768895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1063932" cy="253845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4"/>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Forfaldsdato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beregnes som valør/fakturadato + betalingsbetingelsen (standard typisk 30 dage)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Bemærk at forfaldsdato IKKE er lige med betaling senest og forfaldsdato vil fremover stå under hver salgsordre linje på fakturaen </a:t>
            </a: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Billede 9">
            <a:extLst>
              <a:ext uri="{FF2B5EF4-FFF2-40B4-BE49-F238E27FC236}">
                <a16:creationId xmlns:a16="http://schemas.microsoft.com/office/drawing/2014/main" id="{2EBB975E-CBC7-4184-87E8-5CA5AA8F402A}"/>
              </a:ext>
            </a:extLst>
          </p:cNvPr>
          <p:cNvPicPr>
            <a:picLocks noChangeAspect="1"/>
          </p:cNvPicPr>
          <p:nvPr/>
        </p:nvPicPr>
        <p:blipFill>
          <a:blip r:embed="rId2"/>
          <a:stretch>
            <a:fillRect/>
          </a:stretch>
        </p:blipFill>
        <p:spPr>
          <a:xfrm>
            <a:off x="2417759" y="3612756"/>
            <a:ext cx="7989211" cy="1960285"/>
          </a:xfrm>
          <a:prstGeom prst="rect">
            <a:avLst/>
          </a:prstGeom>
        </p:spPr>
      </p:pic>
      <p:sp>
        <p:nvSpPr>
          <p:cNvPr id="6" name="Tekstfelt 5">
            <a:extLst>
              <a:ext uri="{FF2B5EF4-FFF2-40B4-BE49-F238E27FC236}">
                <a16:creationId xmlns:a16="http://schemas.microsoft.com/office/drawing/2014/main" id="{D939FD86-3576-47FF-F2EC-9453FC7474EA}"/>
              </a:ext>
            </a:extLst>
          </p:cNvPr>
          <p:cNvSpPr txBox="1"/>
          <p:nvPr/>
        </p:nvSpPr>
        <p:spPr>
          <a:xfrm>
            <a:off x="3772280" y="1474859"/>
            <a:ext cx="37602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Verdana"/>
                <a:ea typeface="+mn-ea"/>
                <a:cs typeface="+mn-cs"/>
              </a:rPr>
              <a:t>MEN</a:t>
            </a:r>
            <a:r>
              <a:rPr kumimoji="0" lang="da-DK" sz="1800" b="1" i="0" u="none" strike="noStrike" kern="1200" cap="none" spc="0" normalizeH="0" baseline="0" noProof="0" dirty="0">
                <a:ln>
                  <a:noFill/>
                </a:ln>
                <a:solidFill>
                  <a:srgbClr val="000000"/>
                </a:solidFill>
                <a:effectLst/>
                <a:uLnTx/>
                <a:uFillTx/>
                <a:latin typeface="Verdana"/>
                <a:ea typeface="+mn-ea"/>
                <a:cs typeface="+mn-cs"/>
              </a:rPr>
              <a:t> stamdata for KOCVDAG: </a:t>
            </a:r>
            <a:br>
              <a:rPr kumimoji="0" lang="da-DK" sz="1800" b="0" i="0" u="none" strike="noStrike" kern="1200" cap="none" spc="0" normalizeH="0" baseline="0" noProof="0" dirty="0">
                <a:ln>
                  <a:noFill/>
                </a:ln>
                <a:solidFill>
                  <a:srgbClr val="000000"/>
                </a:solidFill>
                <a:effectLst/>
                <a:uLnTx/>
                <a:uFillTx/>
                <a:latin typeface="Verdana"/>
                <a:ea typeface="+mn-ea"/>
                <a:cs typeface="+mn-cs"/>
              </a:rPr>
            </a:br>
            <a:r>
              <a:rPr kumimoji="0" lang="da-DK" sz="1800" b="0" i="0" u="none" strike="noStrike" kern="1200" cap="none" spc="0" normalizeH="0" baseline="0" noProof="0" dirty="0">
                <a:ln>
                  <a:noFill/>
                </a:ln>
                <a:solidFill>
                  <a:srgbClr val="000000"/>
                </a:solidFill>
                <a:effectLst/>
                <a:uLnTx/>
                <a:uFillTx/>
                <a:latin typeface="Verdana"/>
                <a:ea typeface="+mn-ea"/>
                <a:cs typeface="+mn-cs"/>
              </a:rPr>
              <a:t>Forfaldsdato=stiftelsesdatoen. </a:t>
            </a:r>
          </a:p>
        </p:txBody>
      </p:sp>
      <p:pic>
        <p:nvPicPr>
          <p:cNvPr id="4" name="Billede 3">
            <a:extLst>
              <a:ext uri="{FF2B5EF4-FFF2-40B4-BE49-F238E27FC236}">
                <a16:creationId xmlns:a16="http://schemas.microsoft.com/office/drawing/2014/main" id="{A00A0F4C-357E-9D40-BDF2-1514096943E6}"/>
              </a:ext>
            </a:extLst>
          </p:cNvPr>
          <p:cNvPicPr>
            <a:picLocks noChangeAspect="1"/>
          </p:cNvPicPr>
          <p:nvPr/>
        </p:nvPicPr>
        <p:blipFill>
          <a:blip r:embed="rId3"/>
          <a:stretch>
            <a:fillRect/>
          </a:stretch>
        </p:blipFill>
        <p:spPr>
          <a:xfrm>
            <a:off x="757953" y="316688"/>
            <a:ext cx="3161905" cy="276190"/>
          </a:xfrm>
          <a:prstGeom prst="rect">
            <a:avLst/>
          </a:prstGeom>
        </p:spPr>
      </p:pic>
    </p:spTree>
    <p:extLst>
      <p:ext uri="{BB962C8B-B14F-4D97-AF65-F5344CB8AC3E}">
        <p14:creationId xmlns:p14="http://schemas.microsoft.com/office/powerpoint/2010/main" val="249763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0425239" cy="7585218"/>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5"/>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Henstand til</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Betaling senest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og bliver beregnet som forfaldsdatoen. Herefter korrigeres datoen evt. for at finde den første mulige bankdag.</a:t>
            </a:r>
          </a:p>
          <a:p>
            <a:pPr marL="0" marR="0" lvl="0" indent="457200" algn="l" defTabSz="914400" rtl="0" eaLnBrk="1" fontAlgn="auto" latinLnBrk="0" hangingPunct="1">
              <a:lnSpc>
                <a:spcPct val="107000"/>
              </a:lnSpc>
              <a:spcBef>
                <a:spcPts val="0"/>
              </a:spcBef>
              <a:spcAft>
                <a:spcPts val="80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Yderligere forklaring på feltet henstand til – vær opmærksom på: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Hvis du opretter en salgsordre/kontrakt, hvor forfaldsdatoen ligger tilbage i tiden, og fakturaen faktisk bliver skyldig ved oprettelsen, skal du </a:t>
            </a: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altid</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udfylde feltet med + 30 dage fra oprettelsesdatoen, da den ellers vil gå på fejl og starte en rykkergebyr sag med det samme.</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oprettes en faktura den 01.05.2022 med forfaldsdato 01.03.2022 skal du i feltet ’ henstand til’ skrive 31.05.2022.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opretter du en faktura den 01.03.2022 med forfaldsdato 01.03.2022 og ‘Henstand til’ er 07.07.2022, så vil debitor have indtil 07.07.2022 til at betale fakturaen.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Fremover vil henstand til feltet være = betaling senest og vil stå øverst på fakturaen uanset hvad der står i forfaldsdatoen.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Henstand til feltet findes også kun på Topdata niveau </a:t>
            </a: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21A7A3F7-C18B-182E-E13C-7A807FE9CEDD}"/>
              </a:ext>
            </a:extLst>
          </p:cNvPr>
          <p:cNvPicPr>
            <a:picLocks noChangeAspect="1"/>
          </p:cNvPicPr>
          <p:nvPr/>
        </p:nvPicPr>
        <p:blipFill>
          <a:blip r:embed="rId2"/>
          <a:stretch>
            <a:fillRect/>
          </a:stretch>
        </p:blipFill>
        <p:spPr>
          <a:xfrm>
            <a:off x="757953" y="379471"/>
            <a:ext cx="3342857" cy="266667"/>
          </a:xfrm>
          <a:prstGeom prst="rect">
            <a:avLst/>
          </a:prstGeom>
        </p:spPr>
      </p:pic>
    </p:spTree>
    <p:extLst>
      <p:ext uri="{BB962C8B-B14F-4D97-AF65-F5344CB8AC3E}">
        <p14:creationId xmlns:p14="http://schemas.microsoft.com/office/powerpoint/2010/main" val="2791402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1CCB831-0366-486C-97F3-D3C1D5CC87F1}"/>
              </a:ext>
            </a:extLst>
          </p:cNvPr>
          <p:cNvPicPr>
            <a:picLocks noChangeAspect="1"/>
          </p:cNvPicPr>
          <p:nvPr/>
        </p:nvPicPr>
        <p:blipFill>
          <a:blip r:embed="rId2"/>
          <a:stretch>
            <a:fillRect/>
          </a:stretch>
        </p:blipFill>
        <p:spPr>
          <a:xfrm>
            <a:off x="424571" y="1966059"/>
            <a:ext cx="11342857" cy="4190476"/>
          </a:xfrm>
          <a:prstGeom prst="rect">
            <a:avLst/>
          </a:prstGeom>
        </p:spPr>
      </p:pic>
      <p:sp>
        <p:nvSpPr>
          <p:cNvPr id="4" name="Tekstfelt 3">
            <a:extLst>
              <a:ext uri="{FF2B5EF4-FFF2-40B4-BE49-F238E27FC236}">
                <a16:creationId xmlns:a16="http://schemas.microsoft.com/office/drawing/2014/main" id="{4564B2E7-D862-4028-B872-D8023FD345BD}"/>
              </a:ext>
            </a:extLst>
          </p:cNvPr>
          <p:cNvSpPr txBox="1"/>
          <p:nvPr/>
        </p:nvSpPr>
        <p:spPr>
          <a:xfrm>
            <a:off x="622570" y="1060315"/>
            <a:ext cx="1643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Eksempel:</a:t>
            </a:r>
          </a:p>
        </p:txBody>
      </p:sp>
    </p:spTree>
    <p:extLst>
      <p:ext uri="{BB962C8B-B14F-4D97-AF65-F5344CB8AC3E}">
        <p14:creationId xmlns:p14="http://schemas.microsoft.com/office/powerpoint/2010/main" val="2801565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883380" y="978498"/>
            <a:ext cx="10425239" cy="453322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6"/>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Inddrivelsestekst</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Der må </a:t>
            </a: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ALDRIG</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indtastes personfølsomme data i dette felt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Hvis feltet er blankt, udfyldes det automatisk med fakturanummer</a:t>
            </a:r>
            <a:endPar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Beskrivelsesfeltet bliver først til inddrivelsestekst når det overgår til inddrivelse</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HUSK at </a:t>
            </a:r>
            <a:r>
              <a:rPr kumimoji="0" lang="da-DK" sz="1800" b="0"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checke</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dine stamdata for om dette felt er obligatorisk med en bestemt tekst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Fx ved KFLEJKA Leje af kommunale arealer og faciliteter står der: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Billede 1">
            <a:extLst>
              <a:ext uri="{FF2B5EF4-FFF2-40B4-BE49-F238E27FC236}">
                <a16:creationId xmlns:a16="http://schemas.microsoft.com/office/drawing/2014/main" id="{07B6C242-A3D2-4F7B-9842-8FCDDE19A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80" y="3245112"/>
            <a:ext cx="8039101"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a:extLst>
              <a:ext uri="{FF2B5EF4-FFF2-40B4-BE49-F238E27FC236}">
                <a16:creationId xmlns:a16="http://schemas.microsoft.com/office/drawing/2014/main" id="{5E451B80-A098-EEDF-35AD-D2ED35325E54}"/>
              </a:ext>
            </a:extLst>
          </p:cNvPr>
          <p:cNvPicPr>
            <a:picLocks noChangeAspect="1"/>
          </p:cNvPicPr>
          <p:nvPr/>
        </p:nvPicPr>
        <p:blipFill>
          <a:blip r:embed="rId3"/>
          <a:stretch>
            <a:fillRect/>
          </a:stretch>
        </p:blipFill>
        <p:spPr>
          <a:xfrm>
            <a:off x="961546" y="336997"/>
            <a:ext cx="8819048" cy="285714"/>
          </a:xfrm>
          <a:prstGeom prst="rect">
            <a:avLst/>
          </a:prstGeom>
        </p:spPr>
      </p:pic>
    </p:spTree>
    <p:extLst>
      <p:ext uri="{BB962C8B-B14F-4D97-AF65-F5344CB8AC3E}">
        <p14:creationId xmlns:p14="http://schemas.microsoft.com/office/powerpoint/2010/main" val="2614640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25144F3-7DC6-4094-97C5-5F06576AC698}"/>
              </a:ext>
            </a:extLst>
          </p:cNvPr>
          <p:cNvSpPr txBox="1"/>
          <p:nvPr/>
        </p:nvSpPr>
        <p:spPr>
          <a:xfrm>
            <a:off x="799070" y="584886"/>
            <a:ext cx="10107827" cy="4347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Udfyldelse af salgsordre linje (Positionsdata) – bestillingsdata fanen RIM/PSRM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HUSK AT CHECKE FORDRINGSTYPEN FOR JERES OMRÅDE på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gældsstyrelsens hjemmeside</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eller hjælpeværktøjet fra Betalingskontoret eller (KMD-guide hvis du har adgang til teams),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eller på broen</a:t>
            </a: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position/linje.</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Forudsætningen er at ”aftaleindholdstype” er ens for de forskellige krav.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Reglerne for udfyldelse af felterne er det samme som for Topdata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Bemærk at </a:t>
            </a:r>
            <a:r>
              <a:rPr kumimoji="0" lang="da-DK" sz="1800" b="1" i="0" u="sng" strike="noStrike" kern="1200" cap="none" spc="0" normalizeH="0" baseline="0" noProof="0" dirty="0">
                <a:ln>
                  <a:noFill/>
                </a:ln>
                <a:solidFill>
                  <a:srgbClr val="000000"/>
                </a:solidFill>
                <a:effectLst/>
                <a:uLnTx/>
                <a:uFillTx/>
                <a:latin typeface="Verdana"/>
                <a:ea typeface="+mn-ea"/>
                <a:cs typeface="+mn-cs"/>
              </a:rPr>
              <a:t>henstand til</a:t>
            </a:r>
            <a:r>
              <a:rPr kumimoji="0" lang="da-DK" sz="1800" b="0" i="0" u="none" strike="noStrike" kern="1200" cap="none" spc="0" normalizeH="0" baseline="0" noProof="0" dirty="0">
                <a:ln>
                  <a:noFill/>
                </a:ln>
                <a:solidFill>
                  <a:srgbClr val="000000"/>
                </a:solidFill>
                <a:effectLst/>
                <a:uLnTx/>
                <a:uFillTx/>
                <a:latin typeface="Verdana"/>
                <a:ea typeface="+mn-ea"/>
                <a:cs typeface="+mn-cs"/>
              </a:rPr>
              <a:t> feltet kun findes på Topdata niveau, da det er betaling senest for hele fakturaen. </a:t>
            </a:r>
          </a:p>
        </p:txBody>
      </p:sp>
    </p:spTree>
    <p:extLst>
      <p:ext uri="{BB962C8B-B14F-4D97-AF65-F5344CB8AC3E}">
        <p14:creationId xmlns:p14="http://schemas.microsoft.com/office/powerpoint/2010/main" val="3865047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A431114-C1D1-4C21-A509-A28F385CE647}"/>
              </a:ext>
            </a:extLst>
          </p:cNvPr>
          <p:cNvSpPr txBox="1"/>
          <p:nvPr/>
        </p:nvSpPr>
        <p:spPr>
          <a:xfrm>
            <a:off x="1143000" y="494214"/>
            <a:ext cx="7391400" cy="32556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Validering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et program som validerer om du har indtastet stamdata rigtige på de forskellige fordringstyper.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ikke alle fordringstyper som er lagt op i valideringsprogrammet endnu da det sker i steps som vi ruller det ud - men fordringstyperne kommer på løbende.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Når jeres område er kommet på og i bruger kontrakter og ikke har sat fordringstyper på kommer de ud på fejl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Du vil få en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fejlmeddelse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som f.eks. kunne se sådan ud </a:t>
            </a:r>
          </a:p>
        </p:txBody>
      </p:sp>
      <p:pic>
        <p:nvPicPr>
          <p:cNvPr id="5" name="Billede 4">
            <a:extLst>
              <a:ext uri="{FF2B5EF4-FFF2-40B4-BE49-F238E27FC236}">
                <a16:creationId xmlns:a16="http://schemas.microsoft.com/office/drawing/2014/main" id="{09DFE4F8-1910-4F37-B3B7-613B74D5D6ED}"/>
              </a:ext>
            </a:extLst>
          </p:cNvPr>
          <p:cNvPicPr/>
          <p:nvPr/>
        </p:nvPicPr>
        <p:blipFill>
          <a:blip r:embed="rId2"/>
          <a:stretch>
            <a:fillRect/>
          </a:stretch>
        </p:blipFill>
        <p:spPr>
          <a:xfrm>
            <a:off x="1239792" y="3916173"/>
            <a:ext cx="6120130" cy="2559685"/>
          </a:xfrm>
          <a:prstGeom prst="rect">
            <a:avLst/>
          </a:prstGeom>
        </p:spPr>
      </p:pic>
      <p:sp>
        <p:nvSpPr>
          <p:cNvPr id="2" name="Tekstfelt 1">
            <a:extLst>
              <a:ext uri="{FF2B5EF4-FFF2-40B4-BE49-F238E27FC236}">
                <a16:creationId xmlns:a16="http://schemas.microsoft.com/office/drawing/2014/main" id="{70D1BF88-D2B5-D7DF-3471-C335F14607E7}"/>
              </a:ext>
            </a:extLst>
          </p:cNvPr>
          <p:cNvSpPr txBox="1"/>
          <p:nvPr/>
        </p:nvSpPr>
        <p:spPr>
          <a:xfrm>
            <a:off x="1433384" y="5016843"/>
            <a:ext cx="51898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Denne fejl betyder at stiftelsesdatoen skal ligge før periode start eller være = periodestart og det kan man se i sine stamdata</a:t>
            </a:r>
          </a:p>
        </p:txBody>
      </p:sp>
    </p:spTree>
    <p:extLst>
      <p:ext uri="{BB962C8B-B14F-4D97-AF65-F5344CB8AC3E}">
        <p14:creationId xmlns:p14="http://schemas.microsoft.com/office/powerpoint/2010/main" val="964063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AE21336-9729-4F44-9D86-076A7F4CBC1E}"/>
              </a:ext>
            </a:extLst>
          </p:cNvPr>
          <p:cNvSpPr/>
          <p:nvPr/>
        </p:nvSpPr>
        <p:spPr>
          <a:xfrm>
            <a:off x="345831" y="874865"/>
            <a:ext cx="2504945" cy="461665"/>
          </a:xfrm>
          <a:prstGeom prst="rect">
            <a:avLst/>
          </a:prstGeom>
        </p:spPr>
        <p:txBody>
          <a:bodyPr wrap="square">
            <a:spAutoFit/>
          </a:bodyPr>
          <a:lstStyle/>
          <a:p>
            <a:pPr>
              <a:spcAft>
                <a:spcPts val="0"/>
              </a:spcAft>
            </a:pPr>
            <a:r>
              <a:rPr lang="da-DK" sz="2400" b="1" dirty="0">
                <a:latin typeface="+mj-lt"/>
                <a:ea typeface="Calibri" panose="020F0502020204030204" pitchFamily="34" charset="0"/>
                <a:cs typeface="Verdana" panose="020B0604030504040204" pitchFamily="34" charset="0"/>
              </a:rPr>
              <a:t>Kreditnotaer</a:t>
            </a:r>
          </a:p>
        </p:txBody>
      </p:sp>
      <p:sp>
        <p:nvSpPr>
          <p:cNvPr id="3" name="Rektangel 2">
            <a:extLst>
              <a:ext uri="{FF2B5EF4-FFF2-40B4-BE49-F238E27FC236}">
                <a16:creationId xmlns:a16="http://schemas.microsoft.com/office/drawing/2014/main" id="{DF108926-EE2A-4CF8-9363-F2FB9863C2EB}"/>
              </a:ext>
            </a:extLst>
          </p:cNvPr>
          <p:cNvSpPr/>
          <p:nvPr/>
        </p:nvSpPr>
        <p:spPr>
          <a:xfrm>
            <a:off x="345830" y="1470328"/>
            <a:ext cx="11434277" cy="2585323"/>
          </a:xfrm>
          <a:prstGeom prst="rect">
            <a:avLst/>
          </a:prstGeom>
        </p:spPr>
        <p:txBody>
          <a:bodyPr wrap="square">
            <a:spAutoFit/>
          </a:bodyPr>
          <a:lstStyle/>
          <a:p>
            <a:pPr>
              <a:spcAft>
                <a:spcPts val="0"/>
              </a:spcAft>
            </a:pPr>
            <a:r>
              <a:rPr lang="da-DK" dirty="0">
                <a:ea typeface="Verdana" panose="020B0604030504040204" pitchFamily="34" charset="0"/>
                <a:cs typeface="Verdana" panose="020B0604030504040204" pitchFamily="34" charset="0"/>
              </a:rPr>
              <a:t>Når du danner en kreditnota fra transaktionen VA01, skal der refereres til den faktura, som kreditnotaen dannes på baggrund af.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På kreditnotaen vil RIM/PSRM oplysningerne IKKE komme med fra den oprindelig faktura, da det ikke er nødvendigt – da den jo udligner den oprindelig faktura.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Delvis udligning af faktura via kreditnotaer tager kreditnotaterne IKKE RIM/PSRM oplysningerne med over.</a:t>
            </a:r>
          </a:p>
          <a:p>
            <a:pPr>
              <a:spcAft>
                <a:spcPts val="0"/>
              </a:spcAft>
            </a:pPr>
            <a:r>
              <a:rPr lang="da-DK" dirty="0">
                <a:solidFill>
                  <a:schemeClr val="bg1"/>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05449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A821A1C-9EDD-41E5-BD8A-C3A0E3F1F98E}"/>
              </a:ext>
            </a:extLst>
          </p:cNvPr>
          <p:cNvSpPr txBox="1"/>
          <p:nvPr/>
        </p:nvSpPr>
        <p:spPr>
          <a:xfrm>
            <a:off x="1048871" y="1668379"/>
            <a:ext cx="10493423" cy="4524315"/>
          </a:xfrm>
          <a:prstGeom prst="rect">
            <a:avLst/>
          </a:prstGeom>
          <a:noFill/>
        </p:spPr>
        <p:txBody>
          <a:bodyPr wrap="square" rtlCol="0">
            <a:spAutoFit/>
            <a:scene3d>
              <a:camera prst="orthographicFront"/>
              <a:lightRig rig="threePt" dir="t"/>
            </a:scene3d>
            <a:sp3d>
              <a:bevelB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PIXI vejledning til udfyldelse af felterne findes på Serviceportalen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Vejledningerne har følgende sagsnummer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1841 (Salgsstyring) Opret faktura – ekstern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2012 (Salgsstyring) Opret faktura – intern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2050 (Salgsstyring) Udfyldelse af RIM/fordringstype oplysninger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1760 (Salgsstyring) Oprettelse af debitor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2059 (Salgsstyring) KMD- GUIDEN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hlinkClick r:id="rId2"/>
              </a:rPr>
              <a:t>https://randers-adm.topdesk.net/tas/public/ssp/content/search?q=opret%20faktura</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kstfelt 2">
            <a:extLst>
              <a:ext uri="{FF2B5EF4-FFF2-40B4-BE49-F238E27FC236}">
                <a16:creationId xmlns:a16="http://schemas.microsoft.com/office/drawing/2014/main" id="{C6DD3EB9-9231-416F-985E-9300D59B238E}"/>
              </a:ext>
            </a:extLst>
          </p:cNvPr>
          <p:cNvSpPr txBox="1"/>
          <p:nvPr/>
        </p:nvSpPr>
        <p:spPr>
          <a:xfrm>
            <a:off x="977153" y="681789"/>
            <a:ext cx="102376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Pixivejledninger og hvordan du kan få adgang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KMD-Guiden</a:t>
            </a:r>
          </a:p>
        </p:txBody>
      </p:sp>
      <p:pic>
        <p:nvPicPr>
          <p:cNvPr id="6" name="Billede 5" descr="Et billede, der indeholder tekst&#10;&#10;Automatisk genereret beskrivelse">
            <a:extLst>
              <a:ext uri="{FF2B5EF4-FFF2-40B4-BE49-F238E27FC236}">
                <a16:creationId xmlns:a16="http://schemas.microsoft.com/office/drawing/2014/main" id="{93075125-7EDF-E85B-52CC-B0A53769B0E5}"/>
              </a:ext>
            </a:extLst>
          </p:cNvPr>
          <p:cNvPicPr>
            <a:picLocks noChangeAspect="1"/>
          </p:cNvPicPr>
          <p:nvPr/>
        </p:nvPicPr>
        <p:blipFill>
          <a:blip r:embed="rId3"/>
          <a:stretch>
            <a:fillRect/>
          </a:stretch>
        </p:blipFill>
        <p:spPr>
          <a:xfrm>
            <a:off x="1214896" y="4141248"/>
            <a:ext cx="1161905" cy="980952"/>
          </a:xfrm>
          <a:prstGeom prst="rect">
            <a:avLst/>
          </a:prstGeom>
        </p:spPr>
      </p:pic>
      <p:pic>
        <p:nvPicPr>
          <p:cNvPr id="8" name="Billede 7" descr="Et billede, der indeholder Website&#10;&#10;Automatisk genereret beskrivelse">
            <a:extLst>
              <a:ext uri="{FF2B5EF4-FFF2-40B4-BE49-F238E27FC236}">
                <a16:creationId xmlns:a16="http://schemas.microsoft.com/office/drawing/2014/main" id="{E97B4E5D-06CE-EFDF-47EB-5BD723639297}"/>
              </a:ext>
            </a:extLst>
          </p:cNvPr>
          <p:cNvPicPr>
            <a:picLocks noChangeAspect="1"/>
          </p:cNvPicPr>
          <p:nvPr/>
        </p:nvPicPr>
        <p:blipFill>
          <a:blip r:embed="rId4"/>
          <a:stretch>
            <a:fillRect/>
          </a:stretch>
        </p:blipFill>
        <p:spPr>
          <a:xfrm>
            <a:off x="2932670" y="4000509"/>
            <a:ext cx="2763004" cy="2816085"/>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5E1BB819-B9F2-C102-738E-5EE67DC9C877}"/>
              </a:ext>
            </a:extLst>
          </p:cNvPr>
          <p:cNvPicPr>
            <a:picLocks noChangeAspect="1"/>
          </p:cNvPicPr>
          <p:nvPr/>
        </p:nvPicPr>
        <p:blipFill>
          <a:blip r:embed="rId5"/>
          <a:stretch>
            <a:fillRect/>
          </a:stretch>
        </p:blipFill>
        <p:spPr>
          <a:xfrm>
            <a:off x="6705599" y="3982054"/>
            <a:ext cx="3138019" cy="2846945"/>
          </a:xfrm>
          <a:prstGeom prst="rect">
            <a:avLst/>
          </a:prstGeom>
        </p:spPr>
      </p:pic>
    </p:spTree>
    <p:extLst>
      <p:ext uri="{BB962C8B-B14F-4D97-AF65-F5344CB8AC3E}">
        <p14:creationId xmlns:p14="http://schemas.microsoft.com/office/powerpoint/2010/main" val="382928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116632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To nye begreber: Fordringstype og stamdata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40000" lnSpcReduction="20000"/>
          </a:bodyPr>
          <a:lstStyle/>
          <a:p>
            <a:pPr marL="0" indent="0">
              <a:buNone/>
            </a:pPr>
            <a:endParaRPr lang="da-DK" sz="1400" b="1" dirty="0"/>
          </a:p>
          <a:p>
            <a:pPr marL="0" indent="0">
              <a:buNone/>
            </a:pPr>
            <a:endParaRPr lang="da-DK" sz="2000" b="1" dirty="0"/>
          </a:p>
          <a:p>
            <a:pPr marL="0" indent="0">
              <a:buNone/>
            </a:pPr>
            <a:r>
              <a:rPr lang="da-DK" sz="5000" b="1" dirty="0"/>
              <a:t>Fordringstyperne: 	</a:t>
            </a:r>
            <a:r>
              <a:rPr lang="da-DK" sz="5000" dirty="0"/>
              <a:t>D</a:t>
            </a:r>
            <a:r>
              <a:rPr lang="da-DK" sz="5000" b="0" i="0" u="none" strike="noStrike" baseline="0" dirty="0">
                <a:solidFill>
                  <a:srgbClr val="000000"/>
                </a:solidFill>
              </a:rPr>
              <a:t>en kode, som Gældsstyrelsen bruger til at identificere 				kravet i PSRM. Fordringstypekoderne afgør også hvilke 				inddrivelsesmidler der er adgang til, samt definerer regler 			for udfyldelsen af stamdata felterne. </a:t>
            </a:r>
          </a:p>
          <a:p>
            <a:pPr marL="0" indent="0">
              <a:buNone/>
            </a:pPr>
            <a:r>
              <a:rPr lang="da-DK" sz="5000" b="0" i="0" u="none" strike="noStrike" baseline="0" dirty="0">
                <a:solidFill>
                  <a:srgbClr val="000000"/>
                </a:solidFill>
              </a:rPr>
              <a:t>			Det er på denne måde at PSRM kan kende forskel på 				eksempelvis </a:t>
            </a:r>
            <a:r>
              <a:rPr lang="da-DK" sz="5000" b="0" i="1" u="none" strike="noStrike" baseline="0" dirty="0">
                <a:solidFill>
                  <a:srgbClr val="000000"/>
                </a:solidFill>
              </a:rPr>
              <a:t>husleje </a:t>
            </a:r>
            <a:r>
              <a:rPr lang="da-DK" sz="5000" b="0" i="0" u="none" strike="noStrike" baseline="0" dirty="0">
                <a:solidFill>
                  <a:srgbClr val="000000"/>
                </a:solidFill>
              </a:rPr>
              <a:t>og </a:t>
            </a:r>
            <a:r>
              <a:rPr lang="da-DK" sz="5000" b="0" i="1" u="none" strike="noStrike" baseline="0" dirty="0">
                <a:solidFill>
                  <a:srgbClr val="000000"/>
                </a:solidFill>
              </a:rPr>
              <a:t>tilbagebetaling af løn</a:t>
            </a:r>
            <a:r>
              <a:rPr lang="da-DK" sz="5000" b="0" i="0" u="none" strike="noStrike" baseline="0" dirty="0">
                <a:solidFill>
                  <a:srgbClr val="000000"/>
                </a:solidFill>
              </a:rPr>
              <a:t>. </a:t>
            </a:r>
            <a:endParaRPr lang="da-DK" sz="5000" dirty="0"/>
          </a:p>
          <a:p>
            <a:pPr marL="0" indent="0">
              <a:buNone/>
            </a:pPr>
            <a:endParaRPr lang="da-DK" sz="5000" b="1" dirty="0"/>
          </a:p>
          <a:p>
            <a:pPr marL="0" indent="0">
              <a:buNone/>
            </a:pPr>
            <a:r>
              <a:rPr lang="da-DK" sz="5000" b="1" dirty="0"/>
              <a:t>Stamdata: 		</a:t>
            </a:r>
            <a:r>
              <a:rPr lang="da-DK" sz="5000" dirty="0"/>
              <a:t>Nogle felter, der fortæller PSRM om hvornår kravet er 				stiftet, hvilken periode kravet vedrører og meget mere </a:t>
            </a:r>
          </a:p>
          <a:p>
            <a:pPr marL="0" indent="0">
              <a:buNone/>
            </a:pPr>
            <a:endParaRPr lang="da-DK" sz="5000" b="1" dirty="0"/>
          </a:p>
          <a:p>
            <a:pPr marL="0" indent="0">
              <a:buNone/>
            </a:pPr>
            <a:r>
              <a:rPr lang="da-DK" sz="5000" b="1" dirty="0"/>
              <a:t>= Alle de nødvendige oplysninger for at lave en korrekt inddrivelse.</a:t>
            </a:r>
            <a:br>
              <a:rPr lang="da-DK" sz="5000" b="1" dirty="0"/>
            </a:br>
            <a:r>
              <a:rPr lang="da-DK" sz="5000" b="1" dirty="0"/>
              <a:t> </a:t>
            </a:r>
          </a:p>
          <a:p>
            <a:pPr marL="0" indent="0" algn="ctr">
              <a:buNone/>
            </a:pPr>
            <a:r>
              <a:rPr lang="da-DK" sz="4500" b="1" spc="-60" dirty="0">
                <a:solidFill>
                  <a:srgbClr val="FFFFFF"/>
                </a:solidFill>
              </a:rPr>
              <a:t>Automatikken styres af fordringstypen</a:t>
            </a:r>
          </a:p>
          <a:p>
            <a:pPr marL="0" indent="0">
              <a:buNone/>
            </a:pPr>
            <a:endParaRPr lang="da-DK" sz="2000" dirty="0"/>
          </a:p>
          <a:p>
            <a:pPr marL="0" indent="0">
              <a:buNone/>
            </a:pPr>
            <a:endParaRPr lang="da-DK" sz="1400" dirty="0"/>
          </a:p>
          <a:p>
            <a:pPr marL="0" indent="0">
              <a:buNone/>
            </a:pPr>
            <a:endParaRPr lang="da-DK" sz="1400" dirty="0"/>
          </a:p>
        </p:txBody>
      </p:sp>
    </p:spTree>
    <p:extLst>
      <p:ext uri="{BB962C8B-B14F-4D97-AF65-F5344CB8AC3E}">
        <p14:creationId xmlns:p14="http://schemas.microsoft.com/office/powerpoint/2010/main" val="1058347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A0A0B8E-30C5-873C-0CA1-CA787FC570C6}"/>
              </a:ext>
            </a:extLst>
          </p:cNvPr>
          <p:cNvSpPr txBox="1"/>
          <p:nvPr/>
        </p:nvSpPr>
        <p:spPr>
          <a:xfrm>
            <a:off x="1186249" y="776586"/>
            <a:ext cx="6096000" cy="646331"/>
          </a:xfrm>
          <a:prstGeom prst="rect">
            <a:avLst/>
          </a:prstGeom>
          <a:noFill/>
        </p:spPr>
        <p:txBody>
          <a:bodyPr wrap="square">
            <a:spAutoFit/>
          </a:bodyPr>
          <a:lstStyle/>
          <a:p>
            <a:r>
              <a:rPr lang="da-DK" b="1" dirty="0"/>
              <a:t>Adgang</a:t>
            </a:r>
            <a:r>
              <a:rPr lang="da-DK" dirty="0"/>
              <a:t> </a:t>
            </a:r>
            <a:r>
              <a:rPr lang="da-DK" b="1" dirty="0"/>
              <a:t>til KMD- Guiden </a:t>
            </a:r>
            <a:r>
              <a:rPr lang="da-DK" dirty="0"/>
              <a:t> </a:t>
            </a:r>
          </a:p>
          <a:p>
            <a:r>
              <a:rPr lang="da-DK" b="0" i="0" u="sng" dirty="0">
                <a:solidFill>
                  <a:srgbClr val="057AAB"/>
                </a:solidFill>
                <a:effectLst/>
                <a:latin typeface="Open Sans" panose="020B0606030504020204" pitchFamily="34" charset="0"/>
                <a:hlinkClick r:id="rId2"/>
              </a:rPr>
              <a:t>https://fordringstyperguide.kmd.dk/</a:t>
            </a:r>
            <a:r>
              <a:rPr lang="da-DK" b="0" i="0" dirty="0">
                <a:solidFill>
                  <a:srgbClr val="3A3A3A"/>
                </a:solidFill>
                <a:effectLst/>
                <a:latin typeface="Open Sans" panose="020B0606030504020204" pitchFamily="34" charset="0"/>
              </a:rPr>
              <a:t> </a:t>
            </a:r>
            <a:endParaRPr lang="da-DK" dirty="0"/>
          </a:p>
        </p:txBody>
      </p:sp>
    </p:spTree>
    <p:extLst>
      <p:ext uri="{BB962C8B-B14F-4D97-AF65-F5344CB8AC3E}">
        <p14:creationId xmlns:p14="http://schemas.microsoft.com/office/powerpoint/2010/main" val="2369595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50" name="Picture 2" descr="Learn How to Type with These Helpful Free Websites – Review Geek">
            <a:extLst>
              <a:ext uri="{FF2B5EF4-FFF2-40B4-BE49-F238E27FC236}">
                <a16:creationId xmlns:a16="http://schemas.microsoft.com/office/drawing/2014/main" id="{327C88FA-0DED-45A2-A870-04EE1906B7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14" b="9091"/>
          <a:stretch/>
        </p:blipFill>
        <p:spPr bwMode="auto">
          <a:xfrm>
            <a:off x="20" y="0"/>
            <a:ext cx="12191980" cy="6857999"/>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 name="Tekstfelt 2">
            <a:extLst>
              <a:ext uri="{FF2B5EF4-FFF2-40B4-BE49-F238E27FC236}">
                <a16:creationId xmlns:a16="http://schemas.microsoft.com/office/drawing/2014/main" id="{361CD799-C338-4D1D-921E-BB86D2896ADA}"/>
              </a:ext>
            </a:extLst>
          </p:cNvPr>
          <p:cNvSpPr txBox="1"/>
          <p:nvPr/>
        </p:nvSpPr>
        <p:spPr>
          <a:xfrm>
            <a:off x="839755" y="186613"/>
            <a:ext cx="10459615" cy="118498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60" normalizeH="0" baseline="0" noProof="0" dirty="0">
                <a:ln>
                  <a:noFill/>
                </a:ln>
                <a:solidFill>
                  <a:srgbClr val="FFFFFF"/>
                </a:solidFill>
                <a:effectLst/>
                <a:uLnTx/>
                <a:uFillTx/>
                <a:latin typeface="Verdana"/>
                <a:ea typeface="+mn-ea"/>
                <a:cs typeface="+mn-cs"/>
              </a:rPr>
              <a:t>Hvornår skal jeg gøre noget anderledes? </a:t>
            </a:r>
          </a:p>
        </p:txBody>
      </p:sp>
      <p:sp>
        <p:nvSpPr>
          <p:cNvPr id="4" name="Rektangel 3">
            <a:extLst>
              <a:ext uri="{FF2B5EF4-FFF2-40B4-BE49-F238E27FC236}">
                <a16:creationId xmlns:a16="http://schemas.microsoft.com/office/drawing/2014/main" id="{991A686F-B981-48FB-8D73-C92DB0A6C7A4}"/>
              </a:ext>
            </a:extLst>
          </p:cNvPr>
          <p:cNvSpPr/>
          <p:nvPr/>
        </p:nvSpPr>
        <p:spPr>
          <a:xfrm>
            <a:off x="839754" y="1272209"/>
            <a:ext cx="10361645" cy="5215812"/>
          </a:xfrm>
          <a:prstGeom prst="rect">
            <a:avLst/>
          </a:prstGeom>
        </p:spPr>
        <p:txBody>
          <a:bodyPr vert="horz" lIns="91440" tIns="45720" rIns="91440" bIns="45720" rtlCol="0" anchor="t">
            <a:noAutofit/>
          </a:bodyPr>
          <a:lstStyle/>
          <a:p>
            <a:pPr marL="102870" marR="0" lvl="0" indent="0" algn="l" defTabSz="914400" rtl="0" eaLnBrk="1" fontAlgn="auto" latinLnBrk="0" hangingPunct="1">
              <a:lnSpc>
                <a:spcPct val="90000"/>
              </a:lnSpc>
              <a:spcBef>
                <a:spcPts val="0"/>
              </a:spcBef>
              <a:spcAft>
                <a:spcPts val="600"/>
              </a:spcAft>
              <a:buClr>
                <a:srgbClr val="2B2F61"/>
              </a:buClr>
              <a:buSzTx/>
              <a:buFontTx/>
              <a:buNone/>
              <a:tabLst/>
              <a:defRPr/>
            </a:pPr>
            <a:endParaRPr kumimoji="0" lang="en-US" sz="2400" b="1" i="0" u="none" strike="noStrike" kern="1200" cap="none" spc="0" normalizeH="0" baseline="0" noProof="0" dirty="0">
              <a:ln>
                <a:noFill/>
              </a:ln>
              <a:solidFill>
                <a:srgbClr val="FFFFFF"/>
              </a:solidFill>
              <a:effectLst/>
              <a:uLnTx/>
              <a:uFillTx/>
              <a:latin typeface="Verdana"/>
              <a:ea typeface="+mn-ea"/>
              <a:cs typeface="+mn-cs"/>
            </a:endParaRPr>
          </a:p>
          <a:p>
            <a:pPr marL="102870" marR="0" lvl="0" indent="0" algn="l" defTabSz="914400" rtl="0" eaLnBrk="1" fontAlgn="auto" latinLnBrk="0" hangingPunct="1">
              <a:lnSpc>
                <a:spcPct val="90000"/>
              </a:lnSpc>
              <a:spcBef>
                <a:spcPts val="0"/>
              </a:spcBef>
              <a:spcAft>
                <a:spcPts val="600"/>
              </a:spcAft>
              <a:buClr>
                <a:srgbClr val="2B2F61"/>
              </a:buClr>
              <a:buSzTx/>
              <a:buFontTx/>
              <a:buNone/>
              <a:tabLst/>
              <a:defRPr/>
            </a:pPr>
            <a:endParaRPr kumimoji="0" lang="en-US" sz="2400" b="1" i="0" u="none" strike="noStrike" kern="1200" cap="none" spc="0" normalizeH="0" baseline="0" noProof="0" dirty="0">
              <a:ln>
                <a:noFill/>
              </a:ln>
              <a:solidFill>
                <a:srgbClr val="FFFFFF"/>
              </a:solidFill>
              <a:effectLst/>
              <a:uLnTx/>
              <a:uFillTx/>
              <a:latin typeface="Verdana"/>
              <a:ea typeface="+mn-ea"/>
              <a:cs typeface="+mn-cs"/>
            </a:endParaRPr>
          </a:p>
          <a:p>
            <a:pPr marL="102870" marR="0" lvl="0" indent="0" algn="l" defTabSz="914400" rtl="0" eaLnBrk="1" fontAlgn="auto" latinLnBrk="0" hangingPunct="1">
              <a:lnSpc>
                <a:spcPct val="90000"/>
              </a:lnSpc>
              <a:spcBef>
                <a:spcPts val="0"/>
              </a:spcBef>
              <a:spcAft>
                <a:spcPts val="600"/>
              </a:spcAft>
              <a:buClr>
                <a:srgbClr val="2B2F61"/>
              </a:buClr>
              <a:buSzTx/>
              <a:buFontTx/>
              <a:buNone/>
              <a:tabLst/>
              <a:defRPr/>
            </a:pPr>
            <a:endParaRPr kumimoji="0" lang="en-US" sz="2400" b="1" i="0" u="none" strike="noStrike" kern="1200" cap="none" spc="0" normalizeH="0" baseline="0" noProof="0" dirty="0">
              <a:ln>
                <a:noFill/>
              </a:ln>
              <a:solidFill>
                <a:srgbClr val="FFFFFF"/>
              </a:solidFill>
              <a:effectLst/>
              <a:uLnTx/>
              <a:uFillTx/>
              <a:latin typeface="Verdana"/>
              <a:ea typeface="+mn-ea"/>
              <a:cs typeface="+mn-cs"/>
            </a:endParaRPr>
          </a:p>
          <a:p>
            <a:pPr marL="102870" marR="0" lvl="0" indent="0" algn="l" defTabSz="914400" rtl="0" eaLnBrk="1" fontAlgn="auto" latinLnBrk="0" hangingPunct="1">
              <a:lnSpc>
                <a:spcPct val="90000"/>
              </a:lnSpc>
              <a:spcBef>
                <a:spcPts val="0"/>
              </a:spcBef>
              <a:spcAft>
                <a:spcPts val="600"/>
              </a:spcAft>
              <a:buClr>
                <a:srgbClr val="2B2F61"/>
              </a:buClr>
              <a:buSzTx/>
              <a:buFontTx/>
              <a:buNone/>
              <a:tabLst/>
              <a:defRPr/>
            </a:pPr>
            <a:endParaRPr kumimoji="0" lang="en-US" sz="2400" b="1" i="0" u="none" strike="noStrike" kern="1200" cap="none" spc="0" normalizeH="0" baseline="0" noProof="0" dirty="0">
              <a:ln>
                <a:noFill/>
              </a:ln>
              <a:solidFill>
                <a:srgbClr val="FFFFFF"/>
              </a:solidFill>
              <a:effectLst/>
              <a:uLnTx/>
              <a:uFillTx/>
              <a:latin typeface="Verdana"/>
              <a:ea typeface="+mn-ea"/>
              <a:cs typeface="+mn-cs"/>
            </a:endParaRPr>
          </a:p>
          <a:p>
            <a:pPr marL="102870" marR="0" lvl="0" indent="0" algn="l" defTabSz="914400" rtl="0" eaLnBrk="1" fontAlgn="auto" latinLnBrk="0" hangingPunct="1">
              <a:lnSpc>
                <a:spcPct val="90000"/>
              </a:lnSpc>
              <a:spcBef>
                <a:spcPts val="0"/>
              </a:spcBef>
              <a:spcAft>
                <a:spcPts val="600"/>
              </a:spcAft>
              <a:buClr>
                <a:srgbClr val="2B2F61"/>
              </a:buClr>
              <a:buSzTx/>
              <a:buFontTx/>
              <a:buNone/>
              <a:tabLst/>
              <a:defRPr/>
            </a:pPr>
            <a:r>
              <a:rPr kumimoji="0" lang="en-US" sz="2400" b="1" i="0" u="none" strike="noStrike" kern="1200" cap="none" spc="0" normalizeH="0" baseline="0" noProof="0" dirty="0">
                <a:ln>
                  <a:noFill/>
                </a:ln>
                <a:solidFill>
                  <a:srgbClr val="FFFFFF"/>
                </a:solidFill>
                <a:effectLst/>
                <a:uLnTx/>
                <a:uFillTx/>
                <a:latin typeface="Verdana"/>
                <a:ea typeface="+mn-ea"/>
                <a:cs typeface="+mn-cs"/>
              </a:rPr>
              <a:t>MANUELLE FAKTURA I SD = </a:t>
            </a:r>
            <a:r>
              <a:rPr kumimoji="0" lang="en-US" sz="2400" b="1" i="0" u="sng" strike="noStrike" kern="1200" cap="none" spc="0" normalizeH="0" baseline="0" noProof="0" dirty="0">
                <a:ln>
                  <a:noFill/>
                </a:ln>
                <a:solidFill>
                  <a:srgbClr val="FFFFFF"/>
                </a:solidFill>
                <a:effectLst/>
                <a:uLnTx/>
                <a:uFillTx/>
                <a:latin typeface="Verdana"/>
                <a:ea typeface="+mn-ea"/>
                <a:cs typeface="+mn-cs"/>
              </a:rPr>
              <a:t>DU</a:t>
            </a:r>
            <a:r>
              <a:rPr kumimoji="0" lang="en-US" sz="2400" b="1" i="0" u="none" strike="noStrike" kern="1200" cap="none" spc="0" normalizeH="0" baseline="0" noProof="0" dirty="0">
                <a:ln>
                  <a:noFill/>
                </a:ln>
                <a:solidFill>
                  <a:srgbClr val="FFFFFF"/>
                </a:solidFill>
                <a:effectLst/>
                <a:uLnTx/>
                <a:uFillTx/>
                <a:latin typeface="Verdana"/>
                <a:ea typeface="+mn-ea"/>
                <a:cs typeface="+mn-cs"/>
              </a:rPr>
              <a:t> ER KLAR </a:t>
            </a:r>
          </a:p>
          <a:p>
            <a:pPr marL="102870" marR="0" lvl="0" indent="0" algn="l" defTabSz="914400" rtl="0" eaLnBrk="1" fontAlgn="auto" latinLnBrk="0" hangingPunct="1">
              <a:lnSpc>
                <a:spcPct val="90000"/>
              </a:lnSpc>
              <a:spcBef>
                <a:spcPts val="0"/>
              </a:spcBef>
              <a:spcAft>
                <a:spcPts val="600"/>
              </a:spcAft>
              <a:buClr>
                <a:srgbClr val="2B2F61"/>
              </a:buClr>
              <a:buSzTx/>
              <a:buFontTx/>
              <a:buNone/>
              <a:tabLst/>
              <a:defRPr/>
            </a:pPr>
            <a:r>
              <a:rPr kumimoji="0" lang="en-US" sz="2400" b="1" i="0" u="none" strike="noStrike" kern="1200" cap="none" spc="0" normalizeH="0" baseline="0" noProof="0" dirty="0">
                <a:ln>
                  <a:noFill/>
                </a:ln>
                <a:solidFill>
                  <a:srgbClr val="FFFFFF"/>
                </a:solidFill>
                <a:effectLst/>
                <a:uLnTx/>
                <a:uFillTx/>
                <a:latin typeface="Verdana"/>
                <a:ea typeface="+mn-ea"/>
                <a:cs typeface="+mn-cs"/>
              </a:rPr>
              <a:t>– DU SKAL BLOT KENDE AFTALEINDHOLDSTYPE OG FORDRINGSTYPE, SAMT STAMDATA TIL DIT KRAV </a:t>
            </a:r>
          </a:p>
        </p:txBody>
      </p:sp>
    </p:spTree>
    <p:extLst>
      <p:ext uri="{BB962C8B-B14F-4D97-AF65-F5344CB8AC3E}">
        <p14:creationId xmlns:p14="http://schemas.microsoft.com/office/powerpoint/2010/main" val="2942792726"/>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TAK for i dag og husk:   </a:t>
            </a:r>
          </a:p>
        </p:txBody>
      </p:sp>
      <p:sp>
        <p:nvSpPr>
          <p:cNvPr id="4" name="Pladsholder til tekst 3"/>
          <p:cNvSpPr>
            <a:spLocks noGrp="1"/>
          </p:cNvSpPr>
          <p:nvPr>
            <p:ph type="body" sz="quarter" idx="11"/>
          </p:nvPr>
        </p:nvSpPr>
        <p:spPr>
          <a:xfrm>
            <a:off x="129540" y="1277523"/>
            <a:ext cx="5942648" cy="4677189"/>
          </a:xfrm>
        </p:spPr>
        <p:txBody>
          <a:bodyPr>
            <a:normAutofit fontScale="85000" lnSpcReduction="20000"/>
          </a:bodyPr>
          <a:lstStyle/>
          <a:p>
            <a:r>
              <a:rPr lang="da-DK" sz="1800" dirty="0"/>
              <a:t>Hvis I kommer i tvivl:</a:t>
            </a:r>
          </a:p>
          <a:p>
            <a:endParaRPr lang="da-DK" sz="1800" dirty="0"/>
          </a:p>
          <a:p>
            <a:r>
              <a:rPr lang="da-DK" sz="1800" dirty="0"/>
              <a:t>Kontakt</a:t>
            </a:r>
          </a:p>
          <a:p>
            <a:pPr marL="285750" indent="-285750">
              <a:buFont typeface="Arial" panose="020B0604020202020204" pitchFamily="34" charset="0"/>
              <a:buChar char="•"/>
            </a:pPr>
            <a:r>
              <a:rPr lang="da-DK" sz="1800" b="1" dirty="0"/>
              <a:t>Supporten i regnskab eller</a:t>
            </a:r>
          </a:p>
          <a:p>
            <a:pPr marL="285750" indent="-285750">
              <a:buFont typeface="Arial" panose="020B0604020202020204" pitchFamily="34" charset="0"/>
              <a:buChar char="•"/>
            </a:pPr>
            <a:r>
              <a:rPr lang="da-DK" sz="1700" b="1" i="0" dirty="0">
                <a:effectLst/>
                <a:latin typeface="Lato" panose="020F0502020204030203" pitchFamily="34" charset="0"/>
              </a:rPr>
              <a:t>Helle Ringberg: </a:t>
            </a:r>
            <a:r>
              <a:rPr lang="da-DK" sz="1700" b="1" i="0" u="none" strike="noStrike" dirty="0">
                <a:effectLst/>
                <a:latin typeface="Lato" panose="020F0502020204030203" pitchFamily="34" charset="0"/>
                <a:hlinkClick r:id="rId3">
                  <a:extLst>
                    <a:ext uri="{A12FA001-AC4F-418D-AE19-62706E023703}">
                      <ahyp:hlinkClr xmlns:ahyp="http://schemas.microsoft.com/office/drawing/2018/hyperlinkcolor" val="tx"/>
                    </a:ext>
                  </a:extLst>
                </a:hlinkClick>
              </a:rPr>
              <a:t>helle.ringberg.bay@randers.dk</a:t>
            </a:r>
            <a:r>
              <a:rPr lang="da-DK" sz="1700" b="1" i="0" dirty="0">
                <a:effectLst/>
                <a:latin typeface="Lato" panose="020F0502020204030203" pitchFamily="34" charset="0"/>
              </a:rPr>
              <a:t> </a:t>
            </a:r>
            <a:endParaRPr lang="da-DK" sz="1300" b="1" dirty="0"/>
          </a:p>
          <a:p>
            <a:pPr marL="285750" indent="-285750">
              <a:buFont typeface="Arial" panose="020B0604020202020204" pitchFamily="34" charset="0"/>
              <a:buChar char="•"/>
            </a:pPr>
            <a:endParaRPr lang="da-DK" sz="1800" b="1" dirty="0"/>
          </a:p>
          <a:p>
            <a:pPr marL="285750" indent="-285750">
              <a:buFont typeface="Arial" panose="020B0604020202020204" pitchFamily="34" charset="0"/>
              <a:buChar char="•"/>
            </a:pPr>
            <a:r>
              <a:rPr lang="da-DK" sz="1800" b="1" dirty="0"/>
              <a:t>Betalingskontoret: </a:t>
            </a:r>
          </a:p>
          <a:p>
            <a:pPr marL="971550" lvl="1" indent="-285750"/>
            <a:r>
              <a:rPr lang="da-DK" sz="1700" b="1" i="0" dirty="0" err="1">
                <a:solidFill>
                  <a:schemeClr val="bg1"/>
                </a:solidFill>
                <a:effectLst/>
                <a:latin typeface="Lato" panose="020F0502020204030203" pitchFamily="34" charset="0"/>
              </a:rPr>
              <a:t>BetinaDichmann</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chefkonsulent: </a:t>
            </a:r>
            <a:r>
              <a:rPr lang="da-DK" sz="1700" b="1" dirty="0">
                <a:solidFill>
                  <a:schemeClr val="bg1"/>
                </a:solidFill>
                <a:latin typeface="Lato" panose="020F0502020204030203" pitchFamily="34" charset="0"/>
              </a:rPr>
              <a:t>betina.dichmann@randers.dk</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telefon 30303842</a:t>
            </a:r>
            <a:endParaRPr lang="da-DK" sz="22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endParaRPr lang="da-DK" sz="14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r>
              <a:rPr lang="da-DK" sz="1700" b="1" i="0" dirty="0">
                <a:solidFill>
                  <a:schemeClr val="bg1"/>
                </a:solidFill>
                <a:effectLst/>
                <a:latin typeface="Lato" panose="020F0502020204030203" pitchFamily="34" charset="0"/>
              </a:rPr>
              <a:t>Lena Ohm Gulbrandsen, systemansvarlig: lena.ohm.gulbrandsen@randers.dk  telefon 2491 0741</a:t>
            </a:r>
            <a:endParaRPr lang="da-DK" sz="2200" b="1" dirty="0">
              <a:solidFill>
                <a:schemeClr val="bg1"/>
              </a:solidFill>
            </a:endParaRPr>
          </a:p>
          <a:p>
            <a:pPr marL="971550" lvl="1" indent="-285750">
              <a:buFont typeface="Arial" panose="020B0604020202020204" pitchFamily="34" charset="0"/>
              <a:buChar char="•"/>
            </a:pPr>
            <a:endParaRPr lang="da-DK" sz="1600" b="1" dirty="0">
              <a:solidFill>
                <a:schemeClr val="bg2"/>
              </a:solidFill>
            </a:endParaRPr>
          </a:p>
          <a:p>
            <a:r>
              <a:rPr lang="da-DK" sz="2000" b="1" dirty="0"/>
              <a:t>Brug Cafemøderne! </a:t>
            </a:r>
          </a:p>
          <a:p>
            <a:r>
              <a:rPr lang="da-DK" sz="1300" b="1" dirty="0">
                <a:solidFill>
                  <a:schemeClr val="bg2"/>
                </a:solidFill>
                <a:hlinkClick r:id="rId4">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lang="da-DK" sz="1300" b="1" dirty="0">
              <a:solidFill>
                <a:schemeClr val="bg2"/>
              </a:solidFill>
            </a:endParaRPr>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a:off x="1042860" y="6176963"/>
            <a:ext cx="10310940" cy="458787"/>
          </a:xfrm>
        </p:spPr>
        <p:txBody>
          <a:bodyPr/>
          <a:lstStyle/>
          <a:p>
            <a:pPr>
              <a:spcAft>
                <a:spcPts val="600"/>
              </a:spcAft>
            </a:pPr>
            <a:fld id="{E484088A-893B-7946-BA5A-AEED8654E266}" type="slidenum">
              <a:rPr lang="en-US" smtClean="0"/>
              <a:pPr>
                <a:spcAft>
                  <a:spcPts val="600"/>
                </a:spcAft>
              </a:pPr>
              <a:t>52</a:t>
            </a:fld>
            <a:endParaRPr lang="en-US"/>
          </a:p>
        </p:txBody>
      </p:sp>
      <p:sp>
        <p:nvSpPr>
          <p:cNvPr id="15" name="Footer Placeholder 5">
            <a:extLst>
              <a:ext uri="{FF2B5EF4-FFF2-40B4-BE49-F238E27FC236}">
                <a16:creationId xmlns:a16="http://schemas.microsoft.com/office/drawing/2014/main" id="{01100243-EC9B-053A-7E7A-27C0CD34F46F}"/>
              </a:ext>
            </a:extLst>
          </p:cNvPr>
          <p:cNvSpPr>
            <a:spLocks noGrp="1"/>
          </p:cNvSpPr>
          <p:nvPr>
            <p:ph type="ftr" sz="quarter" idx="3"/>
          </p:nvPr>
        </p:nvSpPr>
        <p:spPr>
          <a:xfrm>
            <a:off x="1421395" y="6270625"/>
            <a:ext cx="3734806" cy="365125"/>
          </a:xfrm>
        </p:spPr>
        <p:txBody>
          <a:bodyPr/>
          <a:lstStyle/>
          <a:p>
            <a:pPr>
              <a:spcAft>
                <a:spcPts val="600"/>
              </a:spcAft>
            </a:pPr>
            <a:r>
              <a:rPr lang="en-US" dirty="0"/>
              <a:t>| </a:t>
            </a:r>
            <a:r>
              <a:rPr lang="en-US" dirty="0" err="1"/>
              <a:t>Indsæt</a:t>
            </a:r>
            <a:r>
              <a:rPr lang="en-US" dirty="0"/>
              <a:t> </a:t>
            </a:r>
            <a:r>
              <a:rPr lang="en-US" dirty="0" err="1"/>
              <a:t>fodnote</a:t>
            </a:r>
            <a:r>
              <a:rPr lang="en-US" dirty="0"/>
              <a:t> </a:t>
            </a:r>
            <a:r>
              <a:rPr lang="en-US" dirty="0" err="1"/>
              <a:t>tekst</a:t>
            </a:r>
            <a:r>
              <a:rPr lang="en-US" dirty="0"/>
              <a:t> her</a:t>
            </a:r>
          </a:p>
        </p:txBody>
      </p:sp>
      <p:pic>
        <p:nvPicPr>
          <p:cNvPr id="10" name="Pladsholder til billede 9" descr="Et billede, der indeholder person, bærbar&#10;&#10;Automatisk genereret beskrivelse">
            <a:extLst>
              <a:ext uri="{FF2B5EF4-FFF2-40B4-BE49-F238E27FC236}">
                <a16:creationId xmlns:a16="http://schemas.microsoft.com/office/drawing/2014/main" id="{0BC4620D-FE15-01E1-8D18-61E536BC30E2}"/>
              </a:ext>
            </a:extLst>
          </p:cNvPr>
          <p:cNvPicPr>
            <a:picLocks noGrp="1" noChangeAspect="1"/>
          </p:cNvPicPr>
          <p:nvPr>
            <p:ph type="pic" sz="quarter" idx="15"/>
          </p:nvPr>
        </p:nvPicPr>
        <p:blipFill>
          <a:blip r:embed="rId5"/>
          <a:srcRect t="5078" b="5078"/>
          <a:stretch>
            <a:fillRect/>
          </a:stretch>
        </p:blipFill>
        <p:spPr>
          <a:xfrm>
            <a:off x="6072188" y="0"/>
            <a:ext cx="6119812"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5340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1"/>
          </p:nvPr>
        </p:nvSpPr>
        <p:spPr/>
        <p:txBody>
          <a:bodyPr/>
          <a:lstStyle/>
          <a:p>
            <a:fld id="{E484088A-893B-7946-BA5A-AEED8654E266}" type="slidenum">
              <a:rPr lang="en-US" smtClean="0"/>
              <a:pPr/>
              <a:t>53</a:t>
            </a:fld>
            <a:endParaRPr lang="en-US"/>
          </a:p>
        </p:txBody>
      </p:sp>
      <p:sp>
        <p:nvSpPr>
          <p:cNvPr id="3" name="Pladsholder til sidefod 2"/>
          <p:cNvSpPr>
            <a:spLocks noGrp="1"/>
          </p:cNvSpPr>
          <p:nvPr>
            <p:ph type="ftr" sz="quarter" idx="3"/>
          </p:nvPr>
        </p:nvSpPr>
        <p:spPr/>
        <p:txBody>
          <a:bodyPr/>
          <a:lstStyle/>
          <a:p>
            <a:r>
              <a:rPr lang="en-US"/>
              <a:t>| Indsæt fodnote tekst her</a:t>
            </a:r>
          </a:p>
        </p:txBody>
      </p:sp>
    </p:spTree>
    <p:extLst>
      <p:ext uri="{BB962C8B-B14F-4D97-AF65-F5344CB8AC3E}">
        <p14:creationId xmlns:p14="http://schemas.microsoft.com/office/powerpoint/2010/main" val="1842972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9050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spc="-60" dirty="0">
                <a:solidFill>
                  <a:srgbClr val="FFFFFF"/>
                </a:solidFill>
                <a:latin typeface="+mj-lt"/>
                <a:ea typeface="+mj-ea"/>
                <a:cs typeface="+mj-cs"/>
              </a:rPr>
              <a:t>Gældsstyrelsens indgangsfilter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85000" lnSpcReduction="10000"/>
          </a:bodyPr>
          <a:lstStyle/>
          <a:p>
            <a:pPr marL="0" indent="0">
              <a:buNone/>
            </a:pPr>
            <a:endParaRPr lang="da-DK" sz="1400" b="1" dirty="0"/>
          </a:p>
          <a:p>
            <a:pPr marL="0" indent="0">
              <a:buNone/>
            </a:pPr>
            <a:endParaRPr lang="da-DK" sz="2000" b="1" dirty="0"/>
          </a:p>
          <a:p>
            <a:pPr marL="0" indent="0">
              <a:buNone/>
            </a:pPr>
            <a:r>
              <a:rPr lang="da-DK" sz="2600" b="1" dirty="0"/>
              <a:t>”FILTERET”: </a:t>
            </a:r>
            <a:r>
              <a:rPr lang="da-DK" sz="2600" dirty="0"/>
              <a:t>	Et indgangsfilter med en række regler 	(stamdata), 				som de oversendte fordringer skal bestå, før 					fordringerne kan blive lukket ind og modtages i 				inddrivelsessystemet</a:t>
            </a:r>
          </a:p>
          <a:p>
            <a:pPr marL="0" indent="0">
              <a:buNone/>
            </a:pPr>
            <a:endParaRPr lang="da-DK" sz="2000" dirty="0"/>
          </a:p>
          <a:p>
            <a:pPr marL="0" indent="0">
              <a:buNone/>
            </a:pPr>
            <a:r>
              <a:rPr lang="da-DK" sz="3300" b="1" dirty="0"/>
              <a:t>Fanget i filteret = kravet afvises </a:t>
            </a:r>
            <a:r>
              <a:rPr lang="da-DK" sz="3300" dirty="0" err="1"/>
              <a:t>eller</a:t>
            </a:r>
            <a:r>
              <a:rPr lang="da-DK" sz="3300" b="1" dirty="0" err="1"/>
              <a:t>sendes</a:t>
            </a:r>
            <a:r>
              <a:rPr lang="da-DK" sz="3300" b="1" dirty="0"/>
              <a:t> i høring </a:t>
            </a:r>
          </a:p>
          <a:p>
            <a:pPr marL="0" indent="0">
              <a:buNone/>
            </a:pPr>
            <a:endParaRPr lang="da-DK" sz="3300" b="1" dirty="0"/>
          </a:p>
          <a:p>
            <a:pPr marL="0" indent="0">
              <a:buNone/>
            </a:pPr>
            <a:r>
              <a:rPr lang="da-DK" sz="3300" b="1" dirty="0"/>
              <a:t>				I bliver kontaktet</a:t>
            </a:r>
          </a:p>
          <a:p>
            <a:endParaRPr lang="da-DK" sz="2000" dirty="0"/>
          </a:p>
          <a:p>
            <a:pPr marL="0" indent="0">
              <a:buNone/>
            </a:pPr>
            <a:endParaRPr lang="da-DK" sz="2000" dirty="0"/>
          </a:p>
          <a:p>
            <a:pPr marL="0" indent="0" algn="ctr">
              <a:buNone/>
            </a:pPr>
            <a:r>
              <a:rPr lang="da-DK" sz="3000" dirty="0"/>
              <a:t>Filterreglerne sikrer, at der altid oversendes korrekt information</a:t>
            </a:r>
            <a:endParaRPr lang="da-DK" sz="1700" dirty="0"/>
          </a:p>
          <a:p>
            <a:pPr marL="0" indent="0">
              <a:buNone/>
            </a:pPr>
            <a:endParaRPr lang="da-DK" sz="1400" dirty="0"/>
          </a:p>
          <a:p>
            <a:pPr marL="0" indent="0">
              <a:buNone/>
            </a:pPr>
            <a:endParaRPr lang="da-DK" sz="1400" dirty="0"/>
          </a:p>
        </p:txBody>
      </p:sp>
      <p:sp>
        <p:nvSpPr>
          <p:cNvPr id="2" name="Nedadgående pil 1"/>
          <p:cNvSpPr/>
          <p:nvPr/>
        </p:nvSpPr>
        <p:spPr>
          <a:xfrm>
            <a:off x="5965380" y="3732245"/>
            <a:ext cx="484632" cy="485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9519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7840"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8"/>
            <a:ext cx="10179697" cy="603968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a:bodyPr>
          <a:lstStyle/>
          <a:p>
            <a:pPr lvl="0"/>
            <a:endParaRPr lang="da-DK" sz="2000" dirty="0"/>
          </a:p>
          <a:p>
            <a:pPr marL="0" indent="0">
              <a:buNone/>
            </a:pPr>
            <a:endParaRPr lang="da-DK" dirty="0"/>
          </a:p>
          <a:p>
            <a:endParaRPr lang="da-DK" sz="2400" dirty="0"/>
          </a:p>
          <a:p>
            <a:pPr marL="0" indent="0">
              <a:buNone/>
            </a:pPr>
            <a:endParaRPr lang="da-DK" sz="1400" dirty="0"/>
          </a:p>
        </p:txBody>
      </p:sp>
      <p:sp>
        <p:nvSpPr>
          <p:cNvPr id="3" name="Tekstfelt 2">
            <a:extLst>
              <a:ext uri="{FF2B5EF4-FFF2-40B4-BE49-F238E27FC236}">
                <a16:creationId xmlns:a16="http://schemas.microsoft.com/office/drawing/2014/main" id="{836FF5E1-D5F1-84D2-3DA0-2D9E287227FC}"/>
              </a:ext>
            </a:extLst>
          </p:cNvPr>
          <p:cNvSpPr txBox="1"/>
          <p:nvPr/>
        </p:nvSpPr>
        <p:spPr>
          <a:xfrm>
            <a:off x="1281619" y="857353"/>
            <a:ext cx="10285230" cy="3982629"/>
          </a:xfrm>
          <a:prstGeom prst="rect">
            <a:avLst/>
          </a:prstGeom>
          <a:noFill/>
        </p:spPr>
        <p:txBody>
          <a:bodyPr wrap="square">
            <a:spAutoFit/>
          </a:bodyPr>
          <a:lstStyle/>
          <a:p>
            <a:pPr>
              <a:lnSpc>
                <a:spcPct val="90000"/>
              </a:lnSpc>
              <a:spcBef>
                <a:spcPct val="0"/>
              </a:spcBef>
              <a:spcAft>
                <a:spcPts val="600"/>
              </a:spcAft>
            </a:pPr>
            <a:r>
              <a:rPr lang="da-DK" sz="4800" b="1" spc="-60" dirty="0">
                <a:solidFill>
                  <a:srgbClr val="FFFFFF"/>
                </a:solidFill>
                <a:latin typeface="+mj-lt"/>
                <a:ea typeface="+mj-ea"/>
                <a:cs typeface="+mj-cs"/>
              </a:rPr>
              <a:t>Det er en SKAL opgave</a:t>
            </a: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Den er prioriteret højt </a:t>
            </a:r>
          </a:p>
          <a:p>
            <a:pPr>
              <a:lnSpc>
                <a:spcPct val="90000"/>
              </a:lnSpc>
              <a:spcBef>
                <a:spcPct val="0"/>
              </a:spcBef>
              <a:spcAft>
                <a:spcPts val="600"/>
              </a:spcAft>
            </a:pPr>
            <a:r>
              <a:rPr lang="da-DK" sz="2800" b="1" spc="-60" dirty="0">
                <a:solidFill>
                  <a:srgbClr val="FFFFFF"/>
                </a:solidFill>
                <a:latin typeface="+mj-lt"/>
                <a:ea typeface="+mj-ea"/>
                <a:cs typeface="+mj-cs"/>
              </a:rPr>
              <a:t>Der bliver brugt mange ressourcer på opgaven og på at </a:t>
            </a:r>
            <a:r>
              <a:rPr lang="da-DK" sz="2800" b="1" spc="-60">
                <a:solidFill>
                  <a:srgbClr val="FFFFFF"/>
                </a:solidFill>
                <a:latin typeface="+mj-lt"/>
                <a:ea typeface="+mj-ea"/>
                <a:cs typeface="+mj-cs"/>
              </a:rPr>
              <a:t>hjælpe fagområderne</a:t>
            </a:r>
            <a:endParaRPr lang="da-DK" sz="2800" b="1" spc="-60" dirty="0">
              <a:solidFill>
                <a:srgbClr val="FFFFFF"/>
              </a:solidFill>
              <a:latin typeface="+mj-lt"/>
              <a:ea typeface="+mj-ea"/>
              <a:cs typeface="+mj-cs"/>
            </a:endParaRPr>
          </a:p>
          <a:p>
            <a:pPr>
              <a:lnSpc>
                <a:spcPct val="90000"/>
              </a:lnSpc>
              <a:spcBef>
                <a:spcPct val="0"/>
              </a:spcBef>
              <a:spcAft>
                <a:spcPts val="600"/>
              </a:spcAft>
            </a:pPr>
            <a:endParaRPr lang="da-DK" sz="2800"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Det er Gældsstyrelsen som bestemmer ….  </a:t>
            </a:r>
          </a:p>
          <a:p>
            <a:pPr>
              <a:lnSpc>
                <a:spcPct val="90000"/>
              </a:lnSpc>
              <a:spcBef>
                <a:spcPct val="0"/>
              </a:spcBef>
              <a:spcAft>
                <a:spcPts val="600"/>
              </a:spcAft>
            </a:pPr>
            <a:endParaRPr lang="da-DK" sz="1800" b="1" spc="-60" dirty="0">
              <a:solidFill>
                <a:srgbClr val="FFFFFF"/>
              </a:solidFill>
              <a:latin typeface="+mj-lt"/>
              <a:ea typeface="+mj-ea"/>
              <a:cs typeface="+mj-cs"/>
            </a:endParaRPr>
          </a:p>
        </p:txBody>
      </p:sp>
    </p:spTree>
    <p:extLst>
      <p:ext uri="{BB962C8B-B14F-4D97-AF65-F5344CB8AC3E}">
        <p14:creationId xmlns:p14="http://schemas.microsoft.com/office/powerpoint/2010/main" val="285675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1" y="0"/>
            <a:ext cx="12192000" cy="6858000"/>
          </a:xfrm>
          <a:prstGeom prst="rect">
            <a:avLst/>
          </a:prstGeom>
          <a:scene3d>
            <a:camera prst="orthographicFront"/>
            <a:lightRig rig="threePt" dir="t"/>
          </a:scene3d>
          <a:sp3d>
            <a:bevelT w="139700" prst="cross"/>
          </a:sp3d>
        </p:spPr>
      </p:pic>
    </p:spTree>
    <p:extLst>
      <p:ext uri="{BB962C8B-B14F-4D97-AF65-F5344CB8AC3E}">
        <p14:creationId xmlns:p14="http://schemas.microsoft.com/office/powerpoint/2010/main" val="2959100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85000" lnSpcReduction="10000"/>
          </a:bodyPr>
          <a:lstStyle/>
          <a:p>
            <a:r>
              <a:rPr lang="da-DK" dirty="0"/>
              <a:t>Manuelle regninger</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Ikke alle regninger leveres af </a:t>
            </a:r>
            <a:r>
              <a:rPr lang="da-DK" sz="2400"/>
              <a:t>et fagsystem (de skal også leve op til PSRM). </a:t>
            </a:r>
            <a:endParaRPr lang="da-DK" sz="2400" dirty="0"/>
          </a:p>
          <a:p>
            <a:endParaRPr lang="da-DK" sz="2400" dirty="0"/>
          </a:p>
          <a:p>
            <a:r>
              <a:rPr lang="da-DK" sz="2400" dirty="0"/>
              <a:t>Der findes også mange regninger der dannes manuelt i Opus. </a:t>
            </a:r>
          </a:p>
          <a:p>
            <a:endParaRPr lang="da-DK" sz="2400" dirty="0"/>
          </a:p>
          <a:p>
            <a:r>
              <a:rPr lang="da-DK" sz="2400" dirty="0"/>
              <a:t>Det er de enkelte fagområderne som har </a:t>
            </a:r>
            <a:r>
              <a:rPr lang="da-DK" sz="2400" b="1" dirty="0"/>
              <a:t>ansvaret for at krav er oprettet korrekt m. korrekte</a:t>
            </a:r>
            <a:r>
              <a:rPr lang="da-DK" sz="2400" dirty="0"/>
              <a:t> stamdata mv. </a:t>
            </a:r>
          </a:p>
          <a:p>
            <a:endParaRPr lang="da-DK" sz="2400" dirty="0"/>
          </a:p>
        </p:txBody>
      </p:sp>
    </p:spTree>
    <p:extLst>
      <p:ext uri="{BB962C8B-B14F-4D97-AF65-F5344CB8AC3E}">
        <p14:creationId xmlns:p14="http://schemas.microsoft.com/office/powerpoint/2010/main" val="4243091405"/>
      </p:ext>
    </p:extLst>
  </p:cSld>
  <p:clrMapOvr>
    <a:masterClrMapping/>
  </p:clrMapOvr>
</p:sld>
</file>

<file path=ppt/theme/theme1.xml><?xml version="1.0" encoding="utf-8"?>
<a:theme xmlns:a="http://schemas.openxmlformats.org/drawingml/2006/main" name="Randers Kommune ">
  <a:themeElements>
    <a:clrScheme name="HorsensKommune">
      <a:dk1>
        <a:srgbClr val="000000"/>
      </a:dk1>
      <a:lt1>
        <a:srgbClr val="FFFFFF"/>
      </a:lt1>
      <a:dk2>
        <a:srgbClr val="2B2F61"/>
      </a:dk2>
      <a:lt2>
        <a:srgbClr val="FFFFFF"/>
      </a:lt2>
      <a:accent1>
        <a:srgbClr val="2B2F61"/>
      </a:accent1>
      <a:accent2>
        <a:srgbClr val="EC022E"/>
      </a:accent2>
      <a:accent3>
        <a:srgbClr val="E7E7E7"/>
      </a:accent3>
      <a:accent4>
        <a:srgbClr val="57AB61"/>
      </a:accent4>
      <a:accent5>
        <a:srgbClr val="FFCF30"/>
      </a:accent5>
      <a:accent6>
        <a:srgbClr val="E7E7E7"/>
      </a:accent6>
      <a:hlink>
        <a:srgbClr val="000000"/>
      </a:hlink>
      <a:folHlink>
        <a:srgbClr val="FFCF30"/>
      </a:folHlink>
    </a:clrScheme>
    <a:fontScheme name="HorsensKommu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uden vejledning.potx" id="{7CD2292E-7FD9-4DD6-8B09-A45FCE3BCA85}" vid="{68CCBCE1-8E43-4B3A-9C5B-BD0855531FCD}"/>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orsensKommune">
    <a:dk1>
      <a:srgbClr val="000000"/>
    </a:dk1>
    <a:lt1>
      <a:srgbClr val="FFFFFF"/>
    </a:lt1>
    <a:dk2>
      <a:srgbClr val="2B2F61"/>
    </a:dk2>
    <a:lt2>
      <a:srgbClr val="FFFFFF"/>
    </a:lt2>
    <a:accent1>
      <a:srgbClr val="2B2F61"/>
    </a:accent1>
    <a:accent2>
      <a:srgbClr val="EC022E"/>
    </a:accent2>
    <a:accent3>
      <a:srgbClr val="E7E7E7"/>
    </a:accent3>
    <a:accent4>
      <a:srgbClr val="57AB61"/>
    </a:accent4>
    <a:accent5>
      <a:srgbClr val="FFCF30"/>
    </a:accent5>
    <a:accent6>
      <a:srgbClr val="E7E7E7"/>
    </a:accent6>
    <a:hlink>
      <a:srgbClr val="000000"/>
    </a:hlink>
    <a:folHlink>
      <a:srgbClr val="FFCF3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D9BF88937B1A4F8C8214C69576DDC1" ma:contentTypeVersion="7" ma:contentTypeDescription="Create a new document." ma:contentTypeScope="" ma:versionID="09fbae90eb88be7deafd14469532bfb0">
  <xsd:schema xmlns:xsd="http://www.w3.org/2001/XMLSchema" xmlns:xs="http://www.w3.org/2001/XMLSchema" xmlns:p="http://schemas.microsoft.com/office/2006/metadata/properties" xmlns:ns3="4b67770d-ac1a-485e-83fb-d844baa35d9d" targetNamespace="http://schemas.microsoft.com/office/2006/metadata/properties" ma:root="true" ma:fieldsID="d64b5f95572c2a80e74d8525b2c0443f" ns3:_="">
    <xsd:import namespace="4b67770d-ac1a-485e-83fb-d844baa35d9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7770d-ac1a-485e-83fb-d844baa35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F635C5-0F8F-479F-987D-DB81B7B11F47}">
  <ds:schemaRefs>
    <ds:schemaRef ds:uri="4b67770d-ac1a-485e-83fb-d844baa35d9d"/>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EA6E501-4EA1-4742-8FF4-3AE6CE72F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67770d-ac1a-485e-83fb-d844baa35d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F144B0-160B-4C87-8DF4-E8A43C59EB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21666</TotalTime>
  <Words>2622</Words>
  <Application>Microsoft Office PowerPoint</Application>
  <PresentationFormat>Widescreen</PresentationFormat>
  <Paragraphs>453</Paragraphs>
  <Slides>53</Slides>
  <Notes>29</Notes>
  <HiddenSlides>0</HiddenSlides>
  <MMClips>0</MMClips>
  <ScaleCrop>false</ScaleCrop>
  <HeadingPairs>
    <vt:vector size="6" baseType="variant">
      <vt:variant>
        <vt:lpstr>Benyttede skrifttyper</vt:lpstr>
      </vt:variant>
      <vt:variant>
        <vt:i4>8</vt:i4>
      </vt:variant>
      <vt:variant>
        <vt:lpstr>Tema</vt:lpstr>
      </vt:variant>
      <vt:variant>
        <vt:i4>3</vt:i4>
      </vt:variant>
      <vt:variant>
        <vt:lpstr>Slidetitler</vt:lpstr>
      </vt:variant>
      <vt:variant>
        <vt:i4>53</vt:i4>
      </vt:variant>
    </vt:vector>
  </HeadingPairs>
  <TitlesOfParts>
    <vt:vector size="64" baseType="lpstr">
      <vt:lpstr>Arial</vt:lpstr>
      <vt:lpstr>Calibri</vt:lpstr>
      <vt:lpstr>Calibri Light</vt:lpstr>
      <vt:lpstr>Lato</vt:lpstr>
      <vt:lpstr>Open Sans</vt:lpstr>
      <vt:lpstr>Verdana</vt:lpstr>
      <vt:lpstr>Wingdings</vt:lpstr>
      <vt:lpstr>Wingdings 2</vt:lpstr>
      <vt:lpstr>Randers Kommune </vt:lpstr>
      <vt:lpstr>1_Brugerdefineret design</vt:lpstr>
      <vt:lpstr>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Randers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Kristina Krone Kirk</dc:creator>
  <cp:lastModifiedBy>Betina Dichmann</cp:lastModifiedBy>
  <cp:revision>264</cp:revision>
  <dcterms:created xsi:type="dcterms:W3CDTF">2021-11-10T13:58:36Z</dcterms:created>
  <dcterms:modified xsi:type="dcterms:W3CDTF">2023-09-11T11:52:54Z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0x01010060D9BF88937B1A4F8C8214C69576DDC1</vt:lpwstr>
  </property>
</Properties>
</file>